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831" r:id="rId2"/>
    <p:sldId id="257" r:id="rId3"/>
    <p:sldId id="258" r:id="rId4"/>
    <p:sldId id="259" r:id="rId5"/>
    <p:sldId id="260" r:id="rId6"/>
    <p:sldId id="261" r:id="rId7"/>
    <p:sldId id="832" r:id="rId8"/>
    <p:sldId id="833" r:id="rId9"/>
    <p:sldId id="834" r:id="rId10"/>
    <p:sldId id="463" r:id="rId11"/>
    <p:sldId id="837" r:id="rId12"/>
    <p:sldId id="838" r:id="rId13"/>
    <p:sldId id="839" r:id="rId14"/>
    <p:sldId id="840" r:id="rId15"/>
    <p:sldId id="848" r:id="rId16"/>
    <p:sldId id="841" r:id="rId17"/>
    <p:sldId id="670" r:id="rId18"/>
    <p:sldId id="723" r:id="rId19"/>
    <p:sldId id="846" r:id="rId20"/>
    <p:sldId id="842" r:id="rId21"/>
    <p:sldId id="84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E2934-6576-46F7-831C-3E133737CA3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331E-0A85-4E72-8B42-F3289091F2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1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3B1686A-4F28-47F4-FBCF-2E2E3B7969F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27BDB-9032-44E1-8585-DA9F07143A89}" type="slidenum">
              <a:rPr lang="zh-CN" altLang="zh-CN"/>
              <a:pPr/>
              <a:t>1</a:t>
            </a:fld>
            <a:endParaRPr lang="zh-CN" altLang="zh-CN"/>
          </a:p>
        </p:txBody>
      </p:sp>
      <p:sp>
        <p:nvSpPr>
          <p:cNvPr id="564225" name="Rectangle 1">
            <a:extLst>
              <a:ext uri="{FF2B5EF4-FFF2-40B4-BE49-F238E27FC236}">
                <a16:creationId xmlns:a16="http://schemas.microsoft.com/office/drawing/2014/main" id="{2C4F1FF2-C9FF-18DD-35FD-3CE162CA79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4226" name="Rectangle 2">
            <a:extLst>
              <a:ext uri="{FF2B5EF4-FFF2-40B4-BE49-F238E27FC236}">
                <a16:creationId xmlns:a16="http://schemas.microsoft.com/office/drawing/2014/main" id="{8B597199-D4D6-31CD-9DAA-2A2380EEBA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215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8C48D7F-6BA8-1944-44F1-0F8BAEB367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8593C9-ED3A-4C86-AC02-6BE56C7EB22E}" type="slidenum">
              <a:rPr lang="zh-CN" altLang="zh-CN"/>
              <a:pPr/>
              <a:t>7</a:t>
            </a:fld>
            <a:endParaRPr lang="zh-CN" altLang="zh-CN"/>
          </a:p>
        </p:txBody>
      </p:sp>
      <p:sp>
        <p:nvSpPr>
          <p:cNvPr id="568321" name="Rectangle 1">
            <a:extLst>
              <a:ext uri="{FF2B5EF4-FFF2-40B4-BE49-F238E27FC236}">
                <a16:creationId xmlns:a16="http://schemas.microsoft.com/office/drawing/2014/main" id="{9A2EFEDD-CBE8-45C1-10B6-3DAF186BEB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48C1021F-8CD2-08C7-4564-AB687068BE9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8C48D7F-6BA8-1944-44F1-0F8BAEB367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8593C9-ED3A-4C86-AC02-6BE56C7EB22E}" type="slidenum">
              <a:rPr lang="zh-CN" altLang="zh-CN"/>
              <a:pPr/>
              <a:t>8</a:t>
            </a:fld>
            <a:endParaRPr lang="zh-CN" altLang="zh-CN"/>
          </a:p>
        </p:txBody>
      </p:sp>
      <p:sp>
        <p:nvSpPr>
          <p:cNvPr id="568321" name="Rectangle 1">
            <a:extLst>
              <a:ext uri="{FF2B5EF4-FFF2-40B4-BE49-F238E27FC236}">
                <a16:creationId xmlns:a16="http://schemas.microsoft.com/office/drawing/2014/main" id="{9A2EFEDD-CBE8-45C1-10B6-3DAF186BEB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48C1021F-8CD2-08C7-4564-AB687068BE9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8C48D7F-6BA8-1944-44F1-0F8BAEB367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8593C9-ED3A-4C86-AC02-6BE56C7EB22E}" type="slidenum">
              <a:rPr lang="zh-CN" altLang="zh-CN"/>
              <a:pPr/>
              <a:t>9</a:t>
            </a:fld>
            <a:endParaRPr lang="zh-CN" altLang="zh-CN"/>
          </a:p>
        </p:txBody>
      </p:sp>
      <p:sp>
        <p:nvSpPr>
          <p:cNvPr id="568321" name="Rectangle 1">
            <a:extLst>
              <a:ext uri="{FF2B5EF4-FFF2-40B4-BE49-F238E27FC236}">
                <a16:creationId xmlns:a16="http://schemas.microsoft.com/office/drawing/2014/main" id="{9A2EFEDD-CBE8-45C1-10B6-3DAF186BEB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48C1021F-8CD2-08C7-4564-AB687068BE9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560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8C48D7F-6BA8-1944-44F1-0F8BAEB367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8593C9-ED3A-4C86-AC02-6BE56C7EB22E}" type="slidenum">
              <a:rPr lang="zh-CN" altLang="zh-CN"/>
              <a:pPr/>
              <a:t>10</a:t>
            </a:fld>
            <a:endParaRPr lang="zh-CN" altLang="zh-CN"/>
          </a:p>
        </p:txBody>
      </p:sp>
      <p:sp>
        <p:nvSpPr>
          <p:cNvPr id="568321" name="Rectangle 1">
            <a:extLst>
              <a:ext uri="{FF2B5EF4-FFF2-40B4-BE49-F238E27FC236}">
                <a16:creationId xmlns:a16="http://schemas.microsoft.com/office/drawing/2014/main" id="{9A2EFEDD-CBE8-45C1-10B6-3DAF186BEB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48C1021F-8CD2-08C7-4564-AB687068BE9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6277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5F60E2-3157-C094-2A79-862E0F5FEA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A55902-EDA0-484F-8071-9096BB9D1A3C}" type="slidenum">
              <a:rPr lang="zh-CN" altLang="zh-CN"/>
              <a:pPr/>
              <a:t>17</a:t>
            </a:fld>
            <a:endParaRPr lang="zh-CN" altLang="zh-CN"/>
          </a:p>
        </p:txBody>
      </p:sp>
      <p:sp>
        <p:nvSpPr>
          <p:cNvPr id="945153" name="Rectangle 1">
            <a:extLst>
              <a:ext uri="{FF2B5EF4-FFF2-40B4-BE49-F238E27FC236}">
                <a16:creationId xmlns:a16="http://schemas.microsoft.com/office/drawing/2014/main" id="{DCE64A68-1D87-1A0B-9376-FF5C0C1FF35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5154" name="Rectangle 2">
            <a:extLst>
              <a:ext uri="{FF2B5EF4-FFF2-40B4-BE49-F238E27FC236}">
                <a16:creationId xmlns:a16="http://schemas.microsoft.com/office/drawing/2014/main" id="{37CEC066-C2BF-282E-E1A4-23464B8F56C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9107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29A8000-B1B5-D38A-042B-C9428A9AFD3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D2AD8F-A215-4495-B191-BF37B6273C04}" type="slidenum">
              <a:rPr lang="zh-CN" altLang="zh-CN"/>
              <a:pPr/>
              <a:t>18</a:t>
            </a:fld>
            <a:endParaRPr lang="zh-CN" altLang="zh-CN"/>
          </a:p>
        </p:txBody>
      </p:sp>
      <p:sp>
        <p:nvSpPr>
          <p:cNvPr id="988161" name="Rectangle 1">
            <a:extLst>
              <a:ext uri="{FF2B5EF4-FFF2-40B4-BE49-F238E27FC236}">
                <a16:creationId xmlns:a16="http://schemas.microsoft.com/office/drawing/2014/main" id="{294C7AA8-FCE6-436F-1E99-25D3298C23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8162" name="Rectangle 2">
            <a:extLst>
              <a:ext uri="{FF2B5EF4-FFF2-40B4-BE49-F238E27FC236}">
                <a16:creationId xmlns:a16="http://schemas.microsoft.com/office/drawing/2014/main" id="{8C5820AF-9F36-BF9E-18B4-3D9BA930F0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747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E269EB-AB8D-E80A-B218-92B42322A3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DF7638-B8B4-4980-8C09-FEA21714B751}" type="slidenum">
              <a:rPr lang="zh-CN" altLang="zh-CN"/>
              <a:pPr/>
              <a:t>19</a:t>
            </a:fld>
            <a:endParaRPr lang="zh-CN" altLang="zh-CN"/>
          </a:p>
        </p:txBody>
      </p:sp>
      <p:sp>
        <p:nvSpPr>
          <p:cNvPr id="1042433" name="Rectangle 1">
            <a:extLst>
              <a:ext uri="{FF2B5EF4-FFF2-40B4-BE49-F238E27FC236}">
                <a16:creationId xmlns:a16="http://schemas.microsoft.com/office/drawing/2014/main" id="{36F4F68A-F2D8-EF93-CEAA-B75BFE94B30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2434" name="Rectangle 2">
            <a:extLst>
              <a:ext uri="{FF2B5EF4-FFF2-40B4-BE49-F238E27FC236}">
                <a16:creationId xmlns:a16="http://schemas.microsoft.com/office/drawing/2014/main" id="{310549F9-4A4A-881E-1F80-9BAB241868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740ADAD-6940-4822-BE10-FCBE5EC9430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ECF828-950F-4ED9-BD9C-AC85BE298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28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ADAD-6940-4822-BE10-FCBE5EC9430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F828-950F-4ED9-BD9C-AC85BE298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8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ADAD-6940-4822-BE10-FCBE5EC9430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F828-950F-4ED9-BD9C-AC85BE298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ADAD-6940-4822-BE10-FCBE5EC9430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F828-950F-4ED9-BD9C-AC85BE298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70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740ADAD-6940-4822-BE10-FCBE5EC9430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ECF828-950F-4ED9-BD9C-AC85BE298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04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ADAD-6940-4822-BE10-FCBE5EC9430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F828-950F-4ED9-BD9C-AC85BE298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ADAD-6940-4822-BE10-FCBE5EC9430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F828-950F-4ED9-BD9C-AC85BE298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17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ADAD-6940-4822-BE10-FCBE5EC9430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F828-950F-4ED9-BD9C-AC85BE298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3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ADAD-6940-4822-BE10-FCBE5EC9430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F828-950F-4ED9-BD9C-AC85BE298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50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0ADAD-6940-4822-BE10-FCBE5EC9430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ECF828-950F-4ED9-BD9C-AC85BE2988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624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40ADAD-6940-4822-BE10-FCBE5EC9430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ECF828-950F-4ED9-BD9C-AC85BE2988D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58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740ADAD-6940-4822-BE10-FCBE5EC9430E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ECF828-950F-4ED9-BD9C-AC85BE2988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85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#Slide 97"/><Relationship Id="rId7" Type="http://schemas.openxmlformats.org/officeDocument/2006/relationships/hyperlink" Target="#Slide 184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#Slide 197"/><Relationship Id="rId5" Type="http://schemas.openxmlformats.org/officeDocument/2006/relationships/hyperlink" Target="#Slide 102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hyperlink" Target="#Slide 231"/><Relationship Id="rId7" Type="http://schemas.openxmlformats.org/officeDocument/2006/relationships/hyperlink" Target="#Slide 223"/><Relationship Id="rId2" Type="http://schemas.openxmlformats.org/officeDocument/2006/relationships/hyperlink" Target="#Slide 244"/><Relationship Id="rId1" Type="http://schemas.openxmlformats.org/officeDocument/2006/relationships/slideLayout" Target="../slideLayouts/slideLayout7.xml"/><Relationship Id="rId6" Type="http://schemas.openxmlformats.org/officeDocument/2006/relationships/slide" Target="slide21.xml"/><Relationship Id="rId11" Type="http://schemas.openxmlformats.org/officeDocument/2006/relationships/hyperlink" Target="#Slide 209"/><Relationship Id="rId5" Type="http://schemas.openxmlformats.org/officeDocument/2006/relationships/hyperlink" Target="#Slide 228"/><Relationship Id="rId10" Type="http://schemas.openxmlformats.org/officeDocument/2006/relationships/slide" Target="slide2.xml"/><Relationship Id="rId4" Type="http://schemas.openxmlformats.org/officeDocument/2006/relationships/slide" Target="slide19.xml"/><Relationship Id="rId9" Type="http://schemas.openxmlformats.org/officeDocument/2006/relationships/hyperlink" Target="#Slide 219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#Slide 262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#Slide 262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#Slide 262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#Slide 387"/><Relationship Id="rId3" Type="http://schemas.openxmlformats.org/officeDocument/2006/relationships/slide" Target="slide2.xml"/><Relationship Id="rId7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#Slide 381"/><Relationship Id="rId5" Type="http://schemas.openxmlformats.org/officeDocument/2006/relationships/slide" Target="slide10.xml"/><Relationship Id="rId10" Type="http://schemas.openxmlformats.org/officeDocument/2006/relationships/hyperlink" Target="#Slide 411"/><Relationship Id="rId4" Type="http://schemas.openxmlformats.org/officeDocument/2006/relationships/hyperlink" Target="#Slide 374"/><Relationship Id="rId9" Type="http://schemas.openxmlformats.org/officeDocument/2006/relationships/hyperlink" Target="#Slide 406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#Slide 416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#Slide 448"/><Relationship Id="rId5" Type="http://schemas.openxmlformats.org/officeDocument/2006/relationships/hyperlink" Target="#Slide 422"/><Relationship Id="rId4" Type="http://schemas.openxmlformats.org/officeDocument/2006/relationships/hyperlink" Target="#Slide 430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#Slide 469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#Slide 518"/><Relationship Id="rId5" Type="http://schemas.openxmlformats.org/officeDocument/2006/relationships/hyperlink" Target="#Slide 501"/><Relationship Id="rId4" Type="http://schemas.openxmlformats.org/officeDocument/2006/relationships/hyperlink" Target="#Slide 477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#Slide 6"/><Relationship Id="rId7" Type="http://schemas.openxmlformats.org/officeDocument/2006/relationships/image" Target="../media/image3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#Slide 12"/><Relationship Id="rId5" Type="http://schemas.openxmlformats.org/officeDocument/2006/relationships/slide" Target="slide8.xml"/><Relationship Id="rId4" Type="http://schemas.openxmlformats.org/officeDocument/2006/relationships/hyperlink" Target="#Slide 32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#Slide 39"/><Relationship Id="rId3" Type="http://schemas.openxmlformats.org/officeDocument/2006/relationships/slide" Target="slide12.xml"/><Relationship Id="rId7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#Slide 56"/><Relationship Id="rId5" Type="http://schemas.openxmlformats.org/officeDocument/2006/relationships/slide" Target="slide10.xml"/><Relationship Id="rId4" Type="http://schemas.openxmlformats.org/officeDocument/2006/relationships/hyperlink" Target="#Slide 58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#Slide 67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#Slide 65"/><Relationship Id="rId11" Type="http://schemas.openxmlformats.org/officeDocument/2006/relationships/hyperlink" Target="#Slide 81"/><Relationship Id="rId5" Type="http://schemas.openxmlformats.org/officeDocument/2006/relationships/slide" Target="slide7.xml"/><Relationship Id="rId10" Type="http://schemas.openxmlformats.org/officeDocument/2006/relationships/hyperlink" Target="#Slide 72"/><Relationship Id="rId4" Type="http://schemas.openxmlformats.org/officeDocument/2006/relationships/hyperlink" Target="#Slide 61"/><Relationship Id="rId9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#Slide 61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37A612-1A24-7C7F-86B8-3C399D37F4D5}"/>
              </a:ext>
            </a:extLst>
          </p:cNvPr>
          <p:cNvSpPr txBox="1"/>
          <p:nvPr/>
        </p:nvSpPr>
        <p:spPr>
          <a:xfrm>
            <a:off x="1662544" y="1028205"/>
            <a:ext cx="9153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计算机组成原理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algn="ctr"/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课程结构：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77BD81-6579-5086-8B9C-708D837B2D94}"/>
              </a:ext>
            </a:extLst>
          </p:cNvPr>
          <p:cNvSpPr/>
          <p:nvPr/>
        </p:nvSpPr>
        <p:spPr>
          <a:xfrm>
            <a:off x="1473000" y="3044041"/>
            <a:ext cx="2992437" cy="2817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5233B-521A-307F-959E-777DA6FE4A48}"/>
              </a:ext>
            </a:extLst>
          </p:cNvPr>
          <p:cNvSpPr txBox="1"/>
          <p:nvPr/>
        </p:nvSpPr>
        <p:spPr>
          <a:xfrm>
            <a:off x="2386996" y="33701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78D680-3FAE-CA4F-02C1-B5A25F521BAF}"/>
              </a:ext>
            </a:extLst>
          </p:cNvPr>
          <p:cNvSpPr/>
          <p:nvPr/>
        </p:nvSpPr>
        <p:spPr>
          <a:xfrm>
            <a:off x="1696483" y="3912227"/>
            <a:ext cx="1034473" cy="962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138E0D-05EE-7FFD-34C2-CEA6B9B37F38}"/>
              </a:ext>
            </a:extLst>
          </p:cNvPr>
          <p:cNvSpPr/>
          <p:nvPr/>
        </p:nvSpPr>
        <p:spPr>
          <a:xfrm>
            <a:off x="2600986" y="3993128"/>
            <a:ext cx="1034473" cy="962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4366FD-2BA1-F70B-AFF5-9B4D541D0014}"/>
              </a:ext>
            </a:extLst>
          </p:cNvPr>
          <p:cNvSpPr/>
          <p:nvPr/>
        </p:nvSpPr>
        <p:spPr>
          <a:xfrm>
            <a:off x="1983832" y="4634383"/>
            <a:ext cx="1034473" cy="962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FF3EE8-9EEC-EA26-9A38-2DF1BCF4995E}"/>
              </a:ext>
            </a:extLst>
          </p:cNvPr>
          <p:cNvSpPr/>
          <p:nvPr/>
        </p:nvSpPr>
        <p:spPr>
          <a:xfrm>
            <a:off x="3296323" y="3542554"/>
            <a:ext cx="1034473" cy="962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AEA661-DC58-CFAC-EF33-076A827ADEBF}"/>
              </a:ext>
            </a:extLst>
          </p:cNvPr>
          <p:cNvSpPr txBox="1"/>
          <p:nvPr/>
        </p:nvSpPr>
        <p:spPr>
          <a:xfrm>
            <a:off x="1769549" y="42398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存储器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C1014B-DB68-0E77-29ED-B4736E542253}"/>
              </a:ext>
            </a:extLst>
          </p:cNvPr>
          <p:cNvSpPr txBox="1"/>
          <p:nvPr/>
        </p:nvSpPr>
        <p:spPr>
          <a:xfrm>
            <a:off x="2047424" y="495808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系统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665A4-AFD6-6DA9-D8E6-889300F43F91}"/>
              </a:ext>
            </a:extLst>
          </p:cNvPr>
          <p:cNvSpPr txBox="1"/>
          <p:nvPr/>
        </p:nvSpPr>
        <p:spPr>
          <a:xfrm>
            <a:off x="2786215" y="419170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</a:t>
            </a:r>
            <a:endParaRPr lang="en-US" altLang="zh-CN" dirty="0"/>
          </a:p>
          <a:p>
            <a:r>
              <a:rPr lang="zh-CN" altLang="en-US" dirty="0"/>
              <a:t>总线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46F61D-F089-C946-EF03-B67A2F869F4A}"/>
              </a:ext>
            </a:extLst>
          </p:cNvPr>
          <p:cNvSpPr txBox="1"/>
          <p:nvPr/>
        </p:nvSpPr>
        <p:spPr>
          <a:xfrm>
            <a:off x="3507054" y="385224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706962-BF30-59E9-DBDD-F2188005E193}"/>
              </a:ext>
            </a:extLst>
          </p:cNvPr>
          <p:cNvSpPr/>
          <p:nvPr/>
        </p:nvSpPr>
        <p:spPr>
          <a:xfrm>
            <a:off x="5117307" y="2020454"/>
            <a:ext cx="2992437" cy="2817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99B8C9-CB19-CF0A-D767-F562881262C5}"/>
              </a:ext>
            </a:extLst>
          </p:cNvPr>
          <p:cNvSpPr txBox="1"/>
          <p:nvPr/>
        </p:nvSpPr>
        <p:spPr>
          <a:xfrm>
            <a:off x="5410265" y="2887826"/>
            <a:ext cx="485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中央处理器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1593AA-17AE-B55A-2382-67B9C1F5865B}"/>
              </a:ext>
            </a:extLst>
          </p:cNvPr>
          <p:cNvSpPr/>
          <p:nvPr/>
        </p:nvSpPr>
        <p:spPr>
          <a:xfrm>
            <a:off x="5792413" y="2347888"/>
            <a:ext cx="1034473" cy="962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BA628C-1826-599A-0657-B2089123F908}"/>
              </a:ext>
            </a:extLst>
          </p:cNvPr>
          <p:cNvSpPr/>
          <p:nvPr/>
        </p:nvSpPr>
        <p:spPr>
          <a:xfrm>
            <a:off x="6816055" y="2545510"/>
            <a:ext cx="1034473" cy="962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07A7EE3-C4B2-A1AF-4B84-D2BD13E32A96}"/>
              </a:ext>
            </a:extLst>
          </p:cNvPr>
          <p:cNvSpPr/>
          <p:nvPr/>
        </p:nvSpPr>
        <p:spPr>
          <a:xfrm>
            <a:off x="6061632" y="3011252"/>
            <a:ext cx="1093427" cy="1017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AC53D2-D924-66A6-7ADE-92D20B2D4D54}"/>
              </a:ext>
            </a:extLst>
          </p:cNvPr>
          <p:cNvSpPr/>
          <p:nvPr/>
        </p:nvSpPr>
        <p:spPr>
          <a:xfrm>
            <a:off x="6113305" y="3844818"/>
            <a:ext cx="1034473" cy="9623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3BE949-4CE3-2B19-8ADC-58974401FEA1}"/>
              </a:ext>
            </a:extLst>
          </p:cNvPr>
          <p:cNvSpPr txBox="1"/>
          <p:nvPr/>
        </p:nvSpPr>
        <p:spPr>
          <a:xfrm>
            <a:off x="6005722" y="26544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D29220-88AB-A333-29BE-37D3E1A888F1}"/>
              </a:ext>
            </a:extLst>
          </p:cNvPr>
          <p:cNvSpPr txBox="1"/>
          <p:nvPr/>
        </p:nvSpPr>
        <p:spPr>
          <a:xfrm>
            <a:off x="7074245" y="282842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913B6B-C9A1-3178-91A5-317EF6FC2273}"/>
              </a:ext>
            </a:extLst>
          </p:cNvPr>
          <p:cNvSpPr txBox="1"/>
          <p:nvPr/>
        </p:nvSpPr>
        <p:spPr>
          <a:xfrm>
            <a:off x="6086729" y="323166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  <a:p>
            <a:r>
              <a:rPr lang="zh-CN" altLang="en-US" dirty="0"/>
              <a:t>内部互连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DE82D-D04B-68A7-F8D3-8D859A0132B7}"/>
              </a:ext>
            </a:extLst>
          </p:cNvPr>
          <p:cNvSpPr txBox="1"/>
          <p:nvPr/>
        </p:nvSpPr>
        <p:spPr>
          <a:xfrm>
            <a:off x="6200470" y="41575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寄存器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075A3F-FE84-8DA7-497E-7251AF1E0407}"/>
              </a:ext>
            </a:extLst>
          </p:cNvPr>
          <p:cNvSpPr/>
          <p:nvPr/>
        </p:nvSpPr>
        <p:spPr>
          <a:xfrm>
            <a:off x="8792240" y="2851590"/>
            <a:ext cx="2992437" cy="28170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E37B9C-34E6-AA66-ED50-D85093C906F5}"/>
              </a:ext>
            </a:extLst>
          </p:cNvPr>
          <p:cNvSpPr txBox="1"/>
          <p:nvPr/>
        </p:nvSpPr>
        <p:spPr>
          <a:xfrm>
            <a:off x="9773811" y="29552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控制单元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969C73-CF08-3089-6019-48A81DAF996F}"/>
              </a:ext>
            </a:extLst>
          </p:cNvPr>
          <p:cNvSpPr/>
          <p:nvPr/>
        </p:nvSpPr>
        <p:spPr>
          <a:xfrm>
            <a:off x="9117249" y="3353397"/>
            <a:ext cx="1201191" cy="1147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5922B21-0A0A-BAC1-34FA-3C87B7F72434}"/>
              </a:ext>
            </a:extLst>
          </p:cNvPr>
          <p:cNvSpPr/>
          <p:nvPr/>
        </p:nvSpPr>
        <p:spPr>
          <a:xfrm>
            <a:off x="10168029" y="3431041"/>
            <a:ext cx="1182979" cy="1147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9CFC3E-E471-9DDC-7DDB-DCC2C3D0A65D}"/>
              </a:ext>
            </a:extLst>
          </p:cNvPr>
          <p:cNvSpPr/>
          <p:nvPr/>
        </p:nvSpPr>
        <p:spPr>
          <a:xfrm>
            <a:off x="9844168" y="4395796"/>
            <a:ext cx="1182979" cy="11423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0A58FC-D3EC-DFE7-D115-28D5BBC96741}"/>
              </a:ext>
            </a:extLst>
          </p:cNvPr>
          <p:cNvSpPr txBox="1"/>
          <p:nvPr/>
        </p:nvSpPr>
        <p:spPr>
          <a:xfrm>
            <a:off x="9147603" y="3753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排队逻辑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8713A5-2AC7-A628-F4C7-EAA48D502418}"/>
              </a:ext>
            </a:extLst>
          </p:cNvPr>
          <p:cNvSpPr txBox="1"/>
          <p:nvPr/>
        </p:nvSpPr>
        <p:spPr>
          <a:xfrm>
            <a:off x="10222658" y="3549043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控制单元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寄存器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和解码器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6CB843-1461-168C-CB5C-4A8683241327}"/>
              </a:ext>
            </a:extLst>
          </p:cNvPr>
          <p:cNvSpPr txBox="1"/>
          <p:nvPr/>
        </p:nvSpPr>
        <p:spPr>
          <a:xfrm>
            <a:off x="9997077" y="464382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控制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存储器</a:t>
            </a:r>
            <a:endParaRPr lang="zh-CN" alt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20A891-92E7-0B66-99F2-7D2746C46DE5}"/>
              </a:ext>
            </a:extLst>
          </p:cNvPr>
          <p:cNvCxnSpPr>
            <a:cxnSpLocks/>
          </p:cNvCxnSpPr>
          <p:nvPr/>
        </p:nvCxnSpPr>
        <p:spPr>
          <a:xfrm flipH="1">
            <a:off x="3546662" y="2303643"/>
            <a:ext cx="2169025" cy="1310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65DB43-36D5-2EAA-C71F-73106A64987C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3813560" y="4504923"/>
            <a:ext cx="2610772" cy="324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3F19F3-3C2B-E430-2B5E-E3BC47A2291D}"/>
              </a:ext>
            </a:extLst>
          </p:cNvPr>
          <p:cNvCxnSpPr>
            <a:cxnSpLocks/>
            <a:stCxn id="29" idx="0"/>
            <a:endCxn id="36" idx="0"/>
          </p:cNvCxnSpPr>
          <p:nvPr/>
        </p:nvCxnSpPr>
        <p:spPr>
          <a:xfrm>
            <a:off x="7333292" y="2545510"/>
            <a:ext cx="2955167" cy="306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88B40EF-FE2E-C24A-8D53-6D66196F0539}"/>
              </a:ext>
            </a:extLst>
          </p:cNvPr>
          <p:cNvCxnSpPr>
            <a:cxnSpLocks/>
            <a:endCxn id="36" idx="3"/>
          </p:cNvCxnSpPr>
          <p:nvPr/>
        </p:nvCxnSpPr>
        <p:spPr>
          <a:xfrm>
            <a:off x="7052106" y="3428325"/>
            <a:ext cx="2178366" cy="1827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08BF915-BFDA-4B1A-29B6-9F0CBB39B882}"/>
              </a:ext>
            </a:extLst>
          </p:cNvPr>
          <p:cNvSpPr txBox="1"/>
          <p:nvPr/>
        </p:nvSpPr>
        <p:spPr>
          <a:xfrm>
            <a:off x="4025509" y="5351398"/>
            <a:ext cx="7372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第一部分：概论（第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章）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第二部分：计算机系统的硬件结构（第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 ~ 5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章）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第三部分：中央处理器（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Central Processing Unit, CPU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）（第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 ~ 8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章）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第四部分：控制单元（第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章）</a:t>
            </a:r>
          </a:p>
        </p:txBody>
      </p:sp>
      <p:sp>
        <p:nvSpPr>
          <p:cNvPr id="79" name="Thought Bubble: Cloud 78">
            <a:extLst>
              <a:ext uri="{FF2B5EF4-FFF2-40B4-BE49-F238E27FC236}">
                <a16:creationId xmlns:a16="http://schemas.microsoft.com/office/drawing/2014/main" id="{EAE32ED2-7A41-1082-0C1E-E3E4C1F0DB42}"/>
              </a:ext>
            </a:extLst>
          </p:cNvPr>
          <p:cNvSpPr/>
          <p:nvPr/>
        </p:nvSpPr>
        <p:spPr>
          <a:xfrm>
            <a:off x="7602752" y="1621235"/>
            <a:ext cx="3602220" cy="837026"/>
          </a:xfrm>
          <a:prstGeom prst="cloudCallout">
            <a:avLst>
              <a:gd name="adj1" fmla="val -53413"/>
              <a:gd name="adj2" fmla="val 605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控制单元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Unit,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80" name="Thought Bubble: Cloud 79">
            <a:extLst>
              <a:ext uri="{FF2B5EF4-FFF2-40B4-BE49-F238E27FC236}">
                <a16:creationId xmlns:a16="http://schemas.microsoft.com/office/drawing/2014/main" id="{B6701B4E-0161-7780-F8F8-3ADB3392A2E7}"/>
              </a:ext>
            </a:extLst>
          </p:cNvPr>
          <p:cNvSpPr/>
          <p:nvPr/>
        </p:nvSpPr>
        <p:spPr>
          <a:xfrm>
            <a:off x="417095" y="708278"/>
            <a:ext cx="3771011" cy="1111822"/>
          </a:xfrm>
          <a:prstGeom prst="cloudCallout">
            <a:avLst>
              <a:gd name="adj1" fmla="val 93263"/>
              <a:gd name="adj2" fmla="val 1199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算术逻辑单元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(Arithmetic Logic Unit, ALU)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hought Bubble: Cloud 80">
            <a:extLst>
              <a:ext uri="{FF2B5EF4-FFF2-40B4-BE49-F238E27FC236}">
                <a16:creationId xmlns:a16="http://schemas.microsoft.com/office/drawing/2014/main" id="{DA971D48-4800-DA8D-8F3F-3AE48BCE769C}"/>
              </a:ext>
            </a:extLst>
          </p:cNvPr>
          <p:cNvSpPr/>
          <p:nvPr/>
        </p:nvSpPr>
        <p:spPr>
          <a:xfrm>
            <a:off x="443110" y="5737003"/>
            <a:ext cx="3278658" cy="765384"/>
          </a:xfrm>
          <a:prstGeom prst="cloudCallout">
            <a:avLst>
              <a:gd name="adj1" fmla="val 1600"/>
              <a:gd name="adj2" fmla="val -821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输出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Input/Output,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688296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CCD297-29A0-927C-65DF-4445AD1CCA04}"/>
              </a:ext>
            </a:extLst>
          </p:cNvPr>
          <p:cNvSpPr txBox="1">
            <a:spLocks noChangeArrowheads="1"/>
          </p:cNvSpPr>
          <p:nvPr/>
        </p:nvSpPr>
        <p:spPr>
          <a:xfrm>
            <a:off x="2366818" y="728663"/>
            <a:ext cx="4567382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章   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存储器</a:t>
            </a:r>
            <a:endParaRPr lang="zh-CN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C53BA93-8B16-D35A-88AA-96F69B1FA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841" y="2003842"/>
            <a:ext cx="257333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4.1  概述</a:t>
            </a:r>
            <a:endParaRPr lang="zh-CN" altLang="zh-CN" sz="3200" u="sng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628898-19A9-2AAF-CB07-C99CD9E46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841" y="3183355"/>
            <a:ext cx="38036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13"/>
              </a:spcBef>
              <a:buSzPct val="80000"/>
            </a:pPr>
            <a:r>
              <a:rPr lang="zh-CN" altLang="zh-CN" sz="3200" u="sng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4.2  主存储器</a:t>
            </a:r>
            <a:endParaRPr lang="zh-CN" altLang="zh-CN" sz="3200" u="sng" dirty="0">
              <a:solidFill>
                <a:schemeClr val="tx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653AE92-B85F-124D-BA10-DAC711C37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842" y="5542380"/>
            <a:ext cx="4418013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4.4  辅助存储器</a:t>
            </a:r>
            <a:endParaRPr lang="zh-CN" altLang="zh-CN" sz="3200" u="sng" dirty="0">
              <a:solidFill>
                <a:schemeClr val="tx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5FE0FF16-827C-9AE7-96B4-82F72986D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7842" y="4362867"/>
            <a:ext cx="564832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4.3  高速缓冲存储器</a:t>
            </a:r>
            <a:endParaRPr lang="zh-CN" altLang="zh-CN" sz="3200" u="sng" dirty="0">
              <a:solidFill>
                <a:schemeClr val="tx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3D4DC1-D48C-5F11-E86F-08BFA593DBE6}"/>
              </a:ext>
            </a:extLst>
          </p:cNvPr>
          <p:cNvSpPr txBox="1"/>
          <p:nvPr/>
        </p:nvSpPr>
        <p:spPr>
          <a:xfrm>
            <a:off x="4191092" y="1991959"/>
            <a:ext cx="7265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存储器分类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主存、辅存、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、闪存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(Flash Memory)(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盘、硬盘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及其层次结构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辅存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24B3C-0CBF-E4AA-2411-DD1CB7E918C4}"/>
              </a:ext>
            </a:extLst>
          </p:cNvPr>
          <p:cNvSpPr txBox="1"/>
          <p:nvPr/>
        </p:nvSpPr>
        <p:spPr>
          <a:xfrm>
            <a:off x="5364957" y="3213808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存储芯片选择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(p.95)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1E7DB-9E5E-12A8-8A12-B89B1A4ACA52}"/>
              </a:ext>
            </a:extLst>
          </p:cNvPr>
          <p:cNvSpPr txBox="1"/>
          <p:nvPr/>
        </p:nvSpPr>
        <p:spPr>
          <a:xfrm>
            <a:off x="6432344" y="4320939"/>
            <a:ext cx="1379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主存地址映射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E5F34-7066-1347-F002-ED7DA8DC3D64}"/>
              </a:ext>
            </a:extLst>
          </p:cNvPr>
          <p:cNvSpPr txBox="1"/>
          <p:nvPr/>
        </p:nvSpPr>
        <p:spPr>
          <a:xfrm>
            <a:off x="5691539" y="563580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特点、记录原理和方式</a:t>
            </a:r>
          </a:p>
        </p:txBody>
      </p:sp>
      <p:sp>
        <p:nvSpPr>
          <p:cNvPr id="10" name="Text Box 104">
            <a:extLst>
              <a:ext uri="{FF2B5EF4-FFF2-40B4-BE49-F238E27FC236}">
                <a16:creationId xmlns:a16="http://schemas.microsoft.com/office/drawing/2014/main" id="{044EDB77-000E-9912-60C5-6ACDBD8C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670" y="3815755"/>
            <a:ext cx="121409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2000" dirty="0">
                <a:solidFill>
                  <a:schemeClr val="tx1"/>
                </a:solidFill>
              </a:rPr>
              <a:t>直接映射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DD88F-8460-E0E3-A26E-2E1AE75E34DD}"/>
              </a:ext>
            </a:extLst>
          </p:cNvPr>
          <p:cNvSpPr txBox="1"/>
          <p:nvPr/>
        </p:nvSpPr>
        <p:spPr>
          <a:xfrm>
            <a:off x="7841568" y="4481294"/>
            <a:ext cx="16593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/>
              <a:t>全相联映射</a:t>
            </a:r>
            <a:endParaRPr lang="zh-CN" altLang="en-US" sz="2000" dirty="0"/>
          </a:p>
        </p:txBody>
      </p:sp>
      <p:sp>
        <p:nvSpPr>
          <p:cNvPr id="14" name="Text Box 108">
            <a:extLst>
              <a:ext uri="{FF2B5EF4-FFF2-40B4-BE49-F238E27FC236}">
                <a16:creationId xmlns:a16="http://schemas.microsoft.com/office/drawing/2014/main" id="{CDB69413-E771-7364-B2A0-F3D14216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334" y="5111270"/>
            <a:ext cx="147208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2000" dirty="0">
                <a:solidFill>
                  <a:schemeClr val="tx1"/>
                </a:solidFill>
              </a:rPr>
              <a:t>组相联映射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78810B8-1FAE-423C-9A9E-E9D8237B1409}"/>
              </a:ext>
            </a:extLst>
          </p:cNvPr>
          <p:cNvSpPr/>
          <p:nvPr/>
        </p:nvSpPr>
        <p:spPr>
          <a:xfrm>
            <a:off x="7731282" y="4038611"/>
            <a:ext cx="89125" cy="136294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1131F1-372B-129A-6340-2CFCC6A235A7}"/>
              </a:ext>
            </a:extLst>
          </p:cNvPr>
          <p:cNvSpPr txBox="1"/>
          <p:nvPr/>
        </p:nvSpPr>
        <p:spPr>
          <a:xfrm>
            <a:off x="9451414" y="3693734"/>
            <a:ext cx="2526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每个主存块只能和一个</a:t>
            </a:r>
            <a:endParaRPr lang="en-US" altLang="zh-CN" dirty="0"/>
          </a:p>
          <a:p>
            <a:r>
              <a:rPr lang="zh-CN" altLang="en-US" dirty="0"/>
              <a:t>缓存块对应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437229DA-80F0-0F3D-0528-414ED3EAA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1414" y="4362867"/>
            <a:ext cx="2621866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1800" dirty="0">
                <a:solidFill>
                  <a:schemeClr val="tx1"/>
                </a:solidFill>
              </a:rPr>
              <a:t>主存中的任一块可以映射到缓存中的任一块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A18416-2678-FBA6-C923-229312C416F5}"/>
              </a:ext>
            </a:extLst>
          </p:cNvPr>
          <p:cNvSpPr/>
          <p:nvPr/>
        </p:nvSpPr>
        <p:spPr>
          <a:xfrm>
            <a:off x="9072924" y="3923974"/>
            <a:ext cx="333120" cy="20570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289C6C1-7AC5-A4B5-070D-0377418CD94C}"/>
              </a:ext>
            </a:extLst>
          </p:cNvPr>
          <p:cNvSpPr/>
          <p:nvPr/>
        </p:nvSpPr>
        <p:spPr>
          <a:xfrm>
            <a:off x="9213031" y="4558776"/>
            <a:ext cx="257992" cy="2101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503CCAA2-C320-1CB4-CF43-08EA9369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1414" y="5028825"/>
            <a:ext cx="2621866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某一主存块与缓存的某一组中的任一块对应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3012FBA-75F8-FE06-0C69-00C41533AB95}"/>
              </a:ext>
            </a:extLst>
          </p:cNvPr>
          <p:cNvSpPr/>
          <p:nvPr/>
        </p:nvSpPr>
        <p:spPr>
          <a:xfrm>
            <a:off x="9213031" y="5228870"/>
            <a:ext cx="257992" cy="21016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379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DDA2F-D046-2528-89B2-EE94BD05E1F0}"/>
              </a:ext>
            </a:extLst>
          </p:cNvPr>
          <p:cNvSpPr txBox="1">
            <a:spLocks noChangeArrowheads="1"/>
          </p:cNvSpPr>
          <p:nvPr/>
        </p:nvSpPr>
        <p:spPr>
          <a:xfrm>
            <a:off x="2366817" y="728663"/>
            <a:ext cx="5696527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4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zh-CN" sz="4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zh-CN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输入输出系统</a:t>
            </a:r>
            <a:endParaRPr lang="zh-CN" altLang="zh-CN" sz="4400" b="1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BA5C6C66-45E3-A1EE-D9A4-A9D9CA8B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823" y="5605463"/>
            <a:ext cx="287784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5.6  </a:t>
            </a:r>
            <a:r>
              <a:rPr lang="en-US" altLang="zh-CN" sz="3200" u="sng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DMA</a:t>
            </a:r>
            <a:r>
              <a:rPr lang="zh-CN" altLang="zh-CN" sz="3200" u="sng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方式</a:t>
            </a:r>
            <a:endParaRPr lang="zh-CN" altLang="zh-CN" sz="3200" u="sng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38FD4B1-5403-A256-CE15-F5710B902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823" y="4857751"/>
            <a:ext cx="354734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rgbClr val="3333FF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5.5  程序中断方式</a:t>
            </a:r>
            <a:endParaRPr lang="zh-CN" altLang="zh-CN" sz="3200" u="sng" dirty="0">
              <a:solidFill>
                <a:srgbClr val="3333FF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4ADDCC9-833F-F213-FB6C-A683AD70B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823" y="4111626"/>
            <a:ext cx="365817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5.4  程序查询方式</a:t>
            </a:r>
            <a:endParaRPr lang="zh-CN" altLang="zh-CN" sz="3200" u="sng" dirty="0">
              <a:solidFill>
                <a:schemeClr val="tx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BCD5421-95EE-4C51-8ED2-3A7A7FD0E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823" y="3363913"/>
            <a:ext cx="43370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13"/>
              </a:spcBef>
              <a:buSzPct val="80000"/>
            </a:pPr>
            <a:r>
              <a:rPr lang="zh-CN" altLang="zh-CN" sz="3200" u="sng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5.3  </a:t>
            </a:r>
            <a:r>
              <a:rPr lang="en-US" altLang="zh-CN" sz="3200" u="sng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I/O</a:t>
            </a:r>
            <a:r>
              <a:rPr lang="zh-CN" altLang="zh-CN" sz="3200" u="sng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接口</a:t>
            </a:r>
            <a:endParaRPr lang="zh-CN" altLang="zh-CN" sz="3200" u="sng" dirty="0">
              <a:solidFill>
                <a:schemeClr val="tx1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4C0EE49-41CB-EA9D-8C14-F217DF053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823" y="2617788"/>
            <a:ext cx="41846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5.2  外部设备</a:t>
            </a:r>
            <a:endParaRPr lang="zh-CN" altLang="zh-CN" sz="3200" u="sng" dirty="0">
              <a:solidFill>
                <a:schemeClr val="tx1"/>
              </a:solidFill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1705B28-A930-309F-43F2-603AEC2A4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823" y="1871663"/>
            <a:ext cx="38036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13"/>
              </a:spcBef>
              <a:buSzPct val="80000"/>
            </a:pPr>
            <a:r>
              <a:rPr lang="zh-CN" altLang="zh-CN" sz="3200" u="sng" dirty="0">
                <a:solidFill>
                  <a:schemeClr val="tx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5.1  概述</a:t>
            </a:r>
            <a:endParaRPr lang="zh-CN" altLang="zh-CN" sz="3200" u="sng" dirty="0">
              <a:solidFill>
                <a:schemeClr val="tx1"/>
              </a:solidFill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3E6AC3B9-940C-F1C6-CC8E-E89F219E2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1942614"/>
            <a:ext cx="589265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I/O</a:t>
            </a:r>
            <a:r>
              <a:rPr lang="zh-CN" altLang="en-US" dirty="0">
                <a:solidFill>
                  <a:schemeClr val="tx1"/>
                </a:solidFill>
              </a:rPr>
              <a:t>系统的基本组成：软件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zh-CN" altLang="en-US" dirty="0">
                <a:solidFill>
                  <a:schemeClr val="tx1"/>
                </a:solidFill>
              </a:rPr>
              <a:t>硬件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B2F78C1E-4AE0-FD72-3473-B16AED1E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857" y="2679303"/>
            <a:ext cx="643572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外设分类：人机交互、信息存储、机机通信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38F5E74B-89B4-665B-4BD4-ADE6AF896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329" y="3278448"/>
            <a:ext cx="6103216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功能和组成：选址、传送命令或数据、反映设备工作状态</a:t>
            </a:r>
            <a:endParaRPr lang="zh-C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54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CF1E7-B7B7-4288-7CE3-3DE6D2D2855D}"/>
              </a:ext>
            </a:extLst>
          </p:cNvPr>
          <p:cNvSpPr txBox="1">
            <a:spLocks noChangeArrowheads="1"/>
          </p:cNvSpPr>
          <p:nvPr/>
        </p:nvSpPr>
        <p:spPr>
          <a:xfrm>
            <a:off x="1554017" y="682481"/>
            <a:ext cx="6989619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第６章   计算机的运算方法</a:t>
            </a:r>
            <a:endParaRPr lang="zh-CN" altLang="zh-CN" sz="4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AC8B151F-59BD-38C1-4B71-CDFB41F55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09" y="1990998"/>
            <a:ext cx="63246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6.1  无符号数和有符号数</a:t>
            </a:r>
            <a:endParaRPr lang="zh-CN" altLang="zh-CN" sz="3200" u="sng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CF80DD3-79F3-5FE1-9171-DD0D032D9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09" y="3743598"/>
            <a:ext cx="267161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6.3  定点运算</a:t>
            </a:r>
            <a:endParaRPr lang="zh-CN" altLang="zh-CN" sz="3200" u="sng" dirty="0">
              <a:solidFill>
                <a:schemeClr val="tx1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8346902-18ED-75C9-79A4-4F9788E89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09" y="2867298"/>
            <a:ext cx="561801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6.2  数的定点表示和浮点表示</a:t>
            </a:r>
            <a:endParaRPr lang="zh-CN" altLang="zh-CN" sz="3200" u="sng" dirty="0">
              <a:solidFill>
                <a:schemeClr val="tx1"/>
              </a:solidFill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BD094A5-3800-AB30-7FEA-198935D47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09" y="4619898"/>
            <a:ext cx="352136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6.4  浮点四则运算</a:t>
            </a:r>
            <a:endParaRPr lang="zh-CN" altLang="zh-CN" sz="3200" dirty="0">
              <a:solidFill>
                <a:schemeClr val="tx1"/>
              </a:solidFill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8AD2CBB-1446-A8B3-101E-5A24A76AD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09" y="5496198"/>
            <a:ext cx="352136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6.5  算术逻辑单元</a:t>
            </a:r>
            <a:endParaRPr lang="zh-CN" altLang="zh-CN" sz="3200" dirty="0">
              <a:solidFill>
                <a:schemeClr val="tx1"/>
              </a:solidFill>
            </a:endParaRPr>
          </a:p>
        </p:txBody>
      </p:sp>
      <p:sp>
        <p:nvSpPr>
          <p:cNvPr id="8" name="Rectangle 163">
            <a:extLst>
              <a:ext uri="{FF2B5EF4-FFF2-40B4-BE49-F238E27FC236}">
                <a16:creationId xmlns:a16="http://schemas.microsoft.com/office/drawing/2014/main" id="{1E15554F-6034-40E0-508D-6D384E795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27" y="1705248"/>
            <a:ext cx="41748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2800" dirty="0">
                <a:solidFill>
                  <a:srgbClr val="3333FF"/>
                </a:solidFill>
              </a:rPr>
              <a:t>原码、补码、反码、移码</a:t>
            </a:r>
            <a:endParaRPr lang="zh-CN" altLang="zh-CN" sz="2800" dirty="0">
              <a:solidFill>
                <a:srgbClr val="3333FF"/>
              </a:solidFill>
            </a:endParaRPr>
          </a:p>
        </p:txBody>
      </p:sp>
      <p:sp>
        <p:nvSpPr>
          <p:cNvPr id="9" name="Rectangle 163">
            <a:extLst>
              <a:ext uri="{FF2B5EF4-FFF2-40B4-BE49-F238E27FC236}">
                <a16:creationId xmlns:a16="http://schemas.microsoft.com/office/drawing/2014/main" id="{9FE51D7F-5857-DC16-DC2F-6B96D702B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727" y="2875026"/>
            <a:ext cx="3797878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小数点固定与否</a:t>
            </a:r>
            <a:endParaRPr lang="zh-CN" altLang="zh-CN" sz="2800" dirty="0">
              <a:solidFill>
                <a:schemeClr val="tx1"/>
              </a:solidFill>
            </a:endParaRPr>
          </a:p>
        </p:txBody>
      </p:sp>
      <p:sp>
        <p:nvSpPr>
          <p:cNvPr id="10" name="Rectangle 163">
            <a:extLst>
              <a:ext uri="{FF2B5EF4-FFF2-40B4-BE49-F238E27FC236}">
                <a16:creationId xmlns:a16="http://schemas.microsoft.com/office/drawing/2014/main" id="{EF6528B7-2CBB-BA85-8D24-24E3EFFC3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090" y="4037076"/>
            <a:ext cx="2895601" cy="81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2800" dirty="0">
                <a:solidFill>
                  <a:srgbClr val="3333FF"/>
                </a:solidFill>
              </a:rPr>
              <a:t>加减</a:t>
            </a:r>
            <a:r>
              <a:rPr lang="zh-CN" altLang="en-US" sz="2800" dirty="0">
                <a:solidFill>
                  <a:schemeClr val="tx1"/>
                </a:solidFill>
              </a:rPr>
              <a:t>乘除法运算</a:t>
            </a:r>
            <a:endParaRPr lang="zh-CN" altLang="zh-CN" sz="2800" dirty="0">
              <a:solidFill>
                <a:schemeClr val="tx1"/>
              </a:solidFill>
            </a:endParaRPr>
          </a:p>
        </p:txBody>
      </p:sp>
      <p:sp>
        <p:nvSpPr>
          <p:cNvPr id="11" name="Rectangle 163">
            <a:extLst>
              <a:ext uri="{FF2B5EF4-FFF2-40B4-BE49-F238E27FC236}">
                <a16:creationId xmlns:a16="http://schemas.microsoft.com/office/drawing/2014/main" id="{A1380947-CEA2-51D3-B98E-D07F3B578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089" y="5477754"/>
            <a:ext cx="289560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加法器和寄存器</a:t>
            </a:r>
            <a:endParaRPr lang="zh-CN" altLang="zh-CN" sz="2800" dirty="0">
              <a:solidFill>
                <a:schemeClr val="tx1"/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0B8B7D1-B839-AB26-71C8-3078BED92858}"/>
              </a:ext>
            </a:extLst>
          </p:cNvPr>
          <p:cNvSpPr/>
          <p:nvPr/>
        </p:nvSpPr>
        <p:spPr>
          <a:xfrm>
            <a:off x="5588000" y="3811243"/>
            <a:ext cx="406400" cy="130232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69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5CF1E7-B7B7-4288-7CE3-3DE6D2D2855D}"/>
              </a:ext>
            </a:extLst>
          </p:cNvPr>
          <p:cNvSpPr txBox="1">
            <a:spLocks noChangeArrowheads="1"/>
          </p:cNvSpPr>
          <p:nvPr/>
        </p:nvSpPr>
        <p:spPr>
          <a:xfrm>
            <a:off x="1554017" y="682481"/>
            <a:ext cx="6989619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第６章   计算机的运算方法</a:t>
            </a:r>
            <a:endParaRPr lang="zh-CN" altLang="zh-CN" sz="4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48A5FBC5-40C2-C113-3B77-42176FAAB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207" y="1742407"/>
            <a:ext cx="450041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200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</a:t>
            </a:r>
            <a:r>
              <a:rPr lang="zh-CN" altLang="zh-CN" sz="3200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无符号数和有符号数</a:t>
            </a:r>
            <a:endParaRPr lang="zh-CN" altLang="zh-CN" sz="3200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545B1EC8-D71A-5B52-BAAA-0C0908BD6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017" y="2436828"/>
            <a:ext cx="556784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</a:pPr>
            <a:r>
              <a:rPr lang="zh-CN" altLang="zh-CN" sz="3200" dirty="0">
                <a:solidFill>
                  <a:schemeClr val="tx1"/>
                </a:solidFill>
              </a:rPr>
              <a:t>对于正数，原码 = 补码 = 反码</a:t>
            </a:r>
          </a:p>
        </p:txBody>
      </p:sp>
      <p:grpSp>
        <p:nvGrpSpPr>
          <p:cNvPr id="17" name="Group 3">
            <a:extLst>
              <a:ext uri="{FF2B5EF4-FFF2-40B4-BE49-F238E27FC236}">
                <a16:creationId xmlns:a16="http://schemas.microsoft.com/office/drawing/2014/main" id="{D05E0638-8DD9-08B4-40DB-4A2B633C44B8}"/>
              </a:ext>
            </a:extLst>
          </p:cNvPr>
          <p:cNvGrpSpPr>
            <a:grpSpLocks/>
          </p:cNvGrpSpPr>
          <p:nvPr/>
        </p:nvGrpSpPr>
        <p:grpSpPr bwMode="auto">
          <a:xfrm>
            <a:off x="1554018" y="3098382"/>
            <a:ext cx="9077038" cy="1847849"/>
            <a:chOff x="528" y="2441"/>
            <a:chExt cx="5747" cy="1164"/>
          </a:xfrm>
        </p:grpSpPr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A4C5AC46-C363-4590-1F97-242428661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41"/>
              <a:ext cx="5747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FFFF00"/>
                </a:buClr>
              </a:pPr>
              <a:r>
                <a:rPr lang="zh-CN" altLang="zh-CN" sz="3200" dirty="0">
                  <a:solidFill>
                    <a:schemeClr val="tx1"/>
                  </a:solidFill>
                </a:rPr>
                <a:t>对于负数 ，符号位为 1，其数值部分</a:t>
              </a:r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BC55CA40-A1BC-CFF2-C23B-C23BBAB9D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" y="2852"/>
              <a:ext cx="4985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dirty="0">
                  <a:solidFill>
                    <a:schemeClr val="tx1"/>
                  </a:solidFill>
                </a:rPr>
                <a:t>原码除符号位外每位取反末位加 1     补码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82291C6A-8CFC-5330-C329-172876B1A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" y="3235"/>
              <a:ext cx="431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dirty="0">
                  <a:solidFill>
                    <a:schemeClr val="tx1"/>
                  </a:solidFill>
                </a:rPr>
                <a:t>原码除符号位外每位取反      反码</a:t>
              </a:r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CC6B68C8-5647-E8E8-1CB0-3465A5338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2" y="3446"/>
              <a:ext cx="287" cy="0"/>
            </a:xfrm>
            <a:prstGeom prst="line">
              <a:avLst/>
            </a:prstGeom>
            <a:noFill/>
            <a:ln w="9360" cap="flat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5024FF44-9F03-AFEF-091E-9E0BCB2D0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7" y="3037"/>
              <a:ext cx="287" cy="0"/>
            </a:xfrm>
            <a:prstGeom prst="line">
              <a:avLst/>
            </a:prstGeom>
            <a:noFill/>
            <a:ln w="9360" cap="flat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Text Box 2">
            <a:extLst>
              <a:ext uri="{FF2B5EF4-FFF2-40B4-BE49-F238E27FC236}">
                <a16:creationId xmlns:a16="http://schemas.microsoft.com/office/drawing/2014/main" id="{43A8E1EE-6852-5B3C-0535-765164DD7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995" y="6057531"/>
            <a:ext cx="313929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</a:pPr>
            <a:r>
              <a:rPr lang="zh-CN" altLang="en-US" sz="3200" dirty="0">
                <a:solidFill>
                  <a:schemeClr val="tx1"/>
                </a:solidFill>
              </a:rPr>
              <a:t>移</a:t>
            </a:r>
            <a:r>
              <a:rPr lang="zh-CN" altLang="zh-CN" sz="3200" dirty="0">
                <a:solidFill>
                  <a:schemeClr val="tx1"/>
                </a:solidFill>
              </a:rPr>
              <a:t>码</a:t>
            </a:r>
            <a:r>
              <a:rPr lang="en-US" altLang="zh-CN" sz="3200" dirty="0">
                <a:solidFill>
                  <a:schemeClr val="tx1"/>
                </a:solidFill>
              </a:rPr>
              <a:t>  = </a:t>
            </a:r>
            <a:r>
              <a:rPr lang="zh-CN" altLang="en-US" sz="3200" dirty="0">
                <a:solidFill>
                  <a:schemeClr val="tx1"/>
                </a:solidFill>
              </a:rPr>
              <a:t>真值 </a:t>
            </a:r>
            <a:r>
              <a:rPr lang="en-US" altLang="zh-CN" sz="3200" dirty="0">
                <a:solidFill>
                  <a:schemeClr val="tx1"/>
                </a:solidFill>
              </a:rPr>
              <a:t>+ 2</a:t>
            </a:r>
            <a:r>
              <a:rPr lang="en-US" altLang="zh-CN" sz="3200" baseline="30000" dirty="0">
                <a:solidFill>
                  <a:schemeClr val="tx1"/>
                </a:solidFill>
              </a:rPr>
              <a:t>n</a:t>
            </a:r>
            <a:endParaRPr lang="zh-CN" altLang="zh-CN" sz="3200" baseline="30000" dirty="0">
              <a:solidFill>
                <a:schemeClr val="tx1"/>
              </a:solidFill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EDBA2685-B4F5-F34D-B507-A6BF74100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991" y="4980549"/>
            <a:ext cx="410469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</a:pPr>
            <a:r>
              <a:rPr lang="zh-CN" altLang="en-US" sz="3200" dirty="0">
                <a:solidFill>
                  <a:schemeClr val="tx1"/>
                </a:solidFill>
              </a:rPr>
              <a:t>整数</a:t>
            </a:r>
            <a:r>
              <a:rPr lang="en-US" altLang="zh-CN" sz="3200" dirty="0">
                <a:solidFill>
                  <a:schemeClr val="tx1"/>
                </a:solidFill>
              </a:rPr>
              <a:t>x</a:t>
            </a:r>
            <a:r>
              <a:rPr lang="zh-CN" altLang="en-US" sz="3200" dirty="0">
                <a:solidFill>
                  <a:schemeClr val="tx1"/>
                </a:solidFill>
              </a:rPr>
              <a:t>   原码 </a:t>
            </a:r>
            <a:r>
              <a:rPr lang="en-US" altLang="zh-CN" sz="3200" dirty="0">
                <a:solidFill>
                  <a:schemeClr val="tx1"/>
                </a:solidFill>
              </a:rPr>
              <a:t>= 2</a:t>
            </a:r>
            <a:r>
              <a:rPr lang="en-US" altLang="zh-CN" sz="3200" baseline="30000" dirty="0">
                <a:solidFill>
                  <a:schemeClr val="tx1"/>
                </a:solidFill>
              </a:rPr>
              <a:t>n </a:t>
            </a:r>
            <a:r>
              <a:rPr lang="en-US" altLang="zh-CN" sz="3200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endParaRPr lang="zh-CN" altLang="zh-CN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727697-BC54-6F05-FD57-9A590A47062E}"/>
              </a:ext>
            </a:extLst>
          </p:cNvPr>
          <p:cNvSpPr txBox="1"/>
          <p:nvPr/>
        </p:nvSpPr>
        <p:spPr>
          <a:xfrm>
            <a:off x="5048826" y="605753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4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为整数的位数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F84058B4-77B7-4F92-0A33-CF58BFA7D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9990" y="5512401"/>
            <a:ext cx="4104699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</a:pPr>
            <a:r>
              <a:rPr lang="zh-CN" altLang="en-US" sz="3200" dirty="0">
                <a:solidFill>
                  <a:schemeClr val="tx1"/>
                </a:solidFill>
              </a:rPr>
              <a:t>小数</a:t>
            </a:r>
            <a:r>
              <a:rPr lang="en-US" altLang="zh-CN" sz="3200" dirty="0">
                <a:solidFill>
                  <a:schemeClr val="tx1"/>
                </a:solidFill>
              </a:rPr>
              <a:t>x</a:t>
            </a:r>
            <a:r>
              <a:rPr lang="zh-CN" altLang="en-US" sz="3200" dirty="0">
                <a:solidFill>
                  <a:schemeClr val="tx1"/>
                </a:solidFill>
              </a:rPr>
              <a:t>   原码 </a:t>
            </a:r>
            <a:r>
              <a:rPr lang="en-US" altLang="zh-CN" sz="3200" dirty="0">
                <a:solidFill>
                  <a:schemeClr val="tx1"/>
                </a:solidFill>
              </a:rPr>
              <a:t>= 1</a:t>
            </a:r>
            <a:r>
              <a:rPr lang="en-US" altLang="zh-CN" sz="3200" baseline="3000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zh-CN" altLang="en-US" sz="3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endParaRPr lang="zh-CN" altLang="zh-CN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34649BB-CF49-5B76-F6A1-15754061462F}"/>
              </a:ext>
            </a:extLst>
          </p:cNvPr>
          <p:cNvSpPr/>
          <p:nvPr/>
        </p:nvSpPr>
        <p:spPr>
          <a:xfrm>
            <a:off x="6109565" y="5183397"/>
            <a:ext cx="514928" cy="2327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A870AE1-A021-AF4A-6D18-1D5A9A6DB58A}"/>
              </a:ext>
            </a:extLst>
          </p:cNvPr>
          <p:cNvSpPr/>
          <p:nvPr/>
        </p:nvSpPr>
        <p:spPr>
          <a:xfrm>
            <a:off x="6109565" y="5715249"/>
            <a:ext cx="514928" cy="2327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4E9BC273-596C-791E-474C-C0743596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415" y="4980549"/>
            <a:ext cx="567042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</a:pPr>
            <a:r>
              <a:rPr lang="zh-CN" altLang="en-US" sz="3200" dirty="0">
                <a:solidFill>
                  <a:schemeClr val="tx1"/>
                </a:solidFill>
              </a:rPr>
              <a:t>整数的数值不变，符号位为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zh-CN" altLang="zh-CN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9EAD4D4F-ED6E-F04F-79D0-53157F8C7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415" y="5567506"/>
            <a:ext cx="5670424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FF00"/>
              </a:buClr>
            </a:pPr>
            <a:r>
              <a:rPr lang="zh-CN" altLang="en-US" sz="3200" dirty="0">
                <a:solidFill>
                  <a:schemeClr val="tx1"/>
                </a:solidFill>
              </a:rPr>
              <a:t>小数的数值不变，符号位为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zh-CN" altLang="zh-CN" sz="32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0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EB1920-514B-29B9-3E87-ECA460228D2C}"/>
              </a:ext>
            </a:extLst>
          </p:cNvPr>
          <p:cNvSpPr/>
          <p:nvPr/>
        </p:nvSpPr>
        <p:spPr>
          <a:xfrm>
            <a:off x="1076037" y="1588653"/>
            <a:ext cx="10053782" cy="3556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    业 （</a:t>
            </a:r>
            <a:r>
              <a:rPr lang="en-US" altLang="zh-CN" sz="4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NO.1</a:t>
            </a:r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4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3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设机器数字长为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位（含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位符号位），当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-127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（十进制）时，其对应的二进制数如何表示？并且</a:t>
            </a: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的原码、反码、补码、移码如何表示？请写出求解过程。</a:t>
            </a:r>
          </a:p>
        </p:txBody>
      </p:sp>
    </p:spTree>
    <p:extLst>
      <p:ext uri="{BB962C8B-B14F-4D97-AF65-F5344CB8AC3E}">
        <p14:creationId xmlns:p14="http://schemas.microsoft.com/office/powerpoint/2010/main" val="55002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B98D8-CDDB-FB1F-57F9-D64472157754}"/>
              </a:ext>
            </a:extLst>
          </p:cNvPr>
          <p:cNvSpPr txBox="1"/>
          <p:nvPr/>
        </p:nvSpPr>
        <p:spPr>
          <a:xfrm>
            <a:off x="1801091" y="919677"/>
            <a:ext cx="858981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题目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：设机器数字长为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位（含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位符号位），当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-127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（十进制）时，其对应的二进制数如何表示？并且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的原码、反码、补码、移码如何表示？请写出求解过程。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由题可知，机器数字长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位符号位，数值部分为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则，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对应的二进制数可表示为：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-1111111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2n – x = 27 – (–1111111) = 27 + 1111111 = 1,1111111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（也可写为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[x]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除符号位外每位取反，即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1,0000000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（也可写为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10000000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[x]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除符号位外每位取反加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1,0000001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（也可写为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10000001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[x]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 + 2n = x + 27 = -1111111 + 10000000 = 0,0000001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（也可写为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1856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111C27B-FF18-B108-1CDD-2D271E63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206" y="1742407"/>
            <a:ext cx="683606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3200" u="sng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</a:t>
            </a:r>
            <a:r>
              <a:rPr lang="zh-CN" altLang="en-US" sz="3200" u="sng" dirty="0">
                <a:solidFill>
                  <a:schemeClr val="tx1"/>
                </a:solidFill>
              </a:rPr>
              <a:t>（定点运算中的）加法与减法运算</a:t>
            </a:r>
            <a:endParaRPr lang="zh-CN" altLang="zh-CN" sz="3200" u="sng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8D9B7D6-F556-BFAC-E38A-7928FC0D5FAD}"/>
              </a:ext>
            </a:extLst>
          </p:cNvPr>
          <p:cNvSpPr txBox="1">
            <a:spLocks noChangeArrowheads="1"/>
          </p:cNvSpPr>
          <p:nvPr/>
        </p:nvSpPr>
        <p:spPr>
          <a:xfrm>
            <a:off x="1554017" y="682481"/>
            <a:ext cx="6989619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4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第６章   计算机的运算方法</a:t>
            </a:r>
            <a:endParaRPr lang="zh-CN" altLang="zh-CN" sz="4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E91BB929-614F-3DF4-2050-25FB2BF1C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207" y="2446064"/>
            <a:ext cx="9043557" cy="3295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FFF00"/>
              </a:buClr>
            </a:pPr>
            <a:r>
              <a:rPr lang="zh-CN" altLang="en-US" sz="3200" dirty="0">
                <a:solidFill>
                  <a:schemeClr val="tx1"/>
                </a:solidFill>
              </a:rPr>
              <a:t>加减法运算是计算机中最基本的运算，其中减法运算可看作被减数加上一个减数的负值。现代计算机中都采用补码作加减法运算。</a:t>
            </a:r>
            <a:endParaRPr lang="en-US" altLang="zh-CN" sz="3200" dirty="0">
              <a:solidFill>
                <a:schemeClr val="tx1"/>
              </a:solidFill>
            </a:endParaRPr>
          </a:p>
          <a:p>
            <a:pPr>
              <a:buClr>
                <a:srgbClr val="FFFF00"/>
              </a:buClr>
            </a:pPr>
            <a:endParaRPr lang="en-US" altLang="zh-CN" sz="3200" dirty="0">
              <a:solidFill>
                <a:schemeClr val="tx1"/>
              </a:solidFill>
            </a:endParaRPr>
          </a:p>
          <a:p>
            <a:pPr>
              <a:buClr>
                <a:srgbClr val="FFFF00"/>
              </a:buClr>
            </a:pPr>
            <a:r>
              <a:rPr lang="zh-CN" altLang="en-US" sz="3200" dirty="0">
                <a:solidFill>
                  <a:schemeClr val="tx1"/>
                </a:solidFill>
              </a:rPr>
              <a:t>见例</a:t>
            </a:r>
            <a:r>
              <a:rPr lang="en-US" altLang="zh-CN" sz="3200" dirty="0">
                <a:solidFill>
                  <a:schemeClr val="tx1"/>
                </a:solidFill>
              </a:rPr>
              <a:t>6.8-6.11 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p.237-238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endParaRPr lang="zh-CN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85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5" name="Rectangle 1">
            <a:extLst>
              <a:ext uri="{FF2B5EF4-FFF2-40B4-BE49-F238E27FC236}">
                <a16:creationId xmlns:a16="http://schemas.microsoft.com/office/drawing/2014/main" id="{E091A750-FCB2-9BAA-EF3D-FB27E4BFC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4383" y="143885"/>
            <a:ext cx="4754418" cy="114300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第７章 指令系统</a:t>
            </a:r>
          </a:p>
        </p:txBody>
      </p:sp>
      <p:grpSp>
        <p:nvGrpSpPr>
          <p:cNvPr id="385026" name="Group 2">
            <a:extLst>
              <a:ext uri="{FF2B5EF4-FFF2-40B4-BE49-F238E27FC236}">
                <a16:creationId xmlns:a16="http://schemas.microsoft.com/office/drawing/2014/main" id="{D0D627A2-77EE-AB6A-E5B8-1CB940B02297}"/>
              </a:ext>
            </a:extLst>
          </p:cNvPr>
          <p:cNvGrpSpPr>
            <a:grpSpLocks/>
          </p:cNvGrpSpPr>
          <p:nvPr/>
        </p:nvGrpSpPr>
        <p:grpSpPr bwMode="auto">
          <a:xfrm>
            <a:off x="2246025" y="1400319"/>
            <a:ext cx="5129213" cy="4732339"/>
            <a:chOff x="1665" y="853"/>
            <a:chExt cx="3231" cy="2981"/>
          </a:xfrm>
        </p:grpSpPr>
        <p:sp>
          <p:nvSpPr>
            <p:cNvPr id="385027" name="Text Box 3">
              <a:extLst>
                <a:ext uri="{FF2B5EF4-FFF2-40B4-BE49-F238E27FC236}">
                  <a16:creationId xmlns:a16="http://schemas.microsoft.com/office/drawing/2014/main" id="{5ABC0948-E51E-6B37-C18D-E7E49610C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" y="853"/>
              <a:ext cx="167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u="sng" dirty="0">
                  <a:solidFill>
                    <a:schemeClr val="tx1"/>
                  </a:solidFill>
                  <a:cs typeface="Times New Roman" panose="02020603050405020304" pitchFamily="18" charset="0"/>
                  <a:hlinkClick r:id="rId3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7.1  机器指令 </a:t>
              </a:r>
              <a:endParaRPr lang="zh-CN" altLang="zh-CN" sz="3200" u="sng" dirty="0">
                <a:solidFill>
                  <a:schemeClr val="tx1"/>
                </a:solidFill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385028" name="Text Box 4">
              <a:extLst>
                <a:ext uri="{FF2B5EF4-FFF2-40B4-BE49-F238E27FC236}">
                  <a16:creationId xmlns:a16="http://schemas.microsoft.com/office/drawing/2014/main" id="{75AB17F0-D3C2-ECFE-4A62-93A2FFDD8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" y="1561"/>
              <a:ext cx="3227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u="sng" dirty="0">
                  <a:solidFill>
                    <a:schemeClr val="tx1"/>
                  </a:solidFill>
                  <a:cs typeface="Times New Roman" panose="02020603050405020304" pitchFamily="18" charset="0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7.2  操作数类型和操作类型 </a:t>
              </a:r>
              <a:endParaRPr lang="zh-CN" altLang="zh-CN" sz="3200" u="sng" dirty="0">
                <a:solidFill>
                  <a:schemeClr val="tx1"/>
                </a:solidFill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385029" name="Text Box 5">
              <a:extLst>
                <a:ext uri="{FF2B5EF4-FFF2-40B4-BE49-F238E27FC236}">
                  <a16:creationId xmlns:a16="http://schemas.microsoft.com/office/drawing/2014/main" id="{E3F34B1B-DB84-36B2-8BBD-663B339CC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5" y="2225"/>
              <a:ext cx="167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u="sng" dirty="0">
                  <a:solidFill>
                    <a:schemeClr val="tx1"/>
                  </a:solidFill>
                  <a:cs typeface="Times New Roman" panose="02020603050405020304" pitchFamily="18" charset="0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7.3  寻址方式 </a:t>
              </a:r>
              <a:endParaRPr lang="zh-CN" altLang="zh-CN" sz="3200" u="sng" dirty="0">
                <a:solidFill>
                  <a:schemeClr val="tx1"/>
                </a:solidFill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385030" name="Text Box 6">
              <a:extLst>
                <a:ext uri="{FF2B5EF4-FFF2-40B4-BE49-F238E27FC236}">
                  <a16:creationId xmlns:a16="http://schemas.microsoft.com/office/drawing/2014/main" id="{5FE70F93-60E0-6AE3-2ED5-38696C542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" y="2907"/>
              <a:ext cx="218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u="sng" dirty="0">
                  <a:solidFill>
                    <a:schemeClr val="tx1"/>
                  </a:solidFill>
                  <a:cs typeface="Times New Roman" panose="02020603050405020304" pitchFamily="18" charset="0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7.4  指令格式举例 </a:t>
              </a:r>
              <a:endParaRPr lang="zh-CN" altLang="zh-CN" sz="3200" u="sng" dirty="0">
                <a:solidFill>
                  <a:schemeClr val="tx1"/>
                </a:solidFill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385031" name="Text Box 7">
              <a:extLst>
                <a:ext uri="{FF2B5EF4-FFF2-40B4-BE49-F238E27FC236}">
                  <a16:creationId xmlns:a16="http://schemas.microsoft.com/office/drawing/2014/main" id="{5DE1D960-3760-468E-F4E2-8520E3D97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9" y="3464"/>
              <a:ext cx="183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u="sng" dirty="0">
                  <a:solidFill>
                    <a:schemeClr val="tx1"/>
                  </a:solidFill>
                  <a:cs typeface="Times New Roman" panose="02020603050405020304" pitchFamily="18" charset="0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7.5  </a:t>
              </a:r>
              <a:r>
                <a:rPr lang="en-US" altLang="zh-CN" sz="3200" u="sng" dirty="0">
                  <a:solidFill>
                    <a:schemeClr val="tx1"/>
                  </a:solidFill>
                  <a:cs typeface="Times New Roman" panose="02020603050405020304" pitchFamily="18" charset="0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RISC </a:t>
              </a:r>
              <a:r>
                <a:rPr lang="zh-CN" altLang="zh-CN" sz="3200" u="sng" dirty="0">
                  <a:solidFill>
                    <a:schemeClr val="tx1"/>
                  </a:solidFill>
                  <a:cs typeface="Times New Roman" panose="02020603050405020304" pitchFamily="18" charset="0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技术 </a:t>
              </a:r>
              <a:endParaRPr lang="zh-CN" altLang="zh-CN" sz="3200" u="sng" dirty="0">
                <a:solidFill>
                  <a:schemeClr val="tx1"/>
                </a:solidFill>
                <a:cs typeface="Times New Roman" panose="0202060305040502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2" name="Text Box 7">
            <a:extLst>
              <a:ext uri="{FF2B5EF4-FFF2-40B4-BE49-F238E27FC236}">
                <a16:creationId xmlns:a16="http://schemas.microsoft.com/office/drawing/2014/main" id="{177B3120-F449-A8F8-6935-BFDB6DD6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2938" y="1962683"/>
            <a:ext cx="661669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zh-CN" altLang="en-US" sz="2800" dirty="0">
                <a:solidFill>
                  <a:srgbClr val="3333FF"/>
                </a:solidFill>
                <a:cs typeface="Times New Roman" panose="02020603050405020304" pitchFamily="18" charset="0"/>
              </a:rPr>
              <a:t>操作码、地址码、指令字长</a:t>
            </a: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PPT</a:t>
            </a: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例题）</a:t>
            </a:r>
            <a:endParaRPr lang="zh-CN" altLang="zh-CN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4DEA343C-E677-E728-2455-C27B04152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780" y="3061902"/>
            <a:ext cx="255096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</a:pP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传算移转</a:t>
            </a:r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等</a:t>
            </a:r>
            <a:endParaRPr lang="zh-CN" altLang="zh-CN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C6250-AB7A-AAFD-E490-0DC96AA3B431}"/>
              </a:ext>
            </a:extLst>
          </p:cNvPr>
          <p:cNvSpPr txBox="1"/>
          <p:nvPr/>
        </p:nvSpPr>
        <p:spPr>
          <a:xfrm>
            <a:off x="2942938" y="3024659"/>
            <a:ext cx="223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地数字逻等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C4FF3-1147-E919-A951-D56B38647FBF}"/>
              </a:ext>
            </a:extLst>
          </p:cNvPr>
          <p:cNvSpPr txBox="1"/>
          <p:nvPr/>
        </p:nvSpPr>
        <p:spPr>
          <a:xfrm>
            <a:off x="2942937" y="4132774"/>
            <a:ext cx="8574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指令（顺序、跳跃）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数据（立直隐间寄基变相堆）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03C17-EA47-2683-1FE1-CA5AD45E207C}"/>
              </a:ext>
            </a:extLst>
          </p:cNvPr>
          <p:cNvSpPr txBox="1"/>
          <p:nvPr/>
        </p:nvSpPr>
        <p:spPr>
          <a:xfrm>
            <a:off x="3011055" y="6039074"/>
            <a:ext cx="4599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RISC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CISC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的特点和比较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70069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3" name="Rectangle 1">
            <a:extLst>
              <a:ext uri="{FF2B5EF4-FFF2-40B4-BE49-F238E27FC236}">
                <a16:creationId xmlns:a16="http://schemas.microsoft.com/office/drawing/2014/main" id="{5FA590AD-9CCF-844D-BB65-B67324C88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第８章 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CPU </a:t>
            </a: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的结构和功能</a:t>
            </a:r>
          </a:p>
        </p:txBody>
      </p:sp>
      <p:grpSp>
        <p:nvGrpSpPr>
          <p:cNvPr id="428034" name="Group 2">
            <a:extLst>
              <a:ext uri="{FF2B5EF4-FFF2-40B4-BE49-F238E27FC236}">
                <a16:creationId xmlns:a16="http://schemas.microsoft.com/office/drawing/2014/main" id="{B9491B0F-6C71-F83F-C90E-3D30BB28D660}"/>
              </a:ext>
            </a:extLst>
          </p:cNvPr>
          <p:cNvGrpSpPr>
            <a:grpSpLocks/>
          </p:cNvGrpSpPr>
          <p:nvPr/>
        </p:nvGrpSpPr>
        <p:grpSpPr bwMode="auto">
          <a:xfrm>
            <a:off x="2282488" y="2104084"/>
            <a:ext cx="5762823" cy="3675064"/>
            <a:chOff x="2016" y="1248"/>
            <a:chExt cx="6511" cy="2315"/>
          </a:xfrm>
        </p:grpSpPr>
        <p:sp>
          <p:nvSpPr>
            <p:cNvPr id="428035" name="Text Box 3">
              <a:extLst>
                <a:ext uri="{FF2B5EF4-FFF2-40B4-BE49-F238E27FC236}">
                  <a16:creationId xmlns:a16="http://schemas.microsoft.com/office/drawing/2014/main" id="{C5FAA73F-8A9B-510F-5039-34B1E6F0E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248"/>
              <a:ext cx="359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u="sng" dirty="0">
                  <a:solidFill>
                    <a:schemeClr val="tx1"/>
                  </a:solidFill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8.1  </a:t>
              </a:r>
              <a:r>
                <a:rPr lang="en-US" altLang="zh-CN" sz="3200" u="sng" dirty="0">
                  <a:solidFill>
                    <a:schemeClr val="tx1"/>
                  </a:solidFill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CPU </a:t>
              </a:r>
              <a:r>
                <a:rPr lang="zh-CN" altLang="zh-CN" sz="3200" u="sng" dirty="0">
                  <a:solidFill>
                    <a:schemeClr val="tx1"/>
                  </a:solidFill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的结构</a:t>
              </a:r>
              <a:endParaRPr lang="zh-CN" altLang="zh-CN" sz="32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428036" name="Text Box 4">
              <a:extLst>
                <a:ext uri="{FF2B5EF4-FFF2-40B4-BE49-F238E27FC236}">
                  <a16:creationId xmlns:a16="http://schemas.microsoft.com/office/drawing/2014/main" id="{D074563F-4479-B3D4-68E8-DE50D41EF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10"/>
              <a:ext cx="3599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u="sng" dirty="0">
                  <a:solidFill>
                    <a:schemeClr val="tx1"/>
                  </a:solidFill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8.3  指令流水</a:t>
              </a:r>
              <a:r>
                <a:rPr lang="zh-CN" altLang="en-US" sz="3200" dirty="0">
                  <a:solidFill>
                    <a:schemeClr val="tx1"/>
                  </a:solidFill>
                </a:rPr>
                <a:t>（</a:t>
              </a:r>
              <a:r>
                <a:rPr lang="en-US" altLang="zh-CN" sz="3200" dirty="0">
                  <a:solidFill>
                    <a:schemeClr val="tx1"/>
                  </a:solidFill>
                </a:rPr>
                <a:t>p.345</a:t>
              </a:r>
              <a:r>
                <a:rPr lang="zh-CN" altLang="en-US" sz="3200" dirty="0">
                  <a:solidFill>
                    <a:schemeClr val="tx1"/>
                  </a:solidFill>
                </a:rPr>
                <a:t>）</a:t>
              </a:r>
              <a:endParaRPr lang="zh-CN" altLang="zh-CN" sz="32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428037" name="Text Box 5">
              <a:extLst>
                <a:ext uri="{FF2B5EF4-FFF2-40B4-BE49-F238E27FC236}">
                  <a16:creationId xmlns:a16="http://schemas.microsoft.com/office/drawing/2014/main" id="{9CEAC36F-C50B-D3F8-C3DF-BD7EBC041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98"/>
              <a:ext cx="359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u="sng" dirty="0">
                  <a:solidFill>
                    <a:schemeClr val="tx1"/>
                  </a:solidFill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8.2  指令周期</a:t>
              </a:r>
              <a:endParaRPr lang="zh-CN" altLang="zh-CN" sz="3200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428038" name="Text Box 6">
              <a:extLst>
                <a:ext uri="{FF2B5EF4-FFF2-40B4-BE49-F238E27FC236}">
                  <a16:creationId xmlns:a16="http://schemas.microsoft.com/office/drawing/2014/main" id="{0F8EC446-D127-7926-65A1-4CCF568F5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193"/>
              <a:ext cx="6511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u="sng" dirty="0">
                  <a:solidFill>
                    <a:srgbClr val="3333FF"/>
                  </a:solidFill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8.4  中断系统</a:t>
              </a:r>
              <a:r>
                <a:rPr lang="en-US" altLang="zh-CN" sz="3200" dirty="0">
                  <a:solidFill>
                    <a:schemeClr val="tx1"/>
                  </a:solidFill>
                </a:rPr>
                <a:t> </a:t>
              </a:r>
              <a:r>
                <a:rPr lang="zh-CN" altLang="en-US" sz="3200" dirty="0">
                  <a:solidFill>
                    <a:schemeClr val="tx1"/>
                  </a:solidFill>
                </a:rPr>
                <a:t>（</a:t>
              </a:r>
              <a:r>
                <a:rPr lang="en-US" altLang="zh-CN" sz="3200" dirty="0">
                  <a:solidFill>
                    <a:schemeClr val="tx1"/>
                  </a:solidFill>
                </a:rPr>
                <a:t>p.360-364</a:t>
              </a:r>
              <a:r>
                <a:rPr lang="zh-CN" altLang="en-US" sz="3200" dirty="0">
                  <a:solidFill>
                    <a:schemeClr val="tx1"/>
                  </a:solidFill>
                </a:rPr>
                <a:t>）</a:t>
              </a:r>
              <a:endParaRPr lang="zh-CN" altLang="zh-CN" sz="32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2" name="Rectangle 15">
            <a:extLst>
              <a:ext uri="{FF2B5EF4-FFF2-40B4-BE49-F238E27FC236}">
                <a16:creationId xmlns:a16="http://schemas.microsoft.com/office/drawing/2014/main" id="{D976F4B8-5A03-1E80-AE11-6A71FA104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198" y="2197100"/>
            <a:ext cx="57134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CPU</a:t>
            </a:r>
            <a:r>
              <a:rPr lang="zh-CN" altLang="en-US" sz="2800" dirty="0">
                <a:solidFill>
                  <a:schemeClr val="tx1"/>
                </a:solidFill>
              </a:rPr>
              <a:t>的功能及其组成（四部件）</a:t>
            </a:r>
            <a:endParaRPr lang="zh-CN" altLang="zh-CN" sz="2800" dirty="0">
              <a:solidFill>
                <a:schemeClr val="tx1"/>
              </a:solidFill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C1696AAF-0EC7-6C68-7C9C-5EB4A17BA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144" y="4167834"/>
            <a:ext cx="272473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原理、影响因素（结构、数据、控制相关）</a:t>
            </a:r>
            <a:endParaRPr lang="zh-CN" altLang="zh-CN" sz="2800" dirty="0">
              <a:solidFill>
                <a:schemeClr val="tx1"/>
              </a:solidFill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CA94FE3-D9FB-8FBD-CBD6-4972DC669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0144" y="3219480"/>
            <a:ext cx="57134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取指、间址、执行、中断周期</a:t>
            </a:r>
            <a:endParaRPr lang="zh-CN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20033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5" name="Rectangle 1">
            <a:extLst>
              <a:ext uri="{FF2B5EF4-FFF2-40B4-BE49-F238E27FC236}">
                <a16:creationId xmlns:a16="http://schemas.microsoft.com/office/drawing/2014/main" id="{BEF634B8-872E-9477-5310-DFE92DAEB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第９章   控制单元的功能</a:t>
            </a:r>
          </a:p>
        </p:txBody>
      </p:sp>
      <p:grpSp>
        <p:nvGrpSpPr>
          <p:cNvPr id="482306" name="Group 2">
            <a:extLst>
              <a:ext uri="{FF2B5EF4-FFF2-40B4-BE49-F238E27FC236}">
                <a16:creationId xmlns:a16="http://schemas.microsoft.com/office/drawing/2014/main" id="{785D3C6E-6653-EA27-AD70-5BCC1D0D3E10}"/>
              </a:ext>
            </a:extLst>
          </p:cNvPr>
          <p:cNvGrpSpPr>
            <a:grpSpLocks/>
          </p:cNvGrpSpPr>
          <p:nvPr/>
        </p:nvGrpSpPr>
        <p:grpSpPr bwMode="auto">
          <a:xfrm>
            <a:off x="2334057" y="1825554"/>
            <a:ext cx="5348288" cy="1077913"/>
            <a:chOff x="1831" y="1392"/>
            <a:chExt cx="3369" cy="679"/>
          </a:xfrm>
        </p:grpSpPr>
        <p:sp>
          <p:nvSpPr>
            <p:cNvPr id="482307" name="Rectangle 3">
              <a:extLst>
                <a:ext uri="{FF2B5EF4-FFF2-40B4-BE49-F238E27FC236}">
                  <a16:creationId xmlns:a16="http://schemas.microsoft.com/office/drawing/2014/main" id="{058A70BA-D78D-3C11-C136-74A2FEA2D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1392"/>
              <a:ext cx="2783" cy="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u="sng" dirty="0">
                  <a:solidFill>
                    <a:schemeClr val="tx1"/>
                  </a:solidFill>
                  <a:cs typeface="Times New Roman" panose="02020603050405020304" pitchFamily="18" charset="0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9.1   操作命令的分析</a:t>
              </a:r>
              <a:endParaRPr lang="zh-CN" altLang="zh-CN" sz="3200" u="sng" dirty="0">
                <a:solidFill>
                  <a:schemeClr val="tx1"/>
                </a:solidFill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482308" name="Rectangle 4">
              <a:extLst>
                <a:ext uri="{FF2B5EF4-FFF2-40B4-BE49-F238E27FC236}">
                  <a16:creationId xmlns:a16="http://schemas.microsoft.com/office/drawing/2014/main" id="{8022BD80-A6C8-8B73-FC99-B6CFA88C8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1800"/>
              <a:ext cx="3369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u="sng" dirty="0">
                  <a:solidFill>
                    <a:schemeClr val="tx1"/>
                  </a:solidFill>
                  <a:cs typeface="Times New Roman" panose="02020603050405020304" pitchFamily="18" charset="0"/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9.2   控制单元的功能</a:t>
              </a:r>
              <a:endParaRPr lang="zh-CN" altLang="zh-CN" sz="3200" u="sng" dirty="0">
                <a:solidFill>
                  <a:schemeClr val="tx1"/>
                </a:solidFill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760FA96-3E58-7A44-C4DE-59BD706483F4}"/>
              </a:ext>
            </a:extLst>
          </p:cNvPr>
          <p:cNvSpPr txBox="1">
            <a:spLocks noChangeArrowheads="1"/>
          </p:cNvSpPr>
          <p:nvPr/>
        </p:nvSpPr>
        <p:spPr>
          <a:xfrm>
            <a:off x="2145145" y="3242542"/>
            <a:ext cx="77724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第</a:t>
            </a:r>
            <a:r>
              <a:rPr lang="en-US" altLang="zh-CN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章  控制单元的设计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97008-6BD2-CFE6-9918-22AD2D853F4F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500998"/>
            <a:ext cx="5957888" cy="1174751"/>
            <a:chOff x="1766" y="1276"/>
            <a:chExt cx="3753" cy="740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78CB81E9-9EA8-65A3-7869-CB9A942F9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276"/>
              <a:ext cx="375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sz="3200" u="sng" dirty="0">
                  <a:solidFill>
                    <a:schemeClr val="tx1"/>
                  </a:solidFill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10.1   组合逻辑设计</a:t>
              </a:r>
              <a:endParaRPr lang="zh-CN" altLang="zh-CN" sz="3200" u="sng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21AF966A-5FCD-029A-7F58-ED5441B9F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646"/>
              <a:ext cx="3081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813"/>
                </a:spcBef>
                <a:buSzPct val="80000"/>
              </a:pPr>
              <a:r>
                <a:rPr lang="zh-CN" altLang="zh-CN" sz="3200" u="sng" dirty="0">
                  <a:solidFill>
                    <a:schemeClr val="tx1"/>
                  </a:solidFill>
                  <a:hlinkClick r:id="" action="ppaction://noaction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10.2   微程序设计</a:t>
              </a:r>
              <a:endParaRPr lang="zh-CN" altLang="zh-CN" sz="3200" u="sng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5FAD30-B2E0-1D8A-9C2B-7897A1244F4F}"/>
              </a:ext>
            </a:extLst>
          </p:cNvPr>
          <p:cNvSpPr txBox="1"/>
          <p:nvPr/>
        </p:nvSpPr>
        <p:spPr>
          <a:xfrm>
            <a:off x="1736436" y="358704"/>
            <a:ext cx="9956800" cy="6140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计算机组成原理</a:t>
            </a: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</a:p>
          <a:p>
            <a:pPr>
              <a:lnSpc>
                <a:spcPct val="120000"/>
              </a:lnSpc>
            </a:pPr>
            <a:endParaRPr lang="en-US" altLang="zh-CN" sz="8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第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章          计算机系统概论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第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章          计算机的发展及应用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第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章          系统总线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第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章          存储器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第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章          输入输出系统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第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6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章          计算机的运算方法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第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7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章          指令系统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第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8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章          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CPU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的结构和功能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第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9-10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章     控制单元的功能和设计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49CA741-6988-FF71-DD72-E42479DC8327}"/>
              </a:ext>
            </a:extLst>
          </p:cNvPr>
          <p:cNvSpPr/>
          <p:nvPr/>
        </p:nvSpPr>
        <p:spPr>
          <a:xfrm>
            <a:off x="8201894" y="1298402"/>
            <a:ext cx="152401" cy="9431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38CECEE-0398-714A-8DF7-34B7B96CCE17}"/>
              </a:ext>
            </a:extLst>
          </p:cNvPr>
          <p:cNvSpPr/>
          <p:nvPr/>
        </p:nvSpPr>
        <p:spPr>
          <a:xfrm>
            <a:off x="8207974" y="2507674"/>
            <a:ext cx="152401" cy="14892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9C1E3B2-A86D-A779-0212-81462C4F4396}"/>
              </a:ext>
            </a:extLst>
          </p:cNvPr>
          <p:cNvSpPr/>
          <p:nvPr/>
        </p:nvSpPr>
        <p:spPr>
          <a:xfrm>
            <a:off x="8207974" y="4253194"/>
            <a:ext cx="161878" cy="14892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724883A-6F11-C9B6-78C1-890D3DDF9F28}"/>
              </a:ext>
            </a:extLst>
          </p:cNvPr>
          <p:cNvSpPr/>
          <p:nvPr/>
        </p:nvSpPr>
        <p:spPr>
          <a:xfrm>
            <a:off x="8207974" y="5915083"/>
            <a:ext cx="161878" cy="46166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12154-6D19-C388-9629-ADDBC9BE16C3}"/>
              </a:ext>
            </a:extLst>
          </p:cNvPr>
          <p:cNvSpPr txBox="1"/>
          <p:nvPr/>
        </p:nvSpPr>
        <p:spPr>
          <a:xfrm>
            <a:off x="8528760" y="1539132"/>
            <a:ext cx="2468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第一部分：概论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5954A-836C-62A6-9D63-B78C1C54E4C7}"/>
              </a:ext>
            </a:extLst>
          </p:cNvPr>
          <p:cNvSpPr txBox="1"/>
          <p:nvPr/>
        </p:nvSpPr>
        <p:spPr>
          <a:xfrm>
            <a:off x="8528760" y="3021477"/>
            <a:ext cx="3256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第二部分：计算机系统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的硬件结构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884D9-DD29-0528-9231-A586FF1A214A}"/>
              </a:ext>
            </a:extLst>
          </p:cNvPr>
          <p:cNvSpPr txBox="1"/>
          <p:nvPr/>
        </p:nvSpPr>
        <p:spPr>
          <a:xfrm>
            <a:off x="8528760" y="4750042"/>
            <a:ext cx="3394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第三部分：中央处理器</a:t>
            </a:r>
            <a:endParaRPr lang="zh-CN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84F87-FBB6-F6D2-D6CF-54AAEA54A75B}"/>
              </a:ext>
            </a:extLst>
          </p:cNvPr>
          <p:cNvSpPr txBox="1"/>
          <p:nvPr/>
        </p:nvSpPr>
        <p:spPr>
          <a:xfrm>
            <a:off x="8528760" y="5878442"/>
            <a:ext cx="2988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第四部分：控制单元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538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1E31FC8-3065-7EE5-EC4B-9E1EF826ACE4}"/>
              </a:ext>
            </a:extLst>
          </p:cNvPr>
          <p:cNvGrpSpPr>
            <a:grpSpLocks/>
          </p:cNvGrpSpPr>
          <p:nvPr/>
        </p:nvGrpSpPr>
        <p:grpSpPr bwMode="auto">
          <a:xfrm>
            <a:off x="1637863" y="2647230"/>
            <a:ext cx="9337680" cy="2486027"/>
            <a:chOff x="520" y="149"/>
            <a:chExt cx="5882" cy="1566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A870024E-24BA-24BE-B530-68DDBAAB1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" y="149"/>
              <a:ext cx="5834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en-US" sz="3000" b="1" dirty="0">
                  <a:solidFill>
                    <a:schemeClr val="tx1"/>
                  </a:solidFill>
                </a:rPr>
                <a:t>已知  </a:t>
              </a:r>
              <a:r>
                <a:rPr lang="en-US" altLang="zh-CN" sz="3200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3200" b="1" dirty="0">
                  <a:solidFill>
                    <a:schemeClr val="tx1"/>
                  </a:solidFill>
                </a:rPr>
                <a:t> = 0.110101</a:t>
              </a:r>
              <a:r>
                <a:rPr lang="en-US" altLang="zh-CN" sz="30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×</a:t>
              </a:r>
              <a:r>
                <a:rPr lang="en-US" altLang="zh-CN" sz="9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zh-CN" sz="3200" b="1" dirty="0">
                  <a:solidFill>
                    <a:schemeClr val="tx1"/>
                  </a:solidFill>
                </a:rPr>
                <a:t>2</a:t>
              </a:r>
              <a:r>
                <a:rPr lang="en-US" altLang="zh-CN" sz="3200" b="1" baseline="30000" dirty="0">
                  <a:solidFill>
                    <a:schemeClr val="tx1"/>
                  </a:solidFill>
                </a:rPr>
                <a:t>010</a:t>
              </a:r>
              <a:r>
                <a:rPr lang="zh-CN" altLang="zh-CN" sz="3200" b="1" dirty="0">
                  <a:solidFill>
                    <a:schemeClr val="tx1"/>
                  </a:solidFill>
                </a:rPr>
                <a:t> </a:t>
              </a:r>
              <a:r>
                <a:rPr lang="zh-CN" altLang="en-US" sz="3200" b="1" dirty="0">
                  <a:solidFill>
                    <a:schemeClr val="tx1"/>
                  </a:solidFill>
                </a:rPr>
                <a:t>，</a:t>
              </a:r>
              <a:r>
                <a:rPr lang="en-US" altLang="zh-CN" sz="3200" b="1" i="1" dirty="0">
                  <a:solidFill>
                    <a:schemeClr val="tx1"/>
                  </a:solidFill>
                </a:rPr>
                <a:t>y</a:t>
              </a:r>
              <a:r>
                <a:rPr lang="en-US" altLang="zh-CN" sz="3200" b="1" dirty="0">
                  <a:solidFill>
                    <a:schemeClr val="tx1"/>
                  </a:solidFill>
                </a:rPr>
                <a:t> = </a:t>
              </a:r>
              <a:r>
                <a:rPr lang="zh-CN" altLang="en-US" sz="3200" b="1" dirty="0">
                  <a:solidFill>
                    <a:schemeClr val="tx1"/>
                  </a:solidFill>
                </a:rPr>
                <a:t>（</a:t>
              </a:r>
              <a:r>
                <a:rPr lang="en-US" altLang="zh-CN" sz="3200" b="1" dirty="0">
                  <a:solidFill>
                    <a:schemeClr val="tx1"/>
                  </a:solidFill>
                </a:rPr>
                <a:t>- 0.101010</a:t>
              </a:r>
              <a:r>
                <a:rPr lang="zh-CN" altLang="en-US" sz="3200" b="1" dirty="0">
                  <a:solidFill>
                    <a:schemeClr val="tx1"/>
                  </a:solidFill>
                </a:rPr>
                <a:t>）</a:t>
              </a:r>
              <a:r>
                <a:rPr lang="en-US" altLang="zh-CN" sz="30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×</a:t>
              </a:r>
              <a:r>
                <a:rPr lang="en-US" altLang="zh-CN" sz="9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zh-CN" sz="3200" b="1" dirty="0">
                  <a:solidFill>
                    <a:schemeClr val="tx1"/>
                  </a:solidFill>
                </a:rPr>
                <a:t>2</a:t>
              </a:r>
              <a:r>
                <a:rPr lang="en-US" altLang="zh-CN" sz="2800" b="1" baseline="45000" dirty="0">
                  <a:solidFill>
                    <a:schemeClr val="tx1"/>
                  </a:solidFill>
                </a:rPr>
                <a:t>100</a:t>
              </a:r>
              <a:endParaRPr lang="zh-CN" altLang="zh-CN" sz="2800" b="1" baseline="450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7517C4E1-F23C-23A8-1EA7-C4683C64C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764"/>
              <a:ext cx="5466" cy="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en-US" sz="3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zh-CN" altLang="zh-CN" sz="3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除阶符、数符外，阶码取 3 位，尾数取 6 位）</a:t>
              </a:r>
              <a:r>
                <a:rPr lang="zh-CN" altLang="en-US" sz="3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endParaRPr lang="en-US" altLang="zh-CN" sz="3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ClrTx/>
                <a:buFontTx/>
                <a:buNone/>
              </a:pPr>
              <a:endParaRPr lang="en-US" altLang="zh-CN" sz="3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buClrTx/>
                <a:buFontTx/>
                <a:buNone/>
              </a:pPr>
              <a:r>
                <a:rPr lang="zh-CN" altLang="en-US" sz="3000" b="1" dirty="0">
                  <a:solidFill>
                    <a:schemeClr val="tx1"/>
                  </a:solidFill>
                </a:rPr>
                <a:t>按补码运算步骤</a:t>
              </a:r>
              <a:r>
                <a:rPr lang="zh-CN" altLang="zh-CN" sz="3000" b="1" dirty="0">
                  <a:solidFill>
                    <a:schemeClr val="tx1"/>
                  </a:solidFill>
                </a:rPr>
                <a:t>求</a:t>
              </a:r>
              <a:r>
                <a:rPr lang="zh-CN" altLang="zh-CN" sz="32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3200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sz="1000" b="1" i="1" dirty="0">
                  <a:solidFill>
                    <a:schemeClr val="tx1"/>
                  </a:solidFill>
                </a:rPr>
                <a:t> </a:t>
              </a:r>
              <a:r>
                <a:rPr lang="en-US" altLang="zh-CN" sz="3200" b="1" dirty="0">
                  <a:solidFill>
                    <a:schemeClr val="tx1"/>
                  </a:solidFill>
                </a:rPr>
                <a:t>+</a:t>
              </a:r>
              <a:r>
                <a:rPr lang="en-US" altLang="zh-CN" sz="3200" b="1" i="1" dirty="0">
                  <a:solidFill>
                    <a:schemeClr val="tx1"/>
                  </a:solidFill>
                </a:rPr>
                <a:t>y</a:t>
              </a:r>
              <a:r>
                <a:rPr lang="zh-CN" altLang="en-US" sz="3200" b="1" dirty="0">
                  <a:solidFill>
                    <a:schemeClr val="tx1"/>
                  </a:solidFill>
                </a:rPr>
                <a:t>。</a:t>
              </a:r>
              <a:endParaRPr lang="en-US" altLang="zh-CN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A3EBCD-5CB1-0BE6-AD58-3DA88BED654B}"/>
              </a:ext>
            </a:extLst>
          </p:cNvPr>
          <p:cNvSpPr txBox="1"/>
          <p:nvPr/>
        </p:nvSpPr>
        <p:spPr>
          <a:xfrm>
            <a:off x="3048786" y="1625279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    业 （</a:t>
            </a:r>
            <a:r>
              <a:rPr lang="en-US" altLang="zh-CN" sz="4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NO.2</a:t>
            </a:r>
            <a:r>
              <a:rPr lang="zh-CN" altLang="en-US" sz="4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4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485470-2C61-9211-CACC-07EAAF87F834}"/>
              </a:ext>
            </a:extLst>
          </p:cNvPr>
          <p:cNvSpPr txBox="1"/>
          <p:nvPr/>
        </p:nvSpPr>
        <p:spPr>
          <a:xfrm>
            <a:off x="2078182" y="473825"/>
            <a:ext cx="8275782" cy="606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题目：设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0.110101 × 2 </a:t>
            </a:r>
            <a:r>
              <a:rPr lang="en-US" altLang="zh-CN" sz="1800" b="1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010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(-0.101010) × 2 </a:t>
            </a:r>
            <a:r>
              <a:rPr lang="en-US" altLang="zh-CN" sz="1800" b="1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，阶符取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位，阶码的数值部分取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位，数符取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位，尾数的数值部分取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位，求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 + y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b="1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由题目已知得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[x]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00, 010; 00.110101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[y]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00, 100; 11.010110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）阶码对阶：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△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[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[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00, 010 – 00, 100 = 11, 010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>
              <a:lnSpc>
                <a:spcPct val="115000"/>
              </a:lnSpc>
              <a:spcAft>
                <a:spcPts val="10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 △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的尾数向右移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位，阶码加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>
              <a:lnSpc>
                <a:spcPct val="115000"/>
              </a:lnSpc>
              <a:spcAft>
                <a:spcPts val="10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[x]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= 00, 100 ; 00.001101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）尾数求和：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 </a:t>
            </a:r>
            <a:r>
              <a:rPr lang="en-US" altLang="zh-CN" sz="1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[ -</a:t>
            </a:r>
            <a:r>
              <a:rPr lang="en-US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00.001101 + 11.010110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= 11. 100011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00, 100; 11. 100011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尾数符号位与尾数最高位相同，需左规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）规格化：左规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位，同时阶码减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[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+ y ]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00, 011; 11. 000110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[ x + y ]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zh-CN" sz="1800" kern="1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 11.111010 × 2 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+ y = - 0.111010 × 2 </a:t>
            </a:r>
            <a:r>
              <a:rPr lang="en-US" altLang="zh-CN" sz="1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8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70994BB-B447-C246-2AAB-B0D495ED7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028634"/>
            <a:ext cx="366989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13"/>
              </a:spcBef>
              <a:buSzPct val="80000"/>
            </a:pPr>
            <a:r>
              <a:rPr lang="zh-CN" altLang="zh-CN" sz="3200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1.1 计算机系统简介</a:t>
            </a:r>
            <a:endParaRPr lang="zh-CN" altLang="zh-CN" sz="3200" dirty="0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C1D561F-8766-7AB8-812B-6BFB0A581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5" y="4357497"/>
            <a:ext cx="572173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13"/>
              </a:spcBef>
            </a:pPr>
            <a:r>
              <a:rPr lang="zh-CN" altLang="zh-CN" sz="3200" u="sng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1.3 计算机硬件的主要技术指标</a:t>
            </a:r>
            <a:endParaRPr lang="zh-CN" altLang="zh-CN" sz="3200" u="sng" dirty="0">
              <a:solidFill>
                <a:schemeClr val="tx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F4195ED-383E-B466-6954-E7B1B5008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3192272"/>
            <a:ext cx="4080261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813"/>
              </a:spcBef>
              <a:buSzPct val="80000"/>
            </a:pPr>
            <a:r>
              <a:rPr lang="zh-CN" altLang="zh-CN" sz="3200" u="sng" dirty="0">
                <a:solidFill>
                  <a:schemeClr val="tx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1.2 计算机的基本组成</a:t>
            </a:r>
            <a:endParaRPr lang="zh-CN" altLang="zh-CN" sz="3200" u="sng" dirty="0">
              <a:solidFill>
                <a:schemeClr val="tx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6813F-FC54-7CED-C7A3-16A829DA85A8}"/>
              </a:ext>
            </a:extLst>
          </p:cNvPr>
          <p:cNvSpPr txBox="1"/>
          <p:nvPr/>
        </p:nvSpPr>
        <p:spPr>
          <a:xfrm>
            <a:off x="2209800" y="2606406"/>
            <a:ext cx="448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硬件</a:t>
            </a:r>
            <a:r>
              <a:rPr lang="en-US" altLang="zh-CN" sz="2400" dirty="0"/>
              <a:t> + </a:t>
            </a:r>
            <a:r>
              <a:rPr lang="zh-CN" altLang="en-US" sz="2400" dirty="0"/>
              <a:t>软件   计算机的层次结构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D158A-8201-6454-1757-7DD3B3EE6E49}"/>
              </a:ext>
            </a:extLst>
          </p:cNvPr>
          <p:cNvSpPr txBox="1"/>
          <p:nvPr/>
        </p:nvSpPr>
        <p:spPr>
          <a:xfrm>
            <a:off x="2209800" y="3771631"/>
            <a:ext cx="859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冯</a:t>
            </a:r>
            <a:r>
              <a:rPr lang="en-US" altLang="zh-CN" sz="2400" dirty="0"/>
              <a:t>·</a:t>
            </a:r>
            <a:r>
              <a:rPr lang="zh-CN" altLang="en-US" sz="2400" dirty="0"/>
              <a:t>诺依曼计算机、计算机硬件的五大部件、计算机的工作步骤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130D3-0C92-2C36-78F8-2328AA3025CF}"/>
              </a:ext>
            </a:extLst>
          </p:cNvPr>
          <p:cNvSpPr txBox="1"/>
          <p:nvPr/>
        </p:nvSpPr>
        <p:spPr>
          <a:xfrm>
            <a:off x="2209800" y="4944454"/>
            <a:ext cx="454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机器字长、存储容量、运算速度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1DA5283-7257-0122-CD2E-98C4D20DF8AB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533400"/>
            <a:ext cx="77724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b="1" dirty="0"/>
              <a:t>第</a:t>
            </a:r>
            <a:r>
              <a:rPr lang="zh-CN" altLang="zh-CN" b="1" dirty="0">
                <a:latin typeface="Times New Roman" panose="02020603050405020304" pitchFamily="18" charset="0"/>
              </a:rPr>
              <a:t>１</a:t>
            </a:r>
            <a:r>
              <a:rPr lang="zh-CN" altLang="zh-CN" b="1" dirty="0"/>
              <a:t>章  计算机系统概论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D732C73-FE51-7C04-2AEB-C960B39B8F3A}"/>
              </a:ext>
            </a:extLst>
          </p:cNvPr>
          <p:cNvSpPr/>
          <p:nvPr/>
        </p:nvSpPr>
        <p:spPr>
          <a:xfrm>
            <a:off x="1099126" y="5531411"/>
            <a:ext cx="2475345" cy="612648"/>
          </a:xfrm>
          <a:prstGeom prst="wedgeRectCallout">
            <a:avLst>
              <a:gd name="adj1" fmla="val 23197"/>
              <a:gd name="adj2" fmla="val -867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一次能处理数据的位数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9D75380-690D-D90A-4AC1-5DB6504DC432}"/>
              </a:ext>
            </a:extLst>
          </p:cNvPr>
          <p:cNvSpPr/>
          <p:nvPr/>
        </p:nvSpPr>
        <p:spPr>
          <a:xfrm>
            <a:off x="8185548" y="4506331"/>
            <a:ext cx="2475345" cy="612648"/>
          </a:xfrm>
          <a:prstGeom prst="wedgeRectCallout">
            <a:avLst>
              <a:gd name="adj1" fmla="val -113370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单位时间内执行指令的平均条数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C58AA0-B252-97A1-2BFF-844EF93BE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0100" y="2282471"/>
            <a:ext cx="1849222" cy="1109533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74FF5F6F-5B64-5248-ABCC-788368B0452A}"/>
              </a:ext>
            </a:extLst>
          </p:cNvPr>
          <p:cNvSpPr/>
          <p:nvPr/>
        </p:nvSpPr>
        <p:spPr>
          <a:xfrm>
            <a:off x="6698529" y="2343206"/>
            <a:ext cx="261069" cy="10101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F7DB7-3E70-0E68-D22D-CFCA490F99DF}"/>
              </a:ext>
            </a:extLst>
          </p:cNvPr>
          <p:cNvSpPr txBox="1"/>
          <p:nvPr/>
        </p:nvSpPr>
        <p:spPr>
          <a:xfrm>
            <a:off x="3873925" y="5525709"/>
            <a:ext cx="288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存放二进制代码的总位数</a:t>
            </a:r>
            <a:endParaRPr lang="en-US" altLang="zh-CN" dirty="0"/>
          </a:p>
          <a:p>
            <a:r>
              <a:rPr lang="en-US" altLang="zh-CN" dirty="0"/>
              <a:t>=</a:t>
            </a:r>
            <a:r>
              <a:rPr lang="zh-CN" altLang="en-US" dirty="0"/>
              <a:t>存储单元个数    存储字长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8F21C7-D351-B38A-F72D-F63B6804420D}"/>
              </a:ext>
            </a:extLst>
          </p:cNvPr>
          <p:cNvCxnSpPr>
            <a:cxnSpLocks/>
          </p:cNvCxnSpPr>
          <p:nvPr/>
        </p:nvCxnSpPr>
        <p:spPr>
          <a:xfrm>
            <a:off x="5543395" y="5902574"/>
            <a:ext cx="155441" cy="193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DA1D94-8F32-50F0-2576-4BFE79267470}"/>
              </a:ext>
            </a:extLst>
          </p:cNvPr>
          <p:cNvCxnSpPr>
            <a:cxnSpLocks/>
          </p:cNvCxnSpPr>
          <p:nvPr/>
        </p:nvCxnSpPr>
        <p:spPr>
          <a:xfrm flipH="1">
            <a:off x="5543395" y="5902574"/>
            <a:ext cx="155441" cy="193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E2E489A-2E6C-3C0E-B195-8306314435EE}"/>
              </a:ext>
            </a:extLst>
          </p:cNvPr>
          <p:cNvSpPr/>
          <p:nvPr/>
        </p:nvSpPr>
        <p:spPr>
          <a:xfrm>
            <a:off x="4329473" y="5370268"/>
            <a:ext cx="249382" cy="1912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6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DD158A-8201-6454-1757-7DD3B3EE6E49}"/>
              </a:ext>
            </a:extLst>
          </p:cNvPr>
          <p:cNvSpPr txBox="1"/>
          <p:nvPr/>
        </p:nvSpPr>
        <p:spPr>
          <a:xfrm>
            <a:off x="2218606" y="2709692"/>
            <a:ext cx="811792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诺依曼计算机的特点：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个特点 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p.8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计算机硬件的五大部件及其功能（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p.9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1DA5283-7257-0122-CD2E-98C4D20DF8AB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533400"/>
            <a:ext cx="77724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b="1"/>
              <a:t>第</a:t>
            </a:r>
            <a:r>
              <a:rPr lang="zh-CN" altLang="zh-CN" b="1">
                <a:latin typeface="Times New Roman" panose="02020603050405020304" pitchFamily="18" charset="0"/>
              </a:rPr>
              <a:t>１</a:t>
            </a:r>
            <a:r>
              <a:rPr lang="zh-CN" altLang="zh-CN" b="1"/>
              <a:t>章  计算机系统概论</a:t>
            </a:r>
          </a:p>
        </p:txBody>
      </p:sp>
    </p:spTree>
    <p:extLst>
      <p:ext uri="{BB962C8B-B14F-4D97-AF65-F5344CB8AC3E}">
        <p14:creationId xmlns:p14="http://schemas.microsoft.com/office/powerpoint/2010/main" val="16289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DD158A-8201-6454-1757-7DD3B3EE6E49}"/>
              </a:ext>
            </a:extLst>
          </p:cNvPr>
          <p:cNvSpPr txBox="1"/>
          <p:nvPr/>
        </p:nvSpPr>
        <p:spPr>
          <a:xfrm>
            <a:off x="2218606" y="2375478"/>
            <a:ext cx="81179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诺依曼计算机的特点：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个特点 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p.8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1DA5283-7257-0122-CD2E-98C4D20DF8AB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533400"/>
            <a:ext cx="2232891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b="1" dirty="0"/>
              <a:t>第</a:t>
            </a:r>
            <a:r>
              <a:rPr lang="zh-CN" altLang="zh-CN" b="1" dirty="0">
                <a:latin typeface="Times New Roman" panose="02020603050405020304" pitchFamily="18" charset="0"/>
              </a:rPr>
              <a:t>１</a:t>
            </a:r>
            <a:r>
              <a:rPr lang="zh-CN" altLang="zh-CN" b="1" dirty="0"/>
              <a:t>章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15A3C720-9A34-10DF-1B3B-D0E48AE6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075" y="3114153"/>
            <a:ext cx="792037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计算机由五大部件组成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（运、存、控、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设备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）</a:t>
            </a:r>
            <a:endParaRPr lang="zh-CN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E5963AC-B5E4-C224-10E1-93AC5C426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372" y="4005108"/>
            <a:ext cx="464493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指令和数据用二进制表示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B7C4A05-879A-7F18-322A-0A8BD477E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372" y="4453432"/>
            <a:ext cx="504209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指令由操作码和地址码组成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B46FCC0-D730-E552-18A7-B3BCC49D4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372" y="5346797"/>
            <a:ext cx="7320125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以运算器为中心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输入输出设备与存储器间的数据传送通过运算器完成</a:t>
            </a:r>
            <a:endParaRPr lang="zh-CN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BA62D62E-58DB-042E-4DAE-7AE58D3CE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372" y="4896063"/>
            <a:ext cx="785918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存储程序（将程序存放在计算机的存储器中）</a:t>
            </a:r>
            <a:endParaRPr lang="zh-CN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884B388-59D8-1379-90FE-372170ED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075" y="3549842"/>
            <a:ext cx="742750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/>
                </a:solidFill>
                <a:latin typeface="宋体" panose="02010600030101010101" pitchFamily="2" charset="-122"/>
              </a:rPr>
              <a:t>指令和数据以同等地位存于存储器，可按地址寻访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087D10-16AD-D2C8-AADC-7A4E67BF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199" y="533400"/>
            <a:ext cx="4200588" cy="18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0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DD158A-8201-6454-1757-7DD3B3EE6E49}"/>
              </a:ext>
            </a:extLst>
          </p:cNvPr>
          <p:cNvSpPr txBox="1"/>
          <p:nvPr/>
        </p:nvSpPr>
        <p:spPr>
          <a:xfrm>
            <a:off x="2319266" y="2397326"/>
            <a:ext cx="7553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计算机硬件的五大部件及其功能 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p.9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1DA5283-7257-0122-CD2E-98C4D20DF8AB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533400"/>
            <a:ext cx="77724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b="1" dirty="0"/>
              <a:t>第</a:t>
            </a:r>
            <a:r>
              <a:rPr lang="zh-CN" altLang="zh-CN" b="1" dirty="0">
                <a:latin typeface="Times New Roman" panose="02020603050405020304" pitchFamily="18" charset="0"/>
              </a:rPr>
              <a:t>１</a:t>
            </a:r>
            <a:r>
              <a:rPr lang="zh-CN" altLang="zh-CN" b="1" dirty="0"/>
              <a:t>章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0E56169F-CAB2-08F2-0D0E-679E87DCF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074" y="3114153"/>
            <a:ext cx="7950507" cy="303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运算器：完成算术运算和逻辑运算，并将运算的中间结果暂存在运算器内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indent="-457200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存储器：存放数据和程序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indent="-457200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控制器：控制和指挥程序的运行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indent="-457200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输入设备：将人们熟悉的信息形式转换为机器能识别的信息形式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457200" indent="-457200">
              <a:spcBef>
                <a:spcPts val="713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输出设备：将机器运算的结果转换为人们熟悉的形式</a:t>
            </a:r>
            <a:endParaRPr lang="zh-CN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DB2366-1C99-6BF1-C24F-82BB89178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199" y="533400"/>
            <a:ext cx="4200588" cy="18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0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CCD297-29A0-927C-65DF-4445AD1CCA04}"/>
              </a:ext>
            </a:extLst>
          </p:cNvPr>
          <p:cNvSpPr txBox="1">
            <a:spLocks noChangeArrowheads="1"/>
          </p:cNvSpPr>
          <p:nvPr/>
        </p:nvSpPr>
        <p:spPr>
          <a:xfrm>
            <a:off x="2366818" y="728663"/>
            <a:ext cx="7772400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4400" b="1" dirty="0"/>
              <a:t>第２章   计算机的发展及应用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3F9B738-1F68-9E53-39A9-DFEAC595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957618"/>
            <a:ext cx="47307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2.3 计算机的展望</a:t>
            </a:r>
            <a:endParaRPr lang="zh-CN" altLang="zh-CN" sz="3200" u="sng" dirty="0">
              <a:solidFill>
                <a:schemeClr val="tx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3DBCFD9-679E-C13A-C60F-3BD3725AF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3633643"/>
            <a:ext cx="44259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2.2 计算机的应用</a:t>
            </a:r>
            <a:endParaRPr lang="zh-CN" altLang="zh-CN" sz="3200" u="sng" dirty="0">
              <a:solidFill>
                <a:schemeClr val="tx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FD45677-083D-D222-9514-9FC207E0D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309668"/>
            <a:ext cx="450215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 计算机的发展史</a:t>
            </a:r>
            <a:endParaRPr lang="zh-CN" altLang="zh-CN" sz="3200" u="sng" dirty="0">
              <a:solidFill>
                <a:schemeClr val="tx1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6E64D-841A-C071-91F4-CE6D400B0A5B}"/>
              </a:ext>
            </a:extLst>
          </p:cNvPr>
          <p:cNvSpPr txBox="1"/>
          <p:nvPr/>
        </p:nvSpPr>
        <p:spPr>
          <a:xfrm>
            <a:off x="6717144" y="2309668"/>
            <a:ext cx="45320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计算机的发展大致经历了：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电子管（第一代）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晶体管（第二代）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中小规模集成电路（第三代）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大规模集成电路（第四代）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超大规模集成电路（第五代）</a:t>
            </a:r>
            <a:endParaRPr lang="en-US" altLang="zh-CN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CCD297-29A0-927C-65DF-4445AD1CCA04}"/>
              </a:ext>
            </a:extLst>
          </p:cNvPr>
          <p:cNvSpPr txBox="1">
            <a:spLocks noChangeArrowheads="1"/>
          </p:cNvSpPr>
          <p:nvPr/>
        </p:nvSpPr>
        <p:spPr>
          <a:xfrm>
            <a:off x="2366818" y="728663"/>
            <a:ext cx="4567382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章   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系统总线</a:t>
            </a:r>
            <a:endParaRPr lang="zh-CN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0038FB4-9771-0389-3AC2-FDC62FDCA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647" y="2101273"/>
            <a:ext cx="3669892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3.1 总线的基本概念</a:t>
            </a:r>
            <a:endParaRPr lang="zh-CN" altLang="zh-CN" sz="3200" u="sng" dirty="0">
              <a:solidFill>
                <a:schemeClr val="tx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8A0FF1F-3F80-6A17-BDB1-EBAC972B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647" y="2939473"/>
            <a:ext cx="2849155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3.2 总线的分类</a:t>
            </a:r>
            <a:endParaRPr lang="zh-CN" altLang="zh-CN" sz="3200" u="sng" dirty="0">
              <a:solidFill>
                <a:schemeClr val="tx1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9E2C799-9924-5806-78B3-705BCC822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234" y="3777673"/>
            <a:ext cx="449063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3.3 总线特性及性能指标</a:t>
            </a:r>
            <a:endParaRPr lang="zh-CN" altLang="zh-CN" sz="3200" u="sng" dirty="0">
              <a:solidFill>
                <a:schemeClr val="tx1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33C8BC5-4C09-CE69-F516-8023E0BDC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059" y="4615873"/>
            <a:ext cx="243878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3.4 总线结构</a:t>
            </a:r>
            <a:endParaRPr lang="zh-CN" altLang="zh-CN" sz="3200" u="sng" dirty="0">
              <a:solidFill>
                <a:schemeClr val="tx1"/>
              </a:solidFill>
              <a:hlinkClick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A392FD4E-7352-5FD6-92B7-8D4A75190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059" y="5454073"/>
            <a:ext cx="243878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3.5 总线控制</a:t>
            </a:r>
            <a:endParaRPr lang="zh-CN" altLang="zh-CN" sz="3200" u="sng" dirty="0">
              <a:solidFill>
                <a:schemeClr val="tx1"/>
              </a:solidFill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7D2160-838F-7011-90A2-65170E745D6F}"/>
              </a:ext>
            </a:extLst>
          </p:cNvPr>
          <p:cNvSpPr txBox="1"/>
          <p:nvPr/>
        </p:nvSpPr>
        <p:spPr>
          <a:xfrm>
            <a:off x="6096000" y="2187751"/>
            <a:ext cx="51590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/>
              <a:t>总线是连接各个部件的信息</a:t>
            </a:r>
            <a:r>
              <a:rPr lang="zh-CN" altLang="en-US" sz="2000" dirty="0"/>
              <a:t>（公共）</a:t>
            </a:r>
            <a:r>
              <a:rPr lang="zh-CN" altLang="zh-CN" sz="2000" dirty="0"/>
              <a:t>传输线</a:t>
            </a:r>
            <a:endParaRPr lang="zh-CN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41DD7-8AD5-3F58-A640-7ADF35D6C3E0}"/>
              </a:ext>
            </a:extLst>
          </p:cNvPr>
          <p:cNvSpPr txBox="1"/>
          <p:nvPr/>
        </p:nvSpPr>
        <p:spPr>
          <a:xfrm>
            <a:off x="6096000" y="2571232"/>
            <a:ext cx="6808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片内总线：</a:t>
            </a:r>
            <a:r>
              <a:rPr lang="zh-CN" altLang="zh-CN" sz="2000" dirty="0"/>
              <a:t>芯片内部 的总线</a:t>
            </a:r>
            <a:endParaRPr lang="en-US" altLang="zh-CN" sz="2000" dirty="0"/>
          </a:p>
          <a:p>
            <a:r>
              <a:rPr lang="zh-CN" altLang="en-US" sz="2000" dirty="0"/>
              <a:t>系统总线：计算机内部 各部件之间 的信息传输线</a:t>
            </a:r>
          </a:p>
          <a:p>
            <a:r>
              <a:rPr lang="zh-CN" altLang="en-US" sz="2000" dirty="0"/>
              <a:t>通信总线：用于 计算机系统之间 或 计算机系统与</a:t>
            </a:r>
            <a:endParaRPr lang="en-US" altLang="zh-CN" sz="2000" dirty="0"/>
          </a:p>
          <a:p>
            <a:r>
              <a:rPr lang="en-US" altLang="zh-CN" sz="2000" dirty="0"/>
              <a:t>                  </a:t>
            </a:r>
            <a:r>
              <a:rPr lang="zh-CN" altLang="en-US" sz="2000" dirty="0"/>
              <a:t>其他系统之间的通信</a:t>
            </a:r>
            <a:endParaRPr lang="zh-CN" altLang="en-US" sz="24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17FDBE2-C65D-5B37-77ED-B14E9CC2382E}"/>
              </a:ext>
            </a:extLst>
          </p:cNvPr>
          <p:cNvSpPr/>
          <p:nvPr/>
        </p:nvSpPr>
        <p:spPr>
          <a:xfrm>
            <a:off x="5883564" y="2717812"/>
            <a:ext cx="132738" cy="105789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82D30-A90E-E334-00EE-B5B52E6BF33F}"/>
              </a:ext>
            </a:extLst>
          </p:cNvPr>
          <p:cNvSpPr txBox="1"/>
          <p:nvPr/>
        </p:nvSpPr>
        <p:spPr>
          <a:xfrm>
            <a:off x="7336848" y="3775708"/>
            <a:ext cx="44906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四特性（机械、电气、功能、时间）、</a:t>
            </a:r>
            <a:endParaRPr lang="en-US" altLang="zh-CN" sz="2000" dirty="0"/>
          </a:p>
          <a:p>
            <a:r>
              <a:rPr lang="zh-CN" altLang="en-US" sz="2000" dirty="0"/>
              <a:t>七指标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12BA52B-D040-E3E4-3562-D781AAD20AD2}"/>
              </a:ext>
            </a:extLst>
          </p:cNvPr>
          <p:cNvSpPr/>
          <p:nvPr/>
        </p:nvSpPr>
        <p:spPr>
          <a:xfrm>
            <a:off x="7185890" y="3898296"/>
            <a:ext cx="53975" cy="46633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2EE25-3805-F1B8-6A38-980817F960B4}"/>
              </a:ext>
            </a:extLst>
          </p:cNvPr>
          <p:cNvSpPr txBox="1"/>
          <p:nvPr/>
        </p:nvSpPr>
        <p:spPr>
          <a:xfrm>
            <a:off x="4885845" y="4731482"/>
            <a:ext cx="20483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单总线和多总线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DE4DB1-3589-8C43-5414-FAA498F3C4CF}"/>
              </a:ext>
            </a:extLst>
          </p:cNvPr>
          <p:cNvSpPr txBox="1"/>
          <p:nvPr/>
        </p:nvSpPr>
        <p:spPr>
          <a:xfrm>
            <a:off x="6940864" y="4709296"/>
            <a:ext cx="41165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采用多总线对设备的信息进行分流，从而提高数据的传输量和传输速度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CB173B-00EA-E197-642D-5B23A697E2ED}"/>
              </a:ext>
            </a:extLst>
          </p:cNvPr>
          <p:cNvSpPr txBox="1"/>
          <p:nvPr/>
        </p:nvSpPr>
        <p:spPr>
          <a:xfrm>
            <a:off x="4885845" y="553279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判优控制、通信控制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CCD297-29A0-927C-65DF-4445AD1CCA04}"/>
              </a:ext>
            </a:extLst>
          </p:cNvPr>
          <p:cNvSpPr txBox="1">
            <a:spLocks noChangeArrowheads="1"/>
          </p:cNvSpPr>
          <p:nvPr/>
        </p:nvSpPr>
        <p:spPr>
          <a:xfrm>
            <a:off x="2366818" y="740845"/>
            <a:ext cx="4567382" cy="1143000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章   </a:t>
            </a:r>
            <a:r>
              <a:rPr lang="zh-CN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系统总线</a:t>
            </a:r>
            <a:endParaRPr lang="zh-CN" altLang="zh-C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0038FB4-9771-0389-3AC2-FDC62FDCA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818" y="2092037"/>
            <a:ext cx="2438786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sz="3200" u="sng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</a:t>
            </a:r>
            <a:r>
              <a:rPr lang="en-US" altLang="zh-CN" sz="3200" u="sng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r>
              <a:rPr lang="zh-CN" altLang="zh-CN" sz="3200" u="sng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总线</a:t>
            </a:r>
            <a:r>
              <a:rPr lang="zh-CN" altLang="en-US" sz="3200" u="sng" dirty="0">
                <a:solidFill>
                  <a:schemeClr val="tx1"/>
                </a:solidFill>
              </a:rPr>
              <a:t>控制</a:t>
            </a:r>
            <a:endParaRPr lang="zh-CN" altLang="zh-CN" sz="3200" u="sng" dirty="0">
              <a:solidFill>
                <a:schemeClr val="tx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B1BD34C-AA1A-F42A-0C4D-6F7C54ABE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696" y="3159414"/>
            <a:ext cx="367347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Font typeface="Times New Roman" panose="02020603050405020304" pitchFamily="18" charset="0"/>
              <a:buChar char="•"/>
            </a:pPr>
            <a:r>
              <a:rPr lang="zh-CN" altLang="zh-CN" sz="2800" dirty="0">
                <a:solidFill>
                  <a:schemeClr val="tx1"/>
                </a:solidFill>
              </a:rPr>
              <a:t> 总线判优控制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589620D-69C7-69E2-3FDA-36ECBC045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407" y="3742036"/>
            <a:ext cx="110989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dirty="0">
                <a:solidFill>
                  <a:schemeClr val="tx1"/>
                </a:solidFill>
              </a:rPr>
              <a:t>分布式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51CF0B35-7125-9F31-4727-8136A406A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407" y="2710101"/>
            <a:ext cx="110989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dirty="0">
                <a:solidFill>
                  <a:schemeClr val="tx1"/>
                </a:solidFill>
              </a:rPr>
              <a:t>集中式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E1FB9043-9C61-0A1B-4ECE-95CBFC4FCD7A}"/>
              </a:ext>
            </a:extLst>
          </p:cNvPr>
          <p:cNvSpPr>
            <a:spLocks/>
          </p:cNvSpPr>
          <p:nvPr/>
        </p:nvSpPr>
        <p:spPr bwMode="auto">
          <a:xfrm>
            <a:off x="4839503" y="2867369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60" cap="flat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4B19A1BC-11F4-66E4-117F-9C1614D2D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310" y="2177153"/>
            <a:ext cx="202841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dirty="0">
                <a:solidFill>
                  <a:schemeClr val="tx1"/>
                </a:solidFill>
              </a:rPr>
              <a:t>链式查询</a:t>
            </a:r>
            <a:r>
              <a:rPr lang="zh-CN" altLang="en-US" dirty="0">
                <a:solidFill>
                  <a:schemeClr val="tx1"/>
                </a:solidFill>
              </a:rPr>
              <a:t>方式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0BAC0BED-52C8-D183-C5F3-F5ADC6044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899" y="2770878"/>
            <a:ext cx="295174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dirty="0">
                <a:solidFill>
                  <a:schemeClr val="tx1"/>
                </a:solidFill>
              </a:rPr>
              <a:t>计数器定时查询</a:t>
            </a:r>
            <a:r>
              <a:rPr lang="zh-CN" altLang="en-US" dirty="0">
                <a:solidFill>
                  <a:schemeClr val="tx1"/>
                </a:solidFill>
              </a:rPr>
              <a:t>方式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D3093692-D454-64BA-1F19-E6B7687FF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899" y="3366191"/>
            <a:ext cx="203803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dirty="0">
                <a:solidFill>
                  <a:schemeClr val="tx1"/>
                </a:solidFill>
              </a:rPr>
              <a:t>独立请求方式</a:t>
            </a:r>
          </a:p>
        </p:txBody>
      </p:sp>
      <p:sp>
        <p:nvSpPr>
          <p:cNvPr id="22" name="AutoShape 17">
            <a:extLst>
              <a:ext uri="{FF2B5EF4-FFF2-40B4-BE49-F238E27FC236}">
                <a16:creationId xmlns:a16="http://schemas.microsoft.com/office/drawing/2014/main" id="{D17085CE-0CCB-22C5-1187-5BC572153341}"/>
              </a:ext>
            </a:extLst>
          </p:cNvPr>
          <p:cNvSpPr>
            <a:spLocks/>
          </p:cNvSpPr>
          <p:nvPr/>
        </p:nvSpPr>
        <p:spPr bwMode="auto">
          <a:xfrm>
            <a:off x="6500948" y="2347016"/>
            <a:ext cx="228600" cy="1295400"/>
          </a:xfrm>
          <a:prstGeom prst="leftBrace">
            <a:avLst>
              <a:gd name="adj1" fmla="val 47222"/>
              <a:gd name="adj2" fmla="val 50000"/>
            </a:avLst>
          </a:prstGeom>
          <a:ln w="38100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3" name="Text Box 1">
            <a:extLst>
              <a:ext uri="{FF2B5EF4-FFF2-40B4-BE49-F238E27FC236}">
                <a16:creationId xmlns:a16="http://schemas.microsoft.com/office/drawing/2014/main" id="{06E94D70-D795-232F-9781-971FFD62E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5796" y="4264521"/>
            <a:ext cx="488437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en-US" dirty="0">
                <a:solidFill>
                  <a:schemeClr val="tx1"/>
                </a:solidFill>
              </a:rPr>
              <a:t>通信双方</a:t>
            </a:r>
            <a:r>
              <a:rPr lang="zh-CN" altLang="zh-CN" dirty="0">
                <a:solidFill>
                  <a:schemeClr val="tx1"/>
                </a:solidFill>
              </a:rPr>
              <a:t>由统一时标控制数据传送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64B617DF-5B32-CDB1-9E9F-0A5A04C91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5796" y="6100740"/>
            <a:ext cx="487881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dirty="0">
                <a:solidFill>
                  <a:schemeClr val="tx1"/>
                </a:solidFill>
              </a:rPr>
              <a:t>充分挖掘系统总线每个瞬间的潜力</a:t>
            </a:r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2232CFAF-7690-493C-8804-BA5902AEF90C}"/>
              </a:ext>
            </a:extLst>
          </p:cNvPr>
          <p:cNvGrpSpPr>
            <a:grpSpLocks/>
          </p:cNvGrpSpPr>
          <p:nvPr/>
        </p:nvGrpSpPr>
        <p:grpSpPr bwMode="auto">
          <a:xfrm>
            <a:off x="5098182" y="4264817"/>
            <a:ext cx="3921125" cy="2311401"/>
            <a:chOff x="499" y="1217"/>
            <a:chExt cx="2470" cy="1456"/>
          </a:xfrm>
        </p:grpSpPr>
        <p:sp>
          <p:nvSpPr>
            <p:cNvPr id="27" name="Text Box 4">
              <a:extLst>
                <a:ext uri="{FF2B5EF4-FFF2-40B4-BE49-F238E27FC236}">
                  <a16:creationId xmlns:a16="http://schemas.microsoft.com/office/drawing/2014/main" id="{0C1028AD-2779-F251-B96D-912FB5AFA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" y="1217"/>
              <a:ext cx="149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dirty="0">
                  <a:solidFill>
                    <a:srgbClr val="3333FF"/>
                  </a:solidFill>
                </a:rPr>
                <a:t>同步通信</a:t>
              </a:r>
              <a:r>
                <a:rPr lang="en-US" altLang="zh-CN" dirty="0">
                  <a:solidFill>
                    <a:schemeClr val="tx1"/>
                  </a:solidFill>
                </a:rPr>
                <a:t>(p.61 )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2B654535-402F-A51E-C6C9-65BEBEDE0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619"/>
              <a:ext cx="164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dirty="0">
                  <a:solidFill>
                    <a:schemeClr val="tx1"/>
                  </a:solidFill>
                </a:rPr>
                <a:t>异步通信 </a:t>
              </a:r>
            </a:p>
          </p:txBody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C7ACD385-77F5-401D-3D33-5A6FF3EBD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" y="2007"/>
              <a:ext cx="183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dirty="0">
                  <a:solidFill>
                    <a:schemeClr val="tx1"/>
                  </a:solidFill>
                </a:rPr>
                <a:t>半同步通信 </a:t>
              </a:r>
            </a:p>
          </p:txBody>
        </p:sp>
        <p:sp>
          <p:nvSpPr>
            <p:cNvPr id="30" name="Text Box 7">
              <a:extLst>
                <a:ext uri="{FF2B5EF4-FFF2-40B4-BE49-F238E27FC236}">
                  <a16:creationId xmlns:a16="http://schemas.microsoft.com/office/drawing/2014/main" id="{F3F17527-C753-8DAD-D64B-6F7E1FA3F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" y="2381"/>
              <a:ext cx="245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457200" fontAlgn="base">
                <a:spcBef>
                  <a:spcPts val="13"/>
                </a:spcBef>
                <a:spcAft>
                  <a:spcPts val="13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zh-CN" altLang="zh-CN" dirty="0">
                  <a:solidFill>
                    <a:schemeClr val="tx1"/>
                  </a:solidFill>
                </a:rPr>
                <a:t>分离式通信 </a:t>
              </a:r>
            </a:p>
          </p:txBody>
        </p:sp>
      </p:grpSp>
      <p:sp>
        <p:nvSpPr>
          <p:cNvPr id="32" name="Text Box 10">
            <a:extLst>
              <a:ext uri="{FF2B5EF4-FFF2-40B4-BE49-F238E27FC236}">
                <a16:creationId xmlns:a16="http://schemas.microsoft.com/office/drawing/2014/main" id="{FE236C0F-07D3-B6CC-EC8D-69FD899C6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5796" y="4864100"/>
            <a:ext cx="499542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dirty="0">
                <a:solidFill>
                  <a:schemeClr val="tx1"/>
                </a:solidFill>
              </a:rPr>
              <a:t>采用应答方式 ，没有公共时钟标准</a:t>
            </a: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6891B65-E093-E4A0-AE60-F816D9480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5796" y="5503201"/>
            <a:ext cx="232295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zh-CN" altLang="zh-CN" dirty="0">
                <a:solidFill>
                  <a:schemeClr val="tx1"/>
                </a:solidFill>
              </a:rPr>
              <a:t>同步、异步结合</a:t>
            </a:r>
          </a:p>
        </p:txBody>
      </p:sp>
      <p:sp>
        <p:nvSpPr>
          <p:cNvPr id="34" name="AutoShape 6">
            <a:extLst>
              <a:ext uri="{FF2B5EF4-FFF2-40B4-BE49-F238E27FC236}">
                <a16:creationId xmlns:a16="http://schemas.microsoft.com/office/drawing/2014/main" id="{F5E90D5D-0F51-1DD8-156B-B99D64F5E4B2}"/>
              </a:ext>
            </a:extLst>
          </p:cNvPr>
          <p:cNvSpPr>
            <a:spLocks/>
          </p:cNvSpPr>
          <p:nvPr/>
        </p:nvSpPr>
        <p:spPr bwMode="auto">
          <a:xfrm>
            <a:off x="4901331" y="4386460"/>
            <a:ext cx="196851" cy="2078995"/>
          </a:xfrm>
          <a:prstGeom prst="leftBrace">
            <a:avLst>
              <a:gd name="adj1" fmla="val 41667"/>
              <a:gd name="adj2" fmla="val 50000"/>
            </a:avLst>
          </a:prstGeom>
          <a:noFill/>
          <a:ln w="38160" cap="flat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71C9FC6D-B4A2-7F5A-E8BF-89907B557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302" y="5165607"/>
            <a:ext cx="2603501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Font typeface="Times New Roman" panose="02020603050405020304" pitchFamily="18" charset="0"/>
              <a:buChar char="•"/>
            </a:pPr>
            <a:r>
              <a:rPr lang="zh-CN" altLang="zh-CN" sz="2800" dirty="0">
                <a:solidFill>
                  <a:schemeClr val="tx1"/>
                </a:solidFill>
              </a:rPr>
              <a:t> 总线</a:t>
            </a:r>
            <a:r>
              <a:rPr lang="zh-CN" altLang="en-US" sz="2800" dirty="0">
                <a:solidFill>
                  <a:schemeClr val="tx1"/>
                </a:solidFill>
              </a:rPr>
              <a:t>通信</a:t>
            </a:r>
            <a:r>
              <a:rPr lang="zh-CN" altLang="zh-CN" sz="2800" dirty="0">
                <a:solidFill>
                  <a:schemeClr val="tx1"/>
                </a:solidFill>
              </a:rPr>
              <a:t>控制</a:t>
            </a:r>
          </a:p>
        </p:txBody>
      </p:sp>
    </p:spTree>
    <p:extLst>
      <p:ext uri="{BB962C8B-B14F-4D97-AF65-F5344CB8AC3E}">
        <p14:creationId xmlns:p14="http://schemas.microsoft.com/office/powerpoint/2010/main" val="10294696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818</TotalTime>
  <Words>2791</Words>
  <Application>Microsoft Office PowerPoint</Application>
  <PresentationFormat>Widescreen</PresentationFormat>
  <Paragraphs>237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等线</vt:lpstr>
      <vt:lpstr>黑体</vt:lpstr>
      <vt:lpstr>华文楷体</vt:lpstr>
      <vt:lpstr>宋体</vt:lpstr>
      <vt:lpstr>Arial</vt:lpstr>
      <vt:lpstr>Century Gothic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第７章 指令系统</vt:lpstr>
      <vt:lpstr>第８章  CPU 的结构和功能</vt:lpstr>
      <vt:lpstr>第９章   控制单元的功能</vt:lpstr>
      <vt:lpstr>PowerPoint Presentation</vt:lpstr>
      <vt:lpstr>PowerPoint Presentation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Jessica</dc:creator>
  <cp:lastModifiedBy>Liu Jessica</cp:lastModifiedBy>
  <cp:revision>54</cp:revision>
  <dcterms:created xsi:type="dcterms:W3CDTF">2023-04-26T13:13:34Z</dcterms:created>
  <dcterms:modified xsi:type="dcterms:W3CDTF">2023-05-10T15:27:44Z</dcterms:modified>
</cp:coreProperties>
</file>