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5.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theme/theme16.xml" ContentType="application/vnd.openxmlformats-officedocument.theme+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7.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18.xml" ContentType="application/vnd.openxmlformats-officedocument.theme+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theme/theme19.xml" ContentType="application/vnd.openxmlformats-officedocument.theme+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20.xml" ContentType="application/vnd.openxmlformats-officedocument.them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21.xml" ContentType="application/vnd.openxmlformats-officedocument.theme+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22.xml" ContentType="application/vnd.openxmlformats-officedocument.theme+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23.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9" r:id="rId5"/>
    <p:sldMasterId id="2147483712" r:id="rId6"/>
    <p:sldMasterId id="2147483725" r:id="rId7"/>
    <p:sldMasterId id="2147483738" r:id="rId8"/>
    <p:sldMasterId id="2147483751" r:id="rId9"/>
    <p:sldMasterId id="2147483764" r:id="rId10"/>
    <p:sldMasterId id="2147483777" r:id="rId11"/>
    <p:sldMasterId id="2147483790" r:id="rId12"/>
    <p:sldMasterId id="2147483803" r:id="rId13"/>
    <p:sldMasterId id="2147483816" r:id="rId14"/>
    <p:sldMasterId id="2147483829" r:id="rId15"/>
    <p:sldMasterId id="2147483842" r:id="rId16"/>
    <p:sldMasterId id="2147483855" r:id="rId17"/>
    <p:sldMasterId id="2147483868" r:id="rId18"/>
    <p:sldMasterId id="2147483881" r:id="rId19"/>
    <p:sldMasterId id="2147483894" r:id="rId20"/>
    <p:sldMasterId id="2147483907" r:id="rId21"/>
    <p:sldMasterId id="2147483920" r:id="rId22"/>
    <p:sldMasterId id="2147483932" r:id="rId23"/>
    <p:sldMasterId id="2147483945" r:id="rId24"/>
  </p:sldMasterIdLst>
  <p:notesMasterIdLst>
    <p:notesMasterId r:id="rId91"/>
  </p:notesMasterIdLst>
  <p:sldIdLst>
    <p:sldId id="257" r:id="rId25"/>
    <p:sldId id="258"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 id="277" r:id="rId44"/>
    <p:sldId id="278" r:id="rId45"/>
    <p:sldId id="279" r:id="rId46"/>
    <p:sldId id="280" r:id="rId47"/>
    <p:sldId id="281" r:id="rId48"/>
    <p:sldId id="282" r:id="rId49"/>
    <p:sldId id="283" r:id="rId50"/>
    <p:sldId id="284" r:id="rId51"/>
    <p:sldId id="285" r:id="rId52"/>
    <p:sldId id="286" r:id="rId53"/>
    <p:sldId id="287" r:id="rId54"/>
    <p:sldId id="288" r:id="rId55"/>
    <p:sldId id="289" r:id="rId56"/>
    <p:sldId id="290" r:id="rId57"/>
    <p:sldId id="291" r:id="rId58"/>
    <p:sldId id="292" r:id="rId59"/>
    <p:sldId id="293" r:id="rId60"/>
    <p:sldId id="294" r:id="rId61"/>
    <p:sldId id="295" r:id="rId62"/>
    <p:sldId id="296" r:id="rId63"/>
    <p:sldId id="297" r:id="rId64"/>
    <p:sldId id="300" r:id="rId65"/>
    <p:sldId id="301" r:id="rId66"/>
    <p:sldId id="302" r:id="rId67"/>
    <p:sldId id="303" r:id="rId68"/>
    <p:sldId id="304" r:id="rId69"/>
    <p:sldId id="305" r:id="rId70"/>
    <p:sldId id="306" r:id="rId71"/>
    <p:sldId id="307" r:id="rId72"/>
    <p:sldId id="308" r:id="rId73"/>
    <p:sldId id="309" r:id="rId74"/>
    <p:sldId id="310" r:id="rId75"/>
    <p:sldId id="311" r:id="rId76"/>
    <p:sldId id="328" r:id="rId77"/>
    <p:sldId id="330" r:id="rId78"/>
    <p:sldId id="329" r:id="rId79"/>
    <p:sldId id="312" r:id="rId80"/>
    <p:sldId id="313" r:id="rId81"/>
    <p:sldId id="314" r:id="rId82"/>
    <p:sldId id="315" r:id="rId83"/>
    <p:sldId id="316" r:id="rId84"/>
    <p:sldId id="317" r:id="rId85"/>
    <p:sldId id="318" r:id="rId86"/>
    <p:sldId id="319" r:id="rId87"/>
    <p:sldId id="320" r:id="rId88"/>
    <p:sldId id="321" r:id="rId89"/>
    <p:sldId id="322" r:id="rId9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26" autoAdjust="0"/>
  </p:normalViewPr>
  <p:slideViewPr>
    <p:cSldViewPr snapToGrid="0">
      <p:cViewPr varScale="1">
        <p:scale>
          <a:sx n="102" d="100"/>
          <a:sy n="102" d="100"/>
        </p:scale>
        <p:origin x="253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xml"/><Relationship Id="rId21" Type="http://schemas.openxmlformats.org/officeDocument/2006/relationships/slideMaster" Target="slideMasters/slideMaster21.xml"/><Relationship Id="rId42" Type="http://schemas.openxmlformats.org/officeDocument/2006/relationships/slide" Target="slides/slide18.xml"/><Relationship Id="rId47" Type="http://schemas.openxmlformats.org/officeDocument/2006/relationships/slide" Target="slides/slide23.xml"/><Relationship Id="rId63" Type="http://schemas.openxmlformats.org/officeDocument/2006/relationships/slide" Target="slides/slide39.xml"/><Relationship Id="rId68" Type="http://schemas.openxmlformats.org/officeDocument/2006/relationships/slide" Target="slides/slide44.xml"/><Relationship Id="rId84" Type="http://schemas.openxmlformats.org/officeDocument/2006/relationships/slide" Target="slides/slide60.xml"/><Relationship Id="rId89" Type="http://schemas.openxmlformats.org/officeDocument/2006/relationships/slide" Target="slides/slide65.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8.xml"/><Relationship Id="rId37" Type="http://schemas.openxmlformats.org/officeDocument/2006/relationships/slide" Target="slides/slide13.xml"/><Relationship Id="rId53" Type="http://schemas.openxmlformats.org/officeDocument/2006/relationships/slide" Target="slides/slide29.xml"/><Relationship Id="rId58" Type="http://schemas.openxmlformats.org/officeDocument/2006/relationships/slide" Target="slides/slide34.xml"/><Relationship Id="rId74" Type="http://schemas.openxmlformats.org/officeDocument/2006/relationships/slide" Target="slides/slide50.xml"/><Relationship Id="rId79" Type="http://schemas.openxmlformats.org/officeDocument/2006/relationships/slide" Target="slides/slide55.xml"/><Relationship Id="rId5" Type="http://schemas.openxmlformats.org/officeDocument/2006/relationships/slideMaster" Target="slideMasters/slideMaster5.xml"/><Relationship Id="rId90" Type="http://schemas.openxmlformats.org/officeDocument/2006/relationships/slide" Target="slides/slide66.xml"/><Relationship Id="rId95" Type="http://schemas.openxmlformats.org/officeDocument/2006/relationships/tableStyles" Target="tableStyles.xml"/><Relationship Id="rId22" Type="http://schemas.openxmlformats.org/officeDocument/2006/relationships/slideMaster" Target="slideMasters/slideMaster22.xml"/><Relationship Id="rId27" Type="http://schemas.openxmlformats.org/officeDocument/2006/relationships/slide" Target="slides/slide3.xml"/><Relationship Id="rId43" Type="http://schemas.openxmlformats.org/officeDocument/2006/relationships/slide" Target="slides/slide19.xml"/><Relationship Id="rId48" Type="http://schemas.openxmlformats.org/officeDocument/2006/relationships/slide" Target="slides/slide24.xml"/><Relationship Id="rId64" Type="http://schemas.openxmlformats.org/officeDocument/2006/relationships/slide" Target="slides/slide40.xml"/><Relationship Id="rId69" Type="http://schemas.openxmlformats.org/officeDocument/2006/relationships/slide" Target="slides/slide45.xml"/><Relationship Id="rId8" Type="http://schemas.openxmlformats.org/officeDocument/2006/relationships/slideMaster" Target="slideMasters/slideMaster8.xml"/><Relationship Id="rId51" Type="http://schemas.openxmlformats.org/officeDocument/2006/relationships/slide" Target="slides/slide27.xml"/><Relationship Id="rId72" Type="http://schemas.openxmlformats.org/officeDocument/2006/relationships/slide" Target="slides/slide48.xml"/><Relationship Id="rId80" Type="http://schemas.openxmlformats.org/officeDocument/2006/relationships/slide" Target="slides/slide56.xml"/><Relationship Id="rId85" Type="http://schemas.openxmlformats.org/officeDocument/2006/relationships/slide" Target="slides/slide61.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59" Type="http://schemas.openxmlformats.org/officeDocument/2006/relationships/slide" Target="slides/slide35.xml"/><Relationship Id="rId67" Type="http://schemas.openxmlformats.org/officeDocument/2006/relationships/slide" Target="slides/slide43.xml"/><Relationship Id="rId20" Type="http://schemas.openxmlformats.org/officeDocument/2006/relationships/slideMaster" Target="slideMasters/slideMaster20.xml"/><Relationship Id="rId41" Type="http://schemas.openxmlformats.org/officeDocument/2006/relationships/slide" Target="slides/slide17.xml"/><Relationship Id="rId54" Type="http://schemas.openxmlformats.org/officeDocument/2006/relationships/slide" Target="slides/slide30.xml"/><Relationship Id="rId62" Type="http://schemas.openxmlformats.org/officeDocument/2006/relationships/slide" Target="slides/slide38.xml"/><Relationship Id="rId70" Type="http://schemas.openxmlformats.org/officeDocument/2006/relationships/slide" Target="slides/slide46.xml"/><Relationship Id="rId75" Type="http://schemas.openxmlformats.org/officeDocument/2006/relationships/slide" Target="slides/slide51.xml"/><Relationship Id="rId83" Type="http://schemas.openxmlformats.org/officeDocument/2006/relationships/slide" Target="slides/slide59.xml"/><Relationship Id="rId88" Type="http://schemas.openxmlformats.org/officeDocument/2006/relationships/slide" Target="slides/slide64.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slide" Target="slides/slide25.xml"/><Relationship Id="rId57" Type="http://schemas.openxmlformats.org/officeDocument/2006/relationships/slide" Target="slides/slide33.xml"/><Relationship Id="rId10" Type="http://schemas.openxmlformats.org/officeDocument/2006/relationships/slideMaster" Target="slideMasters/slideMaster10.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slide" Target="slides/slide28.xml"/><Relationship Id="rId60" Type="http://schemas.openxmlformats.org/officeDocument/2006/relationships/slide" Target="slides/slide36.xml"/><Relationship Id="rId65" Type="http://schemas.openxmlformats.org/officeDocument/2006/relationships/slide" Target="slides/slide41.xml"/><Relationship Id="rId73" Type="http://schemas.openxmlformats.org/officeDocument/2006/relationships/slide" Target="slides/slide49.xml"/><Relationship Id="rId78" Type="http://schemas.openxmlformats.org/officeDocument/2006/relationships/slide" Target="slides/slide54.xml"/><Relationship Id="rId81" Type="http://schemas.openxmlformats.org/officeDocument/2006/relationships/slide" Target="slides/slide57.xml"/><Relationship Id="rId86" Type="http://schemas.openxmlformats.org/officeDocument/2006/relationships/slide" Target="slides/slide62.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5.xml"/><Relationship Id="rId34" Type="http://schemas.openxmlformats.org/officeDocument/2006/relationships/slide" Target="slides/slide10.xml"/><Relationship Id="rId50" Type="http://schemas.openxmlformats.org/officeDocument/2006/relationships/slide" Target="slides/slide26.xml"/><Relationship Id="rId55" Type="http://schemas.openxmlformats.org/officeDocument/2006/relationships/slide" Target="slides/slide31.xml"/><Relationship Id="rId76" Type="http://schemas.openxmlformats.org/officeDocument/2006/relationships/slide" Target="slides/slide52.xml"/><Relationship Id="rId7" Type="http://schemas.openxmlformats.org/officeDocument/2006/relationships/slideMaster" Target="slideMasters/slideMaster7.xml"/><Relationship Id="rId71" Type="http://schemas.openxmlformats.org/officeDocument/2006/relationships/slide" Target="slides/slide47.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5.xml"/><Relationship Id="rId24" Type="http://schemas.openxmlformats.org/officeDocument/2006/relationships/slideMaster" Target="slideMasters/slideMaster24.xml"/><Relationship Id="rId40" Type="http://schemas.openxmlformats.org/officeDocument/2006/relationships/slide" Target="slides/slide16.xml"/><Relationship Id="rId45" Type="http://schemas.openxmlformats.org/officeDocument/2006/relationships/slide" Target="slides/slide21.xml"/><Relationship Id="rId66" Type="http://schemas.openxmlformats.org/officeDocument/2006/relationships/slide" Target="slides/slide42.xml"/><Relationship Id="rId87" Type="http://schemas.openxmlformats.org/officeDocument/2006/relationships/slide" Target="slides/slide63.xml"/><Relationship Id="rId61" Type="http://schemas.openxmlformats.org/officeDocument/2006/relationships/slide" Target="slides/slide37.xml"/><Relationship Id="rId82" Type="http://schemas.openxmlformats.org/officeDocument/2006/relationships/slide" Target="slides/slide58.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6.xml"/><Relationship Id="rId35" Type="http://schemas.openxmlformats.org/officeDocument/2006/relationships/slide" Target="slides/slide11.xml"/><Relationship Id="rId56" Type="http://schemas.openxmlformats.org/officeDocument/2006/relationships/slide" Target="slides/slide32.xml"/><Relationship Id="rId77"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4.wmf"/><Relationship Id="rId5" Type="http://schemas.openxmlformats.org/officeDocument/2006/relationships/image" Target="../media/image26.wmf"/><Relationship Id="rId10" Type="http://schemas.openxmlformats.org/officeDocument/2006/relationships/image" Target="../media/image33.wmf"/><Relationship Id="rId4" Type="http://schemas.openxmlformats.org/officeDocument/2006/relationships/image" Target="../media/image25.wmf"/><Relationship Id="rId9"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4.wmf"/><Relationship Id="rId7" Type="http://schemas.openxmlformats.org/officeDocument/2006/relationships/image" Target="../media/image28.wmf"/><Relationship Id="rId12" Type="http://schemas.openxmlformats.org/officeDocument/2006/relationships/image" Target="../media/image37.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6.wmf"/><Relationship Id="rId5" Type="http://schemas.openxmlformats.org/officeDocument/2006/relationships/image" Target="../media/image26.wmf"/><Relationship Id="rId10"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40.wmf"/><Relationship Id="rId3" Type="http://schemas.openxmlformats.org/officeDocument/2006/relationships/image" Target="../media/image24.wmf"/><Relationship Id="rId7" Type="http://schemas.openxmlformats.org/officeDocument/2006/relationships/image" Target="../media/image28.wmf"/><Relationship Id="rId12" Type="http://schemas.openxmlformats.org/officeDocument/2006/relationships/image" Target="../media/image39.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8.wmf"/><Relationship Id="rId5" Type="http://schemas.openxmlformats.org/officeDocument/2006/relationships/image" Target="../media/image26.wmf"/><Relationship Id="rId10"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image" Target="../media/image32.wmf"/><Relationship Id="rId14"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image" Target="../media/image42.wmf"/><Relationship Id="rId3" Type="http://schemas.openxmlformats.org/officeDocument/2006/relationships/image" Target="../media/image24.wmf"/><Relationship Id="rId7" Type="http://schemas.openxmlformats.org/officeDocument/2006/relationships/image" Target="../media/image28.wmf"/><Relationship Id="rId12" Type="http://schemas.openxmlformats.org/officeDocument/2006/relationships/image" Target="../media/image39.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11" Type="http://schemas.openxmlformats.org/officeDocument/2006/relationships/image" Target="../media/image38.wmf"/><Relationship Id="rId5" Type="http://schemas.openxmlformats.org/officeDocument/2006/relationships/image" Target="../media/image26.wmf"/><Relationship Id="rId10" Type="http://schemas.openxmlformats.org/officeDocument/2006/relationships/image" Target="../media/image35.wmf"/><Relationship Id="rId4" Type="http://schemas.openxmlformats.org/officeDocument/2006/relationships/image" Target="../media/image25.wmf"/><Relationship Id="rId9" Type="http://schemas.openxmlformats.org/officeDocument/2006/relationships/image" Target="../media/image32.wmf"/><Relationship Id="rId14" Type="http://schemas.openxmlformats.org/officeDocument/2006/relationships/image" Target="../media/image4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E2138-4C1D-49F4-A2C2-E77AF1B3543A}" type="datetimeFigureOut">
              <a:rPr lang="zh-CN" altLang="en-US" smtClean="0"/>
              <a:t>2022/12/3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EE1DA-465A-489B-A880-29B30F1DC910}" type="slidenum">
              <a:rPr lang="zh-CN" altLang="en-US" smtClean="0"/>
              <a:t>‹#›</a:t>
            </a:fld>
            <a:endParaRPr lang="zh-CN" altLang="en-US"/>
          </a:p>
        </p:txBody>
      </p:sp>
    </p:spTree>
    <p:extLst>
      <p:ext uri="{BB962C8B-B14F-4D97-AF65-F5344CB8AC3E}">
        <p14:creationId xmlns:p14="http://schemas.microsoft.com/office/powerpoint/2010/main" val="467177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81F1C0F-144F-4915-9A20-FB7F8880640B}"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9469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15907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124757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36568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rPr>
              <a:t>如上面的例子，蓝色正方形和红色三角形是有标签的（即分类过的做好标记的） </a:t>
            </a: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）选择</a:t>
            </a:r>
            <a:r>
              <a:rPr lang="en-US" altLang="zh-CN" sz="1800" kern="100" dirty="0">
                <a:effectLst/>
                <a:latin typeface="Times New Roman" panose="02020603050405020304" pitchFamily="18" charset="0"/>
                <a:ea typeface="宋体" panose="02010600030101010101" pitchFamily="2" charset="-122"/>
              </a:rPr>
              <a:t>K=3</a:t>
            </a:r>
            <a:r>
              <a:rPr lang="zh-CN" altLang="zh-CN" sz="1800" kern="100" dirty="0">
                <a:effectLst/>
                <a:latin typeface="Times New Roman" panose="02020603050405020304" pitchFamily="18" charset="0"/>
                <a:ea typeface="宋体" panose="02010600030101010101" pitchFamily="2" charset="-122"/>
              </a:rPr>
              <a:t>的时候，离绿色待分类点最近的</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个点中，即图中实线圆的范围里，</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个红色三角形，</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个属于蓝色正方形，所以绿色待分类的节点应该属于红色三角类。 </a:t>
            </a: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）选择</a:t>
            </a:r>
            <a:r>
              <a:rPr lang="en-US" altLang="zh-CN" sz="1800" kern="100" dirty="0">
                <a:effectLst/>
                <a:latin typeface="Times New Roman" panose="02020603050405020304" pitchFamily="18" charset="0"/>
                <a:ea typeface="宋体" panose="02010600030101010101" pitchFamily="2" charset="-122"/>
              </a:rPr>
              <a:t>K=5</a:t>
            </a:r>
            <a:r>
              <a:rPr lang="zh-CN" altLang="zh-CN" sz="1800" kern="100" dirty="0">
                <a:effectLst/>
                <a:latin typeface="Times New Roman" panose="02020603050405020304" pitchFamily="18" charset="0"/>
                <a:ea typeface="宋体" panose="02010600030101010101" pitchFamily="2" charset="-122"/>
              </a:rPr>
              <a:t>的时候，离绿色待分类点最近的</a:t>
            </a:r>
            <a:r>
              <a:rPr lang="en-US" altLang="zh-CN" sz="1800" kern="100" dirty="0">
                <a:effectLst/>
                <a:latin typeface="Times New Roman" panose="02020603050405020304" pitchFamily="18" charset="0"/>
                <a:ea typeface="宋体" panose="02010600030101010101" pitchFamily="2" charset="-122"/>
              </a:rPr>
              <a:t>5</a:t>
            </a:r>
            <a:r>
              <a:rPr lang="zh-CN" altLang="zh-CN" sz="1800" kern="100" dirty="0">
                <a:effectLst/>
                <a:latin typeface="Times New Roman" panose="02020603050405020304" pitchFamily="18" charset="0"/>
                <a:ea typeface="宋体" panose="02010600030101010101" pitchFamily="2" charset="-122"/>
              </a:rPr>
              <a:t>个点中，即图中虚线圆的范围里，有</a:t>
            </a: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个蓝色正方形，</a:t>
            </a: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个红色三角型，所以绿色待分类的节点应该属于蓝色正方形类。</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65715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054AC58-C4CB-4EB8-974D-EDBE5D0EE96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4685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人类常用回归与分类方法来学习和处理问题。</a:t>
            </a:r>
            <a:endParaRPr lang="en-US" altLang="zh-CN" dirty="0" smtClean="0"/>
          </a:p>
          <a:p>
            <a:endParaRPr lang="en-US" altLang="zh-CN" dirty="0" smtClean="0"/>
          </a:p>
          <a:p>
            <a:r>
              <a:rPr lang="zh-CN" altLang="en-US" dirty="0" smtClean="0"/>
              <a:t>生病、不生病 分类</a:t>
            </a:r>
            <a:endParaRPr lang="en-US" altLang="zh-CN" dirty="0" smtClean="0"/>
          </a:p>
          <a:p>
            <a:r>
              <a:rPr lang="zh-CN" altLang="en-US" dirty="0" smtClean="0"/>
              <a:t>不同的病情，药品的用量不一样，这是变化的，回归</a:t>
            </a:r>
            <a:endParaRPr lang="en-US" altLang="zh-CN" dirty="0" smtClean="0"/>
          </a:p>
          <a:p>
            <a:endParaRPr lang="en-US" altLang="zh-CN" dirty="0" smtClean="0"/>
          </a:p>
          <a:p>
            <a:r>
              <a:rPr lang="zh-CN" altLang="en-US" dirty="0" smtClean="0"/>
              <a:t>机器的学习也是一样，需要用到分类和回归这两种方法。</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2D2306-D08E-4BFF-8416-F4910F068E7F}"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449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3828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11882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59268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34225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大量的属性值组合也会导致类条件概率的估计较差，因为当训练集的大小较小时，每个组合的将具有较少的训练样本。</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5153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020F7E6-B6AB-4685-9920-66673A4976C0}" type="slidenum">
              <a:rPr kumimoji="0" lang="en-US" altLang="zh-CN" sz="13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3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2416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4.xml"/><Relationship Id="rId4" Type="http://schemas.openxmlformats.org/officeDocument/2006/relationships/image" Target="../media/image3.jpeg"/></Relationships>
</file>

<file path=ppt/slideLayouts/_rels/slideLayout27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4.xml"/><Relationship Id="rId4" Type="http://schemas.openxmlformats.org/officeDocument/2006/relationships/image" Target="../media/image3.jpeg"/></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68583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261086137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8215491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7832077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1794045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3477136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3549054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048665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74302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18173264"/>
      </p:ext>
    </p:extLst>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722398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743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274306438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5544066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0035421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8448854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279188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3315118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7147936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9980986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730884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7465691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2078763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277561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960957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0991253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258570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5169039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0592854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0820355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53600027"/>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168524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5024554"/>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500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854172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759925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11983329"/>
      </p:ext>
    </p:extLst>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4769818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573599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0008346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44895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213455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0484870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4425958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60783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2196282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155701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24058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8079899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8690404"/>
      </p:ext>
    </p:extLst>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6704801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50212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61431803"/>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37254670"/>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660362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998313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835008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6103592"/>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2230025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2770115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23001959"/>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0856234"/>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3225382"/>
      </p:ext>
    </p:extLst>
  </p:cSld>
  <p:clrMapOvr>
    <a:masterClrMapping/>
  </p:clrMapOv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444054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3315799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6572899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90128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7320876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8757619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6840599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651877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7478095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978809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445152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238329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53730167"/>
      </p:ext>
    </p:extLst>
  </p:cSld>
  <p:clrMapOvr>
    <a:masterClrMapping/>
  </p:clrMapOv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9727865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19849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9538605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20236409"/>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0624265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429089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12148525"/>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25985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197870"/>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2210729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2785930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920868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37635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9291890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2727353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3832168"/>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1823555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8327134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2341026"/>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31938476"/>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577758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7144528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3856958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747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9280294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398952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39460249"/>
      </p:ext>
    </p:extLst>
  </p:cSld>
  <p:clrMapOvr>
    <a:masterClrMapping/>
  </p:clrMapOvr>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7609175"/>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252257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567546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1777139"/>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8006883"/>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436742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149407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8575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908717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347421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3459173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8383314"/>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065327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17971995"/>
      </p:ext>
    </p:extLst>
  </p:cSld>
  <p:clrMapOvr>
    <a:masterClrMapping/>
  </p:clrMapOvr>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0497692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4959589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1701042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525063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1845209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2426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9340174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54809790"/>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7620847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233157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4261054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948901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56877552"/>
      </p:ext>
    </p:extLst>
  </p:cSld>
  <p:clrMapOvr>
    <a:masterClrMapping/>
  </p:clrMapOvr>
  <p:transition/>
</p:sldLayout>
</file>

<file path=ppt/slideLayouts/slideLayout2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682172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9062496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8622627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29061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4876601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3813500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5181950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33272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947611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7349846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6567382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783105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07948228"/>
      </p:ext>
    </p:extLst>
  </p:cSld>
  <p:clrMapOvr>
    <a:masterClrMapping/>
  </p:clrMapOvr>
  <p:transition/>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2026107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6405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67370308"/>
      </p:ext>
    </p:extLst>
  </p:cSld>
  <p:clrMapOvr>
    <a:masterClrMapping/>
  </p:clrMapOvr>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280387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1464734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6589378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7389628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289740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678377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634480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3856230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784919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24641068"/>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7257915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0066781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0822608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623256"/>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5873762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628132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5200470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59921379"/>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8497942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0002397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436710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57496997"/>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0023949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E283A58-73A9-4AB9-80CD-2CDAB2F0419F}"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177CAFF-1839-4ABB-9E7E-E2EB1A3C07BC}"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58746833"/>
      </p:ext>
    </p:extLst>
  </p:cSld>
  <p:clrMapOvr>
    <a:masterClrMapping/>
  </p:clrMapOvr>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9204452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48027236"/>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8577477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519142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95868652"/>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48799528"/>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44298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6427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1571089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202466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1644818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23997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735653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206480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2350652"/>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985976"/>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3990587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0060426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97620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7357755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26053923"/>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8534703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7278892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47539799"/>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AAAFFB7-DE14-4B2D-AE1E-4541DCE3D21E}"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591D138-34A5-46A4-8067-43D92AE0F605}"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62618986"/>
      </p:ext>
    </p:extLst>
  </p:cSld>
  <p:clrMapOvr>
    <a:masterClrMapping/>
  </p:clrMapOvr>
  <p:transition/>
</p:sldLayout>
</file>

<file path=ppt/slideLayouts/slideLayout2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组合 3"/>
          <p:cNvGrpSpPr/>
          <p:nvPr userDrawn="1"/>
        </p:nvGrpSpPr>
        <p:grpSpPr>
          <a:xfrm>
            <a:off x="-17780" y="6436360"/>
            <a:ext cx="12222480" cy="315595"/>
            <a:chOff x="-24" y="10307"/>
            <a:chExt cx="19248" cy="497"/>
          </a:xfrm>
          <a:solidFill>
            <a:srgbClr val="7030A0"/>
          </a:solidFill>
        </p:grpSpPr>
        <p:sp>
          <p:nvSpPr>
            <p:cNvPr id="5" name="剪去单角的矩形 4"/>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直角三角形 6"/>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8" name="组合 7"/>
          <p:cNvGrpSpPr/>
          <p:nvPr userDrawn="1"/>
        </p:nvGrpSpPr>
        <p:grpSpPr>
          <a:xfrm>
            <a:off x="-12700" y="6487160"/>
            <a:ext cx="12222480" cy="315595"/>
            <a:chOff x="-24" y="10307"/>
            <a:chExt cx="19248" cy="497"/>
          </a:xfrm>
          <a:solidFill>
            <a:schemeClr val="bg1"/>
          </a:solidFill>
        </p:grpSpPr>
        <p:sp>
          <p:nvSpPr>
            <p:cNvPr id="9" name="剪去单角的矩形 8"/>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0" name="矩形 9"/>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直角三角形 10"/>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2" name="组合 9"/>
          <p:cNvGrpSpPr>
            <a:grpSpLocks/>
          </p:cNvGrpSpPr>
          <p:nvPr userDrawn="1"/>
        </p:nvGrpSpPr>
        <p:grpSpPr bwMode="auto">
          <a:xfrm>
            <a:off x="-15875" y="6545263"/>
            <a:ext cx="12223750" cy="315912"/>
            <a:chOff x="-24" y="10307"/>
            <a:chExt cx="19248" cy="497"/>
          </a:xfrm>
        </p:grpSpPr>
        <p:sp>
          <p:nvSpPr>
            <p:cNvPr id="13" name="剪去单角的矩形 12"/>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4" name="矩形 13"/>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5" name="直角三角形 14"/>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6" name="组合 13"/>
          <p:cNvGrpSpPr>
            <a:grpSpLocks/>
          </p:cNvGrpSpPr>
          <p:nvPr userDrawn="1"/>
        </p:nvGrpSpPr>
        <p:grpSpPr bwMode="auto">
          <a:xfrm>
            <a:off x="-33338" y="-17463"/>
            <a:ext cx="12238038" cy="1485901"/>
            <a:chOff x="-28" y="3"/>
            <a:chExt cx="19271" cy="2339"/>
          </a:xfrm>
        </p:grpSpPr>
        <p:sp>
          <p:nvSpPr>
            <p:cNvPr id="17" name="剪去单角的矩形 16"/>
            <p:cNvSpPr/>
            <p:nvPr userDrawn="1"/>
          </p:nvSpPr>
          <p:spPr>
            <a:xfrm rot="10800000">
              <a:off x="16506" y="438"/>
              <a:ext cx="2737" cy="1904"/>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userDrawn="1"/>
          </p:nvSpPr>
          <p:spPr>
            <a:xfrm rot="10800000">
              <a:off x="-13" y="233"/>
              <a:ext cx="16519"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剪去单角的矩形 18"/>
            <p:cNvSpPr/>
            <p:nvPr userDrawn="1"/>
          </p:nvSpPr>
          <p:spPr>
            <a:xfrm rot="10800000">
              <a:off x="16506" y="158"/>
              <a:ext cx="2737" cy="1904"/>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矩形 19"/>
            <p:cNvSpPr/>
            <p:nvPr userDrawn="1"/>
          </p:nvSpPr>
          <p:spPr>
            <a:xfrm rot="10800000">
              <a:off x="-28" y="3"/>
              <a:ext cx="19249"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直角三角形 20"/>
            <p:cNvSpPr/>
            <p:nvPr userDrawn="1"/>
          </p:nvSpPr>
          <p:spPr>
            <a:xfrm rot="10800000">
              <a:off x="15713" y="560"/>
              <a:ext cx="1077"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2" name="圆角矩形 21"/>
            <p:cNvSpPr/>
            <p:nvPr userDrawn="1"/>
          </p:nvSpPr>
          <p:spPr>
            <a:xfrm>
              <a:off x="519" y="245"/>
              <a:ext cx="10109" cy="1287"/>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3" name="圆角矩形 22"/>
            <p:cNvSpPr/>
            <p:nvPr userDrawn="1"/>
          </p:nvSpPr>
          <p:spPr>
            <a:xfrm>
              <a:off x="609" y="305"/>
              <a:ext cx="9959" cy="1179"/>
            </a:xfrm>
            <a:prstGeom prst="roundRect">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36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n-cs"/>
              </a:endParaRPr>
            </a:p>
          </p:txBody>
        </p:sp>
        <p:pic>
          <p:nvPicPr>
            <p:cNvPr id="24" name="图片 23"/>
            <p:cNvPicPr>
              <a:picLocks noChangeAspect="1"/>
            </p:cNvPicPr>
            <p:nvPr userDrawn="1"/>
          </p:nvPicPr>
          <p:blipFill>
            <a:blip r:embed="rId2"/>
            <a:stretch>
              <a:fillRect/>
            </a:stretch>
          </p:blipFill>
          <p:spPr>
            <a:xfrm flipH="1">
              <a:off x="17310" y="491"/>
              <a:ext cx="1128" cy="806"/>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softEdge rad="12700"/>
            </a:effectLst>
          </p:spPr>
        </p:pic>
        <p:pic>
          <p:nvPicPr>
            <p:cNvPr id="25" name="图片 24"/>
            <p:cNvPicPr>
              <a:picLocks noChangeAspect="1"/>
            </p:cNvPicPr>
            <p:nvPr userDrawn="1"/>
          </p:nvPicPr>
          <p:blipFill>
            <a:blip r:embed="rId3"/>
            <a:srcRect/>
            <a:stretch>
              <a:fillRect/>
            </a:stretch>
          </p:blipFill>
          <p:spPr bwMode="auto">
            <a:xfrm>
              <a:off x="14746" y="495"/>
              <a:ext cx="1045" cy="805"/>
            </a:xfrm>
            <a:prstGeom prst="rect">
              <a:avLst/>
            </a:prstGeom>
            <a:noFill/>
            <a:ln w="38100" cap="sq">
              <a:solidFill>
                <a:srgbClr val="C00000"/>
              </a:solidFill>
              <a:miter lim="800000"/>
              <a:headEnd/>
              <a:tailEnd/>
            </a:ln>
            <a:effectLst>
              <a:outerShdw blurRad="50800" dist="38100" dir="2700000" algn="tl" rotWithShape="0">
                <a:srgbClr val="000000">
                  <a:alpha val="42999"/>
                </a:srgbClr>
              </a:outerShdw>
            </a:effectLst>
            <a:extLst>
              <a:ext uri="{909E8E84-426E-40DD-AFC4-6F175D3DCCD1}">
                <a14:hiddenFill xmlns:a14="http://schemas.microsoft.com/office/drawing/2010/main">
                  <a:solidFill>
                    <a:srgbClr val="FFFFFF"/>
                  </a:solidFill>
                </a14:hiddenFill>
              </a:ext>
            </a:extLst>
          </p:spPr>
        </p:pic>
        <p:pic>
          <p:nvPicPr>
            <p:cNvPr id="26" name="图片 25"/>
            <p:cNvPicPr>
              <a:picLocks noChangeAspect="1"/>
            </p:cNvPicPr>
            <p:nvPr userDrawn="1"/>
          </p:nvPicPr>
          <p:blipFill>
            <a:blip r:embed="rId4"/>
            <a:srcRect/>
            <a:stretch>
              <a:fillRect/>
            </a:stretch>
          </p:blipFill>
          <p:spPr bwMode="auto">
            <a:xfrm>
              <a:off x="16006" y="490"/>
              <a:ext cx="1102" cy="805"/>
            </a:xfrm>
            <a:prstGeom prst="rect">
              <a:avLst/>
            </a:prstGeom>
            <a:noFill/>
            <a:ln w="38100" cap="sq">
              <a:solidFill>
                <a:srgbClr val="C00000"/>
              </a:solidFill>
              <a:miter lim="800000"/>
              <a:headEnd/>
              <a:tailEnd/>
            </a:ln>
            <a:effectLst>
              <a:outerShdw blurRad="50800" dist="38100" dir="2700000" algn="tl" rotWithShape="0">
                <a:srgbClr val="000000">
                  <a:alpha val="42999"/>
                </a:srgbClr>
              </a:outerShdw>
            </a:effectLst>
            <a:extLst>
              <a:ext uri="{909E8E84-426E-40DD-AFC4-6F175D3DCCD1}">
                <a14:hiddenFill xmlns:a14="http://schemas.microsoft.com/office/drawing/2010/main">
                  <a:solidFill>
                    <a:srgbClr val="FFFFFF"/>
                  </a:solidFill>
                </a14:hiddenFill>
              </a:ext>
            </a:extLst>
          </p:spPr>
        </p:pic>
      </p:gr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27" name="日期占位符 3"/>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2898B77-0435-4BAD-BF37-EB1B4FAA2164}" type="datetimeFigureOut">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8" name="页脚占位符 4"/>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9" name="灯片编号占位符 5"/>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039DA3D8-C295-4717-B7D7-CDC3D1E0853E}" type="slidenum">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152184753"/>
      </p:ext>
    </p:extLst>
  </p:cSld>
  <p:clrMapOvr>
    <a:masterClrMapping/>
  </p:clrMapOvr>
  <p:transition/>
</p:sldLayout>
</file>

<file path=ppt/slideLayouts/slideLayout2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4" name="组合 13"/>
          <p:cNvGrpSpPr>
            <a:grpSpLocks/>
          </p:cNvGrpSpPr>
          <p:nvPr userDrawn="1"/>
        </p:nvGrpSpPr>
        <p:grpSpPr bwMode="auto">
          <a:xfrm>
            <a:off x="-33338" y="-17463"/>
            <a:ext cx="12238038" cy="1485901"/>
            <a:chOff x="-28" y="3"/>
            <a:chExt cx="19271" cy="2339"/>
          </a:xfrm>
        </p:grpSpPr>
        <p:sp>
          <p:nvSpPr>
            <p:cNvPr id="15" name="剪去单角的矩形 14"/>
            <p:cNvSpPr/>
            <p:nvPr userDrawn="1"/>
          </p:nvSpPr>
          <p:spPr>
            <a:xfrm rot="10800000">
              <a:off x="16506" y="438"/>
              <a:ext cx="2737" cy="1904"/>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userDrawn="1"/>
          </p:nvSpPr>
          <p:spPr>
            <a:xfrm rot="10800000">
              <a:off x="-13" y="233"/>
              <a:ext cx="16519"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剪去单角的矩形 16"/>
            <p:cNvSpPr/>
            <p:nvPr userDrawn="1"/>
          </p:nvSpPr>
          <p:spPr>
            <a:xfrm rot="10800000">
              <a:off x="16506" y="158"/>
              <a:ext cx="2737" cy="1904"/>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userDrawn="1"/>
          </p:nvSpPr>
          <p:spPr>
            <a:xfrm rot="10800000">
              <a:off x="-28" y="3"/>
              <a:ext cx="19249"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直角三角形 18"/>
            <p:cNvSpPr/>
            <p:nvPr userDrawn="1"/>
          </p:nvSpPr>
          <p:spPr>
            <a:xfrm rot="10800000">
              <a:off x="15713" y="560"/>
              <a:ext cx="1077"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0" name="圆角矩形 19"/>
            <p:cNvSpPr/>
            <p:nvPr userDrawn="1"/>
          </p:nvSpPr>
          <p:spPr>
            <a:xfrm>
              <a:off x="519" y="245"/>
              <a:ext cx="10109" cy="1287"/>
            </a:xfrm>
            <a:prstGeom prst="roundRect">
              <a:avLst/>
            </a:prstGeom>
            <a:ln>
              <a:no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圆角矩形 20"/>
            <p:cNvSpPr/>
            <p:nvPr userDrawn="1"/>
          </p:nvSpPr>
          <p:spPr>
            <a:xfrm>
              <a:off x="609" y="305"/>
              <a:ext cx="9959" cy="1179"/>
            </a:xfrm>
            <a:prstGeom prst="roundRect">
              <a:avLst/>
            </a:prstGeom>
            <a:solidFill>
              <a:srgbClr val="0070C0"/>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36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黑体" panose="02010609060101010101" charset="-122"/>
                <a:ea typeface="黑体" panose="02010609060101010101" charset="-122"/>
                <a:cs typeface="+mn-cs"/>
              </a:endParaRPr>
            </a:p>
          </p:txBody>
        </p:sp>
        <p:pic>
          <p:nvPicPr>
            <p:cNvPr id="22" name="图片 21"/>
            <p:cNvPicPr>
              <a:picLocks noChangeAspect="1"/>
            </p:cNvPicPr>
            <p:nvPr userDrawn="1"/>
          </p:nvPicPr>
          <p:blipFill>
            <a:blip r:embed="rId2"/>
            <a:stretch>
              <a:fillRect/>
            </a:stretch>
          </p:blipFill>
          <p:spPr>
            <a:xfrm flipH="1">
              <a:off x="17310" y="491"/>
              <a:ext cx="1128" cy="806"/>
            </a:xfrm>
            <a:prstGeom prst="rect">
              <a:avLst/>
            </a:prstGeom>
            <a:ln w="38100" cap="sq">
              <a:solidFill>
                <a:srgbClr val="C00000"/>
              </a:solidFill>
              <a:prstDash val="solid"/>
              <a:miter lim="800000"/>
              <a:headEnd/>
              <a:tailEnd/>
            </a:ln>
            <a:effectLst>
              <a:outerShdw blurRad="50800" dist="38100" dir="2700000" algn="tl" rotWithShape="0">
                <a:srgbClr val="000000">
                  <a:alpha val="43000"/>
                </a:srgbClr>
              </a:outerShdw>
              <a:softEdge rad="12700"/>
            </a:effectLst>
          </p:spPr>
        </p:pic>
        <p:pic>
          <p:nvPicPr>
            <p:cNvPr id="23" name="图片 22"/>
            <p:cNvPicPr>
              <a:picLocks noChangeAspect="1"/>
            </p:cNvPicPr>
            <p:nvPr userDrawn="1"/>
          </p:nvPicPr>
          <p:blipFill>
            <a:blip r:embed="rId3"/>
            <a:srcRect/>
            <a:stretch>
              <a:fillRect/>
            </a:stretch>
          </p:blipFill>
          <p:spPr bwMode="auto">
            <a:xfrm>
              <a:off x="14746" y="495"/>
              <a:ext cx="1045" cy="805"/>
            </a:xfrm>
            <a:prstGeom prst="rect">
              <a:avLst/>
            </a:prstGeom>
            <a:noFill/>
            <a:ln w="38100" cap="sq">
              <a:solidFill>
                <a:srgbClr val="C00000"/>
              </a:solidFill>
              <a:miter lim="800000"/>
              <a:headEnd/>
              <a:tailEnd/>
            </a:ln>
            <a:effectLst>
              <a:outerShdw blurRad="50800" dist="38100" dir="2700000" algn="tl" rotWithShape="0">
                <a:srgbClr val="000000">
                  <a:alpha val="42999"/>
                </a:srgbClr>
              </a:outerShdw>
            </a:effectLst>
            <a:extLst>
              <a:ext uri="{909E8E84-426E-40DD-AFC4-6F175D3DCCD1}">
                <a14:hiddenFill xmlns:a14="http://schemas.microsoft.com/office/drawing/2010/main">
                  <a:solidFill>
                    <a:srgbClr val="FFFFFF"/>
                  </a:solidFill>
                </a14:hiddenFill>
              </a:ext>
            </a:extLst>
          </p:spPr>
        </p:pic>
        <p:pic>
          <p:nvPicPr>
            <p:cNvPr id="24" name="图片 23"/>
            <p:cNvPicPr>
              <a:picLocks noChangeAspect="1"/>
            </p:cNvPicPr>
            <p:nvPr userDrawn="1"/>
          </p:nvPicPr>
          <p:blipFill>
            <a:blip r:embed="rId4"/>
            <a:srcRect/>
            <a:stretch>
              <a:fillRect/>
            </a:stretch>
          </p:blipFill>
          <p:spPr bwMode="auto">
            <a:xfrm>
              <a:off x="16006" y="490"/>
              <a:ext cx="1102" cy="805"/>
            </a:xfrm>
            <a:prstGeom prst="rect">
              <a:avLst/>
            </a:prstGeom>
            <a:noFill/>
            <a:ln w="38100" cap="sq">
              <a:solidFill>
                <a:srgbClr val="C00000"/>
              </a:solidFill>
              <a:miter lim="800000"/>
              <a:headEnd/>
              <a:tailEnd/>
            </a:ln>
            <a:effectLst>
              <a:outerShdw blurRad="50800" dist="38100" dir="2700000" algn="tl" rotWithShape="0">
                <a:srgbClr val="000000">
                  <a:alpha val="42999"/>
                </a:srgb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35162327"/>
      </p:ext>
    </p:extLst>
  </p:cSld>
  <p:clrMapOvr>
    <a:masterClrMapping/>
  </p:clrMapOvr>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D85C06C-1569-4C9E-9B7D-93712D8956D0}" type="datetimeFigureOut">
              <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48D485DB-4D29-4CCB-B2D4-EEC92991C542}" type="slidenum">
              <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zh-CN" altLang="en-US" sz="1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655171155"/>
      </p:ext>
    </p:extLst>
  </p:cSld>
  <p:clrMapOvr>
    <a:masterClrMapping/>
  </p:clrMapOvr>
  <p:transition/>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2" name="矩形 1"/>
          <p:cNvSpPr/>
          <p:nvPr/>
        </p:nvSpPr>
        <p:spPr>
          <a:xfrm>
            <a:off x="371475" y="387350"/>
            <a:ext cx="323850" cy="3238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矩形 2"/>
          <p:cNvSpPr/>
          <p:nvPr/>
        </p:nvSpPr>
        <p:spPr>
          <a:xfrm>
            <a:off x="119063" y="134938"/>
            <a:ext cx="252412" cy="2524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4" name="矩形 3"/>
          <p:cNvSpPr/>
          <p:nvPr/>
        </p:nvSpPr>
        <p:spPr>
          <a:xfrm>
            <a:off x="11226800" y="6318250"/>
            <a:ext cx="539750" cy="539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灯片编号占位符 15"/>
          <p:cNvSpPr>
            <a:spLocks noGrp="1"/>
          </p:cNvSpPr>
          <p:nvPr>
            <p:ph type="sldNum" sz="quarter" idx="10"/>
          </p:nvPr>
        </p:nvSpPr>
        <p:spPr>
          <a:xfrm>
            <a:off x="10801350" y="6405563"/>
            <a:ext cx="139065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2000" b="1" noProof="1">
                <a:solidFill>
                  <a:srgbClr val="FFFFFF"/>
                </a:solidFill>
                <a:latin typeface="Verdana" panose="020B0604030504040204" pitchFamily="34" charset="0"/>
                <a:ea typeface="微软雅黑" panose="020B0503020204020204" pitchFamily="34" charset="-122"/>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fld id="{352688CD-5D68-4675-8837-3572E76F079C}" type="slidenum">
              <a:rPr kumimoji="0" altLang="en-US" sz="2000" b="1" i="0" u="none" strike="noStrike" kern="1200" cap="none" spc="0" normalizeH="0" baseline="0" noProof="1">
                <a:ln>
                  <a:noFill/>
                </a:ln>
                <a:solidFill>
                  <a:srgbClr val="FFFFFF"/>
                </a:solidFill>
                <a:effectLst/>
                <a:uLnTx/>
                <a:uFillTx/>
                <a:latin typeface="Verdana" panose="020B0604030504040204" pitchFamily="34" charset="0"/>
                <a:ea typeface="微软雅黑" panose="020B0503020204020204" pitchFamily="34" charset="-122"/>
                <a:cs typeface="+mn-cs"/>
              </a:rPr>
              <a:pPr marL="0" marR="0" lvl="0" indent="0" algn="ctr" defTabSz="914400" rtl="0" eaLnBrk="1" fontAlgn="base" latinLnBrk="0" hangingPunct="1">
                <a:lnSpc>
                  <a:spcPct val="100000"/>
                </a:lnSpc>
                <a:spcBef>
                  <a:spcPct val="0"/>
                </a:spcBef>
                <a:spcAft>
                  <a:spcPct val="0"/>
                </a:spcAft>
                <a:buClrTx/>
                <a:buSzTx/>
                <a:buFontTx/>
                <a:buNone/>
                <a:tabLst/>
                <a:defRPr/>
              </a:pPr>
              <a:t>‹#›</a:t>
            </a:fld>
            <a:endParaRPr kumimoji="0" lang="zh-CN" altLang="en-US" sz="2000" b="1" i="0" u="none" strike="noStrike" kern="1200" cap="none" spc="0" normalizeH="0" baseline="0" noProof="1">
              <a:ln>
                <a:noFill/>
              </a:ln>
              <a:solidFill>
                <a:srgbClr val="FFFFFF"/>
              </a:solidFill>
              <a:effectLst/>
              <a:uLnTx/>
              <a:uFillTx/>
              <a:latin typeface="Verdana" panose="020B0604030504040204" pitchFamily="34" charset="0"/>
              <a:ea typeface="微软雅黑" panose="020B0503020204020204" pitchFamily="34" charset="-122"/>
              <a:cs typeface="+mn-cs"/>
            </a:endParaRPr>
          </a:p>
        </p:txBody>
      </p:sp>
      <p:sp>
        <p:nvSpPr>
          <p:cNvPr id="6" name="日期占位符 1"/>
          <p:cNvSpPr>
            <a:spLocks noGrp="1"/>
          </p:cNvSpPr>
          <p:nvPr>
            <p:ph type="dt" sz="half" idx="11"/>
          </p:nvPr>
        </p:nvSpPr>
        <p:spPr>
          <a:xfrm>
            <a:off x="838200" y="6356350"/>
            <a:ext cx="2743200" cy="365125"/>
          </a:xfrm>
          <a:prstGeom prst="rect">
            <a:avLst/>
          </a:prstGeom>
        </p:spPr>
        <p:txBody>
          <a:bodyPr vert="horz" lIns="91440" tIns="45720" rIns="91440" bIns="45720" rtlCol="0" anchor="ctr"/>
          <a:lstStyle>
            <a:lvl1pPr eaLnBrk="1" fontAlgn="auto" hangingPunct="1">
              <a:spcBef>
                <a:spcPts val="0"/>
              </a:spcBef>
              <a:spcAft>
                <a:spcPts val="0"/>
              </a:spcAft>
              <a:defRPr sz="1200">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10928CE8-21B6-4EF9-9AB3-5E7F2C05A7FF}" type="datetime1">
              <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
        <p:nvSpPr>
          <p:cNvPr id="7" name="页脚占位符 2"/>
          <p:cNvSpPr>
            <a:spLocks noGrp="1"/>
          </p:cNvSpPr>
          <p:nvPr>
            <p:ph type="ftr" sz="quarter" idx="12"/>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86006142"/>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12594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4587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9526965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48454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757560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548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369744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94629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98945893"/>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218673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1856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29132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4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171065795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498908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257314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3875855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220756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678740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550428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9247870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98870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682777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872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31462321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601118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843895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409289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794021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82442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444082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146911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8802671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921995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404707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275458554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8676237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4155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2363340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26436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32378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59238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8108549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19354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555960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1406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544335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5986781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44232695"/>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9371953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767435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28774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029716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227186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6581984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738265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266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28908121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3922129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6553100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7211688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3736366"/>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04745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4160759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1166184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724032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6893104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0524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FA790C93-78F8-4624-AA2F-7F1334C7DD72}" type="datetimeFigureOut">
              <a:rPr lang="zh-CN" altLang="en-US" smtClean="0"/>
              <a:t>2022/12/3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1602381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6896209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37916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942871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8624015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4447728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17780" y="6436360"/>
            <a:ext cx="12222480" cy="315595"/>
            <a:chOff x="-24" y="10307"/>
            <a:chExt cx="19248" cy="497"/>
          </a:xfrm>
          <a:solidFill>
            <a:srgbClr val="7030A0"/>
          </a:solidFill>
        </p:grpSpPr>
        <p:sp>
          <p:nvSpPr>
            <p:cNvPr id="3" name="剪去单角的矩形 2"/>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矩形 3"/>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5" name="直角三角形 4"/>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6" name="组合 5"/>
          <p:cNvGrpSpPr/>
          <p:nvPr userDrawn="1"/>
        </p:nvGrpSpPr>
        <p:grpSpPr>
          <a:xfrm>
            <a:off x="-12700" y="6487160"/>
            <a:ext cx="12222480" cy="315595"/>
            <a:chOff x="-24" y="10307"/>
            <a:chExt cx="19248" cy="497"/>
          </a:xfrm>
          <a:solidFill>
            <a:schemeClr val="bg1"/>
          </a:solidFill>
        </p:grpSpPr>
        <p:sp>
          <p:nvSpPr>
            <p:cNvPr id="7" name="剪去单角的矩形 6"/>
            <p:cNvSpPr/>
            <p:nvPr/>
          </p:nvSpPr>
          <p:spPr>
            <a:xfrm>
              <a:off x="-24" y="10307"/>
              <a:ext cx="2739" cy="461"/>
            </a:xfrm>
            <a:prstGeom prst="snip1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矩形 7"/>
            <p:cNvSpPr/>
            <p:nvPr/>
          </p:nvSpPr>
          <p:spPr>
            <a:xfrm>
              <a:off x="-24" y="10466"/>
              <a:ext cx="19248" cy="33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直角三角形 8"/>
            <p:cNvSpPr/>
            <p:nvPr/>
          </p:nvSpPr>
          <p:spPr>
            <a:xfrm>
              <a:off x="2609" y="10307"/>
              <a:ext cx="897" cy="365"/>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0" name="组合 9"/>
          <p:cNvGrpSpPr>
            <a:grpSpLocks/>
          </p:cNvGrpSpPr>
          <p:nvPr userDrawn="1"/>
        </p:nvGrpSpPr>
        <p:grpSpPr bwMode="auto">
          <a:xfrm>
            <a:off x="-15875" y="6545263"/>
            <a:ext cx="12223750" cy="315912"/>
            <a:chOff x="-24" y="10307"/>
            <a:chExt cx="19248" cy="497"/>
          </a:xfrm>
        </p:grpSpPr>
        <p:sp>
          <p:nvSpPr>
            <p:cNvPr id="11" name="剪去单角的矩形 10"/>
            <p:cNvSpPr/>
            <p:nvPr userDrawn="1"/>
          </p:nvSpPr>
          <p:spPr>
            <a:xfrm>
              <a:off x="-24" y="10307"/>
              <a:ext cx="2740" cy="462"/>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矩形 11"/>
            <p:cNvSpPr/>
            <p:nvPr userDrawn="1"/>
          </p:nvSpPr>
          <p:spPr>
            <a:xfrm>
              <a:off x="-24" y="10467"/>
              <a:ext cx="19248" cy="3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3" name="直角三角形 12"/>
            <p:cNvSpPr/>
            <p:nvPr userDrawn="1"/>
          </p:nvSpPr>
          <p:spPr>
            <a:xfrm>
              <a:off x="2608" y="10307"/>
              <a:ext cx="897" cy="365"/>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4" name="组合 13"/>
          <p:cNvGrpSpPr>
            <a:grpSpLocks/>
          </p:cNvGrpSpPr>
          <p:nvPr userDrawn="1"/>
        </p:nvGrpSpPr>
        <p:grpSpPr bwMode="auto">
          <a:xfrm>
            <a:off x="-33338" y="-17463"/>
            <a:ext cx="12242801" cy="1485901"/>
            <a:chOff x="-28" y="3"/>
            <a:chExt cx="19280" cy="2340"/>
          </a:xfrm>
        </p:grpSpPr>
        <p:sp>
          <p:nvSpPr>
            <p:cNvPr id="15" name="剪去单角的矩形 14"/>
            <p:cNvSpPr/>
            <p:nvPr userDrawn="1"/>
          </p:nvSpPr>
          <p:spPr>
            <a:xfrm rot="10800000">
              <a:off x="16504" y="438"/>
              <a:ext cx="2740" cy="1905"/>
            </a:xfrm>
            <a:prstGeom prst="snip1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6" name="矩形 15"/>
            <p:cNvSpPr/>
            <p:nvPr userDrawn="1"/>
          </p:nvSpPr>
          <p:spPr>
            <a:xfrm rot="10800000">
              <a:off x="-13" y="233"/>
              <a:ext cx="16520" cy="1782"/>
            </a:xfrm>
            <a:prstGeom prst="rect">
              <a:avLst/>
            </a:prstGeom>
            <a:solidFill>
              <a:srgbClr val="7030A0">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剪去单角的矩形 16"/>
            <p:cNvSpPr/>
            <p:nvPr userDrawn="1"/>
          </p:nvSpPr>
          <p:spPr>
            <a:xfrm rot="10800000">
              <a:off x="16504" y="158"/>
              <a:ext cx="2740" cy="1905"/>
            </a:xfrm>
            <a:prstGeom prst="snip1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8" name="矩形 17"/>
            <p:cNvSpPr/>
            <p:nvPr userDrawn="1"/>
          </p:nvSpPr>
          <p:spPr>
            <a:xfrm rot="10800000">
              <a:off x="-28" y="3"/>
              <a:ext cx="19280" cy="178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直角三角形 18"/>
            <p:cNvSpPr/>
            <p:nvPr userDrawn="1"/>
          </p:nvSpPr>
          <p:spPr>
            <a:xfrm rot="10800000">
              <a:off x="15714" y="561"/>
              <a:ext cx="1078" cy="142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日期占位符 2"/>
          <p:cNvSpPr>
            <a:spLocks noGrp="1"/>
          </p:cNvSpPr>
          <p:nvPr>
            <p:ph type="dt" sz="half" idx="10"/>
          </p:nvPr>
        </p:nvSpPr>
        <p:spPr>
          <a:xfrm>
            <a:off x="838200" y="6356350"/>
            <a:ext cx="27432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338AD68-CCA2-49EE-8AD1-05A7F4CE857A}" type="datetimeFigureOut">
              <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1" name="页脚占位符 3"/>
          <p:cNvSpPr>
            <a:spLocks noGrp="1"/>
          </p:cNvSpPr>
          <p:nvPr>
            <p:ph type="ftr" sz="quarter" idx="11"/>
          </p:nvPr>
        </p:nvSpPr>
        <p:spPr>
          <a:xfrm>
            <a:off x="4038600" y="6356350"/>
            <a:ext cx="4114800" cy="365125"/>
          </a:xfrm>
        </p:spPr>
        <p:txBody>
          <a:bodyPr/>
          <a:lstStyle>
            <a:lvl1pPr eaLnBrk="1" fontAlgn="auto" hangingPunct="1">
              <a:spcBef>
                <a:spcPts val="0"/>
              </a:spcBef>
              <a:spcAft>
                <a:spcPts val="0"/>
              </a:spcAft>
              <a:defRPr>
                <a:solidFill>
                  <a:prstClr val="black"/>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2" name="灯片编号占位符 4"/>
          <p:cNvSpPr>
            <a:spLocks noGrp="1"/>
          </p:cNvSpPr>
          <p:nvPr>
            <p:ph type="sldNum" sz="quarter" idx="12"/>
          </p:nvPr>
        </p:nvSpPr>
        <p:spPr>
          <a:xfrm>
            <a:off x="8610600" y="6356350"/>
            <a:ext cx="2743200" cy="365125"/>
          </a:xfrm>
        </p:spPr>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9389159-B541-47CE-9BA3-22A6DFBD23FF}" type="slidenum">
              <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srgbClr val="000000"/>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28103096"/>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9155310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039037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207694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920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4.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5.xml"/><Relationship Id="rId13" Type="http://schemas.openxmlformats.org/officeDocument/2006/relationships/theme" Target="../theme/theme15.xml"/><Relationship Id="rId3" Type="http://schemas.openxmlformats.org/officeDocument/2006/relationships/slideLayout" Target="../slideLayouts/slideLayout170.xml"/><Relationship Id="rId7" Type="http://schemas.openxmlformats.org/officeDocument/2006/relationships/slideLayout" Target="../slideLayouts/slideLayout174.xml"/><Relationship Id="rId12" Type="http://schemas.openxmlformats.org/officeDocument/2006/relationships/slideLayout" Target="../slideLayouts/slideLayout179.xml"/><Relationship Id="rId2" Type="http://schemas.openxmlformats.org/officeDocument/2006/relationships/slideLayout" Target="../slideLayouts/slideLayout169.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1" Type="http://schemas.openxmlformats.org/officeDocument/2006/relationships/slideLayout" Target="../slideLayouts/slideLayout178.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4" Type="http://schemas.openxmlformats.org/officeDocument/2006/relationships/slideLayout" Target="../slideLayouts/slideLayout171.xml"/><Relationship Id="rId9" Type="http://schemas.openxmlformats.org/officeDocument/2006/relationships/slideLayout" Target="../slideLayouts/slideLayout176.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theme" Target="../theme/theme16.xml"/><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slideLayout" Target="../slideLayouts/slideLayout191.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99.xml"/><Relationship Id="rId13" Type="http://schemas.openxmlformats.org/officeDocument/2006/relationships/theme" Target="../theme/theme17.xml"/><Relationship Id="rId3" Type="http://schemas.openxmlformats.org/officeDocument/2006/relationships/slideLayout" Target="../slideLayouts/slideLayout194.xml"/><Relationship Id="rId7" Type="http://schemas.openxmlformats.org/officeDocument/2006/relationships/slideLayout" Target="../slideLayouts/slideLayout198.xml"/><Relationship Id="rId12" Type="http://schemas.openxmlformats.org/officeDocument/2006/relationships/slideLayout" Target="../slideLayouts/slideLayout203.xml"/><Relationship Id="rId2" Type="http://schemas.openxmlformats.org/officeDocument/2006/relationships/slideLayout" Target="../slideLayouts/slideLayout193.xml"/><Relationship Id="rId1" Type="http://schemas.openxmlformats.org/officeDocument/2006/relationships/slideLayout" Target="../slideLayouts/slideLayout192.xml"/><Relationship Id="rId6" Type="http://schemas.openxmlformats.org/officeDocument/2006/relationships/slideLayout" Target="../slideLayouts/slideLayout197.xml"/><Relationship Id="rId11" Type="http://schemas.openxmlformats.org/officeDocument/2006/relationships/slideLayout" Target="../slideLayouts/slideLayout202.xml"/><Relationship Id="rId5" Type="http://schemas.openxmlformats.org/officeDocument/2006/relationships/slideLayout" Target="../slideLayouts/slideLayout196.xml"/><Relationship Id="rId10" Type="http://schemas.openxmlformats.org/officeDocument/2006/relationships/slideLayout" Target="../slideLayouts/slideLayout201.xml"/><Relationship Id="rId4" Type="http://schemas.openxmlformats.org/officeDocument/2006/relationships/slideLayout" Target="../slideLayouts/slideLayout195.xml"/><Relationship Id="rId9" Type="http://schemas.openxmlformats.org/officeDocument/2006/relationships/slideLayout" Target="../slideLayouts/slideLayout200.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theme" Target="../theme/theme18.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2" Type="http://schemas.openxmlformats.org/officeDocument/2006/relationships/slideLayout" Target="../slideLayouts/slideLayout205.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3.xml"/><Relationship Id="rId13" Type="http://schemas.openxmlformats.org/officeDocument/2006/relationships/theme" Target="../theme/theme19.xml"/><Relationship Id="rId3" Type="http://schemas.openxmlformats.org/officeDocument/2006/relationships/slideLayout" Target="../slideLayouts/slideLayout218.xml"/><Relationship Id="rId7" Type="http://schemas.openxmlformats.org/officeDocument/2006/relationships/slideLayout" Target="../slideLayouts/slideLayout222.xml"/><Relationship Id="rId12" Type="http://schemas.openxmlformats.org/officeDocument/2006/relationships/slideLayout" Target="../slideLayouts/slideLayout227.xml"/><Relationship Id="rId2" Type="http://schemas.openxmlformats.org/officeDocument/2006/relationships/slideLayout" Target="../slideLayouts/slideLayout217.xml"/><Relationship Id="rId1" Type="http://schemas.openxmlformats.org/officeDocument/2006/relationships/slideLayout" Target="../slideLayouts/slideLayout216.xml"/><Relationship Id="rId6" Type="http://schemas.openxmlformats.org/officeDocument/2006/relationships/slideLayout" Target="../slideLayouts/slideLayout221.xml"/><Relationship Id="rId11" Type="http://schemas.openxmlformats.org/officeDocument/2006/relationships/slideLayout" Target="../slideLayouts/slideLayout226.xml"/><Relationship Id="rId5" Type="http://schemas.openxmlformats.org/officeDocument/2006/relationships/slideLayout" Target="../slideLayouts/slideLayout220.xml"/><Relationship Id="rId10" Type="http://schemas.openxmlformats.org/officeDocument/2006/relationships/slideLayout" Target="../slideLayouts/slideLayout225.xml"/><Relationship Id="rId4" Type="http://schemas.openxmlformats.org/officeDocument/2006/relationships/slideLayout" Target="../slideLayouts/slideLayout219.xml"/><Relationship Id="rId9" Type="http://schemas.openxmlformats.org/officeDocument/2006/relationships/slideLayout" Target="../slideLayouts/slideLayout22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5.xml"/><Relationship Id="rId13" Type="http://schemas.openxmlformats.org/officeDocument/2006/relationships/theme" Target="../theme/theme20.xml"/><Relationship Id="rId3" Type="http://schemas.openxmlformats.org/officeDocument/2006/relationships/slideLayout" Target="../slideLayouts/slideLayout230.xml"/><Relationship Id="rId7" Type="http://schemas.openxmlformats.org/officeDocument/2006/relationships/slideLayout" Target="../slideLayouts/slideLayout234.xml"/><Relationship Id="rId12" Type="http://schemas.openxmlformats.org/officeDocument/2006/relationships/slideLayout" Target="../slideLayouts/slideLayout239.xml"/><Relationship Id="rId2" Type="http://schemas.openxmlformats.org/officeDocument/2006/relationships/slideLayout" Target="../slideLayouts/slideLayout229.xml"/><Relationship Id="rId1" Type="http://schemas.openxmlformats.org/officeDocument/2006/relationships/slideLayout" Target="../slideLayouts/slideLayout228.xml"/><Relationship Id="rId6" Type="http://schemas.openxmlformats.org/officeDocument/2006/relationships/slideLayout" Target="../slideLayouts/slideLayout233.xml"/><Relationship Id="rId11" Type="http://schemas.openxmlformats.org/officeDocument/2006/relationships/slideLayout" Target="../slideLayouts/slideLayout238.xml"/><Relationship Id="rId5" Type="http://schemas.openxmlformats.org/officeDocument/2006/relationships/slideLayout" Target="../slideLayouts/slideLayout232.xml"/><Relationship Id="rId10" Type="http://schemas.openxmlformats.org/officeDocument/2006/relationships/slideLayout" Target="../slideLayouts/slideLayout237.xml"/><Relationship Id="rId4" Type="http://schemas.openxmlformats.org/officeDocument/2006/relationships/slideLayout" Target="../slideLayouts/slideLayout231.xml"/><Relationship Id="rId9" Type="http://schemas.openxmlformats.org/officeDocument/2006/relationships/slideLayout" Target="../slideLayouts/slideLayout23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7.xml"/><Relationship Id="rId13" Type="http://schemas.openxmlformats.org/officeDocument/2006/relationships/theme" Target="../theme/theme21.xml"/><Relationship Id="rId3" Type="http://schemas.openxmlformats.org/officeDocument/2006/relationships/slideLayout" Target="../slideLayouts/slideLayout242.xml"/><Relationship Id="rId7" Type="http://schemas.openxmlformats.org/officeDocument/2006/relationships/slideLayout" Target="../slideLayouts/slideLayout246.xml"/><Relationship Id="rId12" Type="http://schemas.openxmlformats.org/officeDocument/2006/relationships/slideLayout" Target="../slideLayouts/slideLayout251.xml"/><Relationship Id="rId2" Type="http://schemas.openxmlformats.org/officeDocument/2006/relationships/slideLayout" Target="../slideLayouts/slideLayout241.xml"/><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5" Type="http://schemas.openxmlformats.org/officeDocument/2006/relationships/slideLayout" Target="../slideLayouts/slideLayout244.xml"/><Relationship Id="rId10" Type="http://schemas.openxmlformats.org/officeDocument/2006/relationships/slideLayout" Target="../slideLayouts/slideLayout249.xml"/><Relationship Id="rId4" Type="http://schemas.openxmlformats.org/officeDocument/2006/relationships/slideLayout" Target="../slideLayouts/slideLayout243.xml"/><Relationship Id="rId9" Type="http://schemas.openxmlformats.org/officeDocument/2006/relationships/slideLayout" Target="../slideLayouts/slideLayout248.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59.xml"/><Relationship Id="rId3" Type="http://schemas.openxmlformats.org/officeDocument/2006/relationships/slideLayout" Target="../slideLayouts/slideLayout254.xml"/><Relationship Id="rId7" Type="http://schemas.openxmlformats.org/officeDocument/2006/relationships/slideLayout" Target="../slideLayouts/slideLayout258.xml"/><Relationship Id="rId12" Type="http://schemas.openxmlformats.org/officeDocument/2006/relationships/theme" Target="../theme/theme22.xml"/><Relationship Id="rId2" Type="http://schemas.openxmlformats.org/officeDocument/2006/relationships/slideLayout" Target="../slideLayouts/slideLayout253.xml"/><Relationship Id="rId1" Type="http://schemas.openxmlformats.org/officeDocument/2006/relationships/slideLayout" Target="../slideLayouts/slideLayout252.xml"/><Relationship Id="rId6" Type="http://schemas.openxmlformats.org/officeDocument/2006/relationships/slideLayout" Target="../slideLayouts/slideLayout257.xml"/><Relationship Id="rId11" Type="http://schemas.openxmlformats.org/officeDocument/2006/relationships/slideLayout" Target="../slideLayouts/slideLayout262.xml"/><Relationship Id="rId5" Type="http://schemas.openxmlformats.org/officeDocument/2006/relationships/slideLayout" Target="../slideLayouts/slideLayout256.xml"/><Relationship Id="rId10" Type="http://schemas.openxmlformats.org/officeDocument/2006/relationships/slideLayout" Target="../slideLayouts/slideLayout261.xml"/><Relationship Id="rId4" Type="http://schemas.openxmlformats.org/officeDocument/2006/relationships/slideLayout" Target="../slideLayouts/slideLayout255.xml"/><Relationship Id="rId9" Type="http://schemas.openxmlformats.org/officeDocument/2006/relationships/slideLayout" Target="../slideLayouts/slideLayout26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0.xml"/><Relationship Id="rId13" Type="http://schemas.openxmlformats.org/officeDocument/2006/relationships/theme" Target="../theme/theme23.xml"/><Relationship Id="rId3" Type="http://schemas.openxmlformats.org/officeDocument/2006/relationships/slideLayout" Target="../slideLayouts/slideLayout265.xml"/><Relationship Id="rId7" Type="http://schemas.openxmlformats.org/officeDocument/2006/relationships/slideLayout" Target="../slideLayouts/slideLayout269.xml"/><Relationship Id="rId12" Type="http://schemas.openxmlformats.org/officeDocument/2006/relationships/slideLayout" Target="../slideLayouts/slideLayout274.xml"/><Relationship Id="rId2" Type="http://schemas.openxmlformats.org/officeDocument/2006/relationships/slideLayout" Target="../slideLayouts/slideLayout264.xml"/><Relationship Id="rId1" Type="http://schemas.openxmlformats.org/officeDocument/2006/relationships/slideLayout" Target="../slideLayouts/slideLayout263.xml"/><Relationship Id="rId6" Type="http://schemas.openxmlformats.org/officeDocument/2006/relationships/slideLayout" Target="../slideLayouts/slideLayout268.xml"/><Relationship Id="rId11" Type="http://schemas.openxmlformats.org/officeDocument/2006/relationships/slideLayout" Target="../slideLayouts/slideLayout273.xml"/><Relationship Id="rId5" Type="http://schemas.openxmlformats.org/officeDocument/2006/relationships/slideLayout" Target="../slideLayouts/slideLayout267.xml"/><Relationship Id="rId10" Type="http://schemas.openxmlformats.org/officeDocument/2006/relationships/slideLayout" Target="../slideLayouts/slideLayout272.xml"/><Relationship Id="rId4" Type="http://schemas.openxmlformats.org/officeDocument/2006/relationships/slideLayout" Target="../slideLayouts/slideLayout266.xml"/><Relationship Id="rId9" Type="http://schemas.openxmlformats.org/officeDocument/2006/relationships/slideLayout" Target="../slideLayouts/slideLayout271.xml"/></Relationships>
</file>

<file path=ppt/slideMasters/_rels/slideMaster24.xml.rels><?xml version="1.0" encoding="UTF-8" standalone="yes"?>
<Relationships xmlns="http://schemas.openxmlformats.org/package/2006/relationships"><Relationship Id="rId3" Type="http://schemas.openxmlformats.org/officeDocument/2006/relationships/slideLayout" Target="../slideLayouts/slideLayout277.xml"/><Relationship Id="rId2" Type="http://schemas.openxmlformats.org/officeDocument/2006/relationships/slideLayout" Target="../slideLayouts/slideLayout276.xml"/><Relationship Id="rId1" Type="http://schemas.openxmlformats.org/officeDocument/2006/relationships/slideLayout" Target="../slideLayouts/slideLayout275.xml"/><Relationship Id="rId5" Type="http://schemas.openxmlformats.org/officeDocument/2006/relationships/theme" Target="../theme/theme24.xml"/><Relationship Id="rId4" Type="http://schemas.openxmlformats.org/officeDocument/2006/relationships/slideLayout" Target="../slideLayouts/slideLayout27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90C93-78F8-4624-AA2F-7F1334C7DD72}" type="datetimeFigureOut">
              <a:rPr lang="zh-CN" altLang="en-US" smtClean="0"/>
              <a:t>2022/12/3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A4D307-D9F0-429A-8DE4-DE01006E79D7}" type="slidenum">
              <a:rPr lang="zh-CN" altLang="en-US" smtClean="0"/>
              <a:t>‹#›</a:t>
            </a:fld>
            <a:endParaRPr lang="zh-CN" altLang="en-US"/>
          </a:p>
        </p:txBody>
      </p:sp>
    </p:spTree>
    <p:extLst>
      <p:ext uri="{BB962C8B-B14F-4D97-AF65-F5344CB8AC3E}">
        <p14:creationId xmlns:p14="http://schemas.microsoft.com/office/powerpoint/2010/main" val="846291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5839058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5996043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5695844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7137439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9052058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31817065"/>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998594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0969731"/>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6088538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58850028"/>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920337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FC4114D-D7DB-41B1-9640-6E1C3AE05D51}"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525EB27-AADE-48AC-AFF3-D69619FFCED2}"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1296108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865C3D8A-353B-40D3-999C-5E8FE879FFEF}"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D26062C-CF2B-4F5B-9956-EFAA3A95C174}"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41312002"/>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79EA1FA-98DD-462E-800D-6ADA9E20B4EE}" type="slidenum">
              <a:rPr kumimoji="0" lang="en-US" altLang="zh-CN"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zh-CN" sz="140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Tree>
    <p:extLst>
      <p:ext uri="{BB962C8B-B14F-4D97-AF65-F5344CB8AC3E}">
        <p14:creationId xmlns:p14="http://schemas.microsoft.com/office/powerpoint/2010/main" val="253821177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377F6B7-7276-48D6-89FB-63908407611B}"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F0E7EE03-CE23-4770-BA73-CC404AEC0BCD}"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8039814"/>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 id="214748394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8899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Lst>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995015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6512415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4654501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5161239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2600630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832730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BAEC1181-08C4-42AE-A6D1-B5B45E721F2D}" type="datetimeFigureOut">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l" defTabSz="914400" rtl="0" eaLnBrk="1" fontAlgn="auto" latinLnBrk="0" hangingPunct="1">
                <a:lnSpc>
                  <a:spcPct val="100000"/>
                </a:lnSpc>
                <a:spcBef>
                  <a:spcPts val="0"/>
                </a:spcBef>
                <a:spcAft>
                  <a:spcPts val="0"/>
                </a:spcAft>
                <a:buClrTx/>
                <a:buSzTx/>
                <a:buFontTx/>
                <a:buNone/>
                <a:tabLst/>
                <a:defRPr/>
              </a:pPr>
              <a:t>2022/12/3</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281EF1E-A7AB-4D3D-A960-59371E740906}" type="slidenum">
              <a:rPr kumimoji="0" lang="zh-CN" altLang="en-US" sz="1200" b="0" i="0" u="none" strike="noStrike" kern="1200" cap="none" spc="0" normalizeH="0" baseline="0" noProof="0" smtClean="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8443576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5.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1.xml"/><Relationship Id="rId7" Type="http://schemas.openxmlformats.org/officeDocument/2006/relationships/image" Target="../media/image5.wmf"/><Relationship Id="rId2" Type="http://schemas.openxmlformats.org/officeDocument/2006/relationships/slideLayout" Target="../slideLayouts/slideLayout2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19.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6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39.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46.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39.xml"/><Relationship Id="rId1" Type="http://schemas.openxmlformats.org/officeDocument/2006/relationships/vmlDrawing" Target="../drawings/vmlDrawing3.vml"/><Relationship Id="rId6" Type="http://schemas.openxmlformats.org/officeDocument/2006/relationships/image" Target="../media/image23.wmf"/><Relationship Id="rId5" Type="http://schemas.openxmlformats.org/officeDocument/2006/relationships/oleObject" Target="../embeddings/oleObject6.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6.wmf"/><Relationship Id="rId2" Type="http://schemas.openxmlformats.org/officeDocument/2006/relationships/slideLayout" Target="../slideLayouts/slideLayout239.xml"/><Relationship Id="rId16" Type="http://schemas.openxmlformats.org/officeDocument/2006/relationships/image" Target="../media/image28.wmf"/><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2.bin"/><Relationship Id="rId14" Type="http://schemas.openxmlformats.org/officeDocument/2006/relationships/image" Target="../media/image27.wmf"/></Relationships>
</file>

<file path=ppt/slides/_rels/slide48.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21.bin"/><Relationship Id="rId18" Type="http://schemas.openxmlformats.org/officeDocument/2006/relationships/image" Target="../media/image29.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26.wmf"/><Relationship Id="rId17" Type="http://schemas.openxmlformats.org/officeDocument/2006/relationships/oleObject" Target="../embeddings/oleObject23.bin"/><Relationship Id="rId2" Type="http://schemas.openxmlformats.org/officeDocument/2006/relationships/slideLayout" Target="../slideLayouts/slideLayout239.xml"/><Relationship Id="rId16" Type="http://schemas.openxmlformats.org/officeDocument/2006/relationships/image" Target="../media/image28.wmf"/><Relationship Id="rId20" Type="http://schemas.openxmlformats.org/officeDocument/2006/relationships/image" Target="../media/image30.wmf"/><Relationship Id="rId1" Type="http://schemas.openxmlformats.org/officeDocument/2006/relationships/vmlDrawing" Target="../drawings/vmlDrawing5.vml"/><Relationship Id="rId6" Type="http://schemas.openxmlformats.org/officeDocument/2006/relationships/image" Target="../media/image23.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25.wmf"/><Relationship Id="rId19" Type="http://schemas.openxmlformats.org/officeDocument/2006/relationships/oleObject" Target="../embeddings/oleObject24.bin"/><Relationship Id="rId4" Type="http://schemas.openxmlformats.org/officeDocument/2006/relationships/image" Target="../media/image22.wmf"/><Relationship Id="rId9" Type="http://schemas.openxmlformats.org/officeDocument/2006/relationships/oleObject" Target="../embeddings/oleObject19.bin"/><Relationship Id="rId14" Type="http://schemas.openxmlformats.org/officeDocument/2006/relationships/image" Target="../media/image27.wmf"/></Relationships>
</file>

<file path=ppt/slides/_rels/slide49.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30.bin"/><Relationship Id="rId18" Type="http://schemas.openxmlformats.org/officeDocument/2006/relationships/image" Target="../media/image31.w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26.wmf"/><Relationship Id="rId17" Type="http://schemas.openxmlformats.org/officeDocument/2006/relationships/oleObject" Target="../embeddings/oleObject32.bin"/><Relationship Id="rId2" Type="http://schemas.openxmlformats.org/officeDocument/2006/relationships/slideLayout" Target="../slideLayouts/slideLayout239.xml"/><Relationship Id="rId16" Type="http://schemas.openxmlformats.org/officeDocument/2006/relationships/image" Target="../media/image28.wmf"/><Relationship Id="rId20" Type="http://schemas.openxmlformats.org/officeDocument/2006/relationships/image" Target="../media/image32.wmf"/><Relationship Id="rId1" Type="http://schemas.openxmlformats.org/officeDocument/2006/relationships/vmlDrawing" Target="../drawings/vmlDrawing6.vml"/><Relationship Id="rId6" Type="http://schemas.openxmlformats.org/officeDocument/2006/relationships/image" Target="../media/image23.wmf"/><Relationship Id="rId11" Type="http://schemas.openxmlformats.org/officeDocument/2006/relationships/oleObject" Target="../embeddings/oleObject29.bin"/><Relationship Id="rId24" Type="http://schemas.openxmlformats.org/officeDocument/2006/relationships/image" Target="../media/image34.wmf"/><Relationship Id="rId5" Type="http://schemas.openxmlformats.org/officeDocument/2006/relationships/oleObject" Target="../embeddings/oleObject26.bin"/><Relationship Id="rId15" Type="http://schemas.openxmlformats.org/officeDocument/2006/relationships/oleObject" Target="../embeddings/oleObject31.bin"/><Relationship Id="rId23" Type="http://schemas.openxmlformats.org/officeDocument/2006/relationships/oleObject" Target="../embeddings/oleObject35.bin"/><Relationship Id="rId10" Type="http://schemas.openxmlformats.org/officeDocument/2006/relationships/image" Target="../media/image25.wmf"/><Relationship Id="rId19" Type="http://schemas.openxmlformats.org/officeDocument/2006/relationships/oleObject" Target="../embeddings/oleObject33.bin"/><Relationship Id="rId4" Type="http://schemas.openxmlformats.org/officeDocument/2006/relationships/image" Target="../media/image22.wmf"/><Relationship Id="rId9" Type="http://schemas.openxmlformats.org/officeDocument/2006/relationships/oleObject" Target="../embeddings/oleObject28.bin"/><Relationship Id="rId14" Type="http://schemas.openxmlformats.org/officeDocument/2006/relationships/image" Target="../media/image27.wmf"/><Relationship Id="rId22" Type="http://schemas.openxmlformats.org/officeDocument/2006/relationships/image" Target="../media/image3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41.bin"/><Relationship Id="rId18" Type="http://schemas.openxmlformats.org/officeDocument/2006/relationships/image" Target="../media/image31.wmf"/><Relationship Id="rId26" Type="http://schemas.openxmlformats.org/officeDocument/2006/relationships/image" Target="../media/image37.w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26.wmf"/><Relationship Id="rId17" Type="http://schemas.openxmlformats.org/officeDocument/2006/relationships/oleObject" Target="../embeddings/oleObject43.bin"/><Relationship Id="rId25" Type="http://schemas.openxmlformats.org/officeDocument/2006/relationships/oleObject" Target="../embeddings/oleObject47.bin"/><Relationship Id="rId2" Type="http://schemas.openxmlformats.org/officeDocument/2006/relationships/slideLayout" Target="../slideLayouts/slideLayout239.xml"/><Relationship Id="rId16" Type="http://schemas.openxmlformats.org/officeDocument/2006/relationships/image" Target="../media/image28.wmf"/><Relationship Id="rId20" Type="http://schemas.openxmlformats.org/officeDocument/2006/relationships/image" Target="../media/image32.wmf"/><Relationship Id="rId1" Type="http://schemas.openxmlformats.org/officeDocument/2006/relationships/vmlDrawing" Target="../drawings/vmlDrawing7.vml"/><Relationship Id="rId6" Type="http://schemas.openxmlformats.org/officeDocument/2006/relationships/image" Target="../media/image23.wmf"/><Relationship Id="rId11" Type="http://schemas.openxmlformats.org/officeDocument/2006/relationships/oleObject" Target="../embeddings/oleObject40.bin"/><Relationship Id="rId24" Type="http://schemas.openxmlformats.org/officeDocument/2006/relationships/image" Target="../media/image36.wmf"/><Relationship Id="rId5" Type="http://schemas.openxmlformats.org/officeDocument/2006/relationships/oleObject" Target="../embeddings/oleObject37.bin"/><Relationship Id="rId15" Type="http://schemas.openxmlformats.org/officeDocument/2006/relationships/oleObject" Target="../embeddings/oleObject42.bin"/><Relationship Id="rId23" Type="http://schemas.openxmlformats.org/officeDocument/2006/relationships/oleObject" Target="../embeddings/oleObject46.bin"/><Relationship Id="rId10" Type="http://schemas.openxmlformats.org/officeDocument/2006/relationships/image" Target="../media/image25.wmf"/><Relationship Id="rId19" Type="http://schemas.openxmlformats.org/officeDocument/2006/relationships/oleObject" Target="../embeddings/oleObject44.bin"/><Relationship Id="rId4" Type="http://schemas.openxmlformats.org/officeDocument/2006/relationships/image" Target="../media/image22.wmf"/><Relationship Id="rId9" Type="http://schemas.openxmlformats.org/officeDocument/2006/relationships/oleObject" Target="../embeddings/oleObject39.bin"/><Relationship Id="rId14" Type="http://schemas.openxmlformats.org/officeDocument/2006/relationships/image" Target="../media/image27.wmf"/><Relationship Id="rId22" Type="http://schemas.openxmlformats.org/officeDocument/2006/relationships/image" Target="../media/image35.wmf"/></Relationships>
</file>

<file path=ppt/slides/_rels/slide51.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oleObject" Target="../embeddings/oleObject53.bin"/><Relationship Id="rId18" Type="http://schemas.openxmlformats.org/officeDocument/2006/relationships/image" Target="../media/image31.wmf"/><Relationship Id="rId26" Type="http://schemas.openxmlformats.org/officeDocument/2006/relationships/image" Target="../media/image39.w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26.w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239.xml"/><Relationship Id="rId16" Type="http://schemas.openxmlformats.org/officeDocument/2006/relationships/image" Target="../media/image28.wmf"/><Relationship Id="rId20" Type="http://schemas.openxmlformats.org/officeDocument/2006/relationships/image" Target="../media/image32.wmf"/><Relationship Id="rId29" Type="http://schemas.openxmlformats.org/officeDocument/2006/relationships/oleObject" Target="../embeddings/oleObject61.bin"/><Relationship Id="rId1" Type="http://schemas.openxmlformats.org/officeDocument/2006/relationships/vmlDrawing" Target="../drawings/vmlDrawing8.vml"/><Relationship Id="rId6" Type="http://schemas.openxmlformats.org/officeDocument/2006/relationships/image" Target="../media/image23.wmf"/><Relationship Id="rId11" Type="http://schemas.openxmlformats.org/officeDocument/2006/relationships/oleObject" Target="../embeddings/oleObject52.bin"/><Relationship Id="rId24" Type="http://schemas.openxmlformats.org/officeDocument/2006/relationships/image" Target="../media/image38.w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40.wmf"/><Relationship Id="rId10" Type="http://schemas.openxmlformats.org/officeDocument/2006/relationships/image" Target="../media/image25.wmf"/><Relationship Id="rId19" Type="http://schemas.openxmlformats.org/officeDocument/2006/relationships/oleObject" Target="../embeddings/oleObject56.bin"/><Relationship Id="rId4" Type="http://schemas.openxmlformats.org/officeDocument/2006/relationships/image" Target="../media/image22.wmf"/><Relationship Id="rId9" Type="http://schemas.openxmlformats.org/officeDocument/2006/relationships/oleObject" Target="../embeddings/oleObject51.bin"/><Relationship Id="rId14" Type="http://schemas.openxmlformats.org/officeDocument/2006/relationships/image" Target="../media/image27.wmf"/><Relationship Id="rId22" Type="http://schemas.openxmlformats.org/officeDocument/2006/relationships/image" Target="../media/image35.wmf"/><Relationship Id="rId27" Type="http://schemas.openxmlformats.org/officeDocument/2006/relationships/oleObject" Target="../embeddings/oleObject60.bin"/><Relationship Id="rId30" Type="http://schemas.openxmlformats.org/officeDocument/2006/relationships/image" Target="../media/image41.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26.wmf"/><Relationship Id="rId18" Type="http://schemas.openxmlformats.org/officeDocument/2006/relationships/oleObject" Target="../embeddings/oleObject69.bin"/><Relationship Id="rId26" Type="http://schemas.openxmlformats.org/officeDocument/2006/relationships/oleObject" Target="../embeddings/oleObject73.bin"/><Relationship Id="rId3" Type="http://schemas.openxmlformats.org/officeDocument/2006/relationships/notesSlide" Target="../notesSlides/notesSlide2.xml"/><Relationship Id="rId21" Type="http://schemas.openxmlformats.org/officeDocument/2006/relationships/image" Target="../media/image32.wmf"/><Relationship Id="rId7" Type="http://schemas.openxmlformats.org/officeDocument/2006/relationships/image" Target="../media/image23.wmf"/><Relationship Id="rId12" Type="http://schemas.openxmlformats.org/officeDocument/2006/relationships/oleObject" Target="../embeddings/oleObject66.bin"/><Relationship Id="rId17" Type="http://schemas.openxmlformats.org/officeDocument/2006/relationships/image" Target="../media/image28.wmf"/><Relationship Id="rId25" Type="http://schemas.openxmlformats.org/officeDocument/2006/relationships/image" Target="../media/image38.wmf"/><Relationship Id="rId2" Type="http://schemas.openxmlformats.org/officeDocument/2006/relationships/slideLayout" Target="../slideLayouts/slideLayout239.xml"/><Relationship Id="rId16" Type="http://schemas.openxmlformats.org/officeDocument/2006/relationships/oleObject" Target="../embeddings/oleObject68.bin"/><Relationship Id="rId20" Type="http://schemas.openxmlformats.org/officeDocument/2006/relationships/oleObject" Target="../embeddings/oleObject70.bin"/><Relationship Id="rId29" Type="http://schemas.openxmlformats.org/officeDocument/2006/relationships/image" Target="../media/image42.wmf"/><Relationship Id="rId1" Type="http://schemas.openxmlformats.org/officeDocument/2006/relationships/vmlDrawing" Target="../drawings/vmlDrawing9.vml"/><Relationship Id="rId6" Type="http://schemas.openxmlformats.org/officeDocument/2006/relationships/oleObject" Target="../embeddings/oleObject63.bin"/><Relationship Id="rId11" Type="http://schemas.openxmlformats.org/officeDocument/2006/relationships/image" Target="../media/image25.wmf"/><Relationship Id="rId24" Type="http://schemas.openxmlformats.org/officeDocument/2006/relationships/oleObject" Target="../embeddings/oleObject72.bin"/><Relationship Id="rId5" Type="http://schemas.openxmlformats.org/officeDocument/2006/relationships/image" Target="../media/image22.wmf"/><Relationship Id="rId15" Type="http://schemas.openxmlformats.org/officeDocument/2006/relationships/image" Target="../media/image27.wmf"/><Relationship Id="rId23" Type="http://schemas.openxmlformats.org/officeDocument/2006/relationships/image" Target="../media/image35.wmf"/><Relationship Id="rId28" Type="http://schemas.openxmlformats.org/officeDocument/2006/relationships/oleObject" Target="../embeddings/oleObject74.bin"/><Relationship Id="rId10" Type="http://schemas.openxmlformats.org/officeDocument/2006/relationships/oleObject" Target="../embeddings/oleObject65.bin"/><Relationship Id="rId19" Type="http://schemas.openxmlformats.org/officeDocument/2006/relationships/image" Target="../media/image31.wmf"/><Relationship Id="rId31" Type="http://schemas.openxmlformats.org/officeDocument/2006/relationships/image" Target="../media/image43.wmf"/><Relationship Id="rId4" Type="http://schemas.openxmlformats.org/officeDocument/2006/relationships/oleObject" Target="../embeddings/oleObject62.bin"/><Relationship Id="rId9" Type="http://schemas.openxmlformats.org/officeDocument/2006/relationships/image" Target="../media/image24.wmf"/><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image" Target="../media/image39.wmf"/><Relationship Id="rId30" Type="http://schemas.openxmlformats.org/officeDocument/2006/relationships/oleObject" Target="../embeddings/oleObject7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4.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77.xml"/><Relationship Id="rId1" Type="http://schemas.openxmlformats.org/officeDocument/2006/relationships/tags" Target="../tags/tag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1.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53.xml"/><Relationship Id="rId5" Type="http://schemas.openxmlformats.org/officeDocument/2006/relationships/image" Target="../media/image122.png"/><Relationship Id="rId4" Type="http://schemas.openxmlformats.org/officeDocument/2006/relationships/image" Target="../media/image111.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53.xml"/><Relationship Id="rId4" Type="http://schemas.openxmlformats.org/officeDocument/2006/relationships/image" Target="../media/image110.png"/></Relationships>
</file>

<file path=ppt/slides/_rels/slide5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6.xml"/><Relationship Id="rId1" Type="http://schemas.openxmlformats.org/officeDocument/2006/relationships/slideLayout" Target="../slideLayouts/slideLayout253.xml"/><Relationship Id="rId5" Type="http://schemas.openxmlformats.org/officeDocument/2006/relationships/image" Target="../media/image90.png"/><Relationship Id="rId4" Type="http://schemas.openxmlformats.org/officeDocument/2006/relationships/image" Target="../media/image4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253.xml"/><Relationship Id="rId5" Type="http://schemas.openxmlformats.org/officeDocument/2006/relationships/image" Target="../media/image47.png"/><Relationship Id="rId4" Type="http://schemas.openxmlformats.org/officeDocument/2006/relationships/image" Target="../media/image46.jp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53.xml"/><Relationship Id="rId1" Type="http://schemas.openxmlformats.org/officeDocument/2006/relationships/vmlDrawing" Target="../drawings/vmlDrawing10.vml"/><Relationship Id="rId6" Type="http://schemas.openxmlformats.org/officeDocument/2006/relationships/image" Target="NULL"/><Relationship Id="rId5" Type="http://schemas.openxmlformats.org/officeDocument/2006/relationships/image" Target="../media/image48.wmf"/><Relationship Id="rId4" Type="http://schemas.openxmlformats.org/officeDocument/2006/relationships/oleObject" Target="../embeddings/oleObject76.bin"/></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3.xml"/></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1.xml"/><Relationship Id="rId1" Type="http://schemas.openxmlformats.org/officeDocument/2006/relationships/slideLayout" Target="../slideLayouts/slideLayout253.xml"/><Relationship Id="rId4" Type="http://schemas.openxmlformats.org/officeDocument/2006/relationships/image" Target="NULL"/></Relationships>
</file>

<file path=ppt/slides/_rels/slide6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53.xml"/><Relationship Id="rId4" Type="http://schemas.openxmlformats.org/officeDocument/2006/relationships/image" Target="NULL"/></Relationships>
</file>

<file path=ppt/slides/_rels/slide6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25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81100" y="1024740"/>
            <a:ext cx="10134600" cy="3966360"/>
          </a:xfrm>
          <a:prstGeom prst="rect">
            <a:avLst/>
          </a:prstGeom>
        </p:spPr>
        <p:txBody>
          <a:bodyPr wrap="square">
            <a:spAutoFit/>
          </a:bodyPr>
          <a:lstStyle/>
          <a:p>
            <a:pPr lvl="0" indent="269875" algn="ctr">
              <a:lnSpc>
                <a:spcPct val="140000"/>
              </a:lnSpc>
              <a:defRPr/>
            </a:pPr>
            <a:r>
              <a:rPr lang="zh-CN" altLang="en-US" sz="4000" b="1" dirty="0">
                <a:solidFill>
                  <a:srgbClr val="5B9BD5">
                    <a:lumMod val="50000"/>
                  </a:srgbClr>
                </a:solidFill>
                <a:effectLst>
                  <a:outerShdw blurRad="38100" dist="38100" dir="2700000" algn="tl">
                    <a:srgbClr val="000000">
                      <a:alpha val="43137"/>
                    </a:srgbClr>
                  </a:outerShdw>
                </a:effectLst>
                <a:latin typeface="黑体" panose="02010609060101010101" charset="-122"/>
                <a:ea typeface="黑体" panose="02010609060101010101" charset="-122"/>
              </a:rPr>
              <a:t>人工智能研究的核心问题</a:t>
            </a:r>
            <a:endParaRPr lang="en-US" altLang="zh-CN" sz="3600" b="1" dirty="0">
              <a:solidFill>
                <a:srgbClr val="5B9BD5">
                  <a:lumMod val="50000"/>
                </a:srgbClr>
              </a:solidFill>
              <a:effectLst>
                <a:outerShdw blurRad="38100" dist="38100" dir="2700000" algn="tl">
                  <a:srgbClr val="000000">
                    <a:alpha val="43137"/>
                  </a:srgbClr>
                </a:outerShdw>
              </a:effectLst>
              <a:latin typeface="黑体" panose="02010609060101010101" charset="-122"/>
              <a:ea typeface="黑体" panose="02010609060101010101" charset="-122"/>
            </a:endParaRPr>
          </a:p>
          <a:p>
            <a:pPr marL="457200" lvl="0" indent="-457200">
              <a:lnSpc>
                <a:spcPct val="140000"/>
              </a:lnSpc>
              <a:buFont typeface="Wingdings" panose="05000000000000000000" charset="0"/>
              <a:buChar char="ü"/>
              <a:defRPr/>
            </a:pPr>
            <a:r>
              <a:rPr lang="zh-CN" altLang="en-US" sz="2800" b="1"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rPr>
              <a:t>知识的获取</a:t>
            </a:r>
            <a:r>
              <a:rPr lang="zh-CN" altLang="en-US" sz="2800" b="1" dirty="0">
                <a:solidFill>
                  <a:srgbClr val="5B9BD5">
                    <a:lumMod val="50000"/>
                  </a:srgbClr>
                </a:solidFill>
                <a:latin typeface="黑体" panose="02010609060101010101" charset="-122"/>
                <a:ea typeface="黑体" panose="02010609060101010101" charset="-122"/>
              </a:rPr>
              <a:t>：机器如何从现实世界中理解世界并获取知识</a:t>
            </a:r>
          </a:p>
          <a:p>
            <a:pPr marL="457200" lvl="0" indent="-457200">
              <a:lnSpc>
                <a:spcPct val="140000"/>
              </a:lnSpc>
              <a:buFont typeface="Wingdings" panose="05000000000000000000" charset="0"/>
              <a:buChar char="ü"/>
              <a:defRPr/>
            </a:pPr>
            <a:r>
              <a:rPr lang="zh-CN" altLang="en-US" sz="2800" b="1"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rPr>
              <a:t>知识的表示</a:t>
            </a:r>
            <a:r>
              <a:rPr lang="zh-CN" altLang="en-US" sz="2800" b="1" dirty="0">
                <a:solidFill>
                  <a:srgbClr val="5B9BD5">
                    <a:lumMod val="50000"/>
                  </a:srgbClr>
                </a:solidFill>
                <a:latin typeface="黑体" panose="02010609060101010101" charset="-122"/>
                <a:ea typeface="黑体" panose="02010609060101010101" charset="-122"/>
              </a:rPr>
              <a:t>：如何将已获得的知识以“机器懂得”的方式存储在机器里</a:t>
            </a:r>
          </a:p>
          <a:p>
            <a:pPr marL="457200" lvl="0" indent="-457200">
              <a:lnSpc>
                <a:spcPct val="140000"/>
              </a:lnSpc>
              <a:buFont typeface="Wingdings" panose="05000000000000000000" charset="0"/>
              <a:buChar char="ü"/>
              <a:defRPr/>
            </a:pPr>
            <a:r>
              <a:rPr lang="zh-CN" altLang="en-US" sz="2800" b="1" dirty="0">
                <a:solidFill>
                  <a:srgbClr val="C00000"/>
                </a:solidFill>
                <a:effectLst>
                  <a:outerShdw blurRad="38100" dist="38100" dir="2700000" algn="tl">
                    <a:srgbClr val="000000">
                      <a:alpha val="43137"/>
                    </a:srgbClr>
                  </a:outerShdw>
                </a:effectLst>
                <a:latin typeface="黑体" panose="02010609060101010101" charset="-122"/>
                <a:ea typeface="黑体" panose="02010609060101010101" charset="-122"/>
              </a:rPr>
              <a:t>知识的运用</a:t>
            </a:r>
            <a:r>
              <a:rPr lang="zh-CN" altLang="en-US" sz="2800" b="1" dirty="0">
                <a:solidFill>
                  <a:srgbClr val="5B9BD5">
                    <a:lumMod val="50000"/>
                  </a:srgbClr>
                </a:solidFill>
                <a:latin typeface="黑体" panose="02010609060101010101" charset="-122"/>
                <a:ea typeface="黑体" panose="02010609060101010101" charset="-122"/>
              </a:rPr>
              <a:t>：如何利用这些知识进行推理来解决实际问题和变革世界</a:t>
            </a:r>
          </a:p>
        </p:txBody>
      </p:sp>
    </p:spTree>
    <p:extLst>
      <p:ext uri="{BB962C8B-B14F-4D97-AF65-F5344CB8AC3E}">
        <p14:creationId xmlns:p14="http://schemas.microsoft.com/office/powerpoint/2010/main" val="269446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蕴含联结词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8" name="object 6"/>
          <p:cNvSpPr txBox="1"/>
          <p:nvPr/>
        </p:nvSpPr>
        <p:spPr>
          <a:xfrm>
            <a:off x="1803805" y="2239300"/>
            <a:ext cx="7899400" cy="3764620"/>
          </a:xfrm>
          <a:prstGeom prst="rect">
            <a:avLst/>
          </a:prstGeom>
        </p:spPr>
        <p:txBody>
          <a:bodyPr vert="horz" wrap="square" lIns="0" tIns="12700" rIns="0" bIns="0" rtlCol="0">
            <a:spAutoFit/>
          </a:bodyPr>
          <a:lstStyle/>
          <a:p>
            <a:pPr marL="469265" marR="5080" lvl="0" indent="-457200" algn="l" defTabSz="914400" rtl="0" eaLnBrk="1" fontAlgn="auto" latinLnBrk="0" hangingPunct="1">
              <a:lnSpc>
                <a:spcPct val="120000"/>
              </a:lnSpc>
              <a:spcBef>
                <a:spcPts val="100"/>
              </a:spcBef>
              <a:spcAft>
                <a:spcPts val="0"/>
              </a:spcAft>
              <a:buClrTx/>
              <a:buSzTx/>
              <a:buFont typeface="Wingdings" panose="05000000000000000000" pitchFamily="2" charset="2"/>
              <a:buChar char="Ø"/>
              <a:tabLst>
                <a:tab pos="354965" algn="l"/>
                <a:tab pos="355600" algn="l"/>
              </a:tabLst>
              <a:defRPr/>
            </a:pPr>
            <a:r>
              <a:rPr kumimoji="0" sz="2800" b="0" i="0" u="none" strike="noStrike" kern="1200" cap="none" spc="-1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宋体"/>
              </a:rPr>
              <a:t>如果你努力学习</a:t>
            </a:r>
            <a:r>
              <a:rPr kumimoji="0" sz="2800" b="0" i="0" u="none" strike="noStrike" kern="1200" cap="none" spc="-1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a:rPr>
              <a:t>，那么就可以得奖学金。</a:t>
            </a:r>
            <a:r>
              <a:rPr kumimoji="0" sz="2800" b="0" i="1" u="none" strike="noStrike" kern="1200" cap="none" spc="-25"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0" u="none" strike="noStrike" kern="1200" cap="none" spc="-25"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sz="2800" b="0" i="1" u="none" strike="noStrike" kern="1200" cap="none" spc="-25"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sz="2800" b="0" i="1"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endParaRPr kumimoji="0" lang="en-US" sz="2800" b="0" i="1" u="none" strike="noStrike" kern="1200" cap="none" spc="-2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12065" marR="5080" lvl="0" indent="0" algn="l" defTabSz="914400" rtl="0" eaLnBrk="1" fontAlgn="auto" latinLnBrk="0" hangingPunct="1">
              <a:lnSpc>
                <a:spcPct val="120000"/>
              </a:lnSpc>
              <a:spcBef>
                <a:spcPts val="100"/>
              </a:spcBef>
              <a:spcAft>
                <a:spcPts val="0"/>
              </a:spcAft>
              <a:buClrTx/>
              <a:buSzTx/>
              <a:buFontTx/>
              <a:buNone/>
              <a:tabLst>
                <a:tab pos="354965" algn="l"/>
                <a:tab pos="355600" algn="l"/>
              </a:tabLst>
              <a:defRPr/>
            </a:pPr>
            <a:r>
              <a:rPr kumimoji="0" sz="28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1"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sz="2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a:rPr>
              <a:t>你努力学习</a:t>
            </a:r>
            <a:r>
              <a:rPr kumimoji="0" sz="2800" b="0" i="0" u="none" strike="noStrike" kern="1200" cap="none" spc="-5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12065" marR="5080" lvl="0" indent="0" algn="l" defTabSz="914400" rtl="0" eaLnBrk="1" fontAlgn="auto" latinLnBrk="0" hangingPunct="1">
              <a:lnSpc>
                <a:spcPct val="120000"/>
              </a:lnSpc>
              <a:spcBef>
                <a:spcPts val="100"/>
              </a:spcBef>
              <a:spcAft>
                <a:spcPts val="0"/>
              </a:spcAft>
              <a:buClrTx/>
              <a:buSzTx/>
              <a:buFontTx/>
              <a:buNone/>
              <a:tabLst>
                <a:tab pos="354965" algn="l"/>
                <a:tab pos="355600" algn="l"/>
              </a:tabLst>
              <a:defRPr/>
            </a:pPr>
            <a:r>
              <a:rPr kumimoji="0" sz="28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sz="2800" b="0" i="1"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：你可以得奖学金</a:t>
            </a:r>
            <a:r>
              <a:rPr kumimoji="0"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900" marR="0" lvl="0" indent="-457200" algn="l" defTabSz="914400" rtl="0" eaLnBrk="1" fontAlgn="auto" latinLnBrk="0" hangingPunct="1">
              <a:lnSpc>
                <a:spcPct val="100000"/>
              </a:lnSpc>
              <a:spcBef>
                <a:spcPts val="670"/>
              </a:spcBef>
              <a:spcAft>
                <a:spcPts val="0"/>
              </a:spcAft>
              <a:buClrTx/>
              <a:buSzTx/>
              <a:buFont typeface="Wingdings" panose="05000000000000000000" pitchFamily="2" charset="2"/>
              <a:buChar char="Ø"/>
              <a:tabLst>
                <a:tab pos="354965" algn="l"/>
                <a:tab pos="355600" algn="l"/>
              </a:tabLst>
              <a:defRPr/>
            </a:pPr>
            <a:r>
              <a:rPr kumimoji="0" sz="2800" b="0" i="0" u="none" strike="noStrike" kern="1200" cap="none" spc="-5"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宋体"/>
              </a:rPr>
              <a:t>只要不下雨</a:t>
            </a:r>
            <a:r>
              <a:rPr kumimoji="0" sz="2800" b="0" i="0" u="none" strike="noStrike" kern="1200" cap="none" spc="-5"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a:rPr>
              <a:t>，我就骑自行车上班</a:t>
            </a:r>
            <a:r>
              <a:rPr kumimoji="0" sz="2800" b="0"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265" marR="819150" lvl="0" indent="-457200" algn="l" defTabSz="914400" rtl="0" eaLnBrk="1" fontAlgn="auto" latinLnBrk="0" hangingPunct="1">
              <a:lnSpc>
                <a:spcPts val="4029"/>
              </a:lnSpc>
              <a:spcBef>
                <a:spcPts val="250"/>
              </a:spcBef>
              <a:spcAft>
                <a:spcPts val="0"/>
              </a:spcAft>
              <a:buClrTx/>
              <a:buSzTx/>
              <a:buFont typeface="Wingdings" panose="05000000000000000000" pitchFamily="2" charset="2"/>
              <a:buChar char="Ø"/>
              <a:tabLst>
                <a:tab pos="354965" algn="l"/>
                <a:tab pos="355600" algn="l"/>
              </a:tabLst>
              <a:defRPr/>
            </a:pPr>
            <a:r>
              <a:rPr kumimoji="0" sz="2800" b="0" i="0" u="none" strike="noStrike" kern="1200" cap="none" spc="-5"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宋体"/>
              </a:rPr>
              <a:t>只有不下雨</a:t>
            </a:r>
            <a:r>
              <a:rPr kumimoji="0" sz="2800" b="0" i="0" u="none" strike="noStrike" kern="1200" cap="none" spc="-5"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a:rPr>
              <a:t>，我才骑自行车上班</a:t>
            </a:r>
            <a:r>
              <a:rPr kumimoji="0" sz="2800" b="0"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endParaRPr kumimoji="0" lang="en-US" sz="2800" b="0" i="1" u="none" strike="noStrike" kern="1200" cap="none" spc="-2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12065" marR="819150" lvl="0" indent="0" algn="l" defTabSz="914400" rtl="0" eaLnBrk="1" fontAlgn="auto" latinLnBrk="0" hangingPunct="1">
              <a:lnSpc>
                <a:spcPts val="4029"/>
              </a:lnSpc>
              <a:spcBef>
                <a:spcPts val="250"/>
              </a:spcBef>
              <a:spcAft>
                <a:spcPts val="0"/>
              </a:spcAft>
              <a:buClrTx/>
              <a:buSzTx/>
              <a:buFontTx/>
              <a:buNone/>
              <a:tabLst>
                <a:tab pos="354965" algn="l"/>
                <a:tab pos="355600" algn="l"/>
              </a:tabLst>
              <a:defRPr/>
            </a:pPr>
            <a:r>
              <a:rPr kumimoji="0" sz="28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1"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sz="2800" b="0"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宋体"/>
              </a:rPr>
              <a:t>下雨</a:t>
            </a:r>
            <a:r>
              <a:rPr kumimoji="0" sz="2800" b="0" i="0" u="none" strike="noStrike" kern="1200" cap="none" spc="-5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12065" marR="819150" lvl="0" indent="0" algn="l" defTabSz="914400" rtl="0" eaLnBrk="1" fontAlgn="auto" latinLnBrk="0" hangingPunct="1">
              <a:lnSpc>
                <a:spcPts val="4029"/>
              </a:lnSpc>
              <a:spcBef>
                <a:spcPts val="250"/>
              </a:spcBef>
              <a:spcAft>
                <a:spcPts val="0"/>
              </a:spcAft>
              <a:buClrTx/>
              <a:buSzTx/>
              <a:buFontTx/>
              <a:buNone/>
              <a:tabLst>
                <a:tab pos="354965" algn="l"/>
                <a:tab pos="355600" algn="l"/>
              </a:tabLst>
              <a:defRPr/>
            </a:pPr>
            <a:r>
              <a:rPr kumimoji="0" sz="28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sz="2800" b="0" i="1"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：我骑自行车上班</a:t>
            </a:r>
            <a:r>
              <a:rPr kumimoji="0"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
        <p:nvSpPr>
          <p:cNvPr id="5" name="文本框 4"/>
          <p:cNvSpPr txBox="1"/>
          <p:nvPr/>
        </p:nvSpPr>
        <p:spPr>
          <a:xfrm>
            <a:off x="7599509" y="3921555"/>
            <a:ext cx="1106501"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lang="en-US" altLang="zh-CN" sz="2000" b="1" i="1" u="none" strike="noStrike" kern="1200" cap="none" spc="-2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en-US" altLang="zh-CN" sz="2000" b="1" i="0" u="none" strike="noStrike" kern="1200" cap="none" spc="-2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lang="en-US" altLang="zh-CN" sz="2000" b="1" i="1" u="none" strike="noStrike" kern="1200" cap="none" spc="-2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文本框 5"/>
          <p:cNvSpPr txBox="1"/>
          <p:nvPr/>
        </p:nvSpPr>
        <p:spPr>
          <a:xfrm>
            <a:off x="7599509" y="4406508"/>
            <a:ext cx="10467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1"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en-US" altLang="zh-CN" sz="2000" b="1"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lang="en-US" altLang="zh-CN" sz="2000" b="1" i="1"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endParaRPr kumimoji="0" lang="zh-CN" altLang="en-US" sz="20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2002122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等价联结词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3"/>
          <p:cNvSpPr txBox="1"/>
          <p:nvPr/>
        </p:nvSpPr>
        <p:spPr>
          <a:xfrm>
            <a:off x="640111" y="1991093"/>
            <a:ext cx="11362835" cy="1813957"/>
          </a:xfrm>
          <a:prstGeom prst="rect">
            <a:avLst/>
          </a:prstGeom>
        </p:spPr>
        <p:txBody>
          <a:bodyPr vert="horz" wrap="square" lIns="0" tIns="61594" rIns="0" bIns="0" rtlCol="0">
            <a:spAutoFit/>
          </a:bodyPr>
          <a:lstStyle/>
          <a:p>
            <a:pPr marL="469900" marR="5080" lvl="0" indent="-457200" algn="just" defTabSz="914400" rtl="0" eaLnBrk="1" fontAlgn="auto" latinLnBrk="0" hangingPunct="1">
              <a:lnSpc>
                <a:spcPts val="3020"/>
              </a:lnSpc>
              <a:spcBef>
                <a:spcPts val="484"/>
              </a:spcBef>
              <a:spcAft>
                <a:spcPts val="0"/>
              </a:spcAft>
              <a:buClrTx/>
              <a:buSzTx/>
              <a:buFont typeface="Wingdings" panose="05000000000000000000" pitchFamily="2" charset="2"/>
              <a:buChar char="Ø"/>
              <a:tabLst>
                <a:tab pos="355600" algn="l"/>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设</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为命题</a:t>
            </a:r>
            <a:r>
              <a:rPr kumimoji="0" lang="en-US" altLang="zh-CN" sz="2800" b="0" i="0" u="none" strike="noStrike" kern="1200" cap="none" spc="-3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复合命题“</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当且仅当</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称作</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的等价式</a:t>
            </a:r>
            <a:r>
              <a:rPr kumimoji="0" lang="en-US" altLang="zh-CN"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记作</a:t>
            </a:r>
            <a:r>
              <a:rPr kumimoji="0" lang="en-US" altLang="zh-CN" sz="2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p↔q</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lang="zh-CN" altLang="en-US" sz="2800" b="0" i="0" u="none" strike="noStrike" kern="1200" cap="none" spc="-1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lang="zh-CN" altLang="en-US"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”称作等价</a:t>
            </a:r>
            <a:r>
              <a:rPr kumimoji="0" lang="zh-CN" altLang="en-US" sz="2800" b="0" i="0" u="none" strike="noStrike" kern="1200" cap="none" spc="-1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联结词。</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endParaRPr>
          </a:p>
          <a:p>
            <a:pPr marL="469900" marR="0" lvl="0" indent="-457200" algn="just" defTabSz="914400" rtl="0" eaLnBrk="1" fontAlgn="auto" latinLnBrk="0" hangingPunct="1">
              <a:lnSpc>
                <a:spcPct val="100000"/>
              </a:lnSpc>
              <a:spcBef>
                <a:spcPts val="300"/>
              </a:spcBef>
              <a:spcAft>
                <a:spcPts val="0"/>
              </a:spcAft>
              <a:buClrTx/>
              <a:buSzTx/>
              <a:buFont typeface="Wingdings" panose="05000000000000000000" pitchFamily="2" charset="2"/>
              <a:buChar char="Ø"/>
              <a:tabLst>
                <a:tab pos="355600" algn="l"/>
              </a:tabLst>
              <a:defRPr/>
            </a:pPr>
            <a:r>
              <a:rPr kumimoji="0" lang="en-US" altLang="zh-CN" sz="2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p↔q</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真当且仅当</a:t>
            </a:r>
            <a:r>
              <a:rPr kumimoji="0" lang="en-US" altLang="zh-CN"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同时为真或同时为假</a:t>
            </a:r>
            <a:r>
              <a:rPr kumimoji="0" lang="en-US" altLang="zh-CN" sz="2800" b="0" i="0" u="none" strike="noStrike" kern="1200" cap="none" spc="-5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graphicFrame>
        <p:nvGraphicFramePr>
          <p:cNvPr id="8" name="object 4"/>
          <p:cNvGraphicFramePr>
            <a:graphicFrameLocks noGrp="1"/>
          </p:cNvGraphicFramePr>
          <p:nvPr>
            <p:extLst/>
          </p:nvPr>
        </p:nvGraphicFramePr>
        <p:xfrm>
          <a:off x="1264709" y="3566025"/>
          <a:ext cx="3581400" cy="2682236"/>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609600">
                <a:tc>
                  <a:txBody>
                    <a:bodyPr/>
                    <a:lstStyle/>
                    <a:p>
                      <a:pPr marL="91440">
                        <a:lnSpc>
                          <a:spcPct val="100000"/>
                        </a:lnSpc>
                        <a:spcBef>
                          <a:spcPts val="270"/>
                        </a:spcBef>
                      </a:pPr>
                      <a:r>
                        <a:rPr sz="2800" dirty="0">
                          <a:latin typeface="Times New Roman"/>
                          <a:cs typeface="Times New Roman"/>
                        </a:rPr>
                        <a:t>p</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q</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20"/>
                        </a:spcBef>
                      </a:pPr>
                      <a:r>
                        <a:rPr sz="2800" spc="-25" dirty="0">
                          <a:latin typeface="Tahoma"/>
                          <a:cs typeface="Tahoma"/>
                        </a:rPr>
                        <a:t>p</a:t>
                      </a:r>
                      <a:r>
                        <a:rPr sz="2800" spc="-25" dirty="0">
                          <a:latin typeface="Calibri"/>
                          <a:cs typeface="Calibri"/>
                        </a:rPr>
                        <a:t>↔</a:t>
                      </a:r>
                      <a:r>
                        <a:rPr sz="2800" spc="-25" dirty="0">
                          <a:latin typeface="Tahoma"/>
                          <a:cs typeface="Tahoma"/>
                        </a:rPr>
                        <a:t>q</a:t>
                      </a:r>
                      <a:endParaRPr sz="2800">
                        <a:latin typeface="Tahoma"/>
                        <a:cs typeface="Tahoma"/>
                      </a:endParaRPr>
                    </a:p>
                  </a:txBody>
                  <a:tcPr marL="0" marR="0" marT="2794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59">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1</a:t>
                      </a:r>
                      <a:endParaRPr sz="2800">
                        <a:latin typeface="Times New Roman"/>
                        <a:cs typeface="Times New Roman"/>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59">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
        <p:nvSpPr>
          <p:cNvPr id="12" name="object 7"/>
          <p:cNvSpPr txBox="1"/>
          <p:nvPr/>
        </p:nvSpPr>
        <p:spPr>
          <a:xfrm>
            <a:off x="5381889" y="3678789"/>
            <a:ext cx="4761230" cy="1748877"/>
          </a:xfrm>
          <a:prstGeom prst="rect">
            <a:avLst/>
          </a:prstGeom>
          <a:solidFill>
            <a:schemeClr val="accent2">
              <a:lumMod val="40000"/>
              <a:lumOff val="60000"/>
            </a:schemeClr>
          </a:solidFill>
        </p:spPr>
        <p:txBody>
          <a:bodyPr vert="horz" wrap="square" lIns="0" tIns="12700" rIns="0" bIns="0" rtlCol="0">
            <a:spAutoFit/>
          </a:bodyPr>
          <a:lstStyle/>
          <a:p>
            <a:pPr marL="355600" marR="5080" lvl="0" indent="-342900" algn="l" defTabSz="914400" rtl="0" eaLnBrk="1" fontAlgn="auto" latinLnBrk="0" hangingPunct="1">
              <a:lnSpc>
                <a:spcPct val="98600"/>
              </a:lnSpc>
              <a:spcBef>
                <a:spcPts val="150"/>
              </a:spcBef>
              <a:spcAft>
                <a:spcPts val="0"/>
              </a:spcAft>
              <a:buClrTx/>
              <a:buSzTx/>
              <a:buFont typeface="Wingdings" panose="05000000000000000000" pitchFamily="2" charset="2"/>
              <a:buChar char="Ø"/>
              <a:tabLst>
                <a:tab pos="354965" algn="l"/>
                <a:tab pos="355600" algn="l"/>
              </a:tabLst>
              <a:defRPr/>
            </a:pPr>
            <a:r>
              <a:rPr kumimoji="0" lang="zh-CN" altLang="en-US" sz="2400" b="0" i="0" u="none" strike="noStrike" kern="1200" cap="none" spc="-40" normalizeH="0" baseline="0" noProof="0" dirty="0" smtClean="0">
                <a:ln>
                  <a:noFill/>
                </a:ln>
                <a:solidFill>
                  <a:prstClr val="black"/>
                </a:solidFill>
                <a:effectLst/>
                <a:uLnTx/>
                <a:uFillTx/>
                <a:latin typeface="宋体"/>
                <a:ea typeface="等线" panose="02010600030101010101" pitchFamily="2" charset="-122"/>
                <a:cs typeface="宋体"/>
              </a:rPr>
              <a:t>两</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个圆的面积相等当且仅当它们的半</a:t>
            </a:r>
            <a:r>
              <a:rPr kumimoji="0" lang="zh-CN" altLang="en-US" sz="2400" b="0" i="0" u="none" strike="noStrike" kern="1200" cap="none" spc="-50" normalizeH="0" baseline="0" noProof="0" dirty="0">
                <a:ln>
                  <a:noFill/>
                </a:ln>
                <a:solidFill>
                  <a:prstClr val="black"/>
                </a:solidFill>
                <a:effectLst/>
                <a:uLnTx/>
                <a:uFillTx/>
                <a:latin typeface="宋体"/>
                <a:ea typeface="等线" panose="02010600030101010101" pitchFamily="2" charset="-122"/>
                <a:cs typeface="宋体"/>
              </a:rPr>
              <a:t>径</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相等。</a:t>
            </a:r>
            <a:r>
              <a:rPr kumimoji="0" lang="en-US" altLang="zh-CN" sz="2400" b="0" i="1"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800" b="0" i="0"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a:t>
            </a:r>
            <a:r>
              <a:rPr kumimoji="0" lang="en-US" altLang="zh-CN" sz="2400" b="0" i="1"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q</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a:p>
            <a:pPr marL="113664" marR="0" lvl="0" indent="0" algn="l" defTabSz="914400" rtl="0" eaLnBrk="1" fontAlgn="auto" latinLnBrk="0" hangingPunct="1">
              <a:lnSpc>
                <a:spcPct val="100000"/>
              </a:lnSpc>
              <a:spcBef>
                <a:spcPts val="825"/>
              </a:spcBef>
              <a:spcAft>
                <a:spcPts val="0"/>
              </a:spcAft>
              <a:buClrTx/>
              <a:buSzTx/>
              <a:buFontTx/>
              <a:buNone/>
              <a:tabLst/>
              <a:defRPr/>
            </a:pPr>
            <a:r>
              <a:rPr kumimoji="0" lang="en-US" altLang="zh-CN" sz="2400" b="0" i="1"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1" u="none" strike="noStrike" kern="1200" cap="none" spc="55" normalizeH="0" baseline="0" noProof="0" dirty="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：两个圆的面积相等</a:t>
            </a:r>
            <a:r>
              <a:rPr kumimoji="0" lang="en-US" altLang="zh-CN"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a:p>
            <a:pPr marL="113664" marR="0" lvl="0" indent="0" algn="l" defTabSz="914400" rtl="0" eaLnBrk="1" fontAlgn="auto" latinLnBrk="0" hangingPunct="1">
              <a:lnSpc>
                <a:spcPct val="100000"/>
              </a:lnSpc>
              <a:spcBef>
                <a:spcPts val="770"/>
              </a:spcBef>
              <a:spcAft>
                <a:spcPts val="0"/>
              </a:spcAft>
              <a:buClrTx/>
              <a:buSzTx/>
              <a:buFontTx/>
              <a:buNone/>
              <a:tabLst/>
              <a:defRPr/>
            </a:pPr>
            <a:r>
              <a:rPr kumimoji="0" lang="en-US" altLang="zh-CN" sz="2400" b="0" i="1"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q</a:t>
            </a:r>
            <a:r>
              <a:rPr kumimoji="0" lang="zh-CN" altLang="en-US" sz="2400" b="0" i="1" u="none" strike="noStrike" kern="1200" cap="none" spc="55" normalizeH="0" baseline="0" noProof="0" dirty="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：两个圆的半径相等</a:t>
            </a:r>
            <a:r>
              <a:rPr kumimoji="0" lang="en-US" altLang="zh-CN"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p:txBody>
      </p:sp>
    </p:spTree>
    <p:extLst>
      <p:ext uri="{BB962C8B-B14F-4D97-AF65-F5344CB8AC3E}">
        <p14:creationId xmlns:p14="http://schemas.microsoft.com/office/powerpoint/2010/main" val="156030122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65733" y="2177252"/>
            <a:ext cx="9369399" cy="2221121"/>
          </a:xfrm>
          <a:prstGeom prst="rect">
            <a:avLst/>
          </a:prstGeom>
        </p:spPr>
        <p:txBody>
          <a:bodyPr wrap="square">
            <a:spAutoFit/>
          </a:bodyPr>
          <a:lstStyle/>
          <a:p>
            <a:pPr marL="355600" marR="0" lvl="0" indent="-342900" algn="l" defTabSz="914400" rtl="0" eaLnBrk="1" fontAlgn="auto" latinLnBrk="0" hangingPunct="1">
              <a:lnSpc>
                <a:spcPct val="100000"/>
              </a:lnSpc>
              <a:spcBef>
                <a:spcPts val="865"/>
              </a:spcBef>
              <a:spcAft>
                <a:spcPts val="0"/>
              </a:spcAft>
              <a:buClrTx/>
              <a:buSzTx/>
              <a:buFont typeface="Wingdings" panose="05000000000000000000" pitchFamily="2" charset="2"/>
              <a:buChar char="Ø"/>
              <a:tabLst>
                <a:tab pos="354965" algn="l"/>
                <a:tab pos="355600" algn="l"/>
              </a:tabLst>
              <a:defRPr/>
            </a:pP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合取</a:t>
            </a:r>
            <a:r>
              <a:rPr kumimoji="0" lang="en-US" altLang="zh-CN" sz="20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0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conjunction</a:t>
            </a:r>
            <a:r>
              <a:rPr kumimoji="0" lang="en-US" altLang="zh-CN" sz="20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与，并且，而且，</a:t>
            </a:r>
            <a:r>
              <a:rPr kumimoji="0" lang="zh-CN" altLang="en-US" sz="20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也</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endParaRPr>
          </a:p>
          <a:p>
            <a:pPr marL="355600" marR="0" lvl="0" indent="-342900" algn="l" defTabSz="914400" rtl="0" eaLnBrk="1" fontAlgn="auto" latinLnBrk="0" hangingPunct="1">
              <a:lnSpc>
                <a:spcPct val="100000"/>
              </a:lnSpc>
              <a:spcBef>
                <a:spcPts val="770"/>
              </a:spcBef>
              <a:spcAft>
                <a:spcPts val="0"/>
              </a:spcAft>
              <a:buClrTx/>
              <a:buSzTx/>
              <a:buFont typeface="Wingdings" panose="05000000000000000000" pitchFamily="2" charset="2"/>
              <a:buChar char="Ø"/>
              <a:tabLst>
                <a:tab pos="354965" algn="l"/>
                <a:tab pos="355600" algn="l"/>
              </a:tabLst>
              <a:defRPr/>
            </a:pP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析取</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disjunction</a:t>
            </a:r>
            <a:r>
              <a:rPr kumimoji="0" lang="en-US" altLang="zh-CN" sz="2000" b="0" i="0" u="none" strike="noStrike" kern="1200" cap="none" spc="-4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4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或</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，要么</a:t>
            </a:r>
            <a:r>
              <a:rPr kumimoji="0" lang="en-US" altLang="zh-CN"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要么</a:t>
            </a:r>
            <a:r>
              <a:rPr kumimoji="0" lang="en-US" altLang="zh-CN" sz="20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endParaRPr>
          </a:p>
          <a:p>
            <a:pPr marL="355600" marR="0" lvl="0" indent="-342900" algn="l" defTabSz="914400" rtl="0" eaLnBrk="1" fontAlgn="auto" latinLnBrk="0" hangingPunct="1">
              <a:lnSpc>
                <a:spcPct val="100000"/>
              </a:lnSpc>
              <a:spcBef>
                <a:spcPts val="770"/>
              </a:spcBef>
              <a:spcAft>
                <a:spcPts val="0"/>
              </a:spcAft>
              <a:buClrTx/>
              <a:buSzTx/>
              <a:buFont typeface="Wingdings" panose="05000000000000000000" pitchFamily="2" charset="2"/>
              <a:buChar char="Ø"/>
              <a:tabLst>
                <a:tab pos="354965" algn="l"/>
                <a:tab pos="355600" algn="l"/>
                <a:tab pos="4194175" algn="l"/>
              </a:tabLst>
              <a:defRPr/>
            </a:pP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否定</a:t>
            </a:r>
            <a:r>
              <a:rPr kumimoji="0" lang="en-US" altLang="zh-CN" sz="20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0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negation</a:t>
            </a:r>
            <a:r>
              <a:rPr kumimoji="0" lang="en-US" altLang="zh-CN" sz="20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1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4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非</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不</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endParaRPr>
          </a:p>
          <a:p>
            <a:pPr marL="354965" marR="5080" lvl="0" indent="-354965" algn="l" defTabSz="914400" rtl="0" eaLnBrk="1" fontAlgn="auto" latinLnBrk="0" hangingPunct="1">
              <a:lnSpc>
                <a:spcPts val="4620"/>
              </a:lnSpc>
              <a:spcBef>
                <a:spcPts val="270"/>
              </a:spcBef>
              <a:spcAft>
                <a:spcPts val="0"/>
              </a:spcAft>
              <a:buClrTx/>
              <a:buSzTx/>
              <a:buFont typeface="Wingdings" panose="05000000000000000000" pitchFamily="2" charset="2"/>
              <a:buChar char="Ø"/>
              <a:tabLst>
                <a:tab pos="354965" algn="l"/>
                <a:tab pos="355600" algn="l"/>
                <a:tab pos="3263900" algn="l"/>
              </a:tabLst>
              <a:defRPr/>
            </a:pP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蕴涵</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conditional</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000" b="0" i="0" u="none" strike="noStrike" kern="1200" cap="none" spc="-1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如果</a:t>
            </a:r>
            <a:r>
              <a:rPr kumimoji="0" lang="en-US" altLang="zh-CN"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就</a:t>
            </a:r>
            <a:r>
              <a:rPr kumimoji="0" lang="en-US" altLang="zh-CN"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，当</a:t>
            </a:r>
            <a:r>
              <a:rPr kumimoji="0" lang="zh-CN" altLang="en-US" sz="20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只有</a:t>
            </a:r>
            <a:r>
              <a:rPr kumimoji="0" lang="en-US" altLang="zh-CN"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才</a:t>
            </a:r>
            <a:r>
              <a:rPr kumimoji="0" lang="en-US" altLang="zh-CN" sz="2000" b="0" i="0" u="none" strike="noStrike" kern="1200" cap="none" spc="-5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4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除非</a:t>
            </a:r>
            <a:r>
              <a:rPr kumimoji="0" lang="en-US" altLang="zh-CN"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不，若</a:t>
            </a:r>
            <a:r>
              <a:rPr kumimoji="0" lang="en-US" altLang="zh-CN"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则</a:t>
            </a:r>
            <a:r>
              <a:rPr kumimoji="0" lang="en-US" altLang="zh-CN" sz="20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a:rPr>
              <a:t>…</a:t>
            </a:r>
            <a:r>
              <a:rPr kumimoji="0" lang="zh-CN" altLang="en-US" sz="20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endParaRPr>
          </a:p>
          <a:p>
            <a:pPr marL="355600" marR="0" lvl="0" indent="-342900" algn="l" defTabSz="914400" rtl="0" eaLnBrk="1" fontAlgn="auto" latinLnBrk="0" hangingPunct="1">
              <a:lnSpc>
                <a:spcPct val="100000"/>
              </a:lnSpc>
              <a:spcBef>
                <a:spcPts val="475"/>
              </a:spcBef>
              <a:spcAft>
                <a:spcPts val="0"/>
              </a:spcAft>
              <a:buClrTx/>
              <a:buSzTx/>
              <a:buFont typeface="Wingdings" panose="05000000000000000000" pitchFamily="2" charset="2"/>
              <a:buChar char="Ø"/>
              <a:tabLst>
                <a:tab pos="354965" algn="l"/>
                <a:tab pos="355600" algn="l"/>
              </a:tabLst>
              <a:defRPr/>
            </a:pP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等价</a:t>
            </a:r>
            <a:r>
              <a:rPr kumimoji="0" lang="en-US" altLang="zh-CN" sz="20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000" b="0" i="0" u="none" strike="noStrike" kern="1200" cap="none" spc="-2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biconditional</a:t>
            </a:r>
            <a:r>
              <a:rPr kumimoji="0" lang="en-US" altLang="zh-CN" sz="20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0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当且仅</a:t>
            </a:r>
            <a:r>
              <a:rPr kumimoji="0" lang="zh-CN" altLang="en-US" sz="20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当</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endParaRPr>
          </a:p>
        </p:txBody>
      </p:sp>
      <p:sp>
        <p:nvSpPr>
          <p:cNvPr id="3" name="文本框 2"/>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5"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常用联结词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1393823872"/>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谓词逻辑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162819" name="文本框 2"/>
          <p:cNvSpPr txBox="1">
            <a:spLocks noChangeArrowheads="1"/>
          </p:cNvSpPr>
          <p:nvPr/>
        </p:nvSpPr>
        <p:spPr bwMode="auto">
          <a:xfrm>
            <a:off x="631825" y="1358900"/>
            <a:ext cx="10747375"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marR="0" lvl="0" indent="-457200" algn="just" defTabSz="914400" rtl="0" eaLnBrk="1" fontAlgn="auto" latinLnBrk="0" hangingPunct="1">
              <a:lnSpc>
                <a:spcPct val="115000"/>
              </a:lnSpc>
              <a:spcBef>
                <a:spcPts val="0"/>
              </a:spcBef>
              <a:spcAft>
                <a:spcPts val="0"/>
              </a:spcAft>
              <a:buClrTx/>
              <a:buSzTx/>
              <a:buFont typeface="Wingdings" panose="05000000000000000000" pitchFamily="2" charset="2"/>
              <a:buChar char="p"/>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sym typeface="+mn-ea"/>
              </a:rPr>
              <a:t>谓词逻辑是命题逻辑的扩充和发展</a:t>
            </a:r>
          </a:p>
          <a:p>
            <a:pPr marL="457200" marR="0" lvl="0" indent="-457200" algn="just" defTabSz="914400" rtl="0" eaLnBrk="1" fontAlgn="auto" latinLnBrk="0" hangingPunct="1">
              <a:lnSpc>
                <a:spcPct val="115000"/>
              </a:lnSpc>
              <a:spcBef>
                <a:spcPts val="0"/>
              </a:spcBef>
              <a:spcAft>
                <a:spcPts val="0"/>
              </a:spcAft>
              <a:buClrTx/>
              <a:buSzTx/>
              <a:buFont typeface="Wingdings" panose="05000000000000000000" pitchFamily="2" charset="2"/>
              <a:buChar char="p"/>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sym typeface="+mn-ea"/>
              </a:rPr>
              <a:t>原子命题</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sym typeface="+mn-ea"/>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sym typeface="+mn-ea"/>
              </a:rPr>
              <a:t>个体</a:t>
            </a:r>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sym typeface="+mn-ea"/>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宋体" panose="02010600030101010101" pitchFamily="2" charset="-122"/>
                <a:cs typeface="+mn-cs"/>
                <a:sym typeface="+mn-ea"/>
              </a:rPr>
              <a:t>谓词</a:t>
            </a:r>
          </a:p>
        </p:txBody>
      </p:sp>
      <p:pic>
        <p:nvPicPr>
          <p:cNvPr id="162820" name="图片 3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1825" y="3719513"/>
            <a:ext cx="6281738"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 name="文本框 101"/>
          <p:cNvSpPr txBox="1"/>
          <p:nvPr/>
        </p:nvSpPr>
        <p:spPr>
          <a:xfrm>
            <a:off x="7242175" y="3849688"/>
            <a:ext cx="4227513" cy="2306637"/>
          </a:xfrm>
          <a:prstGeom prst="rect">
            <a:avLst/>
          </a:prstGeom>
          <a:noFill/>
          <a:ln w="19050">
            <a:solidFill>
              <a:srgbClr val="FF0000"/>
            </a:solidFill>
            <a:prstDash val="dash"/>
          </a:ln>
        </p:spPr>
        <p:txBody>
          <a:bodyPr>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谓词逻辑：“可以吃（苹果）”</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ü"/>
              <a:tabLst/>
              <a:defRPr/>
            </a:pP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“可以吃”就是谓词</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P</a:t>
            </a:r>
            <a:endPar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endParaRP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ü"/>
              <a:tabLst/>
              <a:defRPr/>
            </a:pP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“苹果”就是个体变元</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x</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的一个量，</a:t>
            </a:r>
            <a:r>
              <a:rPr kumimoji="0" 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x</a:t>
            </a:r>
            <a:r>
              <a:rPr kumimoji="0" lang="zh-CN" altLang="en-US" sz="2400" b="0" i="0" u="none" strike="noStrike" kern="1200" cap="none" spc="0" normalizeH="0" baseline="0" noProof="0">
                <a:ln>
                  <a:noFill/>
                </a:ln>
                <a:solidFill>
                  <a:prstClr val="black"/>
                </a:solidFill>
                <a:effectLst/>
                <a:uLnTx/>
                <a:uFillTx/>
                <a:latin typeface="Arial" panose="020B0604020202020204" pitchFamily="34" charset="0"/>
                <a:ea typeface="等线" panose="02010600030101010101" pitchFamily="2" charset="-122"/>
                <a:cs typeface="+mn-cs"/>
              </a:rPr>
              <a:t>还可以是香蕉、雪梨等</a:t>
            </a:r>
            <a:endParaRPr kumimoji="0" lang="zh-CN" altLang="en-US" sz="24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62822" name="文本框 7"/>
          <p:cNvSpPr txBox="1">
            <a:spLocks noChangeArrowheads="1"/>
          </p:cNvSpPr>
          <p:nvPr/>
        </p:nvSpPr>
        <p:spPr bwMode="auto">
          <a:xfrm>
            <a:off x="631825" y="2546350"/>
            <a:ext cx="10709275" cy="9763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2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通常用公式</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sym typeface="+mn-ea"/>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P(x)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描述逻辑关系，</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P(x)</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称为谓词公式，其中</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P </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称为谓词，</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x </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sym typeface="+mn-ea"/>
              </a:rPr>
              <a:t>称为个体变元。</a:t>
            </a:r>
            <a:endPar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645796429"/>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谓词逻辑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164867" name="文本框 2"/>
          <p:cNvSpPr txBox="1">
            <a:spLocks noChangeArrowheads="1"/>
          </p:cNvSpPr>
          <p:nvPr/>
        </p:nvSpPr>
        <p:spPr bwMode="auto">
          <a:xfrm>
            <a:off x="631825" y="1358900"/>
            <a:ext cx="10747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15000"/>
              </a:lnSpc>
              <a:spcBef>
                <a:spcPts val="0"/>
              </a:spcBef>
              <a:spcAft>
                <a:spcPts val="0"/>
              </a:spcAft>
              <a:buClrTx/>
              <a:buSzTx/>
              <a:buFont typeface="Wingdings" panose="05000000000000000000" pitchFamily="2" charset="2"/>
              <a:buNone/>
              <a:tabLst/>
              <a:defRPr/>
            </a:pPr>
            <a:r>
              <a:rPr kumimoji="0" lang="zh-CN" altLang="en-US" sz="2800" b="0" i="0" u="none" strike="noStrike" kern="1200" cap="none" spc="0" normalizeH="0" baseline="0" noProof="0">
                <a:ln>
                  <a:noFill/>
                </a:ln>
                <a:solidFill>
                  <a:srgbClr val="000000"/>
                </a:solidFill>
                <a:effectLst/>
                <a:uLnTx/>
                <a:uFillTx/>
                <a:latin typeface="黑体" panose="02010609060101010101" pitchFamily="49" charset="-122"/>
                <a:ea typeface="宋体" panose="02010600030101010101" pitchFamily="2" charset="-122"/>
                <a:cs typeface="+mn-cs"/>
                <a:sym typeface="+mn-ea"/>
              </a:rPr>
              <a:t>用谓词表示这些知识应用举例</a:t>
            </a:r>
          </a:p>
        </p:txBody>
      </p:sp>
      <p:sp>
        <p:nvSpPr>
          <p:cNvPr id="164868" name="文本框 3"/>
          <p:cNvSpPr txBox="1">
            <a:spLocks noChangeArrowheads="1"/>
          </p:cNvSpPr>
          <p:nvPr/>
        </p:nvSpPr>
        <p:spPr bwMode="auto">
          <a:xfrm>
            <a:off x="-7938" y="1958975"/>
            <a:ext cx="11839576"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rgbClr val="333333"/>
                </a:solidFill>
                <a:effectLst/>
                <a:uLnTx/>
                <a:uFillTx/>
                <a:latin typeface="Arial" panose="020B0604020202020204" pitchFamily="34" charset="0"/>
                <a:ea typeface="宋体" panose="02010600030101010101" pitchFamily="2" charset="-122"/>
                <a:cs typeface="+mn-cs"/>
              </a:rPr>
              <a:t>事实性知识：张三是一名计算系的学生，但他不喜欢编程程序。李四比他父亲长得高。</a:t>
            </a:r>
          </a:p>
        </p:txBody>
      </p:sp>
      <p:sp>
        <p:nvSpPr>
          <p:cNvPr id="5" name="文本框 4"/>
          <p:cNvSpPr txBox="1"/>
          <p:nvPr/>
        </p:nvSpPr>
        <p:spPr>
          <a:xfrm>
            <a:off x="352425" y="2506663"/>
            <a:ext cx="3376613" cy="3814762"/>
          </a:xfrm>
          <a:prstGeom prst="rect">
            <a:avLst/>
          </a:prstGeom>
          <a:noFill/>
          <a:ln w="9525">
            <a:solidFill>
              <a:srgbClr val="FF0000"/>
            </a:solidFill>
          </a:ln>
        </p:spPr>
        <p:txBody>
          <a:bodyPr>
            <a:spAutoFit/>
          </a:bodyP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等线" panose="02010600030101010101" pitchFamily="2" charset="-122"/>
                <a:cs typeface="+mn-cs"/>
              </a:rPr>
              <a:t>第一步：定义谓词</a:t>
            </a:r>
          </a:p>
          <a:p>
            <a:pPr marL="342900" marR="0" lvl="0" indent="-342900" algn="l" defTabSz="914400" rtl="0" eaLnBrk="1" fontAlgn="auto" latinLnBrk="0" hangingPunct="1">
              <a:lnSpc>
                <a:spcPct val="11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rPr>
              <a:t>COMPUTER(x)</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x</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是计算机系的学生；</a:t>
            </a:r>
          </a:p>
          <a:p>
            <a:pPr marL="342900" marR="0" lvl="0" indent="-342900" algn="l" defTabSz="914400" rtl="0" eaLnBrk="1" fontAlgn="auto" latinLnBrk="0" hangingPunct="1">
              <a:lnSpc>
                <a:spcPct val="11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rPr>
              <a:t>LIKE(x</a:t>
            </a:r>
            <a:r>
              <a:rPr kumimoji="0" lang="zh-CN" altLang="en-US" sz="2000" b="1"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a:t>
            </a: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rPr>
              <a:t>y)</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x</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喜欢</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y</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a:t>
            </a:r>
          </a:p>
          <a:p>
            <a:pPr marL="342900" marR="0" lvl="0" indent="-342900" algn="l" defTabSz="914400" rtl="0" eaLnBrk="1" fontAlgn="auto" latinLnBrk="0" hangingPunct="1">
              <a:lnSpc>
                <a:spcPct val="11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rPr>
              <a:t>HIGHER(x</a:t>
            </a:r>
            <a:r>
              <a:rPr kumimoji="0" lang="zh-CN" altLang="en-US" sz="2000" b="1"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a:t>
            </a: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rPr>
              <a:t>y)</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x</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比</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y</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长得高；</a:t>
            </a:r>
          </a:p>
          <a:p>
            <a:pPr marL="342900" marR="0" lvl="0" indent="-342900" algn="l" defTabSz="914400" rtl="0" eaLnBrk="1" fontAlgn="auto" latinLnBrk="0" hangingPunct="1">
              <a:lnSpc>
                <a:spcPct val="110000"/>
              </a:lnSpc>
              <a:spcBef>
                <a:spcPts val="0"/>
              </a:spcBef>
              <a:spcAft>
                <a:spcPts val="0"/>
              </a:spcAft>
              <a:buClrTx/>
              <a:buSzTx/>
              <a:buFont typeface="Wingdings" panose="05000000000000000000" charset="0"/>
              <a:buChar char="ü"/>
              <a:tabLst/>
              <a:defRPr/>
            </a:pP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这里涉及的个体有：张三（</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zhangsan</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），编程序（</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programming</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），李四（</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lisi</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 以函数</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father</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a:t>
            </a:r>
            <a:r>
              <a:rPr kumimoji="0" lang="en-US" sz="2000" b="0" i="0" u="none" strike="noStrike" kern="1200" cap="none" spc="0" normalizeH="0" baseline="0" noProof="0">
                <a:ln>
                  <a:noFill/>
                </a:ln>
                <a:solidFill>
                  <a:srgbClr val="333333"/>
                </a:solidFill>
                <a:effectLst/>
                <a:uLnTx/>
                <a:uFillTx/>
                <a:latin typeface="Arial" panose="020B0604020202020204" pitchFamily="34" charset="0"/>
                <a:ea typeface="+mn-ea"/>
                <a:cs typeface="+mn-cs"/>
              </a:rPr>
              <a:t>lisi</a:t>
            </a:r>
            <a:r>
              <a:rPr kumimoji="0" lang="zh-CN" altLang="en-US" sz="2000" b="0"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rPr>
              <a:t>）表示李四的父亲</a:t>
            </a:r>
          </a:p>
        </p:txBody>
      </p:sp>
      <p:sp>
        <p:nvSpPr>
          <p:cNvPr id="164871" name="文本框 102"/>
          <p:cNvSpPr txBox="1">
            <a:spLocks noChangeArrowheads="1"/>
          </p:cNvSpPr>
          <p:nvPr/>
        </p:nvSpPr>
        <p:spPr bwMode="auto">
          <a:xfrm>
            <a:off x="4124325" y="4610100"/>
            <a:ext cx="7545388" cy="17160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rPr>
              <a:t>第三步：根据语义，用逻辑联接词将它们联接起来，就得到了表示上述知识的谓词公式。</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rPr>
              <a:t>COMPUTER(</a:t>
            </a:r>
            <a:r>
              <a:rPr kumimoji="0" lang="en-US" altLang="zh-CN" sz="2000" b="1" i="0" u="none" strike="noStrike" kern="1200" cap="none" spc="0" normalizeH="0" baseline="0" noProof="0" dirty="0" err="1">
                <a:ln>
                  <a:noFill/>
                </a:ln>
                <a:solidFill>
                  <a:srgbClr val="333333"/>
                </a:solidFill>
                <a:effectLst/>
                <a:uLnTx/>
                <a:uFillTx/>
                <a:latin typeface="Arial" panose="020B0604020202020204" pitchFamily="34" charset="0"/>
                <a:ea typeface="宋体" panose="02010600030101010101" pitchFamily="2" charset="-122"/>
                <a:cs typeface="+mn-cs"/>
              </a:rPr>
              <a:t>zhangsan</a:t>
            </a:r>
            <a:r>
              <a:rPr kumimoji="0" lang="en-US" altLang="zh-CN" sz="2000" b="1" i="0" u="none" strike="noStrike" kern="1200" cap="none" spc="0" normalizeH="0" baseline="0" noProof="0" dirty="0" smtClean="0">
                <a:ln>
                  <a:noFill/>
                </a:ln>
                <a:solidFill>
                  <a:srgbClr val="333333"/>
                </a:solidFill>
                <a:effectLst/>
                <a:uLnTx/>
                <a:uFillTx/>
                <a:latin typeface="Arial" panose="020B0604020202020204" pitchFamily="34" charset="0"/>
                <a:ea typeface="宋体" panose="02010600030101010101" pitchFamily="2" charset="-122"/>
                <a:cs typeface="+mn-cs"/>
              </a:rPr>
              <a:t>)</a:t>
            </a:r>
            <a:r>
              <a:rPr kumimoji="0" lang="en-US" altLang="zh-CN" sz="2000" b="1" i="0" u="none" strike="noStrike" kern="1200" cap="none" spc="0" normalizeH="0" baseline="0" noProof="0" dirty="0" smtClean="0">
                <a:ln>
                  <a:noFill/>
                </a:ln>
                <a:solidFill>
                  <a:srgbClr val="333333"/>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sym typeface="+mn-ea"/>
              </a:rPr>
              <a:t>LIKE(</a:t>
            </a:r>
            <a:r>
              <a:rPr kumimoji="0" lang="en-US" altLang="zh-CN" sz="2000" b="1" i="0" u="none" strike="noStrike" kern="1200" cap="none" spc="0" normalizeH="0" baseline="0" noProof="0" dirty="0" err="1">
                <a:ln>
                  <a:noFill/>
                </a:ln>
                <a:solidFill>
                  <a:srgbClr val="333333"/>
                </a:solidFill>
                <a:effectLst/>
                <a:uLnTx/>
                <a:uFillTx/>
                <a:latin typeface="Arial" panose="020B0604020202020204" pitchFamily="34" charset="0"/>
                <a:ea typeface="宋体" panose="02010600030101010101" pitchFamily="2" charset="-122"/>
                <a:cs typeface="+mn-cs"/>
                <a:sym typeface="+mn-ea"/>
              </a:rPr>
              <a:t>zhangsan</a:t>
            </a:r>
            <a:r>
              <a:rPr kumimoji="0" lang="zh-CN" altLang="en-US"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sym typeface="+mn-ea"/>
              </a:rPr>
              <a:t>，</a:t>
            </a:r>
            <a:r>
              <a:rPr kumimoji="0" lang="en-US" altLang="zh-CN"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sym typeface="+mn-ea"/>
              </a:rPr>
              <a:t>programming))</a:t>
            </a: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sym typeface="+mn-ea"/>
              </a:rPr>
              <a:t>HIGHER(</a:t>
            </a:r>
            <a:r>
              <a:rPr kumimoji="0" lang="en-US" altLang="zh-CN" sz="2000" b="1" i="0" u="none" strike="noStrike" kern="1200" cap="none" spc="0" normalizeH="0" baseline="0" noProof="0" dirty="0" err="1">
                <a:ln>
                  <a:noFill/>
                </a:ln>
                <a:solidFill>
                  <a:srgbClr val="333333"/>
                </a:solidFill>
                <a:effectLst/>
                <a:uLnTx/>
                <a:uFillTx/>
                <a:latin typeface="Arial" panose="020B0604020202020204" pitchFamily="34" charset="0"/>
                <a:ea typeface="宋体" panose="02010600030101010101" pitchFamily="2" charset="-122"/>
                <a:cs typeface="+mn-cs"/>
                <a:sym typeface="+mn-ea"/>
              </a:rPr>
              <a:t>lisi</a:t>
            </a:r>
            <a:r>
              <a:rPr kumimoji="0" lang="zh-CN" altLang="en-US"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sym typeface="+mn-ea"/>
              </a:rPr>
              <a:t>，</a:t>
            </a:r>
            <a:r>
              <a:rPr kumimoji="0" lang="en-US" altLang="zh-CN"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sym typeface="+mn-ea"/>
              </a:rPr>
              <a:t>father(</a:t>
            </a:r>
            <a:r>
              <a:rPr kumimoji="0" lang="en-US" altLang="zh-CN" sz="2000" b="1" i="0" u="none" strike="noStrike" kern="1200" cap="none" spc="0" normalizeH="0" baseline="0" noProof="0" dirty="0" err="1">
                <a:ln>
                  <a:noFill/>
                </a:ln>
                <a:solidFill>
                  <a:srgbClr val="333333"/>
                </a:solidFill>
                <a:effectLst/>
                <a:uLnTx/>
                <a:uFillTx/>
                <a:latin typeface="Arial" panose="020B0604020202020204" pitchFamily="34" charset="0"/>
                <a:ea typeface="宋体" panose="02010600030101010101" pitchFamily="2" charset="-122"/>
                <a:cs typeface="+mn-cs"/>
                <a:sym typeface="+mn-ea"/>
              </a:rPr>
              <a:t>lisi</a:t>
            </a:r>
            <a:r>
              <a:rPr kumimoji="0" lang="en-US" altLang="zh-CN" sz="2000" b="1" i="0" u="none" strike="noStrike" kern="1200" cap="none" spc="0" normalizeH="0" baseline="0" noProof="0" dirty="0">
                <a:ln>
                  <a:noFill/>
                </a:ln>
                <a:solidFill>
                  <a:srgbClr val="333333"/>
                </a:solidFill>
                <a:effectLst/>
                <a:uLnTx/>
                <a:uFillTx/>
                <a:latin typeface="Arial" panose="020B0604020202020204" pitchFamily="34" charset="0"/>
                <a:ea typeface="宋体" panose="02010600030101010101" pitchFamily="2" charset="-122"/>
                <a:cs typeface="+mn-cs"/>
                <a:sym typeface="+mn-ea"/>
              </a:rPr>
              <a:t>))</a:t>
            </a:r>
            <a:endParaRPr kumimoji="0" lang="en-US" altLang="en-US" sz="2000" b="1" i="0" u="none" strike="noStrike" kern="1200" cap="none" spc="0" normalizeH="0" baseline="0" noProof="0" dirty="0">
              <a:ln>
                <a:noFill/>
              </a:ln>
              <a:solidFill>
                <a:srgbClr val="333333"/>
              </a:solidFill>
              <a:effectLst/>
              <a:uLnTx/>
              <a:uFillTx/>
              <a:latin typeface="宋体" panose="02010600030101010101" pitchFamily="2" charset="-122"/>
              <a:ea typeface="宋体" panose="02010600030101010101" pitchFamily="2" charset="-122"/>
              <a:cs typeface="+mn-cs"/>
            </a:endParaRPr>
          </a:p>
        </p:txBody>
      </p:sp>
      <p:sp>
        <p:nvSpPr>
          <p:cNvPr id="10" name="文本框 9"/>
          <p:cNvSpPr txBox="1"/>
          <p:nvPr/>
        </p:nvSpPr>
        <p:spPr>
          <a:xfrm>
            <a:off x="4124325" y="2501900"/>
            <a:ext cx="7545388" cy="1568450"/>
          </a:xfrm>
          <a:prstGeom prst="rect">
            <a:avLst/>
          </a:prstGeom>
          <a:noFill/>
          <a:ln>
            <a:solidFill>
              <a:srgbClr val="FF0000"/>
            </a:solidFill>
          </a:ln>
        </p:spPr>
        <p:txBody>
          <a:bodyPr>
            <a:spAutoFit/>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charset="0"/>
              <a:buNone/>
              <a:tabLst/>
              <a:defRPr/>
            </a:pPr>
            <a:r>
              <a:rPr kumimoji="0" lang="zh-CN" altLang="en-US" sz="2400" b="1"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sym typeface="+mn-ea"/>
              </a:rPr>
              <a:t>第二步：将这些个体代入谓词中，得到</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sym typeface="+mn-ea"/>
              </a:rPr>
              <a:t>COMPUTER(zhangsan)</a:t>
            </a: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a:ln>
                  <a:noFill/>
                </a:ln>
                <a:solidFill>
                  <a:srgbClr val="333333"/>
                </a:solidFill>
                <a:effectLst/>
                <a:uLnTx/>
                <a:uFillTx/>
                <a:latin typeface="宋体" panose="02010600030101010101" pitchFamily="2" charset="-122"/>
                <a:ea typeface="+mn-ea"/>
                <a:cs typeface="+mn-cs"/>
                <a:sym typeface="+mn-ea"/>
              </a:rPr>
              <a:t>¬</a:t>
            </a: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sym typeface="+mn-ea"/>
              </a:rPr>
              <a:t>LIKE(zhangsan</a:t>
            </a:r>
            <a:r>
              <a:rPr kumimoji="0" lang="zh-CN" altLang="en-US" sz="2000" b="1"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sym typeface="+mn-ea"/>
              </a:rPr>
              <a:t>，</a:t>
            </a: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sym typeface="+mn-ea"/>
              </a:rPr>
              <a:t>programming)</a:t>
            </a:r>
            <a:endParaRPr kumimoji="0" lang="zh-CN" altLang="en-US" sz="2000" b="1"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sym typeface="+mn-ea"/>
            </a:endParaRPr>
          </a:p>
          <a:p>
            <a:pPr marL="342900" marR="0" lvl="0" indent="-342900" algn="l" defTabSz="914400" rtl="0" eaLnBrk="1" fontAlgn="auto" latinLnBrk="0" hangingPunct="1">
              <a:lnSpc>
                <a:spcPct val="120000"/>
              </a:lnSpc>
              <a:spcBef>
                <a:spcPts val="0"/>
              </a:spcBef>
              <a:spcAft>
                <a:spcPts val="0"/>
              </a:spcAft>
              <a:buClrTx/>
              <a:buSzTx/>
              <a:buFont typeface="Wingdings" panose="05000000000000000000" charset="0"/>
              <a:buChar char="ü"/>
              <a:tabLst/>
              <a:defRPr/>
            </a:pP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sym typeface="+mn-ea"/>
              </a:rPr>
              <a:t>HIGHER(lisi</a:t>
            </a:r>
            <a:r>
              <a:rPr kumimoji="0" lang="zh-CN" altLang="en-US" sz="2000" b="1"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sym typeface="+mn-ea"/>
              </a:rPr>
              <a:t>，</a:t>
            </a:r>
            <a:r>
              <a:rPr kumimoji="0" lang="en-US" sz="2000" b="1" i="0" u="none" strike="noStrike" kern="1200" cap="none" spc="0" normalizeH="0" baseline="0" noProof="0">
                <a:ln>
                  <a:noFill/>
                </a:ln>
                <a:solidFill>
                  <a:srgbClr val="333333"/>
                </a:solidFill>
                <a:effectLst/>
                <a:uLnTx/>
                <a:uFillTx/>
                <a:latin typeface="Arial" panose="020B0604020202020204" pitchFamily="34" charset="0"/>
                <a:ea typeface="+mn-ea"/>
                <a:cs typeface="+mn-cs"/>
                <a:sym typeface="+mn-ea"/>
              </a:rPr>
              <a:t>father(lisi))</a:t>
            </a:r>
            <a:endParaRPr kumimoji="0" lang="zh-CN" altLang="en-US" sz="2000" b="1" i="0" u="none" strike="noStrike" kern="1200" cap="none" spc="0" normalizeH="0" baseline="0" noProof="0">
              <a:ln>
                <a:noFill/>
              </a:ln>
              <a:solidFill>
                <a:srgbClr val="333333"/>
              </a:solidFill>
              <a:effectLst/>
              <a:uLnTx/>
              <a:uFillTx/>
              <a:latin typeface="Arial" panose="020B0604020202020204" pitchFamily="34" charset="0"/>
              <a:ea typeface="等线" panose="02010600030101010101" pitchFamily="2" charset="-122"/>
              <a:cs typeface="+mn-cs"/>
              <a:sym typeface="+mn-ea"/>
            </a:endParaRPr>
          </a:p>
        </p:txBody>
      </p:sp>
      <p:sp>
        <p:nvSpPr>
          <p:cNvPr id="8" name="右箭头 7"/>
          <p:cNvSpPr/>
          <p:nvPr/>
        </p:nvSpPr>
        <p:spPr>
          <a:xfrm>
            <a:off x="3729038" y="3113088"/>
            <a:ext cx="392112" cy="34607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下箭头 10"/>
          <p:cNvSpPr/>
          <p:nvPr/>
        </p:nvSpPr>
        <p:spPr>
          <a:xfrm>
            <a:off x="7589838" y="4086225"/>
            <a:ext cx="482600" cy="54292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矩形 1"/>
          <p:cNvSpPr/>
          <p:nvPr/>
        </p:nvSpPr>
        <p:spPr>
          <a:xfrm>
            <a:off x="6005512" y="5860534"/>
            <a:ext cx="417102" cy="369332"/>
          </a:xfrm>
          <a:prstGeom prst="rect">
            <a:avLst/>
          </a:prstGeom>
        </p:spPr>
        <p:txBody>
          <a:bodyPr wrap="none">
            <a:spAutoFit/>
          </a:bodyPr>
          <a:lstStyle/>
          <a:p>
            <a:r>
              <a:rPr lang="en-US" altLang="zh-CN" b="1" dirty="0">
                <a:solidFill>
                  <a:srgbClr val="333333"/>
                </a:solidFill>
                <a:latin typeface="宋体" panose="02010600030101010101" pitchFamily="2" charset="-122"/>
                <a:ea typeface="宋体" panose="02010600030101010101" pitchFamily="2" charset="-122"/>
              </a:rPr>
              <a:t>∧</a:t>
            </a:r>
            <a:endParaRPr lang="zh-CN" altLang="en-US" dirty="0"/>
          </a:p>
        </p:txBody>
      </p:sp>
    </p:spTree>
    <p:extLst>
      <p:ext uri="{BB962C8B-B14F-4D97-AF65-F5344CB8AC3E}">
        <p14:creationId xmlns:p14="http://schemas.microsoft.com/office/powerpoint/2010/main" val="237579920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71011" name="文本框 3"/>
          <p:cNvSpPr txBox="1">
            <a:spLocks noChangeArrowheads="1"/>
          </p:cNvSpPr>
          <p:nvPr/>
        </p:nvSpPr>
        <p:spPr bwMode="auto">
          <a:xfrm>
            <a:off x="590550" y="1628775"/>
            <a:ext cx="11009313"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语义网络是一种通过概念及其语义联系（或语义关系）来表示知识的有向图，节点和弧必须带有标注。</a:t>
            </a: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其中有向图的各节点用来表示各种事物、概念、情况、属性、状态、事件和动作等，节点上的标注用来区分各节点所表示的不同对象，每个各节点可以带有多个属性，以表征其所代表的对象的特性。</a:t>
            </a: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从结构上来看，语义网络一般由一些最基本的语义单元组成。这些最基本的语义单元被称为语义基元，可用如下三元组来表示为</a:t>
            </a:r>
            <a:r>
              <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rPr>
              <a:t>：</a:t>
            </a:r>
          </a:p>
        </p:txBody>
      </p:sp>
      <p:sp>
        <p:nvSpPr>
          <p:cNvPr id="171012" name="文本框 99"/>
          <p:cNvSpPr txBox="1">
            <a:spLocks noChangeArrowheads="1"/>
          </p:cNvSpPr>
          <p:nvPr/>
        </p:nvSpPr>
        <p:spPr bwMode="auto">
          <a:xfrm>
            <a:off x="3194050" y="5497513"/>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（节点</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，弧，节点</a:t>
            </a:r>
            <a:r>
              <a:rPr kumimoji="0" lang="en-US" altLang="zh-CN"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Tree>
    <p:extLst>
      <p:ext uri="{BB962C8B-B14F-4D97-AF65-F5344CB8AC3E}">
        <p14:creationId xmlns:p14="http://schemas.microsoft.com/office/powerpoint/2010/main" val="134328728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73059" name="文本框 99"/>
          <p:cNvSpPr txBox="1">
            <a:spLocks noChangeArrowheads="1"/>
          </p:cNvSpPr>
          <p:nvPr/>
        </p:nvSpPr>
        <p:spPr bwMode="auto">
          <a:xfrm>
            <a:off x="584200" y="1546225"/>
            <a:ext cx="11023600"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基本语义联系是构成复杂语义联系的基本单元，也是语义网络表示知识的基础，因此从一些基本的语义联系组合成任意复杂的语义联系是可以实现的。</a:t>
            </a:r>
          </a:p>
        </p:txBody>
      </p:sp>
      <p:sp>
        <p:nvSpPr>
          <p:cNvPr id="173060" name="文本框 3"/>
          <p:cNvSpPr txBox="1">
            <a:spLocks noChangeArrowheads="1"/>
          </p:cNvSpPr>
          <p:nvPr/>
        </p:nvSpPr>
        <p:spPr bwMode="auto">
          <a:xfrm>
            <a:off x="265113" y="2786063"/>
            <a:ext cx="508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、类属关系</a:t>
            </a: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
        <p:nvSpPr>
          <p:cNvPr id="173061" name="文本框 4"/>
          <p:cNvSpPr txBox="1">
            <a:spLocks noChangeArrowheads="1"/>
          </p:cNvSpPr>
          <p:nvPr/>
        </p:nvSpPr>
        <p:spPr bwMode="auto">
          <a:xfrm>
            <a:off x="704850" y="3252788"/>
            <a:ext cx="870108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6670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Wingdings" panose="05000000000000000000" pitchFamily="2" charset="2"/>
                <a:ea typeface="宋体" panose="02010600030101010101" pitchFamily="2" charset="-122"/>
                <a:cs typeface="+mn-cs"/>
              </a:rPr>
              <a:t>v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AKO(A-Kind-of)</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：表示一个事物是另一个事物的一种类型。</a:t>
            </a:r>
            <a:endParaRPr kumimoji="0" lang="en-US" altLang="zh-CN" sz="2400" b="0" i="0" u="none" strike="noStrike" kern="1200" cap="none" spc="0" normalizeH="0" baseline="0" noProof="0">
              <a:ln>
                <a:noFill/>
              </a:ln>
              <a:solidFill>
                <a:srgbClr val="000000"/>
              </a:solidFill>
              <a:effectLst/>
              <a:uLnTx/>
              <a:uFillTx/>
              <a:latin typeface="Wingdings" panose="05000000000000000000" pitchFamily="2" charset="2"/>
              <a:ea typeface="宋体" panose="02010600030101010101" pitchFamily="2" charset="-122"/>
              <a:cs typeface="+mn-cs"/>
            </a:endParaRPr>
          </a:p>
          <a:p>
            <a:pPr marL="26670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Wingdings" panose="05000000000000000000" pitchFamily="2" charset="2"/>
                <a:ea typeface="宋体" panose="02010600030101010101" pitchFamily="2" charset="-122"/>
                <a:cs typeface="+mn-cs"/>
              </a:rPr>
              <a:t>v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AMO(A-Member-of)</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：表示一个事物是另一个事物的成员。</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2400" b="0" i="0" u="none" strike="noStrike" kern="1200" cap="none" spc="0" normalizeH="0" baseline="0" noProof="0">
              <a:ln>
                <a:noFill/>
              </a:ln>
              <a:solidFill>
                <a:srgbClr val="000000"/>
              </a:solidFill>
              <a:effectLst/>
              <a:uLnTx/>
              <a:uFillTx/>
              <a:latin typeface="Wingdings" panose="05000000000000000000" pitchFamily="2" charset="2"/>
              <a:ea typeface="宋体" panose="02010600030101010101" pitchFamily="2" charset="-122"/>
              <a:cs typeface="+mn-cs"/>
            </a:endParaRPr>
          </a:p>
          <a:p>
            <a:pPr marL="26670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Wingdings" panose="05000000000000000000" pitchFamily="2" charset="2"/>
                <a:ea typeface="宋体" panose="02010600030101010101" pitchFamily="2" charset="-122"/>
                <a:cs typeface="+mn-cs"/>
              </a:rPr>
              <a:t>v </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ISA(Is-a)</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：表示一个事物是另一个事物的实例。</a:t>
            </a:r>
          </a:p>
        </p:txBody>
      </p:sp>
    </p:spTree>
    <p:extLst>
      <p:ext uri="{BB962C8B-B14F-4D97-AF65-F5344CB8AC3E}">
        <p14:creationId xmlns:p14="http://schemas.microsoft.com/office/powerpoint/2010/main" val="421746628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74083"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、包含关系</a:t>
            </a:r>
          </a:p>
        </p:txBody>
      </p:sp>
      <p:sp>
        <p:nvSpPr>
          <p:cNvPr id="5" name="文本框 4"/>
          <p:cNvSpPr txBox="1"/>
          <p:nvPr/>
        </p:nvSpPr>
        <p:spPr>
          <a:xfrm>
            <a:off x="265113" y="1954213"/>
            <a:ext cx="11425237" cy="2009775"/>
          </a:xfrm>
          <a:prstGeom prst="rect">
            <a:avLst/>
          </a:prstGeom>
          <a:noFill/>
          <a:ln w="9525">
            <a:noFill/>
          </a:ln>
        </p:spPr>
        <p:txBody>
          <a:bodyPr>
            <a:spAutoFit/>
          </a:body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mn-cs"/>
              </a:rPr>
              <a:t>包含关系也称为聚集关系，是指具有组织或结构特征的</a:t>
            </a:r>
            <a:r>
              <a:rPr kumimoji="0" lang="zh-CN" alt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charset="0"/>
                <a:ea typeface="等线" panose="02010600030101010101" pitchFamily="2" charset="-122"/>
                <a:cs typeface="+mn-cs"/>
              </a:rPr>
              <a:t>“部分与整体”</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mn-cs"/>
              </a:rPr>
              <a:t>之间的关系，它和类属关系的最主要的区别就是包含关系一般不具备属性的继承性。常用的包含关系的有：</a:t>
            </a:r>
            <a:r>
              <a:rPr kumimoji="0" lang="zh-CN" altLang="en-US" sz="2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Times New Roman" panose="02020603050405020304" charset="0"/>
                <a:ea typeface="等线" panose="02010600030101010101" pitchFamily="2" charset="-122"/>
                <a:cs typeface="+mn-cs"/>
              </a:rPr>
              <a:t>Part-of，Member-</a:t>
            </a:r>
            <a:r>
              <a:rPr kumimoji="0" lang="zh-CN" altLang="en-US" sz="2400" b="1" i="0" u="none" strike="noStrike" kern="1200" cap="none" spc="0" normalizeH="0" baseline="0" noProof="0" dirty="0" smtClean="0">
                <a:ln>
                  <a:noFill/>
                </a:ln>
                <a:solidFill>
                  <a:prstClr val="black"/>
                </a:solidFill>
                <a:effectLst>
                  <a:outerShdw blurRad="38100" dist="38100" dir="2700000" algn="tl">
                    <a:srgbClr val="000000">
                      <a:alpha val="43137"/>
                    </a:srgbClr>
                  </a:outerShdw>
                </a:effectLst>
                <a:uLnTx/>
                <a:uFillTx/>
                <a:latin typeface="Times New Roman" panose="02020603050405020304" charset="0"/>
                <a:ea typeface="等线" panose="02010600030101010101" pitchFamily="2" charset="-122"/>
                <a:cs typeface="+mn-cs"/>
              </a:rPr>
              <a:t>of</a:t>
            </a:r>
            <a:r>
              <a:rPr kumimoji="0" lang="zh-CN" altLang="en-US" sz="2400" b="0" i="0" u="none" strike="noStrike" kern="1200" cap="none" spc="0" normalizeH="0" baseline="0" noProof="0" dirty="0" smtClean="0">
                <a:ln>
                  <a:noFill/>
                </a:ln>
                <a:solidFill>
                  <a:prstClr val="black"/>
                </a:solidFill>
                <a:effectLst/>
                <a:uLnTx/>
                <a:uFillTx/>
                <a:latin typeface="Times New Roman" panose="02020603050405020304" charset="0"/>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charset="0"/>
                <a:ea typeface="等线" panose="02010600030101010101" pitchFamily="2" charset="-122"/>
                <a:cs typeface="+mn-cs"/>
              </a:rPr>
              <a:t>表示一个事物是另一个事物的一部分，或说是部分与整体的关系。</a:t>
            </a:r>
          </a:p>
        </p:txBody>
      </p:sp>
      <p:pic>
        <p:nvPicPr>
          <p:cNvPr id="17408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8088" y="3963988"/>
            <a:ext cx="4459287"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936348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75107"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、属性关系</a:t>
            </a:r>
          </a:p>
        </p:txBody>
      </p:sp>
      <p:sp>
        <p:nvSpPr>
          <p:cNvPr id="5" name="文本框 4"/>
          <p:cNvSpPr txBox="1"/>
          <p:nvPr/>
        </p:nvSpPr>
        <p:spPr>
          <a:xfrm>
            <a:off x="265113" y="1954213"/>
            <a:ext cx="11425237" cy="1530350"/>
          </a:xfrm>
          <a:prstGeom prst="rect">
            <a:avLst/>
          </a:prstGeom>
          <a:noFill/>
          <a:ln w="9525">
            <a:noFill/>
          </a:ln>
        </p:spPr>
        <p:txBody>
          <a:bodyPr>
            <a:spAutoFit/>
          </a:body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属性关系是指事物和其属性之间的关系。常用的属性关系有：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Have：表示一个结点具有另一个结点所描述的属性。</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Can：表示一个结点能做另一个结点的事情。 </a:t>
            </a:r>
          </a:p>
        </p:txBody>
      </p:sp>
      <p:pic>
        <p:nvPicPr>
          <p:cNvPr id="17510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3792538"/>
            <a:ext cx="9542463"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46156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76131"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、时间关系</a:t>
            </a:r>
          </a:p>
        </p:txBody>
      </p:sp>
      <p:sp>
        <p:nvSpPr>
          <p:cNvPr id="5" name="文本框 4"/>
          <p:cNvSpPr txBox="1"/>
          <p:nvPr/>
        </p:nvSpPr>
        <p:spPr>
          <a:xfrm>
            <a:off x="265113" y="1954213"/>
            <a:ext cx="11425237" cy="2009775"/>
          </a:xfrm>
          <a:prstGeom prst="rect">
            <a:avLst/>
          </a:prstGeom>
          <a:noFill/>
          <a:ln w="9525">
            <a:noFill/>
          </a:ln>
        </p:spPr>
        <p:txBody>
          <a:bodyPr>
            <a:spAutoFit/>
          </a:body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时间关系是指不同事件在其发生时间方面的先后关系，节点间的不具备属性继承性。常用的时间关系有：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Before：表示一个事件在一个事件之前发生。</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After：表示一个事件在一个事件之后发生。 </a:t>
            </a:r>
          </a:p>
        </p:txBody>
      </p:sp>
      <p:pic>
        <p:nvPicPr>
          <p:cNvPr id="17613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3963988"/>
            <a:ext cx="99568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73519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989262" y="1495425"/>
            <a:ext cx="6142037" cy="646331"/>
          </a:xfrm>
          <a:prstGeom prst="rect">
            <a:avLst/>
          </a:prstGeom>
          <a:noFill/>
          <a:ln w="9525">
            <a:noFill/>
          </a:ln>
        </p:spPr>
        <p:txBody>
          <a:bodyPr wrap="square">
            <a:spAutoFit/>
          </a:bodyPr>
          <a:lstStyle/>
          <a:p>
            <a:pPr indent="269875" eaLnBrk="1" fontAlgn="auto" hangingPunct="1">
              <a:spcBef>
                <a:spcPts val="0"/>
              </a:spcBef>
              <a:spcAft>
                <a:spcPts val="0"/>
              </a:spcAft>
              <a:defRPr/>
            </a:pPr>
            <a:r>
              <a:rPr lang="zh-CN" altLang="en-US" sz="3600" b="1" dirty="0" smtClean="0">
                <a:solidFill>
                  <a:prstClr val="black"/>
                </a:solidFill>
                <a:latin typeface="微软雅黑" panose="020B0503020204020204" pitchFamily="34" charset="-122"/>
                <a:ea typeface="微软雅黑" panose="020B0503020204020204" pitchFamily="34" charset="-122"/>
              </a:rPr>
              <a:t>知识表示离不开</a:t>
            </a:r>
            <a:r>
              <a:rPr lang="zh-CN" altLang="en-US" sz="3600" b="1" dirty="0">
                <a:solidFill>
                  <a:prstClr val="black"/>
                </a:solidFill>
                <a:latin typeface="微软雅黑" panose="020B0503020204020204" pitchFamily="34" charset="-122"/>
                <a:ea typeface="微软雅黑" panose="020B0503020204020204" pitchFamily="34" charset="-122"/>
              </a:rPr>
              <a:t>数据、信息。</a:t>
            </a:r>
          </a:p>
        </p:txBody>
      </p:sp>
      <p:sp>
        <p:nvSpPr>
          <p:cNvPr id="3" name="文本框 2"/>
          <p:cNvSpPr txBox="1"/>
          <p:nvPr/>
        </p:nvSpPr>
        <p:spPr>
          <a:xfrm>
            <a:off x="838200" y="2365375"/>
            <a:ext cx="10744199" cy="3667992"/>
          </a:xfrm>
          <a:prstGeom prst="rect">
            <a:avLst/>
          </a:prstGeom>
          <a:noFill/>
          <a:ln w="9525">
            <a:noFill/>
          </a:ln>
        </p:spPr>
        <p:txBody>
          <a:bodyPr wrap="square">
            <a:spAutoFit/>
          </a:bodyPr>
          <a:lstStyle/>
          <a:p>
            <a:pPr marL="342900" indent="-342900">
              <a:lnSpc>
                <a:spcPct val="120000"/>
              </a:lnSpc>
              <a:buFont typeface="Wingdings" panose="05000000000000000000" charset="0"/>
              <a:buChar char="p"/>
              <a:defRPr/>
            </a:pPr>
            <a:r>
              <a:rPr lang="zh-CN" altLang="en-US" sz="2800" dirty="0">
                <a:latin typeface="微软雅黑" panose="020B0503020204020204" pitchFamily="34" charset="-122"/>
                <a:ea typeface="微软雅黑" panose="020B0503020204020204" pitchFamily="34" charset="-122"/>
              </a:rPr>
              <a:t>数据是事物、概念或指令的一种形式化的表示形式，以适合于人工或自然的方式进行通信、解释或处理</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charset="0"/>
              <a:buChar char="p"/>
              <a:defRPr/>
            </a:pPr>
            <a:r>
              <a:rPr lang="zh-CN" altLang="en-US" sz="2800" dirty="0">
                <a:latin typeface="微软雅黑" panose="020B0503020204020204" pitchFamily="34" charset="-122"/>
                <a:ea typeface="微软雅黑" panose="020B0503020204020204" pitchFamily="34" charset="-122"/>
              </a:rPr>
              <a:t>信息是数据所表达的客观事实，数据是信息的载体，与具体的介质和编码方法有关</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120000"/>
              </a:lnSpc>
              <a:buFont typeface="Wingdings" panose="05000000000000000000" charset="0"/>
              <a:buChar char="p"/>
              <a:defRPr/>
            </a:pPr>
            <a:r>
              <a:rPr lang="zh-CN" altLang="en-US" sz="2800" dirty="0" smtClean="0">
                <a:solidFill>
                  <a:prstClr val="black"/>
                </a:solidFill>
                <a:latin typeface="微软雅黑" panose="020B0503020204020204" pitchFamily="34" charset="-122"/>
                <a:ea typeface="微软雅黑" panose="020B0503020204020204" pitchFamily="34" charset="-122"/>
              </a:rPr>
              <a:t>知识</a:t>
            </a:r>
            <a:r>
              <a:rPr lang="zh-CN" altLang="en-US" sz="2800" dirty="0">
                <a:solidFill>
                  <a:prstClr val="black"/>
                </a:solidFill>
                <a:latin typeface="微软雅黑" panose="020B0503020204020204" pitchFamily="34" charset="-122"/>
                <a:ea typeface="微软雅黑" panose="020B0503020204020204" pitchFamily="34" charset="-122"/>
              </a:rPr>
              <a:t>是人对信息的加工、吸收、提取、评价的结果。</a:t>
            </a:r>
            <a:r>
              <a:rPr lang="zh-CN" altLang="en-US" sz="2800" b="1" dirty="0">
                <a:solidFill>
                  <a:prstClr val="black"/>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知识就是人类认识自然界（包括社会和人）的精神产物，是人类进行智能活动的基础。</a:t>
            </a:r>
          </a:p>
        </p:txBody>
      </p:sp>
    </p:spTree>
    <p:extLst>
      <p:ext uri="{BB962C8B-B14F-4D97-AF65-F5344CB8AC3E}">
        <p14:creationId xmlns:p14="http://schemas.microsoft.com/office/powerpoint/2010/main" val="1270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77155"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、位置关系</a:t>
            </a:r>
          </a:p>
        </p:txBody>
      </p:sp>
      <p:sp>
        <p:nvSpPr>
          <p:cNvPr id="5" name="文本框 4"/>
          <p:cNvSpPr txBox="1"/>
          <p:nvPr/>
        </p:nvSpPr>
        <p:spPr>
          <a:xfrm>
            <a:off x="265113" y="2066925"/>
            <a:ext cx="11425237" cy="3448050"/>
          </a:xfrm>
          <a:prstGeom prst="rect">
            <a:avLst/>
          </a:prstGeom>
          <a:noFill/>
          <a:ln w="9525">
            <a:noFill/>
          </a:ln>
        </p:spPr>
        <p:txBody>
          <a:bodyPr>
            <a:spAutoFit/>
          </a:body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位置关系是指不同事物在位置方面的关系。节点间的不具备属性继承性。常用的位置关系有：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Located-on：表示一物体在另一物体之上。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Located-at： 表示一物体在某一位置。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Located-under： 表示一物体在另一物体之下。</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Located-inside： 表示一物体在另一物体之中。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en-US" altLang="zh-CN"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Located-outside： 表示一物体在另一物体之外。 </a:t>
            </a:r>
          </a:p>
        </p:txBody>
      </p:sp>
      <p:pic>
        <p:nvPicPr>
          <p:cNvPr id="177157"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1600" y="3638550"/>
            <a:ext cx="415925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4234693"/>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78179"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5</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、位置关系</a:t>
            </a:r>
          </a:p>
        </p:txBody>
      </p:sp>
      <p:sp>
        <p:nvSpPr>
          <p:cNvPr id="5" name="文本框 4"/>
          <p:cNvSpPr txBox="1"/>
          <p:nvPr/>
        </p:nvSpPr>
        <p:spPr>
          <a:xfrm>
            <a:off x="265113" y="2066925"/>
            <a:ext cx="11425237" cy="3448050"/>
          </a:xfrm>
          <a:prstGeom prst="rect">
            <a:avLst/>
          </a:prstGeom>
          <a:noFill/>
          <a:ln w="9525">
            <a:noFill/>
          </a:ln>
        </p:spPr>
        <p:txBody>
          <a:bodyPr>
            <a:spAutoFit/>
          </a:body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位置关系是指不同事物在位置方面的关系。节点间的不具备属性继承性。常用的位置关系有：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Located-on：表示一物体在另一物体之上。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Located-at： 表示一物体在某一位置。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Located-under： 表示一物体在另一物体之下。</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Located-inside： 表示一物体在另一物体之中。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en-US" altLang="zh-CN"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Located-outside： 表示一物体在另一物体之外。 </a:t>
            </a:r>
          </a:p>
        </p:txBody>
      </p:sp>
      <p:pic>
        <p:nvPicPr>
          <p:cNvPr id="178181"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21600" y="3638550"/>
            <a:ext cx="4159250"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212229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79203"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6</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、相近关系</a:t>
            </a:r>
          </a:p>
        </p:txBody>
      </p:sp>
      <p:sp>
        <p:nvSpPr>
          <p:cNvPr id="5" name="文本框 4"/>
          <p:cNvSpPr txBox="1"/>
          <p:nvPr/>
        </p:nvSpPr>
        <p:spPr>
          <a:xfrm>
            <a:off x="265113" y="2066925"/>
            <a:ext cx="11425237" cy="2009775"/>
          </a:xfrm>
          <a:prstGeom prst="rect">
            <a:avLst/>
          </a:prstGeom>
          <a:noFill/>
          <a:ln w="9525">
            <a:noFill/>
          </a:ln>
        </p:spPr>
        <p:txBody>
          <a:bodyPr>
            <a:spAutoFit/>
          </a:body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        </a:t>
            </a: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相近关系，又称相似关系，是指不同事物在形状、内容等方面相似和接近。常用的相近关系有： </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Similar-to：表示一事物与另一事物相似。</a:t>
            </a:r>
          </a:p>
          <a:p>
            <a:pPr marL="609600" marR="0" lvl="0" indent="-342900" algn="l" defTabSz="914400" rtl="0" eaLnBrk="1" fontAlgn="auto" latinLnBrk="0" hangingPunct="1">
              <a:lnSpc>
                <a:spcPct val="130000"/>
              </a:lnSpc>
              <a:spcBef>
                <a:spcPts val="0"/>
              </a:spcBef>
              <a:spcAft>
                <a:spcPts val="0"/>
              </a:spcAft>
              <a:buClrTx/>
              <a:buSzTx/>
              <a:buFont typeface="Wingdings" panose="05000000000000000000" charset="0"/>
              <a:buChar char="p"/>
              <a:tabLst/>
              <a:defRPr/>
            </a:pPr>
            <a:r>
              <a:rPr kumimoji="0" lang="zh-CN" altLang="en-US" sz="2400" b="0" i="0" u="none" strike="noStrike" kern="1200" cap="none" spc="0" normalizeH="0" baseline="0" noProof="0">
                <a:ln>
                  <a:noFill/>
                </a:ln>
                <a:solidFill>
                  <a:prstClr val="black"/>
                </a:solidFill>
                <a:effectLst/>
                <a:uLnTx/>
                <a:uFillTx/>
                <a:latin typeface="Times New Roman" panose="02020603050405020304" charset="0"/>
                <a:ea typeface="等线" panose="02010600030101010101" pitchFamily="2" charset="-122"/>
                <a:cs typeface="+mn-cs"/>
              </a:rPr>
              <a:t>Near-to： 表示一事物与另一事物接近。 </a:t>
            </a:r>
          </a:p>
        </p:txBody>
      </p:sp>
      <p:pic>
        <p:nvPicPr>
          <p:cNvPr id="17920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9413" y="4214813"/>
            <a:ext cx="6503987" cy="194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734975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80227"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7</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、因果关系</a:t>
            </a:r>
          </a:p>
        </p:txBody>
      </p:sp>
      <p:sp>
        <p:nvSpPr>
          <p:cNvPr id="180228" name="文本框 4"/>
          <p:cNvSpPr txBox="1">
            <a:spLocks noChangeArrowheads="1"/>
          </p:cNvSpPr>
          <p:nvPr/>
        </p:nvSpPr>
        <p:spPr bwMode="auto">
          <a:xfrm>
            <a:off x="265113" y="2066925"/>
            <a:ext cx="114252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因果关系是指由于某一事件的发生而导致另一事物的发生，适合表示规则性知识。通常用If-then联系表示两个节点之间的因果关系，其含义是“如果……，那么……”。</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pic>
        <p:nvPicPr>
          <p:cNvPr id="18022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3789363"/>
            <a:ext cx="8543925"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962062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中常用的语义联系</a:t>
            </a:r>
          </a:p>
        </p:txBody>
      </p:sp>
      <p:sp>
        <p:nvSpPr>
          <p:cNvPr id="181251"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8</a:t>
            </a:r>
            <a:r>
              <a:rPr kumimoji="0"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、组成关系</a:t>
            </a:r>
          </a:p>
        </p:txBody>
      </p:sp>
      <p:sp>
        <p:nvSpPr>
          <p:cNvPr id="181252" name="文本框 4"/>
          <p:cNvSpPr txBox="1">
            <a:spLocks noChangeArrowheads="1"/>
          </p:cNvSpPr>
          <p:nvPr/>
        </p:nvSpPr>
        <p:spPr bwMode="auto">
          <a:xfrm>
            <a:off x="265113" y="2066925"/>
            <a:ext cx="11425237" cy="104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6670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组成关系是一种一对多的联系，用于表示某一事物由其它一些事物构成，通常用Compsoed-of联系表示。Compsoed-of联系所连接的节点间不具备属性继承性。</a:t>
            </a:r>
          </a:p>
        </p:txBody>
      </p:sp>
      <p:pic>
        <p:nvPicPr>
          <p:cNvPr id="18125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11388" y="3189288"/>
            <a:ext cx="7608887"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038644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文本框 1"/>
          <p:cNvSpPr txBox="1">
            <a:spLocks noChangeArrowheads="1"/>
          </p:cNvSpPr>
          <p:nvPr/>
        </p:nvSpPr>
        <p:spPr bwMode="auto">
          <a:xfrm>
            <a:off x="352425" y="244475"/>
            <a:ext cx="87852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表示知识的方法及步骤</a:t>
            </a:r>
          </a:p>
        </p:txBody>
      </p:sp>
      <p:sp>
        <p:nvSpPr>
          <p:cNvPr id="183299" name="文本框 3"/>
          <p:cNvSpPr txBox="1">
            <a:spLocks noChangeArrowheads="1"/>
          </p:cNvSpPr>
          <p:nvPr/>
        </p:nvSpPr>
        <p:spPr bwMode="auto">
          <a:xfrm>
            <a:off x="265112" y="1544638"/>
            <a:ext cx="695787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．情况、动作和事件</a:t>
            </a:r>
            <a:r>
              <a:rPr kumimoji="0" lang="zh-CN"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的</a:t>
            </a:r>
            <a:r>
              <a:rPr kumimoji="0" lang="zh-CN" altLang="en-US"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知识</a:t>
            </a:r>
            <a:r>
              <a:rPr kumimoji="0" lang="zh-CN" altLang="zh-CN" sz="2800" b="0" i="0" u="none" strike="noStrike" kern="1200" cap="none" spc="0" normalizeH="0" baseline="0" noProof="0" dirty="0" smtClean="0">
                <a:ln>
                  <a:noFill/>
                </a:ln>
                <a:solidFill>
                  <a:srgbClr val="000000"/>
                </a:solidFill>
                <a:effectLst/>
                <a:uLnTx/>
                <a:uFillTx/>
                <a:latin typeface="Times New Roman" panose="02020603050405020304" pitchFamily="18" charset="0"/>
                <a:ea typeface="宋体" panose="02010600030101010101" pitchFamily="2" charset="-122"/>
                <a:cs typeface="+mn-cs"/>
              </a:rPr>
              <a:t>表示</a:t>
            </a:r>
            <a:endParaRPr kumimoji="0" lang="zh-CN" altLang="zh-CN"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pic>
        <p:nvPicPr>
          <p:cNvPr id="183300"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7863" y="3635375"/>
            <a:ext cx="5002212"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3301" name="文本框 4"/>
          <p:cNvSpPr txBox="1">
            <a:spLocks noChangeArrowheads="1"/>
          </p:cNvSpPr>
          <p:nvPr/>
        </p:nvSpPr>
        <p:spPr bwMode="auto">
          <a:xfrm>
            <a:off x="552450" y="2066925"/>
            <a:ext cx="110251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）情况的表示</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zh-CN" altLang="en-US" sz="2400" b="0"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在用语义网络表示那些不及物动词表示的语句或没有间接宾语的及物动词表示的语句时，如果该语句的动作表示了一些其它情况，如动作作用的时间等，则需要增加一个情况节点用于指出各种不同的情况。</a:t>
            </a:r>
          </a:p>
        </p:txBody>
      </p:sp>
    </p:spTree>
    <p:extLst>
      <p:ext uri="{BB962C8B-B14F-4D97-AF65-F5344CB8AC3E}">
        <p14:creationId xmlns:p14="http://schemas.microsoft.com/office/powerpoint/2010/main" val="16727400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文本框 1"/>
          <p:cNvSpPr txBox="1">
            <a:spLocks noChangeArrowheads="1"/>
          </p:cNvSpPr>
          <p:nvPr/>
        </p:nvSpPr>
        <p:spPr bwMode="auto">
          <a:xfrm>
            <a:off x="352425" y="244475"/>
            <a:ext cx="87852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表示知识的方法及步骤</a:t>
            </a:r>
          </a:p>
        </p:txBody>
      </p:sp>
      <p:sp>
        <p:nvSpPr>
          <p:cNvPr id="184323"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．情况、动作和事件的表示</a:t>
            </a:r>
          </a:p>
        </p:txBody>
      </p:sp>
      <p:pic>
        <p:nvPicPr>
          <p:cNvPr id="18432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45113" y="3635375"/>
            <a:ext cx="5002212" cy="266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5" name="文本框 4"/>
          <p:cNvSpPr txBox="1">
            <a:spLocks noChangeArrowheads="1"/>
          </p:cNvSpPr>
          <p:nvPr/>
        </p:nvSpPr>
        <p:spPr bwMode="auto">
          <a:xfrm>
            <a:off x="552450" y="2066925"/>
            <a:ext cx="110251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）情况的表示</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在用语义网络表示那些不及物动词表示的语句或没有间接宾语的及物动词表示的语句时，如果该语句的动作表示了一些其它情况，如动作作用的时间等，则需要增加一个情况节点用于指出各种不同的情况。</a:t>
            </a:r>
          </a:p>
        </p:txBody>
      </p:sp>
      <p:sp>
        <p:nvSpPr>
          <p:cNvPr id="2" name="文本框 1"/>
          <p:cNvSpPr txBox="1"/>
          <p:nvPr/>
        </p:nvSpPr>
        <p:spPr>
          <a:xfrm>
            <a:off x="2001705" y="4459357"/>
            <a:ext cx="2798029" cy="707886"/>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小燕子这只燕子从春天到秋天占有一个巢</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98565975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文本框 1"/>
          <p:cNvSpPr txBox="1">
            <a:spLocks noChangeArrowheads="1"/>
          </p:cNvSpPr>
          <p:nvPr/>
        </p:nvSpPr>
        <p:spPr bwMode="auto">
          <a:xfrm>
            <a:off x="352425" y="244475"/>
            <a:ext cx="87852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表示知识的方法及步骤</a:t>
            </a:r>
          </a:p>
        </p:txBody>
      </p:sp>
      <p:sp>
        <p:nvSpPr>
          <p:cNvPr id="185347"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．情况、动作和事件的表示</a:t>
            </a:r>
          </a:p>
        </p:txBody>
      </p:sp>
      <p:sp>
        <p:nvSpPr>
          <p:cNvPr id="185348" name="文本框 4"/>
          <p:cNvSpPr txBox="1">
            <a:spLocks noChangeArrowheads="1"/>
          </p:cNvSpPr>
          <p:nvPr/>
        </p:nvSpPr>
        <p:spPr bwMode="auto">
          <a:xfrm>
            <a:off x="552450" y="2066925"/>
            <a:ext cx="110251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）动作的表示</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有些表示知识的语句既有发出动作的主体，又有接受动作的客体</a:t>
            </a:r>
            <a:r>
              <a:rPr kumimoji="0" lang="en-US" altLang="zh-CN"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其实质表示的是一个三元关系</a:t>
            </a:r>
            <a:r>
              <a:rPr kumimoji="0" lang="en-US" altLang="zh-CN"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。在用语义网络表示这样的知识时，可以增加一个动作节点用于指出动作的主体和客体。</a:t>
            </a:r>
          </a:p>
        </p:txBody>
      </p:sp>
      <p:pic>
        <p:nvPicPr>
          <p:cNvPr id="185349"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3763963"/>
            <a:ext cx="7696200"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303559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文本框 1"/>
          <p:cNvSpPr txBox="1">
            <a:spLocks noChangeArrowheads="1"/>
          </p:cNvSpPr>
          <p:nvPr/>
        </p:nvSpPr>
        <p:spPr bwMode="auto">
          <a:xfrm>
            <a:off x="352425" y="244475"/>
            <a:ext cx="878522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语义网络</a:t>
            </a: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表示知识的方法及步骤</a:t>
            </a:r>
          </a:p>
        </p:txBody>
      </p:sp>
      <p:sp>
        <p:nvSpPr>
          <p:cNvPr id="186371" name="文本框 3"/>
          <p:cNvSpPr txBox="1">
            <a:spLocks noChangeArrowheads="1"/>
          </p:cNvSpPr>
          <p:nvPr/>
        </p:nvSpPr>
        <p:spPr bwMode="auto">
          <a:xfrm>
            <a:off x="265113" y="1544638"/>
            <a:ext cx="5080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．情况、动作和事件的表示</a:t>
            </a:r>
          </a:p>
        </p:txBody>
      </p:sp>
      <p:sp>
        <p:nvSpPr>
          <p:cNvPr id="186372" name="文本框 4"/>
          <p:cNvSpPr txBox="1">
            <a:spLocks noChangeArrowheads="1"/>
          </p:cNvSpPr>
          <p:nvPr/>
        </p:nvSpPr>
        <p:spPr bwMode="auto">
          <a:xfrm>
            <a:off x="552450" y="2066925"/>
            <a:ext cx="11025188"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3</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）事件的表示</a:t>
            </a:r>
          </a:p>
          <a:p>
            <a:pPr marL="0" marR="0" lvl="0" indent="26670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如果要表示的知识可以看成是发生的一个事件，那么可以增加一个事件节点来描述这条知识。</a:t>
            </a:r>
          </a:p>
        </p:txBody>
      </p:sp>
      <p:grpSp>
        <p:nvGrpSpPr>
          <p:cNvPr id="3" name="组合 2"/>
          <p:cNvGrpSpPr/>
          <p:nvPr/>
        </p:nvGrpSpPr>
        <p:grpSpPr>
          <a:xfrm>
            <a:off x="4043550" y="3265488"/>
            <a:ext cx="7291387" cy="2968625"/>
            <a:chOff x="2268538" y="3265488"/>
            <a:chExt cx="7291387" cy="2968625"/>
          </a:xfrm>
        </p:grpSpPr>
        <p:pic>
          <p:nvPicPr>
            <p:cNvPr id="18637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3265488"/>
              <a:ext cx="7291387"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5345113" y="5578609"/>
              <a:ext cx="1913325" cy="369332"/>
            </a:xfrm>
            <a:prstGeom prst="rect">
              <a:avLst/>
            </a:prstGeom>
            <a:solidFill>
              <a:schemeClr val="accent6">
                <a:lumMod val="60000"/>
                <a:lumOff val="4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white"/>
                  </a:solidFill>
                  <a:effectLst/>
                  <a:uLnTx/>
                  <a:uFillTx/>
                  <a:latin typeface="微软雅黑" panose="020B0503020204020204" pitchFamily="34" charset="-122"/>
                  <a:ea typeface="微软雅黑" panose="020B0503020204020204" pitchFamily="34" charset="-122"/>
                  <a:cs typeface="+mn-cs"/>
                </a:rPr>
                <a:t>日本国家足球队</a:t>
              </a: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4" name="文本框 3"/>
          <p:cNvSpPr txBox="1"/>
          <p:nvPr/>
        </p:nvSpPr>
        <p:spPr>
          <a:xfrm>
            <a:off x="665143" y="4141693"/>
            <a:ext cx="3265714" cy="1015663"/>
          </a:xfrm>
          <a:prstGeom prst="rect">
            <a:avLst/>
          </a:prstGeom>
          <a:solidFill>
            <a:srgbClr val="FFC000"/>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中国队与日本队，两国的国家足球队在中国进行了一场比赛，结局的比分是</a:t>
            </a:r>
            <a:r>
              <a:rPr kumimoji="0" lang="en-US" altLang="zh-CN" sz="20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3:2</a:t>
            </a: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3897973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框架知识表示</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88419" name="文本框 3"/>
          <p:cNvSpPr txBox="1">
            <a:spLocks noChangeArrowheads="1"/>
          </p:cNvSpPr>
          <p:nvPr/>
        </p:nvSpPr>
        <p:spPr bwMode="auto">
          <a:xfrm>
            <a:off x="501650" y="1397000"/>
            <a:ext cx="11188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1.框架结构</a:t>
            </a:r>
          </a:p>
        </p:txBody>
      </p:sp>
      <p:pic>
        <p:nvPicPr>
          <p:cNvPr id="188420" name="图片 3"/>
          <p:cNvPicPr>
            <a:picLocks noChangeAspect="1"/>
          </p:cNvPicPr>
          <p:nvPr/>
        </p:nvPicPr>
        <p:blipFill>
          <a:blip r:embed="rId2">
            <a:extLst>
              <a:ext uri="{28A0092B-C50C-407E-A947-70E740481C1C}">
                <a14:useLocalDpi xmlns:a14="http://schemas.microsoft.com/office/drawing/2010/main" val="0"/>
              </a:ext>
            </a:extLst>
          </a:blip>
          <a:srcRect b="4988"/>
          <a:stretch>
            <a:fillRect/>
          </a:stretch>
        </p:blipFill>
        <p:spPr bwMode="auto">
          <a:xfrm>
            <a:off x="5537200" y="2219325"/>
            <a:ext cx="5710238" cy="371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421" name="文本框 99"/>
          <p:cNvSpPr txBox="1">
            <a:spLocks noChangeArrowheads="1"/>
          </p:cNvSpPr>
          <p:nvPr/>
        </p:nvSpPr>
        <p:spPr bwMode="auto">
          <a:xfrm>
            <a:off x="674688" y="2705100"/>
            <a:ext cx="4189412"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2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框架通常有描述事物各个方面的若干槽（</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slot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）组成，每一个槽也可以根据实际情况拥有若干个侧面（</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aspect</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），每一个侧面又可以拥有若干个值（</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value</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a:t>
            </a:r>
            <a:endParaRPr kumimoji="0" lang="zh-CN" altLang="en-US" sz="24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272899420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文本框 2"/>
          <p:cNvSpPr txBox="1"/>
          <p:nvPr/>
        </p:nvSpPr>
        <p:spPr>
          <a:xfrm>
            <a:off x="631825" y="1358900"/>
            <a:ext cx="10747375" cy="4693593"/>
          </a:xfrm>
          <a:prstGeom prst="rect">
            <a:avLst/>
          </a:prstGeom>
          <a:noFill/>
        </p:spPr>
        <p:txBody>
          <a:bodyPr>
            <a:spAutoFit/>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FF"/>
                </a:solidFill>
                <a:effectLst/>
                <a:uLnTx/>
                <a:uFillTx/>
                <a:latin typeface="黑体" panose="02010609060101010101" charset="-122"/>
                <a:ea typeface="等线" panose="02010600030101010101" pitchFamily="2" charset="-122"/>
                <a:cs typeface="+mn-cs"/>
                <a:sym typeface="+mn-ea"/>
              </a:rPr>
              <a:t>1.</a:t>
            </a:r>
            <a:r>
              <a:rPr kumimoji="0" lang="zh-CN" altLang="en-US" sz="3200" b="0" i="0" u="none" strike="noStrike" kern="1200" cap="none" spc="0" normalizeH="0" baseline="0" noProof="0" dirty="0">
                <a:ln>
                  <a:noFill/>
                </a:ln>
                <a:solidFill>
                  <a:srgbClr val="0000FF"/>
                </a:solidFill>
                <a:effectLst/>
                <a:uLnTx/>
                <a:uFillTx/>
                <a:latin typeface="黑体" panose="02010609060101010101" charset="-122"/>
                <a:ea typeface="等线" panose="02010600030101010101" pitchFamily="2" charset="-122"/>
                <a:cs typeface="+mn-cs"/>
                <a:sym typeface="+mn-ea"/>
              </a:rPr>
              <a:t>语法</a:t>
            </a:r>
            <a:endParaRPr kumimoji="0" lang="zh-CN" altLang="en-US" sz="3200" b="0" i="0" u="none" strike="noStrike" kern="1200" cap="none" spc="0" normalizeH="0" baseline="0" noProof="0" dirty="0">
              <a:ln>
                <a:noFill/>
              </a:ln>
              <a:solidFill>
                <a:srgbClr val="0000FF"/>
              </a:solidFill>
              <a:effectLst/>
              <a:uLnTx/>
              <a:uFillTx/>
              <a:latin typeface="黑体" panose="02010609060101010101" charset="-122"/>
              <a:ea typeface="等线" panose="02010600030101010101" pitchFamily="2" charset="-122"/>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srgbClr val="FF0000"/>
                </a:solidFill>
                <a:effectLst/>
                <a:uLnTx/>
                <a:uFillTx/>
                <a:latin typeface="黑体" panose="02010609060101010101" charset="-122"/>
                <a:ea typeface="等线" panose="02010600030101010101" pitchFamily="2" charset="-122"/>
                <a:cs typeface="+mn-cs"/>
                <a:sym typeface="+mn-ea"/>
              </a:rPr>
              <a:t>    </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复合句由简单语句和逻辑连接词构造而成</a:t>
            </a:r>
            <a:r>
              <a:rPr kumimoji="0" lang="zh-CN" altLang="en-US" sz="2800" b="0" i="0" u="none" strike="noStrike" kern="1200" cap="none" spc="0" normalizeH="0" baseline="0" noProof="0" dirty="0">
                <a:ln>
                  <a:noFill/>
                </a:ln>
                <a:solidFill>
                  <a:prstClr val="black"/>
                </a:solidFill>
                <a:effectLst/>
                <a:uLnTx/>
                <a:uFillTx/>
                <a:latin typeface="黑体" panose="02010609060101010101" charset="-122"/>
                <a:ea typeface="等线" panose="02010600030101010101" pitchFamily="2" charset="-122"/>
                <a:cs typeface="+mn-cs"/>
                <a:sym typeface="+mn-ea"/>
              </a:rPr>
              <a:t>，</a:t>
            </a:r>
            <a:r>
              <a:rPr kumimoji="0" sz="2800" b="0" i="0" u="none" strike="noStrike" kern="1200" cap="none" spc="0" normalizeH="0" baseline="0" noProof="0" dirty="0" err="1" smtClean="0">
                <a:ln>
                  <a:noFill/>
                </a:ln>
                <a:solidFill>
                  <a:prstClr val="black"/>
                </a:solidFill>
                <a:effectLst/>
                <a:uLnTx/>
                <a:uFillTx/>
                <a:latin typeface="黑体" panose="02010609060101010101" charset="-122"/>
                <a:ea typeface="+mn-ea"/>
                <a:cs typeface="+mn-cs"/>
                <a:sym typeface="+mn-ea"/>
              </a:rPr>
              <a:t>其中，常用的逻辑连接词有以下五种</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p>
          <a:p>
            <a:pPr marL="457200" marR="0" lvl="0" indent="-457200" algn="just" defTabSz="914400" rtl="0" eaLnBrk="1" fontAlgn="auto" latinLnBrk="0" hangingPunct="1">
              <a:lnSpc>
                <a:spcPct val="115000"/>
              </a:lnSpc>
              <a:spcBef>
                <a:spcPts val="0"/>
              </a:spcBef>
              <a:spcAft>
                <a:spcPts val="0"/>
              </a:spcAft>
              <a:buClrTx/>
              <a:buSzTx/>
              <a:buFont typeface="Wingdings" panose="05000000000000000000" charset="0"/>
              <a:buChar char="n"/>
              <a:tabLst/>
              <a:defRPr/>
            </a:pP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非，否定式，用</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lang="en-US"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  </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表示</a:t>
            </a:r>
            <a:endPar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endParaRPr>
          </a:p>
          <a:p>
            <a:pPr marL="457200" marR="0" lvl="0" indent="-457200" algn="just" defTabSz="914400" rtl="0" eaLnBrk="1" fontAlgn="auto" latinLnBrk="0" hangingPunct="1">
              <a:lnSpc>
                <a:spcPct val="115000"/>
              </a:lnSpc>
              <a:spcBef>
                <a:spcPts val="0"/>
              </a:spcBef>
              <a:spcAft>
                <a:spcPts val="0"/>
              </a:spcAft>
              <a:buClrTx/>
              <a:buSzTx/>
              <a:buFont typeface="Wingdings" panose="05000000000000000000" charset="0"/>
              <a:buChar char="n"/>
              <a:tabLst/>
              <a:defRPr/>
            </a:pP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与，合取式，用</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表示</a:t>
            </a:r>
            <a:endPar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endParaRPr>
          </a:p>
          <a:p>
            <a:pPr marL="457200" marR="0" lvl="0" indent="-457200" algn="just" defTabSz="914400" rtl="0" eaLnBrk="1" fontAlgn="auto" latinLnBrk="0" hangingPunct="1">
              <a:lnSpc>
                <a:spcPct val="115000"/>
              </a:lnSpc>
              <a:spcBef>
                <a:spcPts val="0"/>
              </a:spcBef>
              <a:spcAft>
                <a:spcPts val="0"/>
              </a:spcAft>
              <a:buClrTx/>
              <a:buSzTx/>
              <a:buFont typeface="Wingdings" panose="05000000000000000000" charset="0"/>
              <a:buChar char="n"/>
              <a:tabLst/>
              <a:defRPr/>
            </a:pP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或，析取式，用</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表示</a:t>
            </a:r>
            <a:endPar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endParaRPr>
          </a:p>
          <a:p>
            <a:pPr marL="457200" marR="0" lvl="0" indent="-457200" algn="just" defTabSz="914400" rtl="0" eaLnBrk="1" fontAlgn="auto" latinLnBrk="0" hangingPunct="1">
              <a:lnSpc>
                <a:spcPct val="115000"/>
              </a:lnSpc>
              <a:spcBef>
                <a:spcPts val="0"/>
              </a:spcBef>
              <a:spcAft>
                <a:spcPts val="0"/>
              </a:spcAft>
              <a:buClrTx/>
              <a:buSzTx/>
              <a:buFont typeface="Wingdings" panose="05000000000000000000" charset="0"/>
              <a:buChar char="n"/>
              <a:tabLst/>
              <a:defRPr/>
            </a:pP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蕴含，蕴含式，用</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lang="en-US"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   </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表示</a:t>
            </a:r>
            <a:endPar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endParaRPr>
          </a:p>
          <a:p>
            <a:pPr marL="457200" marR="0" lvl="0" indent="-457200" algn="just" defTabSz="914400" rtl="0" eaLnBrk="1" fontAlgn="auto" latinLnBrk="0" hangingPunct="1">
              <a:lnSpc>
                <a:spcPct val="115000"/>
              </a:lnSpc>
              <a:spcBef>
                <a:spcPts val="0"/>
              </a:spcBef>
              <a:spcAft>
                <a:spcPts val="0"/>
              </a:spcAft>
              <a:buClrTx/>
              <a:buSzTx/>
              <a:buFont typeface="Wingdings" panose="05000000000000000000" charset="0"/>
              <a:buChar char="n"/>
              <a:tabLst/>
              <a:defRPr/>
            </a:pP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当且仅当，双向蕴含式，用</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lang="en-US"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  </a:t>
            </a:r>
            <a:r>
              <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a:t>
            </a:r>
            <a:r>
              <a:rPr kumimoji="0" sz="2800" b="0" i="0" u="none" strike="noStrike" kern="1200" cap="none" spc="0" normalizeH="0" baseline="0" noProof="0" dirty="0" err="1">
                <a:ln>
                  <a:noFill/>
                </a:ln>
                <a:solidFill>
                  <a:prstClr val="black"/>
                </a:solidFill>
                <a:effectLst/>
                <a:uLnTx/>
                <a:uFillTx/>
                <a:latin typeface="黑体" panose="02010609060101010101" charset="-122"/>
                <a:ea typeface="+mn-ea"/>
                <a:cs typeface="+mn-cs"/>
                <a:sym typeface="+mn-ea"/>
              </a:rPr>
              <a:t>表示</a:t>
            </a:r>
            <a:endPar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rPr>
              <a:t>	</a:t>
            </a:r>
            <a:endParaRPr kumimoji="0" sz="2800" b="0" i="0" u="none" strike="noStrike" kern="1200" cap="none" spc="0" normalizeH="0" baseline="0" noProof="0" dirty="0">
              <a:ln>
                <a:noFill/>
              </a:ln>
              <a:solidFill>
                <a:prstClr val="black"/>
              </a:solidFill>
              <a:effectLst/>
              <a:uLnTx/>
              <a:uFillTx/>
              <a:latin typeface="黑体" panose="02010609060101010101" charset="-122"/>
              <a:ea typeface="+mn-ea"/>
              <a:cs typeface="+mn-cs"/>
              <a:sym typeface="+mn-ea"/>
            </a:endParaRPr>
          </a:p>
        </p:txBody>
      </p:sp>
      <p:graphicFrame>
        <p:nvGraphicFramePr>
          <p:cNvPr id="157700" name="对象 -2147482623"/>
          <p:cNvGraphicFramePr>
            <a:graphicFrameLocks noChangeAspect="1"/>
          </p:cNvGraphicFramePr>
          <p:nvPr/>
        </p:nvGraphicFramePr>
        <p:xfrm>
          <a:off x="4352925" y="3105150"/>
          <a:ext cx="331788" cy="222250"/>
        </p:xfrm>
        <a:graphic>
          <a:graphicData uri="http://schemas.openxmlformats.org/presentationml/2006/ole">
            <mc:AlternateContent xmlns:mc="http://schemas.openxmlformats.org/markup-compatibility/2006">
              <mc:Choice xmlns:v="urn:schemas-microsoft-com:vml" Requires="v">
                <p:oleObj spid="_x0000_s1062" r:id="rId4" imgW="152280" imgH="101520" progId="Equation.KSEE3">
                  <p:embed/>
                </p:oleObj>
              </mc:Choice>
              <mc:Fallback>
                <p:oleObj r:id="rId4" imgW="152280" imgH="101520" progId="Equation.KSEE3">
                  <p:embed/>
                  <p:pic>
                    <p:nvPicPr>
                      <p:cNvPr id="157700" name="对象 -21474826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2925" y="3105150"/>
                        <a:ext cx="331788"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1" name="对象 -2147482622"/>
          <p:cNvGraphicFramePr>
            <a:graphicFrameLocks noChangeAspect="1"/>
          </p:cNvGraphicFramePr>
          <p:nvPr/>
        </p:nvGraphicFramePr>
        <p:xfrm>
          <a:off x="4684713" y="4559300"/>
          <a:ext cx="465137" cy="446088"/>
        </p:xfrm>
        <a:graphic>
          <a:graphicData uri="http://schemas.openxmlformats.org/presentationml/2006/ole">
            <mc:AlternateContent xmlns:mc="http://schemas.openxmlformats.org/markup-compatibility/2006">
              <mc:Choice xmlns:v="urn:schemas-microsoft-com:vml" Requires="v">
                <p:oleObj spid="_x0000_s1063" r:id="rId6" imgW="190440" imgH="152280" progId="Equation.KSEE3">
                  <p:embed/>
                </p:oleObj>
              </mc:Choice>
              <mc:Fallback>
                <p:oleObj r:id="rId6" imgW="190440" imgH="152280" progId="Equation.KSEE3">
                  <p:embed/>
                  <p:pic>
                    <p:nvPicPr>
                      <p:cNvPr id="157701" name="对象 -21474826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4713" y="4559300"/>
                        <a:ext cx="465137"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7703" name="对象 -2147482621"/>
          <p:cNvGraphicFramePr>
            <a:graphicFrameLocks noChangeAspect="1"/>
          </p:cNvGraphicFramePr>
          <p:nvPr/>
        </p:nvGraphicFramePr>
        <p:xfrm>
          <a:off x="6048375" y="5118100"/>
          <a:ext cx="449263" cy="317500"/>
        </p:xfrm>
        <a:graphic>
          <a:graphicData uri="http://schemas.openxmlformats.org/presentationml/2006/ole">
            <mc:AlternateContent xmlns:mc="http://schemas.openxmlformats.org/markup-compatibility/2006">
              <mc:Choice xmlns:v="urn:schemas-microsoft-com:vml" Requires="v">
                <p:oleObj spid="_x0000_s1064" r:id="rId8" imgW="215640" imgH="152280" progId="Equation.KSEE3">
                  <p:embed/>
                </p:oleObj>
              </mc:Choice>
              <mc:Fallback>
                <p:oleObj r:id="rId8" imgW="215640" imgH="152280" progId="Equation.KSEE3">
                  <p:embed/>
                  <p:pic>
                    <p:nvPicPr>
                      <p:cNvPr id="157703" name="对象 -21474826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8375" y="5118100"/>
                        <a:ext cx="44926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cxnSp>
        <p:nvCxnSpPr>
          <p:cNvPr id="4" name="直接箭头连接符 3"/>
          <p:cNvCxnSpPr/>
          <p:nvPr/>
        </p:nvCxnSpPr>
        <p:spPr>
          <a:xfrm flipH="1" flipV="1">
            <a:off x="8382761" y="3007072"/>
            <a:ext cx="23052" cy="226977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8551707" y="3726436"/>
            <a:ext cx="461665" cy="831050"/>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优先级</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8405813" y="2689625"/>
            <a:ext cx="461665" cy="317447"/>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高</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8476753" y="5146266"/>
            <a:ext cx="461665" cy="317447"/>
          </a:xfrm>
          <a:prstGeom prst="rect">
            <a:avLst/>
          </a:prstGeom>
          <a:noFill/>
        </p:spPr>
        <p:txBody>
          <a:bodyPr vert="eaVert"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低</a:t>
            </a: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3208119"/>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框架知识表示</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89443" name="文本框 3"/>
          <p:cNvSpPr txBox="1">
            <a:spLocks noChangeArrowheads="1"/>
          </p:cNvSpPr>
          <p:nvPr/>
        </p:nvSpPr>
        <p:spPr bwMode="auto">
          <a:xfrm>
            <a:off x="501650" y="1397000"/>
            <a:ext cx="11188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2</a:t>
            </a:r>
            <a:r>
              <a:rPr kumimoji="0" lang="zh-CN" altLang="zh-CN"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.知识表示</a:t>
            </a:r>
          </a:p>
        </p:txBody>
      </p:sp>
      <p:sp>
        <p:nvSpPr>
          <p:cNvPr id="189444" name="文本框 2"/>
          <p:cNvSpPr txBox="1">
            <a:spLocks noChangeArrowheads="1"/>
          </p:cNvSpPr>
          <p:nvPr/>
        </p:nvSpPr>
        <p:spPr bwMode="auto">
          <a:xfrm>
            <a:off x="501650" y="2312988"/>
            <a:ext cx="5440363" cy="344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框架表示知识的具体步骤：</a:t>
            </a:r>
          </a:p>
          <a:p>
            <a:pPr marL="0" marR="0" lvl="0" indent="269875" algn="l"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）分析代表的知识对象及其属性，对框架中的槽进行合理设置。	</a:t>
            </a:r>
          </a:p>
          <a:p>
            <a:pPr marL="0" marR="0" lvl="0" indent="269875" algn="l" defTabSz="914400" rtl="0" eaLnBrk="1" fontAlgn="auto" latinLnBrk="0" hangingPunct="1">
              <a:lnSpc>
                <a:spcPct val="13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）对各对象间的各种联系进行考察。使用一些常用的或根据具体需要定义一些表达联系的槽名，来描述上下层框架间的联系。</a:t>
            </a:r>
          </a:p>
        </p:txBody>
      </p:sp>
      <p:pic>
        <p:nvPicPr>
          <p:cNvPr id="189445"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42100" y="3660775"/>
            <a:ext cx="4921250"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9446" name="文本框 4"/>
          <p:cNvSpPr txBox="1">
            <a:spLocks noChangeArrowheads="1"/>
          </p:cNvSpPr>
          <p:nvPr/>
        </p:nvSpPr>
        <p:spPr bwMode="auto">
          <a:xfrm>
            <a:off x="6310313" y="1722438"/>
            <a:ext cx="5380037"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269875"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srgbClr val="333333"/>
                </a:solidFill>
                <a:effectLst/>
                <a:uLnTx/>
                <a:uFillTx/>
                <a:latin typeface="Times New Roman" panose="02020603050405020304" pitchFamily="18" charset="0"/>
                <a:ea typeface="宋体" panose="02010600030101010101" pitchFamily="2" charset="-122"/>
                <a:cs typeface="+mn-cs"/>
              </a:rPr>
              <a:t>用框架表示一则地震消息“某年某月某日，某地发生</a:t>
            </a:r>
            <a:r>
              <a:rPr kumimoji="0" lang="en-US" altLang="zh-CN" sz="2400" b="0" i="0" u="none" strike="noStrike" kern="1200" cap="none" spc="0" normalizeH="0" baseline="0" noProof="0">
                <a:ln>
                  <a:noFill/>
                </a:ln>
                <a:solidFill>
                  <a:srgbClr val="333333"/>
                </a:solidFill>
                <a:effectLst/>
                <a:uLnTx/>
                <a:uFillTx/>
                <a:latin typeface="Times New Roman" panose="02020603050405020304" pitchFamily="18" charset="0"/>
                <a:ea typeface="宋体" panose="02010600030101010101" pitchFamily="2" charset="-122"/>
                <a:cs typeface="+mn-cs"/>
              </a:rPr>
              <a:t>6.0</a:t>
            </a:r>
            <a:r>
              <a:rPr kumimoji="0" lang="zh-CN" altLang="en-US" sz="2400" b="0" i="0" u="none" strike="noStrike" kern="1200" cap="none" spc="0" normalizeH="0" baseline="0" noProof="0">
                <a:ln>
                  <a:noFill/>
                </a:ln>
                <a:solidFill>
                  <a:srgbClr val="333333"/>
                </a:solidFill>
                <a:effectLst/>
                <a:uLnTx/>
                <a:uFillTx/>
                <a:latin typeface="Times New Roman" panose="02020603050405020304" pitchFamily="18" charset="0"/>
                <a:ea typeface="宋体" panose="02010600030101010101" pitchFamily="2" charset="-122"/>
                <a:cs typeface="+mn-cs"/>
              </a:rPr>
              <a:t>级地震，若以膨胀注水孕震模式为标准，则三项地震前兆中的</a:t>
            </a:r>
            <a:r>
              <a:rPr kumimoji="0"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波速比率为</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0.45</a:t>
            </a:r>
            <a:r>
              <a:rPr kumimoji="0"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，水氡含量为</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0.43kBq</a:t>
            </a:r>
            <a:r>
              <a:rPr kumimoji="0" lang="en-US" altLang="zh-CN" sz="2400" b="1" i="0" u="none" strike="noStrike" kern="1200" cap="none" spc="0" normalizeH="0" baseline="0" noProof="0">
                <a:ln>
                  <a:noFill/>
                </a:ln>
                <a:solidFill>
                  <a:srgbClr val="FF000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m</a:t>
            </a:r>
            <a:r>
              <a:rPr kumimoji="0" lang="en-US" altLang="zh-CN" sz="2400" b="1" i="0" u="none" strike="noStrike" kern="1200" cap="none" spc="0" normalizeH="0" baseline="30000" noProof="0">
                <a:ln>
                  <a:noFill/>
                </a:ln>
                <a:solidFill>
                  <a:srgbClr val="FF0000"/>
                </a:solidFill>
                <a:effectLst/>
                <a:uLnTx/>
                <a:uFillTx/>
                <a:latin typeface="Times New Roman" panose="02020603050405020304" pitchFamily="18" charset="0"/>
                <a:ea typeface="宋体" panose="02010600030101010101" pitchFamily="2" charset="-122"/>
                <a:cs typeface="+mn-cs"/>
              </a:rPr>
              <a:t>-3</a:t>
            </a:r>
            <a:r>
              <a:rPr kumimoji="0" lang="zh-CN" altLang="en-US"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，地形改变率为</a:t>
            </a:r>
            <a:r>
              <a:rPr kumimoji="0" lang="en-US" altLang="zh-CN" sz="2400" b="1" i="0" u="none" strike="noStrike" kern="120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cs typeface="+mn-cs"/>
              </a:rPr>
              <a:t>0.60</a:t>
            </a:r>
            <a:r>
              <a:rPr kumimoji="0" lang="zh-CN" altLang="en-US" sz="2400" b="0" i="0" u="none" strike="noStrike" kern="1200" cap="none" spc="0" normalizeH="0" baseline="0" noProof="0">
                <a:ln>
                  <a:noFill/>
                </a:ln>
                <a:solidFill>
                  <a:srgbClr val="333333"/>
                </a:solidFill>
                <a:effectLst/>
                <a:uLnTx/>
                <a:uFillTx/>
                <a:latin typeface="Times New Roman" panose="02020603050405020304" pitchFamily="18" charset="0"/>
                <a:ea typeface="宋体" panose="02010600030101010101" pitchFamily="2" charset="-122"/>
                <a:cs typeface="+mn-cs"/>
              </a:rPr>
              <a:t>”。</a:t>
            </a:r>
          </a:p>
        </p:txBody>
      </p:sp>
      <p:sp>
        <p:nvSpPr>
          <p:cNvPr id="6" name="矩形 5"/>
          <p:cNvSpPr/>
          <p:nvPr/>
        </p:nvSpPr>
        <p:spPr>
          <a:xfrm>
            <a:off x="6142038" y="1655763"/>
            <a:ext cx="5703887" cy="4783137"/>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975621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产生式系统</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推理</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94563" name="文本框 99"/>
          <p:cNvSpPr txBox="1">
            <a:spLocks noChangeArrowheads="1"/>
          </p:cNvSpPr>
          <p:nvPr/>
        </p:nvSpPr>
        <p:spPr bwMode="auto">
          <a:xfrm>
            <a:off x="523875" y="1804988"/>
            <a:ext cx="29686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sym typeface="+mn-ea"/>
              </a:rPr>
              <a:t>产生式系统：</a:t>
            </a:r>
            <a:r>
              <a:rPr kumimoji="0" lang="zh-CN" altLang="en-US" sz="28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t>把一组产生式放在一起，让它们互相配合，协同作用，一个产生式生成的结论可以供另一个产生式作为已知事实使用，以求得问题解决的系统。</a:t>
            </a:r>
          </a:p>
        </p:txBody>
      </p:sp>
      <p:graphicFrame>
        <p:nvGraphicFramePr>
          <p:cNvPr id="4" name="表格 3"/>
          <p:cNvGraphicFramePr/>
          <p:nvPr>
            <p:custDataLst>
              <p:tags r:id="rId1"/>
            </p:custDataLst>
          </p:nvPr>
        </p:nvGraphicFramePr>
        <p:xfrm>
          <a:off x="3662363" y="1571625"/>
          <a:ext cx="8124825" cy="4727575"/>
        </p:xfrm>
        <a:graphic>
          <a:graphicData uri="http://schemas.openxmlformats.org/drawingml/2006/table">
            <a:tbl>
              <a:tblPr firstRow="1" bandRow="1">
                <a:tableStyleId>{5940675A-B579-460E-94D1-54222C63F5DA}</a:tableStyleId>
              </a:tblPr>
              <a:tblGrid>
                <a:gridCol w="907486">
                  <a:extLst>
                    <a:ext uri="{9D8B030D-6E8A-4147-A177-3AD203B41FA5}">
                      <a16:colId xmlns:a16="http://schemas.microsoft.com/office/drawing/2014/main" val="20000"/>
                    </a:ext>
                  </a:extLst>
                </a:gridCol>
                <a:gridCol w="7217339">
                  <a:extLst>
                    <a:ext uri="{9D8B030D-6E8A-4147-A177-3AD203B41FA5}">
                      <a16:colId xmlns:a16="http://schemas.microsoft.com/office/drawing/2014/main" val="20001"/>
                    </a:ext>
                  </a:extLst>
                </a:gridCol>
              </a:tblGrid>
              <a:tr h="948690">
                <a:tc gridSpan="2">
                  <a:txBody>
                    <a:bodyPr/>
                    <a:lstStyle/>
                    <a:p>
                      <a:pPr indent="0" algn="ctr">
                        <a:buNone/>
                      </a:pPr>
                      <a:r>
                        <a:rPr lang="en-US" sz="2000" b="1">
                          <a:solidFill>
                            <a:schemeClr val="bg1"/>
                          </a:solidFill>
                          <a:latin typeface="黑体" panose="02010609060101010101" charset="-122"/>
                          <a:ea typeface="黑体" panose="02010609060101010101" charset="-122"/>
                          <a:cs typeface="黑体" panose="02010609060101010101" charset="-122"/>
                        </a:rPr>
                        <a:t>产生式系统 = 规则库 + 综合数据库 + 控制系统</a:t>
                      </a:r>
                      <a:endParaRPr lang="en-US" altLang="en-US" sz="2000" b="1">
                        <a:solidFill>
                          <a:schemeClr val="bg1"/>
                        </a:solidFill>
                        <a:latin typeface="黑体" panose="02010609060101010101" charset="-122"/>
                        <a:ea typeface="黑体" panose="02010609060101010101" charset="-122"/>
                        <a:cs typeface="黑体" panose="02010609060101010101"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lnTlToBr>
                      <a:noFill/>
                    </a:lnTlToBr>
                    <a:lnBlToTr>
                      <a:noFill/>
                    </a:lnBlToTr>
                    <a:solidFill>
                      <a:srgbClr val="C0504D"/>
                    </a:solidFill>
                  </a:tcPr>
                </a:tc>
                <a:tc hMerge="1">
                  <a:txBody>
                    <a:bodyPr/>
                    <a:lstStyle/>
                    <a:p>
                      <a:endParaRPr lang="zh-CN"/>
                    </a:p>
                  </a:txBody>
                  <a:tcPr>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28575" cap="flat" cmpd="sng">
                      <a:solidFill>
                        <a:srgbClr val="FFFFFF"/>
                      </a:solidFill>
                      <a:prstDash val="solid"/>
                      <a:headEnd type="none" w="med" len="med"/>
                      <a:tailEnd type="none" w="med" len="med"/>
                    </a:lnB>
                  </a:tcPr>
                </a:tc>
                <a:extLst>
                  <a:ext uri="{0D108BD9-81ED-4DB2-BD59-A6C34878D82A}">
                    <a16:rowId xmlns:a16="http://schemas.microsoft.com/office/drawing/2014/main" val="10000"/>
                  </a:ext>
                </a:extLst>
              </a:tr>
              <a:tr h="345440">
                <a:tc>
                  <a:txBody>
                    <a:bodyPr/>
                    <a:lstStyle/>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组成</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D0D0"/>
                    </a:solidFill>
                  </a:tcPr>
                </a:tc>
                <a:tc>
                  <a:txBody>
                    <a:bodyPr/>
                    <a:lstStyle/>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功能描述</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28575"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D0D0"/>
                    </a:solidFill>
                  </a:tcPr>
                </a:tc>
                <a:extLst>
                  <a:ext uri="{0D108BD9-81ED-4DB2-BD59-A6C34878D82A}">
                    <a16:rowId xmlns:a16="http://schemas.microsoft.com/office/drawing/2014/main" val="10001"/>
                  </a:ext>
                </a:extLst>
              </a:tr>
              <a:tr h="690245">
                <a:tc>
                  <a:txBody>
                    <a:bodyPr/>
                    <a:lstStyle/>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规则库</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F4E9E9"/>
                    </a:solidFill>
                  </a:tcPr>
                </a:tc>
                <a:tc>
                  <a:txBody>
                    <a:bodyPr/>
                    <a:lstStyle/>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用于描述相应领域内知识集合称为规则库。规则库中存放的主要是过程性知识，有效地表达领域内的过程知识，用于实现对问题的求解。</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F4E9E9"/>
                    </a:solidFill>
                  </a:tcPr>
                </a:tc>
                <a:extLst>
                  <a:ext uri="{0D108BD9-81ED-4DB2-BD59-A6C34878D82A}">
                    <a16:rowId xmlns:a16="http://schemas.microsoft.com/office/drawing/2014/main" val="10002"/>
                  </a:ext>
                </a:extLst>
              </a:tr>
              <a:tr h="1725295">
                <a:tc>
                  <a:txBody>
                    <a:bodyPr/>
                    <a:lstStyle/>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综合数据库</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D0D0"/>
                    </a:solidFill>
                  </a:tcPr>
                </a:tc>
                <a:tc>
                  <a:txBody>
                    <a:bodyPr/>
                    <a:lstStyle/>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综合数据库又称为事实库，上下文、黑板等。它是一个用于存放问题求解过程中各种当前信息的数据结构。当规则库中某条产生式的前提可与综合数据库中的某些已知事实匹配时，该产生式就被激活，并把它推出的结论放入综合数据库中，作为后面的推理的已知事实。显然，综合数据库的内容是不断变化的，是动态的。</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E8D0D0"/>
                    </a:solidFill>
                  </a:tcPr>
                </a:tc>
                <a:extLst>
                  <a:ext uri="{0D108BD9-81ED-4DB2-BD59-A6C34878D82A}">
                    <a16:rowId xmlns:a16="http://schemas.microsoft.com/office/drawing/2014/main" val="10003"/>
                  </a:ext>
                </a:extLst>
              </a:tr>
              <a:tr h="690245">
                <a:tc>
                  <a:txBody>
                    <a:bodyPr/>
                    <a:lstStyle/>
                    <a:p>
                      <a:pPr indent="0" algn="ctr">
                        <a:buNone/>
                      </a:pPr>
                      <a:r>
                        <a:rPr lang="en-US" sz="2000" b="1">
                          <a:solidFill>
                            <a:srgbClr val="000000"/>
                          </a:solidFill>
                          <a:latin typeface="宋体" panose="02010600030101010101" pitchFamily="2" charset="-122"/>
                          <a:ea typeface="宋体" panose="02010600030101010101" pitchFamily="2" charset="-122"/>
                          <a:cs typeface="宋体" panose="02010600030101010101" pitchFamily="2" charset="-122"/>
                        </a:rPr>
                        <a:t>控制系统</a:t>
                      </a:r>
                      <a:endParaRPr lang="en-US" altLang="en-US" sz="2000" b="1">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F4E9E9"/>
                    </a:solidFill>
                  </a:tcPr>
                </a:tc>
                <a:tc>
                  <a:txBody>
                    <a:bodyPr/>
                    <a:lstStyle/>
                    <a:p>
                      <a:pPr indent="0">
                        <a:buNone/>
                      </a:pPr>
                      <a:r>
                        <a:rPr lang="en-US" sz="2000" b="0">
                          <a:solidFill>
                            <a:srgbClr val="000000"/>
                          </a:solidFill>
                          <a:latin typeface="宋体" panose="02010600030101010101" pitchFamily="2" charset="-122"/>
                          <a:ea typeface="宋体" panose="02010600030101010101" pitchFamily="2" charset="-122"/>
                          <a:cs typeface="宋体" panose="02010600030101010101" pitchFamily="2" charset="-122"/>
                        </a:rPr>
                        <a:t>控制系统又称为推理机构，有一组程序组成，负责整个产生式系统的运行，实现对问题的求解。</a:t>
                      </a:r>
                      <a:endParaRPr lang="en-US" altLang="en-US" sz="20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5" marR="68585" marT="0" marB="0" anchor="ctr">
                    <a:lnL w="12700" cap="flat" cmpd="sng">
                      <a:solidFill>
                        <a:srgbClr val="FFFFFF"/>
                      </a:solidFill>
                      <a:prstDash val="solid"/>
                      <a:headEnd type="none" w="med" len="med"/>
                      <a:tailEnd type="none" w="med" len="med"/>
                    </a:lnL>
                    <a:lnR w="12700" cap="flat" cmpd="sng">
                      <a:solidFill>
                        <a:srgbClr val="FFFFFF"/>
                      </a:solidFill>
                      <a:prstDash val="solid"/>
                      <a:headEnd type="none" w="med" len="med"/>
                      <a:tailEnd type="none" w="med" len="med"/>
                    </a:lnR>
                    <a:lnT w="12700" cap="flat" cmpd="sng">
                      <a:solidFill>
                        <a:srgbClr val="FFFFFF"/>
                      </a:solidFill>
                      <a:prstDash val="solid"/>
                      <a:headEnd type="none" w="med" len="med"/>
                      <a:tailEnd type="none" w="med" len="med"/>
                    </a:lnT>
                    <a:lnB w="12700" cap="flat" cmpd="sng">
                      <a:solidFill>
                        <a:srgbClr val="FFFFFF"/>
                      </a:solidFill>
                      <a:prstDash val="solid"/>
                      <a:headEnd type="none" w="med" len="med"/>
                      <a:tailEnd type="none" w="med" len="med"/>
                    </a:lnB>
                    <a:lnTlToBr>
                      <a:noFill/>
                    </a:lnTlToBr>
                    <a:lnBlToTr>
                      <a:noFill/>
                    </a:lnBlToTr>
                    <a:solidFill>
                      <a:srgbClr val="F4E9E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58030290"/>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16"/>
          <p:cNvSpPr txBox="1"/>
          <p:nvPr/>
        </p:nvSpPr>
        <p:spPr>
          <a:xfrm>
            <a:off x="6545932" y="1946709"/>
            <a:ext cx="1383564" cy="2544927"/>
          </a:xfrm>
          <a:prstGeom prst="rect">
            <a:avLst/>
          </a:prstGeom>
          <a:ln w="28575">
            <a:solidFill>
              <a:schemeClr val="tx2"/>
            </a:solidFill>
          </a:ln>
        </p:spPr>
        <p:txBody>
          <a:bodyPr vert="horz" wrap="square" lIns="0" tIns="13335" rIns="0" bIns="0" rtlCol="0">
            <a:spAutoFit/>
          </a:bodyPr>
          <a:lstStyle/>
          <a:p>
            <a:pPr marL="12700" marR="5080" lvl="0" indent="0" algn="l" defTabSz="914400" rtl="0" eaLnBrk="1" fontAlgn="auto" latinLnBrk="0" hangingPunct="1">
              <a:lnSpc>
                <a:spcPct val="100000"/>
              </a:lnSpc>
              <a:spcBef>
                <a:spcPts val="105"/>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rlito"/>
              </a:rPr>
              <a:t>r15:</a:t>
            </a:r>
            <a:r>
              <a:rPr kumimoji="0" sz="1800" b="1"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Noto Serif CJK JP"/>
              </a:rPr>
              <a:t>有毛 </a:t>
            </a:r>
            <a:r>
              <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rlito"/>
              </a:rPr>
              <a:t>r16:</a:t>
            </a:r>
            <a:r>
              <a:rPr kumimoji="0"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有</a:t>
            </a:r>
            <a:r>
              <a:rPr kumimoji="0" lang="zh-CN" altLang="en-US"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犬</a:t>
            </a:r>
            <a:r>
              <a:rPr kumimoji="0"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齿 </a:t>
            </a:r>
            <a:r>
              <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rlito"/>
              </a:rPr>
              <a:t>r17:</a:t>
            </a:r>
            <a:r>
              <a:rPr kumimoji="0" sz="1800" b="1"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Noto Serif CJK JP"/>
              </a:rPr>
              <a:t>有爪 </a:t>
            </a:r>
            <a:r>
              <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rlito"/>
              </a:rPr>
              <a:t>r18</a:t>
            </a:r>
            <a:r>
              <a:rPr kumimoji="0" sz="1800" b="1"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rlito"/>
              </a:rPr>
              <a:t>:</a:t>
            </a:r>
            <a:r>
              <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Noto Serif CJK JP"/>
              </a:rPr>
              <a:t>眼睛前视  </a:t>
            </a:r>
            <a:r>
              <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rlito"/>
              </a:rPr>
              <a:t>r19</a:t>
            </a:r>
            <a:r>
              <a:rPr kumimoji="0"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Carlito"/>
              </a:rPr>
              <a:t>:</a:t>
            </a:r>
            <a:r>
              <a:rPr kumimoji="0" lang="zh-CN" altLang="en-US"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暗</a:t>
            </a:r>
            <a:r>
              <a:rPr kumimoji="0"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斑</a:t>
            </a:r>
            <a:r>
              <a:rPr kumimoji="0" lang="zh-CN" altLang="en-US"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点</a:t>
            </a:r>
            <a:r>
              <a:rPr kumimoji="0"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 </a:t>
            </a:r>
            <a:r>
              <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rlito"/>
              </a:rPr>
              <a:t>r20:</a:t>
            </a:r>
            <a:r>
              <a:rPr kumimoji="0"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rPr>
              <a:t>黄褐色</a:t>
            </a:r>
            <a:endParaRPr kumimoji="0" lang="en-US"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endParaRPr>
          </a:p>
          <a:p>
            <a:pPr marL="12700" marR="5080" lvl="0" indent="0" algn="l" defTabSz="914400" rtl="0" eaLnBrk="1" fontAlgn="auto" latinLnBrk="0" hangingPunct="1">
              <a:lnSpc>
                <a:spcPct val="100000"/>
              </a:lnSpc>
              <a:spcBef>
                <a:spcPts val="105"/>
              </a:spcBef>
              <a:spcAft>
                <a:spcPts val="0"/>
              </a:spcAft>
              <a:buClrTx/>
              <a:buSzTx/>
              <a:buFontTx/>
              <a:buNone/>
              <a:tabLst/>
              <a:defRPr/>
            </a:pPr>
            <a:endParaRPr kumimoji="0" lang="en-US" sz="1800" b="1"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Noto Serif CJK JP"/>
            </a:endParaRPr>
          </a:p>
          <a:p>
            <a:pPr marL="12700" marR="5080" lvl="0" indent="0" algn="l" defTabSz="914400" rtl="0" eaLnBrk="1" fontAlgn="auto" latinLnBrk="0" hangingPunct="1">
              <a:lnSpc>
                <a:spcPct val="100000"/>
              </a:lnSpc>
              <a:spcBef>
                <a:spcPts val="105"/>
              </a:spcBef>
              <a:spcAft>
                <a:spcPts val="0"/>
              </a:spcAft>
              <a:buClrTx/>
              <a:buSzTx/>
              <a:buFontTx/>
              <a:buNone/>
              <a:tabLst/>
              <a:defRPr/>
            </a:pPr>
            <a:endParaRPr kumimoji="0" lang="en-US" sz="18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Noto Serif CJK JP"/>
            </a:endParaRPr>
          </a:p>
          <a:p>
            <a:pPr marL="12700" marR="5080" lvl="0" indent="0" algn="l" defTabSz="914400" rtl="0" eaLnBrk="1" fontAlgn="auto" latinLnBrk="0" hangingPunct="1">
              <a:lnSpc>
                <a:spcPct val="100000"/>
              </a:lnSpc>
              <a:spcBef>
                <a:spcPts val="105"/>
              </a:spcBef>
              <a:spcAft>
                <a:spcPts val="0"/>
              </a:spcAft>
              <a:buClrTx/>
              <a:buSzTx/>
              <a:buFontTx/>
              <a:buNone/>
              <a:tabLst/>
              <a:defRPr/>
            </a:pPr>
            <a:endParaRPr kumimoji="0"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Noto Serif CJK JP"/>
            </a:endParaRPr>
          </a:p>
        </p:txBody>
      </p:sp>
      <p:sp>
        <p:nvSpPr>
          <p:cNvPr id="4" name="文本框 3"/>
          <p:cNvSpPr txBox="1"/>
          <p:nvPr/>
        </p:nvSpPr>
        <p:spPr>
          <a:xfrm>
            <a:off x="192101" y="1267866"/>
            <a:ext cx="13447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Step1</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551970" y="1637198"/>
            <a:ext cx="568746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检查</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规则库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r1:  IF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有毛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THEN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哺乳动物</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551970" y="2006565"/>
            <a:ext cx="56874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其前件可以与事实库中的</a:t>
            </a:r>
            <a:r>
              <a:rPr kumimoji="0" lang="en-US" altLang="zh-CN"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r15</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匹配，执行该产生式，产生“哺乳动物”的新事实；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551970" y="2652896"/>
            <a:ext cx="568746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向事实库中添加  </a:t>
            </a:r>
            <a:r>
              <a:rPr kumimoji="0" lang="en-US" altLang="zh-CN"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r21</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：哺乳动物；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 name="文本框 7"/>
          <p:cNvSpPr txBox="1"/>
          <p:nvPr/>
        </p:nvSpPr>
        <p:spPr>
          <a:xfrm>
            <a:off x="192101" y="3030660"/>
            <a:ext cx="13447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Step2</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551970" y="3399992"/>
            <a:ext cx="56874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再次检查规则库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r6:  IF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犬齿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AND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有爪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AND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眼睛前视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THEN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食肉动物</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 name="文本框 9"/>
          <p:cNvSpPr txBox="1"/>
          <p:nvPr/>
        </p:nvSpPr>
        <p:spPr>
          <a:xfrm>
            <a:off x="551970" y="3977979"/>
            <a:ext cx="67709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前件均为已知事实，执行该产生式，得到新事实“食肉动物” ；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文本框 10"/>
          <p:cNvSpPr txBox="1"/>
          <p:nvPr/>
        </p:nvSpPr>
        <p:spPr>
          <a:xfrm>
            <a:off x="551970" y="4320002"/>
            <a:ext cx="568746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向事实库中添加  </a:t>
            </a:r>
            <a:r>
              <a:rPr kumimoji="0" lang="en-US" altLang="zh-CN"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r22</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：食肉动物；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2" name="文本框 11"/>
          <p:cNvSpPr txBox="1"/>
          <p:nvPr/>
        </p:nvSpPr>
        <p:spPr>
          <a:xfrm>
            <a:off x="192101" y="4661027"/>
            <a:ext cx="134470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Step3</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3" name="文本框 12"/>
          <p:cNvSpPr txBox="1"/>
          <p:nvPr/>
        </p:nvSpPr>
        <p:spPr>
          <a:xfrm>
            <a:off x="551970" y="5030359"/>
            <a:ext cx="568746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再次检测规则库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r9:  IF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哺乳动物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AND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食肉动物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AND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暗斑点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AND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黄褐色 </a:t>
            </a:r>
            <a:r>
              <a:rPr kumimoji="0" lang="en-US" altLang="zh-CN"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THEN  </a:t>
            </a:r>
            <a:r>
              <a:rPr kumimoji="0" lang="zh-CN" altLang="en-US" sz="1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金钱豹</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p:cNvSpPr txBox="1"/>
          <p:nvPr/>
        </p:nvSpPr>
        <p:spPr>
          <a:xfrm>
            <a:off x="551970" y="5617607"/>
            <a:ext cx="677091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匹配后得到  </a:t>
            </a:r>
            <a:r>
              <a:rPr kumimoji="0" lang="en-US" altLang="zh-CN"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r23</a:t>
            </a: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：金钱豹</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5" name="文本框 14"/>
          <p:cNvSpPr txBox="1"/>
          <p:nvPr/>
        </p:nvSpPr>
        <p:spPr>
          <a:xfrm>
            <a:off x="551970" y="5950369"/>
            <a:ext cx="5687466"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至此，得到明确分类结论，推理结束； </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6"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产生式系统</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推理</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1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45729" y="1637198"/>
            <a:ext cx="4025887" cy="423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18"/>
          <p:cNvSpPr txBox="1"/>
          <p:nvPr/>
        </p:nvSpPr>
        <p:spPr>
          <a:xfrm>
            <a:off x="8973669" y="1552632"/>
            <a:ext cx="2675325"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规则库</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0" name="文本框 19"/>
          <p:cNvSpPr txBox="1"/>
          <p:nvPr/>
        </p:nvSpPr>
        <p:spPr>
          <a:xfrm>
            <a:off x="5936921" y="1573161"/>
            <a:ext cx="2675325" cy="338554"/>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事实库</a:t>
            </a:r>
            <a:endPar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7" name="文本框 26"/>
          <p:cNvSpPr txBox="1"/>
          <p:nvPr/>
        </p:nvSpPr>
        <p:spPr>
          <a:xfrm>
            <a:off x="6460849" y="3575388"/>
            <a:ext cx="15537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arlito"/>
              </a:rPr>
              <a:t>r21</a:t>
            </a:r>
            <a:r>
              <a:rPr kumimoji="0" lang="en-US" altLang="zh-CN" sz="1800" b="1" i="0" u="none" strike="noStrike" kern="1200" cap="none" spc="-5"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Carlito"/>
              </a:rPr>
              <a:t>:</a:t>
            </a:r>
            <a:r>
              <a:rPr kumimoji="0" lang="zh-CN" altLang="en-US" sz="1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Noto Serif CJK JP"/>
              </a:rPr>
              <a:t>哺乳动物</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8" name="文本框 27"/>
          <p:cNvSpPr txBox="1"/>
          <p:nvPr/>
        </p:nvSpPr>
        <p:spPr>
          <a:xfrm>
            <a:off x="6460849" y="3858042"/>
            <a:ext cx="15537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Carlito"/>
              </a:rPr>
              <a:t>r22</a:t>
            </a:r>
            <a:r>
              <a:rPr kumimoji="0" lang="en-US" altLang="zh-CN" sz="1800" b="1" i="0" u="none" strike="noStrike" kern="1200" cap="none" spc="-5"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Carlito"/>
              </a:rPr>
              <a:t>:</a:t>
            </a:r>
            <a:r>
              <a:rPr kumimoji="0" lang="zh-CN" altLang="en-US" sz="1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Noto Serif CJK JP"/>
              </a:rPr>
              <a:t>食肉动物</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9" name="文本框 28"/>
          <p:cNvSpPr txBox="1"/>
          <p:nvPr/>
        </p:nvSpPr>
        <p:spPr>
          <a:xfrm>
            <a:off x="6460849" y="4138216"/>
            <a:ext cx="15537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Carlito"/>
              </a:rPr>
              <a:t>r23</a:t>
            </a:r>
            <a:r>
              <a:rPr kumimoji="0" lang="en-US" altLang="zh-CN" sz="1800" b="1" i="0" u="none" strike="noStrike" kern="1200" cap="none" spc="-5"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Carlito"/>
              </a:rPr>
              <a:t>:</a:t>
            </a:r>
            <a:r>
              <a:rPr kumimoji="0" lang="zh-CN" altLang="en-US" sz="1800" b="1" i="0" u="none" strike="noStrike" kern="1200" cap="none" spc="-5"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Carlito"/>
              </a:rPr>
              <a:t>金钱</a:t>
            </a:r>
            <a:r>
              <a:rPr kumimoji="0" lang="zh-CN" altLang="en-US" sz="1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Noto Serif CJK JP"/>
              </a:rPr>
              <a:t>豹</a:t>
            </a: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102064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291844" name="文本框 102"/>
          <p:cNvSpPr txBox="1">
            <a:spLocks noChangeArrowheads="1"/>
          </p:cNvSpPr>
          <p:nvPr/>
        </p:nvSpPr>
        <p:spPr bwMode="auto">
          <a:xfrm>
            <a:off x="242888" y="1454150"/>
            <a:ext cx="50800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800" b="1" i="0" u="none" strike="noStrike" kern="1200" cap="none" spc="0" normalizeH="0" baseline="0" noProof="0" dirty="0" smtClean="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盲目搜索</a:t>
            </a:r>
            <a:endParaRPr kumimoji="0" lang="en-US" altLang="zh-CN" sz="2800" b="1" i="0" u="none" strike="noStrike" kern="1200" cap="none" spc="0" normalizeH="0" baseline="0" noProof="0" dirty="0" smtClean="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a:p>
            <a:pPr marL="457200" indent="-457200">
              <a:buFont typeface="Wingdings" panose="05000000000000000000" pitchFamily="2" charset="2"/>
              <a:buChar char="ü"/>
            </a:pPr>
            <a:r>
              <a:rPr lang="zh-CN" altLang="en-US" sz="2800" b="1" dirty="0" smtClean="0">
                <a:solidFill>
                  <a:srgbClr val="000000"/>
                </a:solidFill>
                <a:latin typeface="微软雅黑" panose="020B0503020204020204" pitchFamily="34" charset="-122"/>
                <a:ea typeface="微软雅黑" panose="020B0503020204020204" pitchFamily="34" charset="-122"/>
              </a:rPr>
              <a:t>按</a:t>
            </a:r>
            <a:r>
              <a:rPr lang="zh-CN" altLang="en-US" sz="2800" b="1" dirty="0">
                <a:solidFill>
                  <a:srgbClr val="000000"/>
                </a:solidFill>
                <a:latin typeface="微软雅黑" panose="020B0503020204020204" pitchFamily="34" charset="-122"/>
                <a:ea typeface="微软雅黑" panose="020B0503020204020204" pitchFamily="34" charset="-122"/>
              </a:rPr>
              <a:t>预定的搜索策略进行搜索</a:t>
            </a:r>
            <a:r>
              <a:rPr lang="zh-CN" altLang="en-US" sz="2800" b="1" dirty="0" smtClean="0">
                <a:solidFill>
                  <a:srgbClr val="000000"/>
                </a:solidFill>
                <a:latin typeface="微软雅黑" panose="020B0503020204020204" pitchFamily="34" charset="-122"/>
                <a:ea typeface="微软雅黑" panose="020B0503020204020204" pitchFamily="34" charset="-122"/>
              </a:rPr>
              <a:t>。</a:t>
            </a:r>
            <a:endParaRPr kumimoji="0" lang="en-US" altLang="zh-CN"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只是</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可以区分出哪个是目标状态</a:t>
            </a:r>
            <a:r>
              <a:rPr kumimoji="0" lang="zh-CN" altLang="en-US"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没有</a:t>
            </a: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考虑到问题本身的特性，这种搜索具有很大的盲目性，效率不高，不便于复杂问题的求解。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6" name="文本框 102"/>
          <p:cNvSpPr txBox="1">
            <a:spLocks noChangeArrowheads="1"/>
          </p:cNvSpPr>
          <p:nvPr/>
        </p:nvSpPr>
        <p:spPr bwMode="auto">
          <a:xfrm>
            <a:off x="5958806" y="1454150"/>
            <a:ext cx="5080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67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n"/>
              <a:tabLst/>
              <a:defRPr/>
            </a:pPr>
            <a:r>
              <a:rPr kumimoji="0" lang="zh-CN" altLang="en-US" sz="2800" b="1" i="0" u="none" strike="noStrike" kern="1200" cap="none" spc="0" normalizeH="0" baseline="0" noProof="0" dirty="0" smtClean="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rPr>
              <a:t>启发式搜索</a:t>
            </a:r>
            <a:endParaRPr kumimoji="0" lang="en-US" altLang="zh-CN" sz="2800" b="1" i="0" u="none" strike="noStrike" kern="1200" cap="none" spc="0" normalizeH="0" baseline="0" noProof="0" dirty="0" smtClean="0">
              <a:ln>
                <a:noFill/>
              </a:ln>
              <a:solidFill>
                <a:srgbClr val="5B9BD5">
                  <a:lumMod val="75000"/>
                </a:srgbClr>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在搜索过程中加入了与问题有关的启发式信息。</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搜索朝着最有希望的方向前进，加速问题的求解并找到最优解。</a:t>
            </a:r>
            <a:endParaRPr kumimoji="0" lang="en-US" altLang="zh-CN"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388619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8" name="文本框 3"/>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基于状态空间的搜索技术</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5" name="Rectangle 2"/>
          <p:cNvSpPr>
            <a:spLocks noChangeArrowheads="1"/>
          </p:cNvSpPr>
          <p:nvPr/>
        </p:nvSpPr>
        <p:spPr bwMode="auto">
          <a:xfrm>
            <a:off x="352425" y="1580022"/>
            <a:ext cx="8505136" cy="1384995"/>
          </a:xfrm>
          <a:prstGeom prst="rect">
            <a:avLst/>
          </a:prstGeom>
          <a:solidFill>
            <a:srgbClr val="FFFFCC"/>
          </a:solidFill>
          <a:ln w="127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有许多智力问题</a:t>
            </a:r>
            <a:r>
              <a:rPr kumimoji="0" lang="en-US" altLang="zh-CN"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如梵塔问题、旅行商问题、八皇后问题、农夫过河问题等</a:t>
            </a:r>
            <a:r>
              <a:rPr kumimoji="0" lang="en-US" altLang="zh-CN"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和实际问题（如路径规划、机器人行动规划等）都可以归结为</a:t>
            </a:r>
            <a:r>
              <a:rPr kumimoji="0" lang="zh-CN" altLang="en-US"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状态空间搜索</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a:t>
            </a:r>
          </a:p>
        </p:txBody>
      </p:sp>
      <p:sp>
        <p:nvSpPr>
          <p:cNvPr id="6" name="Rectangle 3"/>
          <p:cNvSpPr>
            <a:spLocks noChangeArrowheads="1"/>
          </p:cNvSpPr>
          <p:nvPr/>
        </p:nvSpPr>
        <p:spPr bwMode="auto">
          <a:xfrm>
            <a:off x="352425" y="3986672"/>
            <a:ext cx="8505136" cy="1385887"/>
          </a:xfrm>
          <a:prstGeom prst="rect">
            <a:avLst/>
          </a:prstGeom>
          <a:solidFill>
            <a:srgbClr val="FF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用</a:t>
            </a:r>
            <a:r>
              <a:rPr kumimoji="0" lang="zh-CN" altLang="en-US"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状态空间搜索</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来求解问题的系统均定义一个</a:t>
            </a:r>
            <a:r>
              <a:rPr kumimoji="0" lang="zh-CN" altLang="en-US"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状态空间</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，并通过适当的</a:t>
            </a:r>
            <a:r>
              <a:rPr kumimoji="0" lang="zh-CN" altLang="en-US"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搜索算法</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在</a:t>
            </a:r>
            <a:r>
              <a:rPr kumimoji="0" lang="zh-CN" altLang="en-US"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状态空间</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中搜索</a:t>
            </a:r>
            <a:r>
              <a:rPr kumimoji="0" lang="zh-CN" altLang="en-US" sz="2800" b="1" i="0" u="none" strike="noStrike" kern="1200" cap="none" spc="0" normalizeH="0" baseline="0" noProof="0">
                <a:ln>
                  <a:noFill/>
                </a:ln>
                <a:solidFill>
                  <a:srgbClr val="FF0000"/>
                </a:solidFill>
                <a:effectLst/>
                <a:uLnTx/>
                <a:uFillTx/>
                <a:latin typeface="黑体" panose="02010609060101010101" pitchFamily="49" charset="-122"/>
                <a:ea typeface="黑体" panose="02010609060101010101" pitchFamily="49" charset="-122"/>
                <a:cs typeface="+mn-cs"/>
              </a:rPr>
              <a:t>解答路径</a:t>
            </a:r>
            <a:r>
              <a:rPr kumimoji="0" lang="zh-CN" altLang="en-US" sz="2800" b="1" i="0" u="none" strike="noStrike" kern="1200" cap="none" spc="0" normalizeH="0" baseline="0" noProof="0">
                <a:ln>
                  <a:noFill/>
                </a:ln>
                <a:solidFill>
                  <a:srgbClr val="0000CC"/>
                </a:solidFill>
                <a:effectLst/>
                <a:uLnTx/>
                <a:uFillTx/>
                <a:latin typeface="黑体" panose="02010609060101010101" pitchFamily="49" charset="-122"/>
                <a:ea typeface="黑体" panose="02010609060101010101" pitchFamily="49" charset="-122"/>
                <a:cs typeface="+mn-cs"/>
              </a:rPr>
              <a:t>。</a:t>
            </a:r>
          </a:p>
        </p:txBody>
      </p:sp>
    </p:spTree>
    <p:extLst>
      <p:ext uri="{BB962C8B-B14F-4D97-AF65-F5344CB8AC3E}">
        <p14:creationId xmlns:p14="http://schemas.microsoft.com/office/powerpoint/2010/main" val="3287279686"/>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状态空间搜索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7" name="Rectangle 3"/>
          <p:cNvSpPr txBox="1">
            <a:spLocks noChangeArrowheads="1"/>
          </p:cNvSpPr>
          <p:nvPr/>
        </p:nvSpPr>
        <p:spPr>
          <a:xfrm>
            <a:off x="566738" y="1752600"/>
            <a:ext cx="10196742" cy="20922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zh-CN" altLang="en-US" sz="2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例：钱币翻转问题</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设有</a:t>
            </a:r>
            <a:r>
              <a:rPr kumimoji="0" lang="en-US" altLang="zh-CN"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个钱币，其初始状态为</a:t>
            </a:r>
            <a:r>
              <a:rPr kumimoji="0" lang="en-US" altLang="zh-CN"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反、正、反</a:t>
            </a:r>
            <a:r>
              <a:rPr kumimoji="0" lang="en-US" altLang="zh-CN"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欲得的目标状态为</a:t>
            </a:r>
            <a:r>
              <a:rPr kumimoji="0" lang="en-US" altLang="zh-CN"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正、正、正</a:t>
            </a:r>
            <a:r>
              <a:rPr kumimoji="0" lang="en-US" altLang="zh-CN"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或</a:t>
            </a:r>
            <a:r>
              <a:rPr kumimoji="0" lang="en-US" altLang="zh-CN"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反、反、反</a:t>
            </a:r>
            <a:r>
              <a:rPr kumimoji="0" lang="en-US" altLang="zh-CN"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7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。问题是允许每次只能且必须翻转一个钱币，连翻三次。问能否达到目标状态。</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1128599" y="3637466"/>
            <a:ext cx="8246756" cy="120032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引入一个三维变量将问题表示出来。设三维变量为：</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Q=[q1,q2,q3]</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，式中</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qi (</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i</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=1,2,3)=0</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表示钱币为正面，</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qi (</a:t>
            </a:r>
            <a:r>
              <a:rPr kumimoji="0" lang="en-US" altLang="zh-CN" sz="2400" b="1"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mn-cs"/>
              </a:rPr>
              <a:t>i</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=1,2,3)=1</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表示钱币为反面</a:t>
            </a:r>
          </a:p>
        </p:txBody>
      </p:sp>
      <p:sp>
        <p:nvSpPr>
          <p:cNvPr id="6" name="文本框 5"/>
          <p:cNvSpPr txBox="1"/>
          <p:nvPr/>
        </p:nvSpPr>
        <p:spPr>
          <a:xfrm>
            <a:off x="705079" y="5046489"/>
            <a:ext cx="7965196" cy="1668149"/>
          </a:xfrm>
          <a:prstGeom prst="rect">
            <a:avLst/>
          </a:prstGeom>
          <a:noFill/>
        </p:spPr>
        <p:txBody>
          <a:bodyPr wrap="square" rtlCol="0">
            <a:spAutoFit/>
          </a:bodyPr>
          <a:lstStyle/>
          <a:p>
            <a:pPr marL="800100" marR="0" lvl="1" indent="-342900" algn="l" defTabSz="914400" rtl="0" eaLnBrk="1" fontAlgn="auto" latinLnBrk="0" hangingPunct="1">
              <a:lnSpc>
                <a:spcPct val="90000"/>
              </a:lnSpc>
              <a:spcBef>
                <a:spcPts val="0"/>
              </a:spcBef>
              <a:spcAft>
                <a:spcPts val="0"/>
              </a:spcAft>
              <a:buClrTx/>
              <a:buSzTx/>
              <a:buFont typeface="Wingdings" panose="05000000000000000000" pitchFamily="2" charset="2"/>
              <a:buChar char="ü"/>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三个钱币可能出现的状态有</a:t>
            </a:r>
            <a:r>
              <a:rPr kumimoji="0" lang="en-US"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8</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种组合</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fr-FR"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Q0</a:t>
            </a:r>
            <a:r>
              <a:rPr kumimoji="0" lang="fr-FR" altLang="zh-CN"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=(0,0,0),Q1=(0,0,1),Q2=(0,1,0),Q3=(0,1,1),Q4=(</a:t>
            </a:r>
            <a:r>
              <a:rPr kumimoji="0" lang="fr-FR"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1,0,0),Q5=(1,0,1), Q6=(1,1,0), Q7=(1,1,1)</a:t>
            </a:r>
            <a:r>
              <a:rPr kumimoji="0" lang="zh-CN" altLang="fr-FR"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1773846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状态空间搜索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5362" y="702327"/>
            <a:ext cx="6629400" cy="538003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4624331" y="6162487"/>
            <a:ext cx="3962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1800" b="1"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三枚钱币问题的状态空间图</a:t>
            </a:r>
            <a:r>
              <a:rPr kumimoji="1"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p>
        </p:txBody>
      </p:sp>
      <p:sp>
        <p:nvSpPr>
          <p:cNvPr id="2" name="文本框 1"/>
          <p:cNvSpPr txBox="1"/>
          <p:nvPr/>
        </p:nvSpPr>
        <p:spPr>
          <a:xfrm>
            <a:off x="2187214" y="5210978"/>
            <a:ext cx="180089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目标状态</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 name="文本框 8"/>
          <p:cNvSpPr txBox="1"/>
          <p:nvPr/>
        </p:nvSpPr>
        <p:spPr>
          <a:xfrm>
            <a:off x="2134883" y="1243070"/>
            <a:ext cx="169898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目标状态</a:t>
            </a:r>
            <a:endPar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cxnSp>
        <p:nvCxnSpPr>
          <p:cNvPr id="4" name="直接箭头连接符 3"/>
          <p:cNvCxnSpPr/>
          <p:nvPr/>
        </p:nvCxnSpPr>
        <p:spPr>
          <a:xfrm>
            <a:off x="3988106" y="5475383"/>
            <a:ext cx="636225" cy="1101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9" idx="3"/>
          </p:cNvCxnSpPr>
          <p:nvPr/>
        </p:nvCxnSpPr>
        <p:spPr>
          <a:xfrm flipV="1">
            <a:off x="3833870" y="1322024"/>
            <a:ext cx="704715" cy="18265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903383" y="3810468"/>
            <a:ext cx="1618284" cy="523220"/>
          </a:xfrm>
          <a:prstGeom prst="rect">
            <a:avLst/>
          </a:prstGeom>
          <a:noFill/>
        </p:spPr>
        <p:txBody>
          <a:bodyPr wrap="square" rtlCol="0">
            <a:spAutoFit/>
          </a:bodyPr>
          <a:lstStyle>
            <a:defPPr>
              <a:defRPr lang="zh-CN"/>
            </a:defPPr>
            <a:lvl1pPr>
              <a:defRPr sz="2800" b="1">
                <a:solidFill>
                  <a:srgbClr val="FF0000"/>
                </a:solidFill>
                <a:latin typeface="微软雅黑" panose="020B0503020204020204" pitchFamily="34" charset="-122"/>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初始状态</a:t>
            </a:r>
          </a:p>
        </p:txBody>
      </p:sp>
      <p:cxnSp>
        <p:nvCxnSpPr>
          <p:cNvPr id="15" name="直接箭头连接符 14"/>
          <p:cNvCxnSpPr/>
          <p:nvPr/>
        </p:nvCxnSpPr>
        <p:spPr>
          <a:xfrm flipV="1">
            <a:off x="2411134" y="4153359"/>
            <a:ext cx="949011" cy="1004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988106" y="704334"/>
            <a:ext cx="141015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8" name="文本框 17"/>
          <p:cNvSpPr txBox="1"/>
          <p:nvPr/>
        </p:nvSpPr>
        <p:spPr>
          <a:xfrm>
            <a:off x="2577947" y="3467159"/>
            <a:ext cx="141015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文本框 18"/>
          <p:cNvSpPr txBox="1"/>
          <p:nvPr/>
        </p:nvSpPr>
        <p:spPr>
          <a:xfrm>
            <a:off x="4095521" y="5713033"/>
            <a:ext cx="141015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9225137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状态空间搜索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19" name="Text Box 2"/>
          <p:cNvSpPr txBox="1">
            <a:spLocks noChangeArrowheads="1"/>
          </p:cNvSpPr>
          <p:nvPr/>
        </p:nvSpPr>
        <p:spPr bwMode="auto">
          <a:xfrm>
            <a:off x="5548501" y="1419024"/>
            <a:ext cx="803275" cy="835025"/>
          </a:xfrm>
          <a:prstGeom prst="rect">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7   6   5</a:t>
            </a:r>
          </a:p>
        </p:txBody>
      </p:sp>
      <p:grpSp>
        <p:nvGrpSpPr>
          <p:cNvPr id="20" name="Group 3"/>
          <p:cNvGrpSpPr>
            <a:grpSpLocks/>
          </p:cNvGrpSpPr>
          <p:nvPr/>
        </p:nvGrpSpPr>
        <p:grpSpPr bwMode="auto">
          <a:xfrm>
            <a:off x="4141976" y="2257224"/>
            <a:ext cx="3851275" cy="1368425"/>
            <a:chOff x="1872" y="768"/>
            <a:chExt cx="2426" cy="862"/>
          </a:xfrm>
        </p:grpSpPr>
        <p:sp>
          <p:nvSpPr>
            <p:cNvPr id="21" name="Text Box 4"/>
            <p:cNvSpPr txBox="1">
              <a:spLocks noChangeArrowheads="1"/>
            </p:cNvSpPr>
            <p:nvPr/>
          </p:nvSpPr>
          <p:spPr bwMode="auto">
            <a:xfrm>
              <a:off x="2784" y="1104"/>
              <a:ext cx="506" cy="52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22" name="Text Box 5"/>
            <p:cNvSpPr txBox="1">
              <a:spLocks noChangeArrowheads="1"/>
            </p:cNvSpPr>
            <p:nvPr/>
          </p:nvSpPr>
          <p:spPr bwMode="auto">
            <a:xfrm>
              <a:off x="1872" y="1104"/>
              <a:ext cx="506" cy="52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23" name="Text Box 6"/>
            <p:cNvSpPr txBox="1">
              <a:spLocks noChangeArrowheads="1"/>
            </p:cNvSpPr>
            <p:nvPr/>
          </p:nvSpPr>
          <p:spPr bwMode="auto">
            <a:xfrm>
              <a:off x="3792" y="1104"/>
              <a:ext cx="506" cy="52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24" name="Line 7"/>
            <p:cNvSpPr>
              <a:spLocks noChangeShapeType="1"/>
            </p:cNvSpPr>
            <p:nvPr/>
          </p:nvSpPr>
          <p:spPr bwMode="auto">
            <a:xfrm flipV="1">
              <a:off x="2112" y="768"/>
              <a:ext cx="86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5" name="Line 8"/>
            <p:cNvSpPr>
              <a:spLocks noChangeShapeType="1"/>
            </p:cNvSpPr>
            <p:nvPr/>
          </p:nvSpPr>
          <p:spPr bwMode="auto">
            <a:xfrm flipH="1" flipV="1">
              <a:off x="2976" y="768"/>
              <a:ext cx="48" cy="336"/>
            </a:xfrm>
            <a:prstGeom prst="line">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6" name="Line 9"/>
            <p:cNvSpPr>
              <a:spLocks noChangeShapeType="1"/>
            </p:cNvSpPr>
            <p:nvPr/>
          </p:nvSpPr>
          <p:spPr bwMode="auto">
            <a:xfrm flipH="1" flipV="1">
              <a:off x="3072" y="768"/>
              <a:ext cx="960"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27" name="Group 10"/>
          <p:cNvGrpSpPr>
            <a:grpSpLocks/>
          </p:cNvGrpSpPr>
          <p:nvPr/>
        </p:nvGrpSpPr>
        <p:grpSpPr bwMode="auto">
          <a:xfrm>
            <a:off x="2998976" y="3628824"/>
            <a:ext cx="3394075" cy="1292225"/>
            <a:chOff x="1152" y="1632"/>
            <a:chExt cx="2138" cy="814"/>
          </a:xfrm>
        </p:grpSpPr>
        <p:sp>
          <p:nvSpPr>
            <p:cNvPr id="28" name="Text Box 11"/>
            <p:cNvSpPr txBox="1">
              <a:spLocks noChangeArrowheads="1"/>
            </p:cNvSpPr>
            <p:nvPr/>
          </p:nvSpPr>
          <p:spPr bwMode="auto">
            <a:xfrm>
              <a:off x="2784" y="1920"/>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29" name="Text Box 12"/>
            <p:cNvSpPr txBox="1">
              <a:spLocks noChangeArrowheads="1"/>
            </p:cNvSpPr>
            <p:nvPr/>
          </p:nvSpPr>
          <p:spPr bwMode="auto">
            <a:xfrm>
              <a:off x="1152" y="1872"/>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7        5</a:t>
              </a:r>
            </a:p>
          </p:txBody>
        </p:sp>
        <p:sp>
          <p:nvSpPr>
            <p:cNvPr id="30" name="Text Box 13"/>
            <p:cNvSpPr txBox="1">
              <a:spLocks noChangeArrowheads="1"/>
            </p:cNvSpPr>
            <p:nvPr/>
          </p:nvSpPr>
          <p:spPr bwMode="auto">
            <a:xfrm>
              <a:off x="1968" y="1872"/>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31" name="Line 14"/>
            <p:cNvSpPr>
              <a:spLocks noChangeShapeType="1"/>
            </p:cNvSpPr>
            <p:nvPr/>
          </p:nvSpPr>
          <p:spPr bwMode="auto">
            <a:xfrm flipV="1">
              <a:off x="1392" y="1632"/>
              <a:ext cx="672" cy="24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Line 15"/>
            <p:cNvSpPr>
              <a:spLocks noChangeShapeType="1"/>
            </p:cNvSpPr>
            <p:nvPr/>
          </p:nvSpPr>
          <p:spPr bwMode="auto">
            <a:xfrm flipH="1" flipV="1">
              <a:off x="2112" y="1632"/>
              <a:ext cx="96" cy="24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Line 16"/>
            <p:cNvSpPr>
              <a:spLocks noChangeShapeType="1"/>
            </p:cNvSpPr>
            <p:nvPr/>
          </p:nvSpPr>
          <p:spPr bwMode="auto">
            <a:xfrm flipH="1" flipV="1">
              <a:off x="2160" y="1632"/>
              <a:ext cx="864" cy="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34" name="Group 17"/>
          <p:cNvGrpSpPr>
            <a:grpSpLocks/>
          </p:cNvGrpSpPr>
          <p:nvPr/>
        </p:nvGrpSpPr>
        <p:grpSpPr bwMode="auto">
          <a:xfrm>
            <a:off x="1738501" y="4848024"/>
            <a:ext cx="1870075" cy="1368425"/>
            <a:chOff x="358" y="2400"/>
            <a:chExt cx="1178" cy="862"/>
          </a:xfrm>
        </p:grpSpPr>
        <p:sp>
          <p:nvSpPr>
            <p:cNvPr id="35" name="Text Box 18"/>
            <p:cNvSpPr txBox="1">
              <a:spLocks noChangeArrowheads="1"/>
            </p:cNvSpPr>
            <p:nvPr/>
          </p:nvSpPr>
          <p:spPr bwMode="auto">
            <a:xfrm>
              <a:off x="1030" y="2736"/>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7   5</a:t>
              </a:r>
            </a:p>
          </p:txBody>
        </p:sp>
        <p:sp>
          <p:nvSpPr>
            <p:cNvPr id="36" name="Text Box 19"/>
            <p:cNvSpPr txBox="1">
              <a:spLocks noChangeArrowheads="1"/>
            </p:cNvSpPr>
            <p:nvPr/>
          </p:nvSpPr>
          <p:spPr bwMode="auto">
            <a:xfrm>
              <a:off x="358" y="2736"/>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7   5</a:t>
              </a:r>
            </a:p>
          </p:txBody>
        </p:sp>
        <p:sp>
          <p:nvSpPr>
            <p:cNvPr id="37" name="Line 20"/>
            <p:cNvSpPr>
              <a:spLocks noChangeShapeType="1"/>
            </p:cNvSpPr>
            <p:nvPr/>
          </p:nvSpPr>
          <p:spPr bwMode="auto">
            <a:xfrm flipV="1">
              <a:off x="624" y="2400"/>
              <a:ext cx="720"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8" name="Line 21"/>
            <p:cNvSpPr>
              <a:spLocks noChangeShapeType="1"/>
            </p:cNvSpPr>
            <p:nvPr/>
          </p:nvSpPr>
          <p:spPr bwMode="auto">
            <a:xfrm flipV="1">
              <a:off x="1296" y="2400"/>
              <a:ext cx="48"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39" name="Group 22"/>
          <p:cNvGrpSpPr>
            <a:grpSpLocks/>
          </p:cNvGrpSpPr>
          <p:nvPr/>
        </p:nvGrpSpPr>
        <p:grpSpPr bwMode="auto">
          <a:xfrm>
            <a:off x="3872101" y="4848024"/>
            <a:ext cx="1870075" cy="1368425"/>
            <a:chOff x="1702" y="2400"/>
            <a:chExt cx="1178" cy="862"/>
          </a:xfrm>
        </p:grpSpPr>
        <p:sp>
          <p:nvSpPr>
            <p:cNvPr id="40" name="Text Box 23"/>
            <p:cNvSpPr txBox="1">
              <a:spLocks noChangeArrowheads="1"/>
            </p:cNvSpPr>
            <p:nvPr/>
          </p:nvSpPr>
          <p:spPr bwMode="auto">
            <a:xfrm>
              <a:off x="2374" y="2736"/>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6   5</a:t>
              </a:r>
            </a:p>
          </p:txBody>
        </p:sp>
        <p:sp>
          <p:nvSpPr>
            <p:cNvPr id="41" name="Text Box 24"/>
            <p:cNvSpPr txBox="1">
              <a:spLocks noChangeArrowheads="1"/>
            </p:cNvSpPr>
            <p:nvPr/>
          </p:nvSpPr>
          <p:spPr bwMode="auto">
            <a:xfrm>
              <a:off x="1702" y="2736"/>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42" name="Line 25"/>
            <p:cNvSpPr>
              <a:spLocks noChangeShapeType="1"/>
            </p:cNvSpPr>
            <p:nvPr/>
          </p:nvSpPr>
          <p:spPr bwMode="auto">
            <a:xfrm flipV="1">
              <a:off x="1968" y="2400"/>
              <a:ext cx="240"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3" name="Line 26"/>
            <p:cNvSpPr>
              <a:spLocks noChangeShapeType="1"/>
            </p:cNvSpPr>
            <p:nvPr/>
          </p:nvSpPr>
          <p:spPr bwMode="auto">
            <a:xfrm flipH="1" flipV="1">
              <a:off x="2256" y="2400"/>
              <a:ext cx="384"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4" name="Group 27"/>
          <p:cNvGrpSpPr>
            <a:grpSpLocks/>
          </p:cNvGrpSpPr>
          <p:nvPr/>
        </p:nvGrpSpPr>
        <p:grpSpPr bwMode="auto">
          <a:xfrm>
            <a:off x="5929501" y="4924224"/>
            <a:ext cx="1870075" cy="1292225"/>
            <a:chOff x="2998" y="2448"/>
            <a:chExt cx="1178" cy="814"/>
          </a:xfrm>
        </p:grpSpPr>
        <p:sp>
          <p:nvSpPr>
            <p:cNvPr id="45" name="Text Box 28"/>
            <p:cNvSpPr txBox="1">
              <a:spLocks noChangeArrowheads="1"/>
            </p:cNvSpPr>
            <p:nvPr/>
          </p:nvSpPr>
          <p:spPr bwMode="auto">
            <a:xfrm>
              <a:off x="2998" y="2736"/>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1   4   3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46" name="Text Box 29"/>
            <p:cNvSpPr txBox="1">
              <a:spLocks noChangeArrowheads="1"/>
            </p:cNvSpPr>
            <p:nvPr/>
          </p:nvSpPr>
          <p:spPr bwMode="auto">
            <a:xfrm>
              <a:off x="3670" y="2736"/>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1   4   5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a:t>
              </a:r>
            </a:p>
          </p:txBody>
        </p:sp>
        <p:sp>
          <p:nvSpPr>
            <p:cNvPr id="47" name="Line 30"/>
            <p:cNvSpPr>
              <a:spLocks noChangeShapeType="1"/>
            </p:cNvSpPr>
            <p:nvPr/>
          </p:nvSpPr>
          <p:spPr bwMode="auto">
            <a:xfrm flipH="1" flipV="1">
              <a:off x="3024" y="2448"/>
              <a:ext cx="240" cy="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8" name="Line 31"/>
            <p:cNvSpPr>
              <a:spLocks noChangeShapeType="1"/>
            </p:cNvSpPr>
            <p:nvPr/>
          </p:nvSpPr>
          <p:spPr bwMode="auto">
            <a:xfrm flipH="1" flipV="1">
              <a:off x="3072" y="2448"/>
              <a:ext cx="864" cy="28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9" name="Group 32"/>
          <p:cNvGrpSpPr>
            <a:grpSpLocks/>
          </p:cNvGrpSpPr>
          <p:nvPr/>
        </p:nvGrpSpPr>
        <p:grpSpPr bwMode="auto">
          <a:xfrm>
            <a:off x="7494776" y="4848024"/>
            <a:ext cx="2387600" cy="1368425"/>
            <a:chOff x="3984" y="2400"/>
            <a:chExt cx="1504" cy="862"/>
          </a:xfrm>
        </p:grpSpPr>
        <p:sp>
          <p:nvSpPr>
            <p:cNvPr id="50" name="Text Box 33"/>
            <p:cNvSpPr txBox="1">
              <a:spLocks noChangeArrowheads="1"/>
            </p:cNvSpPr>
            <p:nvPr/>
          </p:nvSpPr>
          <p:spPr bwMode="auto">
            <a:xfrm>
              <a:off x="4342" y="2736"/>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6   5</a:t>
              </a:r>
            </a:p>
          </p:txBody>
        </p:sp>
        <p:sp>
          <p:nvSpPr>
            <p:cNvPr id="51" name="Text Box 34"/>
            <p:cNvSpPr txBox="1">
              <a:spLocks noChangeArrowheads="1"/>
            </p:cNvSpPr>
            <p:nvPr/>
          </p:nvSpPr>
          <p:spPr bwMode="auto">
            <a:xfrm>
              <a:off x="5014" y="2736"/>
              <a:ext cx="474" cy="526"/>
            </a:xfrm>
            <a:prstGeom prst="rect">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7   6  5</a:t>
              </a:r>
            </a:p>
          </p:txBody>
        </p:sp>
        <p:sp>
          <p:nvSpPr>
            <p:cNvPr id="52" name="Line 35"/>
            <p:cNvSpPr>
              <a:spLocks noChangeShapeType="1"/>
            </p:cNvSpPr>
            <p:nvPr/>
          </p:nvSpPr>
          <p:spPr bwMode="auto">
            <a:xfrm flipH="1" flipV="1">
              <a:off x="3984" y="2400"/>
              <a:ext cx="576" cy="336"/>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3" name="Line 36"/>
            <p:cNvSpPr>
              <a:spLocks noChangeShapeType="1"/>
            </p:cNvSpPr>
            <p:nvPr/>
          </p:nvSpPr>
          <p:spPr bwMode="auto">
            <a:xfrm flipH="1" flipV="1">
              <a:off x="4080" y="2400"/>
              <a:ext cx="1152" cy="336"/>
            </a:xfrm>
            <a:prstGeom prst="line">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72" name="Group 55"/>
          <p:cNvGrpSpPr>
            <a:grpSpLocks/>
          </p:cNvGrpSpPr>
          <p:nvPr/>
        </p:nvGrpSpPr>
        <p:grpSpPr bwMode="auto">
          <a:xfrm>
            <a:off x="6046976" y="3628824"/>
            <a:ext cx="1870075" cy="1216025"/>
            <a:chOff x="3072" y="1632"/>
            <a:chExt cx="1178" cy="766"/>
          </a:xfrm>
        </p:grpSpPr>
        <p:sp>
          <p:nvSpPr>
            <p:cNvPr id="73" name="Text Box 56"/>
            <p:cNvSpPr txBox="1">
              <a:spLocks noChangeArrowheads="1"/>
            </p:cNvSpPr>
            <p:nvPr/>
          </p:nvSpPr>
          <p:spPr bwMode="auto">
            <a:xfrm>
              <a:off x="3744" y="1872"/>
              <a:ext cx="506" cy="526"/>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74" name="Line 57"/>
            <p:cNvSpPr>
              <a:spLocks noChangeShapeType="1"/>
            </p:cNvSpPr>
            <p:nvPr/>
          </p:nvSpPr>
          <p:spPr bwMode="auto">
            <a:xfrm flipH="1" flipV="1">
              <a:off x="3072" y="1632"/>
              <a:ext cx="912" cy="240"/>
            </a:xfrm>
            <a:prstGeom prst="line">
              <a:avLst/>
            </a:prstGeom>
            <a:noFill/>
            <a:ln w="1905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3" name="下箭头 2"/>
          <p:cNvSpPr/>
          <p:nvPr/>
        </p:nvSpPr>
        <p:spPr>
          <a:xfrm>
            <a:off x="4446776" y="2406449"/>
            <a:ext cx="152400" cy="266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4" name="左箭头 3"/>
          <p:cNvSpPr/>
          <p:nvPr/>
        </p:nvSpPr>
        <p:spPr>
          <a:xfrm>
            <a:off x="5970776" y="2506885"/>
            <a:ext cx="292256" cy="1881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6" name="右箭头 5"/>
          <p:cNvSpPr/>
          <p:nvPr/>
        </p:nvSpPr>
        <p:spPr>
          <a:xfrm>
            <a:off x="7113776" y="2476105"/>
            <a:ext cx="281354" cy="171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5" name="下箭头 74"/>
          <p:cNvSpPr/>
          <p:nvPr/>
        </p:nvSpPr>
        <p:spPr>
          <a:xfrm>
            <a:off x="3303776" y="3666956"/>
            <a:ext cx="152400" cy="266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6" name="左箭头 75"/>
          <p:cNvSpPr/>
          <p:nvPr/>
        </p:nvSpPr>
        <p:spPr>
          <a:xfrm>
            <a:off x="4294376" y="3797754"/>
            <a:ext cx="292256" cy="1881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7" name="右箭头 76"/>
          <p:cNvSpPr/>
          <p:nvPr/>
        </p:nvSpPr>
        <p:spPr>
          <a:xfrm>
            <a:off x="5375464" y="3756263"/>
            <a:ext cx="281354" cy="171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8" name="下箭头 77"/>
          <p:cNvSpPr/>
          <p:nvPr/>
        </p:nvSpPr>
        <p:spPr>
          <a:xfrm>
            <a:off x="6767701" y="3531342"/>
            <a:ext cx="152400" cy="266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9" name="Text Box 6"/>
          <p:cNvSpPr txBox="1">
            <a:spLocks noChangeArrowheads="1"/>
          </p:cNvSpPr>
          <p:nvPr/>
        </p:nvSpPr>
        <p:spPr bwMode="auto">
          <a:xfrm>
            <a:off x="8679828" y="4019563"/>
            <a:ext cx="800219" cy="83099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a:t>
            </a:r>
            <a:r>
              <a:rPr kumimoji="1" lang="en-US" altLang="zh-CN" sz="1600" b="0" i="0" u="none" strike="noStrike" kern="1200" cap="none" spc="0" normalizeH="0" baseline="0" noProof="0" dirty="0" smtClean="0">
                <a:ln>
                  <a:noFill/>
                </a:ln>
                <a:solidFill>
                  <a:prstClr val="black"/>
                </a:solidFill>
                <a:effectLst/>
                <a:uLnTx/>
                <a:uFillTx/>
                <a:latin typeface="Times New Roman" panose="02020603050405020304" pitchFamily="18" charset="0"/>
                <a:ea typeface="等线" panose="02010600030101010101" pitchFamily="2" charset="-122"/>
                <a:cs typeface="+mn-cs"/>
              </a:rPr>
              <a:t>3   4</a:t>
            </a:r>
            <a:endPar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80" name="Line 9"/>
          <p:cNvSpPr>
            <a:spLocks noChangeShapeType="1"/>
          </p:cNvSpPr>
          <p:nvPr/>
        </p:nvSpPr>
        <p:spPr bwMode="auto">
          <a:xfrm flipH="1" flipV="1">
            <a:off x="7591613" y="3633694"/>
            <a:ext cx="1475654" cy="352161"/>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1" name="下箭头 80"/>
          <p:cNvSpPr/>
          <p:nvPr/>
        </p:nvSpPr>
        <p:spPr>
          <a:xfrm>
            <a:off x="8446476" y="3609725"/>
            <a:ext cx="152400" cy="266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2" name="左箭头 81"/>
          <p:cNvSpPr/>
          <p:nvPr/>
        </p:nvSpPr>
        <p:spPr>
          <a:xfrm>
            <a:off x="1932176" y="5111526"/>
            <a:ext cx="292256" cy="1881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3" name="右箭头 82"/>
          <p:cNvSpPr/>
          <p:nvPr/>
        </p:nvSpPr>
        <p:spPr>
          <a:xfrm>
            <a:off x="2953438" y="5090523"/>
            <a:ext cx="281354" cy="171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上箭头 6"/>
          <p:cNvSpPr/>
          <p:nvPr/>
        </p:nvSpPr>
        <p:spPr>
          <a:xfrm>
            <a:off x="4273738" y="4981242"/>
            <a:ext cx="211138" cy="2811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4" name="下箭头 83"/>
          <p:cNvSpPr/>
          <p:nvPr/>
        </p:nvSpPr>
        <p:spPr>
          <a:xfrm>
            <a:off x="5208776" y="4981242"/>
            <a:ext cx="152400" cy="266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5" name="上箭头 84"/>
          <p:cNvSpPr/>
          <p:nvPr/>
        </p:nvSpPr>
        <p:spPr>
          <a:xfrm>
            <a:off x="5894576" y="5035882"/>
            <a:ext cx="211138" cy="2811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6" name="下箭头 85"/>
          <p:cNvSpPr/>
          <p:nvPr/>
        </p:nvSpPr>
        <p:spPr>
          <a:xfrm>
            <a:off x="7220271" y="5035882"/>
            <a:ext cx="152400" cy="2664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7" name="上箭头 86"/>
          <p:cNvSpPr/>
          <p:nvPr/>
        </p:nvSpPr>
        <p:spPr>
          <a:xfrm>
            <a:off x="8106290" y="5035882"/>
            <a:ext cx="211138" cy="28111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8" name="右箭头 87"/>
          <p:cNvSpPr/>
          <p:nvPr/>
        </p:nvSpPr>
        <p:spPr>
          <a:xfrm>
            <a:off x="9327743" y="5130456"/>
            <a:ext cx="281354" cy="1718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1853066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盲目搜索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46" name="Rectangle 3"/>
          <p:cNvSpPr txBox="1">
            <a:spLocks noChangeArrowheads="1"/>
          </p:cNvSpPr>
          <p:nvPr/>
        </p:nvSpPr>
        <p:spPr>
          <a:xfrm>
            <a:off x="352425" y="1741055"/>
            <a:ext cx="10239376"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5000"/>
              </a:lnSpc>
              <a:spcBef>
                <a:spcPts val="1000"/>
              </a:spcBef>
              <a:spcAft>
                <a:spcPts val="0"/>
              </a:spcAft>
              <a:buClrTx/>
              <a:buSzTx/>
              <a:buFont typeface="Wingdings" panose="05000000000000000000" pitchFamily="2" charset="2"/>
              <a:buChar char="n"/>
              <a:tabLst/>
              <a:defRPr/>
            </a:pPr>
            <a:r>
              <a:rPr kumimoji="0" lang="zh-CN" altLang="en-US" sz="2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一般图搜索算法中，提高搜索效率的关键在于</a:t>
            </a:r>
            <a:r>
              <a:rPr kumimoji="0" lang="zh-CN" altLang="en-US"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优化</a:t>
            </a:r>
            <a:r>
              <a:rPr kumimoji="0" lang="en-US" altLang="zh-CN"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OPEN</a:t>
            </a:r>
            <a:r>
              <a:rPr kumimoji="0" lang="zh-CN" altLang="en-US" sz="2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表中节点的排序方式</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p>
          <a:p>
            <a:pPr marL="228600" marR="0" lvl="0" indent="-228600" algn="l" defTabSz="914400" rtl="0" eaLnBrk="1" fontAlgn="auto" latinLnBrk="0" hangingPunct="1">
              <a:lnSpc>
                <a:spcPct val="105000"/>
              </a:lnSpc>
              <a:spcBef>
                <a:spcPts val="1000"/>
              </a:spcBef>
              <a:spcAft>
                <a:spcPts val="0"/>
              </a:spcAft>
              <a:buClrTx/>
              <a:buSzTx/>
              <a:buFont typeface="Wingdings" panose="05000000000000000000" pitchFamily="2" charset="2"/>
              <a:buChar char="n"/>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若每次排在表首的节点都在最终搜索到的解答路径上，则算法不会扩展任何多余的节点就可快速结束搜索。</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zh-CN" altLang="en-US" sz="28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05000"/>
              </a:lnSpc>
              <a:spcBef>
                <a:spcPts val="1000"/>
              </a:spcBef>
              <a:spcAft>
                <a:spcPts val="0"/>
              </a:spcAft>
              <a:buClrTx/>
              <a:buSzTx/>
              <a:buFont typeface="Wingdings" panose="05000000000000000000" pitchFamily="2" charset="2"/>
              <a:buChar char="n"/>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一种简单的排序策略就是按预先确定的顺序或</a:t>
            </a: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随机地</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排序新加入到</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OPEN</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表中的节点，常用的方式是</a:t>
            </a: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深度优先</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和</a:t>
            </a: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宽度优先</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0024575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宽度优先搜索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4" name="Rectangle 3"/>
          <p:cNvSpPr txBox="1">
            <a:spLocks noChangeArrowheads="1"/>
          </p:cNvSpPr>
          <p:nvPr/>
        </p:nvSpPr>
        <p:spPr>
          <a:xfrm>
            <a:off x="533400" y="1371600"/>
            <a:ext cx="10083800" cy="426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None/>
              <a:tabLst/>
              <a:defRPr/>
            </a:pPr>
            <a:endParaRPr kumimoji="0" lang="en-US" altLang="zh-CN" sz="2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n"/>
              <a:tabLst/>
              <a:defRPr/>
            </a:pPr>
            <a:r>
              <a:rPr kumimoji="0" lang="en-US" altLang="zh-CN" sz="2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OPEN</a:t>
            </a:r>
            <a:r>
              <a:rPr kumimoji="0" lang="zh-CN" altLang="en-US" sz="2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表中节点简单的排序方式</a:t>
            </a:r>
            <a:r>
              <a:rPr kumimoji="0" lang="zh-CN" altLang="en-US" sz="2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85800" marR="0" lvl="1" indent="-228600" algn="l" defTabSz="914400" rtl="0" eaLnBrk="1" fontAlgn="auto" latinLnBrk="0" hangingPunct="1">
              <a:lnSpc>
                <a:spcPct val="150000"/>
              </a:lnSpc>
              <a:spcBef>
                <a:spcPts val="5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cs typeface="+mn-cs"/>
              </a:rPr>
              <a:t>宽度优先</a:t>
            </a:r>
            <a:r>
              <a:rPr kumimoji="0" lang="en-US" altLang="zh-CN"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扩展当前节点后生成的子节点总是</a:t>
            </a:r>
            <a:r>
              <a:rPr kumimoji="0" lang="zh-CN" altLang="en-US" sz="2400" b="1" i="0" u="none" strike="noStrike" kern="120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cs typeface="+mn-cs"/>
              </a:rPr>
              <a:t>置于</a:t>
            </a:r>
            <a:r>
              <a:rPr kumimoji="0" lang="en-US" altLang="zh-CN" sz="2400" b="1" i="0" u="none" strike="noStrike" kern="120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cs typeface="+mn-cs"/>
              </a:rPr>
              <a:t>OPEN</a:t>
            </a:r>
            <a:r>
              <a:rPr kumimoji="0" lang="zh-CN" altLang="en-US" sz="2400" b="1" i="0" u="none" strike="noStrike" kern="120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cs typeface="+mn-cs"/>
              </a:rPr>
              <a:t>表的后端</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，即</a:t>
            </a:r>
            <a:r>
              <a:rPr kumimoji="0" lang="en-US" altLang="zh-CN"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OPEN</a:t>
            </a:r>
            <a:r>
              <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表</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作为</a:t>
            </a:r>
            <a:r>
              <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队列</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先进先出</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，使</a:t>
            </a:r>
            <a:r>
              <a:rPr kumimoji="0" lang="zh-CN" altLang="en-US" sz="2400" b="1" i="0" u="none" strike="noStrike" kern="120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cs typeface="+mn-cs"/>
              </a:rPr>
              <a:t>搜索优先向横向方向发展</a:t>
            </a: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0921198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43069" y="1662153"/>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否定联结词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3"/>
          <p:cNvSpPr txBox="1"/>
          <p:nvPr/>
        </p:nvSpPr>
        <p:spPr>
          <a:xfrm>
            <a:off x="651687" y="2427371"/>
            <a:ext cx="10309538" cy="831637"/>
          </a:xfrm>
          <a:prstGeom prst="rect">
            <a:avLst/>
          </a:prstGeom>
        </p:spPr>
        <p:txBody>
          <a:bodyPr vert="horz" wrap="square" lIns="0" tIns="61594" rIns="0" bIns="0" rtlCol="0">
            <a:spAutoFit/>
          </a:bodyPr>
          <a:lstStyle/>
          <a:p>
            <a:pPr marL="469900" marR="5080" lvl="0" indent="-457200" algn="l" defTabSz="914400" rtl="0" eaLnBrk="1" fontAlgn="auto" latinLnBrk="0" hangingPunct="1">
              <a:lnSpc>
                <a:spcPts val="3020"/>
              </a:lnSpc>
              <a:spcBef>
                <a:spcPts val="484"/>
              </a:spcBef>
              <a:spcAft>
                <a:spcPts val="0"/>
              </a:spcAft>
              <a:buClrTx/>
              <a:buSzTx/>
              <a:buFont typeface="Wingdings" panose="05000000000000000000" pitchFamily="2" charset="2"/>
              <a:buChar char="Ø"/>
              <a:tabLst>
                <a:tab pos="354965" algn="l"/>
                <a:tab pos="355600" algn="l"/>
              </a:tabLst>
              <a:defRPr/>
            </a:pPr>
            <a:r>
              <a:rPr kumimoji="0" sz="2800" b="0" i="0" u="none" strike="noStrike" kern="1200" cap="none" spc="0" normalizeH="0" baseline="0" noProof="0" dirty="0" err="1" smtClean="0">
                <a:ln>
                  <a:noFill/>
                </a:ln>
                <a:solidFill>
                  <a:prstClr val="black"/>
                </a:solidFill>
                <a:effectLst/>
                <a:uLnTx/>
                <a:uFillTx/>
                <a:latin typeface="微软雅黑" panose="020B0503020204020204" pitchFamily="34" charset="-122"/>
                <a:ea typeface="微软雅黑" panose="020B0503020204020204" pitchFamily="34" charset="-122"/>
                <a:cs typeface="宋体"/>
              </a:rPr>
              <a:t>设</a:t>
            </a:r>
            <a:r>
              <a:rPr kumimoji="0" sz="2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0" u="none" strike="noStrike" kern="120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宋体"/>
              </a:rPr>
              <a:t>为一个命题</a:t>
            </a:r>
            <a:r>
              <a:rPr kumimoji="0"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复合命题“非</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”称为</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a:t>
            </a:r>
            <a:r>
              <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否定式，记为</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0" u="none" strike="noStrike" kern="1200" cap="none" spc="-2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”称为否定联结词</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为真当且仅当</a:t>
            </a:r>
            <a:r>
              <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为假。</a:t>
            </a:r>
            <a:endParaRPr kumimoji="0"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endParaRPr>
          </a:p>
        </p:txBody>
      </p:sp>
      <p:graphicFrame>
        <p:nvGraphicFramePr>
          <p:cNvPr id="5" name="object 5"/>
          <p:cNvGraphicFramePr>
            <a:graphicFrameLocks noGrp="1"/>
          </p:cNvGraphicFramePr>
          <p:nvPr>
            <p:extLst/>
          </p:nvPr>
        </p:nvGraphicFramePr>
        <p:xfrm>
          <a:off x="821803" y="3751956"/>
          <a:ext cx="6096000" cy="1681986"/>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82166">
                <a:tc>
                  <a:txBody>
                    <a:bodyPr/>
                    <a:lstStyle/>
                    <a:p>
                      <a:pPr marL="91440">
                        <a:lnSpc>
                          <a:spcPct val="100000"/>
                        </a:lnSpc>
                        <a:spcBef>
                          <a:spcPts val="265"/>
                        </a:spcBef>
                      </a:pPr>
                      <a:r>
                        <a:rPr sz="2800" dirty="0">
                          <a:latin typeface="Times New Roman"/>
                          <a:cs typeface="Times New Roman"/>
                        </a:rPr>
                        <a:t>p</a:t>
                      </a:r>
                    </a:p>
                  </a:txBody>
                  <a:tcPr marL="0" marR="0" marT="33655"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95"/>
                        </a:spcBef>
                      </a:pPr>
                      <a:r>
                        <a:rPr sz="2800" spc="-25" dirty="0">
                          <a:latin typeface="宋体"/>
                          <a:cs typeface="宋体"/>
                        </a:rPr>
                        <a:t>┑</a:t>
                      </a:r>
                      <a:r>
                        <a:rPr sz="2800" spc="-25" dirty="0">
                          <a:latin typeface="Times New Roman"/>
                          <a:cs typeface="Times New Roman"/>
                        </a:rPr>
                        <a:t>p</a:t>
                      </a:r>
                      <a:endParaRPr sz="2800">
                        <a:latin typeface="Times New Roman"/>
                        <a:cs typeface="Times New Roman"/>
                      </a:endParaRPr>
                    </a:p>
                  </a:txBody>
                  <a:tcPr marL="0" marR="0" marT="3746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49275">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1</a:t>
                      </a:r>
                      <a:endParaRPr sz="2800">
                        <a:latin typeface="Times New Roman"/>
                        <a:cs typeface="Times New Roman"/>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50545">
                <a:tc>
                  <a:txBody>
                    <a:bodyPr/>
                    <a:lstStyle/>
                    <a:p>
                      <a:pPr marL="41910">
                        <a:lnSpc>
                          <a:spcPts val="610"/>
                        </a:lnSpc>
                      </a:pPr>
                      <a:r>
                        <a:rPr lang="en-US" sz="2800" spc="-25" dirty="0" smtClean="0">
                          <a:latin typeface="宋体"/>
                          <a:cs typeface="宋体"/>
                        </a:rPr>
                        <a:t>1</a:t>
                      </a:r>
                      <a:endParaRPr sz="2800" dirty="0">
                        <a:latin typeface="宋体"/>
                        <a:cs typeface="宋体"/>
                      </a:endParaRPr>
                    </a:p>
                  </a:txBody>
                  <a:tcPr marL="0" marR="0" marT="25781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6" name="object 7"/>
          <p:cNvSpPr txBox="1"/>
          <p:nvPr/>
        </p:nvSpPr>
        <p:spPr>
          <a:xfrm>
            <a:off x="7654371" y="3594229"/>
            <a:ext cx="2681822" cy="1824089"/>
          </a:xfrm>
          <a:prstGeom prst="rect">
            <a:avLst/>
          </a:prstGeom>
          <a:solidFill>
            <a:schemeClr val="accent2">
              <a:lumMod val="40000"/>
              <a:lumOff val="60000"/>
            </a:schemeClr>
          </a:solidFill>
        </p:spPr>
        <p:txBody>
          <a:bodyPr vert="horz" wrap="square" lIns="0" tIns="12700" rIns="0" bIns="0" rtlCol="0">
            <a:spAutoFit/>
          </a:bodyPr>
          <a:lstStyle/>
          <a:p>
            <a:pPr marL="355600" marR="5080" lvl="0" indent="-342900" algn="l" defTabSz="914400" rtl="0" eaLnBrk="1" fontAlgn="auto" latinLnBrk="0" hangingPunct="1">
              <a:lnSpc>
                <a:spcPct val="120000"/>
              </a:lnSpc>
              <a:spcBef>
                <a:spcPts val="100"/>
              </a:spcBef>
              <a:spcAft>
                <a:spcPts val="0"/>
              </a:spcAft>
              <a:buClrTx/>
              <a:buSzTx/>
              <a:buFont typeface="Wingdings" panose="05000000000000000000" pitchFamily="2" charset="2"/>
              <a:buChar char="Ø"/>
              <a:tabLst>
                <a:tab pos="354965" algn="l"/>
                <a:tab pos="355600" algn="l"/>
                <a:tab pos="1235075" algn="l"/>
              </a:tabLst>
              <a:defRPr/>
            </a:pPr>
            <a:r>
              <a:rPr kumimoji="0" sz="2400" b="0" i="0" u="none" strike="noStrike" kern="1200" cap="none" spc="-2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13</a:t>
            </a:r>
            <a:r>
              <a:rPr kumimoji="0" sz="24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不是偶数</a:t>
            </a:r>
            <a:r>
              <a:rPr kumimoji="0" sz="24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endParaRPr kumimoji="0" lang="en-US" sz="2400" b="0" i="0" u="none" strike="noStrike" kern="1200" cap="none" spc="-6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endParaRPr>
          </a:p>
          <a:p>
            <a:pPr marL="12700" marR="5080" lvl="0" indent="0" algn="l" defTabSz="914400" rtl="0" eaLnBrk="1" fontAlgn="auto" latinLnBrk="0" hangingPunct="1">
              <a:lnSpc>
                <a:spcPct val="120000"/>
              </a:lnSpc>
              <a:spcBef>
                <a:spcPts val="100"/>
              </a:spcBef>
              <a:spcAft>
                <a:spcPts val="0"/>
              </a:spcAft>
              <a:buClrTx/>
              <a:buSzTx/>
              <a:buFontTx/>
              <a:buNone/>
              <a:tabLst>
                <a:tab pos="354965" algn="l"/>
                <a:tab pos="355600" algn="l"/>
                <a:tab pos="1235075" algn="l"/>
              </a:tabLst>
              <a:defRPr/>
            </a:pPr>
            <a:r>
              <a:rPr kumimoji="0" sz="2400" b="0" i="0" u="none" strike="noStrike" kern="1200" cap="none" spc="-4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解</a:t>
            </a:r>
            <a:r>
              <a:rPr kumimoji="0"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endParaRPr kumimoji="0" 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endParaRPr>
          </a:p>
          <a:p>
            <a:pPr marL="12700" marR="5080" lvl="0" indent="0" algn="l" defTabSz="914400" rtl="0" eaLnBrk="1" fontAlgn="auto" latinLnBrk="0" hangingPunct="1">
              <a:lnSpc>
                <a:spcPct val="120000"/>
              </a:lnSpc>
              <a:spcBef>
                <a:spcPts val="100"/>
              </a:spcBef>
              <a:spcAft>
                <a:spcPts val="0"/>
              </a:spcAft>
              <a:buClrTx/>
              <a:buSzTx/>
              <a:buFontTx/>
              <a:buNone/>
              <a:tabLst>
                <a:tab pos="354965" algn="l"/>
                <a:tab pos="355600" algn="l"/>
                <a:tab pos="1235075" algn="l"/>
              </a:tabLst>
              <a:defRPr/>
            </a:pPr>
            <a:r>
              <a:rPr kumimoji="0" sz="2400" b="0" i="1"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4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4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13</a:t>
            </a:r>
            <a:r>
              <a:rPr kumimoji="0" sz="24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是偶数</a:t>
            </a:r>
            <a:r>
              <a:rPr kumimoji="0" sz="2400" b="0" i="0" u="none" strike="noStrike" kern="1200" cap="none" spc="-5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a:t>
            </a:r>
            <a:endParaRPr kumimoji="0" 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endParaRPr>
          </a:p>
          <a:p>
            <a:pPr marL="12700" marR="5080" lvl="0" indent="0" algn="l" defTabSz="914400" rtl="0" eaLnBrk="1" fontAlgn="auto" latinLnBrk="0" hangingPunct="1">
              <a:lnSpc>
                <a:spcPct val="120000"/>
              </a:lnSpc>
              <a:spcBef>
                <a:spcPts val="100"/>
              </a:spcBef>
              <a:spcAft>
                <a:spcPts val="0"/>
              </a:spcAft>
              <a:buClrTx/>
              <a:buSzTx/>
              <a:buFontTx/>
              <a:buNone/>
              <a:tabLst>
                <a:tab pos="354965" algn="l"/>
                <a:tab pos="355600" algn="l"/>
                <a:tab pos="1235075" algn="l"/>
              </a:tabLst>
              <a:defRPr/>
            </a:pPr>
            <a:r>
              <a:rPr kumimoji="0"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sz="2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sz="2400" b="0" i="1"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sz="24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13</a:t>
            </a:r>
            <a:r>
              <a:rPr kumimoji="0" sz="24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不是偶数</a:t>
            </a:r>
            <a:r>
              <a:rPr kumimoji="0" sz="24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Tree>
    <p:extLst>
      <p:ext uri="{BB962C8B-B14F-4D97-AF65-F5344CB8AC3E}">
        <p14:creationId xmlns:p14="http://schemas.microsoft.com/office/powerpoint/2010/main" val="49662120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宽度优先搜索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6" name="Rectangle 2"/>
          <p:cNvSpPr>
            <a:spLocks noChangeArrowheads="1"/>
          </p:cNvSpPr>
          <p:nvPr/>
        </p:nvSpPr>
        <p:spPr bwMode="auto">
          <a:xfrm>
            <a:off x="1157432" y="1890568"/>
            <a:ext cx="297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0033CC"/>
                </a:solidFill>
                <a:effectLst/>
                <a:uLnTx/>
                <a:uFillTx/>
                <a:latin typeface="Arial" panose="020B0604020202020204" pitchFamily="34" charset="0"/>
                <a:ea typeface="宋体" panose="02010600030101010101" pitchFamily="2" charset="-122"/>
                <a:cs typeface="+mn-cs"/>
              </a:rPr>
              <a:t>宽度优先实例</a:t>
            </a:r>
          </a:p>
        </p:txBody>
      </p:sp>
      <p:sp>
        <p:nvSpPr>
          <p:cNvPr id="7" name="Text Box 3"/>
          <p:cNvSpPr txBox="1">
            <a:spLocks noChangeArrowheads="1"/>
          </p:cNvSpPr>
          <p:nvPr/>
        </p:nvSpPr>
        <p:spPr bwMode="auto">
          <a:xfrm>
            <a:off x="6878782" y="1215736"/>
            <a:ext cx="803275" cy="8350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grpSp>
        <p:nvGrpSpPr>
          <p:cNvPr id="8" name="Group 4"/>
          <p:cNvGrpSpPr>
            <a:grpSpLocks/>
          </p:cNvGrpSpPr>
          <p:nvPr/>
        </p:nvGrpSpPr>
        <p:grpSpPr bwMode="auto">
          <a:xfrm>
            <a:off x="5472257" y="2053936"/>
            <a:ext cx="3851275" cy="1368425"/>
            <a:chOff x="1850" y="960"/>
            <a:chExt cx="2426" cy="862"/>
          </a:xfrm>
        </p:grpSpPr>
        <p:grpSp>
          <p:nvGrpSpPr>
            <p:cNvPr id="9" name="Group 5"/>
            <p:cNvGrpSpPr>
              <a:grpSpLocks/>
            </p:cNvGrpSpPr>
            <p:nvPr/>
          </p:nvGrpSpPr>
          <p:grpSpPr bwMode="auto">
            <a:xfrm>
              <a:off x="1850" y="960"/>
              <a:ext cx="1104" cy="862"/>
              <a:chOff x="1850" y="960"/>
              <a:chExt cx="1104" cy="862"/>
            </a:xfrm>
          </p:grpSpPr>
          <p:sp>
            <p:nvSpPr>
              <p:cNvPr id="16" name="Text Box 6"/>
              <p:cNvSpPr txBox="1">
                <a:spLocks noChangeArrowheads="1"/>
              </p:cNvSpPr>
              <p:nvPr/>
            </p:nvSpPr>
            <p:spPr bwMode="auto">
              <a:xfrm>
                <a:off x="1850" y="129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7" name="Line 7"/>
              <p:cNvSpPr>
                <a:spLocks noChangeShapeType="1"/>
              </p:cNvSpPr>
              <p:nvPr/>
            </p:nvSpPr>
            <p:spPr bwMode="auto">
              <a:xfrm flipV="1">
                <a:off x="2090" y="960"/>
                <a:ext cx="86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0" name="Group 8"/>
            <p:cNvGrpSpPr>
              <a:grpSpLocks/>
            </p:cNvGrpSpPr>
            <p:nvPr/>
          </p:nvGrpSpPr>
          <p:grpSpPr bwMode="auto">
            <a:xfrm>
              <a:off x="2762" y="960"/>
              <a:ext cx="506" cy="862"/>
              <a:chOff x="2762" y="960"/>
              <a:chExt cx="506" cy="862"/>
            </a:xfrm>
          </p:grpSpPr>
          <p:sp>
            <p:nvSpPr>
              <p:cNvPr id="14" name="Text Box 9"/>
              <p:cNvSpPr txBox="1">
                <a:spLocks noChangeArrowheads="1"/>
              </p:cNvSpPr>
              <p:nvPr/>
            </p:nvSpPr>
            <p:spPr bwMode="auto">
              <a:xfrm>
                <a:off x="2762" y="129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5" name="Line 10"/>
              <p:cNvSpPr>
                <a:spLocks noChangeShapeType="1"/>
              </p:cNvSpPr>
              <p:nvPr/>
            </p:nvSpPr>
            <p:spPr bwMode="auto">
              <a:xfrm flipH="1" flipV="1">
                <a:off x="2954" y="960"/>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1" name="Group 11"/>
            <p:cNvGrpSpPr>
              <a:grpSpLocks/>
            </p:cNvGrpSpPr>
            <p:nvPr/>
          </p:nvGrpSpPr>
          <p:grpSpPr bwMode="auto">
            <a:xfrm>
              <a:off x="3050" y="960"/>
              <a:ext cx="1226" cy="862"/>
              <a:chOff x="3050" y="960"/>
              <a:chExt cx="1226" cy="862"/>
            </a:xfrm>
          </p:grpSpPr>
          <p:sp>
            <p:nvSpPr>
              <p:cNvPr id="12" name="Text Box 12"/>
              <p:cNvSpPr txBox="1">
                <a:spLocks noChangeArrowheads="1"/>
              </p:cNvSpPr>
              <p:nvPr/>
            </p:nvSpPr>
            <p:spPr bwMode="auto">
              <a:xfrm>
                <a:off x="3770" y="129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3" name="Line 13"/>
              <p:cNvSpPr>
                <a:spLocks noChangeShapeType="1"/>
              </p:cNvSpPr>
              <p:nvPr/>
            </p:nvSpPr>
            <p:spPr bwMode="auto">
              <a:xfrm flipH="1" flipV="1">
                <a:off x="3050" y="960"/>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grpSp>
        <p:nvGrpSpPr>
          <p:cNvPr id="18" name="Group 14"/>
          <p:cNvGrpSpPr>
            <a:grpSpLocks/>
          </p:cNvGrpSpPr>
          <p:nvPr/>
        </p:nvGrpSpPr>
        <p:grpSpPr bwMode="auto">
          <a:xfrm>
            <a:off x="4329257" y="3425536"/>
            <a:ext cx="3394075" cy="1292225"/>
            <a:chOff x="1152" y="1632"/>
            <a:chExt cx="2138" cy="814"/>
          </a:xfrm>
        </p:grpSpPr>
        <p:sp>
          <p:nvSpPr>
            <p:cNvPr id="19" name="Text Box 15"/>
            <p:cNvSpPr txBox="1">
              <a:spLocks noChangeArrowheads="1"/>
            </p:cNvSpPr>
            <p:nvPr/>
          </p:nvSpPr>
          <p:spPr bwMode="auto">
            <a:xfrm>
              <a:off x="2784" y="1920"/>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20" name="Text Box 16"/>
            <p:cNvSpPr txBox="1">
              <a:spLocks noChangeArrowheads="1"/>
            </p:cNvSpPr>
            <p:nvPr/>
          </p:nvSpPr>
          <p:spPr bwMode="auto">
            <a:xfrm>
              <a:off x="1152" y="187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7        5</a:t>
              </a:r>
            </a:p>
          </p:txBody>
        </p:sp>
        <p:sp>
          <p:nvSpPr>
            <p:cNvPr id="21" name="Text Box 17"/>
            <p:cNvSpPr txBox="1">
              <a:spLocks noChangeArrowheads="1"/>
            </p:cNvSpPr>
            <p:nvPr/>
          </p:nvSpPr>
          <p:spPr bwMode="auto">
            <a:xfrm>
              <a:off x="1968" y="187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22" name="Line 18"/>
            <p:cNvSpPr>
              <a:spLocks noChangeShapeType="1"/>
            </p:cNvSpPr>
            <p:nvPr/>
          </p:nvSpPr>
          <p:spPr bwMode="auto">
            <a:xfrm flipV="1">
              <a:off x="1392" y="163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3" name="Line 19"/>
            <p:cNvSpPr>
              <a:spLocks noChangeShapeType="1"/>
            </p:cNvSpPr>
            <p:nvPr/>
          </p:nvSpPr>
          <p:spPr bwMode="auto">
            <a:xfrm flipH="1" flipV="1">
              <a:off x="2112" y="1632"/>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4" name="Line 20"/>
            <p:cNvSpPr>
              <a:spLocks noChangeShapeType="1"/>
            </p:cNvSpPr>
            <p:nvPr/>
          </p:nvSpPr>
          <p:spPr bwMode="auto">
            <a:xfrm flipH="1" flipV="1">
              <a:off x="2160" y="1632"/>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25" name="Group 21"/>
          <p:cNvGrpSpPr>
            <a:grpSpLocks/>
          </p:cNvGrpSpPr>
          <p:nvPr/>
        </p:nvGrpSpPr>
        <p:grpSpPr bwMode="auto">
          <a:xfrm>
            <a:off x="3068782" y="4644736"/>
            <a:ext cx="1870075" cy="1368425"/>
            <a:chOff x="358" y="2400"/>
            <a:chExt cx="1178" cy="862"/>
          </a:xfrm>
        </p:grpSpPr>
        <p:sp>
          <p:nvSpPr>
            <p:cNvPr id="26" name="Text Box 22"/>
            <p:cNvSpPr txBox="1">
              <a:spLocks noChangeArrowheads="1"/>
            </p:cNvSpPr>
            <p:nvPr/>
          </p:nvSpPr>
          <p:spPr bwMode="auto">
            <a:xfrm>
              <a:off x="1030"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7   5</a:t>
              </a:r>
            </a:p>
          </p:txBody>
        </p:sp>
        <p:sp>
          <p:nvSpPr>
            <p:cNvPr id="27" name="Text Box 23"/>
            <p:cNvSpPr txBox="1">
              <a:spLocks noChangeArrowheads="1"/>
            </p:cNvSpPr>
            <p:nvPr/>
          </p:nvSpPr>
          <p:spPr bwMode="auto">
            <a:xfrm>
              <a:off x="358"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7   5</a:t>
              </a:r>
            </a:p>
          </p:txBody>
        </p:sp>
        <p:sp>
          <p:nvSpPr>
            <p:cNvPr id="28" name="Line 24"/>
            <p:cNvSpPr>
              <a:spLocks noChangeShapeType="1"/>
            </p:cNvSpPr>
            <p:nvPr/>
          </p:nvSpPr>
          <p:spPr bwMode="auto">
            <a:xfrm flipV="1">
              <a:off x="624" y="2400"/>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9" name="Line 25"/>
            <p:cNvSpPr>
              <a:spLocks noChangeShapeType="1"/>
            </p:cNvSpPr>
            <p:nvPr/>
          </p:nvSpPr>
          <p:spPr bwMode="auto">
            <a:xfrm flipV="1">
              <a:off x="1296" y="2400"/>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30" name="Group 26"/>
          <p:cNvGrpSpPr>
            <a:grpSpLocks/>
          </p:cNvGrpSpPr>
          <p:nvPr/>
        </p:nvGrpSpPr>
        <p:grpSpPr bwMode="auto">
          <a:xfrm>
            <a:off x="5202382" y="4644736"/>
            <a:ext cx="1870075" cy="1368425"/>
            <a:chOff x="1702" y="2400"/>
            <a:chExt cx="1178" cy="862"/>
          </a:xfrm>
        </p:grpSpPr>
        <p:sp>
          <p:nvSpPr>
            <p:cNvPr id="31" name="Text Box 27"/>
            <p:cNvSpPr txBox="1">
              <a:spLocks noChangeArrowheads="1"/>
            </p:cNvSpPr>
            <p:nvPr/>
          </p:nvSpPr>
          <p:spPr bwMode="auto">
            <a:xfrm>
              <a:off x="2374"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6   5</a:t>
              </a:r>
            </a:p>
          </p:txBody>
        </p:sp>
        <p:sp>
          <p:nvSpPr>
            <p:cNvPr id="32" name="Text Box 28"/>
            <p:cNvSpPr txBox="1">
              <a:spLocks noChangeArrowheads="1"/>
            </p:cNvSpPr>
            <p:nvPr/>
          </p:nvSpPr>
          <p:spPr bwMode="auto">
            <a:xfrm>
              <a:off x="1702"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33" name="Line 29"/>
            <p:cNvSpPr>
              <a:spLocks noChangeShapeType="1"/>
            </p:cNvSpPr>
            <p:nvPr/>
          </p:nvSpPr>
          <p:spPr bwMode="auto">
            <a:xfrm flipV="1">
              <a:off x="1968" y="2400"/>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4" name="Line 30"/>
            <p:cNvSpPr>
              <a:spLocks noChangeShapeType="1"/>
            </p:cNvSpPr>
            <p:nvPr/>
          </p:nvSpPr>
          <p:spPr bwMode="auto">
            <a:xfrm flipH="1" flipV="1">
              <a:off x="2256" y="2400"/>
              <a:ext cx="3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35" name="Group 31"/>
          <p:cNvGrpSpPr>
            <a:grpSpLocks/>
          </p:cNvGrpSpPr>
          <p:nvPr/>
        </p:nvGrpSpPr>
        <p:grpSpPr bwMode="auto">
          <a:xfrm>
            <a:off x="7259782" y="4720936"/>
            <a:ext cx="1870075" cy="1292225"/>
            <a:chOff x="2998" y="2448"/>
            <a:chExt cx="1178" cy="814"/>
          </a:xfrm>
        </p:grpSpPr>
        <p:sp>
          <p:nvSpPr>
            <p:cNvPr id="36" name="Text Box 32"/>
            <p:cNvSpPr txBox="1">
              <a:spLocks noChangeArrowheads="1"/>
            </p:cNvSpPr>
            <p:nvPr/>
          </p:nvSpPr>
          <p:spPr bwMode="auto">
            <a:xfrm>
              <a:off x="2998"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37" name="Text Box 33"/>
            <p:cNvSpPr txBox="1">
              <a:spLocks noChangeArrowheads="1"/>
            </p:cNvSpPr>
            <p:nvPr/>
          </p:nvSpPr>
          <p:spPr bwMode="auto">
            <a:xfrm>
              <a:off x="3670"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a:t>
              </a:r>
            </a:p>
          </p:txBody>
        </p:sp>
        <p:sp>
          <p:nvSpPr>
            <p:cNvPr id="38" name="Line 34"/>
            <p:cNvSpPr>
              <a:spLocks noChangeShapeType="1"/>
            </p:cNvSpPr>
            <p:nvPr/>
          </p:nvSpPr>
          <p:spPr bwMode="auto">
            <a:xfrm flipH="1" flipV="1">
              <a:off x="3024" y="2448"/>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9" name="Line 35"/>
            <p:cNvSpPr>
              <a:spLocks noChangeShapeType="1"/>
            </p:cNvSpPr>
            <p:nvPr/>
          </p:nvSpPr>
          <p:spPr bwMode="auto">
            <a:xfrm flipH="1" flipV="1">
              <a:off x="3072" y="2448"/>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40" name="Group 36"/>
          <p:cNvGrpSpPr>
            <a:grpSpLocks/>
          </p:cNvGrpSpPr>
          <p:nvPr/>
        </p:nvGrpSpPr>
        <p:grpSpPr bwMode="auto">
          <a:xfrm>
            <a:off x="8825057" y="4644736"/>
            <a:ext cx="2387600" cy="1368425"/>
            <a:chOff x="3984" y="2400"/>
            <a:chExt cx="1504" cy="862"/>
          </a:xfrm>
        </p:grpSpPr>
        <p:sp>
          <p:nvSpPr>
            <p:cNvPr id="41" name="Text Box 37"/>
            <p:cNvSpPr txBox="1">
              <a:spLocks noChangeArrowheads="1"/>
            </p:cNvSpPr>
            <p:nvPr/>
          </p:nvSpPr>
          <p:spPr bwMode="auto">
            <a:xfrm>
              <a:off x="4342"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6   5</a:t>
              </a:r>
            </a:p>
          </p:txBody>
        </p:sp>
        <p:sp>
          <p:nvSpPr>
            <p:cNvPr id="42" name="Text Box 38"/>
            <p:cNvSpPr txBox="1">
              <a:spLocks noChangeArrowheads="1"/>
            </p:cNvSpPr>
            <p:nvPr/>
          </p:nvSpPr>
          <p:spPr bwMode="auto">
            <a:xfrm>
              <a:off x="5014" y="2736"/>
              <a:ext cx="474"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43" name="Line 39"/>
            <p:cNvSpPr>
              <a:spLocks noChangeShapeType="1"/>
            </p:cNvSpPr>
            <p:nvPr/>
          </p:nvSpPr>
          <p:spPr bwMode="auto">
            <a:xfrm flipH="1" flipV="1">
              <a:off x="3984" y="2400"/>
              <a:ext cx="5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4" name="Line 40"/>
            <p:cNvSpPr>
              <a:spLocks noChangeShapeType="1"/>
            </p:cNvSpPr>
            <p:nvPr/>
          </p:nvSpPr>
          <p:spPr bwMode="auto">
            <a:xfrm flipH="1" flipV="1">
              <a:off x="4080" y="2400"/>
              <a:ext cx="115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45" name="Oval 41"/>
          <p:cNvSpPr>
            <a:spLocks noChangeArrowheads="1"/>
          </p:cNvSpPr>
          <p:nvPr/>
        </p:nvSpPr>
        <p:spPr bwMode="auto">
          <a:xfrm>
            <a:off x="7682057" y="812511"/>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a:t>
            </a:r>
          </a:p>
        </p:txBody>
      </p:sp>
      <p:sp>
        <p:nvSpPr>
          <p:cNvPr id="46" name="Oval 42"/>
          <p:cNvSpPr>
            <a:spLocks noChangeArrowheads="1"/>
          </p:cNvSpPr>
          <p:nvPr/>
        </p:nvSpPr>
        <p:spPr bwMode="auto">
          <a:xfrm>
            <a:off x="5472257" y="210632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2</a:t>
            </a:r>
          </a:p>
        </p:txBody>
      </p:sp>
      <p:sp>
        <p:nvSpPr>
          <p:cNvPr id="47" name="Oval 43"/>
          <p:cNvSpPr>
            <a:spLocks noChangeArrowheads="1"/>
          </p:cNvSpPr>
          <p:nvPr/>
        </p:nvSpPr>
        <p:spPr bwMode="auto">
          <a:xfrm>
            <a:off x="4253057" y="332552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5</a:t>
            </a:r>
          </a:p>
        </p:txBody>
      </p:sp>
      <p:sp>
        <p:nvSpPr>
          <p:cNvPr id="48" name="Oval 44"/>
          <p:cNvSpPr>
            <a:spLocks noChangeArrowheads="1"/>
          </p:cNvSpPr>
          <p:nvPr/>
        </p:nvSpPr>
        <p:spPr bwMode="auto">
          <a:xfrm>
            <a:off x="6005657" y="347792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6</a:t>
            </a:r>
          </a:p>
        </p:txBody>
      </p:sp>
      <p:sp>
        <p:nvSpPr>
          <p:cNvPr id="49" name="Oval 45"/>
          <p:cNvSpPr>
            <a:spLocks noChangeArrowheads="1"/>
          </p:cNvSpPr>
          <p:nvPr/>
        </p:nvSpPr>
        <p:spPr bwMode="auto">
          <a:xfrm>
            <a:off x="7224857" y="347792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7</a:t>
            </a:r>
          </a:p>
        </p:txBody>
      </p:sp>
      <p:sp>
        <p:nvSpPr>
          <p:cNvPr id="50" name="Oval 46"/>
          <p:cNvSpPr>
            <a:spLocks noChangeArrowheads="1"/>
          </p:cNvSpPr>
          <p:nvPr/>
        </p:nvSpPr>
        <p:spPr bwMode="auto">
          <a:xfrm>
            <a:off x="7301057" y="218252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3</a:t>
            </a:r>
          </a:p>
        </p:txBody>
      </p:sp>
      <p:grpSp>
        <p:nvGrpSpPr>
          <p:cNvPr id="51" name="Group 47"/>
          <p:cNvGrpSpPr>
            <a:grpSpLocks/>
          </p:cNvGrpSpPr>
          <p:nvPr/>
        </p:nvGrpSpPr>
        <p:grpSpPr bwMode="auto">
          <a:xfrm>
            <a:off x="7377257" y="3425536"/>
            <a:ext cx="1870075" cy="1216025"/>
            <a:chOff x="3072" y="1632"/>
            <a:chExt cx="1178" cy="766"/>
          </a:xfrm>
        </p:grpSpPr>
        <p:sp>
          <p:nvSpPr>
            <p:cNvPr id="52" name="Text Box 48"/>
            <p:cNvSpPr txBox="1">
              <a:spLocks noChangeArrowheads="1"/>
            </p:cNvSpPr>
            <p:nvPr/>
          </p:nvSpPr>
          <p:spPr bwMode="auto">
            <a:xfrm>
              <a:off x="3744" y="187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53" name="Line 49"/>
            <p:cNvSpPr>
              <a:spLocks noChangeShapeType="1"/>
            </p:cNvSpPr>
            <p:nvPr/>
          </p:nvSpPr>
          <p:spPr bwMode="auto">
            <a:xfrm flipH="1" flipV="1">
              <a:off x="3072" y="1632"/>
              <a:ext cx="91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4" name="AutoShape 50"/>
          <p:cNvSpPr>
            <a:spLocks noChangeArrowheads="1"/>
          </p:cNvSpPr>
          <p:nvPr/>
        </p:nvSpPr>
        <p:spPr bwMode="auto">
          <a:xfrm>
            <a:off x="10841182" y="4339936"/>
            <a:ext cx="838200" cy="457200"/>
          </a:xfrm>
          <a:prstGeom prst="wedgeRectCallout">
            <a:avLst>
              <a:gd name="adj1" fmla="val -47917"/>
              <a:gd name="adj2" fmla="val 130903"/>
            </a:avLst>
          </a:prstGeom>
          <a:solidFill>
            <a:srgbClr val="33CC33"/>
          </a:solidFill>
          <a:ln w="9525" algn="ctr">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目标</a:t>
            </a:r>
          </a:p>
        </p:txBody>
      </p:sp>
      <p:sp>
        <p:nvSpPr>
          <p:cNvPr id="55" name="Oval 51"/>
          <p:cNvSpPr>
            <a:spLocks noChangeArrowheads="1"/>
          </p:cNvSpPr>
          <p:nvPr/>
        </p:nvSpPr>
        <p:spPr bwMode="auto">
          <a:xfrm>
            <a:off x="8672657" y="340172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8</a:t>
            </a:r>
          </a:p>
        </p:txBody>
      </p:sp>
      <p:grpSp>
        <p:nvGrpSpPr>
          <p:cNvPr id="56" name="Group 52"/>
          <p:cNvGrpSpPr>
            <a:grpSpLocks/>
          </p:cNvGrpSpPr>
          <p:nvPr/>
        </p:nvGrpSpPr>
        <p:grpSpPr bwMode="auto">
          <a:xfrm>
            <a:off x="8977457" y="3425536"/>
            <a:ext cx="1717675" cy="1216025"/>
            <a:chOff x="4080" y="1632"/>
            <a:chExt cx="1082" cy="766"/>
          </a:xfrm>
        </p:grpSpPr>
        <p:sp>
          <p:nvSpPr>
            <p:cNvPr id="57" name="Text Box 53"/>
            <p:cNvSpPr txBox="1">
              <a:spLocks noChangeArrowheads="1"/>
            </p:cNvSpPr>
            <p:nvPr/>
          </p:nvSpPr>
          <p:spPr bwMode="auto">
            <a:xfrm>
              <a:off x="4656" y="187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2   3   4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1   8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58" name="Line 54"/>
            <p:cNvSpPr>
              <a:spLocks noChangeShapeType="1"/>
            </p:cNvSpPr>
            <p:nvPr/>
          </p:nvSpPr>
          <p:spPr bwMode="auto">
            <a:xfrm flipH="1" flipV="1">
              <a:off x="4080" y="1632"/>
              <a:ext cx="81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59" name="Oval 55"/>
          <p:cNvSpPr>
            <a:spLocks noChangeArrowheads="1"/>
          </p:cNvSpPr>
          <p:nvPr/>
        </p:nvSpPr>
        <p:spPr bwMode="auto">
          <a:xfrm>
            <a:off x="8825057" y="218252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4</a:t>
            </a:r>
          </a:p>
        </p:txBody>
      </p:sp>
      <p:sp>
        <p:nvSpPr>
          <p:cNvPr id="60" name="Oval 56"/>
          <p:cNvSpPr>
            <a:spLocks noChangeArrowheads="1"/>
          </p:cNvSpPr>
          <p:nvPr/>
        </p:nvSpPr>
        <p:spPr bwMode="auto">
          <a:xfrm>
            <a:off x="10231582" y="3293774"/>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9</a:t>
            </a:r>
          </a:p>
        </p:txBody>
      </p:sp>
      <p:sp>
        <p:nvSpPr>
          <p:cNvPr id="61" name="Oval 57"/>
          <p:cNvSpPr>
            <a:spLocks noChangeArrowheads="1"/>
          </p:cNvSpPr>
          <p:nvPr/>
        </p:nvSpPr>
        <p:spPr bwMode="auto">
          <a:xfrm>
            <a:off x="3144982" y="6016336"/>
            <a:ext cx="533400"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10</a:t>
            </a:r>
          </a:p>
        </p:txBody>
      </p:sp>
      <p:sp>
        <p:nvSpPr>
          <p:cNvPr id="62" name="Oval 58"/>
          <p:cNvSpPr>
            <a:spLocks noChangeArrowheads="1"/>
          </p:cNvSpPr>
          <p:nvPr/>
        </p:nvSpPr>
        <p:spPr bwMode="auto">
          <a:xfrm>
            <a:off x="4287982" y="6016336"/>
            <a:ext cx="533400"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11</a:t>
            </a:r>
          </a:p>
        </p:txBody>
      </p:sp>
      <p:sp>
        <p:nvSpPr>
          <p:cNvPr id="63" name="Oval 59"/>
          <p:cNvSpPr>
            <a:spLocks noChangeArrowheads="1"/>
          </p:cNvSpPr>
          <p:nvPr/>
        </p:nvSpPr>
        <p:spPr bwMode="auto">
          <a:xfrm>
            <a:off x="5354781" y="6078338"/>
            <a:ext cx="650875"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12</a:t>
            </a:r>
          </a:p>
        </p:txBody>
      </p:sp>
      <p:sp>
        <p:nvSpPr>
          <p:cNvPr id="64" name="Oval 60"/>
          <p:cNvSpPr>
            <a:spLocks noChangeArrowheads="1"/>
          </p:cNvSpPr>
          <p:nvPr/>
        </p:nvSpPr>
        <p:spPr bwMode="auto">
          <a:xfrm>
            <a:off x="6497781" y="6078338"/>
            <a:ext cx="574675"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13</a:t>
            </a:r>
          </a:p>
        </p:txBody>
      </p:sp>
      <p:sp>
        <p:nvSpPr>
          <p:cNvPr id="65" name="Oval 61"/>
          <p:cNvSpPr>
            <a:spLocks noChangeArrowheads="1"/>
          </p:cNvSpPr>
          <p:nvPr/>
        </p:nvSpPr>
        <p:spPr bwMode="auto">
          <a:xfrm>
            <a:off x="7412181" y="6078338"/>
            <a:ext cx="606865"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14</a:t>
            </a:r>
          </a:p>
        </p:txBody>
      </p:sp>
      <p:sp>
        <p:nvSpPr>
          <p:cNvPr id="66" name="Oval 62"/>
          <p:cNvSpPr>
            <a:spLocks noChangeArrowheads="1"/>
          </p:cNvSpPr>
          <p:nvPr/>
        </p:nvSpPr>
        <p:spPr bwMode="auto">
          <a:xfrm>
            <a:off x="8555181" y="6078338"/>
            <a:ext cx="574675"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15</a:t>
            </a:r>
          </a:p>
        </p:txBody>
      </p:sp>
      <p:sp>
        <p:nvSpPr>
          <p:cNvPr id="67" name="Oval 63"/>
          <p:cNvSpPr>
            <a:spLocks noChangeArrowheads="1"/>
          </p:cNvSpPr>
          <p:nvPr/>
        </p:nvSpPr>
        <p:spPr bwMode="auto">
          <a:xfrm>
            <a:off x="9469581" y="6002138"/>
            <a:ext cx="624913"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16</a:t>
            </a:r>
          </a:p>
        </p:txBody>
      </p:sp>
      <p:sp>
        <p:nvSpPr>
          <p:cNvPr id="68" name="Oval 64"/>
          <p:cNvSpPr>
            <a:spLocks noChangeArrowheads="1"/>
          </p:cNvSpPr>
          <p:nvPr/>
        </p:nvSpPr>
        <p:spPr bwMode="auto">
          <a:xfrm>
            <a:off x="10612582" y="6016336"/>
            <a:ext cx="533400" cy="447675"/>
          </a:xfrm>
          <a:prstGeom prst="ellipse">
            <a:avLst/>
          </a:prstGeom>
          <a:solidFill>
            <a:srgbClr val="33CC33"/>
          </a:solidFill>
          <a:ln w="9525" algn="ctr">
            <a:solidFill>
              <a:srgbClr val="33CC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17</a:t>
            </a:r>
          </a:p>
        </p:txBody>
      </p:sp>
    </p:spTree>
    <p:extLst>
      <p:ext uri="{BB962C8B-B14F-4D97-AF65-F5344CB8AC3E}">
        <p14:creationId xmlns:p14="http://schemas.microsoft.com/office/powerpoint/2010/main" val="220970498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3</a:t>
            </a: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a:t>
            </a: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3.2</a:t>
            </a: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 </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深度优先搜索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 name="文本框 2"/>
          <p:cNvSpPr txBox="1"/>
          <p:nvPr/>
        </p:nvSpPr>
        <p:spPr>
          <a:xfrm>
            <a:off x="1548245" y="1574448"/>
            <a:ext cx="3480955" cy="41811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8" name="文本框 7"/>
          <p:cNvSpPr txBox="1"/>
          <p:nvPr/>
        </p:nvSpPr>
        <p:spPr>
          <a:xfrm>
            <a:off x="7584087" y="6034206"/>
            <a:ext cx="3480955" cy="418115"/>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cxnSp>
        <p:nvCxnSpPr>
          <p:cNvPr id="13" name="直接连接符 12"/>
          <p:cNvCxnSpPr/>
          <p:nvPr/>
        </p:nvCxnSpPr>
        <p:spPr>
          <a:xfrm>
            <a:off x="5029200" y="1437774"/>
            <a:ext cx="5166446" cy="60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195646" y="1437774"/>
            <a:ext cx="0" cy="46502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91" name="Rectangle 2"/>
          <p:cNvSpPr>
            <a:spLocks noChangeArrowheads="1"/>
          </p:cNvSpPr>
          <p:nvPr/>
        </p:nvSpPr>
        <p:spPr bwMode="auto">
          <a:xfrm>
            <a:off x="790142" y="2422525"/>
            <a:ext cx="251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srgbClr val="0033CC"/>
                </a:solidFill>
                <a:effectLst/>
                <a:uLnTx/>
                <a:uFillTx/>
                <a:latin typeface="Arial" panose="020B0604020202020204" pitchFamily="34" charset="0"/>
                <a:ea typeface="宋体" panose="02010600030101010101" pitchFamily="2" charset="-122"/>
                <a:cs typeface="+mn-cs"/>
              </a:rPr>
              <a:t>深度优先实例</a:t>
            </a:r>
          </a:p>
        </p:txBody>
      </p:sp>
      <p:sp>
        <p:nvSpPr>
          <p:cNvPr id="92" name="Text Box 3"/>
          <p:cNvSpPr txBox="1">
            <a:spLocks noChangeArrowheads="1"/>
          </p:cNvSpPr>
          <p:nvPr/>
        </p:nvSpPr>
        <p:spPr bwMode="auto">
          <a:xfrm>
            <a:off x="7557943" y="403225"/>
            <a:ext cx="803275" cy="835025"/>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grpSp>
        <p:nvGrpSpPr>
          <p:cNvPr id="93" name="Group 4"/>
          <p:cNvGrpSpPr>
            <a:grpSpLocks/>
          </p:cNvGrpSpPr>
          <p:nvPr/>
        </p:nvGrpSpPr>
        <p:grpSpPr bwMode="auto">
          <a:xfrm>
            <a:off x="6151418" y="1241425"/>
            <a:ext cx="3851275" cy="1368425"/>
            <a:chOff x="1872" y="768"/>
            <a:chExt cx="2426" cy="862"/>
          </a:xfrm>
        </p:grpSpPr>
        <p:sp>
          <p:nvSpPr>
            <p:cNvPr id="94" name="Text Box 5"/>
            <p:cNvSpPr txBox="1">
              <a:spLocks noChangeArrowheads="1"/>
            </p:cNvSpPr>
            <p:nvPr/>
          </p:nvSpPr>
          <p:spPr bwMode="auto">
            <a:xfrm>
              <a:off x="2784" y="1104"/>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95" name="Text Box 6"/>
            <p:cNvSpPr txBox="1">
              <a:spLocks noChangeArrowheads="1"/>
            </p:cNvSpPr>
            <p:nvPr/>
          </p:nvSpPr>
          <p:spPr bwMode="auto">
            <a:xfrm>
              <a:off x="1872" y="1104"/>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96" name="Text Box 7"/>
            <p:cNvSpPr txBox="1">
              <a:spLocks noChangeArrowheads="1"/>
            </p:cNvSpPr>
            <p:nvPr/>
          </p:nvSpPr>
          <p:spPr bwMode="auto">
            <a:xfrm>
              <a:off x="3792" y="1104"/>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97" name="Line 8"/>
            <p:cNvSpPr>
              <a:spLocks noChangeShapeType="1"/>
            </p:cNvSpPr>
            <p:nvPr/>
          </p:nvSpPr>
          <p:spPr bwMode="auto">
            <a:xfrm flipV="1">
              <a:off x="2112" y="768"/>
              <a:ext cx="86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8" name="Line 9"/>
            <p:cNvSpPr>
              <a:spLocks noChangeShapeType="1"/>
            </p:cNvSpPr>
            <p:nvPr/>
          </p:nvSpPr>
          <p:spPr bwMode="auto">
            <a:xfrm flipH="1" flipV="1">
              <a:off x="2976" y="768"/>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9" name="Line 10"/>
            <p:cNvSpPr>
              <a:spLocks noChangeShapeType="1"/>
            </p:cNvSpPr>
            <p:nvPr/>
          </p:nvSpPr>
          <p:spPr bwMode="auto">
            <a:xfrm flipH="1" flipV="1">
              <a:off x="3072" y="768"/>
              <a:ext cx="96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00" name="Group 11"/>
          <p:cNvGrpSpPr>
            <a:grpSpLocks/>
          </p:cNvGrpSpPr>
          <p:nvPr/>
        </p:nvGrpSpPr>
        <p:grpSpPr bwMode="auto">
          <a:xfrm>
            <a:off x="5008418" y="2613025"/>
            <a:ext cx="3394075" cy="1292225"/>
            <a:chOff x="1152" y="1632"/>
            <a:chExt cx="2138" cy="814"/>
          </a:xfrm>
        </p:grpSpPr>
        <p:sp>
          <p:nvSpPr>
            <p:cNvPr id="101" name="Text Box 12"/>
            <p:cNvSpPr txBox="1">
              <a:spLocks noChangeArrowheads="1"/>
            </p:cNvSpPr>
            <p:nvPr/>
          </p:nvSpPr>
          <p:spPr bwMode="auto">
            <a:xfrm>
              <a:off x="2784" y="1920"/>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02" name="Text Box 13"/>
            <p:cNvSpPr txBox="1">
              <a:spLocks noChangeArrowheads="1"/>
            </p:cNvSpPr>
            <p:nvPr/>
          </p:nvSpPr>
          <p:spPr bwMode="auto">
            <a:xfrm>
              <a:off x="1152" y="187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7        5</a:t>
              </a:r>
            </a:p>
          </p:txBody>
        </p:sp>
        <p:sp>
          <p:nvSpPr>
            <p:cNvPr id="103" name="Text Box 14"/>
            <p:cNvSpPr txBox="1">
              <a:spLocks noChangeArrowheads="1"/>
            </p:cNvSpPr>
            <p:nvPr/>
          </p:nvSpPr>
          <p:spPr bwMode="auto">
            <a:xfrm>
              <a:off x="1968" y="187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04" name="Line 15"/>
            <p:cNvSpPr>
              <a:spLocks noChangeShapeType="1"/>
            </p:cNvSpPr>
            <p:nvPr/>
          </p:nvSpPr>
          <p:spPr bwMode="auto">
            <a:xfrm flipV="1">
              <a:off x="1392" y="1632"/>
              <a:ext cx="67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5" name="Line 16"/>
            <p:cNvSpPr>
              <a:spLocks noChangeShapeType="1"/>
            </p:cNvSpPr>
            <p:nvPr/>
          </p:nvSpPr>
          <p:spPr bwMode="auto">
            <a:xfrm flipH="1" flipV="1">
              <a:off x="2112" y="1632"/>
              <a:ext cx="9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6" name="Line 17"/>
            <p:cNvSpPr>
              <a:spLocks noChangeShapeType="1"/>
            </p:cNvSpPr>
            <p:nvPr/>
          </p:nvSpPr>
          <p:spPr bwMode="auto">
            <a:xfrm flipH="1" flipV="1">
              <a:off x="2160" y="1632"/>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07" name="Group 18"/>
          <p:cNvGrpSpPr>
            <a:grpSpLocks/>
          </p:cNvGrpSpPr>
          <p:nvPr/>
        </p:nvGrpSpPr>
        <p:grpSpPr bwMode="auto">
          <a:xfrm>
            <a:off x="3747943" y="3832225"/>
            <a:ext cx="1870075" cy="1368425"/>
            <a:chOff x="358" y="2400"/>
            <a:chExt cx="1178" cy="862"/>
          </a:xfrm>
        </p:grpSpPr>
        <p:sp>
          <p:nvSpPr>
            <p:cNvPr id="108" name="Text Box 19"/>
            <p:cNvSpPr txBox="1">
              <a:spLocks noChangeArrowheads="1"/>
            </p:cNvSpPr>
            <p:nvPr/>
          </p:nvSpPr>
          <p:spPr bwMode="auto">
            <a:xfrm>
              <a:off x="1030"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7   5</a:t>
              </a:r>
            </a:p>
          </p:txBody>
        </p:sp>
        <p:sp>
          <p:nvSpPr>
            <p:cNvPr id="109" name="Text Box 20"/>
            <p:cNvSpPr txBox="1">
              <a:spLocks noChangeArrowheads="1"/>
            </p:cNvSpPr>
            <p:nvPr/>
          </p:nvSpPr>
          <p:spPr bwMode="auto">
            <a:xfrm>
              <a:off x="358"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7   5</a:t>
              </a:r>
            </a:p>
          </p:txBody>
        </p:sp>
        <p:sp>
          <p:nvSpPr>
            <p:cNvPr id="110" name="Line 21"/>
            <p:cNvSpPr>
              <a:spLocks noChangeShapeType="1"/>
            </p:cNvSpPr>
            <p:nvPr/>
          </p:nvSpPr>
          <p:spPr bwMode="auto">
            <a:xfrm flipV="1">
              <a:off x="624" y="2400"/>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1" name="Line 22"/>
            <p:cNvSpPr>
              <a:spLocks noChangeShapeType="1"/>
            </p:cNvSpPr>
            <p:nvPr/>
          </p:nvSpPr>
          <p:spPr bwMode="auto">
            <a:xfrm flipV="1">
              <a:off x="1296" y="2400"/>
              <a:ext cx="4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12" name="Group 23"/>
          <p:cNvGrpSpPr>
            <a:grpSpLocks/>
          </p:cNvGrpSpPr>
          <p:nvPr/>
        </p:nvGrpSpPr>
        <p:grpSpPr bwMode="auto">
          <a:xfrm>
            <a:off x="5881543" y="3832225"/>
            <a:ext cx="1870075" cy="1368425"/>
            <a:chOff x="1702" y="2400"/>
            <a:chExt cx="1178" cy="862"/>
          </a:xfrm>
        </p:grpSpPr>
        <p:sp>
          <p:nvSpPr>
            <p:cNvPr id="113" name="Text Box 24"/>
            <p:cNvSpPr txBox="1">
              <a:spLocks noChangeArrowheads="1"/>
            </p:cNvSpPr>
            <p:nvPr/>
          </p:nvSpPr>
          <p:spPr bwMode="auto">
            <a:xfrm>
              <a:off x="2374"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6   5</a:t>
              </a:r>
            </a:p>
          </p:txBody>
        </p:sp>
        <p:sp>
          <p:nvSpPr>
            <p:cNvPr id="114" name="Text Box 25"/>
            <p:cNvSpPr txBox="1">
              <a:spLocks noChangeArrowheads="1"/>
            </p:cNvSpPr>
            <p:nvPr/>
          </p:nvSpPr>
          <p:spPr bwMode="auto">
            <a:xfrm>
              <a:off x="1702"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15" name="Line 26"/>
            <p:cNvSpPr>
              <a:spLocks noChangeShapeType="1"/>
            </p:cNvSpPr>
            <p:nvPr/>
          </p:nvSpPr>
          <p:spPr bwMode="auto">
            <a:xfrm flipV="1">
              <a:off x="1968" y="2400"/>
              <a:ext cx="24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6" name="Line 27"/>
            <p:cNvSpPr>
              <a:spLocks noChangeShapeType="1"/>
            </p:cNvSpPr>
            <p:nvPr/>
          </p:nvSpPr>
          <p:spPr bwMode="auto">
            <a:xfrm flipH="1" flipV="1">
              <a:off x="2256" y="2400"/>
              <a:ext cx="384"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17" name="Group 28"/>
          <p:cNvGrpSpPr>
            <a:grpSpLocks/>
          </p:cNvGrpSpPr>
          <p:nvPr/>
        </p:nvGrpSpPr>
        <p:grpSpPr bwMode="auto">
          <a:xfrm>
            <a:off x="7938943" y="3908425"/>
            <a:ext cx="1870075" cy="1292225"/>
            <a:chOff x="2998" y="2448"/>
            <a:chExt cx="1178" cy="814"/>
          </a:xfrm>
        </p:grpSpPr>
        <p:sp>
          <p:nvSpPr>
            <p:cNvPr id="118" name="Text Box 29"/>
            <p:cNvSpPr txBox="1">
              <a:spLocks noChangeArrowheads="1"/>
            </p:cNvSpPr>
            <p:nvPr/>
          </p:nvSpPr>
          <p:spPr bwMode="auto">
            <a:xfrm>
              <a:off x="2998"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19" name="Text Box 30"/>
            <p:cNvSpPr txBox="1">
              <a:spLocks noChangeArrowheads="1"/>
            </p:cNvSpPr>
            <p:nvPr/>
          </p:nvSpPr>
          <p:spPr bwMode="auto">
            <a:xfrm>
              <a:off x="3670"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a:t>
              </a:r>
            </a:p>
          </p:txBody>
        </p:sp>
        <p:sp>
          <p:nvSpPr>
            <p:cNvPr id="120" name="Line 31"/>
            <p:cNvSpPr>
              <a:spLocks noChangeShapeType="1"/>
            </p:cNvSpPr>
            <p:nvPr/>
          </p:nvSpPr>
          <p:spPr bwMode="auto">
            <a:xfrm flipH="1" flipV="1">
              <a:off x="3024" y="2448"/>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1" name="Line 32"/>
            <p:cNvSpPr>
              <a:spLocks noChangeShapeType="1"/>
            </p:cNvSpPr>
            <p:nvPr/>
          </p:nvSpPr>
          <p:spPr bwMode="auto">
            <a:xfrm flipH="1" flipV="1">
              <a:off x="3072" y="2448"/>
              <a:ext cx="86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22" name="Group 33"/>
          <p:cNvGrpSpPr>
            <a:grpSpLocks/>
          </p:cNvGrpSpPr>
          <p:nvPr/>
        </p:nvGrpSpPr>
        <p:grpSpPr bwMode="auto">
          <a:xfrm>
            <a:off x="9504218" y="3832225"/>
            <a:ext cx="2387600" cy="1368425"/>
            <a:chOff x="3984" y="2400"/>
            <a:chExt cx="1504" cy="862"/>
          </a:xfrm>
        </p:grpSpPr>
        <p:sp>
          <p:nvSpPr>
            <p:cNvPr id="123" name="Text Box 34"/>
            <p:cNvSpPr txBox="1">
              <a:spLocks noChangeArrowheads="1"/>
            </p:cNvSpPr>
            <p:nvPr/>
          </p:nvSpPr>
          <p:spPr bwMode="auto">
            <a:xfrm>
              <a:off x="4342" y="2736"/>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6   5</a:t>
              </a:r>
            </a:p>
          </p:txBody>
        </p:sp>
        <p:sp>
          <p:nvSpPr>
            <p:cNvPr id="124" name="Text Box 35"/>
            <p:cNvSpPr txBox="1">
              <a:spLocks noChangeArrowheads="1"/>
            </p:cNvSpPr>
            <p:nvPr/>
          </p:nvSpPr>
          <p:spPr bwMode="auto">
            <a:xfrm>
              <a:off x="5014" y="2736"/>
              <a:ext cx="474"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25" name="Line 36"/>
            <p:cNvSpPr>
              <a:spLocks noChangeShapeType="1"/>
            </p:cNvSpPr>
            <p:nvPr/>
          </p:nvSpPr>
          <p:spPr bwMode="auto">
            <a:xfrm flipH="1" flipV="1">
              <a:off x="3984" y="2400"/>
              <a:ext cx="57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6" name="Line 37"/>
            <p:cNvSpPr>
              <a:spLocks noChangeShapeType="1"/>
            </p:cNvSpPr>
            <p:nvPr/>
          </p:nvSpPr>
          <p:spPr bwMode="auto">
            <a:xfrm flipH="1" flipV="1">
              <a:off x="4080" y="2400"/>
              <a:ext cx="1152"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27" name="Group 38"/>
          <p:cNvGrpSpPr>
            <a:grpSpLocks/>
          </p:cNvGrpSpPr>
          <p:nvPr/>
        </p:nvGrpSpPr>
        <p:grpSpPr bwMode="auto">
          <a:xfrm>
            <a:off x="3789218" y="5203825"/>
            <a:ext cx="803275" cy="1292225"/>
            <a:chOff x="384" y="3264"/>
            <a:chExt cx="506" cy="814"/>
          </a:xfrm>
        </p:grpSpPr>
        <p:sp>
          <p:nvSpPr>
            <p:cNvPr id="128" name="Text Box 39"/>
            <p:cNvSpPr txBox="1">
              <a:spLocks noChangeArrowheads="1"/>
            </p:cNvSpPr>
            <p:nvPr/>
          </p:nvSpPr>
          <p:spPr bwMode="auto">
            <a:xfrm>
              <a:off x="384" y="355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6   4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1   7   5</a:t>
              </a:r>
            </a:p>
          </p:txBody>
        </p:sp>
        <p:sp>
          <p:nvSpPr>
            <p:cNvPr id="129" name="Line 40"/>
            <p:cNvSpPr>
              <a:spLocks noChangeShapeType="1"/>
            </p:cNvSpPr>
            <p:nvPr/>
          </p:nvSpPr>
          <p:spPr bwMode="auto">
            <a:xfrm flipV="1">
              <a:off x="672" y="326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30" name="Group 41"/>
          <p:cNvGrpSpPr>
            <a:grpSpLocks/>
          </p:cNvGrpSpPr>
          <p:nvPr/>
        </p:nvGrpSpPr>
        <p:grpSpPr bwMode="auto">
          <a:xfrm>
            <a:off x="4856018" y="5203825"/>
            <a:ext cx="803275" cy="1292225"/>
            <a:chOff x="1056" y="3264"/>
            <a:chExt cx="506" cy="814"/>
          </a:xfrm>
        </p:grpSpPr>
        <p:sp>
          <p:nvSpPr>
            <p:cNvPr id="131" name="Text Box 42"/>
            <p:cNvSpPr txBox="1">
              <a:spLocks noChangeArrowheads="1"/>
            </p:cNvSpPr>
            <p:nvPr/>
          </p:nvSpPr>
          <p:spPr bwMode="auto">
            <a:xfrm>
              <a:off x="1056" y="355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7   5   4</a:t>
              </a:r>
            </a:p>
          </p:txBody>
        </p:sp>
        <p:sp>
          <p:nvSpPr>
            <p:cNvPr id="132" name="Line 43"/>
            <p:cNvSpPr>
              <a:spLocks noChangeShapeType="1"/>
            </p:cNvSpPr>
            <p:nvPr/>
          </p:nvSpPr>
          <p:spPr bwMode="auto">
            <a:xfrm flipV="1">
              <a:off x="1344" y="326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33" name="Group 44"/>
          <p:cNvGrpSpPr>
            <a:grpSpLocks/>
          </p:cNvGrpSpPr>
          <p:nvPr/>
        </p:nvGrpSpPr>
        <p:grpSpPr bwMode="auto">
          <a:xfrm>
            <a:off x="5999018" y="5203825"/>
            <a:ext cx="803275" cy="1292225"/>
            <a:chOff x="1776" y="3264"/>
            <a:chExt cx="506" cy="814"/>
          </a:xfrm>
        </p:grpSpPr>
        <p:sp>
          <p:nvSpPr>
            <p:cNvPr id="134" name="Text Box 45"/>
            <p:cNvSpPr txBox="1">
              <a:spLocks noChangeArrowheads="1"/>
            </p:cNvSpPr>
            <p:nvPr/>
          </p:nvSpPr>
          <p:spPr bwMode="auto">
            <a:xfrm>
              <a:off x="1776" y="355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35" name="Line 46"/>
            <p:cNvSpPr>
              <a:spLocks noChangeShapeType="1"/>
            </p:cNvSpPr>
            <p:nvPr/>
          </p:nvSpPr>
          <p:spPr bwMode="auto">
            <a:xfrm flipV="1">
              <a:off x="2016" y="3264"/>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36" name="Group 47"/>
          <p:cNvGrpSpPr>
            <a:grpSpLocks/>
          </p:cNvGrpSpPr>
          <p:nvPr/>
        </p:nvGrpSpPr>
        <p:grpSpPr bwMode="auto">
          <a:xfrm>
            <a:off x="7142018" y="5203825"/>
            <a:ext cx="803275" cy="1292225"/>
            <a:chOff x="2496" y="3264"/>
            <a:chExt cx="506" cy="814"/>
          </a:xfrm>
        </p:grpSpPr>
        <p:sp>
          <p:nvSpPr>
            <p:cNvPr id="137" name="Text Box 48"/>
            <p:cNvSpPr txBox="1">
              <a:spLocks noChangeArrowheads="1"/>
            </p:cNvSpPr>
            <p:nvPr/>
          </p:nvSpPr>
          <p:spPr bwMode="auto">
            <a:xfrm>
              <a:off x="2496" y="355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7   1   4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6        5</a:t>
              </a:r>
            </a:p>
          </p:txBody>
        </p:sp>
        <p:sp>
          <p:nvSpPr>
            <p:cNvPr id="138" name="Line 49"/>
            <p:cNvSpPr>
              <a:spLocks noChangeShapeType="1"/>
            </p:cNvSpPr>
            <p:nvPr/>
          </p:nvSpPr>
          <p:spPr bwMode="auto">
            <a:xfrm flipH="1" flipV="1">
              <a:off x="2592" y="3264"/>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39" name="Group 50"/>
          <p:cNvGrpSpPr>
            <a:grpSpLocks/>
          </p:cNvGrpSpPr>
          <p:nvPr/>
        </p:nvGrpSpPr>
        <p:grpSpPr bwMode="auto">
          <a:xfrm>
            <a:off x="8208818" y="5203825"/>
            <a:ext cx="803275" cy="1292225"/>
            <a:chOff x="3168" y="3264"/>
            <a:chExt cx="506" cy="814"/>
          </a:xfrm>
        </p:grpSpPr>
        <p:sp>
          <p:nvSpPr>
            <p:cNvPr id="140" name="Text Box 51"/>
            <p:cNvSpPr txBox="1">
              <a:spLocks noChangeArrowheads="1"/>
            </p:cNvSpPr>
            <p:nvPr/>
          </p:nvSpPr>
          <p:spPr bwMode="auto">
            <a:xfrm>
              <a:off x="3168" y="355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41" name="Line 52"/>
            <p:cNvSpPr>
              <a:spLocks noChangeShapeType="1"/>
            </p:cNvSpPr>
            <p:nvPr/>
          </p:nvSpPr>
          <p:spPr bwMode="auto">
            <a:xfrm flipH="1" flipV="1">
              <a:off x="3264" y="3264"/>
              <a:ext cx="14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grpSp>
        <p:nvGrpSpPr>
          <p:cNvPr id="142" name="Group 53"/>
          <p:cNvGrpSpPr>
            <a:grpSpLocks/>
          </p:cNvGrpSpPr>
          <p:nvPr/>
        </p:nvGrpSpPr>
        <p:grpSpPr bwMode="auto">
          <a:xfrm>
            <a:off x="9351818" y="5203825"/>
            <a:ext cx="803275" cy="1292225"/>
            <a:chOff x="3888" y="3264"/>
            <a:chExt cx="506" cy="814"/>
          </a:xfrm>
        </p:grpSpPr>
        <p:sp>
          <p:nvSpPr>
            <p:cNvPr id="143" name="Text Box 54"/>
            <p:cNvSpPr txBox="1">
              <a:spLocks noChangeArrowheads="1"/>
            </p:cNvSpPr>
            <p:nvPr/>
          </p:nvSpPr>
          <p:spPr bwMode="auto">
            <a:xfrm>
              <a:off x="3888" y="3552"/>
              <a:ext cx="506" cy="526"/>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2   8   3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1   4   5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a:t>
              </a:r>
            </a:p>
          </p:txBody>
        </p:sp>
        <p:sp>
          <p:nvSpPr>
            <p:cNvPr id="144" name="Line 55"/>
            <p:cNvSpPr>
              <a:spLocks noChangeShapeType="1"/>
            </p:cNvSpPr>
            <p:nvPr/>
          </p:nvSpPr>
          <p:spPr bwMode="auto">
            <a:xfrm flipH="1" flipV="1">
              <a:off x="3936" y="3264"/>
              <a:ext cx="192"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45" name="Oval 56"/>
          <p:cNvSpPr>
            <a:spLocks noChangeArrowheads="1"/>
          </p:cNvSpPr>
          <p:nvPr/>
        </p:nvSpPr>
        <p:spPr bwMode="auto">
          <a:xfrm>
            <a:off x="8361218" y="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a:t>
            </a:r>
          </a:p>
        </p:txBody>
      </p:sp>
      <p:sp>
        <p:nvSpPr>
          <p:cNvPr id="146" name="Oval 57"/>
          <p:cNvSpPr>
            <a:spLocks noChangeArrowheads="1"/>
          </p:cNvSpPr>
          <p:nvPr/>
        </p:nvSpPr>
        <p:spPr bwMode="auto">
          <a:xfrm>
            <a:off x="6151418" y="12954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2</a:t>
            </a:r>
          </a:p>
        </p:txBody>
      </p:sp>
      <p:sp>
        <p:nvSpPr>
          <p:cNvPr id="147" name="Oval 58"/>
          <p:cNvSpPr>
            <a:spLocks noChangeArrowheads="1"/>
          </p:cNvSpPr>
          <p:nvPr/>
        </p:nvSpPr>
        <p:spPr bwMode="auto">
          <a:xfrm>
            <a:off x="4932218" y="25146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3</a:t>
            </a:r>
          </a:p>
        </p:txBody>
      </p:sp>
      <p:sp>
        <p:nvSpPr>
          <p:cNvPr id="148" name="Oval 59"/>
          <p:cNvSpPr>
            <a:spLocks noChangeArrowheads="1"/>
          </p:cNvSpPr>
          <p:nvPr/>
        </p:nvSpPr>
        <p:spPr bwMode="auto">
          <a:xfrm>
            <a:off x="3713018" y="38862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4</a:t>
            </a:r>
          </a:p>
        </p:txBody>
      </p:sp>
      <p:sp>
        <p:nvSpPr>
          <p:cNvPr id="149" name="Oval 60"/>
          <p:cNvSpPr>
            <a:spLocks noChangeArrowheads="1"/>
          </p:cNvSpPr>
          <p:nvPr/>
        </p:nvSpPr>
        <p:spPr bwMode="auto">
          <a:xfrm>
            <a:off x="5313218" y="39624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6</a:t>
            </a:r>
          </a:p>
        </p:txBody>
      </p:sp>
      <p:sp>
        <p:nvSpPr>
          <p:cNvPr id="150" name="Oval 61"/>
          <p:cNvSpPr>
            <a:spLocks noChangeArrowheads="1"/>
          </p:cNvSpPr>
          <p:nvPr/>
        </p:nvSpPr>
        <p:spPr bwMode="auto">
          <a:xfrm>
            <a:off x="6684818" y="26670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8</a:t>
            </a:r>
          </a:p>
        </p:txBody>
      </p:sp>
      <p:sp>
        <p:nvSpPr>
          <p:cNvPr id="151" name="Oval 62"/>
          <p:cNvSpPr>
            <a:spLocks noChangeArrowheads="1"/>
          </p:cNvSpPr>
          <p:nvPr/>
        </p:nvSpPr>
        <p:spPr bwMode="auto">
          <a:xfrm>
            <a:off x="6456218" y="39624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9</a:t>
            </a:r>
          </a:p>
        </p:txBody>
      </p:sp>
      <p:sp>
        <p:nvSpPr>
          <p:cNvPr id="152" name="Oval 63"/>
          <p:cNvSpPr>
            <a:spLocks noChangeArrowheads="1"/>
          </p:cNvSpPr>
          <p:nvPr/>
        </p:nvSpPr>
        <p:spPr bwMode="auto">
          <a:xfrm>
            <a:off x="7294418" y="3962400"/>
            <a:ext cx="533400"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11</a:t>
            </a:r>
          </a:p>
        </p:txBody>
      </p:sp>
      <p:sp>
        <p:nvSpPr>
          <p:cNvPr id="153" name="Oval 64"/>
          <p:cNvSpPr>
            <a:spLocks noChangeArrowheads="1"/>
          </p:cNvSpPr>
          <p:nvPr/>
        </p:nvSpPr>
        <p:spPr bwMode="auto">
          <a:xfrm>
            <a:off x="7904018" y="2652802"/>
            <a:ext cx="609600"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13</a:t>
            </a:r>
          </a:p>
        </p:txBody>
      </p:sp>
      <p:sp>
        <p:nvSpPr>
          <p:cNvPr id="154" name="Oval 65"/>
          <p:cNvSpPr>
            <a:spLocks noChangeArrowheads="1"/>
          </p:cNvSpPr>
          <p:nvPr/>
        </p:nvSpPr>
        <p:spPr bwMode="auto">
          <a:xfrm>
            <a:off x="8285017" y="3948202"/>
            <a:ext cx="620857"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14</a:t>
            </a:r>
          </a:p>
        </p:txBody>
      </p:sp>
      <p:sp>
        <p:nvSpPr>
          <p:cNvPr id="155" name="Oval 66"/>
          <p:cNvSpPr>
            <a:spLocks noChangeArrowheads="1"/>
          </p:cNvSpPr>
          <p:nvPr/>
        </p:nvSpPr>
        <p:spPr bwMode="auto">
          <a:xfrm>
            <a:off x="9275617" y="3948202"/>
            <a:ext cx="609599"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16</a:t>
            </a:r>
          </a:p>
        </p:txBody>
      </p:sp>
      <p:sp>
        <p:nvSpPr>
          <p:cNvPr id="156" name="Oval 67"/>
          <p:cNvSpPr>
            <a:spLocks noChangeArrowheads="1"/>
          </p:cNvSpPr>
          <p:nvPr/>
        </p:nvSpPr>
        <p:spPr bwMode="auto">
          <a:xfrm>
            <a:off x="7980218" y="1357402"/>
            <a:ext cx="615228"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18</a:t>
            </a:r>
          </a:p>
        </p:txBody>
      </p:sp>
      <p:sp>
        <p:nvSpPr>
          <p:cNvPr id="157" name="Oval 68"/>
          <p:cNvSpPr>
            <a:spLocks noChangeArrowheads="1"/>
          </p:cNvSpPr>
          <p:nvPr/>
        </p:nvSpPr>
        <p:spPr bwMode="auto">
          <a:xfrm>
            <a:off x="9809018" y="2652802"/>
            <a:ext cx="609600"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19</a:t>
            </a:r>
          </a:p>
        </p:txBody>
      </p:sp>
      <p:grpSp>
        <p:nvGrpSpPr>
          <p:cNvPr id="158" name="Group 69"/>
          <p:cNvGrpSpPr>
            <a:grpSpLocks/>
          </p:cNvGrpSpPr>
          <p:nvPr/>
        </p:nvGrpSpPr>
        <p:grpSpPr bwMode="auto">
          <a:xfrm>
            <a:off x="8056418" y="2613025"/>
            <a:ext cx="1870075" cy="1216025"/>
            <a:chOff x="3072" y="1632"/>
            <a:chExt cx="1178" cy="766"/>
          </a:xfrm>
        </p:grpSpPr>
        <p:sp>
          <p:nvSpPr>
            <p:cNvPr id="159" name="Text Box 70"/>
            <p:cNvSpPr txBox="1">
              <a:spLocks noChangeArrowheads="1"/>
            </p:cNvSpPr>
            <p:nvPr/>
          </p:nvSpPr>
          <p:spPr bwMode="auto">
            <a:xfrm>
              <a:off x="3744" y="1872"/>
              <a:ext cx="506" cy="52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1   2   3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     8   4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600" b="0" i="0" u="none" strike="noStrike" kern="1200" cap="none" spc="0" normalizeH="0" baseline="0" noProof="0">
                  <a:ln>
                    <a:noFill/>
                  </a:ln>
                  <a:solidFill>
                    <a:prstClr val="black"/>
                  </a:solidFill>
                  <a:effectLst/>
                  <a:uLnTx/>
                  <a:uFillTx/>
                  <a:latin typeface="Times New Roman" panose="02020603050405020304" pitchFamily="18" charset="0"/>
                  <a:ea typeface="等线" panose="02010600030101010101" pitchFamily="2" charset="-122"/>
                  <a:cs typeface="+mn-cs"/>
                </a:rPr>
                <a:t>7   6   5</a:t>
              </a:r>
            </a:p>
          </p:txBody>
        </p:sp>
        <p:sp>
          <p:nvSpPr>
            <p:cNvPr id="160" name="Line 71"/>
            <p:cNvSpPr>
              <a:spLocks noChangeShapeType="1"/>
            </p:cNvSpPr>
            <p:nvPr/>
          </p:nvSpPr>
          <p:spPr bwMode="auto">
            <a:xfrm flipH="1" flipV="1">
              <a:off x="3072" y="1632"/>
              <a:ext cx="91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pSp>
      <p:sp>
        <p:nvSpPr>
          <p:cNvPr id="161" name="AutoShape 72"/>
          <p:cNvSpPr>
            <a:spLocks noChangeArrowheads="1"/>
          </p:cNvSpPr>
          <p:nvPr/>
        </p:nvSpPr>
        <p:spPr bwMode="auto">
          <a:xfrm>
            <a:off x="11256818" y="5889625"/>
            <a:ext cx="838200" cy="457200"/>
          </a:xfrm>
          <a:prstGeom prst="wedgeRectCallout">
            <a:avLst>
              <a:gd name="adj1" fmla="val -23676"/>
              <a:gd name="adj2" fmla="val -198611"/>
            </a:avLst>
          </a:prstGeom>
          <a:solidFill>
            <a:srgbClr val="33CC33"/>
          </a:solidFill>
          <a:ln w="9525" algn="ctr">
            <a:solidFill>
              <a:srgbClr val="33CC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目标</a:t>
            </a:r>
          </a:p>
        </p:txBody>
      </p:sp>
      <p:sp>
        <p:nvSpPr>
          <p:cNvPr id="162" name="Oval 73"/>
          <p:cNvSpPr>
            <a:spLocks noChangeArrowheads="1"/>
          </p:cNvSpPr>
          <p:nvPr/>
        </p:nvSpPr>
        <p:spPr bwMode="auto">
          <a:xfrm>
            <a:off x="3636818" y="52578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5</a:t>
            </a:r>
          </a:p>
        </p:txBody>
      </p:sp>
      <p:sp>
        <p:nvSpPr>
          <p:cNvPr id="163" name="Oval 74"/>
          <p:cNvSpPr>
            <a:spLocks noChangeArrowheads="1"/>
          </p:cNvSpPr>
          <p:nvPr/>
        </p:nvSpPr>
        <p:spPr bwMode="auto">
          <a:xfrm>
            <a:off x="4779818" y="5181600"/>
            <a:ext cx="409575" cy="447675"/>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7</a:t>
            </a:r>
          </a:p>
        </p:txBody>
      </p:sp>
      <p:sp>
        <p:nvSpPr>
          <p:cNvPr id="164" name="Oval 75"/>
          <p:cNvSpPr>
            <a:spLocks noChangeArrowheads="1"/>
          </p:cNvSpPr>
          <p:nvPr/>
        </p:nvSpPr>
        <p:spPr bwMode="auto">
          <a:xfrm>
            <a:off x="5810971" y="5167402"/>
            <a:ext cx="569047"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dirty="0">
                <a:ln>
                  <a:noFill/>
                </a:ln>
                <a:solidFill>
                  <a:prstClr val="white"/>
                </a:solidFill>
                <a:effectLst/>
                <a:uLnTx/>
                <a:uFillTx/>
                <a:latin typeface="Times New Roman" panose="02020603050405020304" pitchFamily="18" charset="0"/>
                <a:ea typeface="等线" panose="02010600030101010101" pitchFamily="2" charset="-122"/>
                <a:cs typeface="+mn-cs"/>
              </a:rPr>
              <a:t>10</a:t>
            </a:r>
          </a:p>
        </p:txBody>
      </p:sp>
      <p:sp>
        <p:nvSpPr>
          <p:cNvPr id="165" name="Oval 76"/>
          <p:cNvSpPr>
            <a:spLocks noChangeArrowheads="1"/>
          </p:cNvSpPr>
          <p:nvPr/>
        </p:nvSpPr>
        <p:spPr bwMode="auto">
          <a:xfrm>
            <a:off x="6802293" y="5167402"/>
            <a:ext cx="568325"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12</a:t>
            </a:r>
          </a:p>
        </p:txBody>
      </p:sp>
      <p:sp>
        <p:nvSpPr>
          <p:cNvPr id="166" name="Oval 77"/>
          <p:cNvSpPr>
            <a:spLocks noChangeArrowheads="1"/>
          </p:cNvSpPr>
          <p:nvPr/>
        </p:nvSpPr>
        <p:spPr bwMode="auto">
          <a:xfrm>
            <a:off x="7904017" y="5167402"/>
            <a:ext cx="573953"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15</a:t>
            </a:r>
          </a:p>
        </p:txBody>
      </p:sp>
      <p:sp>
        <p:nvSpPr>
          <p:cNvPr id="167" name="Oval 78"/>
          <p:cNvSpPr>
            <a:spLocks noChangeArrowheads="1"/>
          </p:cNvSpPr>
          <p:nvPr/>
        </p:nvSpPr>
        <p:spPr bwMode="auto">
          <a:xfrm>
            <a:off x="9732818" y="5167402"/>
            <a:ext cx="574964"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17</a:t>
            </a:r>
          </a:p>
        </p:txBody>
      </p:sp>
      <p:sp>
        <p:nvSpPr>
          <p:cNvPr id="168" name="Oval 79"/>
          <p:cNvSpPr>
            <a:spLocks noChangeArrowheads="1"/>
          </p:cNvSpPr>
          <p:nvPr/>
        </p:nvSpPr>
        <p:spPr bwMode="auto">
          <a:xfrm>
            <a:off x="10113817" y="3948202"/>
            <a:ext cx="568325" cy="476071"/>
          </a:xfrm>
          <a:prstGeom prst="ellipse">
            <a:avLst/>
          </a:prstGeom>
          <a:solidFill>
            <a:srgbClr val="FF0000"/>
          </a:solidFill>
          <a:ln w="9525" algn="ctr">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20</a:t>
            </a:r>
          </a:p>
        </p:txBody>
      </p:sp>
      <p:sp>
        <p:nvSpPr>
          <p:cNvPr id="169" name="Oval 80"/>
          <p:cNvSpPr>
            <a:spLocks noChangeArrowheads="1"/>
          </p:cNvSpPr>
          <p:nvPr/>
        </p:nvSpPr>
        <p:spPr bwMode="auto">
          <a:xfrm>
            <a:off x="11256818" y="3886200"/>
            <a:ext cx="533400" cy="447675"/>
          </a:xfrm>
          <a:prstGeom prst="ellipse">
            <a:avLst/>
          </a:prstGeom>
          <a:solidFill>
            <a:srgbClr val="33CC33"/>
          </a:solidFill>
          <a:ln w="9525" algn="ctr">
            <a:solidFill>
              <a:srgbClr val="33CC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b="1" i="0" u="none" strike="noStrike" kern="1200" cap="none" spc="0" normalizeH="0" baseline="0" noProof="0">
                <a:ln>
                  <a:noFill/>
                </a:ln>
                <a:solidFill>
                  <a:prstClr val="white"/>
                </a:solidFill>
                <a:effectLst/>
                <a:uLnTx/>
                <a:uFillTx/>
                <a:latin typeface="Times New Roman" panose="02020603050405020304" pitchFamily="18" charset="0"/>
                <a:ea typeface="等线" panose="02010600030101010101" pitchFamily="2" charset="-122"/>
                <a:cs typeface="+mn-cs"/>
              </a:rPr>
              <a:t>21</a:t>
            </a:r>
          </a:p>
        </p:txBody>
      </p:sp>
    </p:spTree>
    <p:extLst>
      <p:ext uri="{BB962C8B-B14F-4D97-AF65-F5344CB8AC3E}">
        <p14:creationId xmlns:p14="http://schemas.microsoft.com/office/powerpoint/2010/main" val="28471330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rPr>
              <a:t>3</a:t>
            </a: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a:t>
            </a: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3.2</a:t>
            </a: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 </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深度优先搜索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cxnSp>
        <p:nvCxnSpPr>
          <p:cNvPr id="13" name="直接连接符 12"/>
          <p:cNvCxnSpPr/>
          <p:nvPr/>
        </p:nvCxnSpPr>
        <p:spPr>
          <a:xfrm>
            <a:off x="5029200" y="1437774"/>
            <a:ext cx="5166446" cy="60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195646" y="1437774"/>
            <a:ext cx="0" cy="46502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87" name="Rectangle 3"/>
          <p:cNvSpPr txBox="1">
            <a:spLocks noChangeArrowheads="1"/>
          </p:cNvSpPr>
          <p:nvPr/>
        </p:nvSpPr>
        <p:spPr>
          <a:xfrm>
            <a:off x="421048" y="1435282"/>
            <a:ext cx="8229600" cy="2209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00000"/>
              </a:lnSpc>
              <a:spcBef>
                <a:spcPts val="1000"/>
              </a:spcBef>
              <a:spcAft>
                <a:spcPts val="0"/>
              </a:spcAft>
              <a:buClr>
                <a:prstClr val="black"/>
              </a:buClr>
              <a:buSzTx/>
              <a:buFont typeface="Wingdings" panose="05000000000000000000" pitchFamily="2" charset="2"/>
              <a:buChar char="n"/>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在深度优先搜索中，首先扩展最新产生的</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最深的</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节点，深度相等的节点可以任意排列。</a:t>
            </a:r>
          </a:p>
          <a:p>
            <a:pPr marL="228600" marR="0" lvl="0" indent="-228600" algn="l" defTabSz="914400" rtl="0" eaLnBrk="1" fontAlgn="auto" latinLnBrk="0" hangingPunct="1">
              <a:lnSpc>
                <a:spcPct val="100000"/>
              </a:lnSpc>
              <a:spcBef>
                <a:spcPts val="1000"/>
              </a:spcBef>
              <a:spcAft>
                <a:spcPts val="0"/>
              </a:spcAft>
              <a:buClr>
                <a:prstClr val="black"/>
              </a:buClr>
              <a:buSzTx/>
              <a:buFont typeface="Wingdings" panose="05000000000000000000" pitchFamily="2" charset="2"/>
              <a:buChar char="n"/>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srgbClr val="FF3300"/>
                </a:solidFill>
                <a:effectLst/>
                <a:uLnTx/>
                <a:uFillTx/>
                <a:latin typeface="微软雅黑" panose="020B0503020204020204" pitchFamily="34" charset="-122"/>
                <a:ea typeface="微软雅黑" panose="020B0503020204020204" pitchFamily="34" charset="-122"/>
                <a:cs typeface="+mn-cs"/>
              </a:rPr>
              <a:t>最晚产生的节点最先扩展</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228600" marR="0" lvl="0" indent="-228600" algn="l" defTabSz="914400" rtl="0" eaLnBrk="1" fontAlgn="auto" latinLnBrk="0" hangingPunct="1">
              <a:lnSpc>
                <a:spcPct val="100000"/>
              </a:lnSpc>
              <a:spcBef>
                <a:spcPts val="1000"/>
              </a:spcBef>
              <a:spcAft>
                <a:spcPts val="0"/>
              </a:spcAft>
              <a:buClr>
                <a:prstClr val="black"/>
              </a:buClr>
              <a:buSzTx/>
              <a:buFont typeface="Arial" panose="020B0604020202020204" pitchFamily="34" charset="0"/>
              <a:buChar char="•"/>
              <a:tabLst/>
              <a:defRPr/>
            </a:pPr>
            <a:endParaRPr kumimoji="0"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8" name="Rectangle 4"/>
          <p:cNvSpPr>
            <a:spLocks noChangeArrowheads="1"/>
          </p:cNvSpPr>
          <p:nvPr/>
        </p:nvSpPr>
        <p:spPr bwMode="auto">
          <a:xfrm>
            <a:off x="421048" y="2969921"/>
            <a:ext cx="693420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371600" indent="-457200">
              <a:defRPr>
                <a:solidFill>
                  <a:schemeClr val="tx1"/>
                </a:solidFill>
                <a:latin typeface="Arial" panose="020B0604020202020204" pitchFamily="34" charset="0"/>
                <a:ea typeface="宋体" panose="02010600030101010101" pitchFamily="2" charset="-122"/>
              </a:defRPr>
            </a:lvl3pPr>
            <a:lvl4pPr marL="1828800" indent="-457200">
              <a:defRPr>
                <a:solidFill>
                  <a:schemeClr val="tx1"/>
                </a:solidFill>
                <a:latin typeface="Arial" panose="020B0604020202020204" pitchFamily="34" charset="0"/>
                <a:ea typeface="宋体" panose="02010600030101010101" pitchFamily="2" charset="-122"/>
              </a:defRPr>
            </a:lvl4pPr>
            <a:lvl5pPr marL="2286000" indent="-457200">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1" fontAlgn="auto" latinLnBrk="0" hangingPunct="1">
              <a:lnSpc>
                <a:spcPct val="100000"/>
              </a:lnSpc>
              <a:spcBef>
                <a:spcPct val="50000"/>
              </a:spcBef>
              <a:spcAft>
                <a:spcPts val="0"/>
              </a:spcAft>
              <a:buClr>
                <a:prstClr val="black"/>
              </a:buClr>
              <a:buSzTx/>
              <a:buFont typeface="Wingdings" panose="05000000000000000000" pitchFamily="2" charset="2"/>
              <a:buChar char="n"/>
              <a:tabLst/>
              <a:defRPr/>
            </a:pPr>
            <a:r>
              <a:rPr kumimoji="1"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起始节点深度为</a:t>
            </a: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0 </a:t>
            </a:r>
          </a:p>
          <a:p>
            <a:pPr marL="457200" marR="0" lvl="0" indent="-457200" algn="l" defTabSz="914400" rtl="0" eaLnBrk="1" fontAlgn="auto" latinLnBrk="0" hangingPunct="1">
              <a:lnSpc>
                <a:spcPct val="100000"/>
              </a:lnSpc>
              <a:spcBef>
                <a:spcPct val="50000"/>
              </a:spcBef>
              <a:spcAft>
                <a:spcPts val="0"/>
              </a:spcAft>
              <a:buClr>
                <a:prstClr val="black"/>
              </a:buClr>
              <a:buSzTx/>
              <a:buFont typeface="Wingdings" panose="05000000000000000000" pitchFamily="2" charset="2"/>
              <a:buChar char="n"/>
              <a:tabLst/>
              <a:defRPr/>
            </a:pPr>
            <a:r>
              <a:rPr kumimoji="1"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任何其他节点的深度等于其父辈节点深度加上</a:t>
            </a: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1" lang="en-US" altLang="zh-CN" sz="2800" b="1" i="0" u="none" strike="noStrike" kern="1200" cap="none" spc="0" normalizeH="0" baseline="0" noProof="0" dirty="0">
                <a:ln>
                  <a:noFill/>
                </a:ln>
                <a:solidFill>
                  <a:srgbClr val="5B9BD5"/>
                </a:solidFill>
                <a:effectLst/>
                <a:uLnTx/>
                <a:uFillTx/>
                <a:latin typeface="微软雅黑" panose="020B0503020204020204" pitchFamily="34" charset="-122"/>
                <a:ea typeface="微软雅黑" panose="020B0503020204020204" pitchFamily="34" charset="-122"/>
                <a:cs typeface="+mn-cs"/>
              </a:rPr>
              <a:t> </a:t>
            </a:r>
            <a:r>
              <a:rPr kumimoji="1" lang="en-US" altLang="zh-CN"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1" lang="en-US" altLang="zh-CN" sz="2800" b="1" i="0" u="none" strike="noStrike" kern="1200" cap="none" spc="0" normalizeH="0" baseline="0" noProof="0" dirty="0" err="1">
                <a:ln>
                  <a:noFill/>
                </a:ln>
                <a:solidFill>
                  <a:srgbClr val="44546A"/>
                </a:solidFill>
                <a:effectLst/>
                <a:uLnTx/>
                <a:uFillTx/>
                <a:latin typeface="微软雅黑" panose="020B0503020204020204" pitchFamily="34" charset="-122"/>
                <a:ea typeface="微软雅黑" panose="020B0503020204020204" pitchFamily="34" charset="-122"/>
                <a:cs typeface="+mn-cs"/>
              </a:rPr>
              <a:t>d</a:t>
            </a:r>
            <a:r>
              <a:rPr kumimoji="1" lang="en-US" altLang="zh-CN" sz="2800" b="1" i="0" u="none" strike="noStrike" kern="1200" cap="none" spc="0" normalizeH="0" baseline="-25000" noProof="0" dirty="0" err="1">
                <a:ln>
                  <a:noFill/>
                </a:ln>
                <a:solidFill>
                  <a:srgbClr val="44546A"/>
                </a:solidFill>
                <a:effectLst/>
                <a:uLnTx/>
                <a:uFillTx/>
                <a:latin typeface="微软雅黑" panose="020B0503020204020204" pitchFamily="34" charset="-122"/>
                <a:ea typeface="微软雅黑" panose="020B0503020204020204" pitchFamily="34" charset="-122"/>
                <a:cs typeface="+mn-cs"/>
              </a:rPr>
              <a:t>n</a:t>
            </a:r>
            <a:r>
              <a:rPr kumimoji="1" lang="en-US" altLang="zh-CN" sz="28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=d</a:t>
            </a:r>
            <a:r>
              <a:rPr kumimoji="1" lang="en-US" altLang="zh-CN" sz="2800" b="1" i="0" u="none" strike="noStrike" kern="1200" cap="none" spc="0" normalizeH="0" baseline="-2500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n-1</a:t>
            </a:r>
            <a:r>
              <a:rPr kumimoji="1" lang="en-US" altLang="zh-CN" sz="2800" b="1" i="0" u="none" strike="noStrike" kern="120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rPr>
              <a:t>+1</a:t>
            </a:r>
          </a:p>
        </p:txBody>
      </p:sp>
    </p:spTree>
    <p:extLst>
      <p:ext uri="{BB962C8B-B14F-4D97-AF65-F5344CB8AC3E}">
        <p14:creationId xmlns:p14="http://schemas.microsoft.com/office/powerpoint/2010/main" val="216666316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启发式搜索</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cxnSp>
        <p:nvCxnSpPr>
          <p:cNvPr id="13" name="直接连接符 12"/>
          <p:cNvCxnSpPr/>
          <p:nvPr/>
        </p:nvCxnSpPr>
        <p:spPr>
          <a:xfrm>
            <a:off x="5029200" y="1437774"/>
            <a:ext cx="5166446" cy="60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195646" y="1437774"/>
            <a:ext cx="0" cy="46502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3"/>
          <p:cNvSpPr txBox="1">
            <a:spLocks noChangeArrowheads="1"/>
          </p:cNvSpPr>
          <p:nvPr/>
        </p:nvSpPr>
        <p:spPr>
          <a:xfrm>
            <a:off x="352424" y="1437774"/>
            <a:ext cx="10252075" cy="426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启发式知识</a:t>
            </a: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指导</a:t>
            </a:r>
            <a:r>
              <a:rPr kumimoji="0" lang="en-US" altLang="zh-CN" sz="3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OPEN</a:t>
            </a:r>
            <a:r>
              <a:rPr kumimoji="0" lang="zh-CN" altLang="en-US" sz="3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表排序</a:t>
            </a: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zh-CN" altLang="en-US" sz="3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一般图搜索</a:t>
            </a: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3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全局排序</a:t>
            </a:r>
            <a:r>
              <a:rPr kumimoji="0" lang="en-US" altLang="zh-CN"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对</a:t>
            </a:r>
            <a:r>
              <a:rPr kumimoji="0" lang="en-US" altLang="zh-CN"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OPEN</a:t>
            </a: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表中的</a:t>
            </a:r>
            <a:r>
              <a:rPr kumimoji="0" lang="zh-CN" altLang="en-US" sz="36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所有节点排序</a:t>
            </a: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，使</a:t>
            </a:r>
            <a:r>
              <a:rPr kumimoji="0" lang="zh-CN" altLang="en-US" sz="3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最有希望</a:t>
            </a:r>
            <a:r>
              <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的节点排在表首。</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CN" sz="3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A</a:t>
            </a:r>
            <a:r>
              <a:rPr kumimoji="0" lang="zh-CN" altLang="en-US" sz="36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算法</a:t>
            </a:r>
            <a:endParaRPr kumimoji="0" lang="zh-CN" altLang="en-US" sz="36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2474671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3.4.1 </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启发式信息和评估函数</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cxnSp>
        <p:nvCxnSpPr>
          <p:cNvPr id="13" name="直接连接符 12"/>
          <p:cNvCxnSpPr/>
          <p:nvPr/>
        </p:nvCxnSpPr>
        <p:spPr>
          <a:xfrm>
            <a:off x="5029200" y="1437774"/>
            <a:ext cx="5166446" cy="60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195646" y="1437774"/>
            <a:ext cx="0" cy="46502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533400" y="1752600"/>
            <a:ext cx="10134600" cy="4267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基本思想</a:t>
            </a:r>
            <a:r>
              <a:rPr kumimoji="0" lang="en-US" altLang="zh-CN"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设计体现启发式知识的</a:t>
            </a:r>
            <a:r>
              <a:rPr kumimoji="0" lang="zh-CN" altLang="en-US"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评价函数</a:t>
            </a:r>
            <a:r>
              <a:rPr kumimoji="0" lang="en-US" altLang="zh-CN"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f(n)</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指导</a:t>
            </a:r>
            <a:r>
              <a:rPr kumimoji="0" lang="zh-CN" altLang="en-US"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一般图搜索</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中</a:t>
            </a:r>
            <a:r>
              <a:rPr kumimoji="0" lang="en-US" altLang="zh-CN"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OPEN</a:t>
            </a:r>
            <a:r>
              <a:rPr kumimoji="0" lang="zh-CN" altLang="en-US"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表待扩展节点的排序</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评价函数</a:t>
            </a:r>
            <a:r>
              <a:rPr kumimoji="0" lang="en-US" altLang="zh-CN" sz="32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f(n)=g(n)+h(n)</a:t>
            </a:r>
            <a:r>
              <a:rPr kumimoji="0" lang="en-US" altLang="zh-CN" sz="32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a:t>
            </a:r>
            <a:endParaRPr kumimoji="0" lang="en-US" altLang="zh-CN"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n</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搜索图</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G</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中</a:t>
            </a:r>
            <a:r>
              <a:rPr kumimoji="0" lang="zh-CN" altLang="en-US"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的节点</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f(n)</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G</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中从初始状态节点</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s</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，经由节点</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n</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到达目标节点</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n</a:t>
            </a:r>
            <a:r>
              <a:rPr kumimoji="0" lang="en-US" altLang="zh-CN" sz="2800" b="1" i="0" u="none" strike="noStrike" kern="1200" cap="none" spc="0" normalizeH="0" baseline="-25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g</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估计</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zh-CN" altLang="en-US"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最小路径代价</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g(n)</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G</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中从</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s</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到</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n</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目前实际</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的路径代价；</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zh-CN" sz="2800" b="1" i="0" u="none" strike="noStrike" kern="1200" cap="none" spc="0" normalizeH="0" baseline="0" noProof="0" dirty="0" smtClean="0">
                <a:ln>
                  <a:noFill/>
                </a:ln>
                <a:solidFill>
                  <a:srgbClr val="0000FF"/>
                </a:solidFill>
                <a:effectLst/>
                <a:uLnTx/>
                <a:uFillTx/>
                <a:latin typeface="微软雅黑" panose="020B0503020204020204" pitchFamily="34" charset="-122"/>
                <a:ea typeface="微软雅黑" panose="020B0503020204020204" pitchFamily="34" charset="-122"/>
                <a:cs typeface="+mn-cs"/>
              </a:rPr>
              <a:t>h(n)</a:t>
            </a:r>
            <a:r>
              <a:rPr kumimoji="0" lang="en-US" altLang="zh-CN"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从</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n</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到</a:t>
            </a:r>
            <a:r>
              <a:rPr kumimoji="0" lang="en-US" altLang="zh-CN"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n</a:t>
            </a:r>
            <a:r>
              <a:rPr kumimoji="0" lang="en-US" altLang="zh-CN" sz="2800" b="1" i="0" u="none" strike="noStrike" kern="1200" cap="none" spc="0" normalizeH="0" baseline="-25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g</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估计</a:t>
            </a: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的最小路径代价；</a:t>
            </a:r>
          </a:p>
        </p:txBody>
      </p:sp>
    </p:spTree>
    <p:extLst>
      <p:ext uri="{BB962C8B-B14F-4D97-AF65-F5344CB8AC3E}">
        <p14:creationId xmlns:p14="http://schemas.microsoft.com/office/powerpoint/2010/main" val="3509374004"/>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3.4.2 </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启发式搜索算法</a:t>
            </a: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A</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cxnSp>
        <p:nvCxnSpPr>
          <p:cNvPr id="13" name="直接连接符 12"/>
          <p:cNvCxnSpPr/>
          <p:nvPr/>
        </p:nvCxnSpPr>
        <p:spPr>
          <a:xfrm>
            <a:off x="5029200" y="1437774"/>
            <a:ext cx="5166446" cy="60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195646" y="1437774"/>
            <a:ext cx="0" cy="46502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1" name="Object 2"/>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2058" name="公式" r:id="rId3" imgW="965200" imgH="711200" progId="Equation.3">
                  <p:embed/>
                </p:oleObj>
              </mc:Choice>
              <mc:Fallback>
                <p:oleObj name="公式" r:id="rId3" imgW="965200" imgH="711200" progId="Equation.3">
                  <p:embed/>
                  <p:pic>
                    <p:nvPicPr>
                      <p:cNvPr id="1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3"/>
          <p:cNvSpPr txBox="1">
            <a:spLocks noChangeArrowheads="1"/>
          </p:cNvSpPr>
          <p:nvPr/>
        </p:nvSpPr>
        <p:spPr bwMode="auto">
          <a:xfrm>
            <a:off x="6096000" y="228600"/>
            <a:ext cx="1219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Verdana" panose="020B0604030504040204" pitchFamily="34" charset="0"/>
                <a:ea typeface="黑体" panose="02010609060101010101" pitchFamily="49" charset="-122"/>
                <a:cs typeface="+mn-cs"/>
              </a:rPr>
              <a:t>初始化</a:t>
            </a:r>
          </a:p>
        </p:txBody>
      </p:sp>
      <p:sp>
        <p:nvSpPr>
          <p:cNvPr id="14" name="Text Box 4"/>
          <p:cNvSpPr txBox="1">
            <a:spLocks noChangeArrowheads="1"/>
          </p:cNvSpPr>
          <p:nvPr/>
        </p:nvSpPr>
        <p:spPr bwMode="auto">
          <a:xfrm>
            <a:off x="6096000" y="838200"/>
            <a:ext cx="2362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OPEN:={s4}</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16" name="Text Box 5"/>
          <p:cNvSpPr txBox="1">
            <a:spLocks noChangeArrowheads="1"/>
          </p:cNvSpPr>
          <p:nvPr/>
        </p:nvSpPr>
        <p:spPr bwMode="auto">
          <a:xfrm>
            <a:off x="6096000" y="1600200"/>
            <a:ext cx="2362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CLOSE:={}</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Tree>
    <p:extLst>
      <p:ext uri="{BB962C8B-B14F-4D97-AF65-F5344CB8AC3E}">
        <p14:creationId xmlns:p14="http://schemas.microsoft.com/office/powerpoint/2010/main" val="1236026757"/>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3.4.2 </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启发式搜索算法</a:t>
            </a: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A</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cxnSp>
        <p:nvCxnSpPr>
          <p:cNvPr id="13" name="直接连接符 12"/>
          <p:cNvCxnSpPr/>
          <p:nvPr/>
        </p:nvCxnSpPr>
        <p:spPr>
          <a:xfrm>
            <a:off x="5029200" y="1437774"/>
            <a:ext cx="5166446" cy="601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195646" y="1437774"/>
            <a:ext cx="0" cy="465020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0" name="Object 2"/>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3106" name="公式" r:id="rId3" imgW="965200" imgH="711200" progId="Equation.3">
                  <p:embed/>
                </p:oleObj>
              </mc:Choice>
              <mc:Fallback>
                <p:oleObj name="公式" r:id="rId3" imgW="965200" imgH="711200" progId="Equation.3">
                  <p:embed/>
                  <p:pic>
                    <p:nvPicPr>
                      <p:cNvPr id="1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7" name="AutoShape 3"/>
          <p:cNvCxnSpPr>
            <a:cxnSpLocks noChangeShapeType="1"/>
          </p:cNvCxnSpPr>
          <p:nvPr/>
        </p:nvCxnSpPr>
        <p:spPr bwMode="auto">
          <a:xfrm flipH="1">
            <a:off x="1443038" y="1003300"/>
            <a:ext cx="17970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4"/>
          <p:cNvCxnSpPr>
            <a:cxnSpLocks noChangeShapeType="1"/>
          </p:cNvCxnSpPr>
          <p:nvPr/>
        </p:nvCxnSpPr>
        <p:spPr bwMode="auto">
          <a:xfrm flipH="1">
            <a:off x="3195638" y="1046163"/>
            <a:ext cx="4762"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5"/>
          <p:cNvCxnSpPr>
            <a:cxnSpLocks noChangeShapeType="1"/>
          </p:cNvCxnSpPr>
          <p:nvPr/>
        </p:nvCxnSpPr>
        <p:spPr bwMode="auto">
          <a:xfrm>
            <a:off x="3240088" y="1003300"/>
            <a:ext cx="15557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0" name="Object 6"/>
          <p:cNvGraphicFramePr>
            <a:graphicFrameLocks noChangeAspect="1"/>
          </p:cNvGraphicFramePr>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3107" name="公式" r:id="rId5" imgW="977900" imgH="711200" progId="Equation.3">
                  <p:embed/>
                </p:oleObj>
              </mc:Choice>
              <mc:Fallback>
                <p:oleObj name="公式" r:id="rId5" imgW="977900" imgH="711200" progId="Equation.3">
                  <p:embed/>
                  <p:pic>
                    <p:nvPicPr>
                      <p:cNvPr id="2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7"/>
          <p:cNvGraphicFramePr>
            <a:graphicFrameLocks noChangeAspect="1"/>
          </p:cNvGraphicFramePr>
          <p:nvPr/>
        </p:nvGraphicFramePr>
        <p:xfrm>
          <a:off x="2514600" y="1328738"/>
          <a:ext cx="1360488" cy="989012"/>
        </p:xfrm>
        <a:graphic>
          <a:graphicData uri="http://schemas.openxmlformats.org/presentationml/2006/ole">
            <mc:AlternateContent xmlns:mc="http://schemas.openxmlformats.org/markup-compatibility/2006">
              <mc:Choice xmlns:v="urn:schemas-microsoft-com:vml" Requires="v">
                <p:oleObj spid="_x0000_s3108" name="公式" r:id="rId7" imgW="977900" imgH="711200" progId="Equation.3">
                  <p:embed/>
                </p:oleObj>
              </mc:Choice>
              <mc:Fallback>
                <p:oleObj name="公式" r:id="rId7" imgW="977900" imgH="711200" progId="Equation.3">
                  <p:embed/>
                  <p:pic>
                    <p:nvPicPr>
                      <p:cNvPr id="2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8"/>
          <p:cNvGraphicFramePr>
            <a:graphicFrameLocks noChangeAspect="1"/>
          </p:cNvGraphicFramePr>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3109" name="公式" r:id="rId9" imgW="965200" imgH="711200" progId="Equation.3">
                  <p:embed/>
                </p:oleObj>
              </mc:Choice>
              <mc:Fallback>
                <p:oleObj name="公式" r:id="rId9" imgW="965200" imgH="711200" progId="Equation.3">
                  <p:embed/>
                  <p:pic>
                    <p:nvPicPr>
                      <p:cNvPr id="2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2"/>
          <p:cNvSpPr txBox="1">
            <a:spLocks noChangeArrowheads="1"/>
          </p:cNvSpPr>
          <p:nvPr/>
        </p:nvSpPr>
        <p:spPr bwMode="auto">
          <a:xfrm>
            <a:off x="6096000" y="228600"/>
            <a:ext cx="1219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循环</a:t>
            </a:r>
            <a:r>
              <a:rPr kumimoji="0" lang="en-US" altLang="zh-CN"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1</a:t>
            </a:r>
          </a:p>
        </p:txBody>
      </p:sp>
      <p:sp>
        <p:nvSpPr>
          <p:cNvPr id="24" name="Text Box 13"/>
          <p:cNvSpPr txBox="1">
            <a:spLocks noChangeArrowheads="1"/>
          </p:cNvSpPr>
          <p:nvPr/>
        </p:nvSpPr>
        <p:spPr bwMode="auto">
          <a:xfrm>
            <a:off x="6096000" y="2667000"/>
            <a:ext cx="2362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CLOSE:={</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s4</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25" name="Text Box 14"/>
          <p:cNvSpPr txBox="1">
            <a:spLocks noChangeArrowheads="1"/>
          </p:cNvSpPr>
          <p:nvPr/>
        </p:nvSpPr>
        <p:spPr bwMode="auto">
          <a:xfrm>
            <a:off x="6096000" y="914400"/>
            <a:ext cx="2362200" cy="1552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b</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c</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26" name="Text Box 15"/>
          <p:cNvSpPr txBox="1">
            <a:spLocks noChangeArrowheads="1"/>
          </p:cNvSpPr>
          <p:nvPr/>
        </p:nvSpPr>
        <p:spPr bwMode="auto">
          <a:xfrm>
            <a:off x="6096000" y="914400"/>
            <a:ext cx="2362200" cy="1552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b4</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c6</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27" name="Text Box 16"/>
          <p:cNvSpPr txBox="1">
            <a:spLocks noChangeArrowheads="1"/>
          </p:cNvSpPr>
          <p:nvPr/>
        </p:nvSpPr>
        <p:spPr bwMode="auto">
          <a:xfrm>
            <a:off x="6096000" y="914400"/>
            <a:ext cx="2362200" cy="1552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t>b4</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c6</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Tree>
    <p:extLst>
      <p:ext uri="{BB962C8B-B14F-4D97-AF65-F5344CB8AC3E}">
        <p14:creationId xmlns:p14="http://schemas.microsoft.com/office/powerpoint/2010/main" val="246475627"/>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28" name="Object 2"/>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4154" name="公式" r:id="rId3" imgW="965200" imgH="711200" progId="Equation.3">
                  <p:embed/>
                </p:oleObj>
              </mc:Choice>
              <mc:Fallback>
                <p:oleObj name="公式" r:id="rId3" imgW="965200" imgH="711200" progId="Equation.3">
                  <p:embed/>
                  <p:pic>
                    <p:nvPicPr>
                      <p:cNvPr id="2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9" name="AutoShape 3"/>
          <p:cNvCxnSpPr>
            <a:cxnSpLocks noChangeShapeType="1"/>
          </p:cNvCxnSpPr>
          <p:nvPr/>
        </p:nvCxnSpPr>
        <p:spPr bwMode="auto">
          <a:xfrm flipH="1">
            <a:off x="1443038" y="1003300"/>
            <a:ext cx="17970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
          <p:cNvCxnSpPr>
            <a:cxnSpLocks noChangeShapeType="1"/>
          </p:cNvCxnSpPr>
          <p:nvPr/>
        </p:nvCxnSpPr>
        <p:spPr bwMode="auto">
          <a:xfrm flipH="1">
            <a:off x="3195638" y="1033463"/>
            <a:ext cx="4762"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5"/>
          <p:cNvCxnSpPr>
            <a:cxnSpLocks noChangeShapeType="1"/>
          </p:cNvCxnSpPr>
          <p:nvPr/>
        </p:nvCxnSpPr>
        <p:spPr bwMode="auto">
          <a:xfrm>
            <a:off x="3240088" y="1003300"/>
            <a:ext cx="15557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2" name="Object 6"/>
          <p:cNvGraphicFramePr>
            <a:graphicFrameLocks noChangeAspect="1"/>
          </p:cNvGraphicFramePr>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4155" name="公式" r:id="rId5" imgW="977900" imgH="711200" progId="Equation.3">
                  <p:embed/>
                </p:oleObj>
              </mc:Choice>
              <mc:Fallback>
                <p:oleObj name="公式" r:id="rId5" imgW="977900" imgH="711200" progId="Equation.3">
                  <p:embed/>
                  <p:pic>
                    <p:nvPicPr>
                      <p:cNvPr id="3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7"/>
          <p:cNvGraphicFramePr>
            <a:graphicFrameLocks noChangeAspect="1"/>
          </p:cNvGraphicFramePr>
          <p:nvPr/>
        </p:nvGraphicFramePr>
        <p:xfrm>
          <a:off x="2514600" y="1328738"/>
          <a:ext cx="1360488" cy="989012"/>
        </p:xfrm>
        <a:graphic>
          <a:graphicData uri="http://schemas.openxmlformats.org/presentationml/2006/ole">
            <mc:AlternateContent xmlns:mc="http://schemas.openxmlformats.org/markup-compatibility/2006">
              <mc:Choice xmlns:v="urn:schemas-microsoft-com:vml" Requires="v">
                <p:oleObj spid="_x0000_s4156" name="公式" r:id="rId7" imgW="977900" imgH="711200" progId="Equation.3">
                  <p:embed/>
                </p:oleObj>
              </mc:Choice>
              <mc:Fallback>
                <p:oleObj name="公式" r:id="rId7" imgW="977900" imgH="711200" progId="Equation.3">
                  <p:embed/>
                  <p:pic>
                    <p:nvPicPr>
                      <p:cNvPr id="3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328738"/>
                        <a:ext cx="1360488" cy="98901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8"/>
          <p:cNvGraphicFramePr>
            <a:graphicFrameLocks noChangeAspect="1"/>
          </p:cNvGraphicFramePr>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4157" name="公式" r:id="rId9" imgW="965200" imgH="711200" progId="Equation.3">
                  <p:embed/>
                </p:oleObj>
              </mc:Choice>
              <mc:Fallback>
                <p:oleObj name="公式" r:id="rId9" imgW="965200" imgH="711200" progId="Equation.3">
                  <p:embed/>
                  <p:pic>
                    <p:nvPicPr>
                      <p:cNvPr id="3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2"/>
          <p:cNvGraphicFramePr>
            <a:graphicFrameLocks noChangeAspect="1"/>
          </p:cNvGraphicFramePr>
          <p:nvPr/>
        </p:nvGraphicFramePr>
        <p:xfrm>
          <a:off x="2524125" y="2709863"/>
          <a:ext cx="1341438" cy="989012"/>
        </p:xfrm>
        <a:graphic>
          <a:graphicData uri="http://schemas.openxmlformats.org/presentationml/2006/ole">
            <mc:AlternateContent xmlns:mc="http://schemas.openxmlformats.org/markup-compatibility/2006">
              <mc:Choice xmlns:v="urn:schemas-microsoft-com:vml" Requires="v">
                <p:oleObj spid="_x0000_s4158" name="公式" r:id="rId11" imgW="965200" imgH="711200" progId="Equation.3">
                  <p:embed/>
                </p:oleObj>
              </mc:Choice>
              <mc:Fallback>
                <p:oleObj name="公式" r:id="rId11" imgW="965200" imgH="711200" progId="Equation.3">
                  <p:embed/>
                  <p:pic>
                    <p:nvPicPr>
                      <p:cNvPr id="35"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4125" y="2709863"/>
                        <a:ext cx="134143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3"/>
          <p:cNvGraphicFramePr>
            <a:graphicFrameLocks noChangeAspect="1"/>
          </p:cNvGraphicFramePr>
          <p:nvPr/>
        </p:nvGraphicFramePr>
        <p:xfrm>
          <a:off x="762000" y="2709863"/>
          <a:ext cx="1360488" cy="989012"/>
        </p:xfrm>
        <a:graphic>
          <a:graphicData uri="http://schemas.openxmlformats.org/presentationml/2006/ole">
            <mc:AlternateContent xmlns:mc="http://schemas.openxmlformats.org/markup-compatibility/2006">
              <mc:Choice xmlns:v="urn:schemas-microsoft-com:vml" Requires="v">
                <p:oleObj spid="_x0000_s4159" name="公式" r:id="rId13" imgW="977900" imgH="711200" progId="Equation.3">
                  <p:embed/>
                </p:oleObj>
              </mc:Choice>
              <mc:Fallback>
                <p:oleObj name="公式" r:id="rId13" imgW="977900" imgH="711200" progId="Equation.3">
                  <p:embed/>
                  <p:pic>
                    <p:nvPicPr>
                      <p:cNvPr id="36"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2709863"/>
                        <a:ext cx="136048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4"/>
          <p:cNvGraphicFramePr>
            <a:graphicFrameLocks noChangeAspect="1"/>
          </p:cNvGraphicFramePr>
          <p:nvPr/>
        </p:nvGraphicFramePr>
        <p:xfrm>
          <a:off x="4114800" y="2667000"/>
          <a:ext cx="1306513" cy="989013"/>
        </p:xfrm>
        <a:graphic>
          <a:graphicData uri="http://schemas.openxmlformats.org/presentationml/2006/ole">
            <mc:AlternateContent xmlns:mc="http://schemas.openxmlformats.org/markup-compatibility/2006">
              <mc:Choice xmlns:v="urn:schemas-microsoft-com:vml" Requires="v">
                <p:oleObj spid="_x0000_s4160" name="公式" r:id="rId15" imgW="939392" imgH="710891" progId="Equation.3">
                  <p:embed/>
                </p:oleObj>
              </mc:Choice>
              <mc:Fallback>
                <p:oleObj name="公式" r:id="rId15" imgW="939392" imgH="710891" progId="Equation.3">
                  <p:embed/>
                  <p:pic>
                    <p:nvPicPr>
                      <p:cNvPr id="37"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26670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8" name="AutoShape 15"/>
          <p:cNvCxnSpPr>
            <a:cxnSpLocks noChangeShapeType="1"/>
          </p:cNvCxnSpPr>
          <p:nvPr/>
        </p:nvCxnSpPr>
        <p:spPr bwMode="auto">
          <a:xfrm flipH="1">
            <a:off x="1443038" y="2330450"/>
            <a:ext cx="1752600" cy="3794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16"/>
          <p:cNvCxnSpPr>
            <a:cxnSpLocks noChangeShapeType="1"/>
          </p:cNvCxnSpPr>
          <p:nvPr/>
        </p:nvCxnSpPr>
        <p:spPr bwMode="auto">
          <a:xfrm>
            <a:off x="3195638" y="2330450"/>
            <a:ext cx="0" cy="3794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17"/>
          <p:cNvCxnSpPr>
            <a:cxnSpLocks noChangeShapeType="1"/>
          </p:cNvCxnSpPr>
          <p:nvPr/>
        </p:nvCxnSpPr>
        <p:spPr bwMode="auto">
          <a:xfrm>
            <a:off x="3195638" y="2330450"/>
            <a:ext cx="1573212" cy="3365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 Box 21"/>
          <p:cNvSpPr txBox="1">
            <a:spLocks noChangeArrowheads="1"/>
          </p:cNvSpPr>
          <p:nvPr/>
        </p:nvSpPr>
        <p:spPr bwMode="auto">
          <a:xfrm>
            <a:off x="6096000" y="228600"/>
            <a:ext cx="1219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循环</a:t>
            </a:r>
            <a:r>
              <a:rPr kumimoji="0" lang="en-US" altLang="zh-CN"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2</a:t>
            </a:r>
          </a:p>
        </p:txBody>
      </p:sp>
      <p:sp>
        <p:nvSpPr>
          <p:cNvPr id="42" name="Text Box 22"/>
          <p:cNvSpPr txBox="1">
            <a:spLocks noChangeArrowheads="1"/>
          </p:cNvSpPr>
          <p:nvPr/>
        </p:nvSpPr>
        <p:spPr bwMode="auto">
          <a:xfrm>
            <a:off x="6096000" y="4038600"/>
            <a:ext cx="25908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CLOSE:={s4</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b4</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43" name="Text Box 23"/>
          <p:cNvSpPr txBox="1">
            <a:spLocks noChangeArrowheads="1"/>
          </p:cNvSpPr>
          <p:nvPr/>
        </p:nvSpPr>
        <p:spPr bwMode="auto">
          <a:xfrm>
            <a:off x="6096000" y="914400"/>
            <a:ext cx="2362200" cy="26479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d</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e</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i</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44" name="Text Box 24"/>
          <p:cNvSpPr txBox="1">
            <a:spLocks noChangeArrowheads="1"/>
          </p:cNvSpPr>
          <p:nvPr/>
        </p:nvSpPr>
        <p:spPr bwMode="auto">
          <a:xfrm>
            <a:off x="6096000" y="914400"/>
            <a:ext cx="2362200" cy="26479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d5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e5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i6</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45" name="Text Box 25"/>
          <p:cNvSpPr txBox="1">
            <a:spLocks noChangeArrowheads="1"/>
          </p:cNvSpPr>
          <p:nvPr/>
        </p:nvSpPr>
        <p:spPr bwMode="auto">
          <a:xfrm>
            <a:off x="6096000" y="914400"/>
            <a:ext cx="2362200" cy="264795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t>d5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e5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i6</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Tree>
    <p:extLst>
      <p:ext uri="{BB962C8B-B14F-4D97-AF65-F5344CB8AC3E}">
        <p14:creationId xmlns:p14="http://schemas.microsoft.com/office/powerpoint/2010/main" val="2994496918"/>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21" name="Object 2"/>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5194" name="公式" r:id="rId3" imgW="965200" imgH="711200" progId="Equation.3">
                  <p:embed/>
                </p:oleObj>
              </mc:Choice>
              <mc:Fallback>
                <p:oleObj name="公式" r:id="rId3" imgW="965200" imgH="711200" progId="Equation.3">
                  <p:embed/>
                  <p:pic>
                    <p:nvPicPr>
                      <p:cNvPr id="2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2" name="AutoShape 3"/>
          <p:cNvCxnSpPr>
            <a:cxnSpLocks noChangeShapeType="1"/>
          </p:cNvCxnSpPr>
          <p:nvPr/>
        </p:nvCxnSpPr>
        <p:spPr bwMode="auto">
          <a:xfrm flipH="1">
            <a:off x="1443038" y="1003300"/>
            <a:ext cx="17970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4"/>
          <p:cNvCxnSpPr>
            <a:cxnSpLocks noChangeShapeType="1"/>
          </p:cNvCxnSpPr>
          <p:nvPr/>
        </p:nvCxnSpPr>
        <p:spPr bwMode="auto">
          <a:xfrm flipH="1">
            <a:off x="3195638" y="1033463"/>
            <a:ext cx="4762"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5"/>
          <p:cNvCxnSpPr>
            <a:cxnSpLocks noChangeShapeType="1"/>
          </p:cNvCxnSpPr>
          <p:nvPr/>
        </p:nvCxnSpPr>
        <p:spPr bwMode="auto">
          <a:xfrm>
            <a:off x="3240088" y="1003300"/>
            <a:ext cx="15557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25" name="Object 6"/>
          <p:cNvGraphicFramePr>
            <a:graphicFrameLocks noChangeAspect="1"/>
          </p:cNvGraphicFramePr>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5195" name="公式" r:id="rId5" imgW="977900" imgH="711200" progId="Equation.3">
                  <p:embed/>
                </p:oleObj>
              </mc:Choice>
              <mc:Fallback>
                <p:oleObj name="公式" r:id="rId5" imgW="977900" imgH="711200" progId="Equation.3">
                  <p:embed/>
                  <p:pic>
                    <p:nvPicPr>
                      <p:cNvPr id="2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7"/>
          <p:cNvGraphicFramePr>
            <a:graphicFrameLocks noChangeAspect="1"/>
          </p:cNvGraphicFramePr>
          <p:nvPr/>
        </p:nvGraphicFramePr>
        <p:xfrm>
          <a:off x="2514600" y="1328738"/>
          <a:ext cx="1360488" cy="989012"/>
        </p:xfrm>
        <a:graphic>
          <a:graphicData uri="http://schemas.openxmlformats.org/presentationml/2006/ole">
            <mc:AlternateContent xmlns:mc="http://schemas.openxmlformats.org/markup-compatibility/2006">
              <mc:Choice xmlns:v="urn:schemas-microsoft-com:vml" Requires="v">
                <p:oleObj spid="_x0000_s5196" name="公式" r:id="rId7" imgW="977900" imgH="711200" progId="Equation.3">
                  <p:embed/>
                </p:oleObj>
              </mc:Choice>
              <mc:Fallback>
                <p:oleObj name="公式" r:id="rId7" imgW="977900" imgH="711200" progId="Equation.3">
                  <p:embed/>
                  <p:pic>
                    <p:nvPicPr>
                      <p:cNvPr id="2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328738"/>
                        <a:ext cx="136048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8"/>
          <p:cNvGraphicFramePr>
            <a:graphicFrameLocks noChangeAspect="1"/>
          </p:cNvGraphicFramePr>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5197" name="公式" r:id="rId9" imgW="965200" imgH="711200" progId="Equation.3">
                  <p:embed/>
                </p:oleObj>
              </mc:Choice>
              <mc:Fallback>
                <p:oleObj name="公式" r:id="rId9" imgW="965200" imgH="711200" progId="Equation.3">
                  <p:embed/>
                  <p:pic>
                    <p:nvPicPr>
                      <p:cNvPr id="27"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2"/>
          <p:cNvGraphicFramePr>
            <a:graphicFrameLocks noChangeAspect="1"/>
          </p:cNvGraphicFramePr>
          <p:nvPr/>
        </p:nvGraphicFramePr>
        <p:xfrm>
          <a:off x="2524125" y="2709863"/>
          <a:ext cx="1341438" cy="989012"/>
        </p:xfrm>
        <a:graphic>
          <a:graphicData uri="http://schemas.openxmlformats.org/presentationml/2006/ole">
            <mc:AlternateContent xmlns:mc="http://schemas.openxmlformats.org/markup-compatibility/2006">
              <mc:Choice xmlns:v="urn:schemas-microsoft-com:vml" Requires="v">
                <p:oleObj spid="_x0000_s5198" name="公式" r:id="rId11" imgW="965200" imgH="711200" progId="Equation.3">
                  <p:embed/>
                </p:oleObj>
              </mc:Choice>
              <mc:Fallback>
                <p:oleObj name="公式" r:id="rId11" imgW="965200" imgH="711200" progId="Equation.3">
                  <p:embed/>
                  <p:pic>
                    <p:nvPicPr>
                      <p:cNvPr id="46"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4125" y="2709863"/>
                        <a:ext cx="1341438"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 name="Object 13"/>
          <p:cNvGraphicFramePr>
            <a:graphicFrameLocks noChangeAspect="1"/>
          </p:cNvGraphicFramePr>
          <p:nvPr/>
        </p:nvGraphicFramePr>
        <p:xfrm>
          <a:off x="762000" y="2709863"/>
          <a:ext cx="1360488" cy="989012"/>
        </p:xfrm>
        <a:graphic>
          <a:graphicData uri="http://schemas.openxmlformats.org/presentationml/2006/ole">
            <mc:AlternateContent xmlns:mc="http://schemas.openxmlformats.org/markup-compatibility/2006">
              <mc:Choice xmlns:v="urn:schemas-microsoft-com:vml" Requires="v">
                <p:oleObj spid="_x0000_s5199" name="公式" r:id="rId13" imgW="977900" imgH="711200" progId="Equation.3">
                  <p:embed/>
                </p:oleObj>
              </mc:Choice>
              <mc:Fallback>
                <p:oleObj name="公式" r:id="rId13" imgW="977900" imgH="711200" progId="Equation.3">
                  <p:embed/>
                  <p:pic>
                    <p:nvPicPr>
                      <p:cNvPr id="47"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2709863"/>
                        <a:ext cx="136048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 name="Object 14"/>
          <p:cNvGraphicFramePr>
            <a:graphicFrameLocks noChangeAspect="1"/>
          </p:cNvGraphicFramePr>
          <p:nvPr/>
        </p:nvGraphicFramePr>
        <p:xfrm>
          <a:off x="4114800" y="2667000"/>
          <a:ext cx="1306513" cy="989013"/>
        </p:xfrm>
        <a:graphic>
          <a:graphicData uri="http://schemas.openxmlformats.org/presentationml/2006/ole">
            <mc:AlternateContent xmlns:mc="http://schemas.openxmlformats.org/markup-compatibility/2006">
              <mc:Choice xmlns:v="urn:schemas-microsoft-com:vml" Requires="v">
                <p:oleObj spid="_x0000_s5200" name="公式" r:id="rId15" imgW="939392" imgH="710891" progId="Equation.3">
                  <p:embed/>
                </p:oleObj>
              </mc:Choice>
              <mc:Fallback>
                <p:oleObj name="公式" r:id="rId15" imgW="939392" imgH="710891" progId="Equation.3">
                  <p:embed/>
                  <p:pic>
                    <p:nvPicPr>
                      <p:cNvPr id="48"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26670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9" name="AutoShape 15"/>
          <p:cNvCxnSpPr>
            <a:cxnSpLocks noChangeShapeType="1"/>
          </p:cNvCxnSpPr>
          <p:nvPr/>
        </p:nvCxnSpPr>
        <p:spPr bwMode="auto">
          <a:xfrm flipH="1">
            <a:off x="1443038" y="2330450"/>
            <a:ext cx="175260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16"/>
          <p:cNvCxnSpPr>
            <a:cxnSpLocks noChangeShapeType="1"/>
          </p:cNvCxnSpPr>
          <p:nvPr/>
        </p:nvCxnSpPr>
        <p:spPr bwMode="auto">
          <a:xfrm>
            <a:off x="3195638" y="2330450"/>
            <a:ext cx="0" cy="3794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17"/>
          <p:cNvCxnSpPr>
            <a:cxnSpLocks noChangeShapeType="1"/>
          </p:cNvCxnSpPr>
          <p:nvPr/>
        </p:nvCxnSpPr>
        <p:spPr bwMode="auto">
          <a:xfrm>
            <a:off x="3195638" y="2330450"/>
            <a:ext cx="1573212" cy="3365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2" name="Object 21"/>
          <p:cNvGraphicFramePr>
            <a:graphicFrameLocks noChangeAspect="1"/>
          </p:cNvGraphicFramePr>
          <p:nvPr/>
        </p:nvGraphicFramePr>
        <p:xfrm>
          <a:off x="0" y="3886200"/>
          <a:ext cx="1360488" cy="989013"/>
        </p:xfrm>
        <a:graphic>
          <a:graphicData uri="http://schemas.openxmlformats.org/presentationml/2006/ole">
            <mc:AlternateContent xmlns:mc="http://schemas.openxmlformats.org/markup-compatibility/2006">
              <mc:Choice xmlns:v="urn:schemas-microsoft-com:vml" Requires="v">
                <p:oleObj spid="_x0000_s5201" name="公式" r:id="rId17" imgW="977900" imgH="711200" progId="Equation.3">
                  <p:embed/>
                </p:oleObj>
              </mc:Choice>
              <mc:Fallback>
                <p:oleObj name="公式" r:id="rId17" imgW="977900" imgH="711200" progId="Equation.3">
                  <p:embed/>
                  <p:pic>
                    <p:nvPicPr>
                      <p:cNvPr id="52"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3886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22"/>
          <p:cNvGraphicFramePr>
            <a:graphicFrameLocks noChangeAspect="1"/>
          </p:cNvGraphicFramePr>
          <p:nvPr/>
        </p:nvGraphicFramePr>
        <p:xfrm>
          <a:off x="1338263" y="3886200"/>
          <a:ext cx="1360487" cy="989013"/>
        </p:xfrm>
        <a:graphic>
          <a:graphicData uri="http://schemas.openxmlformats.org/presentationml/2006/ole">
            <mc:AlternateContent xmlns:mc="http://schemas.openxmlformats.org/markup-compatibility/2006">
              <mc:Choice xmlns:v="urn:schemas-microsoft-com:vml" Requires="v">
                <p:oleObj spid="_x0000_s5202" name="公式" r:id="rId19" imgW="977900" imgH="711200" progId="Equation.3">
                  <p:embed/>
                </p:oleObj>
              </mc:Choice>
              <mc:Fallback>
                <p:oleObj name="公式" r:id="rId19" imgW="977900" imgH="711200" progId="Equation.3">
                  <p:embed/>
                  <p:pic>
                    <p:nvPicPr>
                      <p:cNvPr id="53"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38263" y="3886200"/>
                        <a:ext cx="13604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4" name="AutoShape 23"/>
          <p:cNvCxnSpPr>
            <a:cxnSpLocks noChangeShapeType="1"/>
          </p:cNvCxnSpPr>
          <p:nvPr/>
        </p:nvCxnSpPr>
        <p:spPr bwMode="auto">
          <a:xfrm>
            <a:off x="1443038" y="3711575"/>
            <a:ext cx="576262"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 name="AutoShape 24"/>
          <p:cNvCxnSpPr>
            <a:cxnSpLocks noChangeShapeType="1"/>
          </p:cNvCxnSpPr>
          <p:nvPr/>
        </p:nvCxnSpPr>
        <p:spPr bwMode="auto">
          <a:xfrm flipH="1">
            <a:off x="681038" y="3711575"/>
            <a:ext cx="762000"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 Box 27"/>
          <p:cNvSpPr txBox="1">
            <a:spLocks noChangeArrowheads="1"/>
          </p:cNvSpPr>
          <p:nvPr/>
        </p:nvSpPr>
        <p:spPr bwMode="auto">
          <a:xfrm>
            <a:off x="6096000" y="228600"/>
            <a:ext cx="1219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循环</a:t>
            </a:r>
            <a:r>
              <a:rPr kumimoji="0" lang="en-US" altLang="zh-CN"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3</a:t>
            </a:r>
          </a:p>
        </p:txBody>
      </p:sp>
      <p:sp>
        <p:nvSpPr>
          <p:cNvPr id="57" name="Text Box 28"/>
          <p:cNvSpPr txBox="1">
            <a:spLocks noChangeArrowheads="1"/>
          </p:cNvSpPr>
          <p:nvPr/>
        </p:nvSpPr>
        <p:spPr bwMode="auto">
          <a:xfrm>
            <a:off x="6096000" y="4648200"/>
            <a:ext cx="2590800" cy="15525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CLOSE:={s4</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b4</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d5</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58" name="Text Box 29"/>
          <p:cNvSpPr txBox="1">
            <a:spLocks noChangeArrowheads="1"/>
          </p:cNvSpPr>
          <p:nvPr/>
        </p:nvSpPr>
        <p:spPr bwMode="auto">
          <a:xfrm>
            <a:off x="6172200" y="990600"/>
            <a:ext cx="2362200" cy="31956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OPEN:={e5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j</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k</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59" name="Text Box 30"/>
          <p:cNvSpPr txBox="1">
            <a:spLocks noChangeArrowheads="1"/>
          </p:cNvSpPr>
          <p:nvPr/>
        </p:nvSpPr>
        <p:spPr bwMode="auto">
          <a:xfrm>
            <a:off x="6248400" y="990600"/>
            <a:ext cx="2362200" cy="31956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OPEN:={e5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k6</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60" name="Text Box 31"/>
          <p:cNvSpPr txBox="1">
            <a:spLocks noChangeArrowheads="1"/>
          </p:cNvSpPr>
          <p:nvPr/>
        </p:nvSpPr>
        <p:spPr bwMode="auto">
          <a:xfrm>
            <a:off x="6172200" y="990600"/>
            <a:ext cx="2362200" cy="31956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t>e5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j7</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Tree>
    <p:extLst>
      <p:ext uri="{BB962C8B-B14F-4D97-AF65-F5344CB8AC3E}">
        <p14:creationId xmlns:p14="http://schemas.microsoft.com/office/powerpoint/2010/main" val="2870838973"/>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28" name="Object 2"/>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6234" name="公式" r:id="rId3" imgW="965200" imgH="711200" progId="Equation.3">
                  <p:embed/>
                </p:oleObj>
              </mc:Choice>
              <mc:Fallback>
                <p:oleObj name="公式" r:id="rId3" imgW="965200" imgH="711200" progId="Equation.3">
                  <p:embed/>
                  <p:pic>
                    <p:nvPicPr>
                      <p:cNvPr id="2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9" name="AutoShape 3"/>
          <p:cNvCxnSpPr>
            <a:cxnSpLocks noChangeShapeType="1"/>
          </p:cNvCxnSpPr>
          <p:nvPr/>
        </p:nvCxnSpPr>
        <p:spPr bwMode="auto">
          <a:xfrm flipH="1">
            <a:off x="1443038" y="1003300"/>
            <a:ext cx="17970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4"/>
          <p:cNvCxnSpPr>
            <a:cxnSpLocks noChangeShapeType="1"/>
          </p:cNvCxnSpPr>
          <p:nvPr/>
        </p:nvCxnSpPr>
        <p:spPr bwMode="auto">
          <a:xfrm flipH="1">
            <a:off x="3195638" y="1033463"/>
            <a:ext cx="4762"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5"/>
          <p:cNvCxnSpPr>
            <a:cxnSpLocks noChangeShapeType="1"/>
          </p:cNvCxnSpPr>
          <p:nvPr/>
        </p:nvCxnSpPr>
        <p:spPr bwMode="auto">
          <a:xfrm>
            <a:off x="3240088" y="1003300"/>
            <a:ext cx="15557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2" name="Object 6"/>
          <p:cNvGraphicFramePr>
            <a:graphicFrameLocks noChangeAspect="1"/>
          </p:cNvGraphicFramePr>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6235" name="公式" r:id="rId5" imgW="977900" imgH="711200" progId="Equation.3">
                  <p:embed/>
                </p:oleObj>
              </mc:Choice>
              <mc:Fallback>
                <p:oleObj name="公式" r:id="rId5" imgW="977900" imgH="711200" progId="Equation.3">
                  <p:embed/>
                  <p:pic>
                    <p:nvPicPr>
                      <p:cNvPr id="32"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7"/>
          <p:cNvGraphicFramePr>
            <a:graphicFrameLocks noChangeAspect="1"/>
          </p:cNvGraphicFramePr>
          <p:nvPr/>
        </p:nvGraphicFramePr>
        <p:xfrm>
          <a:off x="2514600" y="1328738"/>
          <a:ext cx="1360488" cy="989012"/>
        </p:xfrm>
        <a:graphic>
          <a:graphicData uri="http://schemas.openxmlformats.org/presentationml/2006/ole">
            <mc:AlternateContent xmlns:mc="http://schemas.openxmlformats.org/markup-compatibility/2006">
              <mc:Choice xmlns:v="urn:schemas-microsoft-com:vml" Requires="v">
                <p:oleObj spid="_x0000_s6236" name="公式" r:id="rId7" imgW="977900" imgH="711200" progId="Equation.3">
                  <p:embed/>
                </p:oleObj>
              </mc:Choice>
              <mc:Fallback>
                <p:oleObj name="公式" r:id="rId7" imgW="977900" imgH="711200" progId="Equation.3">
                  <p:embed/>
                  <p:pic>
                    <p:nvPicPr>
                      <p:cNvPr id="33"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328738"/>
                        <a:ext cx="1360488" cy="98901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 name="Object 8"/>
          <p:cNvGraphicFramePr>
            <a:graphicFrameLocks noChangeAspect="1"/>
          </p:cNvGraphicFramePr>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6237" name="公式" r:id="rId9" imgW="965200" imgH="711200" progId="Equation.3">
                  <p:embed/>
                </p:oleObj>
              </mc:Choice>
              <mc:Fallback>
                <p:oleObj name="公式" r:id="rId9" imgW="965200" imgH="711200" progId="Equation.3">
                  <p:embed/>
                  <p:pic>
                    <p:nvPicPr>
                      <p:cNvPr id="34"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 name="Object 12"/>
          <p:cNvGraphicFramePr>
            <a:graphicFrameLocks noChangeAspect="1"/>
          </p:cNvGraphicFramePr>
          <p:nvPr/>
        </p:nvGraphicFramePr>
        <p:xfrm>
          <a:off x="2524125" y="2709863"/>
          <a:ext cx="1341438" cy="989012"/>
        </p:xfrm>
        <a:graphic>
          <a:graphicData uri="http://schemas.openxmlformats.org/presentationml/2006/ole">
            <mc:AlternateContent xmlns:mc="http://schemas.openxmlformats.org/markup-compatibility/2006">
              <mc:Choice xmlns:v="urn:schemas-microsoft-com:vml" Requires="v">
                <p:oleObj spid="_x0000_s6238" name="公式" r:id="rId11" imgW="965200" imgH="711200" progId="Equation.3">
                  <p:embed/>
                </p:oleObj>
              </mc:Choice>
              <mc:Fallback>
                <p:oleObj name="公式" r:id="rId11" imgW="965200" imgH="711200" progId="Equation.3">
                  <p:embed/>
                  <p:pic>
                    <p:nvPicPr>
                      <p:cNvPr id="35"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4125" y="2709863"/>
                        <a:ext cx="134143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13"/>
          <p:cNvGraphicFramePr>
            <a:graphicFrameLocks noChangeAspect="1"/>
          </p:cNvGraphicFramePr>
          <p:nvPr/>
        </p:nvGraphicFramePr>
        <p:xfrm>
          <a:off x="762000" y="2709863"/>
          <a:ext cx="1360488" cy="989012"/>
        </p:xfrm>
        <a:graphic>
          <a:graphicData uri="http://schemas.openxmlformats.org/presentationml/2006/ole">
            <mc:AlternateContent xmlns:mc="http://schemas.openxmlformats.org/markup-compatibility/2006">
              <mc:Choice xmlns:v="urn:schemas-microsoft-com:vml" Requires="v">
                <p:oleObj spid="_x0000_s6239" name="公式" r:id="rId13" imgW="977900" imgH="711200" progId="Equation.3">
                  <p:embed/>
                </p:oleObj>
              </mc:Choice>
              <mc:Fallback>
                <p:oleObj name="公式" r:id="rId13" imgW="977900" imgH="711200" progId="Equation.3">
                  <p:embed/>
                  <p:pic>
                    <p:nvPicPr>
                      <p:cNvPr id="36"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2709863"/>
                        <a:ext cx="136048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14"/>
          <p:cNvGraphicFramePr>
            <a:graphicFrameLocks noChangeAspect="1"/>
          </p:cNvGraphicFramePr>
          <p:nvPr/>
        </p:nvGraphicFramePr>
        <p:xfrm>
          <a:off x="4114800" y="2667000"/>
          <a:ext cx="1306513" cy="989013"/>
        </p:xfrm>
        <a:graphic>
          <a:graphicData uri="http://schemas.openxmlformats.org/presentationml/2006/ole">
            <mc:AlternateContent xmlns:mc="http://schemas.openxmlformats.org/markup-compatibility/2006">
              <mc:Choice xmlns:v="urn:schemas-microsoft-com:vml" Requires="v">
                <p:oleObj spid="_x0000_s6240" name="公式" r:id="rId15" imgW="939392" imgH="710891" progId="Equation.3">
                  <p:embed/>
                </p:oleObj>
              </mc:Choice>
              <mc:Fallback>
                <p:oleObj name="公式" r:id="rId15" imgW="939392" imgH="710891" progId="Equation.3">
                  <p:embed/>
                  <p:pic>
                    <p:nvPicPr>
                      <p:cNvPr id="37"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26670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8" name="AutoShape 15"/>
          <p:cNvCxnSpPr>
            <a:cxnSpLocks noChangeShapeType="1"/>
          </p:cNvCxnSpPr>
          <p:nvPr/>
        </p:nvCxnSpPr>
        <p:spPr bwMode="auto">
          <a:xfrm flipH="1">
            <a:off x="1443038" y="2330450"/>
            <a:ext cx="175260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16"/>
          <p:cNvCxnSpPr>
            <a:cxnSpLocks noChangeShapeType="1"/>
          </p:cNvCxnSpPr>
          <p:nvPr/>
        </p:nvCxnSpPr>
        <p:spPr bwMode="auto">
          <a:xfrm>
            <a:off x="3195638" y="2330450"/>
            <a:ext cx="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17"/>
          <p:cNvCxnSpPr>
            <a:cxnSpLocks noChangeShapeType="1"/>
          </p:cNvCxnSpPr>
          <p:nvPr/>
        </p:nvCxnSpPr>
        <p:spPr bwMode="auto">
          <a:xfrm>
            <a:off x="3195638" y="2330450"/>
            <a:ext cx="1573212" cy="3365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1" name="Object 21"/>
          <p:cNvGraphicFramePr>
            <a:graphicFrameLocks noChangeAspect="1"/>
          </p:cNvGraphicFramePr>
          <p:nvPr/>
        </p:nvGraphicFramePr>
        <p:xfrm>
          <a:off x="2743200" y="3886200"/>
          <a:ext cx="1306513" cy="989013"/>
        </p:xfrm>
        <a:graphic>
          <a:graphicData uri="http://schemas.openxmlformats.org/presentationml/2006/ole">
            <mc:AlternateContent xmlns:mc="http://schemas.openxmlformats.org/markup-compatibility/2006">
              <mc:Choice xmlns:v="urn:schemas-microsoft-com:vml" Requires="v">
                <p:oleObj spid="_x0000_s6241" name="公式" r:id="rId17" imgW="939392" imgH="710891" progId="Equation.3">
                  <p:embed/>
                </p:oleObj>
              </mc:Choice>
              <mc:Fallback>
                <p:oleObj name="公式" r:id="rId17" imgW="939392" imgH="710891" progId="Equation.3">
                  <p:embed/>
                  <p:pic>
                    <p:nvPicPr>
                      <p:cNvPr id="41"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38862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 name="Object 22"/>
          <p:cNvGraphicFramePr>
            <a:graphicFrameLocks noChangeAspect="1"/>
          </p:cNvGraphicFramePr>
          <p:nvPr/>
        </p:nvGraphicFramePr>
        <p:xfrm>
          <a:off x="4114800" y="3886200"/>
          <a:ext cx="1412875" cy="989013"/>
        </p:xfrm>
        <a:graphic>
          <a:graphicData uri="http://schemas.openxmlformats.org/presentationml/2006/ole">
            <mc:AlternateContent xmlns:mc="http://schemas.openxmlformats.org/markup-compatibility/2006">
              <mc:Choice xmlns:v="urn:schemas-microsoft-com:vml" Requires="v">
                <p:oleObj spid="_x0000_s6242" name="公式" r:id="rId19" imgW="1016000" imgH="711200" progId="Equation.3">
                  <p:embed/>
                </p:oleObj>
              </mc:Choice>
              <mc:Fallback>
                <p:oleObj name="公式" r:id="rId19" imgW="1016000" imgH="711200" progId="Equation.3">
                  <p:embed/>
                  <p:pic>
                    <p:nvPicPr>
                      <p:cNvPr id="42"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3886200"/>
                        <a:ext cx="1412875"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3" name="AutoShape 23"/>
          <p:cNvCxnSpPr>
            <a:cxnSpLocks noChangeShapeType="1"/>
          </p:cNvCxnSpPr>
          <p:nvPr/>
        </p:nvCxnSpPr>
        <p:spPr bwMode="auto">
          <a:xfrm>
            <a:off x="3195638" y="3711575"/>
            <a:ext cx="201612"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24"/>
          <p:cNvCxnSpPr>
            <a:cxnSpLocks noChangeShapeType="1"/>
          </p:cNvCxnSpPr>
          <p:nvPr/>
        </p:nvCxnSpPr>
        <p:spPr bwMode="auto">
          <a:xfrm>
            <a:off x="3195638" y="3711575"/>
            <a:ext cx="1625600"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5" name="Object 27"/>
          <p:cNvGraphicFramePr>
            <a:graphicFrameLocks noChangeAspect="1"/>
          </p:cNvGraphicFramePr>
          <p:nvPr/>
        </p:nvGraphicFramePr>
        <p:xfrm>
          <a:off x="0" y="3886200"/>
          <a:ext cx="1360488" cy="989013"/>
        </p:xfrm>
        <a:graphic>
          <a:graphicData uri="http://schemas.openxmlformats.org/presentationml/2006/ole">
            <mc:AlternateContent xmlns:mc="http://schemas.openxmlformats.org/markup-compatibility/2006">
              <mc:Choice xmlns:v="urn:schemas-microsoft-com:vml" Requires="v">
                <p:oleObj spid="_x0000_s6243" name="公式" r:id="rId21" imgW="977900" imgH="711200" progId="Equation.3">
                  <p:embed/>
                </p:oleObj>
              </mc:Choice>
              <mc:Fallback>
                <p:oleObj name="公式" r:id="rId21" imgW="977900" imgH="711200" progId="Equation.3">
                  <p:embed/>
                  <p:pic>
                    <p:nvPicPr>
                      <p:cNvPr id="45"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3886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 name="Object 28"/>
          <p:cNvGraphicFramePr>
            <a:graphicFrameLocks noChangeAspect="1"/>
          </p:cNvGraphicFramePr>
          <p:nvPr/>
        </p:nvGraphicFramePr>
        <p:xfrm>
          <a:off x="1338263" y="3886200"/>
          <a:ext cx="1360487" cy="989013"/>
        </p:xfrm>
        <a:graphic>
          <a:graphicData uri="http://schemas.openxmlformats.org/presentationml/2006/ole">
            <mc:AlternateContent xmlns:mc="http://schemas.openxmlformats.org/markup-compatibility/2006">
              <mc:Choice xmlns:v="urn:schemas-microsoft-com:vml" Requires="v">
                <p:oleObj spid="_x0000_s6244" name="公式" r:id="rId23" imgW="977900" imgH="711200" progId="Equation.3">
                  <p:embed/>
                </p:oleObj>
              </mc:Choice>
              <mc:Fallback>
                <p:oleObj name="公式" r:id="rId23" imgW="977900" imgH="711200" progId="Equation.3">
                  <p:embed/>
                  <p:pic>
                    <p:nvPicPr>
                      <p:cNvPr id="61"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38263" y="3886200"/>
                        <a:ext cx="13604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2" name="AutoShape 29"/>
          <p:cNvCxnSpPr>
            <a:cxnSpLocks noChangeShapeType="1"/>
          </p:cNvCxnSpPr>
          <p:nvPr/>
        </p:nvCxnSpPr>
        <p:spPr bwMode="auto">
          <a:xfrm>
            <a:off x="1443038" y="3711575"/>
            <a:ext cx="576262"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AutoShape 30"/>
          <p:cNvCxnSpPr>
            <a:cxnSpLocks noChangeShapeType="1"/>
          </p:cNvCxnSpPr>
          <p:nvPr/>
        </p:nvCxnSpPr>
        <p:spPr bwMode="auto">
          <a:xfrm flipH="1">
            <a:off x="681038" y="3711575"/>
            <a:ext cx="762000"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 Box 33"/>
          <p:cNvSpPr txBox="1">
            <a:spLocks noChangeArrowheads="1"/>
          </p:cNvSpPr>
          <p:nvPr/>
        </p:nvSpPr>
        <p:spPr bwMode="auto">
          <a:xfrm>
            <a:off x="6096000" y="228600"/>
            <a:ext cx="1219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循环</a:t>
            </a:r>
            <a:r>
              <a:rPr kumimoji="0" lang="en-US" altLang="zh-CN"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4</a:t>
            </a:r>
          </a:p>
        </p:txBody>
      </p:sp>
      <p:sp>
        <p:nvSpPr>
          <p:cNvPr id="65" name="Text Box 34"/>
          <p:cNvSpPr txBox="1">
            <a:spLocks noChangeArrowheads="1"/>
          </p:cNvSpPr>
          <p:nvPr/>
        </p:nvSpPr>
        <p:spPr bwMode="auto">
          <a:xfrm>
            <a:off x="5105400" y="5029200"/>
            <a:ext cx="40386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CLOSE:={s4,b4,d5,</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e5</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66" name="Text Box 35"/>
          <p:cNvSpPr txBox="1">
            <a:spLocks noChangeArrowheads="1"/>
          </p:cNvSpPr>
          <p:nvPr/>
        </p:nvSpPr>
        <p:spPr bwMode="auto">
          <a:xfrm>
            <a:off x="5943600" y="990600"/>
            <a:ext cx="2362200"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l</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m</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67" name="Text Box 36"/>
          <p:cNvSpPr txBox="1">
            <a:spLocks noChangeArrowheads="1"/>
          </p:cNvSpPr>
          <p:nvPr/>
        </p:nvSpPr>
        <p:spPr bwMode="auto">
          <a:xfrm>
            <a:off x="5943600" y="990600"/>
            <a:ext cx="2362200"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l5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m7</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68" name="Text Box 37"/>
          <p:cNvSpPr txBox="1">
            <a:spLocks noChangeArrowheads="1"/>
          </p:cNvSpPr>
          <p:nvPr/>
        </p:nvSpPr>
        <p:spPr bwMode="auto">
          <a:xfrm>
            <a:off x="5943600" y="990600"/>
            <a:ext cx="2362200"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t>l5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m7</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Tree>
    <p:extLst>
      <p:ext uri="{BB962C8B-B14F-4D97-AF65-F5344CB8AC3E}">
        <p14:creationId xmlns:p14="http://schemas.microsoft.com/office/powerpoint/2010/main" val="83438107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合取联结词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3"/>
          <p:cNvSpPr txBox="1"/>
          <p:nvPr/>
        </p:nvSpPr>
        <p:spPr>
          <a:xfrm>
            <a:off x="640112" y="1991093"/>
            <a:ext cx="10309538" cy="1408718"/>
          </a:xfrm>
          <a:prstGeom prst="rect">
            <a:avLst/>
          </a:prstGeom>
        </p:spPr>
        <p:txBody>
          <a:bodyPr vert="horz" wrap="square" lIns="0" tIns="61594" rIns="0" bIns="0" rtlCol="0">
            <a:spAutoFit/>
          </a:bodyPr>
          <a:lstStyle/>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r>
              <a:rPr kumimoji="0" lang="zh-CN" altLang="en-US" sz="2800" b="0" i="0" u="none" strike="noStrike" kern="1200" cap="none" spc="-4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设</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为两个命题，复合命题</a:t>
            </a:r>
            <a:r>
              <a:rPr kumimoji="0" lang="zh-CN" altLang="en-US"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而且</a:t>
            </a:r>
            <a:r>
              <a:rPr kumimoji="0" lang="en-US" altLang="zh-CN" sz="2800" b="0" i="0" u="none" strike="noStrike" kern="1200" cap="none" spc="-3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800" b="0" i="0" u="none" strike="noStrike" kern="1200" cap="none" spc="-67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称为</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的合取式，记为</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“∧”称作合取联</a:t>
            </a:r>
            <a:r>
              <a:rPr kumimoji="0" lang="zh-CN" altLang="en-US" sz="2800" b="0" i="0" u="none" strike="noStrike" kern="1200" cap="none" spc="-6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结词。</a:t>
            </a:r>
            <a:r>
              <a:rPr kumimoji="0" lang="en-US" altLang="zh-CN" sz="2800" b="0" i="0" u="none" strike="noStrike" kern="1200" cap="none" spc="-3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3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真当且</a:t>
            </a:r>
            <a:r>
              <a:rPr kumimoji="0" lang="zh-CN" altLang="en-US"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仅</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当</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与</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同时真</a:t>
            </a:r>
            <a:r>
              <a:rPr kumimoji="0" lang="en-US" altLang="zh-CN"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
        <p:nvSpPr>
          <p:cNvPr id="6" name="object 7"/>
          <p:cNvSpPr txBox="1"/>
          <p:nvPr/>
        </p:nvSpPr>
        <p:spPr>
          <a:xfrm>
            <a:off x="5343469" y="3248483"/>
            <a:ext cx="4761230" cy="3058273"/>
          </a:xfrm>
          <a:prstGeom prst="rect">
            <a:avLst/>
          </a:prstGeom>
          <a:solidFill>
            <a:schemeClr val="accent2">
              <a:lumMod val="40000"/>
              <a:lumOff val="60000"/>
            </a:schemeClr>
          </a:solidFill>
        </p:spPr>
        <p:txBody>
          <a:bodyPr vert="horz" wrap="square" lIns="0" tIns="12700" rIns="0" bIns="0" rtlCol="0">
            <a:spAutoFit/>
          </a:bodyPr>
          <a:lstStyle/>
          <a:p>
            <a:pPr marL="354964" marR="410209" lvl="0" indent="-342900" algn="l" defTabSz="914400" rtl="0" eaLnBrk="1" fontAlgn="auto" latinLnBrk="0" hangingPunct="1">
              <a:lnSpc>
                <a:spcPct val="120000"/>
              </a:lnSpc>
              <a:spcBef>
                <a:spcPts val="100"/>
              </a:spcBef>
              <a:spcAft>
                <a:spcPts val="0"/>
              </a:spcAft>
              <a:buClrTx/>
              <a:buSzTx/>
              <a:buFont typeface="Wingdings" panose="05000000000000000000" pitchFamily="2" charset="2"/>
              <a:buChar char="Ø"/>
              <a:tabLst>
                <a:tab pos="354965" algn="l"/>
                <a:tab pos="355600" algn="l"/>
              </a:tabLst>
              <a:defRPr/>
            </a:pPr>
            <a:r>
              <a:rPr kumimoji="0" lang="en-US" altLang="zh-CN" sz="2400" b="0" i="0" u="none" strike="noStrike" kern="1200" cap="none" spc="-20" normalizeH="0" baseline="0" noProof="0" dirty="0" smtClean="0">
                <a:ln>
                  <a:noFill/>
                </a:ln>
                <a:solidFill>
                  <a:prstClr val="black"/>
                </a:solidFill>
                <a:effectLst/>
                <a:uLnTx/>
                <a:uFillTx/>
                <a:latin typeface="Times New Roman"/>
                <a:ea typeface="等线" panose="02010600030101010101" pitchFamily="2" charset="-122"/>
                <a:cs typeface="Times New Roman"/>
              </a:rPr>
              <a:t>13</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是偶数也是奇数。</a:t>
            </a:r>
            <a:r>
              <a:rPr kumimoji="0" lang="en-US" altLang="zh-CN" sz="2400" b="0" i="1"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0" u="none" strike="noStrike" kern="1200" cap="none" spc="-25" normalizeH="0" baseline="0" noProof="0" dirty="0">
                <a:ln>
                  <a:noFill/>
                </a:ln>
                <a:solidFill>
                  <a:prstClr val="black"/>
                </a:solidFill>
                <a:effectLst/>
                <a:uLnTx/>
                <a:uFillTx/>
                <a:latin typeface="宋体"/>
                <a:ea typeface="等线" panose="02010600030101010101" pitchFamily="2" charset="-122"/>
                <a:cs typeface="宋体"/>
              </a:rPr>
              <a:t>∧</a:t>
            </a:r>
            <a:r>
              <a:rPr kumimoji="0" lang="en-US" altLang="zh-CN" sz="2400" b="0" i="1" u="none" strike="noStrike" kern="1200" cap="none" spc="-25" normalizeH="0" baseline="0" noProof="0" dirty="0" smtClean="0">
                <a:ln>
                  <a:noFill/>
                </a:ln>
                <a:solidFill>
                  <a:prstClr val="black"/>
                </a:solidFill>
                <a:effectLst/>
                <a:uLnTx/>
                <a:uFillTx/>
                <a:latin typeface="Times New Roman"/>
                <a:ea typeface="等线" panose="02010600030101010101" pitchFamily="2" charset="-122"/>
                <a:cs typeface="Times New Roman"/>
              </a:rPr>
              <a:t>q</a:t>
            </a:r>
          </a:p>
          <a:p>
            <a:pPr marL="12064" marR="410209" lvl="0" indent="0" algn="l" defTabSz="914400" rtl="0" eaLnBrk="1" fontAlgn="auto" latinLnBrk="0" hangingPunct="1">
              <a:lnSpc>
                <a:spcPct val="120000"/>
              </a:lnSpc>
              <a:spcBef>
                <a:spcPts val="100"/>
              </a:spcBef>
              <a:spcAft>
                <a:spcPts val="0"/>
              </a:spcAft>
              <a:buClrTx/>
              <a:buSzTx/>
              <a:buFontTx/>
              <a:buNone/>
              <a:tabLst>
                <a:tab pos="354965" algn="l"/>
                <a:tab pos="355600" algn="l"/>
              </a:tabLst>
              <a:defRPr/>
            </a:pPr>
            <a:r>
              <a:rPr kumimoji="0" lang="en-US" altLang="zh-CN" sz="2400" b="0" i="1" u="none" strike="noStrike" kern="1200" cap="none" spc="-25" normalizeH="0" baseline="0" noProof="0" dirty="0" smtClean="0">
                <a:ln>
                  <a:noFill/>
                </a:ln>
                <a:solidFill>
                  <a:prstClr val="black"/>
                </a:solidFill>
                <a:effectLst/>
                <a:uLnTx/>
                <a:uFillTx/>
                <a:latin typeface="Times New Roman"/>
                <a:ea typeface="等线" panose="02010600030101010101" pitchFamily="2" charset="-122"/>
                <a:cs typeface="Times New Roman"/>
              </a:rPr>
              <a:t> </a:t>
            </a:r>
            <a:r>
              <a:rPr kumimoji="0" lang="en-US" altLang="zh-CN" sz="2400" b="0" i="1"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1" u="none" strike="noStrike" kern="1200" cap="none" spc="20" normalizeH="0" baseline="0" noProof="0" dirty="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25" normalizeH="0" baseline="0" noProof="0" dirty="0">
                <a:ln>
                  <a:noFill/>
                </a:ln>
                <a:solidFill>
                  <a:prstClr val="black"/>
                </a:solidFill>
                <a:effectLst/>
                <a:uLnTx/>
                <a:uFillTx/>
                <a:latin typeface="宋体"/>
                <a:ea typeface="等线" panose="02010600030101010101" pitchFamily="2" charset="-122"/>
                <a:cs typeface="宋体"/>
              </a:rPr>
              <a:t>：</a:t>
            </a:r>
            <a:r>
              <a:rPr kumimoji="0" lang="en-US" altLang="zh-CN" sz="2400" b="0" i="0"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13</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是偶数</a:t>
            </a:r>
            <a:r>
              <a:rPr kumimoji="0" lang="en-US" altLang="zh-CN" sz="2400" b="0" i="0" u="none" strike="noStrike" kern="1200" cap="none" spc="-50" normalizeH="0" baseline="0" noProof="0" dirty="0" smtClean="0">
                <a:ln>
                  <a:noFill/>
                </a:ln>
                <a:solidFill>
                  <a:prstClr val="black"/>
                </a:solidFill>
                <a:effectLst/>
                <a:uLnTx/>
                <a:uFillTx/>
                <a:latin typeface="Times New Roman"/>
                <a:ea typeface="等线" panose="02010600030101010101" pitchFamily="2" charset="-122"/>
                <a:cs typeface="Times New Roman"/>
              </a:rPr>
              <a:t>.</a:t>
            </a:r>
            <a:endParaRPr kumimoji="0" lang="en-US" altLang="zh-CN" sz="2400" b="0" i="0" u="none" strike="noStrike" kern="1200" cap="none" spc="0" normalizeH="0" baseline="0" noProof="0" dirty="0" smtClean="0">
              <a:ln>
                <a:noFill/>
              </a:ln>
              <a:solidFill>
                <a:prstClr val="black"/>
              </a:solidFill>
              <a:effectLst/>
              <a:uLnTx/>
              <a:uFillTx/>
              <a:latin typeface="Times New Roman"/>
              <a:ea typeface="等线" panose="02010600030101010101" pitchFamily="2" charset="-122"/>
              <a:cs typeface="Times New Roman"/>
            </a:endParaRPr>
          </a:p>
          <a:p>
            <a:pPr marL="12064" marR="410209" lvl="0" indent="0" algn="l" defTabSz="914400" rtl="0" eaLnBrk="1" fontAlgn="auto" latinLnBrk="0" hangingPunct="1">
              <a:lnSpc>
                <a:spcPct val="120000"/>
              </a:lnSpc>
              <a:spcBef>
                <a:spcPts val="100"/>
              </a:spcBef>
              <a:spcAft>
                <a:spcPts val="0"/>
              </a:spcAft>
              <a:buClrTx/>
              <a:buSzTx/>
              <a:buFontTx/>
              <a:buNone/>
              <a:tabLst>
                <a:tab pos="354965" algn="l"/>
                <a:tab pos="355600" algn="l"/>
              </a:tabLst>
              <a:defRPr/>
            </a:pPr>
            <a:r>
              <a:rPr kumimoji="0" lang="en-US" altLang="zh-CN" sz="2400" b="0" i="1" u="none" strike="noStrike" kern="1200" cap="none" spc="0" normalizeH="0" baseline="0" noProof="0" dirty="0" smtClean="0">
                <a:ln>
                  <a:noFill/>
                </a:ln>
                <a:solidFill>
                  <a:prstClr val="black"/>
                </a:solidFill>
                <a:effectLst/>
                <a:uLnTx/>
                <a:uFillTx/>
                <a:latin typeface="Times New Roman"/>
                <a:ea typeface="等线" panose="02010600030101010101" pitchFamily="2" charset="-122"/>
                <a:cs typeface="Times New Roman"/>
              </a:rPr>
              <a:t>q</a:t>
            </a:r>
            <a:r>
              <a:rPr kumimoji="0" lang="zh-CN" altLang="en-US" sz="2400" b="0" i="1" u="none" strike="noStrike" kern="1200" cap="none" spc="10" normalizeH="0" baseline="0" noProof="0" dirty="0" smtClean="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15" normalizeH="0" baseline="0" noProof="0" dirty="0">
                <a:ln>
                  <a:noFill/>
                </a:ln>
                <a:solidFill>
                  <a:prstClr val="black"/>
                </a:solidFill>
                <a:effectLst/>
                <a:uLnTx/>
                <a:uFillTx/>
                <a:latin typeface="宋体"/>
                <a:ea typeface="等线" panose="02010600030101010101" pitchFamily="2" charset="-122"/>
                <a:cs typeface="宋体"/>
              </a:rPr>
              <a:t>： </a:t>
            </a:r>
            <a:r>
              <a:rPr kumimoji="0" lang="en-US" altLang="zh-CN" sz="2400" b="0" i="0" u="none" strike="noStrike" kern="1200" cap="none" spc="-20" normalizeH="0" baseline="0" noProof="0" dirty="0">
                <a:ln>
                  <a:noFill/>
                </a:ln>
                <a:solidFill>
                  <a:prstClr val="black"/>
                </a:solidFill>
                <a:effectLst/>
                <a:uLnTx/>
                <a:uFillTx/>
                <a:latin typeface="Times New Roman"/>
                <a:ea typeface="等线" panose="02010600030101010101" pitchFamily="2" charset="-122"/>
                <a:cs typeface="Times New Roman"/>
              </a:rPr>
              <a:t>13</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是奇数</a:t>
            </a:r>
            <a:r>
              <a:rPr kumimoji="0" lang="en-US" altLang="zh-CN"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a:p>
            <a:pPr marL="354964" marR="5080" lvl="0" indent="-342900" algn="l" defTabSz="914400" rtl="0" eaLnBrk="1" fontAlgn="auto" latinLnBrk="0" hangingPunct="1">
              <a:lnSpc>
                <a:spcPts val="4610"/>
              </a:lnSpc>
              <a:spcBef>
                <a:spcPts val="280"/>
              </a:spcBef>
              <a:spcAft>
                <a:spcPts val="0"/>
              </a:spcAft>
              <a:buClrTx/>
              <a:buSzTx/>
              <a:buFont typeface="Wingdings" panose="05000000000000000000" pitchFamily="2" charset="2"/>
              <a:buChar char="Ø"/>
              <a:tabLst>
                <a:tab pos="354965" algn="l"/>
                <a:tab pos="355600" algn="l"/>
              </a:tabLst>
              <a:defRPr/>
            </a:pPr>
            <a:r>
              <a:rPr kumimoji="0" lang="zh-CN" altLang="en-US" sz="2400" b="0" i="0" u="none" strike="noStrike" kern="1200" cap="none" spc="-40" normalizeH="0" baseline="0" noProof="0" dirty="0" smtClean="0">
                <a:ln>
                  <a:noFill/>
                </a:ln>
                <a:solidFill>
                  <a:prstClr val="black"/>
                </a:solidFill>
                <a:effectLst/>
                <a:uLnTx/>
                <a:uFillTx/>
                <a:latin typeface="宋体"/>
                <a:ea typeface="等线" panose="02010600030101010101" pitchFamily="2" charset="-122"/>
                <a:cs typeface="宋体"/>
              </a:rPr>
              <a:t>他</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一边走路一边唱歌。</a:t>
            </a:r>
            <a:r>
              <a:rPr kumimoji="0" lang="en-US" altLang="zh-CN" sz="2400" b="0" i="1"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0" u="none" strike="noStrike" kern="1200" cap="none" spc="-25" normalizeH="0" baseline="0" noProof="0" dirty="0">
                <a:ln>
                  <a:noFill/>
                </a:ln>
                <a:solidFill>
                  <a:prstClr val="black"/>
                </a:solidFill>
                <a:effectLst/>
                <a:uLnTx/>
                <a:uFillTx/>
                <a:latin typeface="宋体"/>
                <a:ea typeface="等线" panose="02010600030101010101" pitchFamily="2" charset="-122"/>
                <a:cs typeface="宋体"/>
              </a:rPr>
              <a:t>∧</a:t>
            </a:r>
            <a:r>
              <a:rPr kumimoji="0" lang="en-US" altLang="zh-CN" sz="2400" b="0" i="1" u="none" strike="noStrike" kern="1200" cap="none" spc="-25" normalizeH="0" baseline="0" noProof="0" dirty="0" smtClean="0">
                <a:ln>
                  <a:noFill/>
                </a:ln>
                <a:solidFill>
                  <a:prstClr val="black"/>
                </a:solidFill>
                <a:effectLst/>
                <a:uLnTx/>
                <a:uFillTx/>
                <a:latin typeface="Times New Roman"/>
                <a:ea typeface="等线" panose="02010600030101010101" pitchFamily="2" charset="-122"/>
                <a:cs typeface="Times New Roman"/>
              </a:rPr>
              <a:t>q</a:t>
            </a:r>
          </a:p>
          <a:p>
            <a:pPr marL="12064" marR="5080" lvl="0" indent="0" algn="l" defTabSz="914400" rtl="0" eaLnBrk="1" fontAlgn="auto" latinLnBrk="0" hangingPunct="1">
              <a:lnSpc>
                <a:spcPts val="4610"/>
              </a:lnSpc>
              <a:spcBef>
                <a:spcPts val="280"/>
              </a:spcBef>
              <a:spcAft>
                <a:spcPts val="0"/>
              </a:spcAft>
              <a:buClrTx/>
              <a:buSzTx/>
              <a:buFontTx/>
              <a:buNone/>
              <a:tabLst>
                <a:tab pos="354965" algn="l"/>
                <a:tab pos="355600" algn="l"/>
              </a:tabLst>
              <a:defRPr/>
            </a:pPr>
            <a:r>
              <a:rPr kumimoji="0" lang="en-US" altLang="zh-CN" sz="2400" b="0" i="1" u="none" strike="noStrike" kern="1200" cap="none" spc="-25" normalizeH="0" baseline="0" noProof="0" dirty="0" smtClean="0">
                <a:ln>
                  <a:noFill/>
                </a:ln>
                <a:solidFill>
                  <a:prstClr val="black"/>
                </a:solidFill>
                <a:effectLst/>
                <a:uLnTx/>
                <a:uFillTx/>
                <a:latin typeface="Times New Roman"/>
                <a:ea typeface="等线" panose="02010600030101010101" pitchFamily="2" charset="-122"/>
                <a:cs typeface="Times New Roman"/>
              </a:rPr>
              <a:t> </a:t>
            </a:r>
            <a:r>
              <a:rPr kumimoji="0" lang="en-US" altLang="zh-CN" sz="2400" b="0" i="1"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1" u="none" strike="noStrike" kern="1200" cap="none" spc="15" normalizeH="0" baseline="0" noProof="0" dirty="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：他走路</a:t>
            </a:r>
            <a:r>
              <a:rPr kumimoji="0" lang="en-US" altLang="zh-CN"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a:p>
            <a:pPr marL="113664" marR="0" lvl="0" indent="0" algn="l" defTabSz="914400" rtl="0" eaLnBrk="1" fontAlgn="auto" latinLnBrk="0" hangingPunct="1">
              <a:lnSpc>
                <a:spcPct val="100000"/>
              </a:lnSpc>
              <a:spcBef>
                <a:spcPts val="489"/>
              </a:spcBef>
              <a:spcAft>
                <a:spcPts val="0"/>
              </a:spcAft>
              <a:buClrTx/>
              <a:buSzTx/>
              <a:buFontTx/>
              <a:buNone/>
              <a:tabLst/>
              <a:defRPr/>
            </a:pPr>
            <a:r>
              <a:rPr kumimoji="0" lang="en-US" altLang="zh-CN" sz="2400" b="0" i="1"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q</a:t>
            </a:r>
            <a:r>
              <a:rPr kumimoji="0" lang="zh-CN" altLang="en-US" sz="2400" b="0" i="1" u="none" strike="noStrike" kern="1200" cap="none" spc="15" normalizeH="0" baseline="0" noProof="0" dirty="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：他唱歌</a:t>
            </a:r>
            <a:r>
              <a:rPr kumimoji="0" lang="en-US" altLang="zh-CN"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p:txBody>
      </p:sp>
      <p:graphicFrame>
        <p:nvGraphicFramePr>
          <p:cNvPr id="7" name="object 6"/>
          <p:cNvGraphicFramePr>
            <a:graphicFrameLocks noGrp="1"/>
          </p:cNvGraphicFramePr>
          <p:nvPr>
            <p:extLst/>
          </p:nvPr>
        </p:nvGraphicFramePr>
        <p:xfrm>
          <a:off x="1006033" y="3436502"/>
          <a:ext cx="3581400" cy="2682236"/>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609600">
                <a:tc>
                  <a:txBody>
                    <a:bodyPr/>
                    <a:lstStyle/>
                    <a:p>
                      <a:pPr marL="91440">
                        <a:lnSpc>
                          <a:spcPct val="100000"/>
                        </a:lnSpc>
                        <a:spcBef>
                          <a:spcPts val="270"/>
                        </a:spcBef>
                      </a:pPr>
                      <a:r>
                        <a:rPr sz="2800" dirty="0">
                          <a:latin typeface="Times New Roman"/>
                          <a:cs typeface="Times New Roman"/>
                        </a:rPr>
                        <a:t>p</a:t>
                      </a: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q</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95"/>
                        </a:spcBef>
                      </a:pPr>
                      <a:r>
                        <a:rPr sz="2800" spc="-25" dirty="0">
                          <a:latin typeface="宋体"/>
                          <a:cs typeface="宋体"/>
                        </a:rPr>
                        <a:t>p</a:t>
                      </a:r>
                      <a:r>
                        <a:rPr sz="2800" spc="-25" dirty="0">
                          <a:latin typeface="微软雅黑"/>
                          <a:cs typeface="微软雅黑"/>
                        </a:rPr>
                        <a:t>∧</a:t>
                      </a:r>
                      <a:r>
                        <a:rPr sz="2800" spc="-25" dirty="0">
                          <a:latin typeface="宋体"/>
                          <a:cs typeface="宋体"/>
                        </a:rPr>
                        <a:t>q</a:t>
                      </a:r>
                      <a:endParaRPr sz="2800">
                        <a:latin typeface="宋体"/>
                        <a:cs typeface="宋体"/>
                      </a:endParaRPr>
                    </a:p>
                  </a:txBody>
                  <a:tcPr marL="0" marR="0" marT="3746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59">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59">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78737503"/>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46" name="Object 2"/>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7266" name="公式" r:id="rId3" imgW="965200" imgH="711200" progId="Equation.3">
                  <p:embed/>
                </p:oleObj>
              </mc:Choice>
              <mc:Fallback>
                <p:oleObj name="公式" r:id="rId3" imgW="965200" imgH="711200" progId="Equation.3">
                  <p:embed/>
                  <p:pic>
                    <p:nvPicPr>
                      <p:cNvPr id="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7" name="AutoShape 3"/>
          <p:cNvCxnSpPr>
            <a:cxnSpLocks noChangeShapeType="1"/>
          </p:cNvCxnSpPr>
          <p:nvPr/>
        </p:nvCxnSpPr>
        <p:spPr bwMode="auto">
          <a:xfrm flipH="1">
            <a:off x="1443038" y="1003300"/>
            <a:ext cx="17970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4"/>
          <p:cNvCxnSpPr>
            <a:cxnSpLocks noChangeShapeType="1"/>
          </p:cNvCxnSpPr>
          <p:nvPr/>
        </p:nvCxnSpPr>
        <p:spPr bwMode="auto">
          <a:xfrm flipH="1">
            <a:off x="3195638" y="1033463"/>
            <a:ext cx="4762"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5"/>
          <p:cNvCxnSpPr>
            <a:cxnSpLocks noChangeShapeType="1"/>
          </p:cNvCxnSpPr>
          <p:nvPr/>
        </p:nvCxnSpPr>
        <p:spPr bwMode="auto">
          <a:xfrm>
            <a:off x="3240088" y="1003300"/>
            <a:ext cx="15557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0" name="Object 6"/>
          <p:cNvGraphicFramePr>
            <a:graphicFrameLocks noChangeAspect="1"/>
          </p:cNvGraphicFramePr>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7267" name="公式" r:id="rId5" imgW="977900" imgH="711200" progId="Equation.3">
                  <p:embed/>
                </p:oleObj>
              </mc:Choice>
              <mc:Fallback>
                <p:oleObj name="公式" r:id="rId5" imgW="977900" imgH="711200" progId="Equation.3">
                  <p:embed/>
                  <p:pic>
                    <p:nvPicPr>
                      <p:cNvPr id="5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7"/>
          <p:cNvGraphicFramePr>
            <a:graphicFrameLocks noChangeAspect="1"/>
          </p:cNvGraphicFramePr>
          <p:nvPr/>
        </p:nvGraphicFramePr>
        <p:xfrm>
          <a:off x="2514600" y="1328738"/>
          <a:ext cx="1360488" cy="989012"/>
        </p:xfrm>
        <a:graphic>
          <a:graphicData uri="http://schemas.openxmlformats.org/presentationml/2006/ole">
            <mc:AlternateContent xmlns:mc="http://schemas.openxmlformats.org/markup-compatibility/2006">
              <mc:Choice xmlns:v="urn:schemas-microsoft-com:vml" Requires="v">
                <p:oleObj spid="_x0000_s7268" name="公式" r:id="rId7" imgW="977900" imgH="711200" progId="Equation.3">
                  <p:embed/>
                </p:oleObj>
              </mc:Choice>
              <mc:Fallback>
                <p:oleObj name="公式" r:id="rId7" imgW="977900" imgH="711200" progId="Equation.3">
                  <p:embed/>
                  <p:pic>
                    <p:nvPicPr>
                      <p:cNvPr id="51"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328738"/>
                        <a:ext cx="1360488" cy="98901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8"/>
          <p:cNvGraphicFramePr>
            <a:graphicFrameLocks noChangeAspect="1"/>
          </p:cNvGraphicFramePr>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7269" name="公式" r:id="rId9" imgW="965200" imgH="711200" progId="Equation.3">
                  <p:embed/>
                </p:oleObj>
              </mc:Choice>
              <mc:Fallback>
                <p:oleObj name="公式" r:id="rId9" imgW="965200" imgH="711200" progId="Equation.3">
                  <p:embed/>
                  <p:pic>
                    <p:nvPicPr>
                      <p:cNvPr id="52"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12"/>
          <p:cNvGraphicFramePr>
            <a:graphicFrameLocks noChangeAspect="1"/>
          </p:cNvGraphicFramePr>
          <p:nvPr/>
        </p:nvGraphicFramePr>
        <p:xfrm>
          <a:off x="2524125" y="2709863"/>
          <a:ext cx="1341438" cy="989012"/>
        </p:xfrm>
        <a:graphic>
          <a:graphicData uri="http://schemas.openxmlformats.org/presentationml/2006/ole">
            <mc:AlternateContent xmlns:mc="http://schemas.openxmlformats.org/markup-compatibility/2006">
              <mc:Choice xmlns:v="urn:schemas-microsoft-com:vml" Requires="v">
                <p:oleObj spid="_x0000_s7270" name="公式" r:id="rId11" imgW="965200" imgH="711200" progId="Equation.3">
                  <p:embed/>
                </p:oleObj>
              </mc:Choice>
              <mc:Fallback>
                <p:oleObj name="公式" r:id="rId11" imgW="965200" imgH="711200" progId="Equation.3">
                  <p:embed/>
                  <p:pic>
                    <p:nvPicPr>
                      <p:cNvPr id="53"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4125" y="2709863"/>
                        <a:ext cx="134143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13"/>
          <p:cNvGraphicFramePr>
            <a:graphicFrameLocks noChangeAspect="1"/>
          </p:cNvGraphicFramePr>
          <p:nvPr/>
        </p:nvGraphicFramePr>
        <p:xfrm>
          <a:off x="762000" y="2709863"/>
          <a:ext cx="1360488" cy="989012"/>
        </p:xfrm>
        <a:graphic>
          <a:graphicData uri="http://schemas.openxmlformats.org/presentationml/2006/ole">
            <mc:AlternateContent xmlns:mc="http://schemas.openxmlformats.org/markup-compatibility/2006">
              <mc:Choice xmlns:v="urn:schemas-microsoft-com:vml" Requires="v">
                <p:oleObj spid="_x0000_s7271" name="公式" r:id="rId13" imgW="977900" imgH="711200" progId="Equation.3">
                  <p:embed/>
                </p:oleObj>
              </mc:Choice>
              <mc:Fallback>
                <p:oleObj name="公式" r:id="rId13" imgW="977900" imgH="711200" progId="Equation.3">
                  <p:embed/>
                  <p:pic>
                    <p:nvPicPr>
                      <p:cNvPr id="54"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2709863"/>
                        <a:ext cx="136048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14"/>
          <p:cNvGraphicFramePr>
            <a:graphicFrameLocks noChangeAspect="1"/>
          </p:cNvGraphicFramePr>
          <p:nvPr/>
        </p:nvGraphicFramePr>
        <p:xfrm>
          <a:off x="4114800" y="2667000"/>
          <a:ext cx="1306513" cy="989013"/>
        </p:xfrm>
        <a:graphic>
          <a:graphicData uri="http://schemas.openxmlformats.org/presentationml/2006/ole">
            <mc:AlternateContent xmlns:mc="http://schemas.openxmlformats.org/markup-compatibility/2006">
              <mc:Choice xmlns:v="urn:schemas-microsoft-com:vml" Requires="v">
                <p:oleObj spid="_x0000_s7272" name="公式" r:id="rId15" imgW="939392" imgH="710891" progId="Equation.3">
                  <p:embed/>
                </p:oleObj>
              </mc:Choice>
              <mc:Fallback>
                <p:oleObj name="公式" r:id="rId15" imgW="939392" imgH="710891" progId="Equation.3">
                  <p:embed/>
                  <p:pic>
                    <p:nvPicPr>
                      <p:cNvPr id="55"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26670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6" name="AutoShape 15"/>
          <p:cNvCxnSpPr>
            <a:cxnSpLocks noChangeShapeType="1"/>
          </p:cNvCxnSpPr>
          <p:nvPr/>
        </p:nvCxnSpPr>
        <p:spPr bwMode="auto">
          <a:xfrm flipH="1">
            <a:off x="1443038" y="2330450"/>
            <a:ext cx="175260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AutoShape 16"/>
          <p:cNvCxnSpPr>
            <a:cxnSpLocks noChangeShapeType="1"/>
          </p:cNvCxnSpPr>
          <p:nvPr/>
        </p:nvCxnSpPr>
        <p:spPr bwMode="auto">
          <a:xfrm>
            <a:off x="3195638" y="2330450"/>
            <a:ext cx="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AutoShape 17"/>
          <p:cNvCxnSpPr>
            <a:cxnSpLocks noChangeShapeType="1"/>
          </p:cNvCxnSpPr>
          <p:nvPr/>
        </p:nvCxnSpPr>
        <p:spPr bwMode="auto">
          <a:xfrm>
            <a:off x="3195638" y="2330450"/>
            <a:ext cx="1573212" cy="3365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9" name="Object 21"/>
          <p:cNvGraphicFramePr>
            <a:graphicFrameLocks noChangeAspect="1"/>
          </p:cNvGraphicFramePr>
          <p:nvPr/>
        </p:nvGraphicFramePr>
        <p:xfrm>
          <a:off x="2743200" y="4192588"/>
          <a:ext cx="1306513" cy="989012"/>
        </p:xfrm>
        <a:graphic>
          <a:graphicData uri="http://schemas.openxmlformats.org/presentationml/2006/ole">
            <mc:AlternateContent xmlns:mc="http://schemas.openxmlformats.org/markup-compatibility/2006">
              <mc:Choice xmlns:v="urn:schemas-microsoft-com:vml" Requires="v">
                <p:oleObj spid="_x0000_s7273" name="公式" r:id="rId17" imgW="939392" imgH="710891" progId="Equation.3">
                  <p:embed/>
                </p:oleObj>
              </mc:Choice>
              <mc:Fallback>
                <p:oleObj name="公式" r:id="rId17" imgW="939392" imgH="710891" progId="Equation.3">
                  <p:embed/>
                  <p:pic>
                    <p:nvPicPr>
                      <p:cNvPr id="59"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4192588"/>
                        <a:ext cx="1306513"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 name="Object 22"/>
          <p:cNvGraphicFramePr>
            <a:graphicFrameLocks noChangeAspect="1"/>
          </p:cNvGraphicFramePr>
          <p:nvPr/>
        </p:nvGraphicFramePr>
        <p:xfrm>
          <a:off x="4378325" y="4192588"/>
          <a:ext cx="1412875" cy="989012"/>
        </p:xfrm>
        <a:graphic>
          <a:graphicData uri="http://schemas.openxmlformats.org/presentationml/2006/ole">
            <mc:AlternateContent xmlns:mc="http://schemas.openxmlformats.org/markup-compatibility/2006">
              <mc:Choice xmlns:v="urn:schemas-microsoft-com:vml" Requires="v">
                <p:oleObj spid="_x0000_s7274" name="公式" r:id="rId19" imgW="1016000" imgH="711200" progId="Equation.3">
                  <p:embed/>
                </p:oleObj>
              </mc:Choice>
              <mc:Fallback>
                <p:oleObj name="公式" r:id="rId19" imgW="1016000" imgH="711200" progId="Equation.3">
                  <p:embed/>
                  <p:pic>
                    <p:nvPicPr>
                      <p:cNvPr id="6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378325" y="4192588"/>
                        <a:ext cx="141287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9" name="AutoShape 23"/>
          <p:cNvCxnSpPr>
            <a:cxnSpLocks noChangeShapeType="1"/>
          </p:cNvCxnSpPr>
          <p:nvPr/>
        </p:nvCxnSpPr>
        <p:spPr bwMode="auto">
          <a:xfrm>
            <a:off x="3195638" y="3711575"/>
            <a:ext cx="201612" cy="4683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24"/>
          <p:cNvCxnSpPr>
            <a:cxnSpLocks noChangeShapeType="1"/>
          </p:cNvCxnSpPr>
          <p:nvPr/>
        </p:nvCxnSpPr>
        <p:spPr bwMode="auto">
          <a:xfrm>
            <a:off x="3195638" y="3711575"/>
            <a:ext cx="1889125" cy="4810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1" name="Object 27"/>
          <p:cNvGraphicFramePr>
            <a:graphicFrameLocks noChangeAspect="1"/>
          </p:cNvGraphicFramePr>
          <p:nvPr/>
        </p:nvGraphicFramePr>
        <p:xfrm>
          <a:off x="2895600" y="5475288"/>
          <a:ext cx="990600" cy="1306512"/>
        </p:xfrm>
        <a:graphic>
          <a:graphicData uri="http://schemas.openxmlformats.org/presentationml/2006/ole">
            <mc:AlternateContent xmlns:mc="http://schemas.openxmlformats.org/markup-compatibility/2006">
              <mc:Choice xmlns:v="urn:schemas-microsoft-com:vml" Requires="v">
                <p:oleObj spid="_x0000_s7275" name="公式" r:id="rId21" imgW="710891" imgH="939392" progId="Equation.3">
                  <p:embed/>
                </p:oleObj>
              </mc:Choice>
              <mc:Fallback>
                <p:oleObj name="公式" r:id="rId21" imgW="710891" imgH="939392" progId="Equation.3">
                  <p:embed/>
                  <p:pic>
                    <p:nvPicPr>
                      <p:cNvPr id="71"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95600" y="5475288"/>
                        <a:ext cx="990600" cy="1306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2" name="AutoShape 28"/>
          <p:cNvCxnSpPr>
            <a:cxnSpLocks noChangeShapeType="1"/>
          </p:cNvCxnSpPr>
          <p:nvPr/>
        </p:nvCxnSpPr>
        <p:spPr bwMode="auto">
          <a:xfrm flipH="1">
            <a:off x="3390900" y="5194300"/>
            <a:ext cx="6350" cy="28098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3" name="Object 30"/>
          <p:cNvGraphicFramePr>
            <a:graphicFrameLocks noChangeAspect="1"/>
          </p:cNvGraphicFramePr>
          <p:nvPr/>
        </p:nvGraphicFramePr>
        <p:xfrm>
          <a:off x="0" y="3886200"/>
          <a:ext cx="1360488" cy="989013"/>
        </p:xfrm>
        <a:graphic>
          <a:graphicData uri="http://schemas.openxmlformats.org/presentationml/2006/ole">
            <mc:AlternateContent xmlns:mc="http://schemas.openxmlformats.org/markup-compatibility/2006">
              <mc:Choice xmlns:v="urn:schemas-microsoft-com:vml" Requires="v">
                <p:oleObj spid="_x0000_s7276" name="公式" r:id="rId23" imgW="977900" imgH="711200" progId="Equation.3">
                  <p:embed/>
                </p:oleObj>
              </mc:Choice>
              <mc:Fallback>
                <p:oleObj name="公式" r:id="rId23" imgW="977900" imgH="711200" progId="Equation.3">
                  <p:embed/>
                  <p:pic>
                    <p:nvPicPr>
                      <p:cNvPr id="73"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0" y="3886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 name="Object 31"/>
          <p:cNvGraphicFramePr>
            <a:graphicFrameLocks noChangeAspect="1"/>
          </p:cNvGraphicFramePr>
          <p:nvPr/>
        </p:nvGraphicFramePr>
        <p:xfrm>
          <a:off x="1338263" y="3886200"/>
          <a:ext cx="1360487" cy="989013"/>
        </p:xfrm>
        <a:graphic>
          <a:graphicData uri="http://schemas.openxmlformats.org/presentationml/2006/ole">
            <mc:AlternateContent xmlns:mc="http://schemas.openxmlformats.org/markup-compatibility/2006">
              <mc:Choice xmlns:v="urn:schemas-microsoft-com:vml" Requires="v">
                <p:oleObj spid="_x0000_s7277" name="公式" r:id="rId25" imgW="977900" imgH="711200" progId="Equation.3">
                  <p:embed/>
                </p:oleObj>
              </mc:Choice>
              <mc:Fallback>
                <p:oleObj name="公式" r:id="rId25" imgW="977900" imgH="711200" progId="Equation.3">
                  <p:embed/>
                  <p:pic>
                    <p:nvPicPr>
                      <p:cNvPr id="74"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38263" y="3886200"/>
                        <a:ext cx="13604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5" name="AutoShape 32"/>
          <p:cNvCxnSpPr>
            <a:cxnSpLocks noChangeShapeType="1"/>
          </p:cNvCxnSpPr>
          <p:nvPr/>
        </p:nvCxnSpPr>
        <p:spPr bwMode="auto">
          <a:xfrm>
            <a:off x="1443038" y="3711575"/>
            <a:ext cx="576262"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AutoShape 33"/>
          <p:cNvCxnSpPr>
            <a:cxnSpLocks noChangeShapeType="1"/>
          </p:cNvCxnSpPr>
          <p:nvPr/>
        </p:nvCxnSpPr>
        <p:spPr bwMode="auto">
          <a:xfrm flipH="1">
            <a:off x="681038" y="3711575"/>
            <a:ext cx="762000"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7" name="Text Box 36"/>
          <p:cNvSpPr txBox="1">
            <a:spLocks noChangeArrowheads="1"/>
          </p:cNvSpPr>
          <p:nvPr/>
        </p:nvSpPr>
        <p:spPr bwMode="auto">
          <a:xfrm>
            <a:off x="4495800" y="5486400"/>
            <a:ext cx="4648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CLOSE:={s4,b4,d5,e5,</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l5</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78" name="Text Box 37"/>
          <p:cNvSpPr txBox="1">
            <a:spLocks noChangeArrowheads="1"/>
          </p:cNvSpPr>
          <p:nvPr/>
        </p:nvSpPr>
        <p:spPr bwMode="auto">
          <a:xfrm>
            <a:off x="6096000" y="228600"/>
            <a:ext cx="1219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循环</a:t>
            </a:r>
            <a:r>
              <a:rPr kumimoji="0" lang="en-US" altLang="zh-CN"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5</a:t>
            </a:r>
          </a:p>
        </p:txBody>
      </p:sp>
      <p:sp>
        <p:nvSpPr>
          <p:cNvPr id="79" name="Text Box 38"/>
          <p:cNvSpPr txBox="1">
            <a:spLocks noChangeArrowheads="1"/>
          </p:cNvSpPr>
          <p:nvPr/>
        </p:nvSpPr>
        <p:spPr bwMode="auto">
          <a:xfrm>
            <a:off x="5943600" y="990600"/>
            <a:ext cx="2362200"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m7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n</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80" name="Text Box 39"/>
          <p:cNvSpPr txBox="1">
            <a:spLocks noChangeArrowheads="1"/>
          </p:cNvSpPr>
          <p:nvPr/>
        </p:nvSpPr>
        <p:spPr bwMode="auto">
          <a:xfrm>
            <a:off x="5943600" y="990600"/>
            <a:ext cx="2362200"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m7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n5</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81" name="Text Box 40"/>
          <p:cNvSpPr txBox="1">
            <a:spLocks noChangeArrowheads="1"/>
          </p:cNvSpPr>
          <p:nvPr/>
        </p:nvSpPr>
        <p:spPr bwMode="auto">
          <a:xfrm>
            <a:off x="5943600" y="990600"/>
            <a:ext cx="2362200" cy="374332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t>n5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m7}</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Tree>
    <p:extLst>
      <p:ext uri="{BB962C8B-B14F-4D97-AF65-F5344CB8AC3E}">
        <p14:creationId xmlns:p14="http://schemas.microsoft.com/office/powerpoint/2010/main" val="2483048066"/>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31" name="Object 2"/>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8306" name="公式" r:id="rId3" imgW="965200" imgH="711200" progId="Equation.3">
                  <p:embed/>
                </p:oleObj>
              </mc:Choice>
              <mc:Fallback>
                <p:oleObj name="公式" r:id="rId3" imgW="965200" imgH="711200" progId="Equation.3">
                  <p:embed/>
                  <p:pic>
                    <p:nvPicPr>
                      <p:cNvPr id="3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32" name="AutoShape 3"/>
          <p:cNvCxnSpPr>
            <a:cxnSpLocks noChangeShapeType="1"/>
          </p:cNvCxnSpPr>
          <p:nvPr/>
        </p:nvCxnSpPr>
        <p:spPr bwMode="auto">
          <a:xfrm flipH="1">
            <a:off x="1443038" y="1003300"/>
            <a:ext cx="17970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4"/>
          <p:cNvCxnSpPr>
            <a:cxnSpLocks noChangeShapeType="1"/>
          </p:cNvCxnSpPr>
          <p:nvPr/>
        </p:nvCxnSpPr>
        <p:spPr bwMode="auto">
          <a:xfrm flipH="1">
            <a:off x="3195638" y="1033463"/>
            <a:ext cx="4762"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5"/>
          <p:cNvCxnSpPr>
            <a:cxnSpLocks noChangeShapeType="1"/>
          </p:cNvCxnSpPr>
          <p:nvPr/>
        </p:nvCxnSpPr>
        <p:spPr bwMode="auto">
          <a:xfrm>
            <a:off x="3240088" y="1003300"/>
            <a:ext cx="15557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35" name="Object 6"/>
          <p:cNvGraphicFramePr>
            <a:graphicFrameLocks noChangeAspect="1"/>
          </p:cNvGraphicFramePr>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8307" name="公式" r:id="rId5" imgW="977900" imgH="711200" progId="Equation.3">
                  <p:embed/>
                </p:oleObj>
              </mc:Choice>
              <mc:Fallback>
                <p:oleObj name="公式" r:id="rId5" imgW="977900" imgH="711200" progId="Equation.3">
                  <p:embed/>
                  <p:pic>
                    <p:nvPicPr>
                      <p:cNvPr id="35"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 name="Object 7"/>
          <p:cNvGraphicFramePr>
            <a:graphicFrameLocks noChangeAspect="1"/>
          </p:cNvGraphicFramePr>
          <p:nvPr/>
        </p:nvGraphicFramePr>
        <p:xfrm>
          <a:off x="2514600" y="1328738"/>
          <a:ext cx="1360488" cy="989012"/>
        </p:xfrm>
        <a:graphic>
          <a:graphicData uri="http://schemas.openxmlformats.org/presentationml/2006/ole">
            <mc:AlternateContent xmlns:mc="http://schemas.openxmlformats.org/markup-compatibility/2006">
              <mc:Choice xmlns:v="urn:schemas-microsoft-com:vml" Requires="v">
                <p:oleObj spid="_x0000_s8308" name="公式" r:id="rId7" imgW="977900" imgH="711200" progId="Equation.3">
                  <p:embed/>
                </p:oleObj>
              </mc:Choice>
              <mc:Fallback>
                <p:oleObj name="公式" r:id="rId7" imgW="977900" imgH="711200" progId="Equation.3">
                  <p:embed/>
                  <p:pic>
                    <p:nvPicPr>
                      <p:cNvPr id="36"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328738"/>
                        <a:ext cx="1360488" cy="98901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 name="Object 8"/>
          <p:cNvGraphicFramePr>
            <a:graphicFrameLocks noChangeAspect="1"/>
          </p:cNvGraphicFramePr>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8309" name="公式" r:id="rId9" imgW="965200" imgH="711200" progId="Equation.3">
                  <p:embed/>
                </p:oleObj>
              </mc:Choice>
              <mc:Fallback>
                <p:oleObj name="公式" r:id="rId9" imgW="965200" imgH="711200" progId="Equation.3">
                  <p:embed/>
                  <p:pic>
                    <p:nvPicPr>
                      <p:cNvPr id="37"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2"/>
          <p:cNvGraphicFramePr>
            <a:graphicFrameLocks noChangeAspect="1"/>
          </p:cNvGraphicFramePr>
          <p:nvPr/>
        </p:nvGraphicFramePr>
        <p:xfrm>
          <a:off x="2524125" y="2709863"/>
          <a:ext cx="1341438" cy="989012"/>
        </p:xfrm>
        <a:graphic>
          <a:graphicData uri="http://schemas.openxmlformats.org/presentationml/2006/ole">
            <mc:AlternateContent xmlns:mc="http://schemas.openxmlformats.org/markup-compatibility/2006">
              <mc:Choice xmlns:v="urn:schemas-microsoft-com:vml" Requires="v">
                <p:oleObj spid="_x0000_s8310" name="公式" r:id="rId11" imgW="965200" imgH="711200" progId="Equation.3">
                  <p:embed/>
                </p:oleObj>
              </mc:Choice>
              <mc:Fallback>
                <p:oleObj name="公式" r:id="rId11" imgW="965200" imgH="711200" progId="Equation.3">
                  <p:embed/>
                  <p:pic>
                    <p:nvPicPr>
                      <p:cNvPr id="38"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24125" y="2709863"/>
                        <a:ext cx="134143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13"/>
          <p:cNvGraphicFramePr>
            <a:graphicFrameLocks noChangeAspect="1"/>
          </p:cNvGraphicFramePr>
          <p:nvPr/>
        </p:nvGraphicFramePr>
        <p:xfrm>
          <a:off x="762000" y="2709863"/>
          <a:ext cx="1360488" cy="989012"/>
        </p:xfrm>
        <a:graphic>
          <a:graphicData uri="http://schemas.openxmlformats.org/presentationml/2006/ole">
            <mc:AlternateContent xmlns:mc="http://schemas.openxmlformats.org/markup-compatibility/2006">
              <mc:Choice xmlns:v="urn:schemas-microsoft-com:vml" Requires="v">
                <p:oleObj spid="_x0000_s8311" name="公式" r:id="rId13" imgW="977900" imgH="711200" progId="Equation.3">
                  <p:embed/>
                </p:oleObj>
              </mc:Choice>
              <mc:Fallback>
                <p:oleObj name="公式" r:id="rId13" imgW="977900" imgH="711200" progId="Equation.3">
                  <p:embed/>
                  <p:pic>
                    <p:nvPicPr>
                      <p:cNvPr id="39"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2709863"/>
                        <a:ext cx="136048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4"/>
          <p:cNvGraphicFramePr>
            <a:graphicFrameLocks noChangeAspect="1"/>
          </p:cNvGraphicFramePr>
          <p:nvPr/>
        </p:nvGraphicFramePr>
        <p:xfrm>
          <a:off x="4114800" y="2667000"/>
          <a:ext cx="1306513" cy="989013"/>
        </p:xfrm>
        <a:graphic>
          <a:graphicData uri="http://schemas.openxmlformats.org/presentationml/2006/ole">
            <mc:AlternateContent xmlns:mc="http://schemas.openxmlformats.org/markup-compatibility/2006">
              <mc:Choice xmlns:v="urn:schemas-microsoft-com:vml" Requires="v">
                <p:oleObj spid="_x0000_s8312" name="公式" r:id="rId15" imgW="939392" imgH="710891" progId="Equation.3">
                  <p:embed/>
                </p:oleObj>
              </mc:Choice>
              <mc:Fallback>
                <p:oleObj name="公式" r:id="rId15" imgW="939392" imgH="710891" progId="Equation.3">
                  <p:embed/>
                  <p:pic>
                    <p:nvPicPr>
                      <p:cNvPr id="4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14800" y="26670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1" name="AutoShape 15"/>
          <p:cNvCxnSpPr>
            <a:cxnSpLocks noChangeShapeType="1"/>
          </p:cNvCxnSpPr>
          <p:nvPr/>
        </p:nvCxnSpPr>
        <p:spPr bwMode="auto">
          <a:xfrm flipH="1">
            <a:off x="1443038" y="2330450"/>
            <a:ext cx="175260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16"/>
          <p:cNvCxnSpPr>
            <a:cxnSpLocks noChangeShapeType="1"/>
          </p:cNvCxnSpPr>
          <p:nvPr/>
        </p:nvCxnSpPr>
        <p:spPr bwMode="auto">
          <a:xfrm>
            <a:off x="3195638" y="2330450"/>
            <a:ext cx="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17"/>
          <p:cNvCxnSpPr>
            <a:cxnSpLocks noChangeShapeType="1"/>
          </p:cNvCxnSpPr>
          <p:nvPr/>
        </p:nvCxnSpPr>
        <p:spPr bwMode="auto">
          <a:xfrm>
            <a:off x="3195638" y="2330450"/>
            <a:ext cx="1573212" cy="3365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44" name="Object 21"/>
          <p:cNvGraphicFramePr>
            <a:graphicFrameLocks noChangeAspect="1"/>
          </p:cNvGraphicFramePr>
          <p:nvPr/>
        </p:nvGraphicFramePr>
        <p:xfrm>
          <a:off x="2743200" y="4040188"/>
          <a:ext cx="1306513" cy="989012"/>
        </p:xfrm>
        <a:graphic>
          <a:graphicData uri="http://schemas.openxmlformats.org/presentationml/2006/ole">
            <mc:AlternateContent xmlns:mc="http://schemas.openxmlformats.org/markup-compatibility/2006">
              <mc:Choice xmlns:v="urn:schemas-microsoft-com:vml" Requires="v">
                <p:oleObj spid="_x0000_s8313" name="公式" r:id="rId17" imgW="939392" imgH="710891" progId="Equation.3">
                  <p:embed/>
                </p:oleObj>
              </mc:Choice>
              <mc:Fallback>
                <p:oleObj name="公式" r:id="rId17" imgW="939392" imgH="710891" progId="Equation.3">
                  <p:embed/>
                  <p:pic>
                    <p:nvPicPr>
                      <p:cNvPr id="4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43200" y="4040188"/>
                        <a:ext cx="1306513"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22"/>
          <p:cNvGraphicFramePr>
            <a:graphicFrameLocks noChangeAspect="1"/>
          </p:cNvGraphicFramePr>
          <p:nvPr/>
        </p:nvGraphicFramePr>
        <p:xfrm>
          <a:off x="4225925" y="4116388"/>
          <a:ext cx="1412875" cy="989012"/>
        </p:xfrm>
        <a:graphic>
          <a:graphicData uri="http://schemas.openxmlformats.org/presentationml/2006/ole">
            <mc:AlternateContent xmlns:mc="http://schemas.openxmlformats.org/markup-compatibility/2006">
              <mc:Choice xmlns:v="urn:schemas-microsoft-com:vml" Requires="v">
                <p:oleObj spid="_x0000_s8314" name="公式" r:id="rId19" imgW="1016000" imgH="711200" progId="Equation.3">
                  <p:embed/>
                </p:oleObj>
              </mc:Choice>
              <mc:Fallback>
                <p:oleObj name="公式" r:id="rId19" imgW="1016000" imgH="711200" progId="Equation.3">
                  <p:embed/>
                  <p:pic>
                    <p:nvPicPr>
                      <p:cNvPr id="4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25925" y="4116388"/>
                        <a:ext cx="141287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1" name="AutoShape 23"/>
          <p:cNvCxnSpPr>
            <a:cxnSpLocks noChangeShapeType="1"/>
          </p:cNvCxnSpPr>
          <p:nvPr/>
        </p:nvCxnSpPr>
        <p:spPr bwMode="auto">
          <a:xfrm>
            <a:off x="3195638" y="3711575"/>
            <a:ext cx="201612" cy="3159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AutoShape 24"/>
          <p:cNvCxnSpPr>
            <a:cxnSpLocks noChangeShapeType="1"/>
          </p:cNvCxnSpPr>
          <p:nvPr/>
        </p:nvCxnSpPr>
        <p:spPr bwMode="auto">
          <a:xfrm>
            <a:off x="3195638" y="3711575"/>
            <a:ext cx="1736725" cy="4048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3" name="Object 27"/>
          <p:cNvGraphicFramePr>
            <a:graphicFrameLocks noChangeAspect="1"/>
          </p:cNvGraphicFramePr>
          <p:nvPr/>
        </p:nvGraphicFramePr>
        <p:xfrm>
          <a:off x="2895600" y="5475288"/>
          <a:ext cx="990600" cy="1306512"/>
        </p:xfrm>
        <a:graphic>
          <a:graphicData uri="http://schemas.openxmlformats.org/presentationml/2006/ole">
            <mc:AlternateContent xmlns:mc="http://schemas.openxmlformats.org/markup-compatibility/2006">
              <mc:Choice xmlns:v="urn:schemas-microsoft-com:vml" Requires="v">
                <p:oleObj spid="_x0000_s8315" name="公式" r:id="rId21" imgW="710891" imgH="939392" progId="Equation.3">
                  <p:embed/>
                </p:oleObj>
              </mc:Choice>
              <mc:Fallback>
                <p:oleObj name="公式" r:id="rId21" imgW="710891" imgH="939392" progId="Equation.3">
                  <p:embed/>
                  <p:pic>
                    <p:nvPicPr>
                      <p:cNvPr id="63"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95600" y="5475288"/>
                        <a:ext cx="990600" cy="13065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4" name="AutoShape 28"/>
          <p:cNvCxnSpPr>
            <a:cxnSpLocks noChangeShapeType="1"/>
          </p:cNvCxnSpPr>
          <p:nvPr/>
        </p:nvCxnSpPr>
        <p:spPr bwMode="auto">
          <a:xfrm flipH="1">
            <a:off x="3390900" y="5041900"/>
            <a:ext cx="6350" cy="42068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5" name="Object 30"/>
          <p:cNvGraphicFramePr>
            <a:graphicFrameLocks noChangeAspect="1"/>
          </p:cNvGraphicFramePr>
          <p:nvPr/>
        </p:nvGraphicFramePr>
        <p:xfrm>
          <a:off x="685800" y="5410200"/>
          <a:ext cx="1360488" cy="989013"/>
        </p:xfrm>
        <a:graphic>
          <a:graphicData uri="http://schemas.openxmlformats.org/presentationml/2006/ole">
            <mc:AlternateContent xmlns:mc="http://schemas.openxmlformats.org/markup-compatibility/2006">
              <mc:Choice xmlns:v="urn:schemas-microsoft-com:vml" Requires="v">
                <p:oleObj spid="_x0000_s8316" name="公式" r:id="rId23" imgW="977900" imgH="711200" progId="Equation.3">
                  <p:embed/>
                </p:oleObj>
              </mc:Choice>
              <mc:Fallback>
                <p:oleObj name="公式" r:id="rId23" imgW="977900" imgH="711200" progId="Equation.3">
                  <p:embed/>
                  <p:pic>
                    <p:nvPicPr>
                      <p:cNvPr id="65" name="Object 30"/>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85800" y="5410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31"/>
          <p:cNvGraphicFramePr>
            <a:graphicFrameLocks noChangeAspect="1"/>
          </p:cNvGraphicFramePr>
          <p:nvPr/>
        </p:nvGraphicFramePr>
        <p:xfrm>
          <a:off x="4225925" y="5411788"/>
          <a:ext cx="1377950" cy="989012"/>
        </p:xfrm>
        <a:graphic>
          <a:graphicData uri="http://schemas.openxmlformats.org/presentationml/2006/ole">
            <mc:AlternateContent xmlns:mc="http://schemas.openxmlformats.org/markup-compatibility/2006">
              <mc:Choice xmlns:v="urn:schemas-microsoft-com:vml" Requires="v">
                <p:oleObj spid="_x0000_s8317" name="公式" r:id="rId25" imgW="990170" imgH="710891" progId="Equation.3">
                  <p:embed/>
                </p:oleObj>
              </mc:Choice>
              <mc:Fallback>
                <p:oleObj name="公式" r:id="rId25" imgW="990170" imgH="710891" progId="Equation.3">
                  <p:embed/>
                  <p:pic>
                    <p:nvPicPr>
                      <p:cNvPr id="66"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25925" y="5411788"/>
                        <a:ext cx="1377950"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67" name="AutoShape 32"/>
          <p:cNvCxnSpPr>
            <a:cxnSpLocks noChangeShapeType="1"/>
          </p:cNvCxnSpPr>
          <p:nvPr/>
        </p:nvCxnSpPr>
        <p:spPr bwMode="auto">
          <a:xfrm flipH="1" flipV="1">
            <a:off x="2046288" y="5905500"/>
            <a:ext cx="836612" cy="2238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33"/>
          <p:cNvCxnSpPr>
            <a:cxnSpLocks noChangeShapeType="1"/>
          </p:cNvCxnSpPr>
          <p:nvPr/>
        </p:nvCxnSpPr>
        <p:spPr bwMode="auto">
          <a:xfrm flipV="1">
            <a:off x="3898900" y="5907088"/>
            <a:ext cx="327025" cy="2222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2" name="Object 36"/>
          <p:cNvGraphicFramePr>
            <a:graphicFrameLocks noChangeAspect="1"/>
          </p:cNvGraphicFramePr>
          <p:nvPr/>
        </p:nvGraphicFramePr>
        <p:xfrm>
          <a:off x="0" y="3886200"/>
          <a:ext cx="1360488" cy="989013"/>
        </p:xfrm>
        <a:graphic>
          <a:graphicData uri="http://schemas.openxmlformats.org/presentationml/2006/ole">
            <mc:AlternateContent xmlns:mc="http://schemas.openxmlformats.org/markup-compatibility/2006">
              <mc:Choice xmlns:v="urn:schemas-microsoft-com:vml" Requires="v">
                <p:oleObj spid="_x0000_s8318" name="公式" r:id="rId27" imgW="977900" imgH="711200" progId="Equation.3">
                  <p:embed/>
                </p:oleObj>
              </mc:Choice>
              <mc:Fallback>
                <p:oleObj name="公式" r:id="rId27" imgW="977900" imgH="711200" progId="Equation.3">
                  <p:embed/>
                  <p:pic>
                    <p:nvPicPr>
                      <p:cNvPr id="82"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0" y="3886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 name="Object 37"/>
          <p:cNvGraphicFramePr>
            <a:graphicFrameLocks noChangeAspect="1"/>
          </p:cNvGraphicFramePr>
          <p:nvPr/>
        </p:nvGraphicFramePr>
        <p:xfrm>
          <a:off x="1338263" y="3886200"/>
          <a:ext cx="1360487" cy="989013"/>
        </p:xfrm>
        <a:graphic>
          <a:graphicData uri="http://schemas.openxmlformats.org/presentationml/2006/ole">
            <mc:AlternateContent xmlns:mc="http://schemas.openxmlformats.org/markup-compatibility/2006">
              <mc:Choice xmlns:v="urn:schemas-microsoft-com:vml" Requires="v">
                <p:oleObj spid="_x0000_s8319" name="公式" r:id="rId29" imgW="977900" imgH="711200" progId="Equation.3">
                  <p:embed/>
                </p:oleObj>
              </mc:Choice>
              <mc:Fallback>
                <p:oleObj name="公式" r:id="rId29" imgW="977900" imgH="711200" progId="Equation.3">
                  <p:embed/>
                  <p:pic>
                    <p:nvPicPr>
                      <p:cNvPr id="83"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338263" y="3886200"/>
                        <a:ext cx="13604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4" name="AutoShape 38"/>
          <p:cNvCxnSpPr>
            <a:cxnSpLocks noChangeShapeType="1"/>
          </p:cNvCxnSpPr>
          <p:nvPr/>
        </p:nvCxnSpPr>
        <p:spPr bwMode="auto">
          <a:xfrm>
            <a:off x="1443038" y="3711575"/>
            <a:ext cx="576262"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AutoShape 39"/>
          <p:cNvCxnSpPr>
            <a:cxnSpLocks noChangeShapeType="1"/>
          </p:cNvCxnSpPr>
          <p:nvPr/>
        </p:nvCxnSpPr>
        <p:spPr bwMode="auto">
          <a:xfrm flipH="1">
            <a:off x="681038" y="3711575"/>
            <a:ext cx="762000"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6" name="Text Box 42"/>
          <p:cNvSpPr txBox="1">
            <a:spLocks noChangeArrowheads="1"/>
          </p:cNvSpPr>
          <p:nvPr/>
        </p:nvSpPr>
        <p:spPr bwMode="auto">
          <a:xfrm>
            <a:off x="6096000" y="228600"/>
            <a:ext cx="12192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循环</a:t>
            </a:r>
            <a:r>
              <a:rPr kumimoji="0" lang="en-US" altLang="zh-CN"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6</a:t>
            </a:r>
          </a:p>
        </p:txBody>
      </p:sp>
      <p:sp>
        <p:nvSpPr>
          <p:cNvPr id="87" name="Text Box 43"/>
          <p:cNvSpPr txBox="1">
            <a:spLocks noChangeArrowheads="1"/>
          </p:cNvSpPr>
          <p:nvPr/>
        </p:nvSpPr>
        <p:spPr bwMode="auto">
          <a:xfrm>
            <a:off x="5486400" y="5257800"/>
            <a:ext cx="3657600" cy="100488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CLOSE:={s4,b4,d5,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e5,l5,</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n5</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88" name="Text Box 44"/>
          <p:cNvSpPr txBox="1">
            <a:spLocks noChangeArrowheads="1"/>
          </p:cNvSpPr>
          <p:nvPr/>
        </p:nvSpPr>
        <p:spPr bwMode="auto">
          <a:xfrm>
            <a:off x="6096000" y="762000"/>
            <a:ext cx="2362200" cy="42910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m7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o</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g</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89" name="Text Box 45"/>
          <p:cNvSpPr txBox="1">
            <a:spLocks noChangeArrowheads="1"/>
          </p:cNvSpPr>
          <p:nvPr/>
        </p:nvSpPr>
        <p:spPr bwMode="auto">
          <a:xfrm>
            <a:off x="6096000" y="762000"/>
            <a:ext cx="2362200" cy="42910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m7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o7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g5</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
        <p:nvSpPr>
          <p:cNvPr id="90" name="Text Box 46"/>
          <p:cNvSpPr txBox="1">
            <a:spLocks noChangeArrowheads="1"/>
          </p:cNvSpPr>
          <p:nvPr/>
        </p:nvSpPr>
        <p:spPr bwMode="auto">
          <a:xfrm>
            <a:off x="6096000" y="762000"/>
            <a:ext cx="2362200" cy="42910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OPEN:={</a:t>
            </a:r>
            <a:r>
              <a:rPr kumimoji="0" lang="en-US" altLang="zh-CN" sz="2400" b="1" i="0" u="none" strike="noStrike" kern="1200" cap="none" spc="0" normalizeH="0" baseline="0" noProof="0">
                <a:ln>
                  <a:noFill/>
                </a:ln>
                <a:solidFill>
                  <a:srgbClr val="0000FF"/>
                </a:solidFill>
                <a:effectLst/>
                <a:uLnTx/>
                <a:uFillTx/>
                <a:latin typeface="Verdana" panose="020B0604030504040204" pitchFamily="34" charset="0"/>
                <a:ea typeface="宋体" panose="02010600030101010101" pitchFamily="2" charset="-122"/>
                <a:cs typeface="+mn-cs"/>
              </a:rPr>
              <a:t>g5</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c6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i6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k6</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j7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m7</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	     </a:t>
            </a:r>
            <a:r>
              <a:rPr kumimoji="0" lang="en-US" altLang="zh-CN" sz="2400" b="1" i="0" u="none" strike="noStrike" kern="1200" cap="none" spc="0" normalizeH="0" baseline="0" noProof="0">
                <a:ln>
                  <a:noFill/>
                </a:ln>
                <a:solidFill>
                  <a:srgbClr val="009900"/>
                </a:solidFill>
                <a:effectLst/>
                <a:uLnTx/>
                <a:uFillTx/>
                <a:latin typeface="Verdana" panose="020B0604030504040204" pitchFamily="34" charset="0"/>
                <a:ea typeface="宋体" panose="02010600030101010101" pitchFamily="2" charset="-122"/>
                <a:cs typeface="+mn-cs"/>
              </a:rPr>
              <a:t> o7</a:t>
            </a:r>
            <a:r>
              <a:rPr kumimoji="0" lang="en-US" altLang="zh-CN" sz="2400" b="1" i="0" u="none" strike="noStrike" kern="1200" cap="none" spc="0" normalizeH="0" baseline="0" noProof="0">
                <a:ln>
                  <a:noFill/>
                </a:ln>
                <a:solidFill>
                  <a:srgbClr val="FF3300"/>
                </a:solidFill>
                <a:effectLst/>
                <a:uLnTx/>
                <a:uFillTx/>
                <a:latin typeface="Verdana" panose="020B0604030504040204" pitchFamily="34" charset="0"/>
                <a:ea typeface="宋体" panose="02010600030101010101" pitchFamily="2" charset="-122"/>
                <a:cs typeface="+mn-cs"/>
              </a:rPr>
              <a:t>}</a:t>
            </a:r>
            <a:r>
              <a:rPr kumimoji="0" lang="en-US" altLang="zh-CN" sz="1800" b="0" i="0" u="none" strike="noStrike" kern="1200" cap="none" spc="0" normalizeH="0" baseline="0" noProof="0">
                <a:ln>
                  <a:noFill/>
                </a:ln>
                <a:solidFill>
                  <a:prstClr val="black"/>
                </a:solidFill>
                <a:effectLst/>
                <a:uLnTx/>
                <a:uFillTx/>
                <a:latin typeface="Verdana" panose="020B0604030504040204" pitchFamily="34" charset="0"/>
                <a:ea typeface="宋体" panose="02010600030101010101" pitchFamily="2" charset="-122"/>
                <a:cs typeface="+mn-cs"/>
              </a:rPr>
              <a:t> </a:t>
            </a:r>
          </a:p>
        </p:txBody>
      </p:sp>
    </p:spTree>
    <p:extLst>
      <p:ext uri="{BB962C8B-B14F-4D97-AF65-F5344CB8AC3E}">
        <p14:creationId xmlns:p14="http://schemas.microsoft.com/office/powerpoint/2010/main" val="968523898"/>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12700"/>
            <a:ext cx="12192000" cy="151130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46" name="Text Box 42"/>
          <p:cNvSpPr txBox="1">
            <a:spLocks noChangeArrowheads="1"/>
          </p:cNvSpPr>
          <p:nvPr/>
        </p:nvSpPr>
        <p:spPr bwMode="auto">
          <a:xfrm>
            <a:off x="5715000" y="152400"/>
            <a:ext cx="25908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循环</a:t>
            </a:r>
            <a:r>
              <a:rPr kumimoji="0" lang="en-US" altLang="zh-CN" sz="2400" b="1" i="0" u="none" strike="noStrike" kern="1200" cap="none" spc="0" normalizeH="0" baseline="0" noProof="0">
                <a:ln>
                  <a:noFill/>
                </a:ln>
                <a:solidFill>
                  <a:prstClr val="black"/>
                </a:solidFill>
                <a:effectLst/>
                <a:uLnTx/>
                <a:uFillTx/>
                <a:latin typeface="Verdana" panose="020B0604030504040204" pitchFamily="34" charset="0"/>
                <a:ea typeface="黑体" panose="02010609060101010101" pitchFamily="49" charset="-122"/>
                <a:cs typeface="+mn-cs"/>
              </a:rPr>
              <a:t>7</a:t>
            </a:r>
          </a:p>
        </p:txBody>
      </p:sp>
      <p:sp>
        <p:nvSpPr>
          <p:cNvPr id="47" name="Text Box 43"/>
          <p:cNvSpPr txBox="1">
            <a:spLocks noChangeArrowheads="1"/>
          </p:cNvSpPr>
          <p:nvPr/>
        </p:nvSpPr>
        <p:spPr bwMode="auto">
          <a:xfrm>
            <a:off x="5791200" y="1066800"/>
            <a:ext cx="2590800"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400" b="1" i="0" u="none" strike="noStrike" kern="1200" cap="none" spc="0" normalizeH="0" baseline="0" noProof="0">
                <a:ln>
                  <a:noFill/>
                </a:ln>
                <a:solidFill>
                  <a:srgbClr val="FF0000"/>
                </a:solidFill>
                <a:effectLst/>
                <a:uLnTx/>
                <a:uFillTx/>
                <a:latin typeface="Verdana" panose="020B0604030504040204" pitchFamily="34" charset="0"/>
                <a:ea typeface="黑体" panose="02010609060101010101" pitchFamily="49" charset="-122"/>
                <a:cs typeface="+mn-cs"/>
              </a:rPr>
              <a:t>成功结束</a:t>
            </a:r>
          </a:p>
        </p:txBody>
      </p:sp>
      <p:graphicFrame>
        <p:nvGraphicFramePr>
          <p:cNvPr id="48" name="Object 44"/>
          <p:cNvGraphicFramePr>
            <a:graphicFrameLocks noChangeAspect="1"/>
          </p:cNvGraphicFramePr>
          <p:nvPr/>
        </p:nvGraphicFramePr>
        <p:xfrm>
          <a:off x="2566988" y="0"/>
          <a:ext cx="1344612" cy="990600"/>
        </p:xfrm>
        <a:graphic>
          <a:graphicData uri="http://schemas.openxmlformats.org/presentationml/2006/ole">
            <mc:AlternateContent xmlns:mc="http://schemas.openxmlformats.org/markup-compatibility/2006">
              <mc:Choice xmlns:v="urn:schemas-microsoft-com:vml" Requires="v">
                <p:oleObj spid="_x0000_s9330" name="公式" r:id="rId4" imgW="965200" imgH="711200" progId="Equation.3">
                  <p:embed/>
                </p:oleObj>
              </mc:Choice>
              <mc:Fallback>
                <p:oleObj name="公式" r:id="rId4" imgW="965200" imgH="711200" progId="Equation.3">
                  <p:embed/>
                  <p:pic>
                    <p:nvPicPr>
                      <p:cNvPr id="48"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0"/>
                        <a:ext cx="1344612" cy="990600"/>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49" name="AutoShape 45"/>
          <p:cNvCxnSpPr>
            <a:cxnSpLocks noChangeShapeType="1"/>
          </p:cNvCxnSpPr>
          <p:nvPr/>
        </p:nvCxnSpPr>
        <p:spPr bwMode="auto">
          <a:xfrm flipH="1">
            <a:off x="1443038" y="1003300"/>
            <a:ext cx="17970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46"/>
          <p:cNvCxnSpPr>
            <a:cxnSpLocks noChangeShapeType="1"/>
          </p:cNvCxnSpPr>
          <p:nvPr/>
        </p:nvCxnSpPr>
        <p:spPr bwMode="auto">
          <a:xfrm flipH="1">
            <a:off x="3195638" y="1033463"/>
            <a:ext cx="4762" cy="28257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47"/>
          <p:cNvCxnSpPr>
            <a:cxnSpLocks noChangeShapeType="1"/>
          </p:cNvCxnSpPr>
          <p:nvPr/>
        </p:nvCxnSpPr>
        <p:spPr bwMode="auto">
          <a:xfrm>
            <a:off x="3240088" y="1003300"/>
            <a:ext cx="1555750" cy="325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52" name="Object 48"/>
          <p:cNvGraphicFramePr>
            <a:graphicFrameLocks noChangeAspect="1"/>
          </p:cNvGraphicFramePr>
          <p:nvPr/>
        </p:nvGraphicFramePr>
        <p:xfrm>
          <a:off x="762000" y="1328738"/>
          <a:ext cx="1360488" cy="989012"/>
        </p:xfrm>
        <a:graphic>
          <a:graphicData uri="http://schemas.openxmlformats.org/presentationml/2006/ole">
            <mc:AlternateContent xmlns:mc="http://schemas.openxmlformats.org/markup-compatibility/2006">
              <mc:Choice xmlns:v="urn:schemas-microsoft-com:vml" Requires="v">
                <p:oleObj spid="_x0000_s9331" name="公式" r:id="rId6" imgW="977900" imgH="711200" progId="Equation.3">
                  <p:embed/>
                </p:oleObj>
              </mc:Choice>
              <mc:Fallback>
                <p:oleObj name="公式" r:id="rId6" imgW="977900" imgH="711200" progId="Equation.3">
                  <p:embed/>
                  <p:pic>
                    <p:nvPicPr>
                      <p:cNvPr id="52"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1328738"/>
                        <a:ext cx="1360488" cy="989012"/>
                      </a:xfrm>
                      <a:prstGeom prst="rect">
                        <a:avLst/>
                      </a:prstGeom>
                      <a:solidFill>
                        <a:schemeClr val="bg1"/>
                      </a:solidFill>
                      <a:ln>
                        <a:noFill/>
                      </a:ln>
                      <a:effectLst/>
                      <a:extLs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 name="Object 49"/>
          <p:cNvGraphicFramePr>
            <a:graphicFrameLocks noChangeAspect="1"/>
          </p:cNvGraphicFramePr>
          <p:nvPr/>
        </p:nvGraphicFramePr>
        <p:xfrm>
          <a:off x="2514600" y="1328738"/>
          <a:ext cx="1360488" cy="989012"/>
        </p:xfrm>
        <a:graphic>
          <a:graphicData uri="http://schemas.openxmlformats.org/presentationml/2006/ole">
            <mc:AlternateContent xmlns:mc="http://schemas.openxmlformats.org/markup-compatibility/2006">
              <mc:Choice xmlns:v="urn:schemas-microsoft-com:vml" Requires="v">
                <p:oleObj spid="_x0000_s9332" name="公式" r:id="rId8" imgW="977900" imgH="711200" progId="Equation.3">
                  <p:embed/>
                </p:oleObj>
              </mc:Choice>
              <mc:Fallback>
                <p:oleObj name="公式" r:id="rId8" imgW="977900" imgH="711200" progId="Equation.3">
                  <p:embed/>
                  <p:pic>
                    <p:nvPicPr>
                      <p:cNvPr id="53"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1328738"/>
                        <a:ext cx="1360488" cy="989012"/>
                      </a:xfrm>
                      <a:prstGeom prst="rect">
                        <a:avLst/>
                      </a:prstGeom>
                      <a:solidFill>
                        <a:schemeClr val="bg1"/>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 name="Object 50"/>
          <p:cNvGraphicFramePr>
            <a:graphicFrameLocks noChangeAspect="1"/>
          </p:cNvGraphicFramePr>
          <p:nvPr/>
        </p:nvGraphicFramePr>
        <p:xfrm>
          <a:off x="4124325" y="1328738"/>
          <a:ext cx="1341438" cy="989012"/>
        </p:xfrm>
        <a:graphic>
          <a:graphicData uri="http://schemas.openxmlformats.org/presentationml/2006/ole">
            <mc:AlternateContent xmlns:mc="http://schemas.openxmlformats.org/markup-compatibility/2006">
              <mc:Choice xmlns:v="urn:schemas-microsoft-com:vml" Requires="v">
                <p:oleObj spid="_x0000_s9333" name="公式" r:id="rId10" imgW="965200" imgH="711200" progId="Equation.3">
                  <p:embed/>
                </p:oleObj>
              </mc:Choice>
              <mc:Fallback>
                <p:oleObj name="公式" r:id="rId10" imgW="965200" imgH="711200" progId="Equation.3">
                  <p:embed/>
                  <p:pic>
                    <p:nvPicPr>
                      <p:cNvPr id="54"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24325" y="1328738"/>
                        <a:ext cx="1341438" cy="9890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 name="Object 51"/>
          <p:cNvGraphicFramePr>
            <a:graphicFrameLocks noChangeAspect="1"/>
          </p:cNvGraphicFramePr>
          <p:nvPr/>
        </p:nvGraphicFramePr>
        <p:xfrm>
          <a:off x="2524125" y="2709863"/>
          <a:ext cx="1341438" cy="989012"/>
        </p:xfrm>
        <a:graphic>
          <a:graphicData uri="http://schemas.openxmlformats.org/presentationml/2006/ole">
            <mc:AlternateContent xmlns:mc="http://schemas.openxmlformats.org/markup-compatibility/2006">
              <mc:Choice xmlns:v="urn:schemas-microsoft-com:vml" Requires="v">
                <p:oleObj spid="_x0000_s9334" name="公式" r:id="rId12" imgW="965200" imgH="711200" progId="Equation.3">
                  <p:embed/>
                </p:oleObj>
              </mc:Choice>
              <mc:Fallback>
                <p:oleObj name="公式" r:id="rId12" imgW="965200" imgH="711200" progId="Equation.3">
                  <p:embed/>
                  <p:pic>
                    <p:nvPicPr>
                      <p:cNvPr id="55" name="Object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24125" y="2709863"/>
                        <a:ext cx="134143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 name="Object 52"/>
          <p:cNvGraphicFramePr>
            <a:graphicFrameLocks noChangeAspect="1"/>
          </p:cNvGraphicFramePr>
          <p:nvPr/>
        </p:nvGraphicFramePr>
        <p:xfrm>
          <a:off x="762000" y="2709863"/>
          <a:ext cx="1360488" cy="989012"/>
        </p:xfrm>
        <a:graphic>
          <a:graphicData uri="http://schemas.openxmlformats.org/presentationml/2006/ole">
            <mc:AlternateContent xmlns:mc="http://schemas.openxmlformats.org/markup-compatibility/2006">
              <mc:Choice xmlns:v="urn:schemas-microsoft-com:vml" Requires="v">
                <p:oleObj spid="_x0000_s9335" name="公式" r:id="rId14" imgW="977900" imgH="711200" progId="Equation.3">
                  <p:embed/>
                </p:oleObj>
              </mc:Choice>
              <mc:Fallback>
                <p:oleObj name="公式" r:id="rId14" imgW="977900" imgH="711200" progId="Equation.3">
                  <p:embed/>
                  <p:pic>
                    <p:nvPicPr>
                      <p:cNvPr id="56" name="Object 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62000" y="2709863"/>
                        <a:ext cx="1360488"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 name="Object 53"/>
          <p:cNvGraphicFramePr>
            <a:graphicFrameLocks noChangeAspect="1"/>
          </p:cNvGraphicFramePr>
          <p:nvPr/>
        </p:nvGraphicFramePr>
        <p:xfrm>
          <a:off x="4114800" y="2667000"/>
          <a:ext cx="1306513" cy="989013"/>
        </p:xfrm>
        <a:graphic>
          <a:graphicData uri="http://schemas.openxmlformats.org/presentationml/2006/ole">
            <mc:AlternateContent xmlns:mc="http://schemas.openxmlformats.org/markup-compatibility/2006">
              <mc:Choice xmlns:v="urn:schemas-microsoft-com:vml" Requires="v">
                <p:oleObj spid="_x0000_s9336" name="公式" r:id="rId16" imgW="939392" imgH="710891" progId="Equation.3">
                  <p:embed/>
                </p:oleObj>
              </mc:Choice>
              <mc:Fallback>
                <p:oleObj name="公式" r:id="rId16" imgW="939392" imgH="710891" progId="Equation.3">
                  <p:embed/>
                  <p:pic>
                    <p:nvPicPr>
                      <p:cNvPr id="57" name="Object 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4800" y="2667000"/>
                        <a:ext cx="1306513"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8" name="AutoShape 54"/>
          <p:cNvCxnSpPr>
            <a:cxnSpLocks noChangeShapeType="1"/>
          </p:cNvCxnSpPr>
          <p:nvPr/>
        </p:nvCxnSpPr>
        <p:spPr bwMode="auto">
          <a:xfrm flipH="1">
            <a:off x="1443038" y="2330450"/>
            <a:ext cx="175260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AutoShape 55"/>
          <p:cNvCxnSpPr>
            <a:cxnSpLocks noChangeShapeType="1"/>
          </p:cNvCxnSpPr>
          <p:nvPr/>
        </p:nvCxnSpPr>
        <p:spPr bwMode="auto">
          <a:xfrm>
            <a:off x="3195638" y="2330450"/>
            <a:ext cx="0" cy="3667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AutoShape 56"/>
          <p:cNvCxnSpPr>
            <a:cxnSpLocks noChangeShapeType="1"/>
          </p:cNvCxnSpPr>
          <p:nvPr/>
        </p:nvCxnSpPr>
        <p:spPr bwMode="auto">
          <a:xfrm>
            <a:off x="3195638" y="2330450"/>
            <a:ext cx="1573212" cy="336550"/>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9" name="Object 57"/>
          <p:cNvGraphicFramePr>
            <a:graphicFrameLocks noChangeAspect="1"/>
          </p:cNvGraphicFramePr>
          <p:nvPr/>
        </p:nvGraphicFramePr>
        <p:xfrm>
          <a:off x="2743200" y="4040188"/>
          <a:ext cx="1306513" cy="989012"/>
        </p:xfrm>
        <a:graphic>
          <a:graphicData uri="http://schemas.openxmlformats.org/presentationml/2006/ole">
            <mc:AlternateContent xmlns:mc="http://schemas.openxmlformats.org/markup-compatibility/2006">
              <mc:Choice xmlns:v="urn:schemas-microsoft-com:vml" Requires="v">
                <p:oleObj spid="_x0000_s9337" name="公式" r:id="rId18" imgW="939392" imgH="710891" progId="Equation.3">
                  <p:embed/>
                </p:oleObj>
              </mc:Choice>
              <mc:Fallback>
                <p:oleObj name="公式" r:id="rId18" imgW="939392" imgH="710891" progId="Equation.3">
                  <p:embed/>
                  <p:pic>
                    <p:nvPicPr>
                      <p:cNvPr id="69" name="Object 5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43200" y="4040188"/>
                        <a:ext cx="1306513" cy="9890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58"/>
          <p:cNvGraphicFramePr>
            <a:graphicFrameLocks noChangeAspect="1"/>
          </p:cNvGraphicFramePr>
          <p:nvPr/>
        </p:nvGraphicFramePr>
        <p:xfrm>
          <a:off x="4225925" y="4116388"/>
          <a:ext cx="1412875" cy="989012"/>
        </p:xfrm>
        <a:graphic>
          <a:graphicData uri="http://schemas.openxmlformats.org/presentationml/2006/ole">
            <mc:AlternateContent xmlns:mc="http://schemas.openxmlformats.org/markup-compatibility/2006">
              <mc:Choice xmlns:v="urn:schemas-microsoft-com:vml" Requires="v">
                <p:oleObj spid="_x0000_s9338" name="公式" r:id="rId20" imgW="1016000" imgH="711200" progId="Equation.3">
                  <p:embed/>
                </p:oleObj>
              </mc:Choice>
              <mc:Fallback>
                <p:oleObj name="公式" r:id="rId20" imgW="1016000" imgH="711200" progId="Equation.3">
                  <p:embed/>
                  <p:pic>
                    <p:nvPicPr>
                      <p:cNvPr id="70" name="Object 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25925" y="4116388"/>
                        <a:ext cx="141287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1" name="AutoShape 59"/>
          <p:cNvCxnSpPr>
            <a:cxnSpLocks noChangeShapeType="1"/>
          </p:cNvCxnSpPr>
          <p:nvPr/>
        </p:nvCxnSpPr>
        <p:spPr bwMode="auto">
          <a:xfrm>
            <a:off x="3195638" y="3711575"/>
            <a:ext cx="201612" cy="3159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AutoShape 60"/>
          <p:cNvCxnSpPr>
            <a:cxnSpLocks noChangeShapeType="1"/>
          </p:cNvCxnSpPr>
          <p:nvPr/>
        </p:nvCxnSpPr>
        <p:spPr bwMode="auto">
          <a:xfrm>
            <a:off x="3195638" y="3711575"/>
            <a:ext cx="1736725" cy="404813"/>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3" name="Object 61"/>
          <p:cNvGraphicFramePr>
            <a:graphicFrameLocks noChangeAspect="1"/>
          </p:cNvGraphicFramePr>
          <p:nvPr/>
        </p:nvGraphicFramePr>
        <p:xfrm>
          <a:off x="2895600" y="5475288"/>
          <a:ext cx="990600" cy="1306512"/>
        </p:xfrm>
        <a:graphic>
          <a:graphicData uri="http://schemas.openxmlformats.org/presentationml/2006/ole">
            <mc:AlternateContent xmlns:mc="http://schemas.openxmlformats.org/markup-compatibility/2006">
              <mc:Choice xmlns:v="urn:schemas-microsoft-com:vml" Requires="v">
                <p:oleObj spid="_x0000_s9339" name="公式" r:id="rId22" imgW="710891" imgH="939392" progId="Equation.3">
                  <p:embed/>
                </p:oleObj>
              </mc:Choice>
              <mc:Fallback>
                <p:oleObj name="公式" r:id="rId22" imgW="710891" imgH="939392" progId="Equation.3">
                  <p:embed/>
                  <p:pic>
                    <p:nvPicPr>
                      <p:cNvPr id="73" name="Object 6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895600" y="5475288"/>
                        <a:ext cx="990600" cy="1306512"/>
                      </a:xfrm>
                      <a:prstGeom prst="rect">
                        <a:avLst/>
                      </a:prstGeom>
                      <a:noFill/>
                      <a:ln w="25400" algn="ctr">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4" name="AutoShape 62"/>
          <p:cNvCxnSpPr>
            <a:cxnSpLocks noChangeShapeType="1"/>
          </p:cNvCxnSpPr>
          <p:nvPr/>
        </p:nvCxnSpPr>
        <p:spPr bwMode="auto">
          <a:xfrm flipH="1">
            <a:off x="3390900" y="5041900"/>
            <a:ext cx="6350" cy="42068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5" name="Object 63"/>
          <p:cNvGraphicFramePr>
            <a:graphicFrameLocks noChangeAspect="1"/>
          </p:cNvGraphicFramePr>
          <p:nvPr/>
        </p:nvGraphicFramePr>
        <p:xfrm>
          <a:off x="685800" y="5410200"/>
          <a:ext cx="1360488" cy="989013"/>
        </p:xfrm>
        <a:graphic>
          <a:graphicData uri="http://schemas.openxmlformats.org/presentationml/2006/ole">
            <mc:AlternateContent xmlns:mc="http://schemas.openxmlformats.org/markup-compatibility/2006">
              <mc:Choice xmlns:v="urn:schemas-microsoft-com:vml" Requires="v">
                <p:oleObj spid="_x0000_s9340" name="公式" r:id="rId24" imgW="977900" imgH="711200" progId="Equation.3">
                  <p:embed/>
                </p:oleObj>
              </mc:Choice>
              <mc:Fallback>
                <p:oleObj name="公式" r:id="rId24" imgW="977900" imgH="711200" progId="Equation.3">
                  <p:embed/>
                  <p:pic>
                    <p:nvPicPr>
                      <p:cNvPr id="75" name="Object 6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85800" y="5410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 name="Object 64"/>
          <p:cNvGraphicFramePr>
            <a:graphicFrameLocks noChangeAspect="1"/>
          </p:cNvGraphicFramePr>
          <p:nvPr/>
        </p:nvGraphicFramePr>
        <p:xfrm>
          <a:off x="5257800" y="5562600"/>
          <a:ext cx="1377950" cy="989013"/>
        </p:xfrm>
        <a:graphic>
          <a:graphicData uri="http://schemas.openxmlformats.org/presentationml/2006/ole">
            <mc:AlternateContent xmlns:mc="http://schemas.openxmlformats.org/markup-compatibility/2006">
              <mc:Choice xmlns:v="urn:schemas-microsoft-com:vml" Requires="v">
                <p:oleObj spid="_x0000_s9341" name="公式" r:id="rId26" imgW="990170" imgH="710891" progId="Equation.3">
                  <p:embed/>
                </p:oleObj>
              </mc:Choice>
              <mc:Fallback>
                <p:oleObj name="公式" r:id="rId26" imgW="990170" imgH="710891" progId="Equation.3">
                  <p:embed/>
                  <p:pic>
                    <p:nvPicPr>
                      <p:cNvPr id="76" name="Object 64"/>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257800" y="5562600"/>
                        <a:ext cx="1377950" cy="989013"/>
                      </a:xfrm>
                      <a:prstGeom prst="rect">
                        <a:avLst/>
                      </a:prstGeom>
                      <a:solidFill>
                        <a:srgbClr val="66FF66"/>
                      </a:solidFill>
                      <a:ln w="2540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77" name="AutoShape 65"/>
          <p:cNvCxnSpPr>
            <a:cxnSpLocks noChangeShapeType="1"/>
          </p:cNvCxnSpPr>
          <p:nvPr/>
        </p:nvCxnSpPr>
        <p:spPr bwMode="auto">
          <a:xfrm flipH="1" flipV="1">
            <a:off x="2046288" y="5905500"/>
            <a:ext cx="836612" cy="2238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66"/>
          <p:cNvCxnSpPr>
            <a:cxnSpLocks noChangeShapeType="1"/>
          </p:cNvCxnSpPr>
          <p:nvPr/>
        </p:nvCxnSpPr>
        <p:spPr bwMode="auto">
          <a:xfrm flipV="1">
            <a:off x="3898900" y="6057900"/>
            <a:ext cx="1346200" cy="71438"/>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79" name="Object 67"/>
          <p:cNvGraphicFramePr>
            <a:graphicFrameLocks noChangeAspect="1"/>
          </p:cNvGraphicFramePr>
          <p:nvPr/>
        </p:nvGraphicFramePr>
        <p:xfrm>
          <a:off x="0" y="3886200"/>
          <a:ext cx="1360488" cy="989013"/>
        </p:xfrm>
        <a:graphic>
          <a:graphicData uri="http://schemas.openxmlformats.org/presentationml/2006/ole">
            <mc:AlternateContent xmlns:mc="http://schemas.openxmlformats.org/markup-compatibility/2006">
              <mc:Choice xmlns:v="urn:schemas-microsoft-com:vml" Requires="v">
                <p:oleObj spid="_x0000_s9342" name="公式" r:id="rId28" imgW="977900" imgH="711200" progId="Equation.3">
                  <p:embed/>
                </p:oleObj>
              </mc:Choice>
              <mc:Fallback>
                <p:oleObj name="公式" r:id="rId28" imgW="977900" imgH="711200" progId="Equation.3">
                  <p:embed/>
                  <p:pic>
                    <p:nvPicPr>
                      <p:cNvPr id="79" name="Object 6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0" y="3886200"/>
                        <a:ext cx="1360488"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68"/>
          <p:cNvGraphicFramePr>
            <a:graphicFrameLocks noChangeAspect="1"/>
          </p:cNvGraphicFramePr>
          <p:nvPr/>
        </p:nvGraphicFramePr>
        <p:xfrm>
          <a:off x="1338263" y="3886200"/>
          <a:ext cx="1360487" cy="989013"/>
        </p:xfrm>
        <a:graphic>
          <a:graphicData uri="http://schemas.openxmlformats.org/presentationml/2006/ole">
            <mc:AlternateContent xmlns:mc="http://schemas.openxmlformats.org/markup-compatibility/2006">
              <mc:Choice xmlns:v="urn:schemas-microsoft-com:vml" Requires="v">
                <p:oleObj spid="_x0000_s9343" name="公式" r:id="rId30" imgW="977900" imgH="711200" progId="Equation.3">
                  <p:embed/>
                </p:oleObj>
              </mc:Choice>
              <mc:Fallback>
                <p:oleObj name="公式" r:id="rId30" imgW="977900" imgH="711200" progId="Equation.3">
                  <p:embed/>
                  <p:pic>
                    <p:nvPicPr>
                      <p:cNvPr id="80" name="Object 68"/>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338263" y="3886200"/>
                        <a:ext cx="1360487"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81" name="AutoShape 69"/>
          <p:cNvCxnSpPr>
            <a:cxnSpLocks noChangeShapeType="1"/>
          </p:cNvCxnSpPr>
          <p:nvPr/>
        </p:nvCxnSpPr>
        <p:spPr bwMode="auto">
          <a:xfrm>
            <a:off x="1443038" y="3711575"/>
            <a:ext cx="576262"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1" name="AutoShape 70"/>
          <p:cNvCxnSpPr>
            <a:cxnSpLocks noChangeShapeType="1"/>
          </p:cNvCxnSpPr>
          <p:nvPr/>
        </p:nvCxnSpPr>
        <p:spPr bwMode="auto">
          <a:xfrm flipH="1">
            <a:off x="681038" y="3711575"/>
            <a:ext cx="762000" cy="174625"/>
          </a:xfrm>
          <a:prstGeom prst="straightConnector1">
            <a:avLst/>
          </a:prstGeom>
          <a:noFill/>
          <a:ln w="508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22841941"/>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528199" y="1526758"/>
            <a:ext cx="4152658"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lang="zh-CN" altLang="en-US" sz="44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遗传算法全貌</a:t>
            </a:r>
            <a:endParaRPr kumimoji="0" lang="zh-CN" altLang="en-US" sz="4400" b="1"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4"/>
          <p:cNvSpPr txBox="1">
            <a:spLocks noGrp="1"/>
          </p:cNvSpPr>
          <p:nvPr>
            <p:ph type="sldNum" sz="quarter" idx="4294967295"/>
          </p:nvPr>
        </p:nvSpPr>
        <p:spPr>
          <a:xfrm>
            <a:off x="9827386" y="6921560"/>
            <a:ext cx="212090" cy="282129"/>
          </a:xfrm>
          <a:prstGeom prst="rect">
            <a:avLst/>
          </a:prstGeom>
        </p:spPr>
        <p:txBody>
          <a:bodyPr vert="horz" wrap="square" lIns="0" tIns="0" rIns="0" bIns="0" rtlCol="0">
            <a:spAutoFit/>
          </a:bodyPr>
          <a:lstStyle/>
          <a:p>
            <a:pPr marL="38100" marR="0" lvl="0" indent="0" algn="r" defTabSz="914400" rtl="0" eaLnBrk="1" fontAlgn="auto" latinLnBrk="0" hangingPunct="1">
              <a:lnSpc>
                <a:spcPts val="1095"/>
              </a:lnSpc>
              <a:spcBef>
                <a:spcPts val="0"/>
              </a:spcBef>
              <a:spcAft>
                <a:spcPts val="0"/>
              </a:spcAft>
              <a:buClrTx/>
              <a:buSzTx/>
              <a:buFontTx/>
              <a:buNone/>
              <a:tabLst/>
              <a:defRPr/>
            </a:pPr>
            <a:fld id="{81D60167-4931-47E6-BA6A-407CBD079E47}" type="slidenum">
              <a:rPr kumimoji="0"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rPr>
              <a:pPr marL="38100" marR="0" lvl="0" indent="0" algn="r" defTabSz="914400" rtl="0" eaLnBrk="1" fontAlgn="auto" latinLnBrk="0" hangingPunct="1">
                <a:lnSpc>
                  <a:spcPts val="1095"/>
                </a:lnSpc>
                <a:spcBef>
                  <a:spcPts val="0"/>
                </a:spcBef>
                <a:spcAft>
                  <a:spcPts val="0"/>
                </a:spcAft>
                <a:buClrTx/>
                <a:buSzTx/>
                <a:buFontTx/>
                <a:buNone/>
                <a:tabLst/>
                <a:defRPr/>
              </a:pPr>
              <a:t>53</a:t>
            </a:fld>
            <a:endParaRPr kumimoji="0" sz="1200" b="1" i="0" u="none" strike="noStrike" kern="1200" cap="none" spc="0" normalizeH="0" baseline="0" noProof="0" dirty="0">
              <a:ln>
                <a:noFill/>
              </a:ln>
              <a:solidFill>
                <a:prstClr val="black">
                  <a:tint val="75000"/>
                </a:prstClr>
              </a:solidFill>
              <a:effectLst/>
              <a:uLnTx/>
              <a:uFillTx/>
              <a:latin typeface="微软雅黑" panose="020B0503020204020204" pitchFamily="34" charset="-122"/>
              <a:ea typeface="微软雅黑" panose="020B0503020204020204" pitchFamily="34" charset="-122"/>
              <a:cs typeface="+mn-cs"/>
            </a:endParaRPr>
          </a:p>
        </p:txBody>
      </p:sp>
      <p:sp>
        <p:nvSpPr>
          <p:cNvPr id="6" name="object 3"/>
          <p:cNvSpPr txBox="1"/>
          <p:nvPr/>
        </p:nvSpPr>
        <p:spPr>
          <a:xfrm>
            <a:off x="528199" y="2482305"/>
            <a:ext cx="9291955" cy="2506455"/>
          </a:xfrm>
          <a:prstGeom prst="rect">
            <a:avLst/>
          </a:prstGeom>
        </p:spPr>
        <p:txBody>
          <a:bodyPr vert="horz" wrap="square" lIns="0" tIns="13335" rIns="0" bIns="0" rtlCol="0">
            <a:spAutoFit/>
          </a:bodyPr>
          <a:lstStyle/>
          <a:p>
            <a:pPr marL="663575" marR="7620" lvl="1" indent="-250825" algn="l" defTabSz="914400" rtl="0" eaLnBrk="1" fontAlgn="auto" latinLnBrk="0" hangingPunct="1">
              <a:lnSpc>
                <a:spcPct val="100000"/>
              </a:lnSpc>
              <a:spcBef>
                <a:spcPts val="590"/>
              </a:spcBef>
              <a:spcAft>
                <a:spcPts val="0"/>
              </a:spcAft>
              <a:buClrTx/>
              <a:buSzTx/>
              <a:buFont typeface="Arial"/>
              <a:buChar char="–"/>
              <a:tabLst>
                <a:tab pos="664210" algn="l"/>
              </a:tabLst>
              <a:defRPr/>
            </a:pPr>
            <a:r>
              <a:rPr kumimoji="0" sz="2450" b="1" i="0" u="none" strike="noStrike" kern="1200" cap="none" spc="1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Step1</a:t>
            </a: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：根据求解问题，设计个体染色体表示方式，一般为二进 </a:t>
            </a:r>
            <a:r>
              <a:rPr kumimoji="0" sz="2450" b="1" i="0" u="none" strike="noStrike" kern="1200" cap="none" spc="5"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制数字串。</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a:p>
            <a:pPr marL="664210" marR="0" lvl="1" indent="-250825" algn="l" defTabSz="914400" rtl="0" eaLnBrk="1" fontAlgn="auto" latinLnBrk="0" hangingPunct="1">
              <a:lnSpc>
                <a:spcPct val="100000"/>
              </a:lnSpc>
              <a:spcBef>
                <a:spcPts val="600"/>
              </a:spcBef>
              <a:spcAft>
                <a:spcPts val="0"/>
              </a:spcAft>
              <a:buClrTx/>
              <a:buSzTx/>
              <a:buFont typeface="Arial"/>
              <a:buChar char="–"/>
              <a:tabLst>
                <a:tab pos="664210" algn="l"/>
              </a:tabLst>
              <a:defRPr/>
            </a:pP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Step2：随机产生N个个体，作为初始种群。</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a:p>
            <a:pPr marL="664210" marR="0" lvl="1" indent="-250825" algn="l" defTabSz="914400" rtl="0" eaLnBrk="1" fontAlgn="auto" latinLnBrk="0" hangingPunct="1">
              <a:lnSpc>
                <a:spcPct val="100000"/>
              </a:lnSpc>
              <a:spcBef>
                <a:spcPts val="595"/>
              </a:spcBef>
              <a:spcAft>
                <a:spcPts val="0"/>
              </a:spcAft>
              <a:buClrTx/>
              <a:buSzTx/>
              <a:buFont typeface="Arial"/>
              <a:buChar char="–"/>
              <a:tabLst>
                <a:tab pos="664210" algn="l"/>
              </a:tabLst>
              <a:defRPr/>
            </a:pP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Step3：设定交叉概率P</a:t>
            </a:r>
            <a:r>
              <a:rPr kumimoji="0" sz="200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c</a:t>
            </a: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，突变概率为P</a:t>
            </a:r>
            <a:r>
              <a:rPr kumimoji="0" sz="180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m</a:t>
            </a: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，选择概率为P</a:t>
            </a:r>
            <a:r>
              <a:rPr kumimoji="0" sz="240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a:t>
            </a: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a:p>
            <a:pPr marL="663575" marR="5080" lvl="1" indent="-250825" algn="l" defTabSz="914400" rtl="0" eaLnBrk="1" fontAlgn="auto" latinLnBrk="0" hangingPunct="1">
              <a:lnSpc>
                <a:spcPct val="100000"/>
              </a:lnSpc>
              <a:spcBef>
                <a:spcPts val="600"/>
              </a:spcBef>
              <a:spcAft>
                <a:spcPts val="0"/>
              </a:spcAft>
              <a:buClrTx/>
              <a:buSzTx/>
              <a:buFont typeface="Arial"/>
              <a:buChar char="–"/>
              <a:tabLst>
                <a:tab pos="664210" algn="l"/>
              </a:tabLst>
              <a:defRPr/>
            </a:pP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Step4：设定个体的适应度函数f(x)，计算初始种群中的每个个 </a:t>
            </a:r>
            <a:r>
              <a:rPr kumimoji="0" sz="2450" b="1" i="0" u="none" strike="noStrike" kern="1200" cap="none" spc="5"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体的适应度。</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p:txBody>
      </p:sp>
    </p:spTree>
    <p:extLst>
      <p:ext uri="{BB962C8B-B14F-4D97-AF65-F5344CB8AC3E}">
        <p14:creationId xmlns:p14="http://schemas.microsoft.com/office/powerpoint/2010/main" val="421122241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1200" cap="none" spc="0" normalizeH="0" baseline="0" noProof="0" dirty="0" err="1" smtClean="0">
                <a:ln>
                  <a:noFill/>
                </a:ln>
                <a:solidFill>
                  <a:srgbClr val="FFFFFF"/>
                </a:solidFill>
                <a:effectLst/>
                <a:uLnTx/>
                <a:uFillTx/>
                <a:latin typeface="黑体" panose="02010609060101010101" pitchFamily="49" charset="-122"/>
                <a:ea typeface="黑体" panose="02010609060101010101" pitchFamily="49" charset="-122"/>
                <a:cs typeface="+mn-cs"/>
              </a:rPr>
              <a:t>遗传算法</a:t>
            </a:r>
            <a:endPar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346115" name="矩形 501762"/>
          <p:cNvSpPr>
            <a:spLocks noChangeArrowheads="1"/>
          </p:cNvSpPr>
          <p:nvPr/>
        </p:nvSpPr>
        <p:spPr bwMode="auto">
          <a:xfrm>
            <a:off x="2316163" y="4249738"/>
            <a:ext cx="792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8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501764" name="表格 501763"/>
          <p:cNvGraphicFramePr/>
          <p:nvPr>
            <p:custDataLst>
              <p:tags r:id="rId1"/>
            </p:custDataLst>
          </p:nvPr>
        </p:nvGraphicFramePr>
        <p:xfrm>
          <a:off x="1355725" y="1454150"/>
          <a:ext cx="9385300" cy="4979989"/>
        </p:xfrm>
        <a:graphic>
          <a:graphicData uri="http://schemas.openxmlformats.org/drawingml/2006/table">
            <a:tbl>
              <a:tblPr/>
              <a:tblGrid>
                <a:gridCol w="3616960">
                  <a:extLst>
                    <a:ext uri="{9D8B030D-6E8A-4147-A177-3AD203B41FA5}">
                      <a16:colId xmlns:a16="http://schemas.microsoft.com/office/drawing/2014/main" val="20000"/>
                    </a:ext>
                  </a:extLst>
                </a:gridCol>
                <a:gridCol w="5768340">
                  <a:extLst>
                    <a:ext uri="{9D8B030D-6E8A-4147-A177-3AD203B41FA5}">
                      <a16:colId xmlns:a16="http://schemas.microsoft.com/office/drawing/2014/main" val="20001"/>
                    </a:ext>
                  </a:extLst>
                </a:gridCol>
              </a:tblGrid>
              <a:tr h="567654">
                <a:tc>
                  <a:txBody>
                    <a:bodyPr/>
                    <a:lstStyle/>
                    <a:p>
                      <a:pPr marL="0" lvl="0" indent="0" algn="ctr">
                        <a:buNone/>
                      </a:pPr>
                      <a:r>
                        <a:rPr lang="zh-CN" altLang="en-US" sz="2000" b="1" dirty="0">
                          <a:latin typeface="Times New Roman" panose="02020603050405020304" charset="0"/>
                        </a:rPr>
                        <a:t>生物遗传概念</a:t>
                      </a:r>
                      <a:endParaRPr lang="zh-CN" altLang="en-US" sz="2000" b="1">
                        <a:latin typeface="Times New Roman" panose="02020603050405020304" charset="0"/>
                      </a:endParaRP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lgn="ctr">
                        <a:buNone/>
                      </a:pPr>
                      <a:r>
                        <a:rPr lang="zh-CN" altLang="en-US" sz="2000" b="1" dirty="0">
                          <a:latin typeface="Times New Roman" panose="02020603050405020304" charset="0"/>
                        </a:rPr>
                        <a:t>遗产算法中的应用</a:t>
                      </a:r>
                      <a:endParaRPr lang="zh-CN" altLang="en-US" sz="2000" b="1">
                        <a:latin typeface="Times New Roman" panose="02020603050405020304" charset="0"/>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457806">
                <a:tc>
                  <a:txBody>
                    <a:bodyPr/>
                    <a:lstStyle/>
                    <a:p>
                      <a:pPr marL="0" lvl="0" indent="0" algn="ctr">
                        <a:buNone/>
                      </a:pPr>
                      <a:r>
                        <a:rPr lang="zh-CN" altLang="en-US" sz="2000" b="1" dirty="0">
                          <a:latin typeface="Times New Roman" panose="02020603050405020304" charset="0"/>
                        </a:rPr>
                        <a:t>适者生存</a:t>
                      </a:r>
                      <a:endParaRPr lang="zh-CN" altLang="en-US" sz="2000" b="1">
                        <a:latin typeface="Times New Roman" panose="02020603050405020304" charset="0"/>
                      </a:endParaRP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dirty="0">
                          <a:latin typeface="Times New Roman" panose="02020603050405020304" charset="0"/>
                        </a:rPr>
                        <a:t>目标值比较大的解被选择的可能性大</a:t>
                      </a:r>
                      <a:endParaRPr lang="zh-CN" altLang="en-US" sz="2000" b="1">
                        <a:latin typeface="Times New Roman" panose="02020603050405020304" charset="0"/>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58441">
                <a:tc>
                  <a:txBody>
                    <a:bodyPr/>
                    <a:lstStyle/>
                    <a:p>
                      <a:pPr marL="0" lvl="0" indent="0" algn="ctr">
                        <a:buNone/>
                      </a:pPr>
                      <a:r>
                        <a:rPr lang="zh-CN" altLang="en-US" sz="2000" b="1" dirty="0">
                          <a:latin typeface="Times New Roman" panose="02020603050405020304" charset="0"/>
                        </a:rPr>
                        <a:t>个体（</a:t>
                      </a:r>
                      <a:r>
                        <a:rPr lang="en-US" altLang="zh-CN" sz="2000" b="1">
                          <a:latin typeface="Times New Roman" panose="02020603050405020304" charset="0"/>
                        </a:rPr>
                        <a:t>Individual</a:t>
                      </a:r>
                      <a:r>
                        <a:rPr lang="zh-CN" altLang="en-US" sz="2000" b="1">
                          <a:latin typeface="Times New Roman" panose="02020603050405020304" charset="0"/>
                        </a:rPr>
                        <a:t>）</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a:latin typeface="Times New Roman" panose="02020603050405020304" charset="0"/>
                        </a:rPr>
                        <a:t>解</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57806">
                <a:tc>
                  <a:txBody>
                    <a:bodyPr/>
                    <a:lstStyle/>
                    <a:p>
                      <a:pPr marL="0" lvl="0" indent="0" algn="ctr">
                        <a:buNone/>
                      </a:pPr>
                      <a:r>
                        <a:rPr lang="zh-CN" altLang="en-US" sz="2000" b="1" dirty="0">
                          <a:latin typeface="Times New Roman" panose="02020603050405020304" charset="0"/>
                        </a:rPr>
                        <a:t>染色体（</a:t>
                      </a:r>
                      <a:r>
                        <a:rPr lang="en-US" altLang="zh-CN" sz="2000" b="1">
                          <a:latin typeface="Times New Roman" panose="02020603050405020304" charset="0"/>
                        </a:rPr>
                        <a:t>Chromosome</a:t>
                      </a:r>
                      <a:r>
                        <a:rPr lang="zh-CN" altLang="en-US" sz="2000" b="1">
                          <a:latin typeface="Times New Roman" panose="02020603050405020304" charset="0"/>
                        </a:rPr>
                        <a:t>）</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dirty="0">
                          <a:latin typeface="Times New Roman" panose="02020603050405020304" charset="0"/>
                        </a:rPr>
                        <a:t>解的编码（字符串、向量等）</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58441">
                <a:tc>
                  <a:txBody>
                    <a:bodyPr/>
                    <a:lstStyle/>
                    <a:p>
                      <a:pPr marL="0" lvl="0" indent="0" algn="ctr">
                        <a:buNone/>
                      </a:pPr>
                      <a:r>
                        <a:rPr lang="zh-CN" altLang="en-US" sz="2000" b="1" dirty="0">
                          <a:latin typeface="Times New Roman" panose="02020603050405020304" charset="0"/>
                        </a:rPr>
                        <a:t>基因（</a:t>
                      </a:r>
                      <a:r>
                        <a:rPr lang="en-US" altLang="zh-CN" sz="2000" b="1">
                          <a:latin typeface="Times New Roman" panose="02020603050405020304" charset="0"/>
                        </a:rPr>
                        <a:t>Gene</a:t>
                      </a:r>
                      <a:r>
                        <a:rPr lang="zh-CN" altLang="en-US" sz="2000" b="1">
                          <a:latin typeface="Times New Roman" panose="02020603050405020304" charset="0"/>
                        </a:rPr>
                        <a:t>）</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dirty="0">
                          <a:latin typeface="Times New Roman" panose="02020603050405020304" charset="0"/>
                        </a:rPr>
                        <a:t>解的编码中每一分量</a:t>
                      </a:r>
                      <a:endParaRPr lang="zh-CN" altLang="en-US" sz="2000" b="1">
                        <a:latin typeface="Times New Roman" panose="02020603050405020304" charset="0"/>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57806">
                <a:tc>
                  <a:txBody>
                    <a:bodyPr/>
                    <a:lstStyle/>
                    <a:p>
                      <a:pPr marL="0" lvl="0" indent="0" algn="ctr">
                        <a:buNone/>
                      </a:pPr>
                      <a:r>
                        <a:rPr lang="zh-CN" altLang="en-US" sz="2000" b="1" dirty="0">
                          <a:latin typeface="Times New Roman" panose="02020603050405020304" charset="0"/>
                        </a:rPr>
                        <a:t>适应性（</a:t>
                      </a:r>
                      <a:r>
                        <a:rPr lang="en-US" altLang="zh-CN" sz="2000" b="1">
                          <a:latin typeface="Times New Roman" panose="02020603050405020304" charset="0"/>
                        </a:rPr>
                        <a:t>Fitness</a:t>
                      </a:r>
                      <a:r>
                        <a:rPr lang="zh-CN" altLang="en-US" sz="2000" b="1">
                          <a:latin typeface="Times New Roman" panose="02020603050405020304" charset="0"/>
                        </a:rPr>
                        <a:t>）</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dirty="0">
                          <a:latin typeface="Times New Roman" panose="02020603050405020304" charset="0"/>
                        </a:rPr>
                        <a:t>适应度函数值</a:t>
                      </a:r>
                      <a:endParaRPr lang="zh-CN" altLang="en-US" sz="2000" b="1">
                        <a:latin typeface="Times New Roman" panose="02020603050405020304" charset="0"/>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832432">
                <a:tc>
                  <a:txBody>
                    <a:bodyPr/>
                    <a:lstStyle/>
                    <a:p>
                      <a:pPr marL="0" lvl="0" indent="0" algn="ctr">
                        <a:buNone/>
                      </a:pPr>
                      <a:endParaRPr lang="en-US" altLang="zh-CN" sz="700" b="1" dirty="0">
                        <a:latin typeface="Times New Roman" panose="02020603050405020304" charset="0"/>
                      </a:endParaRPr>
                    </a:p>
                    <a:p>
                      <a:pPr marL="0" lvl="0" indent="0" algn="ctr">
                        <a:buNone/>
                      </a:pPr>
                      <a:r>
                        <a:rPr lang="zh-CN" altLang="en-US" sz="2000" b="1" dirty="0">
                          <a:latin typeface="Times New Roman" panose="02020603050405020304" charset="0"/>
                        </a:rPr>
                        <a:t>群体（</a:t>
                      </a:r>
                      <a:r>
                        <a:rPr lang="en-US" altLang="zh-CN" sz="2000" b="1">
                          <a:latin typeface="Times New Roman" panose="02020603050405020304" charset="0"/>
                        </a:rPr>
                        <a:t>Population</a:t>
                      </a:r>
                      <a:r>
                        <a:rPr lang="zh-CN" altLang="en-US" sz="2000" b="1">
                          <a:latin typeface="Times New Roman" panose="02020603050405020304" charset="0"/>
                        </a:rPr>
                        <a:t>）</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dirty="0">
                          <a:latin typeface="Times New Roman" panose="02020603050405020304" charset="0"/>
                        </a:rPr>
                        <a:t>根据适应度值选定的一组解（解的个数为群体的规模）</a:t>
                      </a:r>
                      <a:endParaRPr lang="zh-CN" altLang="en-US" sz="2000" b="1">
                        <a:latin typeface="Times New Roman" panose="02020603050405020304" charset="0"/>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831797">
                <a:tc>
                  <a:txBody>
                    <a:bodyPr/>
                    <a:lstStyle/>
                    <a:p>
                      <a:pPr marL="0" lvl="0" indent="0" algn="ctr">
                        <a:buNone/>
                      </a:pPr>
                      <a:endParaRPr lang="en-US" altLang="zh-CN" sz="700" b="1" dirty="0">
                        <a:latin typeface="Times New Roman" panose="02020603050405020304" charset="0"/>
                      </a:endParaRPr>
                    </a:p>
                    <a:p>
                      <a:pPr marL="0" lvl="0" indent="0" algn="ctr">
                        <a:buNone/>
                      </a:pPr>
                      <a:r>
                        <a:rPr lang="zh-CN" altLang="en-US" sz="2000" b="1" dirty="0">
                          <a:latin typeface="Times New Roman" panose="02020603050405020304" charset="0"/>
                        </a:rPr>
                        <a:t>婚配（</a:t>
                      </a:r>
                      <a:r>
                        <a:rPr lang="en-US" altLang="zh-CN" sz="2000" b="1">
                          <a:latin typeface="Times New Roman" panose="02020603050405020304" charset="0"/>
                        </a:rPr>
                        <a:t>Marry</a:t>
                      </a:r>
                      <a:r>
                        <a:rPr lang="zh-CN" altLang="en-US" sz="2000" b="1">
                          <a:latin typeface="Times New Roman" panose="02020603050405020304" charset="0"/>
                        </a:rPr>
                        <a:t>）</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dirty="0">
                          <a:latin typeface="Times New Roman" panose="02020603050405020304" charset="0"/>
                        </a:rPr>
                        <a:t>交叉（</a:t>
                      </a:r>
                      <a:r>
                        <a:rPr lang="en-US" altLang="zh-CN" sz="2000" b="1" dirty="0">
                          <a:latin typeface="Times New Roman" panose="02020603050405020304" charset="0"/>
                        </a:rPr>
                        <a:t>Crossover</a:t>
                      </a:r>
                      <a:r>
                        <a:rPr lang="zh-CN" altLang="en-US" sz="2000" b="1" dirty="0">
                          <a:latin typeface="Times New Roman" panose="02020603050405020304" charset="0"/>
                        </a:rPr>
                        <a:t>）选择两个染色体进行交叉产生一组新的染色体的过程</a:t>
                      </a:r>
                      <a:endParaRPr lang="zh-CN" altLang="en-US" sz="2000" b="1">
                        <a:latin typeface="Times New Roman" panose="02020603050405020304" charset="0"/>
                      </a:endParaRP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457806">
                <a:tc>
                  <a:txBody>
                    <a:bodyPr/>
                    <a:lstStyle/>
                    <a:p>
                      <a:pPr marL="0" lvl="0" indent="0" algn="ctr">
                        <a:buNone/>
                      </a:pPr>
                      <a:r>
                        <a:rPr lang="zh-CN" altLang="en-US" sz="2000" b="1" dirty="0">
                          <a:latin typeface="Times New Roman" panose="02020603050405020304" charset="0"/>
                        </a:rPr>
                        <a:t>变异（</a:t>
                      </a:r>
                      <a:r>
                        <a:rPr lang="en-US" altLang="zh-CN" sz="2000" b="1" dirty="0">
                          <a:latin typeface="Times New Roman" panose="02020603050405020304" charset="0"/>
                        </a:rPr>
                        <a:t>Mutation</a:t>
                      </a:r>
                      <a:r>
                        <a:rPr lang="zh-CN" altLang="en-US" sz="2000" b="1" dirty="0">
                          <a:latin typeface="Times New Roman" panose="02020603050405020304" charset="0"/>
                        </a:rPr>
                        <a:t>）</a:t>
                      </a:r>
                    </a:p>
                  </a:txBody>
                  <a:tcPr marT="45717" marB="4571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ECFF"/>
                    </a:solidFill>
                  </a:tcPr>
                </a:tc>
                <a:tc>
                  <a:txBody>
                    <a:bodyPr/>
                    <a:lstStyle/>
                    <a:p>
                      <a:pPr marL="0" lvl="0" indent="0">
                        <a:buNone/>
                      </a:pPr>
                      <a:r>
                        <a:rPr lang="zh-CN" altLang="en-US" sz="2000" b="1" dirty="0">
                          <a:latin typeface="Times New Roman" panose="02020603050405020304" charset="0"/>
                        </a:rPr>
                        <a:t>编码的某一分量发生变化的过程</a:t>
                      </a:r>
                    </a:p>
                  </a:txBody>
                  <a:tcPr marT="45717" marB="4571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1527882"/>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571742" y="1363472"/>
            <a:ext cx="4000258" cy="690574"/>
          </a:xfrm>
          <a:prstGeom prst="rect">
            <a:avLst/>
          </a:prstGeom>
        </p:spPr>
        <p:txBody>
          <a:bodyPr vert="horz" wrap="square" lIns="0" tIns="1333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lang="zh-CN" altLang="en-US" sz="4400" b="1"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j-cs"/>
              </a:rPr>
              <a:t>遗传算法全貌</a:t>
            </a:r>
            <a:endParaRPr kumimoji="0" lang="zh-CN" altLang="en-US" sz="4400" b="1"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3"/>
          <p:cNvSpPr txBox="1"/>
          <p:nvPr/>
        </p:nvSpPr>
        <p:spPr>
          <a:xfrm>
            <a:off x="571742" y="2235019"/>
            <a:ext cx="10649874" cy="4033155"/>
          </a:xfrm>
          <a:prstGeom prst="rect">
            <a:avLst/>
          </a:prstGeom>
        </p:spPr>
        <p:txBody>
          <a:bodyPr vert="horz" wrap="square" lIns="0" tIns="54610" rIns="0" bIns="0" rtlCol="0">
            <a:spAutoFit/>
          </a:bodyPr>
          <a:lstStyle/>
          <a:p>
            <a:pPr marL="313690" marR="0" lvl="0" indent="-300990" algn="l" defTabSz="914400" rtl="0" eaLnBrk="1" fontAlgn="auto" latinLnBrk="0" hangingPunct="1">
              <a:lnSpc>
                <a:spcPct val="100000"/>
              </a:lnSpc>
              <a:spcBef>
                <a:spcPts val="430"/>
              </a:spcBef>
              <a:spcAft>
                <a:spcPts val="0"/>
              </a:spcAft>
              <a:buClrTx/>
              <a:buSzTx/>
              <a:buFont typeface="Arial"/>
              <a:buChar char="•"/>
              <a:tabLst>
                <a:tab pos="313055" algn="l"/>
                <a:tab pos="313690" algn="l"/>
              </a:tabLst>
              <a:defRPr/>
            </a:pPr>
            <a:r>
              <a:rPr kumimoji="0" sz="2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Noto Sans Mono CJK JP Bold"/>
              </a:rPr>
              <a:t>进化阶段：</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Noto Sans Mono CJK JP Bold"/>
            </a:endParaRPr>
          </a:p>
          <a:p>
            <a:pPr marL="663575" marR="163195" lvl="1" indent="-250825" algn="l" defTabSz="914400" rtl="0" eaLnBrk="1" fontAlgn="auto" latinLnBrk="0" hangingPunct="1">
              <a:lnSpc>
                <a:spcPts val="2650"/>
              </a:lnSpc>
              <a:spcBef>
                <a:spcPts val="620"/>
              </a:spcBef>
              <a:spcAft>
                <a:spcPts val="0"/>
              </a:spcAft>
              <a:buClrTx/>
              <a:buSzTx/>
              <a:buFont typeface="Arial"/>
              <a:buChar char="–"/>
              <a:tabLst>
                <a:tab pos="664210" algn="l"/>
              </a:tabLst>
              <a:defRPr/>
            </a:pP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Step5：在当前种群中，根</a:t>
            </a:r>
            <a:r>
              <a:rPr kumimoji="0" sz="245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据</a:t>
            </a:r>
            <a:r>
              <a:rPr kumimoji="0" sz="2450" b="1" i="0" u="none" strike="noStrike" kern="1200" cap="none" spc="55"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 </a:t>
            </a:r>
            <a:r>
              <a:rPr kumimoji="0" sz="2450" b="1" i="0" u="none" strike="noStrike" kern="1200" cap="none" spc="5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P</a:t>
            </a:r>
            <a:r>
              <a:rPr kumimoji="0" sz="2000" b="1" i="0" u="none" strike="noStrike" kern="1200" cap="none" spc="5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a:t>
            </a:r>
            <a:r>
              <a:rPr kumimoji="0" sz="2450" b="1" i="0" u="none" strike="noStrike" kern="1200" cap="none" spc="95"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概率，选择一对染色体作为</a:t>
            </a:r>
            <a:r>
              <a:rPr kumimoji="0" sz="2450" b="1" i="0" u="none" strike="noStrike" kern="1200" cap="none" spc="5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a:t>
            </a:r>
            <a:r>
              <a:rPr kumimoji="0" sz="2450" b="1" i="0" u="none" strike="noStrike" kern="1200" cap="none" spc="95"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双 </a:t>
            </a:r>
            <a:r>
              <a:rPr kumimoji="0" sz="2450" b="1" i="0" u="none" strike="noStrike" kern="1200" cap="none" spc="229"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亲</a:t>
            </a:r>
            <a:r>
              <a:rPr kumimoji="0" sz="2450" b="1" i="0" u="none" strike="noStrike" kern="1200" cap="none" spc="114"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a:t>
            </a:r>
            <a:r>
              <a:rPr kumimoji="0" sz="2450" b="1" i="0" u="none" strike="noStrike" kern="1200" cap="none" spc="229"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参与繁殖</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a:p>
            <a:pPr marL="663575" marR="318770" lvl="1" indent="-250825" algn="l" defTabSz="914400" rtl="0" eaLnBrk="1" fontAlgn="auto" latinLnBrk="0" hangingPunct="1">
              <a:lnSpc>
                <a:spcPts val="2650"/>
              </a:lnSpc>
              <a:spcBef>
                <a:spcPts val="595"/>
              </a:spcBef>
              <a:spcAft>
                <a:spcPts val="0"/>
              </a:spcAft>
              <a:buClrTx/>
              <a:buSzTx/>
              <a:buFont typeface="Arial"/>
              <a:buChar char="–"/>
              <a:tabLst>
                <a:tab pos="664210" algn="l"/>
              </a:tabLst>
              <a:defRPr/>
            </a:pPr>
            <a:r>
              <a:rPr kumimoji="0" sz="2450" b="1" i="0" u="none" strike="noStrike" kern="1200" cap="none" spc="5"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Step6：执行遗传操作：根据</a:t>
            </a:r>
            <a:r>
              <a:rPr kumimoji="0" sz="2450" b="1" i="0" u="none" strike="noStrike" kern="1200" cap="none" spc="5"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Pc</a:t>
            </a:r>
            <a:r>
              <a:rPr kumimoji="0" sz="2450" b="1" i="0" u="none" strike="noStrike" kern="1200" cap="none" spc="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和</a:t>
            </a:r>
            <a:r>
              <a:rPr kumimoji="0" sz="2450" b="1" i="0" u="none" strike="noStrike" kern="1200" cap="none" spc="5"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Pm</a:t>
            </a:r>
            <a:r>
              <a:rPr kumimoji="0" sz="2450" b="1" i="0" u="none" strike="noStrike" kern="1200" cap="none" spc="5"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概率，对选中的双亲进行 </a:t>
            </a: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基因交叉、突变，生成后代染色体，加入下一代种群中。</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a:p>
            <a:pPr marL="663575" marR="318770" lvl="1" indent="-250825" algn="l" defTabSz="914400" rtl="0" eaLnBrk="1" fontAlgn="auto" latinLnBrk="0" hangingPunct="1">
              <a:lnSpc>
                <a:spcPts val="2650"/>
              </a:lnSpc>
              <a:spcBef>
                <a:spcPts val="590"/>
              </a:spcBef>
              <a:spcAft>
                <a:spcPts val="0"/>
              </a:spcAft>
              <a:buClrTx/>
              <a:buSzTx/>
              <a:buFont typeface="Arial"/>
              <a:buChar char="–"/>
              <a:tabLst>
                <a:tab pos="664210" algn="l"/>
              </a:tabLst>
              <a:defRPr/>
            </a:pP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Step7：回到Step5重复繁殖过程，直到下一代种群数量达到N，  用新种群（其中均为新一代）替换初始种群。</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a:p>
            <a:pPr marL="313690" marR="0" lvl="0" indent="-300990" algn="l" defTabSz="914400" rtl="0" eaLnBrk="1" fontAlgn="auto" latinLnBrk="0" hangingPunct="1">
              <a:lnSpc>
                <a:spcPct val="100000"/>
              </a:lnSpc>
              <a:spcBef>
                <a:spcPts val="315"/>
              </a:spcBef>
              <a:spcAft>
                <a:spcPts val="0"/>
              </a:spcAft>
              <a:buClrTx/>
              <a:buSzTx/>
              <a:buFont typeface="Arial"/>
              <a:buChar char="•"/>
              <a:tabLst>
                <a:tab pos="313055" algn="l"/>
                <a:tab pos="313690" algn="l"/>
              </a:tabLst>
              <a:defRPr/>
            </a:pPr>
            <a:r>
              <a:rPr kumimoji="0" sz="2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Noto Sans Mono CJK JP Bold"/>
              </a:rPr>
              <a:t>评价阶段：</a:t>
            </a:r>
            <a:endParaRPr kumimoji="0"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Noto Sans Mono CJK JP Bold"/>
            </a:endParaRPr>
          </a:p>
          <a:p>
            <a:pPr marL="663575" marR="5080" lvl="1" indent="-250825" algn="l" defTabSz="914400" rtl="0" eaLnBrk="1" fontAlgn="auto" latinLnBrk="0" hangingPunct="1">
              <a:lnSpc>
                <a:spcPts val="2650"/>
              </a:lnSpc>
              <a:spcBef>
                <a:spcPts val="620"/>
              </a:spcBef>
              <a:spcAft>
                <a:spcPts val="0"/>
              </a:spcAft>
              <a:buClrTx/>
              <a:buSzTx/>
              <a:buFont typeface="Arial"/>
              <a:buChar char="–"/>
              <a:tabLst>
                <a:tab pos="664210" algn="l"/>
              </a:tabLst>
              <a:defRPr/>
            </a:pP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Step8：评价新的种群是否有个体满足停止条件，</a:t>
            </a:r>
            <a:r>
              <a:rPr kumimoji="0" sz="2450" b="1" i="0" u="none" strike="noStrike" kern="1200" cap="none" spc="1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如</a:t>
            </a:r>
            <a:r>
              <a:rPr kumimoji="0" lang="zh-CN" altLang="en-US" sz="2450" b="1" i="0" u="none" strike="noStrike" kern="1200" cap="none" spc="10" normalizeH="0" baseline="0" noProof="0" dirty="0" smtClean="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未</a:t>
            </a:r>
            <a:r>
              <a:rPr kumimoji="0" sz="2450" b="1" i="0" u="none" strike="noStrike" kern="1200" cap="none" spc="10" normalizeH="0" baseline="0" noProof="0" dirty="0" err="1" smtClean="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达到要求</a:t>
            </a:r>
            <a:r>
              <a:rPr kumimoji="0" sz="2450" b="1" i="0" u="none" strike="noStrike" kern="1200" cap="none" spc="1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WenQuanYi Zen Hei Mono"/>
              </a:rPr>
              <a:t>，  则回到Step5继续繁殖下一代。否则停止算法，返回最优个体。</a:t>
            </a:r>
            <a:endParaRPr kumimoji="0" sz="245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WenQuanYi Zen Hei Mono"/>
            </a:endParaRPr>
          </a:p>
        </p:txBody>
      </p:sp>
    </p:spTree>
    <p:extLst>
      <p:ext uri="{BB962C8B-B14F-4D97-AF65-F5344CB8AC3E}">
        <p14:creationId xmlns:p14="http://schemas.microsoft.com/office/powerpoint/2010/main" val="306520231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回归</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a:t>
            </a: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分类</a:t>
            </a:r>
            <a:r>
              <a:rPr kumimoji="0" lang="zh-CN" altLang="en-US"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与聚类</a:t>
            </a:r>
            <a:r>
              <a:rPr kumimoji="0" lang="en-US"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rPr>
              <a:t> </a:t>
            </a:r>
            <a:endParaRPr kumimoji="0" lang="en-US"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endParaRPr>
          </a:p>
        </p:txBody>
      </p:sp>
      <p:sp>
        <p:nvSpPr>
          <p:cNvPr id="445443" name="文本框 100"/>
          <p:cNvSpPr txBox="1">
            <a:spLocks noChangeArrowheads="1"/>
          </p:cNvSpPr>
          <p:nvPr/>
        </p:nvSpPr>
        <p:spPr bwMode="auto">
          <a:xfrm>
            <a:off x="352425" y="1382462"/>
            <a:ext cx="1020328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1450" indent="-17145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buFont typeface="Wingdings" panose="05000000000000000000" pitchFamily="2" charset="2"/>
              <a:buChar char="p"/>
            </a:pPr>
            <a:r>
              <a:rPr kumimoji="0" lang="zh-CN" altLang="en-US" sz="28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rPr>
              <a:t>回归</a:t>
            </a:r>
            <a:r>
              <a:rPr lang="zh-CN" altLang="en-US" sz="2800" b="1" dirty="0">
                <a:solidFill>
                  <a:srgbClr val="000000"/>
                </a:solidFill>
              </a:rPr>
              <a:t>：回归方法是一种对数值型连续随机变量进行预测和建模的监督学习算法。使用案例一般包括房价预测、股票走势或测试成绩等连续变化的案例</a:t>
            </a:r>
            <a:r>
              <a:rPr lang="zh-CN" altLang="en-US" sz="2800" b="1" dirty="0" smtClean="0">
                <a:solidFill>
                  <a:srgbClr val="000000"/>
                </a:solidFill>
              </a:rPr>
              <a:t>。</a:t>
            </a:r>
            <a:endParaRPr lang="en-US" altLang="zh-CN" sz="2800" b="1" dirty="0" smtClean="0">
              <a:solidFill>
                <a:srgbClr val="000000"/>
              </a:solidFill>
            </a:endParaRPr>
          </a:p>
          <a:p>
            <a:pPr lvl="0">
              <a:buFont typeface="Wingdings" panose="05000000000000000000" pitchFamily="2" charset="2"/>
              <a:buChar char="p"/>
            </a:pPr>
            <a:r>
              <a:rPr lang="zh-CN" altLang="en-US" sz="2800" b="1" dirty="0" smtClean="0">
                <a:solidFill>
                  <a:srgbClr val="000000"/>
                </a:solidFill>
              </a:rPr>
              <a:t>分类</a:t>
            </a:r>
            <a:r>
              <a:rPr lang="zh-CN" altLang="en-US" sz="2800" b="1" dirty="0">
                <a:solidFill>
                  <a:srgbClr val="000000"/>
                </a:solidFill>
              </a:rPr>
              <a:t>：分类方法是一种对离散型随机变量建模或预测的监督学习算法。使用案例包括邮件过滤、金融欺诈和预测雇员异动等输出为类别的任务</a:t>
            </a:r>
            <a:r>
              <a:rPr lang="zh-CN" altLang="en-US" sz="2800" b="1" dirty="0" smtClean="0">
                <a:solidFill>
                  <a:srgbClr val="000000"/>
                </a:solidFill>
              </a:rPr>
              <a:t>。</a:t>
            </a:r>
            <a:endParaRPr kumimoji="0" lang="en-US" altLang="zh-CN" sz="28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a:p>
            <a:pPr lvl="0">
              <a:buFont typeface="Wingdings" panose="05000000000000000000" pitchFamily="2" charset="2"/>
              <a:buChar char="p"/>
            </a:pPr>
            <a:r>
              <a:rPr lang="zh-CN" altLang="en-US" sz="2800" b="1" dirty="0">
                <a:solidFill>
                  <a:srgbClr val="000000"/>
                </a:solidFill>
              </a:rPr>
              <a:t>聚类：根据在数据中发现的描述及其关系的信息，将数据对象分簇，使得簇内的对象相互之间是相似的，而不同组中的对象是不同的</a:t>
            </a:r>
            <a:r>
              <a:rPr lang="zh-CN" altLang="en-US" sz="2800" b="1" dirty="0" smtClean="0">
                <a:solidFill>
                  <a:srgbClr val="000000"/>
                </a:solidFill>
              </a:rPr>
              <a:t>。</a:t>
            </a:r>
            <a:r>
              <a:rPr lang="zh-CN" altLang="en-US" sz="2800" b="1" dirty="0">
                <a:solidFill>
                  <a:srgbClr val="000000"/>
                </a:solidFill>
              </a:rPr>
              <a:t>使用案例包括市场细分、文档聚类、图像分割、图像压缩、</a:t>
            </a:r>
            <a:r>
              <a:rPr lang="zh-CN" altLang="en-US" sz="2800" b="1" dirty="0" smtClean="0">
                <a:solidFill>
                  <a:srgbClr val="000000"/>
                </a:solidFill>
              </a:rPr>
              <a:t>聚类分析等</a:t>
            </a:r>
            <a:endParaRPr lang="zh-CN" altLang="en-US" sz="2800" b="1" dirty="0">
              <a:solidFill>
                <a:srgbClr val="000000"/>
              </a:solidFill>
            </a:endParaRPr>
          </a:p>
          <a:p>
            <a:pPr lvl="0">
              <a:buFont typeface="Wingdings" panose="05000000000000000000" pitchFamily="2" charset="2"/>
              <a:buChar char="p"/>
            </a:pPr>
            <a:endParaRPr kumimoji="0" lang="zh-CN" altLang="en-US" sz="2800" b="1" i="0" u="none" strike="noStrike" kern="1200" cap="none" spc="0" normalizeH="0" baseline="0" noProof="0" dirty="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extLst>
      <p:ext uri="{BB962C8B-B14F-4D97-AF65-F5344CB8AC3E}">
        <p14:creationId xmlns:p14="http://schemas.microsoft.com/office/powerpoint/2010/main" val="389770806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4" name="Rectangle 2">
            <a:extLst>
              <a:ext uri="{FF2B5EF4-FFF2-40B4-BE49-F238E27FC236}">
                <a16:creationId xmlns:a16="http://schemas.microsoft.com/office/drawing/2014/main" id="{00C07D59-834A-4813-9185-38BBA5654A0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距离度量</a:t>
            </a:r>
          </a:p>
        </p:txBody>
      </p:sp>
      <p:sp>
        <p:nvSpPr>
          <p:cNvPr id="12" name="文本框 11">
            <a:extLst>
              <a:ext uri="{FF2B5EF4-FFF2-40B4-BE49-F238E27FC236}">
                <a16:creationId xmlns:a16="http://schemas.microsoft.com/office/drawing/2014/main" id="{61A89388-9FAA-4E7A-B99C-DC64FC7C36D7}"/>
              </a:ext>
            </a:extLst>
          </p:cNvPr>
          <p:cNvSpPr txBox="1"/>
          <p:nvPr/>
        </p:nvSpPr>
        <p:spPr>
          <a:xfrm>
            <a:off x="374650" y="1424061"/>
            <a:ext cx="6096000" cy="581057"/>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闵可夫斯基距离</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a:t>
            </a:r>
            <a:r>
              <a:rPr kumimoji="0" lang="en-US" altLang="zh-CN" sz="2400" b="1" i="0" u="none" strike="noStrike" kern="100" cap="none" spc="0" normalizeH="0" baseline="0" noProof="0" dirty="0" err="1">
                <a:ln>
                  <a:noFill/>
                </a:ln>
                <a:solidFill>
                  <a:srgbClr val="000000"/>
                </a:solidFill>
                <a:effectLst/>
                <a:uLnTx/>
                <a:uFillTx/>
                <a:latin typeface="微软雅黑"/>
                <a:ea typeface="微软雅黑"/>
                <a:cs typeface="+mn-cs"/>
              </a:rPr>
              <a:t>Minkowski</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 distance)</a:t>
            </a:r>
            <a:endPar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5C391DC-158B-4EC4-B366-2F1E6A1B81AB}"/>
                  </a:ext>
                </a:extLst>
              </p:cNvPr>
              <p:cNvSpPr txBox="1"/>
              <p:nvPr/>
            </p:nvSpPr>
            <p:spPr>
              <a:xfrm>
                <a:off x="6248400" y="1623186"/>
                <a:ext cx="6096000" cy="2167068"/>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cs typeface="+mn-cs"/>
                        </a:rPr>
                        <m:t>𝑑</m:t>
                      </m:r>
                      <m:d>
                        <m:d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cs typeface="+mn-cs"/>
                            </a:rPr>
                            <m:t>𝑦</m:t>
                          </m:r>
                        </m:e>
                      </m:d>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sSup>
                        <m:sSup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nary>
                                <m:naryPr>
                                  <m:chr m:val="∑"/>
                                  <m:limLoc m:val="undOvr"/>
                                  <m:supHide m:val="on"/>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𝑖</m:t>
                                  </m:r>
                                </m:sub>
                                <m:sup/>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nary>
                              <m:sSub>
                                <m:sSub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𝑥</m:t>
                                  </m:r>
                                </m:e>
                                <m: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𝑖</m:t>
                                  </m:r>
                                </m:sub>
                              </m:s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sSub>
                                <m:sSub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𝑦</m:t>
                                  </m:r>
                                </m:e>
                                <m: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𝑖</m:t>
                                  </m:r>
                                </m:sub>
                              </m:sSub>
                              <m:sSup>
                                <m:sSup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sup>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𝑝</m:t>
                                  </m:r>
                                </m:sup>
                              </m:sSup>
                            </m:e>
                          </m:d>
                        </m:e>
                        <m:sup>
                          <m:f>
                            <m:f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1</m:t>
                              </m:r>
                            </m:num>
                            <m:den>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𝑝</m:t>
                              </m:r>
                            </m:den>
                          </m:f>
                        </m:sup>
                      </m:sSup>
                    </m:oMath>
                  </m:oMathPara>
                </a14:m>
                <a:endParaRPr kumimoji="0" lang="zh-CN" altLang="zh-CN" sz="28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17" name="文本框 16">
                <a:extLst>
                  <a:ext uri="{FF2B5EF4-FFF2-40B4-BE49-F238E27FC236}">
                    <a16:creationId xmlns:a16="http://schemas.microsoft.com/office/drawing/2014/main" id="{B5C391DC-158B-4EC4-B366-2F1E6A1B81AB}"/>
                  </a:ext>
                </a:extLst>
              </p:cNvPr>
              <p:cNvSpPr txBox="1">
                <a:spLocks noRot="1" noChangeAspect="1" noMove="1" noResize="1" noEditPoints="1" noAdjustHandles="1" noChangeArrowheads="1" noChangeShapeType="1" noTextEdit="1"/>
              </p:cNvSpPr>
              <p:nvPr/>
            </p:nvSpPr>
            <p:spPr>
              <a:xfrm>
                <a:off x="6248400" y="1623186"/>
                <a:ext cx="6096000" cy="216706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F8C0654-FFA8-4DB0-9BF3-53F3E4DD0005}"/>
                  </a:ext>
                </a:extLst>
              </p:cNvPr>
              <p:cNvSpPr txBox="1"/>
              <p:nvPr/>
            </p:nvSpPr>
            <p:spPr>
              <a:xfrm>
                <a:off x="668338" y="2191618"/>
                <a:ext cx="6327775" cy="279704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14:m>
                  <m:oMath xmlns:m="http://schemas.openxmlformats.org/officeDocument/2006/math">
                    <m:r>
                      <a:rPr kumimoji="0" lang="en-US" altLang="zh-CN" sz="2400" b="0" i="1" u="none" strike="noStrike" kern="100" cap="none" spc="0" normalizeH="0" baseline="0" noProof="0" smtClean="0">
                        <a:ln>
                          <a:noFill/>
                        </a:ln>
                        <a:solidFill>
                          <a:srgbClr val="000000"/>
                        </a:solidFill>
                        <a:effectLst/>
                        <a:uLnTx/>
                        <a:uFillTx/>
                        <a:latin typeface="Cambria Math" panose="02040503050406030204" pitchFamily="18" charset="0"/>
                        <a:ea typeface="+mj-ea"/>
                        <a:cs typeface="Times New Roman" panose="02020603050405020304" pitchFamily="18" charset="0"/>
                      </a:rPr>
                      <m:t>𝑝</m:t>
                    </m:r>
                  </m:oMath>
                </a14:m>
                <a:r>
                  <a:rPr kumimoji="0" lang="zh-CN"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取</a:t>
                </a:r>
                <a:r>
                  <a:rPr kumimoji="0" lang="en-US"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1</a:t>
                </a:r>
                <a:r>
                  <a:rPr kumimoji="0" lang="zh-CN"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或</a:t>
                </a:r>
                <a:r>
                  <a:rPr kumimoji="0" lang="en-US"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2</a:t>
                </a:r>
                <a:r>
                  <a:rPr kumimoji="0" lang="zh-CN"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时的闵氏距离是最为常用的</a:t>
                </a:r>
                <a:endParaRPr kumimoji="0" lang="en-US" altLang="zh-CN" sz="2400" b="0" i="1"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 xmlns:m="http://schemas.openxmlformats.org/officeDocument/2006/math">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𝑝</m:t>
                    </m:r>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=2</m:t>
                    </m:r>
                  </m:oMath>
                </a14:m>
                <a:r>
                  <a:rPr kumimoji="0" lang="zh-CN"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即为欧氏距离</a:t>
                </a:r>
                <a:endParaRPr kumimoji="0" lang="en-US"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14:m>
                  <m:oMath xmlns:m="http://schemas.openxmlformats.org/officeDocument/2006/math">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𝑝</m:t>
                    </m:r>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=1</m:t>
                    </m:r>
                  </m:oMath>
                </a14:m>
                <a:r>
                  <a:rPr kumimoji="0" lang="zh-CN"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时则为曼哈顿距离</a:t>
                </a:r>
                <a:endParaRPr kumimoji="0" lang="en-US"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当</a:t>
                </a:r>
                <a14:m>
                  <m:oMath xmlns:m="http://schemas.openxmlformats.org/officeDocument/2006/math">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mj-ea"/>
                        <a:cs typeface="Times New Roman" panose="02020603050405020304" pitchFamily="18" charset="0"/>
                      </a:rPr>
                      <m:t>𝑝</m:t>
                    </m:r>
                  </m:oMath>
                </a14:m>
                <a:r>
                  <a:rPr kumimoji="0" lang="zh-CN" altLang="zh-CN" sz="24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取无穷时的极限情况下，可以得到切比雪夫距离</a:t>
                </a:r>
                <a:endParaRPr kumimoji="0" lang="zh-CN" altLang="en-US" sz="2400" b="0" i="0" u="none" strike="noStrike" kern="1200" cap="none" spc="0" normalizeH="0" baseline="0" noProof="0" dirty="0">
                  <a:ln>
                    <a:noFill/>
                  </a:ln>
                  <a:solidFill>
                    <a:srgbClr val="000000"/>
                  </a:solidFill>
                  <a:effectLst/>
                  <a:uLnTx/>
                  <a:uFillTx/>
                  <a:latin typeface="微软雅黑"/>
                  <a:ea typeface="微软雅黑"/>
                  <a:cs typeface="+mn-cs"/>
                </a:endParaRPr>
              </a:p>
            </p:txBody>
          </p:sp>
        </mc:Choice>
        <mc:Fallback xmlns="">
          <p:sp>
            <p:nvSpPr>
              <p:cNvPr id="21" name="文本框 20">
                <a:extLst>
                  <a:ext uri="{FF2B5EF4-FFF2-40B4-BE49-F238E27FC236}">
                    <a16:creationId xmlns:a16="http://schemas.microsoft.com/office/drawing/2014/main" id="{EF8C0654-FFA8-4DB0-9BF3-53F3E4DD0005}"/>
                  </a:ext>
                </a:extLst>
              </p:cNvPr>
              <p:cNvSpPr txBox="1">
                <a:spLocks noRot="1" noChangeAspect="1" noMove="1" noResize="1" noEditPoints="1" noAdjustHandles="1" noChangeArrowheads="1" noChangeShapeType="1" noTextEdit="1"/>
              </p:cNvSpPr>
              <p:nvPr/>
            </p:nvSpPr>
            <p:spPr>
              <a:xfrm>
                <a:off x="668338" y="2191618"/>
                <a:ext cx="6327775" cy="2797048"/>
              </a:xfrm>
              <a:prstGeom prst="rect">
                <a:avLst/>
              </a:prstGeom>
              <a:blipFill>
                <a:blip r:embed="rId4"/>
                <a:stretch>
                  <a:fillRect l="-1541" b="-43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1A1C16E-522F-431E-87C7-FC7CFDB204A2}"/>
                  </a:ext>
                </a:extLst>
              </p:cNvPr>
              <p:cNvSpPr txBox="1"/>
              <p:nvPr/>
            </p:nvSpPr>
            <p:spPr>
              <a:xfrm>
                <a:off x="7243763" y="4447483"/>
                <a:ext cx="6096000" cy="1870833"/>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00" cap="none" spc="0" normalizeH="0" baseline="0" noProof="0" smtClean="0">
                          <a:ln>
                            <a:noFill/>
                          </a:ln>
                          <a:solidFill>
                            <a:srgbClr val="000000"/>
                          </a:solidFill>
                          <a:effectLst/>
                          <a:uLnTx/>
                          <a:uFillTx/>
                          <a:latin typeface="Cambria Math" panose="02040503050406030204" pitchFamily="18" charset="0"/>
                          <a:cs typeface="+mn-cs"/>
                        </a:rPr>
                        <m:t>𝑑</m:t>
                      </m:r>
                      <m:d>
                        <m:dPr>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cs typeface="+mn-cs"/>
                            </a:rPr>
                          </m:ctrlPr>
                        </m:dPr>
                        <m:e>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cs typeface="+mn-cs"/>
                            </a:rPr>
                            <m:t>𝑥</m:t>
                          </m:r>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cs typeface="+mn-cs"/>
                            </a:rPr>
                            <m:t>𝑦</m:t>
                          </m:r>
                        </m:e>
                      </m:d>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sSup>
                        <m:sSupPr>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d>
                            <m:dPr>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nary>
                                <m:naryPr>
                                  <m:chr m:val="∑"/>
                                  <m:limLoc m:val="undOvr"/>
                                  <m:supHide m:val="on"/>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𝑖</m:t>
                                  </m:r>
                                </m:sub>
                                <m:sup/>
                                <m:e>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nary>
                              <m:sSub>
                                <m:sSubPr>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𝑥</m:t>
                                  </m:r>
                                </m:e>
                                <m:sub>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𝑖</m:t>
                                  </m:r>
                                </m:sub>
                              </m:sSub>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sSub>
                                <m:sSubPr>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𝑦</m:t>
                                  </m:r>
                                </m:e>
                                <m:sub>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𝑖</m:t>
                                  </m:r>
                                </m:sub>
                              </m:sSub>
                              <m:sSup>
                                <m:sSupPr>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sup>
                                  <m:r>
                                    <a:rPr kumimoji="0" lang="en-US" altLang="zh-CN" sz="2400" b="0"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2</m:t>
                                  </m:r>
                                </m:sup>
                              </m:sSup>
                            </m:e>
                          </m:d>
                        </m:e>
                        <m:sup>
                          <m:f>
                            <m:fPr>
                              <m:ctrlPr>
                                <a:rPr kumimoji="0" lang="zh-CN" altLang="zh-CN" sz="2400" b="0"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altLang="zh-CN" sz="2400" b="0"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1</m:t>
                              </m:r>
                            </m:num>
                            <m:den>
                              <m:r>
                                <a:rPr kumimoji="0" lang="en-US" altLang="zh-CN" sz="2400" b="0" i="1" u="none" strike="noStrike" kern="1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2</m:t>
                              </m:r>
                            </m:den>
                          </m:f>
                        </m:sup>
                      </m:sSup>
                    </m:oMath>
                  </m:oMathPara>
                </a14:m>
                <a:endParaRPr kumimoji="0" lang="zh-CN" altLang="zh-CN" sz="2400" b="0"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11" name="文本框 10">
                <a:extLst>
                  <a:ext uri="{FF2B5EF4-FFF2-40B4-BE49-F238E27FC236}">
                    <a16:creationId xmlns:a16="http://schemas.microsoft.com/office/drawing/2014/main" id="{81A1C16E-522F-431E-87C7-FC7CFDB204A2}"/>
                  </a:ext>
                </a:extLst>
              </p:cNvPr>
              <p:cNvSpPr txBox="1">
                <a:spLocks noRot="1" noChangeAspect="1" noMove="1" noResize="1" noEditPoints="1" noAdjustHandles="1" noChangeArrowheads="1" noChangeShapeType="1" noTextEdit="1"/>
              </p:cNvSpPr>
              <p:nvPr/>
            </p:nvSpPr>
            <p:spPr>
              <a:xfrm>
                <a:off x="7243763" y="4447483"/>
                <a:ext cx="6096000" cy="1870833"/>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9195F12-0CEA-4EE9-9573-33AA19CDCE5E}"/>
              </a:ext>
            </a:extLst>
          </p:cNvPr>
          <p:cNvSpPr txBox="1"/>
          <p:nvPr/>
        </p:nvSpPr>
        <p:spPr>
          <a:xfrm>
            <a:off x="6906985" y="5453436"/>
            <a:ext cx="4674055"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欧氏</a:t>
            </a:r>
            <a:r>
              <a:rPr kumimoji="0" lang="zh-CN" altLang="zh-CN" sz="20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距离</a:t>
            </a:r>
            <a:r>
              <a:rPr kumimoji="0" lang="zh-CN" altLang="en-US" sz="2000" b="0"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a:t>
            </a:r>
            <a:endParaRPr kumimoji="0" lang="zh-CN" altLang="en-US" sz="20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7581359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1"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4" name="Rectangle 2">
            <a:extLst>
              <a:ext uri="{FF2B5EF4-FFF2-40B4-BE49-F238E27FC236}">
                <a16:creationId xmlns:a16="http://schemas.microsoft.com/office/drawing/2014/main" id="{00C07D59-834A-4813-9185-38BBA5654A0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距离度量</a:t>
            </a:r>
          </a:p>
        </p:txBody>
      </p:sp>
      <p:sp>
        <p:nvSpPr>
          <p:cNvPr id="12" name="文本框 11">
            <a:extLst>
              <a:ext uri="{FF2B5EF4-FFF2-40B4-BE49-F238E27FC236}">
                <a16:creationId xmlns:a16="http://schemas.microsoft.com/office/drawing/2014/main" id="{61A89388-9FAA-4E7A-B99C-DC64FC7C36D7}"/>
              </a:ext>
            </a:extLst>
          </p:cNvPr>
          <p:cNvSpPr txBox="1"/>
          <p:nvPr/>
        </p:nvSpPr>
        <p:spPr>
          <a:xfrm>
            <a:off x="388938" y="1354463"/>
            <a:ext cx="6096000" cy="581057"/>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曼哈顿距离</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(Manhattan distance)</a:t>
            </a:r>
            <a:endPar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endParaRPr>
          </a:p>
        </p:txBody>
      </p:sp>
      <p:pic>
        <p:nvPicPr>
          <p:cNvPr id="14" name="图片 13">
            <a:extLst>
              <a:ext uri="{FF2B5EF4-FFF2-40B4-BE49-F238E27FC236}">
                <a16:creationId xmlns:a16="http://schemas.microsoft.com/office/drawing/2014/main" id="{5386ED16-E8AF-4AF7-A624-91CEE1854D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17575" y="2217738"/>
            <a:ext cx="4000500" cy="4175125"/>
          </a:xfrm>
          <a:prstGeom prst="rect">
            <a:avLst/>
          </a:prstGeom>
          <a:noFill/>
          <a:ln>
            <a:noFill/>
          </a:ln>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A3CBB96-FEFB-40CF-BE67-24B2CBE99099}"/>
                  </a:ext>
                </a:extLst>
              </p:cNvPr>
              <p:cNvSpPr txBox="1"/>
              <p:nvPr/>
            </p:nvSpPr>
            <p:spPr>
              <a:xfrm>
                <a:off x="5218112" y="1386548"/>
                <a:ext cx="6096000" cy="113787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𝒅</m:t>
                      </m:r>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𝒙</m:t>
                      </m:r>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𝒚</m:t>
                      </m:r>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m:t>
                      </m:r>
                      <m:nary>
                        <m:naryPr>
                          <m:chr m:val="∑"/>
                          <m:limLoc m:val="undOvr"/>
                          <m:supHide m:val="on"/>
                          <m:ctrlPr>
                            <a:rPr kumimoji="0" lang="zh-CN"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ctrlPr>
                        </m:naryPr>
                        <m:sub>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𝒊</m:t>
                          </m:r>
                        </m:sub>
                        <m:sup/>
                        <m:e>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m:t>
                          </m:r>
                        </m:e>
                      </m:nary>
                      <m:sSub>
                        <m:sSubPr>
                          <m:ctrlPr>
                            <a:rPr kumimoji="0" lang="zh-CN"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𝒙</m:t>
                          </m:r>
                        </m:e>
                        <m:sub>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𝒊</m:t>
                          </m:r>
                        </m:sub>
                      </m:sSub>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𝒚</m:t>
                          </m:r>
                        </m:e>
                        <m:sub>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𝒊</m:t>
                          </m:r>
                        </m:sub>
                      </m:sSub>
                      <m:r>
                        <a:rPr kumimoji="0" lang="en-US" altLang="zh-CN" sz="2800" b="1"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28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mc:Choice>
        <mc:Fallback xmlns="">
          <p:sp>
            <p:nvSpPr>
              <p:cNvPr id="15" name="文本框 14">
                <a:extLst>
                  <a:ext uri="{FF2B5EF4-FFF2-40B4-BE49-F238E27FC236}">
                    <a16:creationId xmlns:a16="http://schemas.microsoft.com/office/drawing/2014/main" id="{FA3CBB96-FEFB-40CF-BE67-24B2CBE99099}"/>
                  </a:ext>
                </a:extLst>
              </p:cNvPr>
              <p:cNvSpPr txBox="1">
                <a:spLocks noRot="1" noChangeAspect="1" noMove="1" noResize="1" noEditPoints="1" noAdjustHandles="1" noChangeArrowheads="1" noChangeShapeType="1" noTextEdit="1"/>
              </p:cNvSpPr>
              <p:nvPr/>
            </p:nvSpPr>
            <p:spPr>
              <a:xfrm>
                <a:off x="5218112" y="1386548"/>
                <a:ext cx="6096000" cy="1137876"/>
              </a:xfrm>
              <a:prstGeom prst="rect">
                <a:avLst/>
              </a:prstGeom>
              <a:blipFill>
                <a:blip r:embed="rId4"/>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9B9DDD7-CE0F-487D-86BB-4ED614114216}"/>
              </a:ext>
            </a:extLst>
          </p:cNvPr>
          <p:cNvSpPr txBox="1"/>
          <p:nvPr/>
        </p:nvSpPr>
        <p:spPr>
          <a:xfrm>
            <a:off x="5686425" y="2422893"/>
            <a:ext cx="6298572" cy="335104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想象你在城市道路里，要从一个十字路口开车到另外一个十字路口，驾驶距离是两点间的直线距离吗？显然不是，除非你能穿越大楼。实际驾驶距离就是这个</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曼哈顿距离</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。而这也是曼哈顿距离名称的来源， 曼哈顿距离也称为城市街区距离</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(City Block distance)</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a:t>
            </a:r>
          </a:p>
        </p:txBody>
      </p:sp>
    </p:spTree>
    <p:extLst>
      <p:ext uri="{BB962C8B-B14F-4D97-AF65-F5344CB8AC3E}">
        <p14:creationId xmlns:p14="http://schemas.microsoft.com/office/powerpoint/2010/main" val="192722905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4" name="Rectangle 2">
            <a:extLst>
              <a:ext uri="{FF2B5EF4-FFF2-40B4-BE49-F238E27FC236}">
                <a16:creationId xmlns:a16="http://schemas.microsoft.com/office/drawing/2014/main" id="{00C07D59-834A-4813-9185-38BBA5654A0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距离度量</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1A89388-9FAA-4E7A-B99C-DC64FC7C36D7}"/>
                  </a:ext>
                </a:extLst>
              </p:cNvPr>
              <p:cNvSpPr txBox="1"/>
              <p:nvPr/>
            </p:nvSpPr>
            <p:spPr>
              <a:xfrm>
                <a:off x="765175" y="1395560"/>
                <a:ext cx="5614988" cy="1200329"/>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smtClean="0">
                    <a:ln>
                      <a:noFill/>
                    </a:ln>
                    <a:solidFill>
                      <a:srgbClr val="000000"/>
                    </a:solidFill>
                    <a:effectLst/>
                    <a:uLnTx/>
                    <a:uFillTx/>
                    <a:latin typeface="微软雅黑"/>
                    <a:ea typeface="微软雅黑"/>
                    <a:cs typeface="+mn-cs"/>
                  </a:rPr>
                  <a:t>切比雪夫距离</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(Chebyshev distance</a:t>
                </a:r>
                <a:r>
                  <a:rPr kumimoji="0" lang="en-US" altLang="zh-CN" sz="2400" b="1" i="0" u="none" strike="noStrike" kern="100" cap="none" spc="0" normalizeH="0" baseline="0" noProof="0" dirty="0" smtClean="0">
                    <a:ln>
                      <a:noFill/>
                    </a:ln>
                    <a:solidFill>
                      <a:srgbClr val="000000"/>
                    </a:solidFill>
                    <a:effectLst/>
                    <a:uLnTx/>
                    <a:uFillTx/>
                    <a:latin typeface="微软雅黑"/>
                    <a:ea typeface="微软雅黑"/>
                    <a:cs typeface="+mn-cs"/>
                  </a:rPr>
                  <a:t>)</a:t>
                </a:r>
              </a:p>
              <a:p>
                <a:pPr marL="0" marR="0" lvl="0" indent="266700" algn="just" defTabSz="914400" rtl="0" eaLnBrk="0" fontAlgn="base" latinLnBrk="0" hangingPunct="0">
                  <a:lnSpc>
                    <a:spcPct val="150000"/>
                  </a:lnSpc>
                  <a:spcBef>
                    <a:spcPct val="0"/>
                  </a:spcBef>
                  <a:spcAft>
                    <a:spcPct val="0"/>
                  </a:spcAft>
                  <a:buClrTx/>
                  <a:buSzTx/>
                  <a:buFontTx/>
                  <a:buNone/>
                  <a:tabLst/>
                  <a:defRPr/>
                </a:pPr>
                <a:r>
                  <a:rPr kumimoji="0" lang="zh-CN" altLang="en-US" sz="2400" b="1" i="0" u="none" strike="noStrike" kern="100" cap="none" spc="0" normalizeH="0" baseline="0" noProof="0" dirty="0">
                    <a:ln>
                      <a:noFill/>
                    </a:ln>
                    <a:solidFill>
                      <a:srgbClr val="000000"/>
                    </a:solidFill>
                    <a:effectLst/>
                    <a:uLnTx/>
                    <a:uFillTx/>
                    <a:latin typeface="微软雅黑"/>
                    <a:ea typeface="微软雅黑"/>
                    <a:cs typeface="+mn-cs"/>
                  </a:rPr>
                  <a:t>也</a:t>
                </a:r>
                <a:r>
                  <a:rPr kumimoji="0" lang="zh-CN" altLang="en-US" sz="2400" b="1" i="0" u="none" strike="noStrike" kern="100" cap="none" spc="0" normalizeH="0" baseline="0" noProof="0" dirty="0" smtClean="0">
                    <a:ln>
                      <a:noFill/>
                    </a:ln>
                    <a:solidFill>
                      <a:srgbClr val="000000"/>
                    </a:solidFill>
                    <a:effectLst/>
                    <a:uLnTx/>
                    <a:uFillTx/>
                    <a:latin typeface="微软雅黑"/>
                    <a:ea typeface="微软雅黑"/>
                    <a:cs typeface="+mn-cs"/>
                  </a:rPr>
                  <a:t>叫</a:t>
                </a:r>
                <a14:m>
                  <m:oMath xmlns:m="http://schemas.openxmlformats.org/officeDocument/2006/math">
                    <m:sSub>
                      <m:sSubPr>
                        <m:ctrlP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mj-ea"/>
                            <a:cs typeface="+mn-cs"/>
                          </a:rPr>
                        </m:ctrlPr>
                      </m:sSubPr>
                      <m:e>
                        <m: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mj-ea"/>
                            <a:cs typeface="+mn-cs"/>
                          </a:rPr>
                          <m:t>𝑳</m:t>
                        </m:r>
                      </m:e>
                      <m:sub>
                        <m: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ub>
                    </m:sSub>
                  </m:oMath>
                </a14:m>
                <a:r>
                  <a:rPr kumimoji="0" lang="zh-CN" altLang="en-US" sz="2400" b="1" i="0" u="none" strike="noStrike" kern="100" cap="none" spc="0" normalizeH="0" baseline="0" noProof="0" dirty="0" smtClean="0">
                    <a:ln>
                      <a:noFill/>
                    </a:ln>
                    <a:solidFill>
                      <a:srgbClr val="000000"/>
                    </a:solidFill>
                    <a:effectLst/>
                    <a:uLnTx/>
                    <a:uFillTx/>
                    <a:latin typeface="微软雅黑"/>
                    <a:ea typeface="微软雅黑"/>
                    <a:cs typeface="+mn-cs"/>
                  </a:rPr>
                  <a:t>范数距离</a:t>
                </a:r>
                <a:endPar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endParaRPr>
              </a:p>
            </p:txBody>
          </p:sp>
        </mc:Choice>
        <mc:Fallback xmlns="">
          <p:sp>
            <p:nvSpPr>
              <p:cNvPr id="12" name="文本框 11">
                <a:extLst>
                  <a:ext uri="{FF2B5EF4-FFF2-40B4-BE49-F238E27FC236}">
                    <a16:creationId xmlns:a16="http://schemas.microsoft.com/office/drawing/2014/main" id="{61A89388-9FAA-4E7A-B99C-DC64FC7C36D7}"/>
                  </a:ext>
                </a:extLst>
              </p:cNvPr>
              <p:cNvSpPr txBox="1">
                <a:spLocks noRot="1" noChangeAspect="1" noMove="1" noResize="1" noEditPoints="1" noAdjustHandles="1" noChangeArrowheads="1" noChangeShapeType="1" noTextEdit="1"/>
              </p:cNvSpPr>
              <p:nvPr/>
            </p:nvSpPr>
            <p:spPr>
              <a:xfrm>
                <a:off x="765175" y="1395560"/>
                <a:ext cx="5614988" cy="1200329"/>
              </a:xfrm>
              <a:prstGeom prst="rect">
                <a:avLst/>
              </a:prstGeom>
              <a:blipFill>
                <a:blip r:embed="rId3"/>
                <a:stretch>
                  <a:fillRect r="-434" b="-5584"/>
                </a:stretch>
              </a:blipFill>
            </p:spPr>
            <p:txBody>
              <a:bodyPr/>
              <a:lstStyle/>
              <a:p>
                <a:r>
                  <a:rPr lang="zh-CN" altLang="en-US">
                    <a:noFill/>
                  </a:rPr>
                  <a:t> </a:t>
                </a:r>
              </a:p>
            </p:txBody>
          </p:sp>
        </mc:Fallback>
      </mc:AlternateContent>
      <p:pic>
        <p:nvPicPr>
          <p:cNvPr id="14" name="Picture">
            <a:extLst>
              <a:ext uri="{FF2B5EF4-FFF2-40B4-BE49-F238E27FC236}">
                <a16:creationId xmlns:a16="http://schemas.microsoft.com/office/drawing/2014/main" id="{A6669C1B-782D-4D3F-BFB5-BFA9D7389DB2}"/>
              </a:ext>
            </a:extLst>
          </p:cNvPr>
          <p:cNvPicPr/>
          <p:nvPr/>
        </p:nvPicPr>
        <p:blipFill rotWithShape="1">
          <a:blip r:embed="rId4"/>
          <a:srcRect b="31960"/>
          <a:stretch/>
        </p:blipFill>
        <p:spPr bwMode="auto">
          <a:xfrm>
            <a:off x="307975" y="2534452"/>
            <a:ext cx="4814094" cy="4094947"/>
          </a:xfrm>
          <a:prstGeom prst="rect">
            <a:avLst/>
          </a:prstGeom>
          <a:noFill/>
          <a:ln w="9525">
            <a:noFill/>
            <a:headEnd/>
            <a:tailEnd/>
          </a:ln>
        </p:spPr>
      </p:pic>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2CC1AD4-8D54-4FB7-B3D7-02302014F4F0}"/>
                  </a:ext>
                </a:extLst>
              </p:cNvPr>
              <p:cNvSpPr txBox="1"/>
              <p:nvPr/>
            </p:nvSpPr>
            <p:spPr>
              <a:xfrm>
                <a:off x="6380162" y="1625322"/>
                <a:ext cx="6096000" cy="662554"/>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r>
                  <a:rPr kumimoji="0" lang="zh-CN" altLang="zh-CN" sz="2800" b="0" i="0" u="none" strike="noStrike" kern="100" cap="none" spc="0" normalizeH="0" baseline="0" noProof="0" dirty="0">
                    <a:ln>
                      <a:noFill/>
                    </a:ln>
                    <a:solidFill>
                      <a:srgbClr val="000000"/>
                    </a:solidFill>
                    <a:effectLst/>
                    <a:uLnTx/>
                    <a:uFillTx/>
                    <a:latin typeface="微软雅黑"/>
                    <a:ea typeface="微软雅黑"/>
                    <a:cs typeface="+mn-cs"/>
                  </a:rPr>
                  <a:t> </a:t>
                </a:r>
                <a14:m>
                  <m:oMath xmlns:m="http://schemas.openxmlformats.org/officeDocument/2006/math">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𝑑</m:t>
                    </m:r>
                    <m:d>
                      <m:d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dPr>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𝑥</m:t>
                        </m:r>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m:t>
                        </m:r>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𝑦</m:t>
                        </m:r>
                      </m:e>
                    </m:d>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m:t>
                    </m:r>
                    <m:sSub>
                      <m:sSub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m:rPr>
                            <m:sty m:val="p"/>
                          </m:rPr>
                          <a:rPr kumimoji="0" lang="en-US" altLang="zh-CN" sz="2800" b="0" i="0" u="none" strike="noStrike" kern="100" cap="none" spc="0" normalizeH="0" baseline="0" noProof="0">
                            <a:ln>
                              <a:noFill/>
                            </a:ln>
                            <a:solidFill>
                              <a:srgbClr val="000000"/>
                            </a:solidFill>
                            <a:effectLst/>
                            <a:uLnTx/>
                            <a:uFillTx/>
                            <a:latin typeface="Cambria Math" panose="02040503050406030204" pitchFamily="18" charset="0"/>
                            <a:ea typeface="+mj-ea"/>
                            <a:cs typeface="+mn-cs"/>
                          </a:rPr>
                          <m:t>max</m:t>
                        </m:r>
                      </m:e>
                      <m: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𝑖</m:t>
                        </m:r>
                      </m:sub>
                    </m:sSub>
                    <m:d>
                      <m:dPr>
                        <m:begChr m:val="|"/>
                        <m:endChr m:val="|"/>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dPr>
                      <m:e>
                        <m:sSub>
                          <m:sSub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𝑥</m:t>
                            </m:r>
                          </m:e>
                          <m: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𝑖</m:t>
                            </m:r>
                          </m:sub>
                        </m:s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m:t>
                        </m:r>
                        <m:sSub>
                          <m:sSubPr>
                            <m:ctrlPr>
                              <a:rPr kumimoji="0" lang="zh-CN"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𝑦</m:t>
                            </m:r>
                          </m:e>
                          <m:sub>
                            <m:r>
                              <a:rPr kumimoji="0" lang="en-US" altLang="zh-CN" sz="2800" b="0"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𝑖</m:t>
                            </m:r>
                          </m:sub>
                        </m:sSub>
                      </m:e>
                    </m:d>
                  </m:oMath>
                </a14:m>
                <a:endParaRPr kumimoji="0" lang="zh-CN" altLang="zh-CN" sz="2800" b="0" i="0" u="none" strike="noStrike" kern="100" cap="none" spc="0" normalizeH="0" baseline="0" noProof="0" dirty="0">
                  <a:ln>
                    <a:noFill/>
                  </a:ln>
                  <a:solidFill>
                    <a:srgbClr val="000000"/>
                  </a:solidFill>
                  <a:effectLst/>
                  <a:uLnTx/>
                  <a:uFillTx/>
                  <a:latin typeface="微软雅黑"/>
                  <a:ea typeface="微软雅黑"/>
                  <a:cs typeface="+mn-cs"/>
                </a:endParaRPr>
              </a:p>
            </p:txBody>
          </p:sp>
        </mc:Choice>
        <mc:Fallback xmlns="">
          <p:sp>
            <p:nvSpPr>
              <p:cNvPr id="15" name="文本框 14">
                <a:extLst>
                  <a:ext uri="{FF2B5EF4-FFF2-40B4-BE49-F238E27FC236}">
                    <a16:creationId xmlns:a16="http://schemas.microsoft.com/office/drawing/2014/main" id="{12CC1AD4-8D54-4FB7-B3D7-02302014F4F0}"/>
                  </a:ext>
                </a:extLst>
              </p:cNvPr>
              <p:cNvSpPr txBox="1">
                <a:spLocks noRot="1" noChangeAspect="1" noMove="1" noResize="1" noEditPoints="1" noAdjustHandles="1" noChangeArrowheads="1" noChangeShapeType="1" noTextEdit="1"/>
              </p:cNvSpPr>
              <p:nvPr/>
            </p:nvSpPr>
            <p:spPr>
              <a:xfrm>
                <a:off x="6380162" y="1625322"/>
                <a:ext cx="6096000" cy="662554"/>
              </a:xfrm>
              <a:prstGeom prst="rect">
                <a:avLst/>
              </a:prstGeom>
              <a:blipFill>
                <a:blip r:embed="rId5"/>
                <a:stretch>
                  <a:fillRect/>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13BB25FC-4AD2-416E-86BD-C88C78578CB3}"/>
              </a:ext>
            </a:extLst>
          </p:cNvPr>
          <p:cNvSpPr txBox="1"/>
          <p:nvPr/>
        </p:nvSpPr>
        <p:spPr>
          <a:xfrm>
            <a:off x="5468938" y="2370037"/>
            <a:ext cx="6432550" cy="390440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333333"/>
                </a:solidFill>
                <a:effectLst/>
                <a:uLnTx/>
                <a:uFillTx/>
                <a:latin typeface="arial" panose="020B0604020202020204" pitchFamily="34" charset="0"/>
                <a:ea typeface="微软雅黑" panose="020B0503020204020204" pitchFamily="34" charset="-122"/>
                <a:cs typeface="+mn-cs"/>
              </a:rPr>
              <a:t>二个点之间的距离定义是其各坐标数值差绝对值的最大值。</a:t>
            </a:r>
            <a:endParaRPr kumimoji="0" lang="en-US" altLang="zh-CN" sz="2400" b="1" i="0" u="none" strike="noStrike" kern="1200" cap="none" spc="0" normalizeH="0" baseline="0" noProof="0" dirty="0">
              <a:ln>
                <a:noFill/>
              </a:ln>
              <a:solidFill>
                <a:srgbClr val="333333"/>
              </a:solidFill>
              <a:effectLst/>
              <a:uLnTx/>
              <a:uFillTx/>
              <a:latin typeface="arial" panose="020B0604020202020204" pitchFamily="34" charset="0"/>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rPr>
              <a:t>国际象棋棋盘上二个位置间的切比雪夫距离是指王要从一个位子移至另一个位子需要走的步数。由于王可以往斜前或斜后方向移动一格，因此可以较有效率的到达目的的格子。上图是棋盘上所有位置距f6位置的切比雪夫距离。</a:t>
            </a:r>
          </a:p>
        </p:txBody>
      </p:sp>
    </p:spTree>
    <p:extLst>
      <p:ext uri="{BB962C8B-B14F-4D97-AF65-F5344CB8AC3E}">
        <p14:creationId xmlns:p14="http://schemas.microsoft.com/office/powerpoint/2010/main" val="631010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析取联结词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3"/>
          <p:cNvSpPr txBox="1"/>
          <p:nvPr/>
        </p:nvSpPr>
        <p:spPr>
          <a:xfrm>
            <a:off x="640111" y="1991093"/>
            <a:ext cx="11362835" cy="1921679"/>
          </a:xfrm>
          <a:prstGeom prst="rect">
            <a:avLst/>
          </a:prstGeom>
        </p:spPr>
        <p:txBody>
          <a:bodyPr vert="horz" wrap="square" lIns="0" tIns="61594" rIns="0" bIns="0" rtlCol="0">
            <a:spAutoFit/>
          </a:bodyPr>
          <a:lstStyle/>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r>
              <a:rPr kumimoji="0" lang="zh-CN" altLang="en-US" sz="2800" b="0" i="0" u="none" strike="noStrike" kern="1200" cap="none" spc="-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设</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1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为两个命题，复合命题“</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或者</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”称为</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的析取式，记为</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“∨”称作析取联结词。</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800" b="0" i="0" u="none" strike="noStrike" kern="1200" cap="none" spc="-80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为真当且仅当</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与</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中至少有一个为真</a:t>
            </a:r>
            <a:r>
              <a:rPr kumimoji="0" lang="en-US" altLang="zh-CN" sz="2800" b="0" i="0" u="none" strike="noStrike" kern="1200" cap="none" spc="-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sp>
        <p:nvSpPr>
          <p:cNvPr id="6" name="object 7"/>
          <p:cNvSpPr txBox="1"/>
          <p:nvPr/>
        </p:nvSpPr>
        <p:spPr>
          <a:xfrm>
            <a:off x="4914811" y="2951932"/>
            <a:ext cx="6848531" cy="3403496"/>
          </a:xfrm>
          <a:prstGeom prst="rect">
            <a:avLst/>
          </a:prstGeom>
          <a:solidFill>
            <a:schemeClr val="accent2">
              <a:lumMod val="40000"/>
              <a:lumOff val="60000"/>
            </a:schemeClr>
          </a:solidFill>
        </p:spPr>
        <p:txBody>
          <a:bodyPr vert="horz" wrap="square" lIns="0" tIns="12700" rIns="0" bIns="0" rtlCol="0">
            <a:spAutoFit/>
          </a:bodyPr>
          <a:lstStyle/>
          <a:p>
            <a:pPr marL="355600" marR="0" lvl="0" indent="-342900" algn="l" defTabSz="914400" rtl="0" eaLnBrk="1" fontAlgn="auto" latinLnBrk="0" hangingPunct="1">
              <a:lnSpc>
                <a:spcPts val="3650"/>
              </a:lnSpc>
              <a:spcBef>
                <a:spcPts val="95"/>
              </a:spcBef>
              <a:spcAft>
                <a:spcPts val="0"/>
              </a:spcAft>
              <a:buClrTx/>
              <a:buSzTx/>
              <a:buFont typeface="Wingdings" panose="05000000000000000000" pitchFamily="2" charset="2"/>
              <a:buChar char="Ø"/>
              <a:tabLst>
                <a:tab pos="354965" algn="l"/>
                <a:tab pos="355600" algn="l"/>
              </a:tabLst>
              <a:defRPr/>
            </a:pPr>
            <a:r>
              <a:rPr kumimoji="0" lang="zh-CN" altLang="en-US" sz="2400" b="0" i="0" u="none" strike="noStrike" kern="1200" cap="none" spc="-40" normalizeH="0" baseline="0" noProof="0" dirty="0" smtClean="0">
                <a:ln>
                  <a:noFill/>
                </a:ln>
                <a:solidFill>
                  <a:prstClr val="black"/>
                </a:solidFill>
                <a:effectLst/>
                <a:uLnTx/>
                <a:uFillTx/>
                <a:latin typeface="宋体"/>
                <a:ea typeface="等线" panose="02010600030101010101" pitchFamily="2" charset="-122"/>
                <a:cs typeface="宋体"/>
              </a:rPr>
              <a:t>她</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或许数学成绩好，或许英语成绩好</a:t>
            </a:r>
            <a:r>
              <a:rPr kumimoji="0" lang="zh-CN" altLang="en-US" sz="2400" b="0" i="0" u="none" strike="noStrike" kern="1200" cap="none" spc="-50" normalizeH="0" baseline="0" noProof="0" dirty="0" smtClean="0">
                <a:ln>
                  <a:noFill/>
                </a:ln>
                <a:solidFill>
                  <a:prstClr val="black"/>
                </a:solidFill>
                <a:effectLst/>
                <a:uLnTx/>
                <a:uFillTx/>
                <a:latin typeface="宋体"/>
                <a:ea typeface="等线" panose="02010600030101010101" pitchFamily="2" charset="-122"/>
                <a:cs typeface="宋体"/>
              </a:rPr>
              <a:t>。</a:t>
            </a:r>
            <a:r>
              <a:rPr kumimoji="0" lang="en-US" altLang="zh-CN" sz="2400" b="0" i="1"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 p</a:t>
            </a:r>
            <a:r>
              <a:rPr kumimoji="0" lang="zh-CN" altLang="en-US" sz="2400" b="0" i="0" u="none" strike="noStrike" kern="1200" cap="none" spc="-25" normalizeH="0" baseline="0" noProof="0" dirty="0">
                <a:ln>
                  <a:noFill/>
                </a:ln>
                <a:solidFill>
                  <a:prstClr val="black"/>
                </a:solidFill>
                <a:effectLst/>
                <a:uLnTx/>
                <a:uFillTx/>
                <a:latin typeface="宋体"/>
                <a:ea typeface="等线" panose="02010600030101010101" pitchFamily="2" charset="-122"/>
                <a:cs typeface="宋体"/>
              </a:rPr>
              <a:t>∨</a:t>
            </a:r>
            <a:r>
              <a:rPr kumimoji="0" lang="en-US" altLang="zh-CN" sz="2400" b="0" i="1"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q</a:t>
            </a:r>
            <a:endParaRPr kumimoji="0" lang="zh-CN" altLang="en-US" sz="2400" b="0" i="0" u="none" strike="noStrike" kern="1200" cap="none" spc="0" normalizeH="0" baseline="0" noProof="0" dirty="0">
              <a:ln>
                <a:noFill/>
              </a:ln>
              <a:solidFill>
                <a:prstClr val="black"/>
              </a:solidFill>
              <a:effectLst/>
              <a:uLnTx/>
              <a:uFillTx/>
              <a:latin typeface="宋体"/>
              <a:ea typeface="等线" panose="02010600030101010101" pitchFamily="2" charset="-122"/>
              <a:cs typeface="宋体"/>
            </a:endParaRPr>
          </a:p>
          <a:p>
            <a:pPr marL="113664" marR="0" lvl="0" indent="0" algn="l" defTabSz="914400" rtl="0" eaLnBrk="1" fontAlgn="auto" latinLnBrk="0" hangingPunct="1">
              <a:lnSpc>
                <a:spcPct val="100000"/>
              </a:lnSpc>
              <a:spcBef>
                <a:spcPts val="385"/>
              </a:spcBef>
              <a:spcAft>
                <a:spcPts val="0"/>
              </a:spcAft>
              <a:buClrTx/>
              <a:buSzTx/>
              <a:buFontTx/>
              <a:buNone/>
              <a:tabLst/>
              <a:defRPr/>
            </a:pPr>
            <a:r>
              <a:rPr kumimoji="0" lang="en-US" altLang="zh-CN" sz="2400" b="0" i="1"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1" u="none" strike="noStrike" kern="1200" cap="none" spc="40" normalizeH="0" baseline="0" noProof="0" dirty="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：她数学成绩好</a:t>
            </a:r>
            <a:r>
              <a:rPr kumimoji="0" lang="en-US" altLang="zh-CN"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a:p>
            <a:pPr marL="113664" marR="0" lvl="0" indent="0" algn="l" defTabSz="914400" rtl="0" eaLnBrk="1" fontAlgn="auto" latinLnBrk="0" hangingPunct="1">
              <a:lnSpc>
                <a:spcPct val="100000"/>
              </a:lnSpc>
              <a:spcBef>
                <a:spcPts val="385"/>
              </a:spcBef>
              <a:spcAft>
                <a:spcPts val="0"/>
              </a:spcAft>
              <a:buClrTx/>
              <a:buSzTx/>
              <a:buFontTx/>
              <a:buNone/>
              <a:tabLst/>
              <a:defRPr/>
            </a:pPr>
            <a:r>
              <a:rPr kumimoji="0" lang="en-US" altLang="zh-CN" sz="2400" b="0" i="1"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q</a:t>
            </a:r>
            <a:r>
              <a:rPr kumimoji="0" lang="zh-CN" altLang="en-US" sz="2400" b="0" i="1" u="none" strike="noStrike" kern="1200" cap="none" spc="40" normalizeH="0" baseline="0" noProof="0" dirty="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：她英语成绩好</a:t>
            </a:r>
            <a:r>
              <a:rPr kumimoji="0" lang="en-US" altLang="zh-CN" sz="2400" b="0" i="0" u="none" strike="noStrike" kern="1200" cap="none" spc="-50" normalizeH="0" baseline="0" noProof="0" dirty="0" smtClean="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a:p>
            <a:pPr marL="355600" marR="5080" lvl="0" indent="-342900" algn="l" defTabSz="914400" rtl="0" eaLnBrk="1" fontAlgn="auto" latinLnBrk="0" hangingPunct="1">
              <a:lnSpc>
                <a:spcPts val="3460"/>
              </a:lnSpc>
              <a:spcBef>
                <a:spcPts val="815"/>
              </a:spcBef>
              <a:spcAft>
                <a:spcPts val="0"/>
              </a:spcAft>
              <a:buClrTx/>
              <a:buSzTx/>
              <a:buFont typeface="Wingdings" panose="05000000000000000000" pitchFamily="2" charset="2"/>
              <a:buChar char="Ø"/>
              <a:tabLst>
                <a:tab pos="354965" algn="l"/>
                <a:tab pos="355600" algn="l"/>
              </a:tabLst>
              <a:defRPr/>
            </a:pPr>
            <a:r>
              <a:rPr kumimoji="0" lang="zh-CN" altLang="en-US" sz="2400" b="0" i="0" u="none" strike="noStrike" kern="1200" cap="none" spc="-10" normalizeH="0" baseline="0" noProof="0" dirty="0" smtClean="0">
                <a:ln>
                  <a:noFill/>
                </a:ln>
                <a:solidFill>
                  <a:prstClr val="black"/>
                </a:solidFill>
                <a:effectLst/>
                <a:uLnTx/>
                <a:uFillTx/>
                <a:latin typeface="宋体"/>
                <a:ea typeface="等线" panose="02010600030101010101" pitchFamily="2" charset="-122"/>
                <a:cs typeface="宋体"/>
              </a:rPr>
              <a:t>开往</a:t>
            </a:r>
            <a:r>
              <a:rPr kumimoji="0" lang="zh-CN" altLang="en-US" sz="2400" b="0" i="0" u="none" strike="noStrike" kern="1200" cap="none" spc="-10" normalizeH="0" baseline="0" noProof="0" dirty="0">
                <a:ln>
                  <a:noFill/>
                </a:ln>
                <a:solidFill>
                  <a:prstClr val="black"/>
                </a:solidFill>
                <a:effectLst/>
                <a:uLnTx/>
                <a:uFillTx/>
                <a:latin typeface="宋体"/>
                <a:ea typeface="等线" panose="02010600030101010101" pitchFamily="2" charset="-122"/>
                <a:cs typeface="宋体"/>
              </a:rPr>
              <a:t>烟台的</a:t>
            </a:r>
            <a:r>
              <a:rPr kumimoji="0" lang="en-US" altLang="zh-CN"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rPr>
              <a:t>K285</a:t>
            </a:r>
            <a:r>
              <a:rPr kumimoji="0" lang="zh-CN" altLang="en-US" sz="2400" b="0" i="0" u="none" strike="noStrike" kern="1200" cap="none" spc="-15" normalizeH="0" baseline="0" noProof="0" dirty="0">
                <a:ln>
                  <a:noFill/>
                </a:ln>
                <a:solidFill>
                  <a:prstClr val="black"/>
                </a:solidFill>
                <a:effectLst/>
                <a:uLnTx/>
                <a:uFillTx/>
                <a:latin typeface="宋体"/>
                <a:ea typeface="等线" panose="02010600030101010101" pitchFamily="2" charset="-122"/>
                <a:cs typeface="宋体"/>
              </a:rPr>
              <a:t>次火车三点或四点出发。</a:t>
            </a:r>
            <a:r>
              <a:rPr kumimoji="0" lang="zh-CN" altLang="en-US" sz="2400" b="0" i="0" u="none" strike="noStrike" kern="1200" cap="none" spc="-50" normalizeH="0" baseline="0" noProof="0" dirty="0">
                <a:ln>
                  <a:noFill/>
                </a:ln>
                <a:solidFill>
                  <a:prstClr val="black"/>
                </a:solidFill>
                <a:effectLst/>
                <a:uLnTx/>
                <a:uFillTx/>
                <a:latin typeface="宋体"/>
                <a:ea typeface="等线" panose="02010600030101010101" pitchFamily="2" charset="-122"/>
                <a:cs typeface="宋体"/>
              </a:rPr>
              <a:t> </a:t>
            </a:r>
            <a:endParaRPr kumimoji="0" lang="en-US" altLang="zh-CN" sz="2400" b="0" i="0" u="none" strike="noStrike" kern="1200" cap="none" spc="-50" normalizeH="0" baseline="0" noProof="0" dirty="0" smtClean="0">
              <a:ln>
                <a:noFill/>
              </a:ln>
              <a:solidFill>
                <a:prstClr val="black"/>
              </a:solidFill>
              <a:effectLst/>
              <a:uLnTx/>
              <a:uFillTx/>
              <a:latin typeface="宋体"/>
              <a:ea typeface="等线" panose="02010600030101010101" pitchFamily="2" charset="-122"/>
              <a:cs typeface="宋体"/>
            </a:endParaRPr>
          </a:p>
          <a:p>
            <a:pPr marL="12700" marR="5080" lvl="0" indent="0" algn="l" defTabSz="914400" rtl="0" eaLnBrk="1" fontAlgn="auto" latinLnBrk="0" hangingPunct="1">
              <a:lnSpc>
                <a:spcPts val="3460"/>
              </a:lnSpc>
              <a:spcBef>
                <a:spcPts val="815"/>
              </a:spcBef>
              <a:spcAft>
                <a:spcPts val="0"/>
              </a:spcAft>
              <a:buClrTx/>
              <a:buSzTx/>
              <a:buFontTx/>
              <a:buNone/>
              <a:tabLst>
                <a:tab pos="354965" algn="l"/>
                <a:tab pos="355600" algn="l"/>
              </a:tabLst>
              <a:defRPr/>
            </a:pPr>
            <a:r>
              <a:rPr kumimoji="0" lang="en-US" altLang="zh-CN" sz="2400" b="0" i="1" u="none" strike="noStrike" kern="1200" cap="none" spc="0" normalizeH="0" baseline="0" noProof="0" dirty="0" smtClean="0">
                <a:ln>
                  <a:noFill/>
                </a:ln>
                <a:solidFill>
                  <a:prstClr val="black"/>
                </a:solidFill>
                <a:effectLst/>
                <a:uLnTx/>
                <a:uFillTx/>
                <a:latin typeface="Times New Roman"/>
                <a:ea typeface="等线" panose="02010600030101010101" pitchFamily="2" charset="-122"/>
                <a:cs typeface="Times New Roman"/>
              </a:rPr>
              <a:t>p</a:t>
            </a:r>
            <a:r>
              <a:rPr kumimoji="0" lang="zh-CN" altLang="en-US" sz="2400" b="0" i="1" u="none" strike="noStrike" kern="1200" cap="none" spc="125" normalizeH="0" baseline="0" noProof="0" dirty="0" smtClean="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：开往烟台的</a:t>
            </a:r>
            <a:r>
              <a:rPr kumimoji="0" lang="en-US" altLang="zh-CN" sz="2400" b="0" i="0"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K285</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次火车三点出发</a:t>
            </a:r>
            <a:r>
              <a:rPr kumimoji="0" lang="en-US" altLang="zh-CN" sz="2400" b="0" i="0" u="none" strike="noStrike" kern="1200" cap="none" spc="-50" normalizeH="0" baseline="0" noProof="0" dirty="0" smtClean="0">
                <a:ln>
                  <a:noFill/>
                </a:ln>
                <a:solidFill>
                  <a:prstClr val="black"/>
                </a:solidFill>
                <a:effectLst/>
                <a:uLnTx/>
                <a:uFillTx/>
                <a:latin typeface="Times New Roman"/>
                <a:ea typeface="等线" panose="02010600030101010101" pitchFamily="2" charset="-122"/>
                <a:cs typeface="Times New Roman"/>
              </a:rPr>
              <a:t>.</a:t>
            </a:r>
            <a:endParaRPr kumimoji="0" lang="en-US" altLang="zh-CN" sz="2400" b="0" i="0" u="none" strike="noStrike" kern="1200" cap="none" spc="0" normalizeH="0" baseline="0" noProof="0" dirty="0" smtClean="0">
              <a:ln>
                <a:noFill/>
              </a:ln>
              <a:solidFill>
                <a:prstClr val="black"/>
              </a:solidFill>
              <a:effectLst/>
              <a:uLnTx/>
              <a:uFillTx/>
              <a:latin typeface="Times New Roman"/>
              <a:ea typeface="等线" panose="02010600030101010101" pitchFamily="2" charset="-122"/>
              <a:cs typeface="Times New Roman"/>
            </a:endParaRPr>
          </a:p>
          <a:p>
            <a:pPr marL="12700" marR="5080" lvl="0" indent="0" algn="l" defTabSz="914400" rtl="0" eaLnBrk="1" fontAlgn="auto" latinLnBrk="0" hangingPunct="1">
              <a:lnSpc>
                <a:spcPts val="3460"/>
              </a:lnSpc>
              <a:spcBef>
                <a:spcPts val="815"/>
              </a:spcBef>
              <a:spcAft>
                <a:spcPts val="0"/>
              </a:spcAft>
              <a:buClrTx/>
              <a:buSzTx/>
              <a:buFontTx/>
              <a:buNone/>
              <a:tabLst>
                <a:tab pos="354965" algn="l"/>
                <a:tab pos="355600" algn="l"/>
              </a:tabLst>
              <a:defRPr/>
            </a:pPr>
            <a:r>
              <a:rPr kumimoji="0" lang="en-US" altLang="zh-CN" sz="2400" b="0" i="1" u="none" strike="noStrike" kern="1200" cap="none" spc="0" normalizeH="0" baseline="0" noProof="0" dirty="0" smtClean="0">
                <a:ln>
                  <a:noFill/>
                </a:ln>
                <a:solidFill>
                  <a:prstClr val="black"/>
                </a:solidFill>
                <a:effectLst/>
                <a:uLnTx/>
                <a:uFillTx/>
                <a:latin typeface="Times New Roman"/>
                <a:ea typeface="等线" panose="02010600030101010101" pitchFamily="2" charset="-122"/>
                <a:cs typeface="Times New Roman"/>
              </a:rPr>
              <a:t>q</a:t>
            </a:r>
            <a:r>
              <a:rPr kumimoji="0" lang="zh-CN" altLang="en-US" sz="2400" b="0" i="1" u="none" strike="noStrike" kern="1200" cap="none" spc="60" normalizeH="0" baseline="0" noProof="0" dirty="0" smtClean="0">
                <a:ln>
                  <a:noFill/>
                </a:ln>
                <a:solidFill>
                  <a:prstClr val="black"/>
                </a:solidFill>
                <a:effectLst/>
                <a:uLnTx/>
                <a:uFillTx/>
                <a:latin typeface="Times New Roman"/>
                <a:ea typeface="等线" panose="02010600030101010101" pitchFamily="2" charset="-122"/>
                <a:cs typeface="Times New Roman"/>
              </a:rPr>
              <a:t> </a:t>
            </a:r>
            <a:r>
              <a:rPr kumimoji="0" lang="zh-CN" altLang="en-US" sz="2400" b="0" i="0" u="none" strike="noStrike" kern="1200" cap="none" spc="-275" normalizeH="0" baseline="0" noProof="0" dirty="0" smtClean="0">
                <a:ln>
                  <a:noFill/>
                </a:ln>
                <a:solidFill>
                  <a:prstClr val="black"/>
                </a:solidFill>
                <a:effectLst/>
                <a:uLnTx/>
                <a:uFillTx/>
                <a:latin typeface="宋体"/>
                <a:ea typeface="等线" panose="02010600030101010101" pitchFamily="2" charset="-122"/>
                <a:cs typeface="宋体"/>
              </a:rPr>
              <a:t>：开</a:t>
            </a:r>
            <a:r>
              <a:rPr kumimoji="0" lang="zh-CN" altLang="en-US" sz="2400" b="0" i="0" u="none" strike="noStrike" kern="1200" cap="none" spc="-40" normalizeH="0" baseline="0" noProof="0" dirty="0" smtClean="0">
                <a:ln>
                  <a:noFill/>
                </a:ln>
                <a:solidFill>
                  <a:prstClr val="black"/>
                </a:solidFill>
                <a:effectLst/>
                <a:uLnTx/>
                <a:uFillTx/>
                <a:latin typeface="宋体"/>
                <a:ea typeface="等线" panose="02010600030101010101" pitchFamily="2" charset="-122"/>
                <a:cs typeface="宋体"/>
              </a:rPr>
              <a:t>往</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烟台</a:t>
            </a:r>
            <a:r>
              <a:rPr kumimoji="0" lang="zh-CN" altLang="en-US" sz="2400" b="0" i="0" u="none" strike="noStrike" kern="1200" cap="none" spc="-50" normalizeH="0" baseline="0" noProof="0" dirty="0">
                <a:ln>
                  <a:noFill/>
                </a:ln>
                <a:solidFill>
                  <a:prstClr val="black"/>
                </a:solidFill>
                <a:effectLst/>
                <a:uLnTx/>
                <a:uFillTx/>
                <a:latin typeface="宋体"/>
                <a:ea typeface="等线" panose="02010600030101010101" pitchFamily="2" charset="-122"/>
                <a:cs typeface="宋体"/>
              </a:rPr>
              <a:t>的</a:t>
            </a:r>
            <a:r>
              <a:rPr kumimoji="0" lang="en-US" altLang="zh-CN" sz="2400" b="0" i="0" u="none" strike="noStrike" kern="1200" cap="none" spc="-25" normalizeH="0" baseline="0" noProof="0" dirty="0">
                <a:ln>
                  <a:noFill/>
                </a:ln>
                <a:solidFill>
                  <a:prstClr val="black"/>
                </a:solidFill>
                <a:effectLst/>
                <a:uLnTx/>
                <a:uFillTx/>
                <a:latin typeface="Times New Roman"/>
                <a:ea typeface="等线" panose="02010600030101010101" pitchFamily="2" charset="-122"/>
                <a:cs typeface="Times New Roman"/>
              </a:rPr>
              <a:t>K285</a:t>
            </a:r>
            <a:r>
              <a:rPr kumimoji="0" lang="zh-CN" altLang="en-US" sz="2400" b="0" i="0" u="none" strike="noStrike" kern="1200" cap="none" spc="-40" normalizeH="0" baseline="0" noProof="0" dirty="0">
                <a:ln>
                  <a:noFill/>
                </a:ln>
                <a:solidFill>
                  <a:prstClr val="black"/>
                </a:solidFill>
                <a:effectLst/>
                <a:uLnTx/>
                <a:uFillTx/>
                <a:latin typeface="宋体"/>
                <a:ea typeface="等线" panose="02010600030101010101" pitchFamily="2" charset="-122"/>
                <a:cs typeface="宋体"/>
              </a:rPr>
              <a:t>次火车四点出发</a:t>
            </a:r>
            <a:r>
              <a:rPr kumimoji="0" lang="en-US" altLang="zh-CN"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50" normalizeH="0" baseline="0" noProof="0" dirty="0">
              <a:ln>
                <a:noFill/>
              </a:ln>
              <a:solidFill>
                <a:prstClr val="black"/>
              </a:solidFill>
              <a:effectLst/>
              <a:uLnTx/>
              <a:uFillTx/>
              <a:latin typeface="Times New Roman"/>
              <a:ea typeface="等线" panose="02010600030101010101" pitchFamily="2" charset="-122"/>
              <a:cs typeface="Times New Roman"/>
            </a:endParaRPr>
          </a:p>
          <a:p>
            <a:pPr marL="113664" marR="0" lvl="0" indent="0" algn="l" defTabSz="914400" rtl="0" eaLnBrk="1" fontAlgn="auto" latinLnBrk="0" hangingPunct="1">
              <a:lnSpc>
                <a:spcPct val="100000"/>
              </a:lnSpc>
              <a:spcBef>
                <a:spcPts val="385"/>
              </a:spcBef>
              <a:spcAft>
                <a:spcPts val="0"/>
              </a:spcAft>
              <a:buClrTx/>
              <a:buSzTx/>
              <a:buFontTx/>
              <a:buNone/>
              <a:tabLst/>
              <a:defRPr/>
            </a:pPr>
            <a:r>
              <a:rPr kumimoji="0" lang="en-US" altLang="zh-CN" sz="2400" b="0" i="0" u="none" strike="noStrike" kern="1200" cap="none" spc="-30" normalizeH="0" baseline="0" noProof="0" dirty="0">
                <a:ln>
                  <a:noFill/>
                </a:ln>
                <a:solidFill>
                  <a:prstClr val="black"/>
                </a:solidFill>
                <a:effectLst/>
                <a:uLnTx/>
                <a:uFillTx/>
                <a:latin typeface="Times New Roman"/>
                <a:ea typeface="等线" panose="02010600030101010101" pitchFamily="2" charset="-122"/>
                <a:cs typeface="Times New Roman"/>
              </a:rPr>
              <a:t>(</a:t>
            </a:r>
            <a:r>
              <a:rPr kumimoji="0" lang="en-US" altLang="zh-CN" sz="2400" b="0" i="1" u="none" strike="noStrike" kern="1200" cap="none" spc="-30"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0" u="none" strike="noStrike" kern="1200" cap="none" spc="-30" normalizeH="0" baseline="0" noProof="0" dirty="0">
                <a:ln>
                  <a:noFill/>
                </a:ln>
                <a:solidFill>
                  <a:prstClr val="black"/>
                </a:solidFill>
                <a:effectLst/>
                <a:uLnTx/>
                <a:uFillTx/>
                <a:latin typeface="宋体"/>
                <a:ea typeface="等线" panose="02010600030101010101" pitchFamily="2" charset="-122"/>
                <a:cs typeface="宋体"/>
              </a:rPr>
              <a:t>∧</a:t>
            </a:r>
            <a:r>
              <a:rPr kumimoji="0" lang="zh-CN" altLang="en-US" sz="2400" b="0" i="0" u="none" strike="noStrike" kern="1200" cap="none" spc="-30" normalizeH="0" baseline="0" noProof="0" dirty="0">
                <a:ln>
                  <a:noFill/>
                </a:ln>
                <a:solidFill>
                  <a:prstClr val="black"/>
                </a:solidFill>
                <a:effectLst/>
                <a:uLnTx/>
                <a:uFillTx/>
                <a:latin typeface="Times New Roman"/>
                <a:ea typeface="等线" panose="02010600030101010101" pitchFamily="2" charset="-122"/>
                <a:cs typeface="Times New Roman"/>
              </a:rPr>
              <a:t>┐</a:t>
            </a:r>
            <a:r>
              <a:rPr kumimoji="0" lang="en-US" altLang="zh-CN" sz="2400" b="0" i="1" u="none" strike="noStrike" kern="1200" cap="none" spc="-30" normalizeH="0" baseline="0" noProof="0" dirty="0">
                <a:ln>
                  <a:noFill/>
                </a:ln>
                <a:solidFill>
                  <a:prstClr val="black"/>
                </a:solidFill>
                <a:effectLst/>
                <a:uLnTx/>
                <a:uFillTx/>
                <a:latin typeface="Times New Roman"/>
                <a:ea typeface="等线" panose="02010600030101010101" pitchFamily="2" charset="-122"/>
                <a:cs typeface="Times New Roman"/>
              </a:rPr>
              <a:t>q</a:t>
            </a:r>
            <a:r>
              <a:rPr kumimoji="0" lang="en-US" altLang="zh-CN" sz="2400" b="0" i="0" u="none" strike="noStrike" kern="1200" cap="none" spc="-30" normalizeH="0" baseline="0" noProof="0" dirty="0">
                <a:ln>
                  <a:noFill/>
                </a:ln>
                <a:solidFill>
                  <a:prstClr val="black"/>
                </a:solidFill>
                <a:effectLst/>
                <a:uLnTx/>
                <a:uFillTx/>
                <a:latin typeface="Times New Roman"/>
                <a:ea typeface="等线" panose="02010600030101010101" pitchFamily="2" charset="-122"/>
                <a:cs typeface="Times New Roman"/>
              </a:rPr>
              <a:t>)</a:t>
            </a:r>
            <a:r>
              <a:rPr kumimoji="0" lang="zh-CN" altLang="en-US" sz="2400" b="0" i="0" u="none" strike="noStrike" kern="1200" cap="none" spc="-390" normalizeH="0" baseline="0" noProof="0" dirty="0">
                <a:ln>
                  <a:noFill/>
                </a:ln>
                <a:solidFill>
                  <a:prstClr val="black"/>
                </a:solidFill>
                <a:effectLst/>
                <a:uLnTx/>
                <a:uFillTx/>
                <a:latin typeface="宋体"/>
                <a:ea typeface="等线" panose="02010600030101010101" pitchFamily="2" charset="-122"/>
                <a:cs typeface="宋体"/>
              </a:rPr>
              <a:t>∨ </a:t>
            </a:r>
            <a:r>
              <a:rPr kumimoji="0" lang="en-US" altLang="zh-CN" sz="2400" b="0" i="0" u="none" strike="noStrike" kern="1200" cap="none" spc="-10" normalizeH="0" baseline="0" noProof="0" dirty="0">
                <a:ln>
                  <a:noFill/>
                </a:ln>
                <a:solidFill>
                  <a:prstClr val="black"/>
                </a:solidFill>
                <a:effectLst/>
                <a:uLnTx/>
                <a:uFillTx/>
                <a:latin typeface="Times New Roman"/>
                <a:ea typeface="等线" panose="02010600030101010101" pitchFamily="2" charset="-122"/>
                <a:cs typeface="Times New Roman"/>
              </a:rPr>
              <a:t>(┐</a:t>
            </a:r>
            <a:r>
              <a:rPr kumimoji="0" lang="en-US" altLang="zh-CN" sz="2400" b="0" i="1" u="none" strike="noStrike" kern="1200" cap="none" spc="-10" normalizeH="0" baseline="0" noProof="0" dirty="0">
                <a:ln>
                  <a:noFill/>
                </a:ln>
                <a:solidFill>
                  <a:prstClr val="black"/>
                </a:solidFill>
                <a:effectLst/>
                <a:uLnTx/>
                <a:uFillTx/>
                <a:latin typeface="Times New Roman"/>
                <a:ea typeface="等线" panose="02010600030101010101" pitchFamily="2" charset="-122"/>
                <a:cs typeface="Times New Roman"/>
              </a:rPr>
              <a:t>p</a:t>
            </a:r>
            <a:r>
              <a:rPr kumimoji="0" lang="zh-CN" altLang="en-US" sz="2400" b="0" i="0" u="none" strike="noStrike" kern="1200" cap="none" spc="-10" normalizeH="0" baseline="0" noProof="0" dirty="0">
                <a:ln>
                  <a:noFill/>
                </a:ln>
                <a:solidFill>
                  <a:prstClr val="black"/>
                </a:solidFill>
                <a:effectLst/>
                <a:uLnTx/>
                <a:uFillTx/>
                <a:latin typeface="宋体"/>
                <a:ea typeface="等线" panose="02010600030101010101" pitchFamily="2" charset="-122"/>
                <a:cs typeface="宋体"/>
              </a:rPr>
              <a:t>∧</a:t>
            </a:r>
            <a:r>
              <a:rPr kumimoji="0" lang="en-US" altLang="zh-CN" sz="2400" b="0" i="1" u="none" strike="noStrike" kern="1200" cap="none" spc="-10" normalizeH="0" baseline="0" noProof="0" dirty="0">
                <a:ln>
                  <a:noFill/>
                </a:ln>
                <a:solidFill>
                  <a:prstClr val="black"/>
                </a:solidFill>
                <a:effectLst/>
                <a:uLnTx/>
                <a:uFillTx/>
                <a:latin typeface="Times New Roman"/>
                <a:ea typeface="等线" panose="02010600030101010101" pitchFamily="2" charset="-122"/>
                <a:cs typeface="Times New Roman"/>
              </a:rPr>
              <a:t>q</a:t>
            </a:r>
            <a:r>
              <a:rPr kumimoji="0" lang="en-US" altLang="zh-CN" sz="2400" b="0" i="0" u="none" strike="noStrike" kern="1200" cap="none" spc="-10" normalizeH="0" baseline="0" noProof="0" dirty="0">
                <a:ln>
                  <a:noFill/>
                </a:ln>
                <a:solidFill>
                  <a:prstClr val="black"/>
                </a:solidFill>
                <a:effectLst/>
                <a:uLnTx/>
                <a:uFillTx/>
                <a:latin typeface="Times New Roman"/>
                <a:ea typeface="等线" panose="02010600030101010101" pitchFamily="2" charset="-122"/>
                <a:cs typeface="Times New Roman"/>
              </a:rPr>
              <a:t>)</a:t>
            </a:r>
            <a:endParaRPr kumimoji="0" lang="zh-CN" altLang="en-US" sz="2400" b="0" i="0" u="none" strike="noStrike" kern="1200" cap="none" spc="0" normalizeH="0" baseline="0" noProof="0" dirty="0">
              <a:ln>
                <a:noFill/>
              </a:ln>
              <a:solidFill>
                <a:prstClr val="black"/>
              </a:solidFill>
              <a:effectLst/>
              <a:uLnTx/>
              <a:uFillTx/>
              <a:latin typeface="Times New Roman"/>
              <a:ea typeface="等线" panose="02010600030101010101" pitchFamily="2" charset="-122"/>
              <a:cs typeface="Times New Roman"/>
            </a:endParaRPr>
          </a:p>
        </p:txBody>
      </p:sp>
      <p:graphicFrame>
        <p:nvGraphicFramePr>
          <p:cNvPr id="8" name="object 6"/>
          <p:cNvGraphicFramePr>
            <a:graphicFrameLocks noGrp="1"/>
          </p:cNvGraphicFramePr>
          <p:nvPr>
            <p:extLst/>
          </p:nvPr>
        </p:nvGraphicFramePr>
        <p:xfrm>
          <a:off x="1093807" y="3436501"/>
          <a:ext cx="3581400" cy="2682236"/>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609600">
                <a:tc>
                  <a:txBody>
                    <a:bodyPr/>
                    <a:lstStyle/>
                    <a:p>
                      <a:pPr marL="91440">
                        <a:lnSpc>
                          <a:spcPct val="100000"/>
                        </a:lnSpc>
                        <a:spcBef>
                          <a:spcPts val="270"/>
                        </a:spcBef>
                      </a:pPr>
                      <a:r>
                        <a:rPr sz="2800" dirty="0">
                          <a:latin typeface="Times New Roman"/>
                          <a:cs typeface="Times New Roman"/>
                        </a:rPr>
                        <a:t>p</a:t>
                      </a: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q</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40"/>
                        </a:spcBef>
                      </a:pPr>
                      <a:r>
                        <a:rPr sz="2800" dirty="0">
                          <a:latin typeface="宋体"/>
                          <a:cs typeface="宋体"/>
                        </a:rPr>
                        <a:t>p </a:t>
                      </a:r>
                      <a:r>
                        <a:rPr sz="2800" dirty="0">
                          <a:latin typeface="微软雅黑"/>
                          <a:cs typeface="微软雅黑"/>
                        </a:rPr>
                        <a:t>∨</a:t>
                      </a:r>
                      <a:r>
                        <a:rPr sz="2800" spc="-190" dirty="0">
                          <a:latin typeface="微软雅黑"/>
                          <a:cs typeface="微软雅黑"/>
                        </a:rPr>
                        <a:t> </a:t>
                      </a:r>
                      <a:r>
                        <a:rPr sz="2800" spc="-50" dirty="0">
                          <a:latin typeface="宋体"/>
                          <a:cs typeface="宋体"/>
                        </a:rPr>
                        <a:t>q</a:t>
                      </a:r>
                      <a:endParaRPr sz="2800">
                        <a:latin typeface="宋体"/>
                        <a:cs typeface="宋体"/>
                      </a:endParaRPr>
                    </a:p>
                  </a:txBody>
                  <a:tcPr marL="0" marR="0" marT="3048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59">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59">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37273585"/>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utoShape 5" descr="data:image/png;base64,iVBORw0KGgoAAAANSUhEUgAAAtEAAAHwCAYAAABg0TMJAAAABHNCSVQICAgIfAhkiAAAAAlwSFlz%0AAAALEgAACxIB0t1+/AAAIABJREFUeJzs3Xd4lFX6xvHvIUYIRSKIaEIVMYCgBKKC2FtcXTGi4qJi%0AFysKSiju7s+y7goEKdIULIAiiyJmdUURARXsYNBoIIAKSII0iYBECcn5/XEmGNh0MvNOuT/XxeXk%0AzZRnJkjuOfO8zzHWWkREREREpPJqeV2AiIiIiEioUYgWEREREakihWgRERERkSpSiBYRERERqSKF%0AaBERERGRKlKIFhERERGpIoVoEQlKxphWxhhrjDnM9/XbxpgbA/C4jxhjXvL34/geK8EYs8IYs8sY%0Ac58x5mljzN8D8djBxhizzhhzQTVve6YxJruma6rE40bsz0tEFKJF5BD4gk++MWa3MWazMWaaMaa+%0APx7LWvsna+30StZUrTBWifs+xxhT5Hu+u4wx2caYmw/hLgcDi621Day1T1lr77TW/qPEY22smcor%0Az/cmosD3HPOMMR8bY7oHuo7y+N5cHV/8tbV2ibU2wU+PdasxZpXv573ZGDPPGNPA97j7f14iEnkU%0AokXkUF1mra0PdAGSgL8dfAXjhMu/N7m+53sEMASYaozpcPCVilfQK9AS+LaG66sJs33PsQmwFJhr%0AjDEe1xRwxpizgX8Bfay1DYD2wGxvqxKRYBEuv9RExGPW2hzgbaAjgDHmfWPMP40xHwF7gOOMMQ2N%0AMc8ZYzYZY3KMMY8bY6J8148yxowyxmwzxnwPXFry/n33d1uJr283xqz0rRBmGWO6GGNeBFoAb/pW%0AUgf7rtvNt6KaZ4z5yhhzTon7aW2M+cB3PwuAoyr5fK21Nh3YAXQo0X5yqzFmA7DId/89jTHf+h77%0AfWNMe9/xRcC5wARfrSf4VvIfN8bU872Wcb7v7TbGxB30epxmjPmp+PXzHbvCGPO17/Kpxphlxpid%0AvhXU0ZV5Xgc9xwJgOnAM0NgYU8sY8zdjzHpjzBZjzAxjTEPf4xU//37GmFzfz3hQidqmGWMeL/F1%0AmSvtvto/8b1mm4wxE4wxh/u+96Hval/5XpdrDr4vY0x732ud53vtex5Ux0RjzFu+n/lnxpg2ZbwE%0ApwCfWGszfK/Hz9ba6dbaXQc/J2NM8d+54j9FxpibfN9rZ4xZYIz52bhPL3pX6QchIkFJIVpEaoQx%0ApjlwCZBR4nBfoB/QAFgPTAP2AccDicBFQHEwvh34s+94EnBVOY91NfAIcANuRbgnsN1a2xfYgG91%0A3Fo70hgTD7wFPA40AgYBrxljmvju7mVgOS48/wOoVN+1L1BeAcQCmSW+dTZuxTLZGHMCMAsYgFvV%0AnYcL+Idba88DlgD3+mpdXXwH1tpfgT/hW/X2/ckt+fjW2s+AX4HzShy+1vd8AMYB46y1RwBtgFcq%0A87wOeo61gZuAH62123yXb8KF/+OA+sCEg252LtAW97MdYqrXWlMIDMT9TLoD5wN3A1hrz/Jd52Tf%0A63LAyrAxJhp4E3gXOBroD8w0xpRs9/gL8ChwJLAW+GcZdXyG+zk+aozp4Xs9SmWtLf47Vx+4GvgJ%0AWOh7Q7QA93M52vfYk0wpn16ISGhRiBaRQ5VujMnDfez/Ae7j72LTrLXfWmv34QLsJcAAa+2v1tot%0AwBhcqADoDYy11v5orf0ZeKKcx7wNGGmt/cK3IrzWWru+jOteD8yz1s6z1hZZaxcAy4BLjDEtcKuN%0Af7fW/m6t/RAXwMoT53u+24CHgb7W2pIntT3ie375wDXAW9baBb5V3VFADHB6BY9RWbOAPgDG9ele%0A4jsGUAAcb4w5ylq721r7aRXut7fvOf4IdAWu8B2/Dhhtrf3eWrsbGAb8xRzYuvKo7/lnAi8U11cV%0A1trl1tpPrbX7rLXrgGdwb04qoxsu3A+31u611i4C/ntQHa9baz/3/b2cCXQuo44lQC9cq9JbwHZj%0AzOiSq/8H871xmg70ttb+iHtjuM5a+4Lv+WQAr+GCtoiEsMr07ImIlCfFWvteGd/7scTllkA0sMn8%0A0V5bq8R14g66flmhGKA58F0l62sJXG2MuazEsWhgse8xd/hWfks+bvNy7i/XWtusnO+XfA5xlHge%0A1toiY8yPQHwla6/Iy8DHxpi7cGHvyxJvJm4FHgNWGWN+wIXb/1byfl+x1l5fyvEDno/v8mFA0xLH%0ADv4ZdqrkY+7nC6KjcZ9I1PU9xvJK3jwOt3JedFAdJV/zn0pc3oML3aWy1r4NvG1cT/+5wKtANi7Y%0AH1x3Q+A/wN+stUt9h1sCp/nelBQ7DHixks9HRIKUQrSI+JMtcflH4HfgKN8K4ME2cWB4bVHO/f6I%0Aa1Go6DGLr/uitfb2g69ojGkJHGmMqVciSLco5T6qouRtcykRIo1799AcyKni/ZR+BWuzjDHrca0f%0AJVs5sNauAfr4wl8vYI4xpvFBbxiqKhcXCou1wLXnbAaK31g0B1aV+H5xG8qvuEBc7JhyHmcyri2o%0Aj7V2lzFmAOW095RSY3NjTK0SQboFsLqc21TId18Lfb3sHQ/+vu91fhk3bWVKiW/9CHxgrb3wUB5f%0ARIKP2jlEJCCstZtwfapPGmOO8PUUtzFuAgK4nt37jDHNjDFHAkPLubtngUHGmK7GOd4XiMEFuuNK%0AXPcl4DJjTLJxJy/W8Z2I1sy3arsMeNQYc7gx5gzgMmrOK8Clxpjzfb26D+LeSHxcidtuxp3M17CC%0A670M3A+chVslBcAYc70xpokv/BWvghaVcvuqmAUMNO5kzPq41p3ZB70p+rsxpq4x5kTgZv6YZrEC%0A10LTyBhzDK5PvCwNgJ3AbmNMO+Cug75/8M+4pM9wq8uDjTHRxp1Eehnw70o/Sx9jzOXGmL8YY470%0A/T07FddWUlprzD+BerifRUn/BU4wxvT11RNtjDnF+E4wFZHQpRAtIoF0A3A4kIWbajEHONb3vanA%0AfOAr4Etgbll3Yq19FRdaXgZ2Aem4nmtwvdR/801mGOTrS70ceAjYilsZTOWPf/+uBU4Dfsb1OM+o%0AiSfqqzMb15M9HtdDfRnupMe9lbjtKlxo/d73XOLKuOosXLBb5Dv5r9jFwLfGmN24kwz/4uvTxjc9%0A4sxqPKXncW0IHwI/AL/hTtwr6QPcyXoLgVHW2nd9x1/E/WzX4d5MlTcqbhDu57IL9/fi4Os+Akz3%0AvS4HTLrwvbaX4VbntwGTgBt8r2dV7cCd8LoGF+pfAtKstTNLuW4fXD/2jhITOq7zTfK4CNf7n4tr%0AJRkBlHmSooiEBmPtoXxqKSIi4kbc4YJ1dBntOiIiYUUr0SIiIiIiVaQQLSIiIiJSRWrnEBERERGp%0AIq1Ei4iIiIhUkUK0iIiIiEgVhcRmK0cddZRt1aqV12WIiIiISJhbvnz5Nmttk4quFxIhulWrVixb%0AtszrMkREREQkzPl2gq2Q2jlERERERKpIIVpEREREpIoUokVEREREqigkeqJLU1BQwMaNG/ntt9+8%0ALkWAOnXq0KxZM6Kjo70uRURERMTv/BaijTHNgRlAU8ACU6y144wxjwC3A1t9V33IWjuvqve/ceNG%0AGjRoQKtWrTDG1FTZUg3WWrZv387GjRtp3bq11+WIiIiI+J0/V6L3AQ9aa780xjQAlhtjFvi+N8Za%0AO+pQ7vy3335TgA4SxhgaN27M1q1bK76yiIiISBjwW4i21m4CNvku7zLGrATia/IxFKCDh34WIiIi%0AEkkCcmKhMaYVkAh85jvU3xjztTHmeWPMkWXcpp8xZpkxZlmwrnBGRUXRuXNnOnbsyNVXX82ePXuq%0AfV/vv/8+f/7znwF44403GD58eJnXzcvLY9KkSfu/zs3N5aqrrqr2Y4uIiIhI1fg9RBtj6gOvAQOs%0AtTuBycBxQGfcSvWTpd3OWjvFWptkrU1q0qTCTWM8ERMTw4oVK/jmm284/PDDefrppw/4vrWWoqKi%0AKt9vz549GTp0aJnfPzhEx8XFMWfOnCo/joiIiIhUj19DtDEmGhegZ1pr5wJYazdbawuttUXAVOBU%0Af9YQKGeeeSZr165l3bp1JCQkcMMNN9CxY0d+/PFH3n33Xbp3706XLl24+uqr2b17NwDvvPMO7dq1%0Ao0uXLsydO3f/fU2bNo17770XgM2bN3PFFVdw8sknc/LJJ/Pxxx8zdOhQvvvuOzp37kxqairr1q2j%0AY8eOgOsVv/nmm+nUqROJiYksXrx4/3326tWLiy++mLZt2zJ48OAAv0IiIiIi4cOf0zkM8Byw0lo7%0AusTxY3390gBXAN8c8oMNGAArVhzy3Rygc2cYO7ZSV923bx9vv/02F198MQBr1qxh+vTpdOvWjW3b%0AtvH444/z3nvvUa9ePUaMGMHo0aMZPHgwt99+O4sWLeL444/nmmuuKfW+77vvPs4++2xef/11CgsL%0A2b17N8OHD+ebb75hhe85r1u3bv/1J06ciDGGzMxMVq1axUUXXcTq1asBWLFiBRkZGdSuXZuEhAT6%0A9+9P8+bND+FFEhEREYlM/pzO0QPoC2QaY4oT7kNAH2NMZ9zYu3XAHX6swa/y8/Pp3Lkz4Faib731%0AVnJzc2nZsiXdunUD4NNPPyUrK4sePXoAsHfvXrp3786qVato3bo1bdu2BeD6669nypQp//MYixYt%0AYsaMGYDrwW7YsCE7duwos6alS5fSv39/ANq1a0fLli33h+jzzz+fhg0bAtChQwfWr1+vEC0iIiJS%0ADf6czrEUKG1kQ5VnQleokivGNa24J/pg9erV23/ZWsuFF17IrFmzDrhOabfzt9q1a++/HBUVxb59%0A+wJeg4iIiEg40LbfftatWzc++ugj1q5dC8Cvv/7K6tWradeuHevWreO7774D+J+QXez8889n8uTJ%0AABQWFvLLL7/QoEEDdu3aVer1zzzzTGbOnAnA6tWr2bBhAwkJCTX9tEREREQimkK0nzVp0oRp06bR%0Ap08fTjrppP2tHHXq1GHKlClceumldOnShaOPPrrU248bN47FixfTqVMnunbtSlZWFo0bN6ZHjx50%0A7NiR1NTUA65/9913U1RURKdOnbjmmmuYNm3aASvQIiIiInLojLXW6xoqlJSUZJctW3bAsZUrV9K+%0AfXuPKpLS6GciIiIioc4Ys9xam1TR9bQSLSIiIiJSRf6cziEiIiIiUq70jBzS5meTm5dPXGwMqckJ%0ApCTGe11WhRSiRURERMQT6Rk5DJubSX5BIQA5efkMm5sJEPRBWu0cIiIiIuKJtPnZ+wN0sfyCQtLm%0AZ3tUUeUpRIuIiIiIJ3Lz8qt0PJgoRIuIiIiIJ+JiY6p0PJgoRFfT9u3b6dy5M507d+aYY44hPj5+%0A/9d79+49pPt+/fXXSUtLq5E6r7/+elq3bs3JJ5/MCSecwI033khubm6Ftxs9ejS//fZbjdQgIiIi%0AUprU5ARioqMOOBYTHUVqcvBvFKcTC6upcePG+7fufuSRR6hfvz6DBg064DrWWqy11KpVtfcqV1xx%0ARY3VCTBmzBhSUlIoKipi9OjRnHfeeWRmZhIdHV3mbUaPHs0tt9xCnTp1arQWERERkWLFJw+G4nSO%0AiFmJTs/IocfwRbQe+hY9hi8iPSPHL4+zdu1aOnTowHXXXceJJ57Ipk2b6NevH0lJSZx44ok89thj%0A+6/brFkzHnnkERITEznppJNYvXo1AM8++ywDBgwA3Ery/fffz+mnn85xxx3H66+/DrgtwO+8807a%0AtWvHRRddxMUXX0x6enq5tdWqVYtBgwbRqFEj3n33XYBSaxszZgxbtmzhzDPP5IILLijzeiIiIiKH%0AKiUxno+GnscPwy/lo6HnhUSAhggJ0cXjU3Ly8rH8MT7FX0F61apVDBw4kKysLOLj4xk+fDjLli3j%0Aq6++YsGCBWRlZe2/btOmTcnIyOC2225j9OjRpd7fli1b+Oijj0hPT2fYsGEAvPrqq+Tk5JCVlcW0%0AadP45JNPKl1fly5dWLVqFUCptQ0cOJCjjz6aJUuW8N5775V5PREREZFIFREhOtDjU9q0aUNS0h+7%0ARc6aNYsuXbrQpUsXVq5ceUAA7dWrFwBdu3Zl3bp1pd5fSkoKxhhOOukkcnJc8F+6dCm9e/emVq1a%0AxMXFcfbZZ1e6vpJbvZdXW0mVvZ6IiIhIJIiInuhAj0+pV6/e/str1qxh3LhxfP7558TGxnL99dcf%0AcMJe7dq1AYiKimLfvn2l3l/xdeDAAFxdK1as4NJLL62wtso+BxEREZFIExEr0V6OT9m5cycNGjTg%0AiCOOYNOmTcyfP79G7rdHjx7MmTMHay2bNm3iww8/rPA21lrGjBnD9u3bufDCC8utrUGDBuzatcuv%0Az0FEREQkVEXESnRqcsIBW0pC4MandOnShQ4dOtCuXTtatmxJjx49auR+e/fuzaJFi2jfvj0tW7Yk%0AMTGRhg0blnrdgQMH8vDDD5Ofn0/37t1ZtGgR0dHR5dbWr18/LrjgApo3b86CBQv88hxEREREQpWp%0AifYAf0tKSrLLli074NjKlStp3759pe8jPSMnJMenlGf37t3Ur1+frVu3ctppp/HZZ5/RpEkTz+qp%0A6s9EREREJNgYY5Zba5Mqul5ErESDG58S6qH5YH/605/YuXMnBQUFPProo54GaBEREZFIEjEhOhwt%0AWbLE6xJEREREIlJEnFgoIiIiIlKTQjpEh0I/d6TQz0JEREQiSciG6Dp16rB9+3aFtyBgrWX79u3U%0AqVPH61JEREREAiJke6KbNWvGxo0b2bp1q9elCO5NTbNmzbwuQ0RERCQgQjZER0dH07p1a6/LEBER%0AEZEIFLLtHCIiIiIiXgnZlWgRERGJbOG4kZqEDoVoERERCTnpGTkMm5tJfkEhADl5+QybmwmgIC0B%0AoXYOERERCTlp87P3B+hi+QWFpM3P9qgiiTQK0SIiIhJycvPyq3RcpKYpRIuIiEjIiYuNqdJxkZqm%0AEC0iIiIhJzU5gZjoqAOOxURHkZqc4FFFEml0YqGIiIiEnOKTBzWdQ7yiEC0iIiIhKSUxXqFZPKN2%0ADhERERGRKlKIFhERERGpIoVoEREREZEqUogWEREREakihWgRERERkSrSdA4RERGRAErPyNFovjCg%0AlWgRERGRAEnPyGHY3Exy8vKxQE5ePsPmZpKekeN1ad4pKoL0dPjXv7yupEoUokVEREQCJG1+NvkF%0AhQccyy8oJG1+tkcVeWjvXnjhBTjxRLjiCpg+HX7/3euqKk0hWkRERCRAcvPyq3Q8LO3eDWPGQJs2%0AcMstULs2zJoF337rLocI9USLiIiIBEhcbAw5pQTmuNgYD6oJsG3bYPx4mDABfv4ZzjkHpk6F5GQw%0Axuvqqkwr0SIiIiIBkpqcQEx01AHHYqKjSE1O8KiiAFi/Hu6/H1q0gMcegzPPhE8+gcWL4eKLQzJA%0Ag1aiRURERAKmeApHREzn+OYbGDnStWoAXH89DB4M7dt7W1cNUYgWERERCaCUxPjwDM3FPv4Yhg+H%0AN9+EunXh3nvhgQegeXOvK6tRCtEiIiIicmishXnzYMQIWLIEGjWChx+G/v2hcWOvq/MLhWgRERER%0AqZ59+2D2bBeeMzPdavPYsXDbbVCvntfV+ZVCtIiIiIhUzZ49bsbzqFGwbh106ODmPPfpA9HRXlcX%0AEArRIiIiIh4JuS3Ad+yASZNg3DjYuhW6d3crz5ddBrUia+ibQrSIiIiIB4q3AC/ewbB4C3Ag+IJ0%0Abq7bIOXpp91mKZdcAkOHwhlnhOyIukMVWW8ZRERERIJESGwBnp3t+ptbtYLRo6FnT1ixAt56y817%0AjtAADVqJFhEREfFEUG8BvmyZG1M3d67bivv22+HBB+G447yuLGgoRIuIiIh4IOi2ALcWFi504Xnh%0AQmjYEIYNg/vug6ZNvakpiKmdQ0RERMQDQbMFeGEhzJkDp5wCF14IWVlup8ENG+Cf/1SALoNWokVE%0AREQ84PkW4L//Di++6ALzmjXQti1MnQp9+7oWDimXQrSIiIiIRzzZAnznTpgyxZ0ouGkTdO0Kr74K%0AV1wBUVEV314AhWgRERGRyLB5Mzz1FEycCL/8Ahdc4FaizzsvoqdsVJdCtIiIiEg4++EHt7Pg88+7%0AFo4rr4QhQyApyevKQppCtIiIiEg4+vprGDECZs92bRo33ACpqXDCCV5XFhYUokVERETChbWwZIkb%0AU/f221C/PjzwAAwYAHFxXlcXVhSiRUREREJdURG8+aYLz59+Ck2auPF0d90FRx7pdXVhSSFaRERE%0AJFTt3QuzZrkxdVlZbnvuiRPh5pshxqNNWyKE3zZbMcY0N8YsNsZkGWO+Ncbc7zveyBizwBizxvdf%0AvT0SERERqYpff4Vx4+D44+Gmm1zP88yZbt7z3XcrQAeAP3cs3Ac8aK3tAHQD7jHGdACGAguttW2B%0Ahb6vRURERKQi27fDo49Cixauz7l1a5g3D776Cq69Fg5Tk0Gg+O2VttZuAjb5Lu8yxqwE4oHLgXN8%0AV5sOvA8M8VcdIiIiIiHvxx/d5ihTpsCePdCzpxtTd/rpXlcWsQLydsUY0wpIBD4DmvoCNsBPQKkb%0Ashtj+gH9AFq0aOH/IkVERESCTVaW63eeOdN93aePC88nnuhtXeLXdg4AjDH1gdeAAdbanSW/Z621%0AgC3tdtbaKdbaJGttUpMmTfxdpoiIiEjw+PRTSElxYfnVV12f89q1MGOGAnSQ8OtKtDEmGhegZ1pr%0A5/oObzbGHGut3WSMORbY4s8aREREREKCtfDOO26DlA8+cKPpHn4Y7r0XjjrK6+rkIP6czmGA54CV%0A1trRJb71BnCj7/KNwH/8VYOIiIhI0Nu3z42pS0yESy6B775z/c8bNsAjjyhAByl/rkT3APoCmcaY%0AFb5jDwHDgVeMMbcC64HefqxBREREJDjl58O0aZCWBj/8AO3awQsvuCkbhx/udXVSAX9O51gKmDK+%0Afb6/HldEREQkqOXlweTJMHYsbNkCp53mVp579oRafj9dTWqIhgmKiIiIBMKmTS44T54Mu3ZBcjIM%0AHQpnnw2mrHVHCVYK0SIiIiL+tHata9mYNs31P/fuDYMHux5oCVkK0SIiIiL+sHy5m7Tx2msQHQ23%0A3AKDBkGbNl5XJjVAIVpERESkplgLixfD8OGwYAEccYRbdb7/fjjmGK+rkxqkEC0iIiJyqIqKID3d%0AhecvvnCBecQIuOMOaNjQ6+rEDxSiRURERKrr99/dltwjR0J2tmvVeOYZuOEGqFPH6+rEjxSiRURE%0ARKpq1y6YMsWNpsvNhS5d4JVXoFcviIryujoJAIVoERERkcrauhWeegomTHDzns87z03duOACjamL%0AMArRIiIiIhVZtw5GjYLnn4fffnMrzkOGwCmneF2ZeEQhWkRERKQsmZnuBMF//9vtJnjDDZCaCgkJ%0AXlcmHlOIFhERETnY0qVu0sZbb0G9ejBgAAwcCPHxXlcmQUIhWkRERATcmLp581x4/ugjaNwYHnsM%0A7rkHGjXyujoJMgrRIiIiEtkKCly7xogR8O230LIljB/vdhisW9fr6iRIKUSLiIhIZNqzB557zp0w%0AuGEDdOwIL74I11zjtukWKYdCtIiIiESWn392I+rGj4dt26BHD5g4ES69VGPqpNIUokVERCQybNzo%0ANkeZMgV+/RX+/Gc3pu6MM7yuTEKQQrSIiIiEt1Wr3LbcL73kTh689loYPNi1b4hUk0K0iIiIhKfP%0AP3eTNtLToU4duPNOeOABaNXK68okDChEi4iISPiwFhYscOF58WI48kj429+gf39o0sTr6iSMKESL%0AiIhI6Nu3D157zY2py8hwm6KMHg233w7163tdnYQhhWgREREJXb/9BtOnQ1oafPed2477+efhuuvg%0A8MO9rk7CmEK0iIiIhJ5ffoHJk2HsWNi8GU45xQXpyy+HWrW8ri6kpGfkkDY/m9y8fOJiY0hNTiAl%0AUdubV0QhWkRERELHTz+54Dx5MuzcCRddBEOHwjnnaMZzNaRn5DBsbib5BYUA5OTlM2xuJoCCdAX0%0AVk1ERESC39q1brpGq1ZuxTk5GZYvh/nz4dxzFaCrKW1+9v4AXSy/oJC0+dkeVRQ6tBItIiIiwevL%0AL93JgnPmwGGHwU03waBB0Lat15WFhdy8/Codlz8oRIuIiEhwsRbef9+NqXv3XWjQAFJT4f774dhj%0Ava4urMTFxpBTSmCOi43xoJrQonaOEJWekUOP4YtoPfQtegxfRHpGjtcliYiIHJqiInj9dejWDc47%0AD1asgH/9CzZscIFaAbrGpSYnEBMddcCxmOgoUpMTPKoodGglOgTpJAAREQkre/fCzJmubSM7G447%0Azp04eOONEKMVUX8qzg2azlF1CtEhqLyTAPSXXkREQsauXTB1qtsUJScHOneGWbPgqqtc/7MEREpi%0AvPJDNehvaAjSSQAiIhLStm6F8eNhwgTYscONp3vuOTeuTlM2JEQoRIcgnQQgIiIhaf16ePJJePZZ%0AyM+HlBQYMsT1QIuEGJ1YGIJ0EoCIiISUb76BG26ANm1cr/M110BW1h8nEYqEIK1EhyCdBCAiIiHh%0Ao4/cyYJvvgn16sF998HAgdC8udeViRwyhegQpZMAREQkKFkL8+a58LxkCTRuDI8+Cvfc4y6LhAmF%0AaBERETl0+/bB7NkuPGdmutXmsWPhttvcKrQfpGfk6FNZ8YxCtIiIiFTfnj3wwgswahSsWwcdOsCM%0AGfCXv0B0tN8eVnsmiNd0YqGIiIhU3Y4d8Pjj0KoV3Huv203wjTfcKnTfvn4N0FD+ngkigaCVaBER%0AEam8nBwYMwaeeQZ274ZLLnFj6s48M6AznrVngnhNIVpEREQqlp0NaWmuVaOoyLVrDB4MJ53kSTna%0AM0G8pnYOERERKdsXX7htuNu3h5kzoV8/WLMGXnrJswAN2jNBvKeVaBERETmQtbBwITzxBCxaBLGx%0A8NBDbs7z0Ud7XR2gPRPEewrRIiIi4hQWwty5MHw4fPklxMW5qRv9+kGDBl5X9z+0Z4J4SSFaREQk%0A0v3+u+t1HjkS1q6FE06AZ5+F66+H2rW9rk4kKClEi4iIRKqdO+Hpp920jZ9+gqQkmDMHUlIgKqri%0A24tEMIWHObCMAAAgAElEQVRoERGRSLN5M4wbB5MmwS+/wIUXuhMFzzsvoGPqREKZQrSIiEik+P57%0A1+P8/POwdy9ceSUMHQpdu3pdmUjIUYgWEREJdytWwIgR8MorcNhhcOONMGiQ630WkWpRiBYREQlH%0A1sKHH7pJG++8A/Xrw4MPwoABbuqGiBwShWgREZFwUlQEb77pwvOnn0KTJvDPf8Jdd8GRR3pdnUjY%0AUIgWEREJB3v3wssvuzF1K1dC69buxMGbboIYbYUtUtMUokVERELZ7t1upvOTT8LGjW4r7pdfhquv%0Adv3PIuIX+r9LREQkFG3bBhMmwPjx8PPPcOaZMGUKXHyxxtSJBIBCtIiISCjZsAFGj4apU2HPHujZ%0AE4YMgdNP97oykYiiEC0iIhIKsrJcv/PMme7r666DwYOhQwdv6xKJUArRIiIiweyTT9ykjTfegLp1%0A4e673ai6Fi28rkwkoilEi4iIBBtr3Wzn4cPdrOdGjeDhh6F/f2jc2OvqRASFaBERkeCxbx+8+qoL%0Az19/Dc2awdixcNttUK+e19WJSAkK0SIiUqb0jBzS5meTm5dPXGwMqckJpCTGe11W+MnPh2nTIC0N%0AfvgB2rd3X/fpA4cf7nV1IlIKhWgRESlVekYOw+Zmkl9QCEBOXj7D5mYCKEjXlLw8tyHKuHGwZQt0%0A6wZjxsBll0GtWl5XJyLl0P+hIiJSqrT52fsDdLH8gkLS5md7VFEYyc11kzVatIC//hW6doX334eP%0AP4bLL1eAFgkBWokWEZFS5eblV+m4VMKaNa5lY/p01/98zTUuTHfu7HVlIlJFCtEiIlKquNgYckoJ%0AzHGxMR5UE+KWL4cRI2DOHNfjfOutMGgQHHec15WJSDXp8yIRESlVanICMdFRBxyLiY4iNTnBo4pC%0AjLWwcCFceCEkJcH8+W5nwfXrXR+0ArRISPNbiDbGPG+M2WKM+abEsUeMMTnGmBW+P5f46/FFROTQ%0ApCTG80SvTsTHxmCA+NgYnujVSScVVqSwEF57DU49FS64AL75xq1Cb9gATzwBTZt6XaGI1AB/tnNM%0AAyYAMw46PsZaO8qPjysiIjUkJTFeobmyfv8dXnzRbc29Zg0cfzxMmQJ9+0KdOl5XJyI1zG8h2lr7%0AoTGmlb/uX0REJCjs3AnPPONG023aBF26wOzZcOWVEBVV8e1FJCR5cWJhf2PMDcAy4EFr7Q4PahAR%0AETk0W7a4+c4TJ8Ivv8D558OMGe6/xnhdnYj4WaBPLJwMHAd0BjYBT5Z1RWNMP2PMMmPMsq1btwaq%0APhERkfL98APccw+0bOl6nC+4AD7/HN57z11WgBaJCAEN0dbazdbaQmttETAVOLWc606x1iZZa5Oa%0ANGkSuCJFRERK8/XXcN110LYtTJ3qLq9c6cbWnXKK19WJSIAFtJ3DGHOstXaT78srgG/Ku76ISCRK%0Az8ghbX42uXn5xMXGkJqcoJP7vGItLF0Kw4fDvHlQvz4MGAADB0K8fiYikcxvIdoYMws4BzjKGLMR%0AeBg4xxjTGbDAOuAOfz2+iEgoSs/IYdjczP3bbefk5TNsbiaAgnQgFRXBW2+58Pzxx3DUUfD443D3%0A3XDkkV5XJyJBwJ/TOfqUcvg5fz2eiEg4SJufvT9AF8svKCRtfrZCdCAUFMCsWW6uc1aW63ueMAFu%0Avhnq1vW6OhEJItr2W0QkiOSWss12ecelhvz6Kzz3HDz5pNsUpWNHeOkl6N0boqO9rk5EgpBCtIhI%0AEImLjSGnlMAcFxvjQTURYPt2N6Luqafc5R493Jbcl1yiKRsiUq5Aj7gTEZFypCYnEBN94AYdMdFR%0ApCYneFRRmPrxR3jgAdeu8fDD0L07LFniTiK89FIFaBGpkFaiRUSCSHHfs6Zz+MnKlW5b7pdecpM3%0Arr0WBg927RsiIlWgEC0iEmRSEuMVmmvaZ5+5SRvp6RATA3fd5VaiW7XyujIRCVEK0SIiEp6shfnz%0AXXj+4AM3mu7vf4f+/UGbeInIIVKIFhGR8LJvn9tFcPhw+OortynK6NFw++1usxQRkRqgEC0iIuEh%0APx+mT4e0NPj+e2jXDl54wfU9H36419WJSJhRiBYRkdCWlweTJ8PYsbBlC5x6KowaBZdfDrU0hEpE%0A/EMhWkREQtOmTS44T54Mu3ZBcjIMHQpnn60RdSLidwrRIiISWtaudS0b06a5/uerr4YhQyAx0evK%0ARCSCKESLiEho+PJLGDHCnTQYHQ233AKDBkGbNl5XJiIRSCFaxCc9I0cbXIgEG2vh/ffdpI1334Uj%0AjnCbo9x/PxxzjNfViUgEU4gWwQXoYXMzyS8oBCAnL59hczMBFKRFvFBU5DZGGTECPv8cmjZ1QfrO%0AO6FhQ6+rExFRiBYBt8VycYAull9QSNr8bIVoOWT6lKMK9u51W3KPHAnZ2XDccfD003DjjVCnjtfV%0AiYjspxAtAuTm5VfpuEhl6VOOStq1C6ZOdZui5ORA587w73/DlVfCYfpVJSLBRwM0RYC42JgqHRep%0ArPI+5RBg61a3FXeLFvDgg9C2LbzzjjuJ8JprFKBFJGgpRIsAqckJxERHHXAsJjqK1OQEjyqScKFP%0AOcqwbh307w8tW8I//wnnnguffgqLF7t5z5rzLCJBTm/xRfjjY3X1rUpNi4uNIaeUwByxn3JkZrp+%0A51mz3G6C118PqanQvr3XlYmIVIlCtIhPSmK8QrPUuNTkhAN6oiFCP+VYutRN13jrLahXz42oGzgQ%0AmjXzujIRkWpRiBYR8aOI/pSjqAjmzXPh+aOPoHFjeOwxuOceaNTI6+pERA6JQrSIiJ9F3KccBQUw%0Ae7ab8fzNN+6kwXHj4NZb3Sq0iEgYUIgWEZGasWcPPP88jBoF69fDiSfCjBnwl7+4bbpFRMKIQrSI%0AiByan3+GiRPhqadg2zY4/XSYMAEuucSdPCgiEoYUokVEpHo2boQxY+CZZ+DXX11oHjYMzjjD68pE%0ARPxOIVpERKpm1SpIS4MXX3QnD/bpA4MHQ6dOXlcmIhIwCtEiIlI5n3/uThZ8/XWoXRvuuMPtMtiq%0AldeViYgEnEK0iIiUzVp47z03pm7RIoiNhb/+1e02ePTRXlcnIuIZhWgREflfhYXw2msuPGdkQFyc%0Am7rRrx80aOB1dSIinlOIFhGRP/z2mxtLl5YGa9fCCSfAs8+67blr1/a6OhGRoKEQLSIisHMnPP20%0Am7bx00+QlARz5kBKCkRFeV2diEjQUYgWEYlkmze73QQnTYJffoELL4SZM+Hcc8EYr6sTEQlaCtEi%0AIpHo++9dj/Pzz7ttuq+8EoYMga5dva5MRCQkKESLiESSFSvcmLpXXoHDDoObboJBg6BtW68rExEJ%0AKQrRIgGWnpFD2vxscvPyiYuNITU5gZTEeK/LknBmLXz4oZu08c47brrGoEEwYAAce6zX1YmIhCSF%0AaJEASs/IYdjcTPILCgHIyctn2NxMAAVpqXlFRfDGG27l+dNP3Vznf/0L7rrLzXsOInpzKSKhRiFa%0A5CD+/GWeNj97f4Aull9QSNr8bAUGqTl798LLL7vwvGoVtG4NEyfCzTdDTIzX1f0PvbkUkVBUy+sC%0ARIJJ8S/znLx8LH/8Mk/PyKmR+8/Ny6/ScZEq2b0bxo6FNm1cYD78cBemV6+Gu+8OygAN5b+5FBEJ%0AVlqJlmoJ9Y9ey6rf3yvFcbEx5JQSmONigzPcSIjYtg0mTIDx4+Hnn+Hss2HKFLj44pAYU6c3lyIS%0AihSipcpC/aPX8ur39y/z1OSEAx4bICY6itTkhBq5f4kwGzbA6NEwdSrs2QOXX+7G1HXv7nVlVaI3%0AlyISitTOIVUW6h+9lld/Wb+0a+qXeUpiPE/06kR8bAwGiI+N4YlenULizYcEkawsN5quTRvX69y7%0AN3z7LaSnh1yABvfmMib6wF0R9eZSRIKdVqKlykL9o9fy6h9zTWe/rxSnJMYrNEv1fPKJG1P3xhtQ%0Aty7cey888AA0b+51ZYek+P+HUG4RE5HIoxAtVRbqH72WV79+mUvQsRbeftuF5yVLoHFjeOQRF6Ab%0AN/a6uhqjN5ciEmoUoqXKQr2vt6L69ctcgsK+fW5XweHDITPTrTaPGwe33gr16nldnYhIxFOIlioL%0A9dXaUK9fwtyePfDCCzBqFKxbBx06wPTp0KcPREd7XZ2IiPgYa63XNVQoKSnJLlu2zOsyRET8Z8cO%0AmDTJrTZv3QrdusHQoXDZZVBL54CLiASKMWa5tTapoutV6l9mY0yPyhwTEZEqys2F1FRo0QL+9jdI%0ASoIPPoCPP3Yj6xSgRUSCUmX/dR5fyWMiIlIZ2dlw221uS+7Ro6FnT1ixAubNg7POColNUkREIlm5%0APdHGmO7A6UATY8wDJb51BBBV+q1ERKRMX3wBI0bA3LlQu7YL0g8+CMcd53VlIiJSBRWdWHg4UN93%0AvQYlju8ErvJXUSIiYcVaWLjQTdpYuBAaNoRhw+C++6BpU6+rExGRaig3RFtrPwA+MMZMs9auD1BN%0AIiLhobAQXn/dhefly+GYY2DkSLjjDjjiCK+rExGRQ1BRO8dYa+0AYIIx5n/GeFhre/qtMhGRUPX7%0A7/Diiy4wr1kDbdvC1KnQt69r4RARkZBXUTvHDN9/R/m7EBGRkLdzJ0yZ4k4U3LQJunaFV1+FK66A%0AKJ1GIiISTioK0WnA+cAl1tohAahHRCT0bNni5jtPmgR5eXDeeTBjBpx/vqZsiIiEqYpC9LHGmNOB%0AnsaYfwMH/Daw1n7pt8pERILdDz+4nQWff961cPTqBUOGwCmneF2ZiIj4WUUh+v+AvwPNgNEHfc8C%0A5/mjKBGRoPb1125M3ezZbjOUG2+EQYMgIcHrykREJEAqms4xB5hjjPm7tfYfAapJRCT4WAtLl7pJ%0AG/PmQf36MGAADBwI8fFeVyciIgFW0Uo0ANbafxhjegJn+Q69b639r//KEhEJEkVF8N//uvD8ySfQ%0ApAk8/jjcfTcceaTX1YmIiEcqFaKNMU8ApwIzfYfuN8acbq19yG+ViYh4qaAAZs1ybRtZWdCqFUyY%0AALfcAjExXlcnIiIeq1SIBi4FOltriwCMMdOBDEAhWkTCy6+/wrPPwpNPwo8/wkknwcsvw9VXw2GV%0A/SdTRETCXVV+I8QCP/suN/RDLSIi3tm+3a00jx/vLp91FjzzDFx8scbUiYjI/6hsiH4CyDDGLMaN%0AuTsLGOq3qkREAuXHH93mKFOmwJ490LOnG1N3+uleVyYiIkGswhBtjDHAUqAbUDz8dIi19id/FiYi%0A4ldZWW5b7pm+Uz2uvRYGD4YTT/S2LhERCQkVhmhrrTXGzLPWdgLeCEBNIiL+8+mnbtLGf/4Ddeu6%0AKRsPPAAtW/rtIdMzckibn01uXj5xsTGkJieQkqixeCIioaxWJa/3pTGmSltwGWOeN8ZsMcZ8U+JY%0AI2PMAmPMGt9/NR9KRPzPWnjnHTjnHOjeHT78EB5+GNavd9t1+zlAD5ubSU5ePhbIyctn2NxM0jNy%0A/PaYIiLif5UN0acBnxpjvjPGfG2MyTTGfF3BbaYBFx90bCiw0FrbFliI+qpFxJ/27XNj6hIT4U9/%0Agu++c/3PGzbAI4/AUUf5vYS0+dnkFxQecCy/oJC0+dl+f2wREfGfyp5YmFzVO7bWfmiMaXXQ4cuB%0Ac3yXpwPvA0Oqet8iIuXKz4dp0yAtDX74Adq1gxdecH3Phx8e0FJy8/KrdFxEREJDuSHaGFMHuBM4%0AHsgEnrPW7juEx2tqrd3ku/wT0PQQ7ktE5EB5eTB5MowdC1u2wKmnupXnnj2hVmU/eKtZcbEx5JQS%0AmONitWGLiEgoq+i3ynQgCReg/wQ8WVMPbK21gC3r+8aYfsaYZcaYZVu3bq2phxWRcLRpkxtL16IF%0APPSQa99YvNidRJiS4lmABkhNTiAmOuqAYzHRUaQmJ3hUkYiI1ISK2jk6+KZyYIx5Dvj8EB9vszHm%0AWGvtJmPMscCWsq5orZ0CTAFISkoqM2yLSARbswZGjXKtG/v2Qe/ebkxdYqLXle1XPIVD0zlERMJL%0ARSG6oPiCtXafOfRdu94AbgSG+/77n0O9QxGJQMuXw4gRMGeO63G++WZITYU2bbyurFQpifEKzSIi%0AYaaiEH2yMWan77IBYnxfG1xHxhFl3dAYMwt3EuFRxpiNwMO48PyKMeZWYD3Q+xDrF5FIYa1r0Rg+%0AHBYsgCOOcC0c998PxxzjdXUiIhJhyg3R1tqo8r5fwW37lPGt86t7nyISgYqKID3dhecvvnCBefhw%0AuPNOaNjQ6+pERCRCVXbEnYhIYP3+u9uSe+RIyM52rRrPPAM33AB16nhdnYiIRDiFaBEJLrt2wdSp%0AbjRdTo47SXD2bLjySoiq9odjIiIiNUohWkSCw9at8NRTMGGCm/d87rnw/PNw4YVw6Cc1i4iI1CiF%0AaBHx1rp18OST8Nxz8NtvcMUV7oTBU0/1ujIREZEyKUSLiDcyM12/86xZbjOUvn3dmLp27byuTERE%0ApEIK0QGSnpGjzRZEAJYuddM13noL6tWDAQPcn2bNvK5MRESk0hSiAyA9I4dhczPJLygEICcvn2Fz%0AMwEUpCUyFBXBvHkuPH/0ERx1FDz2GNxzDzRq5HV1IUdvykVEvFfL6wIiQdr87P0Bulh+QSFp87M9%0AqkgkQAoK4MUX4aST4LLLYONGGD8e1q+Hv/9dAboait+U5+TlY/njTXl6Ro7XpYmIRBSF6ADIzcuv%0A0nGRkLdnjwvLxx/v5jobAy+9BGvWwL33Qt26XlcYsvSmXEQkOKidIwDiYmPIKSUwx8XGeFCNiB/9%0A/DNMnOhG1W3bBmec4b6+9FKNqashelMuIhIctBIdAKnJCcREH7hJREx0FKnJCR5VJFLDNm6EBx+E%0AFi3g//4PunWDJUvcnz//WQG6BpX15ltvykVEAkshOgBSEuN5olcn4mNjMEB8bAxP9OqkE4Ek9K1a%0ABbfcAscdB+PGuRnPX38Nb77pVqGlxulNuYhIcFA7R4CkJMYrNEv4+PxzN2kjPR1q14Y77nAr0a1a%0AeV1Z2Cv+d0TTOUREvKUQLSKVYy0sWODC8+LFEBsLf/0r9O8PRx/tdXURRW/KRUS8pxAtIuUrLIQ5%0Ac2DECMjIgLg4t0337bdDgwZeVyciIuIJhWgRKd1vv8H06ZCWBt99ByecAM89B9dd51o4REREIphC%0AtIgc6Jdf4OmnYcwY2LwZTjkFRo6Eyy+HqKiKby8iIhIBFKJFxPnpJzdhY9Ik2LkTLroIhgyBc8/V%0AiDoREZGDKESLRLq1a2HUKJg2zW3TfdVVLjx36eJ1ZSIiIkFLIVokUmVkuJMFX30VDjsMbroJBg2C%0Atm29rkxERCToKUSLRBJr4YMP3Ji6+fPddI3UVLj/fjj2WK+rExERCRkK0SKRoKgI3njDhefPPoOm%0ATeGJJ+DOO9285zCQnpGjDUhERCRgFKJFwtnevfDyy65tY9Uqtz335Mlw440QE+N1dTUmPSOHYXMz%0AyS8oBCAnL59hczMBFKRFRMQvanldgIj4we7dbkRdmzZw881Qpw7MmgXZ2W71OYwCNLgtsIsDdLH8%0AgkLS5md7VJGIiIQ7rUSLhJOtW2H8eJgwAXbsgHPOgWefdePqDhpTF07tD7l5+VU6LiIicqgUokXC%0Awfr1bivuZ5+F/HxISXFj6rp1K/Xq4db+EBcbQ04pgTkuNrxW3EVEJHionUMklH3zDfTt69o2Jk+G%0Aa66BrCx4/fUyAzSEX/tDanICMdEH7qYYEx1FanKCRxWJiEi400q0SCj66CM3aeO//4V69eC++2Dg%0AQGjevFI3D7f2h+LV83BpTxERkeCnEC0SKqyFefNceF66lN9jj+TFC25kYodk6h7dlNRttUipXIYO%0Ay/aHlMR4hWYREQkYhWiRYLdvH8ye7cbUZWZC8+Z8nfooN5mT+NlEA7Cjij3NqckJB/REg9ofRERE%0AqkI90SLBas8emDjRbcN9/fVQWAjTp8N333FXozP2B+hiVelpTkmM54lenYiPjcEA8bExPNGrk1Zy%0ARUREKkkr0SLBZscOmDQJxo1zI+u6d4ennoJLL4Va7n1vTfQ0q/1BRESk+hSiJWIF3ZzknBy3Qcoz%0Az7jNUi65xI2pO/PM/5nxHI49zSIiIqFEITpIBV3ACzNBNSc5OxvS0mDGDNey8Ze/wODBcPLJZd5E%0APc0iIiLeUk90ECoOeDl5+Vj+CHjpGTlelxY2gmJO8hdfwFVXQfv2MHMm3H47rFnjLpcToEE9zSIi%0AIl7TSnQQKi/gKSTVDM/mJFsLCxe6MXULF0LDhjBsmJvz3LRple4qFHqa9YmKiIiEK4XoIBRuG2EE%0Ao4D3FBcWwty5bkzd8uVw7LGuhaNfPzjiCP88pseCqmVGRESkhqmdIwiVFeR00ljNCdg20b//DlOn%0AQrt20Ls37Nzpvv7hBxg0KGwDNARJy4yIiIifKEQHodTkBKKjDpzGEB1ldNJYDfJ7T/HOnW6luXVr%0At9rcsCG8+iqsXAm33Qa1a9fM4wQxfaIiIiLhTO0cwcpW8HUY8apv1i89xZs3u5nOEyfCL7/ABRfA%0Aiy+SfmQCae+uJvev7wRdb7C/Xn+N4RMRkXCmEB2E0uZnU1B0YGouKLJheWJhVfpmg/okte+/h1Gj%0A4IUXXAvHlVfC0KHQtWtQ9QYf/Bqe264Jry3P8UttGsMnIiLhTO0cQSiSPgavbN9s0I79++oruPZa%0AtzX3c89B376wapVr3ejaFQie3uDSXsOZn27wW20awyciIuFMK9FByJ8fgwfbam5l3zBUd+yfX56v%0AtfDhh25M3TvvQP368OCDMGAAxMVV+FwqOu4vpb2GZXUJ1VRtoTCGT0REpDq0Eh2E/DU5IhhXcys7%0AiaQ6QbTGn29REfznP3D66XDOOW5U3eOPw4YNMHJkqQG6tOdS0XF/qUowVt+yiIhI+RSig5C/PgYP%0AlraCkir7hqE6QbTGnu/evTB9OnTsCCkp7uTBSZNg/Xr461/hyCPLvXnAxulVoKzXyhz0tfqWRURE%0AKqZ2jiDlj4/Bg6WtoKTi51hRy0V1TlI75Oe7ezc8+yw8+SRs3AgnnQQvvwxXXw2HVf5/nco+R38r%0A6zW8sms8i1dtDZoWHxERkVCgEB1BgnXkWGXeMFQniFb7+W7bBhMmwPjx8PPPcNZZ8Mwz8Kc/gTl4%0A3bZygqE3OFjCvIiISDhQiI4goT5yrKpBtMrPd8MGGD3a7Si4Zw/07AlDhrge6DARDGFeREQkHChE%0AR5BIW4ms9PPNynInBs6c6b6+7joYPBg6dAhwxSIiIhIqjLXBvxVeUlKSXbZsmddlSLj59FM3pu4/%0A/4G6deH22+GBB6BFC68rExEREY8YY5Zba5Mqup5WoiNYsM2MDghr3WznESPggw+gUSN4+GG49144%0A6iivqxMREZEQoRAdoYJpK+qA2LfP7SI4YoTbZbBZMxgzBm67zW2WIiIiIlIFmhMdoYJxZrRf5OfD%0A5Mlwwglue+69e+GFF+C779wOgwrQIiIiUg1aiY5QwTgzukbl5bnwPHYsbNkCp53mVp4vuwxq6b2j%0AiIiIHBqliQgVLFtR17jcXDdZo0ULeOghSEyE99+HTz4hvUUSPUa+T+uhb9Fj+CJPtzsXERGR0KaV%0A6EoIxxPwQn1m9P9YswbS0tz23Pv2Qe/ebsZz585ABPaAi4iIiF9pJboCxeErJy8fyx/hK9RXMVMS%0A43miVyfiY2MwQHxsDE/06hR6gXL5cheYExJgxgy49VZYvRpmzdofoCGCesBFREQkILQSXYHywlfI%0ABc6DhOzuddbCokVu0saCBdCwIQwdCvffD02blnqTsO8BFxERkYBSiK5AKIevsGtDKSyE9HS3Qcqy%0AZXDMMW6nwTvugCOOKPemcbEx5JTyMwv5HnARERHxhEJ0BUI1fAWqBzggQf333+Gll1xgXr0ajj8e%0ApkyBvn2hTp1K3UWo9ICH3RufANJrJyIigaQQXYFQCV8Hq6gHuCbCht+D+q5d8MwzbjRdbi506QKz%0AZ8OVV0JUVJXuqrieYA5ZOvmx+vTaiYhIoBlrrdc1VCgpKckuW7bMs8cPxRWuVkPfKvN7MdFR//Om%0AoDonFfYYvqjUVfr42Bg+Gnpele7rAFu2wFNPwcSJbt7z+ee7nufzzwdjqn+/Qc5vr2cE0GsnIiI1%0AxRiz3FqbVNH1tBJdCaF4Ap4x7vy70tTUiZI13i/+ww/w5JPw3HOuhaNXLzem7pRTqnd/fuSPN1ah%0A3H/vNb12IiISaArRlRRKq9HpGTllBuiyVCds1Fi/+Ndfu0kbs2e73QRvuAFSU93YuiDkr9aBUO2/%0ADwZ67UREJNA8mRNtjFlnjMk0xqwwxnjXp1FJoTYrurzZx1FltENUJ2ykJicQE31gb3Kl+8WthSVL%0A4NJL4eST4Y03YMAAtxr97LNBG6DBfzOnD+n1jHB67UREJNC83GzlXGtt58r0nHgt1DbqKG9Vuc9p%0AzWssbFRrw5aiInjzTTjjDDjrLPj8c/jHP2D9etKvG0iPF7ODfltuf7UOhM0GOB7QayciIoGmdo5K%0ACLV+y7I+2j6ybjSPp3QiqWWjGmtNqXS/eEGB20VwxAjIyoKWLd3Jg7feCnXrhtR0BX+2DoRi/32w%0A0GsnIiKB5FWItsB7xphC4Blr7RSP6qiUUOu3LGss38OXnQj4P2yU7B8/ri6M2b2ck2Y/Bxs2QMeO%0AbuZz794QHb3/NqG0M2Sojj0UERGRmuNViD7DWptjjDkaWGCMWWWt/bDkFYwx/YB+AC1atPCixv1C%0ALTR5ORO5eEW59s4d9P/yLW5a/iaN8neyrfOpHDVpElxySalj6kJptT8UZk6LiIiIf3k+J9oY8wiw%0A21o7qqzreD0nGkJrOoeXUobN5s/vzaLPV/OpV/Ab77U5hae7XcWmjknlzuvVnF8REREJBkE7J9oY%0AUw+oZa3d5bt8EfBYoOuoKvVbVmDVKhg5klemv0gtW8R/OpzNM6ddyeomrQAwFawoh9pqv4iIiEQ2%0AL7VrTW0AABfASURBVNo5mvL/7d17lJ11fe/x9zfJFAYKDChVMoLAkaYuBJNDFkQRC9KaoCIRu1ot%0Ay4K6jncUXYTLwXVE6pJoLBYVpeANjigUCFO0lKAFqqYnaG4kQQkQG5DhYsRcQKZmkvzOH3tP2DPZ%0At2ff9573a61Zs+fZz977yW/vPPnkN9/n+4PbIvcr/WnAd1NKd7bhONqqZ2a277svd7Hg0BDsvTf/%0AcsLpXPnqt/D4AS8Zt1ul+vGsJRI9M36SJKkrtTxEp5R+Bby61a/bSbqpE0VRKcFdd8HChXDvvXDg%0AgfDJT8K559L3+HaeWbwWaphRrna2v+vHT5Ikdb129ometLqt7/RuO3bkVhU87jiYNw8efji3TPej%0Aj8Jll8HBB7ekX2/Xjp8kSeoZ9olug27qRAHAf/83XHcdLFoEGzbAn/4pfOMbcNZZsNdee+xezYxy%0APeUYXTd+kiSp5xii26Br+k5v3QpXXw1f/CI8/TQcf3wuSJ9xBkyp7ZcYQ6uG+fT3H2Dz86O7txWW%0AY0DluuiuGT9JktSzDNEtMHHW9ZQ/O5hbVwx3bieKp56Cf/xH+NrXYNs2mDsXLrwQTj65aI/nak2s%0AZS40MrqTS29/gD/s2FWx1rlZnTy8WFGSJFXLmugmGwuOw1tGSOSC4a0rhnn7cYNNrRuuySOPwPvf%0AD4cfnptxnjcPVq6EO++EU06pK0BD8VrmQltGRquqdW5G3XWx9+nixWsZWjVc83NKkqTe5Ux0k5W6%0ACO6eBzd1ziIiK1fm2tTdcktuKe5zzoHzz4dXvKKhL1NrzXKxx5Wqu651Nrmblh2XJEntZ4huso69%0ACC4luOeeXHi+6y7Yf3+44AL42MfgpS9t6EuNBdtya2P2901l774p42qlx1Rb61xP67uOfZ8kSVJH%0AspyjyUoFwLZdBLdrFyxeDCecAKeeCvffD5dfDo89lvvehAA9ViZRykB/H5efeQyfOv1o+vumjrsv%0AS61zPa3v2vE+Da0a5sSFd3PERf/KiQvvtnREkqQu4kx0k3XMctbbt8N3vgOf/zysXw9HHpnrvHH2%0A2bD33mUfWs8Fd+XqoAfzzzW23xNbRjigv4+9+6aw5fnRlra+a/X75IIxkiR1N0N0FeoJkVmXs264%0AZ5+Fa6+FK66A4WGYORNuvBHe/naYVvntrzfslQqwASy96A17PP+WkVH6+6byxb+ZmXmM6ml91+r3%0AyRpsSZK6myG6gkbMGFa7nHVDbdoEX/4yfOUrsHlzrj3d17+ea1eXoctGvWGvUrBtZJisdza5le+T%0ANdiSJHU3a6Ir6Lolph99FD76UXj5y+Hv/z4Xnpcty11EOG9e5jZ19Ya9BXNnlK1zbmSYbMWS443S%0AcbXykiQpE2eiK+iaGcN163KdNr73vVxQfte7YMECeOUrgdpLUupdHbBSmUSjVx9sy6x/DTqmVl6S%0AJNXEEF1Bxy8xvXQpLFwIP/gB7Ltvbhb64x+HQw/dvUs9JSmNCHvlgu1kDZNtr5WXJEl1MURXUEvI%0Aa/ry0SnBHXfkwvNPfwovehFcdhl8+MNw0EF77F5P3XGzw95kDpPdMmsuSZL2ZIiuIGvIq2bWt+aQ%0AvWMH3HRTLjyvWweHHQZf+hK85z25WegS6i1JaXbYM0xKkqRuY4iuQpaQV2nWt6bSiuefh299C77w%0ABdi4EY4+Gq6/Ht7xjtwy3RW0oySl6bPxkiRJbWR3jgarNOtbKmSfd9PqPVet27wZPvMZOPxw+MhH%0AYPp0uP12WLMmd+FgFQEaKnfIaLTCVQoTL/xHwRX5JElSr3AmusEqzfqWK6EYC5t7/+ZJ5v3wRvin%0Af4LnnoPTToOLL4aTTqrpmFxIRJIkqbEM0Q1W6ULEUiEb4MhnHud9P1vMqZ+9GyLlyjUuuACOPbbs%0Aa1ZTOuFCIpIkSY1jiG6wcrO+Q6uG+f0fduzxmGOffIgPLLuFeQ/9P7ZP6+OGmfOYftklvPHNcyq+%0AXiNWVGy0jm8LKEmSVCdDdBMUm/WdGHZJiddtXM0H77uZEx9dw9a99uWq1/w13z7udJ7Zd4DBtc/z%0AxjdXfq1OLJ2YrL2fJUnS5GGIbpGxsDtl105OW/+ffPC+W3jV0xt46o8P4jOnvIfvvXoev99rn937%0AV1v60ImlE5O597MkSZocDNEt8tvfbuWd6+7mfT+7lSM2P8mGgwa5YN5HGTr6FLZP27PLRrWlD51a%0AOmHvZ0mS1MsM0VWoq+fx1q1w9dUsvebzvPjZ33H/S4/i/fP/Nz886gR2TZnKgfv0MXV0V82lD5ZO%0ASJIktZ4huoKaL9x76im48kr46ldh2zZ2zXk95/yP07h38FUQAeTC7qdOPxqovfTB0glJkqTWi5RS%0Au4+hotmzZ6fly5e35bVPXHh30XKJwYF+ll70hj0fsGFDbmXBb30Ltm+Hv/oruPBCOO44V/GTJEnq%0AcBGxIqU0u9J+zkRXUPWFe6tXw+c+B//8zzBtGpx9NixYAEcdtXsX64QlSZJ6gyG6grIX7qUEP/4x%0ALFwId94J++0H558P550HhxzShqOVJElSKxiiKyh24d4+04Ir/ui/4LWXwLJl8Cd/Ap/9LHzwgzAw%0AUPNrNaLcw5IRSZKk5jNEV1B44d6mZ7Zx9sb/5KPLb2O/jY/AEUfAVVfBu98N/fW1lGvEyoOduHqh%0AJElSL5rS7gPoBvOPOoCle6/hoRvP5ZJbFrHf/vvAd78LDz0EH/pQ3QEayq882MrnkCRJUmXORFfj%0A2mvhE5+AP/9zuOYamDdvd5u6RmnEyoOduHqhJElSLzJEV+O974U5c+A1r2naSzRi5cFOXb1QkiSp%0A11jOUY39929qgIbcBYz9fVPHbcu68mAjnkOSJEmVOROdQTM7XzRi5UFXL5QkSWoNVyys0sTOF5Cb%0A5b38zGOYP2vQ1nKSJEk9wBULG6xS5wtby0mSJE0ehugqlet8US5gVwrRE2ewT/mzg7nnwU08sWWE%0AgX36SAm2jow6uy1JktRBDNFVKtf5oth2oOT2McUWR/nOssd237/5+dFxz+XstiRJUmewO0eVynW+%0AmFqiZ3Sp7WOKzWCX48IpkiRJncEQXaX5swa5/MxjGBzoJ4DBgf7dFxXuLHFxZqntY2pZBMWFUyRJ%0AktrPco4M5s8aLFpKMViipGOwwiIn5UpByj1GkiRJ7eVMdAPUushJsceV48IpkiRJncGZ6AaodZGT%0AYo9rVHcO+1ZLkiQ1j4ut9KBKC8NIkiSpOBdb6UHVzi7X07dakiRJlRmiu0SxntKl+kaXWxhGkiRJ%0A9fPCwi5RadnxQqU6eNjZQ5IkqTEM0V0iy+xyrd1CJEmSVB3LOVpgaNUwn/7+A7uX8R7o7+PStx6d%0AqT653LLjE9XaLaRWdgKRJEmTjSG6yYZWDbPglvsZ3flCF5QtI6MsuPl+YM965lIWzJ3BgpvvZ3TX%0AC8/TNyVKzi6XWhim0bLUakuSJPUKyzmabNGS9eMC9JjRXaloPXNZUeHnNshSqy1JktQrDNFNVq4j%0ARpZuGcXC+OjOGoJ4g9kJRJIkTUaG6CYr1xFjSgRHXPSvnLjwboZWDZd9nk4Nq3YCkSRJk5EhuskW%0AzJ1B39TidRc7UyLxQh1xuSBdS1gdWjXMiQvvrjqo18JOIJIkaTIyRDfRWNeK0Z2JKQU5ulikrlRH%0AnDWsjl3wN7xlpOqgXov5swa5/MxjGBzoJ4DBgX6XF5ckST3P7hwZVdvO7ZNDa7lh2WOMVTHvSrnQ%0Ae/mZx/Dxm1YXfe5ypRlZ29a1cunvVnUCkSRJ6hSG6Ayqbec2tGp4XIAeMxZiS/V8TsCJC+8uGY6z%0AhNVOraGWJEnqBZZzZFBtO7dFS9bvEaDHPLFlpGhpxphGlV14wZ8kSVLzGKIzqHZ2t9xs7/SB/nF1%0AxMU0os9ypRrqVlx0KEmS1KsM0RlUO7tbar+A3SF2/qxBll70hpLrpdRbdlHugr9WXXQoSZLUqwzR%0AGZQqw3h++45xAbTYfgGcNeewPWqam1l2MRbU/2vhm1l60RvGXZzoKoOSJEm1M0RnMDa7O9DfN277%0A5udHx83kFpsFPmvOYdzz4KY9yifa0Wd5sl50aAmLJElqlLaE6IiYFxHrI+KRiLioHcdQq/mzBtl3%0Arz2bmkycyS2cBV4wdwa3rhguWj7Rjj7Lk/GiQ0tYJElSI7W8xV1ETAWuAv4SeBz4eUTcnlL6RauP%0ApVZZZ3Ir9WxudZ/lBXNnjGvVB72/ymAr+2ZLkqTe146Z6OOBR1JKv0opbQduBM5ow3HULOtMbqeV%0AT0zGVQY77T2QJEndrR2LrQwCvy74+XHghDYcR82yzuSWWlylneUTk22VwU58DyRJUvfq2AsLI+J9%0AEbE8IpZv2rSp3YczTtaZ3HZcPKjxfA8kSVIjtWMmehg4tODnl+W3jZNSuga4BmD27NmlFgBsmywz%0AuYWt5Z7YMsL0gf6SS3urOXwPJElSI0VKrc2nETENeAg4lVx4/jnwtymlB0o9Zvbs2Wn58uUtOkJJ%0AkiRNVhGxIqU0u9J+LZ+JTintiIiPAEuAqcA3ywVoSZIkqdO0o5yDlNIdwB3teG1JkiSpXh17YaEk%0ASZLUqQzRkiRJUkaGaEmSJCmjttRE94KhVcO2S5MkSZqkDNE1GFo1PG7FwuEtI1y8eC2AQVqSJGkS%0AsJyjBouWrB+35DfAyOhOFi1Z36YjkiRJUisZomvwxJaRTNslSZLUWwzRNZg+0J9puyRJknqLIboG%0AC+bOoL9v6rht/X1TWTB3RpuOSJIkSa3khYU1GLt40O4ckiRJk1OklNp9DBXNnj07LV++vN2HUZSt%0A7iRJknpHRKxIKc2utJ8z0XWw1Z0kSdLkZE10HWx1J0mSNDk5E12HTm91Z6mJJElSczgTXYdObnU3%0AVmoyvGWExAulJkOrhtt9aJIkSV3PEF2HTm51Z6mJJElS81jOUYdObnXX6aUmkiRJ3cwQXaf5swY7%0AIjRPNH2gn+EigbkTSk0kSZK6neUcPaqTS00kSZK6nTPRPaqTS00kSZK6nSG6h3VqqYkkSVK3s5xD%0AkiRJysgQLUmSJGVkiJYkSZIyMkRLkiRJGRmiJUmSpIwM0ZIkSVJGhmhJkiQpI0O0JEmSlJEhWpIk%0AScrIEC1JkiRl5LLfFQytGmbRkvU8sWWE6QP9LJg7w6W0JUmSJjlDdBlDq4a5ePFaRkZ3AjC8ZYSL%0AF68FMEhLkiRNYpZzlLFoyfrdAXrMyOhOFi1Z36YjkiRJUicwRJfxxJaRTNslSZI0ORiiy5g+0J9p%0AuyRJkiYHQ3QZC+bOoL9v6rht/X1TWTB3RpuOSJIkSZ3ACwvLGLt40O4ckiRJKmSIrmD+rEFDsyRJ%0AksaxnEOSJEnKyBAtSZIkZWSIliRJkjIyREuSJEkZGaIlSZKkjAzRkiRJUkaGaEmSJCkjQ7QkSZKU%0AkSFakiRJysgQLUmSJGVkiJYkSZIyMkRLkiRJGRmiJUmSpIwM0ZIkSVJGhmhJkiQpI0O0JEmSlJEh%0AWpIkScooUkrtPoaKImIT8GgbD+HFwG/b+Pq9zvFtLse3uRzf5nFsm8vxbS7Ht7maOb4vTykdXGmn%0ArgjR7RYRy1NKs9t9HL3K8W0ux7e5HN/mcWyby/FtLse3uTphfC3nkCRJkjIyREuSJEkZGaKrc027%0AD6DHOb7N5fg2l+PbPI5tczm+zeX4Nlfbx9eaaEmSJCkjZ6IlSZKkjAzRBSJiY0SsjYjVEbG8yP0R%0AEV+KiEciYk1E/M92HGc3iogZ+XEd+9oWEedN2OfkiNhasM//adfxdoOI+GZE/CYi1hVsOygifhgR%0AD+e/H1jisfMiYn3+s3xR6466e5QY30UR8WD+7/9tETFQ4rFlzyWTXYmxvTQihgv+/r+pxGP97FZQ%0AYnxvKhjbjRGxusRj/eyWERGHRsQ9EfGLiHggIj6W3+65twHKjG9Hnnst5ygQERuB2Smlon0H8yf1%0Ac4E3AScAV6aUTmjdEfaGiJgKDAMnpJQeLdh+MnB+Sukt7Tq2bhIRrweeA65PKb0qv+3zwO9SSgvz%0AJ+gDU0oXTnjcVOAh4C+Bx4GfA+9MKf2ipX+ADldifN8I3J1S2hERnwOYOL75/TZS5lwy2ZUY20uB%0A51JKXyjzOD+7VSg2vhPu/wdga0rpsiL3bcTPbkkRcQhwSEppZUTsB6wA5gPn4Lm3bmXG92V04LnX%0AmehsziB3UkoppWXAQP4NVzanAhsKA7SySyn9GPjdhM1nANflb19H7uQz0fHAIymlX6WUtgM35h+n%0AAsXGN6V0V0ppR/7HZeRO7MqoxGe3Gn52q1BufCMigL8GvtfSg+oRKaUnU0or87efBX4JDOK5tyFK%0AjW+nnnsN0eMl4EcRsSIi3lfk/kHg1wU/P57fpmzeQekT+Gvzv675t4g4upUH1SNeklJ6Mn/7KeAl%0ARfbxc9wY7wH+rcR9lc4lKu7c/N//b5b4dbif3fqdBDydUnq4xP1+dqsUEYcDs4D78NzbcBPGt1DH%0AnHsN0eO9LqU0EzgN+HD+V2JqoIj4I+CtwM1F7l4JHJZSOhb4MjDUymPrNSlXq2W9VhNExCXADuCG%0AErt4Lsnua8CRwEzgSeAf2ns4PeudlJ+F9rNbhYj4Y+BW4LyU0rbC+zz31q/U+HbaudcQXSClNJz/%0A/hvgNnK/eik0DBxa8PPL8ttUvdOAlSmlpyfekVLallJ6Ln/7DqAvIl7c6gPsck+PlRjlv/+myD5+%0AjusQEecAbwHOSiUuKqniXKIJUkpPp5R2ppR2AddSfMz87NYhIqYBZwI3ldrHz25lEdFHLuDdkFJa%0AnN/subdBSoxvR557DdF5EbFvvoidiNgXeCOwbsJutwN/FzlzyF2Y8STKouQsSES8NF+vR0QcT+7z%0A+UwLj60X3A6cnb99NvAvRfb5OXBURByR/83AO/KPUwURMQ+4AHhrSun5EvtUcy7RBBOuL3kbxcfM%0Az259/gJ4MKX0eLE7/exWlv836hvAL1NKVxTc5bm3AUqNb8eee1NKfuX+Q3MkcH/+6wHgkvz2DwAf%0AyN8O4CpgA7CW3BWgbT/2bvkC9iUXig8o2FY4vh/Jj/395C4ceG27j7mTv8j9Z+RJYJRcbd17gRcB%0A/w48DPwIOCi/73TgjoLHvoncVeIbxj7rflU1vo+Qq2lcnf+6euL4ljqX+FVxbP9v/ry6hlywOGTi%0A2OZ/9rNbw/jmt3977HxbsK+f3Wxj+zpypRprCs4Db/Lc2/Tx7chzry3uJEmSpIws55AkSZIyMkRL%0AkiRJGRmiJUmSpIwM0ZIkSVJGhmhJkiQpI0O0JLVYROyMiNURsS4ibo6IfRr8/OdExFcq7HNyRLy2%0A4OcPRMTfNfI4JKmXGaIlqfVGUkozU0qvAraT65feaicDu0N0SunqlNL1bTgOSepKhmhJaq+fAK8A%0AiIhP5Gen10XEeflth0fEgxFxQ0T8MiJuGZu5joiNEfHi/O3ZEXHvxCePiNMj4r6IWBURP4qIl0TE%0A4eSC+8fzM+InRcSlEXF+/jEzI2JZRKyJiNsi4sD89nsj4nMR8bOIeCgiTmr+8EhSZzJES1KbRMQ0%0A4DRgbUQcB7wbOAGYA/yviJiV33UG8NWU0iuBbcCHMrzMT4E5KaVZwI3ABSmljcDVwBfzM+I/mfCY%0A64ELU0rHkltF8FMF901LKR0PnDdhuyRNKoZoSWq9/ohYDSwHHgO+QW6529tSSr9PKT0HLAbGZnp/%0AnVJamr/9nfy+1XoZsCQi1gILgKPL7RwRBwADKaX/yG+6Dnh9wS6L899XAIdnOA5J6inT2n0AkjQJ%0AjaSUZhZuiIhy+6cSP+/ghcmQvUs89svAFSml2yPiZODSTEe6pz/kv+/Ef0MkTWLOREtSZ/gJMD8i%0A9omIfYG35bcBHBYRr8nf/ltyJRoAG4Hj8rffXuJ5DwCG87fPLtj+LLDfxJ1TSluBzQX1zu8C/mPi%0AfpI02RmiJakDpJRWAt8GfgbcB3w9pbQqf/d64MMR8UvgQOBr+e2fBq6MiOXkZoaLuRS4OSJWAL8t%0A2P594G1jFxZOeMzZwKKIWAPMBC6r588mSb0oUpr4W0JJUqfId9L4Qb4dniSpQzgTLUmSJGXkTLQk%0ASZKUkTPRkiRJUkaGaEmSJCkjQ7QkSZKUkSFakiRJysgQLUmSJGVkiJYkSZIy+v9JU5gv3mOwXwAA%0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 name="AutoShape 2"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 name="AutoShape 4"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 name="AutoShape 6" descr="data:image/png;base64,iVBORw0KGgoAAAANSUhEUgAAAYoAAAEXCAYAAACzhgONAAAABHNCSVQICAgIfAhkiAAAAAlwSFlzAAALEgAACxIB0t1+/AAAADl0RVh0U29mdHdhcmUAbWF0cGxvdGxpYiB2ZXJzaW9uIDIuMS4yLCBodHRwOi8vbWF0cGxvdGxpYi5vcmcvNQv5yAAAIABJREFUeJzt3XlYVGX/P/D3MAMz7DCyqelQgIx7pqWoifqIlKAUWS6pmWlqlt+fFllJWpqV5vJkliWP6VOZPrigWbmTFmDmlksKbqGorILsw8DM+f0xMjKxDC7DzDDv13V5ycw5nPkM5by5z+fc9xEJgiCAiIioHnbmLoCIiCwbg4KIiBrEoCAiogYxKIiIqEEMCiIiahCDgoiIGsSgsCF//vknxo4di6FDhyIyMhITJ07E+fPnjX7fZ599hnnz5t3168bGxuL06dMAgNmzZyMlJeWuj3U/66q2fv16rFq1CgCwceNGrFu37o6On5GRgddeew0AcPXqVXTr1u2e6rl69Srat2+PqKioWn/UajW2bNmCyZMnAwDGjh2LnTt33tPrGbNlyxYEBwdj+fLlBs8LgoB//etfiIyMNHqM/fv349NPP9Ufr7r+u3Xq1CkMHDjwno5BjScxdwHUNNRqNSZPnoyvv/4aHTt2BABs27YNkyZNwr59+yAWi0322ikpKRgxYgQAYMGCBSZ7nbs1atQo/ddHjx5FUFDQHX3/9evX8ffff9/XmmQyGbZt23Zfj3kvWrVqhR9++AHTp0/XP3fkyBGoVCo4Ojoa/f5Tp06hsLDQlCWSCTEobER5eTmKi4tRVlamf27YsGFwcXGBRqOBWCxGYmIiVq5cicrKSshkMsyaNavWb8fZ2dmYN28eMjMzUVlZiYiICEyZMgUA8Msvv+Df//43tFotnJyc8P7772PHjh3IycnBG2+8gUWLFmHx4sV4/vnn0alTJ4wfPx6hoaE4ceIEioqKEBMTg7CwMJSXl2Pu3Lk4ceIEXF1dERgYCAD4+OOP631/a9euxZYtW7B69Wp4e3vrn3/llVcwYMAAPPvsszh+/DhGjhyJvXv3ok2bNvjiiy9QWloKmUyGgoIChISEIDExEcnJyZDJZACAS5cuYezYscjNzYWXlxeWLl0KHx8f/fE1Gg1iY2ORnZ2Nl156Ce+//z40Gg3mzJmDU6dOobi4GDExMQgPDwcArFy5Ert374ZWq0Xr1q0xd+5c+Pr63tN/2z179mDVqlVQqVQYOnQopk6dCgDYu3cvVqxYAa1WC2dnZ7z99tto06YNBg4ciOTkZDg5OWHOnDm4dOkSvvvuOwDA4MGDsXLlSgQEBBi8Rrt27ZCZmYljx47hkUceAQAkJCRg2LBh+O233/T71fX+srKysGHDBmg0Gri6ukKhUCA3Nxcvv/wyMjMzIRaLsWTJEgQEBCArKwvvvfcerl27BkEQ8NRTT2HixIkAgO+//x7//e9/4eLignbt2t3Tz4zuDE892Qh3d3fExMRg4sSJ+Ne//oWYmBhs3rwZvXv3hoODA9LT07Fs2TKsWrUKW7duxfz58/Haa68ZBAsAxMTE4JlnnsGWLVuwadMmpKSk4Oeff0ZeXh5iYmLw0UcfYfv27XjppZewePFizJgxAz4+Pli8eDG6du1qcKyMjAz07dsXmzZtwuuvv44PP/wQAPDFF19Ao9Fgx44dWLt2Lc6cOdPge4uLi8POnTvx3XffGYQEoPvgq/4g++233+Dt7a0/9ZWYmKj/AAeAsLAwDBw4EOPHj8fzzz+vr/HTTz/Fzp074ebmho0bNxocXywW44MPPkDbtm2xevVqAEBFRQX69OmDhIQEzJo1C5988gkAYOvWrTh37hw2btyIbdu2ITQ0FLGxsXW+J5VKVeu00/vvv1/nvqWlpYiPj0d8fDx++OEHHDhwABcvXsTcuXPx2Wef6UcCr7zyCuzt7dG5c2ccOnQIAHDo0CH8/fffKC0txYULFyCRSGqFRLWnnnpKP8opLy/H0aNH8fjjj+u31/f+unbtipEjR2LIkCGYMWOG/uc6e/ZsbN++HT169ND/7N544w307NkT27dvx/r16/HDDz/gp59+wtmzZ7FixQp899132Lx5M+zt7euskUyDIwob8uKLL+LZZ5/F4cOHcfjwYcTFxSEuLg6bNm1CcnIycnJyMH78eP3+IpEIV65c0T8uKyvD4cOHUVhYqD/fXFZWhtTUVEgkEgQFBaFDhw4AdB/QgwcPbrAee3t7hIaGAgA6dOiAmzdvAgAOHDiAt99+G3Z2dnBxccHTTz+NtLS0Oo+xe/du5Obm4ssvv4Sbm1ut7QMGDMBHH32EqqoqJCUlYerUqUhOTkb//v2Rn5+Pzp0748CBA/XW2KdPH8jlcgCAUqlEfn5+g++p+n1VB5BSqcSNGzcA6EZcp06dwjPPPAMA0Gq1KC8vr/MYd3Lqafjw4ZBIJHBxcUF4eDhSUlLQtm1b9OrVC23atAEAhISEQC6X4/Tp0wgLC8Ovv/6Ktm3bwtfXF+3atcPhw4eRlpbW4H+zoUOHIioqCrNnz8aePXswcOBAg1OWd/L+unTpAoVCAQBo37499uzZg7KyMhw7dgxff/01AMDV1RXR0dH49ddfkZ2djT59+uh/ERgxYgSSkpIa9fOhe8egsBFHjx7F8ePHMXHiRAwYMAADBgzAzJkzERkZieTkZGi1WoSEhODf//63/nsyMzPh4+ODPXv2AND9wxcEARs2bNCfl87Pz4dUKsXvv/8OkUik/15BEJCWlgalUllvTfb29rCz0w1qa36vRCJBzSXIqvepi0KhwLvvvov3338f3bt3rxUW7u7uaN++PX755ReUlJQgKioKX3zxBfbu3YtBgwYZvG5dJJLb/0REIhEaszRazd92ax5fq9Vi4sSJGD16NABd3+h+nLev+WEtCAIkEgm0Wm2t9yYIAqqqqhAWFobnn38e/v7+6NOnD9zc3JCUlIRTp07VO2oBAG9vb3To0AG//vortm7dirfeegsFBQV39f7q+rlW//9Vk1arRVVVlb7+ut4zmR5PPdkIuVyOlStX4siRI/rncnNzUVJSgnbt2iEkJATJycm4ePEiAN1v9cOGDYNKpdLv7+Ligocffhhr1qwBABQVFWHUqFHYt28funbtiosXL+qvotq3bx9iYmIA6P5RV/9jb4zQ0FBs3rxZ/xvpjz/+WO8HenBwMMLDwxESElLvh1xYWBiWLl2KkJAQuLi4wN/fH3FxcXX+9nyntVZ/T2VlpdH9qk+zlZSUAAA+/fRTvPnmm3f0WnXZunUrBEFAYWEhduzYgccffxwhISFISkpCRkYGAODgwYPIzMxE165d4efnB09PT2zYsAF9+vRB3759sXv3bty8ebPBYAd0p5/WrFmD4uLiWn2Cht5fY36uLi4u6Nq1q/6qs+LiYmzduhW9e/dGnz59kJycjKysLAC6/gg1HY4obMSDDz6Izz//HMuWLUNWVhakUilcXV3x4Ycf4qGHHgIAzJs3DzNnztT/Vrpy5Uo4OzsbHGfx4sWYP38+hg4dCrVajcjISAwbNky/bdasWdBoNHBxccGyZcsA6D6oY2Ji8N577zWq1smTJ2PevHkYOnQoXF1d0aJFC31zuT7vvPMOIiMj8fPPP2PIkCEG2wYNGoT58+fjjTfeAKD7QFu3bp2+KVtTv379Gmya1yUwMBBSqRTDhw/Xv+e6PPvss8jOzsZzzz0HkUiEli1b1vta1T2Kf6pr/+pTNCqVCmPGjEGvXr0AAHPnzsWrr74KjUYDmUyGL7/8Eq6urgB0/02+/vprdOjQAXZ2dpDJZBg0aJDR9zpo0CDMnTtX32to7Pvr1asX3njjDcyfP19/1V1dFi9ejHnz5mHLli1Qq9UYOnQooqOjIRKJEBMTgxdeeAHOzs7o0qWL0Vrp/hFxmXGyND/99BNcXFwQGhoKrVaL1157DX369NGf0iCipsWgIItz7tw5zJkzB+Xl5aisrETPnj3xzjvv8EoXIjNhUBARUYPYzCYiogYxKIiIqEFWedWTSqXC6dOn4e3tzeupiYgaSaPRIDc3F506dTJ6JWFNVhkUp0+f1i+xQEREd2bdunXo0aNHo/e3yqConsa/bt06+Pn5mbkaIiLrkJWVheeff77WmmjGWGVQVJ9u8vPzwwMPPGDmaoiIrMudnrJnM5uIiBrEoCAiogYxKIiIqEEMCiIiapDNBMXmxPM4eSHX4LmTF3KxOfG8mSoiIrIONhMUQW09sPCbI/qwOHkhFwu/OYKgth5mroyIyLJZ5eWxd6NLoDdmjeuBBWv+gL3EDoIAzBrXA10C7+x6YiIiW2MzIwpAFxaPBPugsESNRzv4MiSIiBrBpoLi5IVcnDivO/WUfOJ6rZ4FERHVZjNBUd2TeOuFR+HXwgkBD7gb9CyIiKhuNhMU56/c1PcklAo5MvPK8ObYHjh/5aa5SyMismg208x+ZmCQ/mulwhP7j11FSy9ndA1in4KIqCE2M6KoKdhfDgBISy8wcyVERJbPJoPiwZZukDqIkXo539ylEBFZPJsMCrHYDkFtPBgURESNYJNBAQBKhRyXrhWiolJj7lKIiCyaDQeFJ6o0Ai5k8KonIqKG2GxQBCtuNbR5+omIqEE2GxQerlK0bOGM1Mu88omIqCE2GxQAEOzvidT0fAiCYO5SiIgslk0HhVIhR0FxBXIKys1dChGRxbLxoPAEAKSms09BRFQfkwbFihUrEBERgYiICCxatKjW9rNnzyI6Ohrh4eGYPXs2qqqqTFlOLf4t3SDjxDsiogaZLChSUlKQlJSEhIQEbN26FX/99Rf27NljsE9MTAzmzJmDXbt2QRAExMfHm6qcOukm3nmyoU1E1ACTBYW3tzfeeustODg4wN7eHgEBAbh+/bp++7Vr16BSqfDwww8DAKKjo7Fz505TlVMvpb8n/ubEOyKiepksKIKCgvQhkJ6ejh07diA0NFS/PScnB97et1du9fb2RnZ2tqnKqZdSIYdGy4l3RET1MXkz+/z585gwYQLefPNN+Pv765/XarUQiUT6x4IgGDxuKsFsaBMRNcikQXH06FGMHz8er7/+Op5++mmDbX5+fsjNvX13uby8PPj4+JiynDq5u0jR0suZDW0ionqYLCgyMzMxbdo0LF68GBEREbW2t27dGlKpFEePHgUAbNu2Df369TNVOQ1SKnQNbU68IyKqzWR3uFu9ejUqKirw8ccf658bOXIkEhMTMX36dHTu3BmLFy9GbGwsSkpK0LFjR4wbN85U5TRI6S/HL0evIju/DH4tnM1SAxGRpTJZUMTGxiI2NrbW86NGjdJ/rVQqsWnTJlOV0GjKWwsEpl4uYFAQEf2DTc/Mrqbwc4XMQYw0NrSJiGphUEA38a5dW082tImI6sCguCVY4Ym/rxdBpW7aZUSIiCwdg+IWpT8n3hER1YVBcUtw21sT77juExGRAQbFLe4uUrTycuYMbSKif2BQ1KD0lyONE++IiAwwKGpQKjxxs6QC2fll5i6FiMhiMChqUPrfmnjH009ERHoMihra+rnBUSpmQ5uIqAYGRQ1iO9GtO95xREFEVI1B8Q9Kf7lu4l0FJ94REQEMilqUCk9otQLOX+XEOyIigEFRS7CCDW0iopoYFP/g5uyA1t7OSGNDm4gIAIOiTsEKOVIv53PiHRERGBR1UvrLUViiRtYNTrwjImJQ1EGpqF4gkH0KIiIGRR10E+8kbGgTEYFBUSexnQjt2npwhjYRERgU9VIq5EjP5MQ7IiIGRT2U/nLdxDve8Y6IbByDoh7BbGgTEQFgUNTL1ckBrb1dkJrOPgUR2TaJsR2OHz+OpUuXorCw0GAC2vbt201amCVQ+nvi8JlsCIIAkUhk7nKIiMzCaFDMmTMH0dHR6NChg819WLb3l2Pf4Qxk3ihFKy8Xc5dDRGQWRoNCIpHgxRdfbIpaLI5Sv0BgAYOCiGyW0R5FUFAQ0tLSmqIWi9PG1xVOMgkb2kRk04yOKDIyMvDMM8+gVatWkEql+udtoUdhZydCu7aeSGNDm4hsmNGgmDFjRlPUYbGUCjni96ahvKIKjlKjPy4iombH6Kmnxx57DFKpFH/88QeSk5P1z9kKpb8ntAJwPoOjCiKyTUaDYuvWrZg+fToKCwtRWlqK119/HfHx8U1Rm0UIbntr4h1PPxGRjTJ6LmXt2rXYuHEjfHx8AACTJk3CSy+9hOeee87kxVkCFycHtPF1YUObiGyW0RGFVqvVhwQA+Pr6ws7OtiZ0KxVypF0u4B3viMgmGf3E9/DwwN69e/WP9+7dC3d3d5MWZWmCFXIUlaqRmVdq7lKIiJqc0VNP7777Ll555RXMnz8fAGBvb48VK1aYvDBLovTX9SnOpuejlTcn3hGRbTEaFEFBQdi5cyfS09Oh0Wjw0EMPQSKxrctE2/i4wlkmQerlAvzr0bbmLoeIqEnV+4kfFxeHSZMmYf78+XWu8RQbG2vSwixJ9cQ73hqViGxRvT0KV1dXAICnpyc8PDxq/WmskpISREZG4urVq7W2rVixAgMGDEBUVBSioqKwbt26u3gLTUPpL8eVrCKUqSrNXQoRUZOqd0QxcuRIAMCrr76qfy47OxsZGRno0aNHow5+4sQJxMbGIj09vc7tp0+fxtKlS9GtW7c7KNk8lAq5buLdlZvo2s7b3OUQETUZo1c9rV+/Hq+//jry8/MRHR2N2bNnY8mSJY06eHx8PObOnWtweW1Np0+fxldffYWhQ4di3rx5qKiouLPqm1A73vGOiGyU0aDYuHEj3n77bezcuRMDBw7ETz/9pF/Kw5gFCxbUO/ooLS1F+/btERMTg4SEBBQVFeGLL764s+qbkIujPdr4uiL1MmdoE5FtMRoUIpEIXl5eOHjwIEJCQiCRSKDVau/5hZ2dnREXF4eAgABIJBJMmDABBw4cuOfjmpJS4Ym0y/mceEdENsVoUDg4OCAuLg5//PEH+vTpg++//x6Ojo73/MLXr1/Hpk2b9I8FQbD4y26V/nIUl1XiWm6JuUshImoyRoNiwYIFSE9Px8KFC+Hu7o6jR49iwYIF9/zCMpkMn3zyCTIyMiAIAtatW4ewsLB7Pq4pKRVcIJCIbI/RoPjyyy+xYMEC9O/fHwCwZMkSPPTQQ3f9gpMmTcKpU6cgl8sxb948TJ06FU888QQEQbD4W64+4OMKZ0d7NrSJyKYYPddz9uxZCIJQ56S7xkpMTNR/HRcXp/86PDwc4eHhd33cpmZnJ0JwW0+ksaFNRDbEaFD4+PggIiICXbt2hbOzs/55W5qZXZNS4Yn1e9JQpqqEk8ze3OUQEZmc0aDo1q2bVUyIayrB/nIIAnDuSgEeblf3/BAioubEaFC8+uqrUKlUuHz5MoKCglBRUXFfrnqyVsFtPSESAamXGRREZBuMNrNPnDiBQYMGYfLkycjJyUH//v1x7NixpqjNIjlXT7zjAoFEZCOMBsXChQuxdu1aeHh4wM/PD4sWLbovl8das+o73mm1nHhHRM2f0aBQqVQIDAzUPw4NDYVGozFpUZZOqfBESTkn3hGRbTAaFBKJBIWFhfrLYy9dumTyoiyd0l8OAEjjfAoisgFGg2Lq1KkYM2YMMjMzMXPmTIwaNQpTp05titosVmtvl1sT7zifgoiaP6NXPQ0YMAAPPfQQkpOTodVqMW3aNAQEBDRFbRbLzk6EYAXveEdEtsHoiAIA1Go11Go1tFotxGKxqWuyCkqFHFeyi1FazjveEVHz1qgbF40bNw5nz57FyZMnMXr0aPz8889NUZtFUyo89RPviIiaM6OnntauXYutW7fC19cXgG558JdffhlDhgwxeXGWLFhxe+Jdt2BOvCOi5svoiMLFxUUfEgDQqlUrODg4mLQoa+Aks0dbX1euJEtEzZ7RoOjTpw/mzp2Lc+fO4eLFi1i6dCn8/f3x119/4a+//mqKGi2W0p8T74io+TN66unHH38EAPz2228Gz7/22msQiUTYt2+faSqzAkqFJ3b9fhnXckvQxtfV3OUQEZmE0aCoeS8JMhSs0E28S03PZ1AQUbNl9NTTxYsXsXHjRgiCgBkzZmDQoEH4/fffm6I2i9fa2wUunHhHRM2c0aCYO3cupFIp9u/fj6ysLCxYsADLli1ritosnn7iHRvaRNSMGQ2KiooKDBs2DElJSXjyySfRs2dPVFZyklk1pb8cGZx4R0TNmNGgUKvVyMvLw/79+9G7d2/k5eWhoqKiKWqzCtUT79I48Y6ImimjQTFixAgMGDAA3bt3R2BgIIYPH44XXnihKWqzCu1u3fEujes+EVEzZfSqp9GjR2PkyJGws9NlSkJCAjw9PU1emLVwktlD4efGhjYRNVv1BkVcXBwmTZqEDz74oM7tsbGxJivK2gQrPJH05zVotQLs7ETmLoeI6L6qNyhcXXXzAjw8PJqsGGulVMix6/fLuJpTjLZ+buYuh4jovqo3KEaOHAkAePXVV1FQUACZTAZHR8cmK8yaKP11p+JSLxcwKIio2Wmwmb127Vr07dsXvXv3xiOPPIKwsDBs2LChqWqzGq29XeDqZM8bGRFRs1TviOL777/Hjh078Nlnn0GpVEIkEuHkyZNYsmQJgNsjDgJEIhGCFXI2tImoWap3RLF582Z89dVX6NatGxwdHSGTyfDYY49h+fLl2LRpU1PWaBWUCk9kZBejhBPviKiZqTcoqqqq6mxk+/r6QqvVmrQoa6S8tUDgOY4qiKiZqTcoqudN1EUQeP+Ffwpq6wE7EbjuExE1O/X2KDQaDQoLC+sMBY1GY9KirJGTzB5t/dzY0CaiZqfeoDh37hx69epVZ1CIRJxUVhelvxy/Hb/KiXdE1KzUGxSpqalNWUezoFR4YufBdGTkFEPB+RRE1EwYXRSQGk/pX33HOza0iaj5YFDcR628nOHq5IA0NrSJqBlhUNxHuol3vOMdETUvjQoKlUqFtLQ0CIKA8vJyU9dk1ZT+nsjILkFJmdrcpRAR3RdGg+LPP//EoEGDMHnyZGRnZ6N///44duxYU9Rmlaon3vGOd0TUXBgNikWLFmHt2rXw8PCAn58fFi1ahAULFjTq4CUlJYiMjMTVq1drbTt79iyio6MRHh6O2bNno6qq6s6rt0Dt2nrCTgSc5XwKImomjAaFSqVCYGCg/nFoaGijJtydOHECo0aNQnp6ep3bY2JiMGfOHOzatQuCICA+Pr7xVVswR6kEipZuSOOVT0TUTBgNColEgsLCQv0ku0uXLjXqwPHx8Zg7dy58fHxqbbt27RpUKhUefvhhAEB0dDR27tx5J3VbNKVCjrQrBdBoudQJEVk/o0ExZcoUjBkzBllZWZg5cyZGjRqFqVOnGj3wggUL0KNHjzq35eTkwNvbW//Y29sb2dnZd1C2ZVP6e6K8ogoZ2cXmLoWI6J7VOzO72sCBAxEQEIDk5GRotVpMmzYNAQEB9/SiWq3WYBkQQRCa1bIg1Q3t1PR8+LfkDG0ism5GRxSHDx9GTk4OgoKCEBwcjIKCApw+fRolJSV3/aJ+fn7Izc3VP87Ly6vzFJW1aunlDDdnB86nIKJmweiI4qOPPkJqaiqCgoJgZ2eHc+fOwdvbG+Xl5ViwYAEGDRp0xy/aunVrSKVSHD16FN27d8e2bdvQr1+/u3oDlkg/8Y4NbSJqBoyOKFq1aoU1a9Zg27ZtSEhIwPr16/HII49g27Zt+Pzzz+/oxSZNmoRTp04BABYvXoyPPvoITzzxBMrKyjBu3Li7ewcWSqmQ41puCYo58Y6IrJzREUVGRgZ69uypf9ylSxekp6fDz8+vUS+QmJio/zouLk7/tVKpbNa3VFX6ewIA0i4XoEd7XzNXQ0R09xp1eWxSUpL+cVJSEuzt7ZGfn99sJsmZQlAb3cQ73siIiKyd0RHF3LlzMX36dIhEImi1WkilUixfvhz/+c9/MHLkyKao0So5SiXwb+nOhjYRWT2jQdGlSxfs27cP586dg1gsRkBAAMRiMZRKZVPUZ9WC/T2x/2gGNFoBYt7xjoislNGgyM/Pxw8//IDS0lIIggCtVovLly9jyZIlTVGfVVMq5NiRko4rWUV4sJW7ucshIrorRoPi//2//weZTIYLFy6gd+/eSElJQffu3ZuiNqtX3dBOvVzAoCAiq2W0mX39+nWsWrUK/fr1w5gxY7B+/fpGr/dk61q2uDXxjg1tIrJiRoPCy8sLAODv749z587B19eXVzs1kkgk0i0QyIY2EVkxo0HRokUL/Oc//0GnTp2wefNmJCYmQqVSNUVtzYLS3xPXcktRVMqJd0RknYwGxbx58+Dg4IAePXqgU6dOWL58Od54442mqK1ZUPrfuuMdRxVEZKWMBsXChQv1y2vExMRg69atCAsLM3lhzUXQAx6wsxMh9TLXfSIi62Q0KM6ePQtB4A147pZMKsGDrdzY0CYiq2X08lgfHx9ERESga9eucHZ21j8fGxtr0sKaE6VCjsQjVzjxjoisktGg6NatG7p169YUtTRbSoUnfkr+mxPviMgqGQ2KV199FSqVCpcvX0ZQUBAqKirg6OjYFLU1G9UN7dT0fAYFEVkdoz2KEydOYNCgQZg8eTJycnLQv39/HDt2rClqazZ85U7wcJGyoU1EVqlRVz2tXbsWHh4e8PPzw6JFi7BgwYKmqK3ZuH3HOza0icj6GA0KlUqFwMBA/ePQ0FBoNBqTFtUcKf3luJ5XisKSCnOXQkR0Rxp146LCwkKIRLqrdbjO091RKm7d8e4KTz8RkXUxGhRTpkzBmDFjkJWVhZkzZ2LUqFGYOnVqU9TWrAS28YDYTsTTT0RkdYxe9TRw4EAEBAQgOTkZWq0W06ZNQ0BAQFPU1qzIHHQT79LY0CYiK2M0KGbOnInnnnsOo0ePbop6mjWlQo69h69Ao9FCLDY6mCMisghGP60effRRLF26FGFhYfjqq6+Qm5vbFHU1S8H+cqjUGlzOKjZ3KUREjWY0KEaNGoX4+Hh8+eWXKCwsxMiRIzFt2rSmqK3ZqW5op3IlWSKyIo0+/6FSqaBWqyEIAuzseNrkbvjKneDhKmVDm4isitEexZo1a7Blyxao1WoMHz4c8fHx+rve0Z3R3fHOkzO0iciqGB0anD4ARNxcAAAVhklEQVR9GrGxsdi1axcmTJiAQ4cO4dlnn22K2polpUKOTE68IyIrYnREsWTJEhQWFmLVqlVYt24dSktLMXbs2KaorVm6fce7AjzW0c/M1RARGddgUFy6dAnffPMNtm3bhtatW0OlUuGXX36Bq6trU9XX7Ogn3l3OZ1AQkVWo99TTyy+/jDFjxkAikeCbb77Bjz/+CGdnZ4bEPZLai/Fga3ekprNPQUTWod6gOHPmDDp27IigoCAoFAoA0K/3RPdGqfDEuYwCaDRac5dCRGRUvUGxf/9+PP300/jxxx/Rt29fTJ8+HRUVbMDeD0qFHBVqDdIzi8xdChGRUfUGhUQiwZAhQ/Dtt99iy5Yt8PHxQUVFBQYPHoz169c3ZY3Njv6Od7xMloisQKNmzgUGBiI2Nha//vorXnrpJcTHx5u6rmbNx9MRnq5SztAmIqtwR1OsHR0dMWLECCQkJJiqHpsgEomg9JcjjQ1tIrICXIvDTJQKT2TeKMXNYvZ9iMiyMSjMJFhRPfGOp5+IyLIxKMzk9sQ7nn4iIsvGoDATqb0YD7V2Z0ObiCyeSYNi+/btGDJkCAYPHox169bV2r5ixQoMGDAAUVFRiIqKqnOf5kzpL8f5jJuceEdEFs3oooB3Kzs7G8uWLcOWLVvg4OCAkSNHomfPnggMDNTvc/r0aSxduhTdunUzVRkWTanwxPbfLuHvzCIEPuBh7nKIiOpkshFFSkoKevXqBQ8PDzg5OSE8PBw7d+402Of06dP46quvMHToUMybN8/mZn4rqxvavJEREVkwkwVFTk4OvL299Y99fHyQnZ2tf1xaWor27dsjJiYGCQkJKCoqwhdffGGqciySt6cj5G5SnOV8CiKyYCYLCq1Wa7CIoCAIBo+dnZ0RFxeHgIAASCQSTJgwAQcOHDBVORZJJBIhWCFnQ5uILJrJgsLPzw+5ubn6x7m5ufDx8dE/vn79OjZt2qR/LAgCJBKTtUwsllIhR3Z+GQqKVeYuhYioTiYLit69e+PgwYPIz89HeXk5du/ejX79+um3y2QyfPLJJ8jIyIAgCFi3bh3CwsJMVY7FUvp7AgDvT0FEFstkQeHr64sZM2Zg3LhxeOqppxAZGYkuXbpg0qRJOHXqFORyOebNm4epU6fiiSeegCAIePHFF01VjsUKfMADErGIM7SJyGKZ9FzP0KFDMXToUIPn4uLi9F+Hh4cjPDzclCVYPAf9xDuOKIjIMnFmtgVQKnQT76o48Y6ILBCDwgIoFXKoKzX4+3qhuUshIqqFQWEBgtnQJiILxqAws82J55GZVwq5m0w/n+LkhVxsTjxv5sqIiHQYFGYW1NYDi749gpZeTkhNz8eRM1lY+M0RBLXl2k9EZBlsb4abhekS6I1Z43pg/upDUKk1eH/1Ibg62eP7XWlIPJKBll7OaNnCWf+3i5ODuUsmIhvDoLAAXQK9Edn3IWxKPI/OAS3gK3dG5o1SHE/Lxb7DGQb7ujrZw69GcLT0coZfC2e08nKGh6vUYJkUIqL7gUFhAU5eyMXuQ5cxIqwddqSkY+TgYHQJ1C2oqFJXIftGGa7nlSLrRiky80qReaMUaZcLkPTnNWiF28eROYgNQsTPyxmtbv3t5eEIsR1DhIjuHIPCzE5eyMXCb45g1rge6BLojS6BXgaPZQ4SKFq6QdHSrdb3VlZpkVtQhswaAZKZV4qrOcU4fCbbYF6GRCyCr9wJLb1cbo1CnNDKywV+LZzgK3eCvURscOzNiecR1NZDH1jVtZ6/chPPDAwy3Q+EiCwOg8LMzl+5qQ8F4HbP4vyVmwYf0nWxl9ihlbcLWnm71Nqm1Qq4UahC5o0SZOaVITOvBFk3ypCZV4q/Lt1AeUWVfl87EeDl4WhwGktdqcGHaw/jjdGPoEcHP4NAIyLbwqAws7p+O9eNLBoOCWPs7ETw9nSEt6cjugQabhMEAYUlamTdKMX1PN0opPq01sFTmSgqVev3fX/1IcgcxKis0qJLoBfO/J2P/KIKtLoVKq5O9uyLEDVzDAobJBKJ4OEqhYerFEp/ea3tpeWV+tNYOw+m4+SFPHh7OiIjuxjHz+Ua7OvsaI+WLXSntPxaON2+QsvLGZ6uMtixL0Jk9RgUVIuzoz0CH/BAmaoS6ZlF+ib7rHE9EKyQI1vfE7l9SutCxk0kn7wObY3uuoO9uFZ4+LXQNdp9PB0hFnMaD5E1YFBQnYw12dv61W6uazRa5N4sN7xC61aT/fi5XKgrNfp9xXYi+Hg66RvrLb1cbo1MnOHbwhlSe3Gt4wNsshOZA4OC6nQ3TXax2A5+LXSjhn8SBAH5RSp9P0QXJrorttKuFKC0vNJg/xbuslpzRVp6OaONr6tBYLHJTmR6DAqq0/1usotEIrRwd0QLd0d0CvCqtb24TG0wAqkOlCNns1FQXGGwr6NUgjlfHURrHxdk3yjDkD7+AIDs/DJ4uct4SovoPmNQkEVwdXKAa1sHtGvrWWtbeUUVsm7UnHBYhuNpObiSVQwASNh/EQn7LwLQndLy8nC8NT/EGb5y3TwR31vzRTxcOHud6E4xKMjiOUoleLCVOx5s5Q5A15NIOXld32SfFNUJnm4yZOeXIetGKbLzy5CdX4Y/zmTh5j9GI1IH8e3wkOvCpHrSoa/cCU4ye3O8RSKLxqAgq9JQk31wT0Wt/VUVVcgu0AVH9o0ygzA5fdFw4iGgG9lUjz785E7wbeGs/9rb0wn2krpPa7HJTs0Zg4Ksyp022WVSCRR+blDUcZWWIAgoLqtEdr6usV49Esm+UYq/rxXi0OlMVGluX+4rEgEt3B31ow8//SktXZiwyU7NFYOCrMr9bLKLRCK4OTvAzdkBQW1q90Y0WgH5hSpk598+nVU9GjlxPhe/FKkg1FiUUWwnwrtfpsDH0wk3ilTo3bkl0jOLUFSqhqerDJ5uUni6yuAo5T87si78P5aoHuIay6B0Cqi9XV2pQU5BzZGIri9yNacEjlIxkk5cx4Hj12p9n6NUDA9XGeRuMni4SiF3k8HTVWoQJp5uUrg5S7niL1kEBgXRXXKwF+MBH1c84OMKQNeT2Hv4ir7J/s74nniwlRsKiiuQX6TCzWIV8osqUFCsQsGtv9OvF+J4Wg7KVFW1jm9nJ4KHi4M+VDxdpfD8x9/VYSNzqP+fMvsndK8YFET3gbGZ7P51LBNfk6qiCjdLdIFSUFyBgn/8nV+kwqVrN3GzuMLgHiTVnGSSGgFye2Qid5MCIuCjtYcxfcTD6NmxJU5fymP/hO4Ig4LoPriX5eIBXdPdTyqpc1Z7TRqtgKLSCv2IpGaQVAfLhas3UVCkgkqtMfjeD9cehggAREBLL2dsPXARvx6/Znj6qzpoXKVwqGcZFbI9DAqi+8BUy8X/k9hOdOuDXAbAvcF9yyuqDIJkz6HLOH4uF/4t3SB3kyHvZjnOZ9xEYUmFQVO+mrOjPeTVPZN/9E/krjJ4uOkCxsXx7paa5ykx68GgIGqmHKUSON66sdXJC7m4eK3QYJJi9Qe0RqNFYan6Vh+lenSiqjFqqUDaFd19SGou7FhNIra7FSLVQSKD3FUKj1t/V49SPFylBvNQgtp6WOQlxQyw2hgURM2csf6JWGwHuZuuYd4QQRBQXlHVYB8lO78MZ9PzDW5+VZOrk8PtUYqbFF0DvTB/9SF0fKgF/vr7BiL7PITCYjUOnsqEvcQOErEIErEdJBI7SMR2sBfb3Xr+9nMSsUj/3P1YnsVSA8ycGBREzdy99k+qiUQiOMns4SSz11/pVZ8qjRaFdTTna45arv9dioIiFSqrtDiamgMA2JR4/u7fKHA7WP4RLhJJ9d+G2w226b9HhM4BXnj/P4fQwV+OtCsFeG5QEJxk9sgtKIe7i4PN9W8YFETNXFP1T2qSiO30qwU35MR53W/rA3s8gH1HMvDyU50R+IAHqjRaVFbp/lRpbv2p0qJKI6Dy1teV+udub6/U3NqnSoMqjaDfXnPf6mOq1FWoqrp1vBrPV++nrtTgz/O6Ozr+96ez+O9PZ/V1O0olcHdxgLuLFO7O0ttf1/OcveTeg8Wcp8QYFERkFicv5GLRt0fw1gu60c5jHf0MTvmYu7aF3xzBoEfbYvehyxgdroS3pyMKS9QoLKlAYWkFCovVKCytQO7NMly4qrsoQFPXtcvQXb5cMzzcnB3g4aqbVOnh4gA3FyncazxX15pi5jwlxqAgIrO4X6fE7rd/9nS6t/fRP+7VqWW93ycIAkpVVSgqqcDNkgrDULn1dVGJGtn5ZTifUYDCEnW9weIsk+jDQzcq0YVM366t8MHXf2Bo3wex8/fLTRaqDAoiMgtznBJrjLsNMJFIBBdHe7g42qOVt4vR1xEEAaXllfpQKSqtwM0StT5oikrUuFlSgez8MqRdKUBRqVp/T/r4fecxIqxdk/2sGBRERDU0VYCJRCK4ODnAxckBD/gY31+rFfDHmSx8+r/jiOjzIHakpKNLoFeThAXvGUlEZAVOX8rDZ/F/4u0XHsWYJ9pj1rgeWPjNEZy8kGvy12ZQEBFZgYZOiZkaTz0REVkBc/Z0OKIgIqIGmTQotm/fjiFDhmDw4MFYt25dre1nz55FdHQ0wsPDMXv2bFRV1V6Tn4iIzMtkQZGdnY1ly5bh+++/x9atW/G///0PFy5cMNgnJiYGc+bMwa5duyAIAuLj401VDhER3SWTBUVKSgp69eoFDw8PODk5ITw8HDt37tRvv3btGlQqFR5++GEAQHR0tMF2IiKyDCZrZufk5MDb+3aTxcfHBydPnqx3u7e3N7Kzsxt1bI1Gt9RxVlbWfaqWiKj5q/7MrP4MbSyTBYVWqzVY8lcQBIPHxrY3JDdXd93w888/f5+qJSKyHbm5uVAoFI3e32RB4efnhyNHjugf5+bmwsfHx2B79Qc+AOTl5Rlsb0inTp2wbt06eHt7Qyy2reV+iYjulkajQW5uLjp16nRH32eyoOjduzc+++wz5Ofnw9HREbt378b8+fP121u3bg2pVIqjR4+ie/fu2LZtG/r169eoY8tkMvToYbs3ESEiult3MpKoJhKEuu6We39s374dX331FSorKzF8+HBMmjQJkyZNwvTp09G5c2ekpqYiNjYWJSUl6NixIz766CM4ODiYqhwiIroLJg0KIiKyfpyZTUREDWJQEBFRgxgURETUIAYFERE1iEFBREQNsrmgKCkpQWRkJK5evWruUgysWLECERERiIiIwKJFi8xdjt6nn36KIUOGICIiAmvWrDF3OQYWLlyIt956y9xlGBg7diwiIiIQFRWFqKgonDhxwtwlAQASExMRHR2NJ598Eh988IG5ywEAbNy4Uf9zioqKQvfu3TFv3jxzlwUA2LZtm/7f48KFC81djt6qVasQHh6OoUOHYuXKlU33woIN+fPPP4XIyEihY8eOQkZGhrnL0UtOThZGjBghVFRUCGq1Whg3bpywe/duc5clHDp0SBg5cqRQWVkplJeXCwMGDBAuXrxo7rIEQRCElJQUoWfPnsKsWbPMXYqeVqsV+vbtK1RWVpq7FANXrlwR+vbtK2RmZgpqtVoYNWqUsH//fnOXZeDcuXNCWFiYcOPGDXOXIpSVlQmPPvqocOPGDaGyslIYPny4kJycbO6yhOTkZCEyMlIoLi4WqqqqhMmTJwu7du1qkte2qRFFfHw85s6d2+ilQpqKt7c33nrrLTg4OMDe3h4BAQG4fv26ucvCY489hm+++QYSiQQ3btyARqOBk5OTucvCzZs3sWzZMkyZMsXcpRi4dOkSAGDChAkYNmwYvvvuOzNXpLNnzx4MGTIEfn5+sLe3x7Jly9C1a1dzl2Xgvffew4wZMyCXy81dCjQaDbRaLcrLy1FVVYWqqipIpVJzl4UzZ86gb9++cHFxgVgsxuOPP469e/c2yWvbVFAsWLDAIpf+CAoK0i+3np6ejh07diA0NNTMVenY29tj+fLliIiIQEhICHx9fc1dEubMmYMZM2bAzc3N3KUYKCoqQkhICD7//HOsXbsWGzZsQHJysrnLwuXLl6HRaDBlyhRERUXh+++/h7u7u7nL0ktJSYFKpcKTTz5p7lIAAC4uLvi///s/PPnkkwgNDUXr1q3xyCOPmLssdOzYEUlJSbh58yYqKiqQmJiIvLy8JnltmwoKS3f+/HlMmDABb775Jvz9/c1djt706dNx8OBBZGZmmv3mUhs3bkTLli0REhJi1jrq0q1bNyxatAiurq6Qy+UYPnw4Dhw4YO6yoNFocPDgQXz44Yf43//+h5MnTyIhIcHcZelt2LABL774ornL0EtNTcXmzZvxyy+/4LfffoOdnR1Wr15t7rIQEhKC6OhojB07FhMnTkT37t1hb2/fJK/NoLAQR48exfjx4/H666/j6aefNnc5AICLFy/i7NmzAABHR0cMHjwYaWlpZq3p559/RnJyMqKiorB8+XIkJibiww8/NGtN1Y4cOYKDBw/qHwuCAInEZOtuNpqXlxdCQkIgl8shk8kwaNAgg3vDmJNarcbhw4cxcOBAc5eil5SUhJCQELRo0QIODg6Ijo7GH3/8Ye6yUFJSgsGDB2P79u349ttv4eDggDZt2jTJazMoLEBmZiamTZuGxYsXIyIiwtzl6F29ehWxsbFQq9VQq9XYt28funfvbtaa1qxZgx9//BHbtm3D9OnTMXDgQLzzzjtmralacXExFi1ahIqKCpSUlCAhIQFhYWHmLgsDBgxAUlISioqKoNFo8Ntvv6Fjx47mLgsAkJaWBn9/f4vofVVTKpVISUlBWVkZBEFAYmIiOnfubO6ycPXqVbzyyiuoqqpCcXExNm3a1GSn68z/6w5h9erVqKiowMcff6x/buTIkRg1apQZqwJCQ0Nx8uRJPPXUUxCLxRg8eLBFBZmlGTBgAE6cOIGnnnoKWq0Wo0ePRrdu3cxdFrp27YqJEydi9OjRqKysRJ8+ffDMM8+YuywAQEZGBvz8/MxdhoG+ffvizJkziI6Ohr29PTp37oyXX37Z3GVBqVRi8ODBGDZsGDQaDcaPH99kv7hx9VgiImoQTz0REVGDGBRERNQgBgURETWIQUFERA1iUBARUYMYFET3yaFDhxAZGWnuMojuOwYFERE1iEFBZAJHjhxB//79cezYMXOXQnTPODOb6D77/fff8e677+LLL7+EUqk0dzlE94wjCqL7KCsrC1OmTMGgQYMYEtRsMCiI7iOxWIyvv/4aCQkJFnMbVKJ7xaAguo+8vb3xyCOPYNasWXjzzTdRXl5u7pKI7hmDgsgEnn76aTz44IMGKwITWSuuHktERA3iiIKIiBrEoCAiogYxKIiIqEEMCiIiahCDgoiIGsSgICKiBjEoiIioQQwKIiJq0P8HWDW8RqD0dl4AAAAASUVORK5CYII="/>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9" name="AutoShape 2" descr="data:image/png;base64,iVBORw0KGgoAAAANSUhEUgAAAXIAAAEBCAYAAABlki5mAAAABHNCSVQICAgIfAhkiAAAAAlwSFlzAAALEgAACxIB0t1+/AAAADl0RVh0U29mdHdhcmUAbWF0cGxvdGxpYiB2ZXJzaW9uIDIuMS4yLCBodHRwOi8vbWF0cGxvdGxpYi5vcmcvNQv5yAAAEjVJREFUeJzt3XtQVVXDx/EfIkg3IQ3FJyzU1JmyyOQxUZMxEUsqCrFQw2nSHEsxrdHx9Zo+5G2mKEubUodGJUob8NKohZlMFJU2jZdMx0xQQhElFbyBh/3+4QvpPG+ejXL2OUu+n788zIH1m5r5nXXW3msvP8uyLAEAjNXE2wEAANeHIgcAw1HkAGA4ihwADEeRA4DhKHIAMBxFDgCGo8gBwHAUOQAYjiIHAMNR5ABguKae+sPnz5/X7t27FRoaKn9/f08NAwA3FJfLpbKyMnXp0kVBQUG2fsdjRb57924NGzbMU38eAG5omZmZioqKsvVejxV5aGhoXZiwsDBPDQMAN5SjR49q2LBhdR1qh8eKvHY5JSwsTOHh4Z4aBgBuSPVZkuZiJwAYjiIHAMNR5ABgOIocAAxHkQOA4ShyADCcx24/bAibCgqV90uxt2MA/6+YruF6LDrC2zEA356R5/1SrIN/nvJ2DOC/HPzzFJMM+AyfnpFLUrs7gzX3ld7ejgFc4X8W53s7AlDHp2fkAAD3KHIAMJytIt+yZYsSExP1+OOPKy0tzdOZAAD14LbIDx8+rJkzZ2rx4sVat26d9uzZo7y8PCeyAQBscHuxMzc3VwMHDqx7FG16erqaNWvm8WAAAHvczsiLiorkcrk0evRoJSQk6JNPPlFwcLAT2QAANrgtcpfLpYKCAs2ZM0efffaZdu7cqZycHCeyAQBscFvkd9xxh6Kjo9WiRQsFBQUpNjZWO3fudCIbAMAGt0Xet29f5efn6/Tp03K5XPr222913333OZENAGCD24udkZGRGjlypIYOHarq6mr16tVLgwYNciIbAMAGW1v0k5KSlJSU5OksAIBrwM5OADAcRQ4AhqPIAcBwFDkAGI4iBwDDUeQAYDiKHAAMR5EDgOEocgAwHEUOAIajyAHAcBQ5ABiOIgcAw1HkAGA4ihwADEeRA4DhKHIAMBxFDgCGo8gBwHAUOQAYjiIHAMNR5ABgOIocAAxHkQOA4ZraeVNKSorKy8vVtOmlt8+ePVuRkZEeDQYAsMdtkVuWpcLCQn3zzTd1RQ4A8B1ul1b++OMPSdKLL76op556SitXrvR4KACAfW6n2KdPn1Z0dLSmT5+u6upqDR8+XO3atVOvXr2cyAcAcMNtkXft2lVdu3ate52UlKS8vDyKHAB8hNulle3bt6ugoKDutWVZrJUDgA9xW+QVFRVasGCBLly4oMrKSuXk5Kh///5OZAMA2OB2at23b1/t2LFDTz/9tGpqajR06NArlloAAN5la41k/PjxGj9+vKezAACuATs7AcBwFDkAGI4iBwDDUeQAYDiKHAAMR5EDgOEocgAwHEUOAIajyAHAcBQ5ABiOIgcAw1HkAGA4ihwADEeRA4DhKHIAMBxFDgCGo8gBwHAUOQAYjiIHAMNR5ABgOIocAAzX1NsBYK7NB75VftE2b8fwisK//iVJemPL215O4h297/63Yjs84u0Y+D8UOa5ZftE2FZ4sVkRIuLejOK5zdIm3I3hN4cliSaLIfQhFjusSERKuNx59zdsx4KDG+i3El9leI58/f74mT57sySwAgGtgq8gLCgqUk5Pj6SwAgGvgtshPnjyp9PR0jR492ok8AIB6clvkM2bM0IQJE9S8eXMn8gAA6umqRb569Wq1adNG0dHRTuUBANTTVe9a2bBhg8rKypSQkKBTp07p7NmzmjNnjqZMmeJUPgCAG1ct8oyMjLp/Z2dn66effqLEAcDHsEUfAAxne0NQYmKiEhMTPZkFAHANmJEDgOEocgAwHEUOAIajyAHAcBQ5ABiOIgcAw1HkAGA4ihwADMcJQYDBvHFuau1Rb06fFMQ5of+MGTlgsNpzU50UERLu+DmthSeLG+1B33YwIwcM1xjOTeWc0KtjRg4AhqPIAcBwFDkAGI4iBwDDUeQAYDiKHAAMR5EDgOEocgAwHEUOAIajyAHAcBQ5ABiOIgcAw1HkAGA4ihwADGeryN99910NHDhQ8fHxysjI8HQmAEA9uH0e+U8//aQffvhB69at08WLFzVw4EDFxMSoffv2TuQDALjhdkbevXt3LV++XE2bNtWJEyfkcrl08803O5ENAGCDraWVgIAALVy4UPHx8YqOjlbr1q09nQsAYJPti53jxo1TQUGBjhw5olWrVnkyEwCgHtwW+YEDB/Tbb79Jkm666SbFxcVp3759Hg8GALDHbZEXFxdr2rRpqqqqUlVVlb7++mt169bNiWwAABvc3rUSExOjnTt36umnn5a/v7/i4uIUHx/vRDYAgA1ui1ySUlNTlZqa6uksAIBrwM5OADAcRQ4AhqPIAcBwFDkAGI4iBwDDUeQAYDiKHAAMR5EDgOEocgAwHEUOAIajyAHAcBQ5ABiOIgcAw1HkAGA4ihwADEeRA4DhKHIAMBxFDgCGo8gBwHAUOQAYjiIHAMNR5ABgOIocAAxHkQOA4ZraedP777+vjRs3SpJiYmI0adIkj4YCANjntsi///575efnKycnR35+fho5cqRyc3PVv39/J/I1CpsPfKv8om3ejlFvhSeLJUlvbHnby0nqr/fd/1Zsh0e8HQNoEG6XVkJDQzV58mQFBgYqICBAHTp0UElJiRPZGo38om11pWiSiJBwRYSEeztGvRWeLDbygxP4J25n5B07dqz7d2FhoTZu3KisrCyPhmqMIkLC9cajr3k7RqNg4jcI4GpsX+zcv3+/XnzxRU2aNEkREREejAQAqA9bRf7zzz/rhRde0Ouvv65nnnnG05kAAPXgdmnlyJEjGjNmjNLT0xUdHe1EJgBAPbgt8mXLlunChQuaN29e3c+Sk5M1ZMgQjwYDANjjtsinTZumadOmOZEFAHANbG0IAnzJ9d5331D3v3MvOnwFW/RhnOu9774h7n/nXnT4EmbkMJK377vnXnT4EmbkAGA4ihwADEeRA4DhKHIAMBxFDgCGo8gBwHAUOQAYjiIHAMNR5ABgOIocAAxHkQOA4ShyADAcRQ4AhqPIAcBwFDkAGI4iBwDDUeQAYDiKHAAMx1FvAK7L9R6GbUdDHZjtjqkHajMjB3BdrvcwbDsa4sBsd0w+UJsZOYDr5u3DsBuCyQdq256RV1ZW6oknnlBxsWc/eQEA9WOryHfs2KEhQ4aosLDQw3EAAPVlq8hXrVqlmTNnqlWrVp7OAwCoJ1tr5G+++aancwAArhF3rQCA4ShyADAcRQ4AhuM+cjfYtQbA19WryLds2eKpHD6rdteaJ3eVeXrHmvT3hwVFDtx4mJHbwK41AL6MNXIAMBxFDgCGo8gBwHAUOQAYjiIHAMNR5ABgOIocAAxHkQOA4dgQZIjrfVRAQz0GgG3+gO9hRm6I6z3gtiEOrzX5cFrgRsaM3CDeflQA2/wB38SMHAAMx4wcwA2hMV9HYkYO4IbQmK8jMSMHcMNorNeRmJEDgOEocgAwHEUOAIajyAHAcBQ5ABiOIgcAw1HkAGA4ihwADEeRA4DhbBX5+vXrNXDgQMXFxSkzM9PTmQAA9eB2i35paanS09OVnZ2twMBAJScn6+GHH9Y999zjRD4AgBtui/z7779Xjx49FBISIkkaMGCANm3apLFjx17191wulyTp6NGj1xzuzOnjkqTi4mt/EM71qjxR4fUMvpLDFzL4Sg5fyOArOXwhg6/kaIgMtZ1Z26F2+FmWZV3tDR9++KHOnj2rCRMmSJJWr16tnTt36j//+c9V//D27ds1bNgw20EAAH/LzMxUVFSUrfe6nZHX1NTIz8+v7rVlWVe8/iddunRRZmamQkND5e/vbysMADR2LpdLZWVl6tKli+3fcVvkYWFh2r59e93rsrIytWrVyu0fDgoKsv1pAgD42913312v97u9a6Vnz54qKChQeXm5zp07p6+++kp9+vS55oAAgIbldkbeunVrTZgwQcOHD1d1dbWSkpL0wAMPOJENAGCD24udAADfxs5OADAcRQ4AhqPIAcBwFDkAGM7tXSvekpubq4ULF6pJkyYKDg5WWlqa7rrrLsfGX7NmjTIyMupeV1RUqLS0VHl5ebrjjjscyyFJW7du1VtvvaWqqip17txZc+bM0a233upohrVr12rZsmXy8/PTTTfdpKlTp+r+++93NIMkrVy5UllZWfLz81Pbtm2Vlpamli1bOpphxYoVWrlypYKCgtShQwfNmDGj7hEWTpo3b542bdqk4OBgSVK7du30zjvvOJph3759SktLU0VFhZo0aaLZs2fXayNLQ7EsS5MnT1anTp00YsQIx8e/3ObNmzVx4kT98ssvzg1q+aBz585ZkZGRVmFhoWVZlpWRkWG99NJLXstTVVVlPfvss1ZWVpbjY584ccLq0aOHdfDgQcuyLGvBggXWzJkzHc1w4MABq1evXlZpaallWZa1detWKyYmxtEMlmVZu3btsvr27WudPn3asizLmjdvnjV9+nRHMxQUFFiPPPKIdeTIEcuyLCsnJ8dKTU11NEOtZ5991vr555+9MrZlWdbZs2etXr16WVu3brUsy7Jyc3OtAQMGOJ7j999/t1JSUqzIyEhr6dKljo9/uYMHD1qxsbHWgw8+6Oi4Prm04nK5ZFmWKiouPYDmzJkzatasmdfyLFmyRC1atFBycrLjY+fn5+v+++9XRESEJGnIkCFav369LAfvGg0MDFRaWlrdjt4uXbro+PHjqqqqcixD7bhffvmlbrvtNl24cEGlpaWOz4R//fVX9ezZU2FhYZKkuLg4bdmyxfH/FlVVVdqzZ4+WLl2qJ598UqmpqSopKXE0w3fffae2bdsqJiZGktSvXz/HvxFIl55JMnjwYD322GOOj325c+fOaeLEiZo8ebLjY/vk0sott9yiWbNmKTk5WSEhIaqpqVFWVpZXspSXlysjI0PZ2dleGf/o0aN1pSFdemRCZWWlzpw549jySnh4uMLDwyVd+go7d+5cPfroowoMDHRk/MsFBARo8+bNmjp1qgIDAzVu3DhHx4+MjNSKFSv0559/6s4771R2draqq6t18uRJW4+uaCilpaXq0aOHxo8fr44dO2rZsmV65ZVXlJOTY+tZSA3h4MGDCg0N1ZQpU7R37141b95cEydOdGTsy82YMUPSpQ8Wb5oxY4aee+45de7c2fGxfXJGvm/fPi1atEgbNmxQfn6+Ro8erdTUVEdnobVWrVqlfv36qW3bto6PLf33Q8tqNWni/P+6s2fP6tVXX9WhQ4eUlpbm+Pi1YmNj9eOPPyo1NVUjRoxQTU2NY2NHRUVpzJgxGjt2rBITE+Xn56eQkBAFBAQ4lkGS2rZtqyVLlqhTp07y8/PTiBEjdOjQIUcf4Xrx4kXl5eXpueeeU3Z2tp5//nmNGjXK8W8nviAzM1NNmzZVUlKSV8b3ySLPz8/XQw89VHdxc9iwYdq/f7/++usvx7Ns2LBBiYmJjo9bq02bNjp27Fjd69LSUgUHB+vmm292NEdJSYmSk5Pl7++v5cuXq3nz5o6OL0lFRUVXPMBt0KBBKikp0alTpxzLUFlZqe7duysnJ0fZ2dmKjY2VJMeXePbu3as1a9Zc8TPLshz9QGnVqpU6dOigyMhISZc+YF0ulw4fPuxYBl+Rk5OjXbt2KSEhQaNGjdL58+eVkJCg0tJSR8b3ySK/9957tW3bNh0/fulgic2bNys8PFwtWrRwNMepU6d06NAhde3a1dFxL9e7d2/t2LFDhYWFkqRPP/1U/fr1czRDZWWlUlJSFBcXp/T0dAUFBTk6fq2ysjK99tprKi8vl3TpCMKOHTvq9ttvdyzDsWPHlJKSosrKSknSBx98oPj4eMeWM2o1adJEb775Zl1pfvLJJ+rcufMVy3Ce1qdPHxUXF2v37t2SpG3btsnPz69uGa4x+fzzz/XFF19o7dq1+uijjxQUFKS1a9eqdevWjozvk2vk0dHRGjFihFJSUhQQEKDg4GAtXrzY8RxFRUUKDQ11/Gvz5Vq2bKm5c+dq3Lhxqq6u1l133aX58+c7miEzM1MlJSXKzc1Vbm5u3c8//vhjR0s0KipKo0eP1vDhw+Xv769WrVpp0aJFjo0vSe3bt9eoUaM0ePBg1dTUqFu3bnVrtE7q1KmTpk2bppdfflkul0thYWF6++23Hc0QGhqqRYsWadasWTp37pwCAwP13nvvefXGhMaKh2YBgOF8cmkFAGAfRQ4AhqPIAcBwFDkAGI4iBwDDUeQAYDiKHAAMR5EDgOH+F2GHWRrqzxxYAAAAAElFTkSuQmCC"/>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4" name="Rectangle 2">
            <a:extLst>
              <a:ext uri="{FF2B5EF4-FFF2-40B4-BE49-F238E27FC236}">
                <a16:creationId xmlns:a16="http://schemas.microsoft.com/office/drawing/2014/main" id="{00C07D59-834A-4813-9185-38BBA5654A0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距离度量</a:t>
            </a:r>
          </a:p>
        </p:txBody>
      </p:sp>
      <p:sp>
        <p:nvSpPr>
          <p:cNvPr id="12" name="文本框 11">
            <a:extLst>
              <a:ext uri="{FF2B5EF4-FFF2-40B4-BE49-F238E27FC236}">
                <a16:creationId xmlns:a16="http://schemas.microsoft.com/office/drawing/2014/main" id="{61A89388-9FAA-4E7A-B99C-DC64FC7C36D7}"/>
              </a:ext>
            </a:extLst>
          </p:cNvPr>
          <p:cNvSpPr txBox="1"/>
          <p:nvPr/>
        </p:nvSpPr>
        <p:spPr>
          <a:xfrm>
            <a:off x="765175" y="1395560"/>
            <a:ext cx="6096000" cy="581057"/>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余弦相似度</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FBA407B9-EA3B-4BC0-AC78-47E584EAE7F0}"/>
                  </a:ext>
                </a:extLst>
              </p:cNvPr>
              <p:cNvSpPr txBox="1"/>
              <p:nvPr/>
            </p:nvSpPr>
            <p:spPr>
              <a:xfrm>
                <a:off x="4622800" y="1455702"/>
                <a:ext cx="7199491" cy="4739887"/>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两个向量有相同的指向时，余弦相似度的值为</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1</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；两个向量夹角为</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90°</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时，余弦相似度的值为</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0</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；两个向量指向完全相反的方向时，余弦相似度的值为</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-1</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a:t>
                </a:r>
                <a:endPar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endPar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endParaRP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假定</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𝑨</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和</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𝑩</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是两个</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𝒏</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维向量，</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𝑨</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是</a:t>
                </a:r>
                <a14:m>
                  <m:oMath xmlns:m="http://schemas.openxmlformats.org/officeDocument/2006/math">
                    <m:d>
                      <m:dPr>
                        <m:begChr m:val="["/>
                        <m:endChr m:val="]"/>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dPr>
                      <m:e>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𝑨</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𝟏</m:t>
                            </m:r>
                          </m:sub>
                        </m:s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m:t>
                        </m:r>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𝑨</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𝟐</m:t>
                            </m:r>
                          </m:sub>
                        </m:s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m:t>
                        </m:r>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𝑨</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𝒏</m:t>
                            </m:r>
                          </m:sub>
                        </m:sSub>
                      </m:e>
                    </m:d>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𝑩</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是</a:t>
                </a:r>
                <a14:m>
                  <m:oMath xmlns:m="http://schemas.openxmlformats.org/officeDocument/2006/math">
                    <m:d>
                      <m:dPr>
                        <m:begChr m:val="["/>
                        <m:endChr m:val="]"/>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dPr>
                      <m:e>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mj-ea"/>
                                <a:cs typeface="+mn-cs"/>
                              </a:rPr>
                              <m:t>𝑩</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𝟏</m:t>
                            </m:r>
                          </m:sub>
                        </m:s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m:t>
                        </m:r>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mj-ea"/>
                                <a:cs typeface="+mn-cs"/>
                              </a:rPr>
                              <m:t>𝑩</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𝟐</m:t>
                            </m:r>
                          </m:sub>
                        </m:s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m:t>
                        </m:r>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ctrlPr>
                          </m:sSubPr>
                          <m:e>
                            <m: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mj-ea"/>
                                <a:cs typeface="+mn-cs"/>
                              </a:rPr>
                              <m:t>𝑩</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𝒏</m:t>
                            </m:r>
                          </m:sub>
                        </m:sSub>
                      </m:e>
                    </m:d>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 </m:t>
                    </m:r>
                    <m: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，则</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𝑨</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和</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𝑩</m:t>
                    </m:r>
                    <m: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的夹角</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的余弦等于：</a:t>
                </a:r>
              </a:p>
              <a:p>
                <a:pPr marL="0" marR="0" lvl="0" indent="266700" algn="just"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uncPr>
                        <m:fNa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𝒄𝒐𝒔</m:t>
                          </m:r>
                        </m:fName>
                        <m:e>
                          <m:d>
                            <m:d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𝜽</m:t>
                              </m:r>
                            </m:e>
                          </m:d>
                        </m:e>
                      </m:func>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f>
                        <m:f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𝑨</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𝑩</m:t>
                          </m:r>
                        </m:num>
                        <m:den>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𝑨</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𝑩</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den>
                      </m:f>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f>
                        <m:f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fPr>
                        <m:num>
                          <m:nary>
                            <m:naryPr>
                              <m:chr m:val="∑"/>
                              <m:limLoc m:val="undOv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𝟏</m:t>
                              </m:r>
                            </m:sub>
                            <m:sup>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𝒏</m:t>
                              </m:r>
                            </m:sup>
                            <m:e>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𝑨</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e>
                          </m:nary>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𝑩</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num>
                        <m:den>
                          <m:rad>
                            <m:radPr>
                              <m:degHide m:val="on"/>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radPr>
                            <m:deg/>
                            <m:e>
                              <m:nary>
                                <m:naryPr>
                                  <m:chr m:val="∑"/>
                                  <m:limLoc m:val="undOv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𝟏</m:t>
                                  </m:r>
                                </m:sub>
                                <m:sup>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𝒏</m:t>
                                  </m:r>
                                </m:sup>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nary>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𝑨</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sSup>
                                <m:sSup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sup>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𝟐</m:t>
                                  </m:r>
                                </m:sup>
                              </m:sSup>
                            </m:e>
                          </m:rad>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rad>
                            <m:radPr>
                              <m:degHide m:val="on"/>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radPr>
                            <m:deg/>
                            <m:e>
                              <m:nary>
                                <m:naryPr>
                                  <m:chr m:val="∑"/>
                                  <m:limLoc m:val="undOv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naryPr>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𝟏</m:t>
                                  </m:r>
                                </m:sub>
                                <m:sup>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𝒏</m:t>
                                  </m:r>
                                </m:sup>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nary>
                              <m:sSub>
                                <m:sSub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𝑩</m:t>
                                  </m:r>
                                </m:e>
                                <m:sub>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𝒊</m:t>
                                  </m:r>
                                </m:sub>
                              </m:sSub>
                              <m:sSup>
                                <m:sSupPr>
                                  <m:ctrlPr>
                                    <a:rPr kumimoji="0" lang="zh-CN" altLang="zh-CN" sz="2400" b="1" i="1" u="none" strike="noStrike" kern="1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e>
                                <m:sup>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𝟐</m:t>
                                  </m:r>
                                </m:sup>
                              </m:sSup>
                            </m:e>
                          </m:rad>
                        </m:den>
                      </m:f>
                    </m:oMath>
                  </m:oMathPara>
                </a14:m>
                <a:endPar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15" name="文本框 14">
                <a:extLst>
                  <a:ext uri="{FF2B5EF4-FFF2-40B4-BE49-F238E27FC236}">
                    <a16:creationId xmlns:a16="http://schemas.microsoft.com/office/drawing/2014/main" id="{FBA407B9-EA3B-4BC0-AC78-47E584EAE7F0}"/>
                  </a:ext>
                </a:extLst>
              </p:cNvPr>
              <p:cNvSpPr txBox="1">
                <a:spLocks noRot="1" noChangeAspect="1" noMove="1" noResize="1" noEditPoints="1" noAdjustHandles="1" noChangeArrowheads="1" noChangeShapeType="1" noTextEdit="1"/>
              </p:cNvSpPr>
              <p:nvPr/>
            </p:nvSpPr>
            <p:spPr>
              <a:xfrm>
                <a:off x="4622800" y="1455702"/>
                <a:ext cx="7199491" cy="4739887"/>
              </a:xfrm>
              <a:prstGeom prst="rect">
                <a:avLst/>
              </a:prstGeom>
              <a:blipFill>
                <a:blip r:embed="rId3"/>
                <a:stretch>
                  <a:fillRect l="-1270" r="-1355"/>
                </a:stretch>
              </a:blipFill>
            </p:spPr>
            <p:txBody>
              <a:bodyPr/>
              <a:lstStyle/>
              <a:p>
                <a:r>
                  <a:rPr lang="zh-CN" altLang="en-US">
                    <a:noFill/>
                  </a:rPr>
                  <a:t> </a:t>
                </a:r>
              </a:p>
            </p:txBody>
          </p:sp>
        </mc:Fallback>
      </mc:AlternateContent>
      <p:pic>
        <p:nvPicPr>
          <p:cNvPr id="13" name="Picture">
            <a:extLst>
              <a:ext uri="{FF2B5EF4-FFF2-40B4-BE49-F238E27FC236}">
                <a16:creationId xmlns:a16="http://schemas.microsoft.com/office/drawing/2014/main" id="{80F0D263-20A8-4E16-AE9C-98ECB5A9D15D}"/>
              </a:ext>
            </a:extLst>
          </p:cNvPr>
          <p:cNvPicPr/>
          <p:nvPr/>
        </p:nvPicPr>
        <p:blipFill>
          <a:blip r:embed="rId4"/>
          <a:stretch>
            <a:fillRect/>
          </a:stretch>
        </p:blipFill>
        <p:spPr bwMode="auto">
          <a:xfrm>
            <a:off x="1162755" y="4158895"/>
            <a:ext cx="2547053" cy="2320956"/>
          </a:xfrm>
          <a:prstGeom prst="rect">
            <a:avLst/>
          </a:prstGeom>
          <a:noFill/>
          <a:ln w="9525">
            <a:noFill/>
            <a:headEnd/>
            <a:tailEnd/>
          </a:ln>
        </p:spPr>
      </p:pic>
      <p:pic>
        <p:nvPicPr>
          <p:cNvPr id="14" name="图片 13" descr="墙上的钟表&#10;&#10;中度可信度描述已自动生成">
            <a:extLst>
              <a:ext uri="{FF2B5EF4-FFF2-40B4-BE49-F238E27FC236}">
                <a16:creationId xmlns:a16="http://schemas.microsoft.com/office/drawing/2014/main" id="{16ACBF93-59AB-4CC3-93B5-D26611FA7A64}"/>
              </a:ext>
            </a:extLst>
          </p:cNvPr>
          <p:cNvPicPr>
            <a:picLocks noChangeAspect="1"/>
          </p:cNvPicPr>
          <p:nvPr/>
        </p:nvPicPr>
        <p:blipFill rotWithShape="1">
          <a:blip r:embed="rId5">
            <a:extLst>
              <a:ext uri="{28A0092B-C50C-407E-A947-70E740481C1C}">
                <a14:useLocalDpi xmlns:a14="http://schemas.microsoft.com/office/drawing/2010/main" val="0"/>
              </a:ext>
            </a:extLst>
          </a:blip>
          <a:srcRect t="16050"/>
          <a:stretch/>
        </p:blipFill>
        <p:spPr bwMode="auto">
          <a:xfrm>
            <a:off x="765175" y="2243749"/>
            <a:ext cx="3118324" cy="184235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4316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smtClean="0">
                <a:solidFill>
                  <a:schemeClr val="tx1"/>
                </a:solidFill>
              </a:rPr>
              <a:t>朴素贝叶斯分类</a:t>
            </a:r>
            <a:endParaRPr lang="zh-CN" altLang="en-US" dirty="0">
              <a:solidFill>
                <a:schemeClr val="tx1"/>
              </a:solidFill>
            </a:endParaRPr>
          </a:p>
        </p:txBody>
      </p:sp>
      <p:sp>
        <p:nvSpPr>
          <p:cNvPr id="11" name="Rectangle 3">
            <a:extLst>
              <a:ext uri="{FF2B5EF4-FFF2-40B4-BE49-F238E27FC236}">
                <a16:creationId xmlns:a16="http://schemas.microsoft.com/office/drawing/2014/main" id="{C7D58B1B-1894-48A2-BF5B-09F8B8FD2D67}"/>
              </a:ext>
            </a:extLst>
          </p:cNvPr>
          <p:cNvSpPr txBox="1">
            <a:spLocks noChangeArrowheads="1"/>
          </p:cNvSpPr>
          <p:nvPr/>
        </p:nvSpPr>
        <p:spPr>
          <a:xfrm>
            <a:off x="436563" y="1511300"/>
            <a:ext cx="8580437" cy="5181600"/>
          </a:xfrm>
          <a:prstGeom prst="rect">
            <a:avLst/>
          </a:prstGeom>
        </p:spPr>
        <p:txBody>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1630" marR="0" lvl="0" indent="-341630" algn="l" defTabSz="914400" rtl="0" eaLnBrk="0" fontAlgn="base" latinLnBrk="0" hangingPunct="0">
              <a:lnSpc>
                <a:spcPct val="9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方法</a:t>
            </a:r>
            <a:r>
              <a:rPr kumimoji="0" lang="en-US" altLang="zh-CN"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p>
          <a:p>
            <a:pPr marL="741680" marR="0" lvl="1" indent="-284480" algn="l" defTabSz="914400" rtl="0" eaLnBrk="0" fontAlgn="base" latinLnBrk="0" hangingPunct="0">
              <a:lnSpc>
                <a:spcPct val="9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利用贝叶斯算法计算后验概率</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P(C | 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741680" marR="0" lvl="1" indent="-284480" algn="l" defTabSz="914400" rtl="0" eaLnBrk="0" fontAlgn="base" latinLnBrk="0" hangingPunct="0">
              <a:lnSpc>
                <a:spcPct val="90000"/>
              </a:lnSpc>
              <a:spcBef>
                <a:spcPct val="20000"/>
              </a:spcBef>
              <a:spcAft>
                <a:spcPct val="0"/>
              </a:spcAft>
              <a:buClrTx/>
              <a:buSzTx/>
              <a:buFontTx/>
              <a:buChar char="–"/>
              <a:tabLst/>
              <a:defRPr/>
            </a:pP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741680" marR="0" lvl="1" indent="-284480" algn="l" defTabSz="914400" rtl="0" eaLnBrk="0" fontAlgn="base" latinLnBrk="0" hangingPunct="0">
              <a:lnSpc>
                <a:spcPct val="90000"/>
              </a:lnSpc>
              <a:spcBef>
                <a:spcPct val="20000"/>
              </a:spcBef>
              <a:spcAft>
                <a:spcPct val="0"/>
              </a:spcAft>
              <a:buClrTx/>
              <a:buSzTx/>
              <a:buFontTx/>
              <a:buChar char="–"/>
              <a:tabLst/>
              <a:defRPr/>
            </a:pP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741680" marR="0" lvl="1" indent="-284480" algn="l" defTabSz="914400" rtl="0" eaLnBrk="0" fontAlgn="base" latinLnBrk="0" hangingPunct="0">
              <a:lnSpc>
                <a:spcPct val="90000"/>
              </a:lnSpc>
              <a:spcBef>
                <a:spcPct val="20000"/>
              </a:spcBef>
              <a:spcAft>
                <a:spcPct val="0"/>
              </a:spcAft>
              <a:buClrTx/>
              <a:buSzTx/>
              <a:buFont typeface="Arial" panose="020B0604020202020204" pitchFamily="34" charset="0"/>
              <a:buNone/>
              <a:tabLst/>
              <a:defRPr/>
            </a:pP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741680" marR="0" lvl="1" indent="-284480" algn="l" defTabSz="914400" rtl="0" eaLnBrk="0" fontAlgn="base" latinLnBrk="0" hangingPunct="0">
              <a:lnSpc>
                <a:spcPct val="9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找到类别标签</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C </a:t>
            </a: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使得下式值最大</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b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b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P(C | 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b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b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741680" marR="0" lvl="1" indent="-284480" algn="l" defTabSz="914400" rtl="0" eaLnBrk="0" fontAlgn="base" latinLnBrk="0" hangingPunct="0">
              <a:lnSpc>
                <a:spcPct val="9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相当于找到 </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C </a:t>
            </a: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使得下式值最大</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r>
            <a:b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b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P(A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a:t>
            </a:r>
            <a:r>
              <a:rPr kumimoji="0" lang="en-US" altLang="zh-CN" sz="24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4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P(C)</a:t>
            </a:r>
          </a:p>
          <a:p>
            <a:pPr marL="741680" marR="0" lvl="1" indent="-284480" algn="l" defTabSz="914400" rtl="0" eaLnBrk="0" fontAlgn="base" latinLnBrk="0" hangingPunct="0">
              <a:lnSpc>
                <a:spcPct val="90000"/>
              </a:lnSpc>
              <a:spcBef>
                <a:spcPct val="20000"/>
              </a:spcBef>
              <a:spcAft>
                <a:spcPct val="0"/>
              </a:spcAft>
              <a:buClrTx/>
              <a:buSzTx/>
              <a:buFont typeface="Arial" panose="020B0604020202020204" pitchFamily="34" charset="0"/>
              <a:buNone/>
              <a:tabLst/>
              <a:defRPr/>
            </a:pPr>
            <a:endPar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1630" marR="0" lvl="0" indent="-341630" algn="l" defTabSz="914400" rtl="0" eaLnBrk="0" fontAlgn="base" latinLnBrk="0" hangingPunct="0">
              <a:lnSpc>
                <a:spcPct val="9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如何确定</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P(A</a:t>
            </a:r>
            <a:r>
              <a:rPr kumimoji="0" lang="en-US" altLang="zh-CN" sz="2400" b="1" i="0" u="none" strike="noStrike" kern="0" cap="none" spc="0" normalizeH="0" baseline="-25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 A</a:t>
            </a:r>
            <a:r>
              <a:rPr kumimoji="0" lang="en-US" altLang="zh-CN" sz="2400" b="1" i="0" u="none" strike="noStrike" kern="0" cap="none" spc="0" normalizeH="0" baseline="-25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 …, A</a:t>
            </a:r>
            <a:r>
              <a:rPr kumimoji="0" lang="en-US" altLang="zh-CN" sz="2400" b="1" i="0" u="none" strike="noStrike" kern="0" cap="none" spc="0" normalizeH="0" baseline="-2500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n </a:t>
            </a:r>
            <a:r>
              <a:rPr kumimoji="0" lang="en-US" altLang="zh-CN" sz="24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 C )</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graphicFrame>
        <p:nvGraphicFramePr>
          <p:cNvPr id="12" name="Object 4">
            <a:extLst>
              <a:ext uri="{FF2B5EF4-FFF2-40B4-BE49-F238E27FC236}">
                <a16:creationId xmlns:a16="http://schemas.microsoft.com/office/drawing/2014/main" id="{50BAFBA3-74A7-4DE2-AC9D-B89D0701524D}"/>
              </a:ext>
            </a:extLst>
          </p:cNvPr>
          <p:cNvGraphicFramePr>
            <a:graphicFrameLocks noChangeAspect="1"/>
          </p:cNvGraphicFramePr>
          <p:nvPr>
            <p:extLst/>
          </p:nvPr>
        </p:nvGraphicFramePr>
        <p:xfrm>
          <a:off x="1854200" y="2578100"/>
          <a:ext cx="5791200" cy="796925"/>
        </p:xfrm>
        <a:graphic>
          <a:graphicData uri="http://schemas.openxmlformats.org/presentationml/2006/ole">
            <mc:AlternateContent xmlns:mc="http://schemas.openxmlformats.org/markup-compatibility/2006">
              <mc:Choice xmlns:v="urn:schemas-microsoft-com:vml" Requires="v">
                <p:oleObj spid="_x0000_s10245" name="Equation" r:id="rId4" imgW="4863960" imgH="799920" progId="Equation.3">
                  <p:embed/>
                </p:oleObj>
              </mc:Choice>
              <mc:Fallback>
                <p:oleObj name="Equation" r:id="rId4" imgW="4863960" imgH="799920" progId="Equation.3">
                  <p:embed/>
                  <p:pic>
                    <p:nvPicPr>
                      <p:cNvPr id="12" name="Object 4">
                        <a:extLst>
                          <a:ext uri="{FF2B5EF4-FFF2-40B4-BE49-F238E27FC236}">
                            <a16:creationId xmlns:a16="http://schemas.microsoft.com/office/drawing/2014/main" id="{50BAFBA3-74A7-4DE2-AC9D-B89D07015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2578100"/>
                        <a:ext cx="5791200" cy="796925"/>
                      </a:xfrm>
                      <a:prstGeom prst="rect">
                        <a:avLst/>
                      </a:prstGeom>
                      <a:noFill/>
                      <a:ln w="57150" cmpd="thickThin">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2" name="圆角矩形标注 1"/>
              <p:cNvSpPr/>
              <p:nvPr/>
            </p:nvSpPr>
            <p:spPr>
              <a:xfrm>
                <a:off x="6127750" y="4533900"/>
                <a:ext cx="5213350" cy="2057400"/>
              </a:xfrm>
              <a:prstGeom prst="wedgeRoundRectCallout">
                <a:avLst>
                  <a:gd name="adj1" fmla="val -67327"/>
                  <a:gd name="adj2" fmla="val 34086"/>
                  <a:gd name="adj3" fmla="val 1666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由于属性值组合呈指数增长，该方法很容易随着属性数量的增加而变得难以估计。例：当所有属性都是二元属性时，有</a:t>
                </a:r>
                <a14:m>
                  <m:oMath xmlns:m="http://schemas.openxmlformats.org/officeDocument/2006/math">
                    <m:sSup>
                      <m:sSupPr>
                        <m:ctrlP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微软雅黑" panose="020B0503020204020204" pitchFamily="34" charset="-122"/>
                            <a:cs typeface="+mn-cs"/>
                          </a:rPr>
                        </m:ctrlPr>
                      </m:sSupPr>
                      <m:e>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微软雅黑" panose="020B0503020204020204" pitchFamily="34" charset="-122"/>
                            <a:cs typeface="+mn-cs"/>
                          </a:rPr>
                          <m:t>𝟐</m:t>
                        </m:r>
                      </m:e>
                      <m:sup>
                        <m:r>
                          <a:rPr kumimoji="0" lang="en-US" altLang="zh-CN" sz="2400" b="1" i="1" u="none" strike="noStrike" kern="1200" cap="none" spc="0" normalizeH="0" baseline="0" noProof="0" smtClean="0">
                            <a:ln>
                              <a:noFill/>
                            </a:ln>
                            <a:solidFill>
                              <a:srgbClr val="000000"/>
                            </a:solidFill>
                            <a:effectLst/>
                            <a:uLnTx/>
                            <a:uFillTx/>
                            <a:latin typeface="Cambria Math" panose="02040503050406030204" pitchFamily="18" charset="0"/>
                            <a:ea typeface="微软雅黑" panose="020B0503020204020204" pitchFamily="34" charset="-122"/>
                            <a:cs typeface="+mn-cs"/>
                          </a:rPr>
                          <m:t>𝒏</m:t>
                        </m:r>
                      </m:sup>
                    </m:sSup>
                  </m:oMath>
                </a14:m>
                <a:r>
                  <a:rPr kumimoji="0" lang="zh-CN" altLang="en-US" sz="2400" b="1" i="0" u="none" strike="noStrike" kern="120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种组合。</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mc:Choice>
        <mc:Fallback xmlns="">
          <p:sp>
            <p:nvSpPr>
              <p:cNvPr id="2" name="圆角矩形标注 1"/>
              <p:cNvSpPr>
                <a:spLocks noRot="1" noChangeAspect="1" noMove="1" noResize="1" noEditPoints="1" noAdjustHandles="1" noChangeArrowheads="1" noChangeShapeType="1" noTextEdit="1"/>
              </p:cNvSpPr>
              <p:nvPr/>
            </p:nvSpPr>
            <p:spPr>
              <a:xfrm>
                <a:off x="6127750" y="4533900"/>
                <a:ext cx="5213350" cy="2057400"/>
              </a:xfrm>
              <a:prstGeom prst="wedgeRoundRectCallout">
                <a:avLst>
                  <a:gd name="adj1" fmla="val -67327"/>
                  <a:gd name="adj2" fmla="val 34086"/>
                  <a:gd name="adj3" fmla="val 16667"/>
                </a:avLst>
              </a:prstGeom>
              <a:blipFill>
                <a:blip r:embed="rId6"/>
                <a:stretch>
                  <a:fillRect/>
                </a:stretch>
              </a:blipFill>
            </p:spPr>
            <p:txBody>
              <a:bodyPr/>
              <a:lstStyle/>
              <a:p>
                <a:r>
                  <a:rPr lang="zh-CN" altLang="en-US">
                    <a:noFill/>
                  </a:rPr>
                  <a:t> </a:t>
                </a:r>
              </a:p>
            </p:txBody>
          </p:sp>
        </mc:Fallback>
      </mc:AlternateContent>
      <p:sp>
        <p:nvSpPr>
          <p:cNvPr id="3" name="圆角矩形标注 2"/>
          <p:cNvSpPr/>
          <p:nvPr/>
        </p:nvSpPr>
        <p:spPr>
          <a:xfrm>
            <a:off x="8492102" y="2130956"/>
            <a:ext cx="3084996" cy="1203300"/>
          </a:xfrm>
          <a:prstGeom prst="wedgeRoundRectCallout">
            <a:avLst>
              <a:gd name="adj1" fmla="val -97684"/>
              <a:gd name="adj2" fmla="val 397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smtClean="0">
                <a:ln>
                  <a:noFill/>
                </a:ln>
                <a:solidFill>
                  <a:srgbClr val="000000"/>
                </a:solidFill>
                <a:effectLst/>
                <a:uLnTx/>
                <a:uFillTx/>
                <a:latin typeface="微软雅黑"/>
                <a:ea typeface="微软雅黑"/>
                <a:cs typeface="+mn-cs"/>
              </a:rPr>
              <a:t>在一个给定的数据集中，这一项的概率是一个固定值</a:t>
            </a:r>
            <a:endParaRPr kumimoji="0" lang="zh-CN" altLang="en-US" sz="2400" b="1" i="0" u="none" strike="noStrike" kern="1200" cap="none" spc="0" normalizeH="0" baseline="0" noProof="0" dirty="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3228598098"/>
      </p:ext>
    </p:extLst>
  </p:cSld>
  <p:clrMapOvr>
    <a:masterClrMapping/>
  </p:clrMapOvr>
  <p:transition advTm="80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smtClean="0">
                <a:solidFill>
                  <a:schemeClr val="tx1"/>
                </a:solidFill>
              </a:rPr>
              <a:t>朴素贝叶斯分类</a:t>
            </a:r>
            <a:endParaRPr lang="zh-CN" altLang="en-US" dirty="0">
              <a:solidFill>
                <a:schemeClr val="tx1"/>
              </a:solidFill>
            </a:endParaRPr>
          </a:p>
        </p:txBody>
      </p:sp>
      <p:sp>
        <p:nvSpPr>
          <p:cNvPr id="4" name="矩形 3">
            <a:extLst>
              <a:ext uri="{FF2B5EF4-FFF2-40B4-BE49-F238E27FC236}">
                <a16:creationId xmlns:a16="http://schemas.microsoft.com/office/drawing/2014/main" id="{A44A9883-5F21-40C9-83DD-0F3F57DA937A}"/>
              </a:ext>
            </a:extLst>
          </p:cNvPr>
          <p:cNvSpPr/>
          <p:nvPr/>
        </p:nvSpPr>
        <p:spPr>
          <a:xfrm>
            <a:off x="668338" y="1738952"/>
            <a:ext cx="10200017" cy="4062651"/>
          </a:xfrm>
          <a:prstGeom prst="rect">
            <a:avLst/>
          </a:prstGeom>
        </p:spPr>
        <p:txBody>
          <a:bodyPr wrap="square">
            <a:spAutoFit/>
          </a:bodyPr>
          <a:lstStyle/>
          <a:p>
            <a:pPr marL="0" marR="0" lvl="0" indent="0" algn="l" defTabSz="914400" rtl="0" eaLnBrk="0" fontAlgn="base" latinLnBrk="0" hangingPunct="0">
              <a:lnSpc>
                <a:spcPct val="150000"/>
              </a:lnSpc>
              <a:spcBef>
                <a:spcPct val="0"/>
              </a:spcBef>
              <a:spcAft>
                <a:spcPts val="0"/>
              </a:spcAft>
              <a:buClrTx/>
              <a:buSzTx/>
              <a:buFontTx/>
              <a:buNone/>
              <a:tabLst/>
              <a:defRPr/>
            </a:pPr>
            <a:r>
              <a:rPr kumimoji="0" lang="en-US" altLang="zh-CN" sz="2800" b="1" i="0" u="none" strike="noStrike" kern="1200" cap="none" spc="0" normalizeH="0" baseline="0" noProof="0" dirty="0">
                <a:ln>
                  <a:noFill/>
                </a:ln>
                <a:solidFill>
                  <a:srgbClr val="000000"/>
                </a:solidFill>
                <a:effectLst/>
                <a:uLnTx/>
                <a:uFillTx/>
                <a:latin typeface="微软雅黑"/>
                <a:ea typeface="微软雅黑" panose="020B0503020204020204" pitchFamily="34" charset="-122"/>
                <a:cs typeface="+mn-cs"/>
              </a:rPr>
              <a:t>2</a:t>
            </a:r>
            <a:r>
              <a:rPr kumimoji="0" lang="zh-CN" altLang="zh-CN" sz="2800" b="1" i="0" u="none" strike="noStrike" kern="1200" cap="none" spc="0" normalizeH="0" baseline="0" noProof="0" dirty="0">
                <a:ln>
                  <a:noFill/>
                </a:ln>
                <a:solidFill>
                  <a:srgbClr val="000000"/>
                </a:solidFill>
                <a:effectLst/>
                <a:uLnTx/>
                <a:uFillTx/>
                <a:latin typeface="微软雅黑"/>
                <a:ea typeface="微软雅黑" panose="020B0503020204020204" pitchFamily="34" charset="-122"/>
                <a:cs typeface="+mn-cs"/>
              </a:rPr>
              <a:t>．</a:t>
            </a:r>
            <a:r>
              <a:rPr kumimoji="0" lang="zh-CN" altLang="zh-CN" sz="2800" b="1" i="0" u="none" strike="noStrike" kern="1200" cap="none" spc="0" normalizeH="0" baseline="0" noProof="0" dirty="0">
                <a:ln>
                  <a:noFill/>
                </a:ln>
                <a:solidFill>
                  <a:srgbClr val="0070C0"/>
                </a:solidFill>
                <a:effectLst/>
                <a:uLnTx/>
                <a:uFillTx/>
                <a:latin typeface="微软雅黑"/>
                <a:ea typeface="微软雅黑" panose="020B0503020204020204" pitchFamily="34" charset="-122"/>
                <a:cs typeface="+mn-cs"/>
              </a:rPr>
              <a:t>朴素</a:t>
            </a:r>
            <a:r>
              <a:rPr kumimoji="0" lang="zh-CN" altLang="zh-CN" sz="2800" b="1" i="0" u="none" strike="noStrike" kern="1200" cap="none" spc="0" normalizeH="0" baseline="0" noProof="0" dirty="0" smtClean="0">
                <a:ln>
                  <a:noFill/>
                </a:ln>
                <a:solidFill>
                  <a:srgbClr val="0070C0"/>
                </a:solidFill>
                <a:effectLst/>
                <a:uLnTx/>
                <a:uFillTx/>
                <a:latin typeface="微软雅黑"/>
                <a:ea typeface="微软雅黑" panose="020B0503020204020204" pitchFamily="34" charset="-122"/>
                <a:cs typeface="+mn-cs"/>
              </a:rPr>
              <a:t>贝叶斯</a:t>
            </a:r>
            <a:r>
              <a:rPr kumimoji="0" lang="zh-CN" altLang="en-US" sz="2800" b="1" i="0" u="none" strike="noStrike" kern="1200" cap="none" spc="0" normalizeH="0" baseline="0" noProof="0" dirty="0" smtClean="0">
                <a:ln>
                  <a:noFill/>
                </a:ln>
                <a:solidFill>
                  <a:srgbClr val="0070C0"/>
                </a:solidFill>
                <a:effectLst/>
                <a:uLnTx/>
                <a:uFillTx/>
                <a:latin typeface="微软雅黑"/>
                <a:ea typeface="微软雅黑" panose="020B0503020204020204" pitchFamily="34" charset="-122"/>
                <a:cs typeface="+mn-cs"/>
              </a:rPr>
              <a:t>分类</a:t>
            </a:r>
            <a:r>
              <a:rPr kumimoji="0" lang="zh-CN" altLang="zh-CN" sz="2800" b="1" i="0" u="none" strike="noStrike" kern="1200" cap="none" spc="0" normalizeH="0" baseline="0" noProof="0" dirty="0" smtClean="0">
                <a:ln>
                  <a:noFill/>
                </a:ln>
                <a:solidFill>
                  <a:srgbClr val="0070C0"/>
                </a:solidFill>
                <a:effectLst/>
                <a:uLnTx/>
                <a:uFillTx/>
                <a:latin typeface="微软雅黑"/>
                <a:ea typeface="微软雅黑" panose="020B0503020204020204" pitchFamily="34" charset="-122"/>
                <a:cs typeface="+mn-cs"/>
              </a:rPr>
              <a:t>的</a:t>
            </a:r>
            <a:r>
              <a:rPr kumimoji="0" lang="zh-CN" altLang="zh-CN" sz="2800" b="1" i="0" u="none" strike="noStrike" kern="1200" cap="none" spc="0" normalizeH="0" baseline="0" noProof="0" dirty="0">
                <a:ln>
                  <a:noFill/>
                </a:ln>
                <a:solidFill>
                  <a:srgbClr val="0070C0"/>
                </a:solidFill>
                <a:effectLst/>
                <a:uLnTx/>
                <a:uFillTx/>
                <a:latin typeface="微软雅黑"/>
                <a:ea typeface="微软雅黑" panose="020B0503020204020204" pitchFamily="34" charset="-122"/>
                <a:cs typeface="+mn-cs"/>
              </a:rPr>
              <a:t>基本假设是条件独立性</a:t>
            </a:r>
            <a:r>
              <a:rPr kumimoji="0" lang="zh-CN" altLang="en-US" sz="2800" b="1" i="0" u="none" strike="noStrike" kern="1200" cap="none" spc="0" normalizeH="0" baseline="0" noProof="0" dirty="0">
                <a:ln>
                  <a:noFill/>
                </a:ln>
                <a:solidFill>
                  <a:srgbClr val="0070C0"/>
                </a:solidFill>
                <a:effectLst/>
                <a:uLnTx/>
                <a:uFillTx/>
                <a:latin typeface="微软雅黑"/>
                <a:ea typeface="微软雅黑" panose="020B0503020204020204" pitchFamily="34" charset="-122"/>
                <a:cs typeface="+mn-cs"/>
              </a:rPr>
              <a:t>。</a:t>
            </a:r>
            <a:endParaRPr kumimoji="0" lang="en-US" altLang="zh-CN" sz="2800" b="1" i="0" u="none" strike="noStrike" kern="1200" cap="none" spc="0" normalizeH="0" baseline="0" noProof="0" dirty="0">
              <a:ln>
                <a:noFill/>
              </a:ln>
              <a:solidFill>
                <a:srgbClr val="0070C0"/>
              </a:solidFill>
              <a:effectLst/>
              <a:uLnTx/>
              <a:uFillTx/>
              <a:latin typeface="微软雅黑"/>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uLnTx/>
                <a:uFillTx/>
                <a:latin typeface="微软雅黑"/>
                <a:ea typeface="微软雅黑" panose="020B0503020204020204" pitchFamily="34" charset="-122"/>
                <a:cs typeface="+mn-cs"/>
              </a:rPr>
              <a:t> </a:t>
            </a:r>
            <a:endParaRPr kumimoji="0" lang="en-US" altLang="zh-CN" sz="2400" b="1" i="0" u="none" strike="noStrike" kern="1200" cap="none" spc="0" normalizeH="0" baseline="0" noProof="0" dirty="0" smtClean="0">
              <a:ln>
                <a:noFill/>
              </a:ln>
              <a:solidFill>
                <a:srgbClr val="FF0000"/>
              </a:solidFill>
              <a:effectLst/>
              <a:uLnTx/>
              <a:uFillTx/>
              <a:latin typeface="微软雅黑"/>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ts val="0"/>
              </a:spcAft>
              <a:buClrTx/>
              <a:buSzTx/>
              <a:buFontTx/>
              <a:buNone/>
              <a:tabLst/>
              <a:defRPr/>
            </a:pPr>
            <a:r>
              <a:rPr kumimoji="0" lang="zh-CN" altLang="en-US" sz="2400" b="1" i="0" u="none" strike="noStrike" kern="1200" cap="none" spc="0" normalizeH="0" baseline="0" noProof="0" dirty="0" smtClean="0">
                <a:ln>
                  <a:noFill/>
                </a:ln>
                <a:solidFill>
                  <a:srgbClr val="FF0000"/>
                </a:solidFill>
                <a:effectLst/>
                <a:uLnTx/>
                <a:uFillTx/>
                <a:latin typeface="微软雅黑"/>
                <a:ea typeface="微软雅黑" panose="020B0503020204020204" pitchFamily="34" charset="-122"/>
                <a:cs typeface="+mn-cs"/>
              </a:rPr>
              <a:t>即假设类别标签已知的情况下，各属性分量是相互条件独立的</a:t>
            </a:r>
            <a:endParaRPr kumimoji="0" lang="en-US" altLang="zh-CN" sz="2400" b="1" i="0" u="none" strike="noStrike" kern="1200" cap="none" spc="0" normalizeH="0" baseline="0" noProof="0" dirty="0" smtClean="0">
              <a:ln>
                <a:noFill/>
              </a:ln>
              <a:solidFill>
                <a:srgbClr val="FF0000"/>
              </a:solidFill>
              <a:effectLst/>
              <a:uLnTx/>
              <a:uFillTx/>
              <a:latin typeface="微软雅黑"/>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ts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微软雅黑"/>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ts val="0"/>
              </a:spcAft>
              <a:buClrTx/>
              <a:buSzTx/>
              <a:buFontTx/>
              <a:buNone/>
              <a:tabLst/>
              <a:defRPr/>
            </a:pPr>
            <a:r>
              <a:rPr kumimoji="0" lang="zh-CN" altLang="zh-CN" sz="2400" b="1" i="0" u="none" strike="noStrike" kern="1200" cap="none" spc="0" normalizeH="0" baseline="0" noProof="0" dirty="0" smtClean="0">
                <a:ln>
                  <a:noFill/>
                </a:ln>
                <a:solidFill>
                  <a:srgbClr val="000000"/>
                </a:solidFill>
                <a:effectLst/>
                <a:uLnTx/>
                <a:uFillTx/>
                <a:latin typeface="微软雅黑"/>
                <a:ea typeface="微软雅黑" panose="020B0503020204020204" pitchFamily="34" charset="-122"/>
                <a:cs typeface="+mn-cs"/>
              </a:rPr>
              <a:t>这</a:t>
            </a:r>
            <a:r>
              <a:rPr kumimoji="0" lang="zh-CN" altLang="zh-CN" sz="2400" b="1" i="0" u="none" strike="noStrike" kern="1200" cap="none" spc="0" normalizeH="0" baseline="0" noProof="0" dirty="0">
                <a:ln>
                  <a:noFill/>
                </a:ln>
                <a:solidFill>
                  <a:srgbClr val="000000"/>
                </a:solidFill>
                <a:effectLst/>
                <a:uLnTx/>
                <a:uFillTx/>
                <a:latin typeface="微软雅黑"/>
                <a:ea typeface="微软雅黑" panose="020B0503020204020204" pitchFamily="34" charset="-122"/>
                <a:cs typeface="+mn-cs"/>
              </a:rPr>
              <a:t>是一个较强的假设。由于这一假设，模型包含的条件概率的数量大为减少，朴素贝叶斯法的学习与预测大为简化。因而朴素贝叶斯法高效，且易于实现。其缺点是分类的性能不一定很高。</a:t>
            </a:r>
          </a:p>
        </p:txBody>
      </p:sp>
      <p:sp>
        <p:nvSpPr>
          <p:cNvPr id="2" name="文本框 1"/>
          <p:cNvSpPr txBox="1"/>
          <p:nvPr/>
        </p:nvSpPr>
        <p:spPr>
          <a:xfrm>
            <a:off x="1663700" y="2451666"/>
            <a:ext cx="87376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P(A</a:t>
            </a:r>
            <a:r>
              <a:rPr kumimoji="0" lang="en-US" altLang="zh-CN" sz="2400" b="1" i="0" u="none" strike="noStrike" kern="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a:t>
            </a:r>
            <a:r>
              <a:rPr kumimoji="0" lang="en-US" altLang="zh-CN" sz="2400" b="1" i="0" u="none" strike="noStrike" kern="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 </a:t>
            </a:r>
            <a:r>
              <a:rPr kumimoji="0" lang="en-US" altLang="zh-CN" sz="2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400" b="1" i="0" u="none" strike="noStrike" kern="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P(</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400" b="1" i="0" u="none" strike="noStrike" kern="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C) * P(A</a:t>
            </a:r>
            <a:r>
              <a:rPr kumimoji="0" lang="en-US" altLang="zh-CN" sz="24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C</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 * P(A</a:t>
            </a:r>
            <a:r>
              <a:rPr kumimoji="0" lang="en-US" altLang="zh-CN" sz="2400" b="1" i="0" u="none" strike="noStrike" kern="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C)</a:t>
            </a:r>
            <a:r>
              <a:rPr kumimoji="0" lang="en-US" altLang="zh-CN"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endParaRPr kumimoji="0" lang="zh-CN" altLang="en-US" sz="2400" b="0" i="0" u="none" strike="noStrike" kern="1200" cap="none" spc="0" normalizeH="0" baseline="0" noProof="0" dirty="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07543462"/>
      </p:ext>
    </p:extLst>
  </p:cSld>
  <p:clrMapOvr>
    <a:masterClrMapping/>
  </p:clrMapOvr>
  <p:transition advTm="8005"/>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68338" y="235898"/>
            <a:ext cx="11523662" cy="677863"/>
          </a:xfrm>
        </p:spPr>
        <p:txBody>
          <a:bodyPr/>
          <a:lstStyle/>
          <a:p>
            <a:pPr algn="l" eaLnBrk="1" hangingPunct="1"/>
            <a:r>
              <a:rPr lang="zh-CN" altLang="en-US" dirty="0" smtClean="0">
                <a:solidFill>
                  <a:schemeClr val="tx1"/>
                </a:solidFill>
              </a:rPr>
              <a:t>朴素贝叶斯分类</a:t>
            </a:r>
            <a:endParaRPr lang="zh-CN" altLang="en-US" dirty="0">
              <a:solidFill>
                <a:schemeClr val="tx1"/>
              </a:solidFill>
            </a:endParaRPr>
          </a:p>
        </p:txBody>
      </p:sp>
      <p:sp>
        <p:nvSpPr>
          <p:cNvPr id="5" name="Rectangle 3">
            <a:extLst>
              <a:ext uri="{FF2B5EF4-FFF2-40B4-BE49-F238E27FC236}">
                <a16:creationId xmlns:a16="http://schemas.microsoft.com/office/drawing/2014/main" id="{FA4DFA24-F82C-442C-8091-F7FC665884C6}"/>
              </a:ext>
            </a:extLst>
          </p:cNvPr>
          <p:cNvSpPr txBox="1">
            <a:spLocks noChangeArrowheads="1"/>
          </p:cNvSpPr>
          <p:nvPr/>
        </p:nvSpPr>
        <p:spPr>
          <a:xfrm>
            <a:off x="309562" y="1676400"/>
            <a:ext cx="11133138" cy="5181600"/>
          </a:xfrm>
          <a:prstGeom prst="rect">
            <a:avLst/>
          </a:prstGeom>
        </p:spPr>
        <p:txBody>
          <a:bodyPr/>
          <a:lst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1630" marR="0" lvl="0" indent="-34163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假设属性之间条件独立，</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a:t>
            </a:r>
            <a:r>
              <a:rPr kumimoji="0" lang="en-US" altLang="zh-CN" sz="36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为对象的属性，</a:t>
            </a: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为对象的类别</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p>
          <a:p>
            <a:pPr marL="741680" marR="0" lvl="1" indent="-28448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n </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 P(A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P(A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p>
          <a:p>
            <a:pPr marL="741680" marR="0" lvl="1" indent="-28448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p>
          <a:p>
            <a:pPr marL="741680" marR="0" lvl="1" indent="-284480" algn="l" defTabSz="914400" rtl="0" eaLnBrk="0" fontAlgn="base" latinLnBrk="0" hangingPunct="0">
              <a:lnSpc>
                <a:spcPct val="100000"/>
              </a:lnSpc>
              <a:spcBef>
                <a:spcPct val="20000"/>
              </a:spcBef>
              <a:spcAft>
                <a:spcPct val="0"/>
              </a:spcAft>
              <a:buClrTx/>
              <a:buSzTx/>
              <a:buFontTx/>
              <a:buChar char="–"/>
              <a:tabLst/>
              <a:defRPr/>
            </a:pP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可利用</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和</a:t>
            </a: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计算属性的类别条件概率</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P(A</a:t>
            </a:r>
            <a:r>
              <a:rPr kumimoji="0" lang="en-US" altLang="zh-CN" sz="32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i</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32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p>
          <a:p>
            <a:pPr marL="741680" marR="0" lvl="1" indent="-28448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endPar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741680" marR="0" lvl="1" indent="-284480" algn="l" defTabSz="914400" rtl="0" eaLnBrk="0" fontAlgn="base" latinLnBrk="0" hangingPunct="0">
              <a:lnSpc>
                <a:spcPct val="100000"/>
              </a:lnSpc>
              <a:spcBef>
                <a:spcPct val="20000"/>
              </a:spcBef>
              <a:spcAft>
                <a:spcPct val="0"/>
              </a:spcAft>
              <a:buClrTx/>
              <a:buSzTx/>
              <a:buFontTx/>
              <a:buChar char="–"/>
              <a:tabLst/>
              <a:defRPr/>
            </a:pP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如果使得</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P(</a:t>
            </a: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1</a:t>
            </a: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P(A</a:t>
            </a:r>
            <a:r>
              <a:rPr kumimoji="0" lang="en-US" altLang="zh-CN" sz="2800" b="1" i="0" u="none" strike="noStrike" kern="0" cap="none" spc="0" normalizeH="0" baseline="-2500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2</a:t>
            </a: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P(A</a:t>
            </a:r>
            <a:r>
              <a:rPr kumimoji="0" lang="en-US" altLang="zh-CN" sz="2800" b="1" i="0" u="none" strike="noStrike" kern="0" cap="none" spc="0" normalizeH="0" baseline="-2500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n</a:t>
            </a:r>
            <a:r>
              <a:rPr kumimoji="0" lang="en-US" altLang="zh-CN" sz="28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8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是最大的，那么新的对象将被分配到</a:t>
            </a:r>
            <a:r>
              <a:rPr kumimoji="0" lang="en-US" altLang="zh-CN" sz="2800" b="1" i="0" u="none" strike="noStrike" kern="0" cap="none" spc="0" normalizeH="0" baseline="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C</a:t>
            </a:r>
            <a:r>
              <a:rPr kumimoji="0" lang="en-US" altLang="zh-CN" sz="2800" b="1" i="0" u="none" strike="noStrike" kern="0" cap="none" spc="0" normalizeH="0" baseline="-25000" noProof="0" dirty="0" err="1" smtClean="0">
                <a:ln>
                  <a:noFill/>
                </a:ln>
                <a:solidFill>
                  <a:srgbClr val="000000"/>
                </a:solidFill>
                <a:effectLst/>
                <a:uLnTx/>
                <a:uFillTx/>
                <a:latin typeface="微软雅黑" panose="020B0503020204020204" pitchFamily="34" charset="-122"/>
                <a:ea typeface="微软雅黑" panose="020B0503020204020204" pitchFamily="34" charset="-122"/>
                <a:cs typeface="+mn-cs"/>
              </a:rPr>
              <a:t>j</a:t>
            </a:r>
            <a:r>
              <a:rPr kumimoji="0" lang="en-US" altLang="zh-CN" sz="28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en-US" altLang="zh-CN" sz="32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1630" marR="0" lvl="0" indent="-341630" algn="l" defTabSz="914400" rtl="0" eaLnBrk="0" fontAlgn="base" latinLnBrk="0" hangingPunct="0">
              <a:lnSpc>
                <a:spcPct val="100000"/>
              </a:lnSpc>
              <a:spcBef>
                <a:spcPct val="20000"/>
              </a:spcBef>
              <a:spcAft>
                <a:spcPct val="0"/>
              </a:spcAft>
              <a:buClrTx/>
              <a:buSzTx/>
              <a:buFont typeface="Monotype Sorts" panose="05010101010101010101" pitchFamily="2" charset="2"/>
              <a:buNone/>
              <a:tabLst/>
              <a:defRPr/>
            </a:pPr>
            <a:endParaRPr kumimoji="0" lang="en-US" altLang="zh-CN"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00222750"/>
      </p:ext>
    </p:extLst>
  </p:cSld>
  <p:clrMapOvr>
    <a:masterClrMapping/>
  </p:clrMapOvr>
  <p:transition advTm="8005"/>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E16DF475-5D28-4808-8D13-341A9E585B14}"/>
              </a:ext>
            </a:extLst>
          </p:cNvPr>
          <p:cNvSpPr>
            <a:spLocks noGrp="1" noChangeArrowheads="1"/>
          </p:cNvSpPr>
          <p:nvPr>
            <p:ph type="title"/>
          </p:nvPr>
        </p:nvSpPr>
        <p:spPr>
          <a:xfrm>
            <a:off x="668338" y="235898"/>
            <a:ext cx="11523662" cy="677863"/>
          </a:xfrm>
        </p:spPr>
        <p:txBody>
          <a:bodyPr/>
          <a:lstStyle/>
          <a:p>
            <a:pPr algn="l" eaLnBrk="1" hangingPunct="1"/>
            <a:r>
              <a:rPr lang="en-US" altLang="zh-CN" dirty="0" smtClean="0">
                <a:solidFill>
                  <a:schemeClr val="tx1"/>
                </a:solidFill>
              </a:rPr>
              <a:t>KNN</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0EC88B3-7BD6-4997-8933-72E142EA9C7C}"/>
                  </a:ext>
                </a:extLst>
              </p:cNvPr>
              <p:cNvSpPr txBox="1"/>
              <p:nvPr/>
            </p:nvSpPr>
            <p:spPr>
              <a:xfrm>
                <a:off x="612451" y="1366035"/>
                <a:ext cx="11003815" cy="1135054"/>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14:m>
                  <m:oMath xmlns:m="http://schemas.openxmlformats.org/officeDocument/2006/math">
                    <m: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mj-ea"/>
                        <a:cs typeface="+mn-cs"/>
                      </a:rPr>
                      <m:t>𝒌</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近邻法（</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k-Nearest </a:t>
                </a:r>
                <a:r>
                  <a:rPr kumimoji="0" lang="en-US" altLang="zh-CN" sz="2400" b="1" i="0" u="none" strike="noStrike" kern="100" cap="none" spc="0" normalizeH="0" baseline="0" noProof="0" dirty="0" err="1">
                    <a:ln>
                      <a:noFill/>
                    </a:ln>
                    <a:solidFill>
                      <a:srgbClr val="000000"/>
                    </a:solidFill>
                    <a:effectLst/>
                    <a:uLnTx/>
                    <a:uFillTx/>
                    <a:latin typeface="微软雅黑"/>
                    <a:ea typeface="微软雅黑"/>
                    <a:cs typeface="Times New Roman" panose="02020603050405020304" pitchFamily="18" charset="0"/>
                  </a:rPr>
                  <a:t>Neighbor,kNN</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）是一种比较成熟也是最简单的机器学习算法，可以用于基本的分类与回归方法。</a:t>
                </a:r>
              </a:p>
            </p:txBody>
          </p:sp>
        </mc:Choice>
        <mc:Fallback xmlns="">
          <p:sp>
            <p:nvSpPr>
              <p:cNvPr id="11" name="文本框 10">
                <a:extLst>
                  <a:ext uri="{FF2B5EF4-FFF2-40B4-BE49-F238E27FC236}">
                    <a16:creationId xmlns:a16="http://schemas.microsoft.com/office/drawing/2014/main" id="{00EC88B3-7BD6-4997-8933-72E142EA9C7C}"/>
                  </a:ext>
                </a:extLst>
              </p:cNvPr>
              <p:cNvSpPr txBox="1">
                <a:spLocks noRot="1" noChangeAspect="1" noMove="1" noResize="1" noEditPoints="1" noAdjustHandles="1" noChangeArrowheads="1" noChangeShapeType="1" noTextEdit="1"/>
              </p:cNvSpPr>
              <p:nvPr/>
            </p:nvSpPr>
            <p:spPr>
              <a:xfrm>
                <a:off x="612451" y="1366035"/>
                <a:ext cx="11003815" cy="1135054"/>
              </a:xfrm>
              <a:prstGeom prst="rect">
                <a:avLst/>
              </a:prstGeom>
              <a:blipFill>
                <a:blip r:embed="rId3"/>
                <a:stretch>
                  <a:fillRect l="-831" r="-831" b="-1182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9B0CC62-D8C0-4D04-9779-4DAD8E98FC5F}"/>
                  </a:ext>
                </a:extLst>
              </p:cNvPr>
              <p:cNvSpPr txBox="1"/>
              <p:nvPr/>
            </p:nvSpPr>
            <p:spPr>
              <a:xfrm>
                <a:off x="612452" y="2644222"/>
                <a:ext cx="10854221" cy="3905043"/>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算法的主要思路：</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如果一个样本在特征空间中与</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𝒌</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个实例最为相似</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即特征空间中</a:t>
                </a:r>
                <a:r>
                  <a:rPr kumimoji="0" lang="zh-CN" altLang="zh-CN" sz="2400" b="1" i="0" u="none" strike="noStrike" kern="100" cap="none" spc="0" normalizeH="0" baseline="0" noProof="0" dirty="0">
                    <a:ln>
                      <a:noFill/>
                    </a:ln>
                    <a:solidFill>
                      <a:srgbClr val="FF0000"/>
                    </a:solidFill>
                    <a:effectLst/>
                    <a:uLnTx/>
                    <a:uFillTx/>
                    <a:latin typeface="微软雅黑"/>
                    <a:ea typeface="微软雅黑"/>
                    <a:cs typeface="+mn-cs"/>
                  </a:rPr>
                  <a:t>最邻近</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，那么这</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𝒌</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个实例中大多数属于哪个类别，则该样本也属于这个类别。</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对于分类问题：对新的样本，根据其</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𝒌</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个最近邻的训练样本的类别，通过多数表决等方式进行预测。</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对于回归问题：对新的样本，根据其</a:t>
                </a: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𝒌</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个最近邻的训练样本标签值的均值作为预测值。</a:t>
                </a:r>
              </a:p>
            </p:txBody>
          </p:sp>
        </mc:Choice>
        <mc:Fallback xmlns="">
          <p:sp>
            <p:nvSpPr>
              <p:cNvPr id="13" name="文本框 12">
                <a:extLst>
                  <a:ext uri="{FF2B5EF4-FFF2-40B4-BE49-F238E27FC236}">
                    <a16:creationId xmlns:a16="http://schemas.microsoft.com/office/drawing/2014/main" id="{C9B0CC62-D8C0-4D04-9779-4DAD8E98FC5F}"/>
                  </a:ext>
                </a:extLst>
              </p:cNvPr>
              <p:cNvSpPr txBox="1">
                <a:spLocks noRot="1" noChangeAspect="1" noMove="1" noResize="1" noEditPoints="1" noAdjustHandles="1" noChangeArrowheads="1" noChangeShapeType="1" noTextEdit="1"/>
              </p:cNvSpPr>
              <p:nvPr/>
            </p:nvSpPr>
            <p:spPr>
              <a:xfrm>
                <a:off x="612452" y="2644222"/>
                <a:ext cx="10854221" cy="3905043"/>
              </a:xfrm>
              <a:prstGeom prst="rect">
                <a:avLst/>
              </a:prstGeom>
              <a:blipFill>
                <a:blip r:embed="rId4"/>
                <a:stretch>
                  <a:fillRect l="-842" r="-898" b="-28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6176312"/>
      </p:ext>
    </p:extLst>
  </p:cSld>
  <p:clrMapOvr>
    <a:masterClrMapping/>
  </p:clrMapOvr>
  <p:transition advTm="8005"/>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E16DF475-5D28-4808-8D13-341A9E585B14}"/>
              </a:ext>
            </a:extLst>
          </p:cNvPr>
          <p:cNvSpPr>
            <a:spLocks noGrp="1" noChangeArrowheads="1"/>
          </p:cNvSpPr>
          <p:nvPr>
            <p:ph type="title"/>
          </p:nvPr>
        </p:nvSpPr>
        <p:spPr>
          <a:xfrm>
            <a:off x="668338" y="235898"/>
            <a:ext cx="11523662" cy="677863"/>
          </a:xfrm>
        </p:spPr>
        <p:txBody>
          <a:bodyPr/>
          <a:lstStyle/>
          <a:p>
            <a:pPr algn="l" eaLnBrk="1" hangingPunct="1"/>
            <a:r>
              <a:rPr lang="en-US" altLang="zh-CN" dirty="0" smtClean="0">
                <a:solidFill>
                  <a:schemeClr val="tx1"/>
                </a:solidFill>
              </a:rPr>
              <a:t>KNN</a:t>
            </a:r>
            <a:r>
              <a:rPr lang="zh-CN" altLang="en-US" dirty="0">
                <a:solidFill>
                  <a:schemeClr val="tx1"/>
                </a:solidFill>
              </a:rPr>
              <a:t>算法</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0EC88B3-7BD6-4997-8933-72E142EA9C7C}"/>
                  </a:ext>
                </a:extLst>
              </p:cNvPr>
              <p:cNvSpPr txBox="1"/>
              <p:nvPr/>
            </p:nvSpPr>
            <p:spPr>
              <a:xfrm>
                <a:off x="612452" y="1416835"/>
                <a:ext cx="8932514" cy="1227387"/>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14:m>
                  <m:oMath xmlns:m="http://schemas.openxmlformats.org/officeDocument/2006/math">
                    <m:r>
                      <a:rPr kumimoji="0" lang="en-US" altLang="zh-CN" sz="2400" b="1" i="1" u="none" strike="noStrike" kern="100" cap="none" spc="0" normalizeH="0" baseline="0" noProof="0" smtClean="0">
                        <a:ln>
                          <a:noFill/>
                        </a:ln>
                        <a:solidFill>
                          <a:srgbClr val="000000"/>
                        </a:solidFill>
                        <a:effectLst/>
                        <a:uLnTx/>
                        <a:uFillTx/>
                        <a:latin typeface="Cambria Math" panose="02040503050406030204" pitchFamily="18" charset="0"/>
                        <a:ea typeface="+mj-ea"/>
                        <a:cs typeface="+mn-cs"/>
                      </a:rPr>
                      <m:t>𝒌</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近邻法（</a:t>
                </a:r>
                <a:r>
                  <a:rPr kumimoji="0" lang="en-US" altLang="zh-CN" sz="2800" b="1" i="0" u="none" strike="noStrike" kern="100" cap="none" spc="0" normalizeH="0" baseline="0" noProof="0" dirty="0">
                    <a:ln>
                      <a:noFill/>
                    </a:ln>
                    <a:solidFill>
                      <a:srgbClr val="000000"/>
                    </a:solidFill>
                    <a:effectLst/>
                    <a:uLnTx/>
                    <a:uFillTx/>
                    <a:latin typeface="微软雅黑"/>
                    <a:ea typeface="微软雅黑"/>
                    <a:cs typeface="Times New Roman" panose="02020603050405020304" pitchFamily="18" charset="0"/>
                  </a:rPr>
                  <a:t>k-Nearest </a:t>
                </a:r>
                <a:r>
                  <a:rPr kumimoji="0" lang="en-US" altLang="zh-CN" sz="2800" b="1" i="0" u="none" strike="noStrike" kern="100" cap="none" spc="0" normalizeH="0" baseline="0" noProof="0" dirty="0" err="1">
                    <a:ln>
                      <a:noFill/>
                    </a:ln>
                    <a:solidFill>
                      <a:srgbClr val="000000"/>
                    </a:solidFill>
                    <a:effectLst/>
                    <a:uLnTx/>
                    <a:uFillTx/>
                    <a:latin typeface="微软雅黑"/>
                    <a:ea typeface="微软雅黑"/>
                    <a:cs typeface="Times New Roman" panose="02020603050405020304" pitchFamily="18" charset="0"/>
                  </a:rPr>
                  <a:t>Neighbor,kNN</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）是一种比较成熟也是最简单的机器学习算法，可以用于基本的分类与回归方法。</a:t>
                </a:r>
              </a:p>
            </p:txBody>
          </p:sp>
        </mc:Choice>
        <mc:Fallback xmlns="">
          <p:sp>
            <p:nvSpPr>
              <p:cNvPr id="11" name="文本框 10">
                <a:extLst>
                  <a:ext uri="{FF2B5EF4-FFF2-40B4-BE49-F238E27FC236}">
                    <a16:creationId xmlns:a16="http://schemas.microsoft.com/office/drawing/2014/main" id="{00EC88B3-7BD6-4997-8933-72E142EA9C7C}"/>
                  </a:ext>
                </a:extLst>
              </p:cNvPr>
              <p:cNvSpPr txBox="1">
                <a:spLocks noRot="1" noChangeAspect="1" noMove="1" noResize="1" noEditPoints="1" noAdjustHandles="1" noChangeArrowheads="1" noChangeShapeType="1" noTextEdit="1"/>
              </p:cNvSpPr>
              <p:nvPr/>
            </p:nvSpPr>
            <p:spPr>
              <a:xfrm>
                <a:off x="612452" y="1416835"/>
                <a:ext cx="8932514" cy="1227387"/>
              </a:xfrm>
              <a:prstGeom prst="rect">
                <a:avLst/>
              </a:prstGeom>
              <a:blipFill>
                <a:blip r:embed="rId3"/>
                <a:stretch>
                  <a:fillRect l="-1023" r="-1023" b="-103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9B0CC62-D8C0-4D04-9779-4DAD8E98FC5F}"/>
                  </a:ext>
                </a:extLst>
              </p:cNvPr>
              <p:cNvSpPr txBox="1"/>
              <p:nvPr/>
            </p:nvSpPr>
            <p:spPr>
              <a:xfrm>
                <a:off x="668338" y="3045189"/>
                <a:ext cx="10854221" cy="2243050"/>
              </a:xfrm>
              <a:prstGeom prst="rect">
                <a:avLst/>
              </a:prstGeom>
              <a:noFill/>
            </p:spPr>
            <p:txBody>
              <a:bodyPr wrap="square">
                <a:spAutoFit/>
              </a:bodyPr>
              <a:lstStyle/>
              <a:p>
                <a:pPr marL="0" marR="0" lvl="0" indent="266700" algn="just" defTabSz="914400" rtl="0" eaLnBrk="0" fontAlgn="base" latinLnBrk="0" hangingPunct="0">
                  <a:lnSpc>
                    <a:spcPct val="150000"/>
                  </a:lnSpc>
                  <a:spcBef>
                    <a:spcPct val="0"/>
                  </a:spcBef>
                  <a:spcAft>
                    <a:spcPct val="0"/>
                  </a:spcAft>
                  <a:buClrTx/>
                  <a:buSzTx/>
                  <a:buFontTx/>
                  <a:buNone/>
                  <a:tabLst/>
                  <a:defRPr/>
                </a:pP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𝐤</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近邻法的三要素：</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14:m>
                  <m:oMath xmlns:m="http://schemas.openxmlformats.org/officeDocument/2006/math">
                    <m:r>
                      <a:rPr kumimoji="0" lang="en-US" altLang="zh-CN" sz="2400" b="1" i="1" u="none" strike="noStrike" kern="100" cap="none" spc="0" normalizeH="0" baseline="0" noProof="0">
                        <a:ln>
                          <a:noFill/>
                        </a:ln>
                        <a:solidFill>
                          <a:srgbClr val="000000"/>
                        </a:solidFill>
                        <a:effectLst/>
                        <a:uLnTx/>
                        <a:uFillTx/>
                        <a:latin typeface="Cambria Math" panose="02040503050406030204" pitchFamily="18" charset="0"/>
                        <a:ea typeface="+mj-ea"/>
                        <a:cs typeface="+mn-cs"/>
                      </a:rPr>
                      <m:t>𝐤</m:t>
                    </m:r>
                  </m:oMath>
                </a14:m>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值选择。</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距离度量。</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决策规则。</a:t>
                </a:r>
              </a:p>
            </p:txBody>
          </p:sp>
        </mc:Choice>
        <mc:Fallback xmlns="">
          <p:sp>
            <p:nvSpPr>
              <p:cNvPr id="13" name="文本框 12">
                <a:extLst>
                  <a:ext uri="{FF2B5EF4-FFF2-40B4-BE49-F238E27FC236}">
                    <a16:creationId xmlns:a16="http://schemas.microsoft.com/office/drawing/2014/main" id="{C9B0CC62-D8C0-4D04-9779-4DAD8E98FC5F}"/>
                  </a:ext>
                </a:extLst>
              </p:cNvPr>
              <p:cNvSpPr txBox="1">
                <a:spLocks noRot="1" noChangeAspect="1" noMove="1" noResize="1" noEditPoints="1" noAdjustHandles="1" noChangeArrowheads="1" noChangeShapeType="1" noTextEdit="1"/>
              </p:cNvSpPr>
              <p:nvPr/>
            </p:nvSpPr>
            <p:spPr>
              <a:xfrm>
                <a:off x="668338" y="3045189"/>
                <a:ext cx="10854221" cy="2243050"/>
              </a:xfrm>
              <a:prstGeom prst="rect">
                <a:avLst/>
              </a:prstGeom>
              <a:blipFill>
                <a:blip r:embed="rId4"/>
                <a:stretch>
                  <a:fillRect l="-787" b="-57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00882124"/>
      </p:ext>
    </p:extLst>
  </p:cSld>
  <p:clrMapOvr>
    <a:masterClrMapping/>
  </p:clrMapOvr>
  <p:transition advTm="8005"/>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E16DF475-5D28-4808-8D13-341A9E585B14}"/>
              </a:ext>
            </a:extLst>
          </p:cNvPr>
          <p:cNvSpPr>
            <a:spLocks noGrp="1" noChangeArrowheads="1"/>
          </p:cNvSpPr>
          <p:nvPr>
            <p:ph type="title"/>
          </p:nvPr>
        </p:nvSpPr>
        <p:spPr>
          <a:xfrm>
            <a:off x="668338" y="235898"/>
            <a:ext cx="11523662" cy="677863"/>
          </a:xfrm>
        </p:spPr>
        <p:txBody>
          <a:bodyPr/>
          <a:lstStyle/>
          <a:p>
            <a:pPr algn="l" eaLnBrk="1" hangingPunct="1"/>
            <a:r>
              <a:rPr lang="en-US" altLang="zh-CN" smtClean="0">
                <a:solidFill>
                  <a:schemeClr val="tx1"/>
                </a:solidFill>
              </a:rPr>
              <a:t>KNN</a:t>
            </a:r>
            <a:r>
              <a:rPr lang="zh-CN" altLang="en-US" dirty="0">
                <a:solidFill>
                  <a:schemeClr val="tx1"/>
                </a:solidFill>
              </a:rPr>
              <a:t>算法</a:t>
            </a:r>
          </a:p>
        </p:txBody>
      </p:sp>
      <p:pic>
        <p:nvPicPr>
          <p:cNvPr id="5" name="Picture" descr="img">
            <a:extLst>
              <a:ext uri="{FF2B5EF4-FFF2-40B4-BE49-F238E27FC236}">
                <a16:creationId xmlns:a16="http://schemas.microsoft.com/office/drawing/2014/main" id="{DBB602ED-6BDC-4C41-AF4F-D9731D68F276}"/>
              </a:ext>
            </a:extLst>
          </p:cNvPr>
          <p:cNvPicPr/>
          <p:nvPr/>
        </p:nvPicPr>
        <p:blipFill>
          <a:blip r:embed="rId3"/>
          <a:stretch>
            <a:fillRect/>
          </a:stretch>
        </p:blipFill>
        <p:spPr bwMode="auto">
          <a:xfrm>
            <a:off x="7246742" y="1886764"/>
            <a:ext cx="4541797" cy="3726771"/>
          </a:xfrm>
          <a:prstGeom prst="rect">
            <a:avLst/>
          </a:prstGeom>
          <a:noFill/>
          <a:ln w="9525">
            <a:noFill/>
            <a:headEnd/>
            <a:tailEnd/>
          </a:ln>
        </p:spPr>
      </p:pic>
      <p:sp>
        <p:nvSpPr>
          <p:cNvPr id="8" name="文本框 7">
            <a:extLst>
              <a:ext uri="{FF2B5EF4-FFF2-40B4-BE49-F238E27FC236}">
                <a16:creationId xmlns:a16="http://schemas.microsoft.com/office/drawing/2014/main" id="{F6474B3F-7C3C-41B2-B833-E3A2C3F5E531}"/>
              </a:ext>
            </a:extLst>
          </p:cNvPr>
          <p:cNvSpPr txBox="1"/>
          <p:nvPr/>
        </p:nvSpPr>
        <p:spPr>
          <a:xfrm>
            <a:off x="668338" y="1523032"/>
            <a:ext cx="6095184" cy="4524315"/>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buFontTx/>
              <a:buNone/>
              <a:tabLst/>
              <a:defRPr/>
            </a:pP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算法流程如下：</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1.</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计算测试对象到训练集中每个对象的距离</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2.</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按照距离的远近排序</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3.</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选取与当前测试对象最近的</a:t>
            </a:r>
            <a:r>
              <a:rPr kumimoji="0" lang="en-US" altLang="zh-CN" sz="2400" b="1" i="0" u="none" strike="noStrike" kern="100" cap="none" spc="0" normalizeH="0" baseline="0" noProof="0" dirty="0" smtClean="0">
                <a:ln>
                  <a:noFill/>
                </a:ln>
                <a:solidFill>
                  <a:srgbClr val="000000"/>
                </a:solidFill>
                <a:effectLst/>
                <a:uLnTx/>
                <a:uFillTx/>
                <a:latin typeface="微软雅黑"/>
                <a:ea typeface="微软雅黑"/>
                <a:cs typeface="+mn-cs"/>
              </a:rPr>
              <a:t>k</a:t>
            </a:r>
            <a:r>
              <a:rPr kumimoji="0" lang="zh-CN" altLang="en-US" sz="2400" b="1" i="0" u="none" strike="noStrike" kern="100" cap="none" spc="0" normalizeH="0" baseline="0" noProof="0" dirty="0" smtClean="0">
                <a:ln>
                  <a:noFill/>
                </a:ln>
                <a:solidFill>
                  <a:srgbClr val="000000"/>
                </a:solidFill>
                <a:effectLst/>
                <a:uLnTx/>
                <a:uFillTx/>
                <a:latin typeface="微软雅黑"/>
                <a:ea typeface="微软雅黑"/>
                <a:cs typeface="+mn-cs"/>
              </a:rPr>
              <a:t>个</a:t>
            </a:r>
            <a:r>
              <a:rPr kumimoji="0" lang="zh-CN" altLang="zh-CN" sz="2400" b="1" i="0" u="none" strike="noStrike" kern="100" cap="none" spc="0" normalizeH="0" baseline="0" noProof="0" dirty="0" smtClean="0">
                <a:ln>
                  <a:noFill/>
                </a:ln>
                <a:solidFill>
                  <a:srgbClr val="000000"/>
                </a:solidFill>
                <a:effectLst/>
                <a:uLnTx/>
                <a:uFillTx/>
                <a:latin typeface="微软雅黑"/>
                <a:ea typeface="微软雅黑"/>
                <a:cs typeface="+mn-cs"/>
              </a:rPr>
              <a:t>训练</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对象，作为该测试对象的邻居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4.</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统计这</a:t>
            </a: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k</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个邻居的类别频次 </a:t>
            </a:r>
          </a:p>
          <a:p>
            <a:pPr marL="0" marR="0" lvl="0" indent="0" algn="just" defTabSz="914400" rtl="0" eaLnBrk="0" fontAlgn="base" latinLnBrk="0" hangingPunct="0">
              <a:lnSpc>
                <a:spcPct val="150000"/>
              </a:lnSpc>
              <a:spcBef>
                <a:spcPct val="0"/>
              </a:spcBef>
              <a:spcAft>
                <a:spcPct val="0"/>
              </a:spcAft>
              <a:buClrTx/>
              <a:buSzTx/>
              <a:buFontTx/>
              <a:buNone/>
              <a:tabLst/>
              <a:defRPr/>
            </a:pPr>
            <a:r>
              <a:rPr kumimoji="0" lang="en-US" altLang="zh-CN" sz="2400" b="1" i="0" u="none" strike="noStrike" kern="100" cap="none" spc="0" normalizeH="0" baseline="0" noProof="0" dirty="0">
                <a:ln>
                  <a:noFill/>
                </a:ln>
                <a:solidFill>
                  <a:srgbClr val="000000"/>
                </a:solidFill>
                <a:effectLst/>
                <a:uLnTx/>
                <a:uFillTx/>
                <a:latin typeface="微软雅黑"/>
                <a:ea typeface="微软雅黑"/>
                <a:cs typeface="+mn-cs"/>
              </a:rPr>
              <a:t>5.k</a:t>
            </a:r>
            <a:r>
              <a:rPr kumimoji="0" lang="zh-CN" altLang="zh-CN" sz="2400" b="1" i="0" u="none" strike="noStrike" kern="100" cap="none" spc="0" normalizeH="0" baseline="0" noProof="0" dirty="0">
                <a:ln>
                  <a:noFill/>
                </a:ln>
                <a:solidFill>
                  <a:srgbClr val="000000"/>
                </a:solidFill>
                <a:effectLst/>
                <a:uLnTx/>
                <a:uFillTx/>
                <a:latin typeface="微软雅黑"/>
                <a:ea typeface="微软雅黑"/>
                <a:cs typeface="+mn-cs"/>
              </a:rPr>
              <a:t>个邻居里频次最高的类别，即为测试对象的类别</a:t>
            </a:r>
          </a:p>
        </p:txBody>
      </p:sp>
      <p:sp>
        <p:nvSpPr>
          <p:cNvPr id="12" name="文本框 11">
            <a:extLst>
              <a:ext uri="{FF2B5EF4-FFF2-40B4-BE49-F238E27FC236}">
                <a16:creationId xmlns:a16="http://schemas.microsoft.com/office/drawing/2014/main" id="{124DB477-12EA-431A-AE98-96B3115706AE}"/>
              </a:ext>
            </a:extLst>
          </p:cNvPr>
          <p:cNvSpPr txBox="1"/>
          <p:nvPr/>
        </p:nvSpPr>
        <p:spPr>
          <a:xfrm>
            <a:off x="8795131" y="4140324"/>
            <a:ext cx="609518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K=3</a:t>
            </a:r>
            <a:endPar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60945FBD-9507-47EE-B8AD-A115FFE0AF46}"/>
              </a:ext>
            </a:extLst>
          </p:cNvPr>
          <p:cNvSpPr txBox="1"/>
          <p:nvPr/>
        </p:nvSpPr>
        <p:spPr>
          <a:xfrm>
            <a:off x="8740947" y="4776818"/>
            <a:ext cx="6095184"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K=5</a:t>
            </a:r>
            <a:endPar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030418739"/>
      </p:ext>
    </p:extLst>
  </p:cSld>
  <p:clrMapOvr>
    <a:masterClrMapping/>
  </p:clrMapOvr>
  <p:transition advTm="8005"/>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蕴含联结词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3"/>
          <p:cNvSpPr txBox="1"/>
          <p:nvPr/>
        </p:nvSpPr>
        <p:spPr>
          <a:xfrm>
            <a:off x="640111" y="1991093"/>
            <a:ext cx="11362835" cy="2434640"/>
          </a:xfrm>
          <a:prstGeom prst="rect">
            <a:avLst/>
          </a:prstGeom>
        </p:spPr>
        <p:txBody>
          <a:bodyPr vert="horz" wrap="square" lIns="0" tIns="61594" rIns="0" bIns="0" rtlCol="0">
            <a:spAutoFit/>
          </a:bodyPr>
          <a:lstStyle/>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r>
              <a:rPr kumimoji="0" lang="zh-CN" altLang="en-US" sz="2800" b="0" i="0" u="none" strike="noStrike" kern="1200" cap="none" spc="-3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设</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为命题</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复合命题“如果</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则</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a:t>
            </a:r>
            <a:r>
              <a:rPr kumimoji="0" lang="zh-CN" altLang="en-US"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 </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0" normalizeH="0" baseline="0" noProof="0" dirty="0">
                <a:ln>
                  <a:noFill/>
                </a:ln>
                <a:solidFill>
                  <a:srgbClr val="3333CD"/>
                </a:solidFill>
                <a:effectLst/>
                <a:uLnTx/>
                <a:uFillTx/>
                <a:latin typeface="微软雅黑" panose="020B0503020204020204" pitchFamily="34" charset="-122"/>
                <a:ea typeface="微软雅黑" panose="020B0503020204020204" pitchFamily="34" charset="-122"/>
                <a:cs typeface="宋体"/>
              </a:rPr>
              <a:t>对</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的蕴涵式，记作</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 →q, </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其中又称</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为此蕴涵</a:t>
            </a:r>
            <a:r>
              <a:rPr kumimoji="0" lang="zh-CN" altLang="en-US"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式</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的前件，称</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为此蕴涵式的后件，“</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”称为</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蕴涵</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联结词。</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1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 </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229"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假</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当且仅当</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真而</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假</a:t>
            </a:r>
            <a:r>
              <a:rPr kumimoji="0" lang="en-US" altLang="zh-CN"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graphicFrame>
        <p:nvGraphicFramePr>
          <p:cNvPr id="9" name="object 5"/>
          <p:cNvGraphicFramePr>
            <a:graphicFrameLocks noGrp="1"/>
          </p:cNvGraphicFramePr>
          <p:nvPr>
            <p:extLst/>
          </p:nvPr>
        </p:nvGraphicFramePr>
        <p:xfrm>
          <a:off x="5268320" y="3553185"/>
          <a:ext cx="3581400" cy="2606036"/>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33400">
                <a:tc>
                  <a:txBody>
                    <a:bodyPr/>
                    <a:lstStyle/>
                    <a:p>
                      <a:pPr marL="91440">
                        <a:lnSpc>
                          <a:spcPct val="100000"/>
                        </a:lnSpc>
                        <a:spcBef>
                          <a:spcPts val="270"/>
                        </a:spcBef>
                      </a:pPr>
                      <a:r>
                        <a:rPr sz="2800" dirty="0">
                          <a:latin typeface="Times New Roman"/>
                          <a:cs typeface="Times New Roman"/>
                        </a:rPr>
                        <a:t>p</a:t>
                      </a: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q</a:t>
                      </a: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p</a:t>
                      </a:r>
                      <a:r>
                        <a:rPr sz="2800" spc="-5" dirty="0">
                          <a:latin typeface="Times New Roman"/>
                          <a:cs typeface="Times New Roman"/>
                        </a:rPr>
                        <a:t> </a:t>
                      </a:r>
                      <a:r>
                        <a:rPr sz="2800" dirty="0">
                          <a:latin typeface="Times New Roman"/>
                          <a:cs typeface="Times New Roman"/>
                        </a:rPr>
                        <a:t>→</a:t>
                      </a:r>
                      <a:r>
                        <a:rPr sz="2800" spc="-5" dirty="0">
                          <a:latin typeface="Times New Roman"/>
                          <a:cs typeface="Times New Roman"/>
                        </a:rPr>
                        <a:t> </a:t>
                      </a:r>
                      <a:r>
                        <a:rPr sz="2800" spc="-50" dirty="0">
                          <a:latin typeface="Times New Roman"/>
                          <a:cs typeface="Times New Roman"/>
                        </a:rPr>
                        <a:t>q</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59">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0</a:t>
                      </a: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1</a:t>
                      </a: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59">
                <a:tc>
                  <a:txBody>
                    <a:bodyPr/>
                    <a:lstStyle/>
                    <a:p>
                      <a:pPr marL="91440">
                        <a:lnSpc>
                          <a:spcPct val="100000"/>
                        </a:lnSpc>
                        <a:spcBef>
                          <a:spcPts val="270"/>
                        </a:spcBef>
                      </a:pPr>
                      <a:r>
                        <a:rPr sz="2800" dirty="0">
                          <a:latin typeface="Times New Roman"/>
                          <a:cs typeface="Times New Roman"/>
                        </a:rPr>
                        <a:t>0</a:t>
                      </a: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8159">
                <a:tc>
                  <a:txBody>
                    <a:bodyPr/>
                    <a:lstStyle/>
                    <a:p>
                      <a:pPr marL="91440">
                        <a:lnSpc>
                          <a:spcPct val="100000"/>
                        </a:lnSpc>
                        <a:spcBef>
                          <a:spcPts val="270"/>
                        </a:spcBef>
                      </a:pPr>
                      <a:r>
                        <a:rPr sz="2800" dirty="0">
                          <a:latin typeface="Times New Roman"/>
                          <a:cs typeface="Times New Roman"/>
                        </a:rPr>
                        <a:t>1</a:t>
                      </a: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文本框 9"/>
          <p:cNvSpPr txBox="1"/>
          <p:nvPr/>
        </p:nvSpPr>
        <p:spPr>
          <a:xfrm>
            <a:off x="1713030" y="3573448"/>
            <a:ext cx="3276600" cy="1200329"/>
          </a:xfrm>
          <a:prstGeom prst="rect">
            <a:avLst/>
          </a:prstGeom>
          <a:noFill/>
          <a:ln w="762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如果小明考了</a:t>
            </a: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100</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分，妈妈就带他去游乐场玩；</a:t>
            </a:r>
            <a:endPar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小明考了</a:t>
            </a: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100</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分</a:t>
            </a:r>
            <a:endPar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妈妈带小明去游乐场玩</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矩形标注 10"/>
          <p:cNvSpPr/>
          <p:nvPr/>
        </p:nvSpPr>
        <p:spPr>
          <a:xfrm>
            <a:off x="1670613" y="5018699"/>
            <a:ext cx="2729841" cy="1125980"/>
          </a:xfrm>
          <a:prstGeom prst="wedgeRectCallout">
            <a:avLst>
              <a:gd name="adj1" fmla="val 80423"/>
              <a:gd name="adj2" fmla="val -5838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为假的时候，无论</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发生什么，都说得通</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44252722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蕴含联结词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4" name="object 3"/>
          <p:cNvSpPr txBox="1"/>
          <p:nvPr/>
        </p:nvSpPr>
        <p:spPr>
          <a:xfrm>
            <a:off x="640111" y="1991093"/>
            <a:ext cx="11362835" cy="2434640"/>
          </a:xfrm>
          <a:prstGeom prst="rect">
            <a:avLst/>
          </a:prstGeom>
        </p:spPr>
        <p:txBody>
          <a:bodyPr vert="horz" wrap="square" lIns="0" tIns="61594" rIns="0" bIns="0" rtlCol="0">
            <a:spAutoFit/>
          </a:bodyPr>
          <a:lstStyle/>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r>
              <a:rPr kumimoji="0" lang="zh-CN" altLang="en-US" sz="2800" b="0" i="0" u="none" strike="noStrike" kern="1200" cap="none" spc="-35"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a:rPr>
              <a:t>设</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为命题</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复合命题“如果</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6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则</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a:t>
            </a:r>
            <a:r>
              <a:rPr kumimoji="0" lang="zh-CN" altLang="en-US"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 </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0" normalizeH="0" baseline="0" noProof="0" dirty="0">
                <a:ln>
                  <a:noFill/>
                </a:ln>
                <a:solidFill>
                  <a:srgbClr val="3333CD"/>
                </a:solidFill>
                <a:effectLst/>
                <a:uLnTx/>
                <a:uFillTx/>
                <a:latin typeface="微软雅黑" panose="020B0503020204020204" pitchFamily="34" charset="-122"/>
                <a:ea typeface="微软雅黑" panose="020B0503020204020204" pitchFamily="34" charset="-122"/>
                <a:cs typeface="宋体"/>
              </a:rPr>
              <a:t>对</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的蕴涵式，记作</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 →q, </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其中又称</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为此蕴涵</a:t>
            </a:r>
            <a:r>
              <a:rPr kumimoji="0" lang="zh-CN" altLang="en-US"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式</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的前件，称</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为此蕴涵式的后件，“</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”称为</a:t>
            </a:r>
            <a:r>
              <a:rPr kumimoji="0" lang="zh-CN" altLang="en-US" sz="2800" b="0" i="0" u="none" strike="noStrike" kern="1200" cap="none" spc="-4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蕴涵</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联结词。</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1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 → </a:t>
            </a:r>
            <a:r>
              <a:rPr kumimoji="0" lang="en-US" altLang="zh-CN" sz="2800" b="0" i="0" u="none" strike="noStrike" kern="1200" cap="none" spc="-2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229"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 假</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当且仅当</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p</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真而</a:t>
            </a:r>
            <a:r>
              <a:rPr kumimoji="0" lang="en-US" altLang="zh-CN" sz="2800" b="0" i="0" u="none" strike="noStrike" kern="1200" cap="none" spc="-2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q</a:t>
            </a:r>
            <a:r>
              <a:rPr kumimoji="0" lang="zh-CN" altLang="en-US" sz="2800" b="0" i="0" u="none" strike="noStrike" kern="1200" cap="none" spc="-35"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a:rPr>
              <a:t>假</a:t>
            </a:r>
            <a:r>
              <a:rPr kumimoji="0" lang="en-US" altLang="zh-CN" sz="2800" b="0" i="0" u="none" strike="noStrike" kern="1200" cap="none" spc="-5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rPr>
              <a:t>.</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a:p>
            <a:pPr marL="469900" marR="5080" lvl="0" indent="-457200" algn="l" defTabSz="914400" rtl="0" eaLnBrk="1" fontAlgn="auto" latinLnBrk="0" hangingPunct="1">
              <a:lnSpc>
                <a:spcPts val="3460"/>
              </a:lnSpc>
              <a:spcBef>
                <a:spcPts val="530"/>
              </a:spcBef>
              <a:spcAft>
                <a:spcPts val="0"/>
              </a:spcAft>
              <a:buClrTx/>
              <a:buSzTx/>
              <a:buFont typeface="Wingdings" panose="05000000000000000000" pitchFamily="2" charset="2"/>
              <a:buChar char="Ø"/>
              <a:tabLst>
                <a:tab pos="354965" algn="l"/>
                <a:tab pos="355600" algn="l"/>
                <a:tab pos="1574165" algn="l"/>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a:endParaRPr>
          </a:p>
        </p:txBody>
      </p:sp>
      <p:graphicFrame>
        <p:nvGraphicFramePr>
          <p:cNvPr id="9" name="object 5"/>
          <p:cNvGraphicFramePr>
            <a:graphicFrameLocks noGrp="1"/>
          </p:cNvGraphicFramePr>
          <p:nvPr>
            <p:extLst/>
          </p:nvPr>
        </p:nvGraphicFramePr>
        <p:xfrm>
          <a:off x="5268320" y="3553185"/>
          <a:ext cx="3581400" cy="2606036"/>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533400">
                <a:tc>
                  <a:txBody>
                    <a:bodyPr/>
                    <a:lstStyle/>
                    <a:p>
                      <a:pPr marL="91440">
                        <a:lnSpc>
                          <a:spcPct val="100000"/>
                        </a:lnSpc>
                        <a:spcBef>
                          <a:spcPts val="270"/>
                        </a:spcBef>
                      </a:pPr>
                      <a:r>
                        <a:rPr sz="2800" dirty="0">
                          <a:latin typeface="Times New Roman"/>
                          <a:cs typeface="Times New Roman"/>
                        </a:rPr>
                        <a:t>p</a:t>
                      </a:r>
                    </a:p>
                  </a:txBody>
                  <a:tcPr marL="0" marR="0" marT="3429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q</a:t>
                      </a:r>
                    </a:p>
                  </a:txBody>
                  <a:tcPr marL="0" marR="0" marT="3429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p</a:t>
                      </a:r>
                      <a:r>
                        <a:rPr sz="2800" spc="-5" dirty="0">
                          <a:latin typeface="Times New Roman"/>
                          <a:cs typeface="Times New Roman"/>
                        </a:rPr>
                        <a:t> </a:t>
                      </a:r>
                      <a:r>
                        <a:rPr sz="2800" dirty="0">
                          <a:latin typeface="Times New Roman"/>
                          <a:cs typeface="Times New Roman"/>
                        </a:rPr>
                        <a:t>→</a:t>
                      </a:r>
                      <a:r>
                        <a:rPr sz="2800" spc="-5" dirty="0">
                          <a:latin typeface="Times New Roman"/>
                          <a:cs typeface="Times New Roman"/>
                        </a:rPr>
                        <a:t> </a:t>
                      </a:r>
                      <a:r>
                        <a:rPr sz="2800" spc="-50" dirty="0">
                          <a:latin typeface="Times New Roman"/>
                          <a:cs typeface="Times New Roman"/>
                        </a:rPr>
                        <a:t>q</a:t>
                      </a:r>
                      <a:endParaRPr sz="2800">
                        <a:latin typeface="Times New Roman"/>
                        <a:cs typeface="Times New Roman"/>
                      </a:endParaRPr>
                    </a:p>
                  </a:txBody>
                  <a:tcPr marL="0" marR="0" marT="34290"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18159">
                <a:tc>
                  <a:txBody>
                    <a:bodyPr/>
                    <a:lstStyle/>
                    <a:p>
                      <a:pPr marL="91440">
                        <a:lnSpc>
                          <a:spcPct val="100000"/>
                        </a:lnSpc>
                        <a:spcBef>
                          <a:spcPts val="265"/>
                        </a:spcBef>
                      </a:pPr>
                      <a:r>
                        <a:rPr sz="2800" dirty="0">
                          <a:latin typeface="Times New Roman"/>
                          <a:cs typeface="Times New Roman"/>
                        </a:rPr>
                        <a:t>0</a:t>
                      </a:r>
                      <a:endParaRPr sz="2800">
                        <a:latin typeface="Times New Roman"/>
                        <a:cs typeface="Times New Roman"/>
                      </a:endParaRPr>
                    </a:p>
                  </a:txBody>
                  <a:tcPr marL="0" marR="0" marT="33655"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0</a:t>
                      </a: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65"/>
                        </a:spcBef>
                      </a:pPr>
                      <a:r>
                        <a:rPr sz="2800" dirty="0">
                          <a:latin typeface="Times New Roman"/>
                          <a:cs typeface="Times New Roman"/>
                        </a:rPr>
                        <a:t>1</a:t>
                      </a:r>
                    </a:p>
                  </a:txBody>
                  <a:tcPr marL="0" marR="0" marT="33655"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18159">
                <a:tc>
                  <a:txBody>
                    <a:bodyPr/>
                    <a:lstStyle/>
                    <a:p>
                      <a:pPr marL="91440">
                        <a:lnSpc>
                          <a:spcPct val="100000"/>
                        </a:lnSpc>
                        <a:spcBef>
                          <a:spcPts val="270"/>
                        </a:spcBef>
                      </a:pPr>
                      <a:r>
                        <a:rPr sz="2800" dirty="0">
                          <a:latin typeface="Times New Roman"/>
                          <a:cs typeface="Times New Roman"/>
                        </a:rPr>
                        <a:t>0</a:t>
                      </a: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18159">
                <a:tc>
                  <a:txBody>
                    <a:bodyPr/>
                    <a:lstStyle/>
                    <a:p>
                      <a:pPr marL="91440">
                        <a:lnSpc>
                          <a:spcPct val="100000"/>
                        </a:lnSpc>
                        <a:spcBef>
                          <a:spcPts val="270"/>
                        </a:spcBef>
                      </a:pPr>
                      <a:r>
                        <a:rPr sz="2800" dirty="0">
                          <a:latin typeface="Times New Roman"/>
                          <a:cs typeface="Times New Roman"/>
                        </a:rPr>
                        <a:t>1</a:t>
                      </a: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0</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18159">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endParaRPr sz="2800">
                        <a:latin typeface="Times New Roman"/>
                        <a:cs typeface="Times New Roman"/>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91440">
                        <a:lnSpc>
                          <a:spcPct val="100000"/>
                        </a:lnSpc>
                        <a:spcBef>
                          <a:spcPts val="270"/>
                        </a:spcBef>
                      </a:pPr>
                      <a:r>
                        <a:rPr sz="2800" dirty="0">
                          <a:latin typeface="Times New Roman"/>
                          <a:cs typeface="Times New Roman"/>
                        </a:rPr>
                        <a:t>1</a:t>
                      </a: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bl>
          </a:graphicData>
        </a:graphic>
      </p:graphicFrame>
      <p:sp>
        <p:nvSpPr>
          <p:cNvPr id="10" name="文本框 9"/>
          <p:cNvSpPr txBox="1"/>
          <p:nvPr/>
        </p:nvSpPr>
        <p:spPr>
          <a:xfrm>
            <a:off x="1713030" y="3573448"/>
            <a:ext cx="3276600" cy="1200329"/>
          </a:xfrm>
          <a:prstGeom prst="rect">
            <a:avLst/>
          </a:prstGeom>
          <a:noFill/>
          <a:ln w="76200">
            <a:solidFill>
              <a:schemeClr val="accent6">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如果小明考了</a:t>
            </a: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100</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分，妈妈就带他去游乐场玩；</a:t>
            </a:r>
            <a:endPar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小明考了</a:t>
            </a: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100</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分</a:t>
            </a:r>
            <a:endPar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妈妈带小明去游乐场玩</a:t>
            </a: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1" name="矩形标注 10"/>
          <p:cNvSpPr/>
          <p:nvPr/>
        </p:nvSpPr>
        <p:spPr>
          <a:xfrm>
            <a:off x="1670613" y="5018699"/>
            <a:ext cx="2729841" cy="1125980"/>
          </a:xfrm>
          <a:prstGeom prst="wedgeRectCallout">
            <a:avLst>
              <a:gd name="adj1" fmla="val 80423"/>
              <a:gd name="adj2" fmla="val -58384"/>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在</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为假的时候，无论</a:t>
            </a:r>
            <a:r>
              <a:rPr kumimoji="0" lang="en-US" altLang="zh-CN"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1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发生什么，都说得通</a:t>
            </a:r>
            <a:endParaRPr kumimoji="0" lang="zh-CN" altLang="en-US" sz="1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3829698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a:spLocks noChangeArrowheads="1"/>
          </p:cNvSpPr>
          <p:nvPr/>
        </p:nvSpPr>
        <p:spPr bwMode="auto">
          <a:xfrm>
            <a:off x="352425" y="244475"/>
            <a:ext cx="76231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3600" b="1" i="0" u="none" strike="noStrike" kern="1200" cap="none" spc="0" normalizeH="0" baseline="0" noProof="0" dirty="0" smtClean="0">
                <a:ln>
                  <a:noFill/>
                </a:ln>
                <a:solidFill>
                  <a:srgbClr val="FFFFFF"/>
                </a:solidFill>
                <a:effectLst/>
                <a:uLnTx/>
                <a:uFillTx/>
                <a:latin typeface="黑体" panose="02010609060101010101" pitchFamily="49" charset="-122"/>
                <a:ea typeface="黑体" panose="02010609060101010101" pitchFamily="49" charset="-122"/>
                <a:cs typeface="+mn-cs"/>
                <a:sym typeface="+mn-ea"/>
              </a:rPr>
              <a:t>命题逻辑</a:t>
            </a:r>
            <a:endParaRPr kumimoji="0" lang="zh-CN" altLang="zh-CN" sz="3600" b="1" i="0" u="none" strike="noStrike" kern="120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cs typeface="+mn-cs"/>
              <a:sym typeface="+mn-ea"/>
            </a:endParaRPr>
          </a:p>
        </p:txBody>
      </p:sp>
      <p:sp>
        <p:nvSpPr>
          <p:cNvPr id="3" name="object 2"/>
          <p:cNvSpPr txBox="1">
            <a:spLocks/>
          </p:cNvSpPr>
          <p:nvPr/>
        </p:nvSpPr>
        <p:spPr>
          <a:xfrm>
            <a:off x="-219920" y="1402970"/>
            <a:ext cx="3275329" cy="551432"/>
          </a:xfrm>
          <a:prstGeom prst="rect">
            <a:avLst/>
          </a:prstGeom>
        </p:spPr>
        <p:txBody>
          <a:bodyPr vert="horz" wrap="square" lIns="0" tIns="58419"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6565" marR="0" lvl="0" indent="0" algn="ctr" defTabSz="914400" rtl="0" eaLnBrk="1" fontAlgn="auto" latinLnBrk="0" hangingPunct="1">
              <a:lnSpc>
                <a:spcPct val="100000"/>
              </a:lnSpc>
              <a:spcBef>
                <a:spcPts val="565"/>
              </a:spcBef>
              <a:spcAft>
                <a:spcPts val="0"/>
              </a:spcAft>
              <a:buClrTx/>
              <a:buSzTx/>
              <a:buFontTx/>
              <a:buNone/>
              <a:tabLst/>
              <a:defRPr/>
            </a:pPr>
            <a:r>
              <a:rPr kumimoji="0" lang="zh-CN" altLang="en-US" sz="3200" b="1" i="0" u="none" strike="noStrike" kern="1200" cap="none" spc="-50" normalizeH="0" baseline="0" noProof="0" dirty="0" smtClean="0">
                <a:ln>
                  <a:noFill/>
                </a:ln>
                <a:solidFill>
                  <a:srgbClr val="33339B"/>
                </a:solidFill>
                <a:effectLst/>
                <a:uLnTx/>
                <a:uFillTx/>
                <a:latin typeface="微软雅黑" panose="020B0503020204020204" pitchFamily="34" charset="-122"/>
                <a:ea typeface="微软雅黑" panose="020B0503020204020204" pitchFamily="34" charset="-122"/>
                <a:cs typeface="+mj-cs"/>
              </a:rPr>
              <a:t>蕴含联结词</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j-cs"/>
            </a:endParaRPr>
          </a:p>
        </p:txBody>
      </p:sp>
      <p:sp>
        <p:nvSpPr>
          <p:cNvPr id="8" name="文本占位符 2"/>
          <p:cNvSpPr txBox="1">
            <a:spLocks/>
          </p:cNvSpPr>
          <p:nvPr/>
        </p:nvSpPr>
        <p:spPr>
          <a:xfrm>
            <a:off x="1822162" y="2852574"/>
            <a:ext cx="9596312" cy="196977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必须注意：“只要</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，就</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”，“因为</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，所以</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仅当</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”，“只有</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才</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”，“除非</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才</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”，“除非</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q</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，否则非</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”都对应命题符号化</a:t>
            </a:r>
            <a:r>
              <a:rPr kumimoji="0" lang="en-US" altLang="zh-CN"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p-&gt;q</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40915992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8b3d739f-a658-4d5c-966e-9c6bd3b10d09}"/>
  <p:tag name="TABLE_ENDDRAG_ORIGIN_RECT" val="639*346"/>
  <p:tag name="TABLE_ENDDRAG_RECT" val="288*123*639*34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c56edc1-618f-4fa2-ae7e-b546491a7a60}"/>
  <p:tag name="TABLE_ENDDRAG_ORIGIN_RECT" val="739*392"/>
  <p:tag name="TABLE_ENDDRAG_RECT" val="147*109*739*3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5518</Words>
  <Application>Microsoft Office PowerPoint</Application>
  <PresentationFormat>宽屏</PresentationFormat>
  <Paragraphs>826</Paragraphs>
  <Slides>66</Slides>
  <Notes>13</Notes>
  <HiddenSlides>0</HiddenSlides>
  <MMClips>0</MMClips>
  <ScaleCrop>false</ScaleCrop>
  <HeadingPairs>
    <vt:vector size="8" baseType="variant">
      <vt:variant>
        <vt:lpstr>已用的字体</vt:lpstr>
      </vt:variant>
      <vt:variant>
        <vt:i4>19</vt:i4>
      </vt:variant>
      <vt:variant>
        <vt:lpstr>主题</vt:lpstr>
      </vt:variant>
      <vt:variant>
        <vt:i4>24</vt:i4>
      </vt:variant>
      <vt:variant>
        <vt:lpstr>嵌入 OLE 服务器</vt:lpstr>
      </vt:variant>
      <vt:variant>
        <vt:i4>3</vt:i4>
      </vt:variant>
      <vt:variant>
        <vt:lpstr>幻灯片标题</vt:lpstr>
      </vt:variant>
      <vt:variant>
        <vt:i4>66</vt:i4>
      </vt:variant>
    </vt:vector>
  </HeadingPairs>
  <TitlesOfParts>
    <vt:vector size="112" baseType="lpstr">
      <vt:lpstr>Carlito</vt:lpstr>
      <vt:lpstr>Monotype Sorts</vt:lpstr>
      <vt:lpstr>Noto Sans Mono CJK JP Bold</vt:lpstr>
      <vt:lpstr>Noto Serif CJK JP</vt:lpstr>
      <vt:lpstr>WenQuanYi Zen Hei Mono</vt:lpstr>
      <vt:lpstr>等线</vt:lpstr>
      <vt:lpstr>等线 Light</vt:lpstr>
      <vt:lpstr>黑体</vt:lpstr>
      <vt:lpstr>宋体</vt:lpstr>
      <vt:lpstr>微软雅黑</vt:lpstr>
      <vt:lpstr>Arial</vt:lpstr>
      <vt:lpstr>Arial</vt:lpstr>
      <vt:lpstr>Calibri</vt:lpstr>
      <vt:lpstr>Calibri Light</vt:lpstr>
      <vt:lpstr>Cambria Math</vt:lpstr>
      <vt:lpstr>Tahoma</vt:lpstr>
      <vt:lpstr>Times New Roman</vt:lpstr>
      <vt:lpstr>Verdana</vt:lpstr>
      <vt:lpstr>Wingdings</vt:lpstr>
      <vt:lpstr>Office 主题​​</vt:lpstr>
      <vt:lpstr>1_Office 主题​​</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16_Office 主题​​</vt:lpstr>
      <vt:lpstr>17_Office 主题​​</vt:lpstr>
      <vt:lpstr>18_Office 主题​​</vt:lpstr>
      <vt:lpstr>19_Office 主题​​</vt:lpstr>
      <vt:lpstr>20_Office 主题​​</vt:lpstr>
      <vt:lpstr>默认设计模板</vt:lpstr>
      <vt:lpstr>21_Office 主题​​</vt:lpstr>
      <vt:lpstr>2_Office 主题</vt:lpstr>
      <vt:lpstr>Equation.KSEE3</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距离度量</vt:lpstr>
      <vt:lpstr>距离度量</vt:lpstr>
      <vt:lpstr>距离度量</vt:lpstr>
      <vt:lpstr>距离度量</vt:lpstr>
      <vt:lpstr>朴素贝叶斯分类</vt:lpstr>
      <vt:lpstr>朴素贝叶斯分类</vt:lpstr>
      <vt:lpstr>朴素贝叶斯分类</vt:lpstr>
      <vt:lpstr>KNN算法</vt:lpstr>
      <vt:lpstr>KNN算法</vt:lpstr>
      <vt:lpstr>KNN算法</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User</dc:creator>
  <cp:lastModifiedBy>Windows User</cp:lastModifiedBy>
  <cp:revision>15</cp:revision>
  <dcterms:created xsi:type="dcterms:W3CDTF">2022-11-02T07:03:09Z</dcterms:created>
  <dcterms:modified xsi:type="dcterms:W3CDTF">2022-12-03T09:44:24Z</dcterms:modified>
</cp:coreProperties>
</file>