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2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80" r:id="rId19"/>
    <p:sldId id="28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381-6887-4F62-97E0-3D24F4C4FD1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9DF6-1D15-4BBC-AD1B-EDA36B034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2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381-6887-4F62-97E0-3D24F4C4FD1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9DF6-1D15-4BBC-AD1B-EDA36B034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348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381-6887-4F62-97E0-3D24F4C4FD1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9DF6-1D15-4BBC-AD1B-EDA36B034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755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B8D57-CD7E-43AD-A334-DCBEDE1913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55191-9027-46D5-A8FC-A4B2EF076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5697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B8D57-CD7E-43AD-A334-DCBEDE1913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55191-9027-46D5-A8FC-A4B2EF076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855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B8D57-CD7E-43AD-A334-DCBEDE1913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55191-9027-46D5-A8FC-A4B2EF076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727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B8D57-CD7E-43AD-A334-DCBEDE1913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55191-9027-46D5-A8FC-A4B2EF076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185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B8D57-CD7E-43AD-A334-DCBEDE1913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55191-9027-46D5-A8FC-A4B2EF076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330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B8D57-CD7E-43AD-A334-DCBEDE1913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55191-9027-46D5-A8FC-A4B2EF076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500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B8D57-CD7E-43AD-A334-DCBEDE1913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55191-9027-46D5-A8FC-A4B2EF076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739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B8D57-CD7E-43AD-A334-DCBEDE1913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55191-9027-46D5-A8FC-A4B2EF076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375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381-6887-4F62-97E0-3D24F4C4FD1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9DF6-1D15-4BBC-AD1B-EDA36B034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489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B8D57-CD7E-43AD-A334-DCBEDE1913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55191-9027-46D5-A8FC-A4B2EF076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5777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B8D57-CD7E-43AD-A334-DCBEDE1913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55191-9027-46D5-A8FC-A4B2EF076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6154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B8D57-CD7E-43AD-A334-DCBEDE1913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55191-9027-46D5-A8FC-A4B2EF076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5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381-6887-4F62-97E0-3D24F4C4FD1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9DF6-1D15-4BBC-AD1B-EDA36B034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46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381-6887-4F62-97E0-3D24F4C4FD1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9DF6-1D15-4BBC-AD1B-EDA36B034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29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381-6887-4F62-97E0-3D24F4C4FD1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9DF6-1D15-4BBC-AD1B-EDA36B034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940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381-6887-4F62-97E0-3D24F4C4FD1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9DF6-1D15-4BBC-AD1B-EDA36B034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50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411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381-6887-4F62-97E0-3D24F4C4FD1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9DF6-1D15-4BBC-AD1B-EDA36B034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5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3381-6887-4F62-97E0-3D24F4C4FD1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C9DF6-1D15-4BBC-AD1B-EDA36B034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032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3381-6887-4F62-97E0-3D24F4C4FD1E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C9DF6-1D15-4BBC-AD1B-EDA36B034F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392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B8D57-CD7E-43AD-A334-DCBEDE1913D2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2022/12/3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655191-9027-46D5-A8FC-A4B2EF076B3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2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2600" y="2324553"/>
            <a:ext cx="3022600" cy="1325563"/>
          </a:xfrm>
        </p:spPr>
        <p:txBody>
          <a:bodyPr/>
          <a:lstStyle/>
          <a:p>
            <a:r>
              <a:rPr lang="zh-CN" altLang="en-US" dirty="0"/>
              <a:t>第一次作业</a:t>
            </a:r>
          </a:p>
        </p:txBody>
      </p:sp>
    </p:spTree>
    <p:extLst>
      <p:ext uri="{BB962C8B-B14F-4D97-AF65-F5344CB8AC3E}">
        <p14:creationId xmlns:p14="http://schemas.microsoft.com/office/powerpoint/2010/main" val="30607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3829" y="435429"/>
            <a:ext cx="2365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深度优先搜索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44999"/>
              </p:ext>
            </p:extLst>
          </p:nvPr>
        </p:nvGraphicFramePr>
        <p:xfrm>
          <a:off x="3062515" y="435429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876254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20557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761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当前访问节点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OPEN={S}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CLOSE={}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17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{D, O}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{S}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95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{L,F,O}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{S,D}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91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{R,F,O}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{S,D,L}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8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{F,O}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{S,D,L,R}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98846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80571" y="2409371"/>
            <a:ext cx="9884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找到一条解路径：</a:t>
            </a:r>
            <a:r>
              <a:rPr lang="en-US" altLang="zh-CN" sz="2400" dirty="0" smtClean="0"/>
              <a:t>S =&gt; D =&gt; L =&gt; R</a:t>
            </a:r>
          </a:p>
          <a:p>
            <a:r>
              <a:rPr lang="zh-CN" altLang="en-US" sz="2400" dirty="0"/>
              <a:t>这</a:t>
            </a:r>
            <a:r>
              <a:rPr lang="zh-CN" altLang="en-US" sz="2400" dirty="0" smtClean="0"/>
              <a:t>条路径不是最优解路径，最优解路径是</a:t>
            </a:r>
            <a:r>
              <a:rPr lang="en-US" altLang="zh-CN" sz="2400" dirty="0" smtClean="0"/>
              <a:t>S=&gt;O=&gt;R</a:t>
            </a:r>
            <a:endParaRPr lang="zh-CN" altLang="en-US" sz="24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16114" y="3404045"/>
            <a:ext cx="12075886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460" y="3567723"/>
            <a:ext cx="3564654" cy="30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7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824201"/>
              </p:ext>
            </p:extLst>
          </p:nvPr>
        </p:nvGraphicFramePr>
        <p:xfrm>
          <a:off x="3062514" y="3567723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8762545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920557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57616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当前访问节点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OPEN={S}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CLOSE={}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173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{D, O}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{S}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95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{O,L,F}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{S,D}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91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{L,F,R,P}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{S,D,O}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8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{F,R,P,R}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{S,D,O,L}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9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{R,P,R}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{S,D,O,L,F}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914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{P,R}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{S,D,O,L,F,R}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56064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33829" y="3958487"/>
            <a:ext cx="2365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宽度</a:t>
            </a:r>
            <a:r>
              <a:rPr lang="zh-CN" altLang="en-US" sz="2400" dirty="0" smtClean="0"/>
              <a:t>优先搜索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580571" y="6163603"/>
            <a:ext cx="9884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找到一条最优解路径是</a:t>
            </a:r>
            <a:r>
              <a:rPr lang="en-US" altLang="zh-CN" sz="2400" dirty="0" smtClean="0"/>
              <a:t>S=&gt;O=&gt;R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369" y="205740"/>
            <a:ext cx="3422068" cy="29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94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3" y="442495"/>
            <a:ext cx="10729381" cy="539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2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3829" y="435429"/>
            <a:ext cx="2365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深度优先搜索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935469"/>
              </p:ext>
            </p:extLst>
          </p:nvPr>
        </p:nvGraphicFramePr>
        <p:xfrm>
          <a:off x="4616449" y="897093"/>
          <a:ext cx="657406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355">
                  <a:extLst>
                    <a:ext uri="{9D8B030D-6E8A-4147-A177-3AD203B41FA5}">
                      <a16:colId xmlns:a16="http://schemas.microsoft.com/office/drawing/2014/main" val="3287625454"/>
                    </a:ext>
                  </a:extLst>
                </a:gridCol>
                <a:gridCol w="2191355">
                  <a:extLst>
                    <a:ext uri="{9D8B030D-6E8A-4147-A177-3AD203B41FA5}">
                      <a16:colId xmlns:a16="http://schemas.microsoft.com/office/drawing/2014/main" val="1092055794"/>
                    </a:ext>
                  </a:extLst>
                </a:gridCol>
                <a:gridCol w="2191355">
                  <a:extLst>
                    <a:ext uri="{9D8B030D-6E8A-4147-A177-3AD203B41FA5}">
                      <a16:colId xmlns:a16="http://schemas.microsoft.com/office/drawing/2014/main" val="457616018"/>
                    </a:ext>
                  </a:extLst>
                </a:gridCol>
              </a:tblGrid>
              <a:tr h="31954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当前访问节点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OPEN={1}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CLOSE={}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173081"/>
                  </a:ext>
                </a:extLst>
              </a:tr>
              <a:tr h="319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{2, 3}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{1}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958650"/>
                  </a:ext>
                </a:extLst>
              </a:tr>
              <a:tr h="319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{4,5,3}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{1,2}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917514"/>
                  </a:ext>
                </a:extLst>
              </a:tr>
              <a:tr h="319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{8,5,3}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{1,2,4}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388132"/>
                  </a:ext>
                </a:extLst>
              </a:tr>
              <a:tr h="319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{5,3}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{1,2,4,8}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98846"/>
                  </a:ext>
                </a:extLst>
              </a:tr>
              <a:tr h="319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{3}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{1,2,4,8,5}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435649"/>
                  </a:ext>
                </a:extLst>
              </a:tr>
              <a:tr h="319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{6,7,9}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{1,2,4,8,5,3}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337410"/>
                  </a:ext>
                </a:extLst>
              </a:tr>
              <a:tr h="319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{7,9}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{1,2,4,8,5,3,6}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841263"/>
                  </a:ext>
                </a:extLst>
              </a:tr>
              <a:tr h="319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{9}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{1,2,4,8,5,3,6,7}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07238"/>
                  </a:ext>
                </a:extLst>
              </a:tr>
              <a:tr h="3195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{}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{1,2,4,8,5,3,6,7,9}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984632"/>
                  </a:ext>
                </a:extLst>
              </a:tr>
            </a:tbl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9" y="1109436"/>
            <a:ext cx="4113565" cy="3801050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2425700" y="1069522"/>
            <a:ext cx="2190749" cy="577850"/>
          </a:xfrm>
          <a:prstGeom prst="wedgeRoundRectCallout">
            <a:avLst>
              <a:gd name="adj1" fmla="val 83805"/>
              <a:gd name="adj2" fmla="val 2043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达到深度限制，不扩展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375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63" y="342488"/>
            <a:ext cx="11279174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7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829" y="274338"/>
            <a:ext cx="4189412" cy="4577061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91051"/>
              </p:ext>
            </p:extLst>
          </p:nvPr>
        </p:nvGraphicFramePr>
        <p:xfrm>
          <a:off x="665680" y="605366"/>
          <a:ext cx="492125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313">
                  <a:extLst>
                    <a:ext uri="{9D8B030D-6E8A-4147-A177-3AD203B41FA5}">
                      <a16:colId xmlns:a16="http://schemas.microsoft.com/office/drawing/2014/main" val="1377641829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2797276826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2449999360"/>
                    </a:ext>
                  </a:extLst>
                </a:gridCol>
                <a:gridCol w="1230313">
                  <a:extLst>
                    <a:ext uri="{9D8B030D-6E8A-4147-A177-3AD203B41FA5}">
                      <a16:colId xmlns:a16="http://schemas.microsoft.com/office/drawing/2014/main" val="3755200040"/>
                    </a:ext>
                  </a:extLst>
                </a:gridCol>
              </a:tblGrid>
              <a:tr h="32773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节点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g(n)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h(n)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f(n)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383653"/>
                  </a:ext>
                </a:extLst>
              </a:tr>
              <a:tr h="32773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126923"/>
                  </a:ext>
                </a:extLst>
              </a:tr>
              <a:tr h="32773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877186"/>
                  </a:ext>
                </a:extLst>
              </a:tr>
              <a:tr h="32773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747051"/>
                  </a:ext>
                </a:extLst>
              </a:tr>
              <a:tr h="32773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844033"/>
                  </a:ext>
                </a:extLst>
              </a:tr>
              <a:tr h="327731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839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33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2600" y="2324553"/>
            <a:ext cx="3022600" cy="1325563"/>
          </a:xfrm>
        </p:spPr>
        <p:txBody>
          <a:bodyPr/>
          <a:lstStyle/>
          <a:p>
            <a:r>
              <a:rPr lang="zh-CN" altLang="en-US" smtClean="0"/>
              <a:t>第四次</a:t>
            </a:r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35297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74731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149286"/>
            <a:ext cx="10515600" cy="102987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rmAutofit fontScale="92500"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考虑具有</a:t>
            </a:r>
            <a:r>
              <a:rPr lang="en-US" altLang="zh-CN" sz="24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</a:t>
            </a: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个属性</a:t>
            </a:r>
            <a:r>
              <a:rPr lang="en-US" altLang="zh-CN" sz="24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{A, B, C}</a:t>
            </a: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和两个类别 </a:t>
            </a:r>
            <a:r>
              <a:rPr lang="en-US" altLang="zh-CN" sz="24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{C1, C2}</a:t>
            </a:r>
            <a:r>
              <a:rPr lang="zh-CN" altLang="en-US" sz="2400" b="1" kern="1200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的数据集</a:t>
            </a:r>
            <a:r>
              <a:rPr lang="zh-CN" altLang="en-US" sz="24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，请利用朴素贝叶斯分类的方法预测记录</a:t>
            </a:r>
            <a:r>
              <a:rPr lang="en-US" altLang="zh-CN" sz="24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X=</a:t>
            </a:r>
            <a:r>
              <a:rPr lang="zh-CN" altLang="en-US" sz="24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（</a:t>
            </a:r>
            <a:r>
              <a:rPr lang="en-US" altLang="zh-CN" sz="24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A=1, B=0, C=1</a:t>
            </a:r>
            <a:r>
              <a:rPr lang="zh-CN" altLang="en-US" sz="2400" b="1" kern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）的类别标签，请给出具体的计算过程</a:t>
            </a:r>
            <a:endPara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838200" y="2215428"/>
          <a:ext cx="47244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4880">
                  <a:extLst>
                    <a:ext uri="{9D8B030D-6E8A-4147-A177-3AD203B41FA5}">
                      <a16:colId xmlns:a16="http://schemas.microsoft.com/office/drawing/2014/main" val="1663091107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4175386917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320669367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111762713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3840719632"/>
                    </a:ext>
                  </a:extLst>
                </a:gridCol>
              </a:tblGrid>
              <a:tr h="2886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Instance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Class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90264"/>
                  </a:ext>
                </a:extLst>
              </a:tr>
              <a:tr h="2886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621971"/>
                  </a:ext>
                </a:extLst>
              </a:tr>
              <a:tr h="28274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663258"/>
                  </a:ext>
                </a:extLst>
              </a:tr>
              <a:tr h="28274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462997"/>
                  </a:ext>
                </a:extLst>
              </a:tr>
              <a:tr h="2886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4904008"/>
                  </a:ext>
                </a:extLst>
              </a:tr>
              <a:tr h="28274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811327"/>
                  </a:ext>
                </a:extLst>
              </a:tr>
              <a:tr h="2886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37327"/>
                  </a:ext>
                </a:extLst>
              </a:tr>
              <a:tr h="288684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102635"/>
                  </a:ext>
                </a:extLst>
              </a:tr>
              <a:tr h="28274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837284"/>
                  </a:ext>
                </a:extLst>
              </a:tr>
              <a:tr h="28274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364670"/>
                  </a:ext>
                </a:extLst>
              </a:tr>
              <a:tr h="282747"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C2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221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997289" y="2114005"/>
                <a:ext cx="3769895" cy="1410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6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=0.6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10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=0.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4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289" y="2114005"/>
                <a:ext cx="3769895" cy="14101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503023" y="3257039"/>
                <a:ext cx="2758425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6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=0.5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023" y="3257039"/>
                <a:ext cx="2758425" cy="6347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691061" y="3826324"/>
                <a:ext cx="2758425" cy="60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61" y="3826324"/>
                <a:ext cx="2758425" cy="609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438793" y="4459128"/>
                <a:ext cx="2758425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6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=0.67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793" y="4459128"/>
                <a:ext cx="2758425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691061" y="5026117"/>
                <a:ext cx="2758425" cy="60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=0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=0.5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061" y="5026117"/>
                <a:ext cx="2758425" cy="6099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434799" y="2147628"/>
                <a:ext cx="2758425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6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=0.67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799" y="2147628"/>
                <a:ext cx="2758425" cy="6347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8687067" y="2714617"/>
                <a:ext cx="2758425" cy="60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=0.25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7067" y="2714617"/>
                <a:ext cx="2758425" cy="6099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617049" y="3436511"/>
                <a:ext cx="2758425" cy="910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=0.5∗0.67∗0.67=0.225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049" y="3436511"/>
                <a:ext cx="2758425" cy="9106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8617049" y="4445311"/>
                <a:ext cx="2409244" cy="910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=1∗0.5∗0.25=0.125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049" y="4445311"/>
                <a:ext cx="2409244" cy="9106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554334" y="5683799"/>
                <a:ext cx="36710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CN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&gt;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𝑋</m:t>
                        </m:r>
                      </m:e>
                      <m:e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</m:t>
                    </m:r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𝑃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334" y="5683799"/>
                <a:ext cx="3671005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8449486" y="6137477"/>
            <a:ext cx="193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预测标签为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40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63040" y="1595968"/>
            <a:ext cx="9573065" cy="6096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对于下面的向量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，计算指定的相似性或距离度量，给出具体的计算过程。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x = (1,1,0,1,0,1),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y = (1,1,1,0,0,1) </a:t>
            </a:r>
            <a:endParaRPr lang="zh-CN" altLang="en-US" sz="2400" b="1" kern="12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74456" y="238015"/>
            <a:ext cx="316523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>
              <a:defRPr sz="3600" b="1">
                <a:solidFill>
                  <a:schemeClr val="tx2"/>
                </a:solidFill>
              </a:defRPr>
            </a:lvl2pPr>
            <a:lvl3pPr algn="ctr">
              <a:defRPr sz="3600" b="1">
                <a:solidFill>
                  <a:schemeClr val="tx2"/>
                </a:solidFill>
              </a:defRPr>
            </a:lvl3pPr>
            <a:lvl4pPr algn="ctr">
              <a:defRPr sz="3600" b="1">
                <a:solidFill>
                  <a:schemeClr val="tx2"/>
                </a:solidFill>
              </a:defRPr>
            </a:lvl4pPr>
            <a:lvl5pPr algn="ctr">
              <a:defRPr sz="3600" b="1">
                <a:solidFill>
                  <a:schemeClr val="tx2"/>
                </a:solidFill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作业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4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/>
              <p:cNvSpPr/>
              <p:nvPr/>
            </p:nvSpPr>
            <p:spPr bwMode="auto">
              <a:xfrm>
                <a:off x="4584440" y="2134805"/>
                <a:ext cx="6858000" cy="457200"/>
              </a:xfrm>
              <a:prstGeom prst="round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欧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几里得</a:t>
                </a: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，</a:t>
                </a:r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曼哈顿距离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𝑳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  <m:r>
                      <a:rPr kumimoji="0" lang="zh-CN" alt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范数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距离、余弦相似度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圆角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4440" y="2134805"/>
                <a:ext cx="6858000" cy="457200"/>
              </a:xfrm>
              <a:prstGeom prst="roundRect">
                <a:avLst/>
              </a:prstGeom>
              <a:blipFill>
                <a:blip r:embed="rId2"/>
                <a:stretch>
                  <a:fillRect l="-355" t="-1299" b="-5195"/>
                </a:stretch>
              </a:blip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255377" y="5152816"/>
                <a:ext cx="6457409" cy="777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1+1+0+0+0+1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×2</m:t>
                          </m:r>
                        </m:den>
                      </m:f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num>
                        <m:den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377" y="5152816"/>
                <a:ext cx="6457409" cy="7779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18440" y="3130842"/>
                <a:ext cx="1154444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欧几里得距离</a:t>
                </a:r>
                <a:r>
                  <a:rPr kumimoji="0" lang="zh-CN" alt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：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rad>
                      <m:radPr>
                        <m:degHide m:val="on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1−1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1−1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0−1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1−0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0−0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1−1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</m:rad>
                  </m:oMath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0" y="3130842"/>
                <a:ext cx="11544442" cy="430887"/>
              </a:xfrm>
              <a:prstGeom prst="rect">
                <a:avLst/>
              </a:prstGeom>
              <a:blipFill>
                <a:blip r:embed="rId4"/>
                <a:stretch>
                  <a:fillRect l="-1901" t="-257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18440" y="3813491"/>
                <a:ext cx="98317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L1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范数距离</a:t>
                </a:r>
                <a:r>
                  <a:rPr kumimoji="0" lang="zh-CN" alt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：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1−1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1−1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0−1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1−0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0−0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1−1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=2</m:t>
                    </m:r>
                  </m:oMath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0" y="3813491"/>
                <a:ext cx="9831730" cy="430887"/>
              </a:xfrm>
              <a:prstGeom prst="rect">
                <a:avLst/>
              </a:prstGeom>
              <a:blipFill>
                <a:blip r:embed="rId5"/>
                <a:stretch>
                  <a:fillRect l="-2232" t="-257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18440" y="4496140"/>
                <a:ext cx="983173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𝑳</m:t>
                        </m:r>
                      </m:e>
                      <m:sub>
                        <m:r>
                          <a:rPr kumimoji="0" lang="en-US" altLang="zh-CN" sz="2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+mn-cs"/>
                          </a:rPr>
                          <m:t>∞</m:t>
                        </m:r>
                      </m:sub>
                    </m:sSub>
                  </m:oMath>
                </a14:m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范数距离</a:t>
                </a:r>
                <a:r>
                  <a:rPr kumimoji="0" lang="zh-CN" alt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：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𝑑</m:t>
                    </m:r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max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1−1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1−1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0−1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1−0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0−0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 </m:t>
                    </m:r>
                    <m:d>
                      <m:dPr>
                        <m:begChr m:val="|"/>
                        <m:endChr m:val="|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1−1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)=1</m:t>
                    </m:r>
                  </m:oMath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440" y="4496140"/>
                <a:ext cx="9831730" cy="430887"/>
              </a:xfrm>
              <a:prstGeom prst="rect">
                <a:avLst/>
              </a:prstGeom>
              <a:blipFill>
                <a:blip r:embed="rId6"/>
                <a:stretch>
                  <a:fillRect t="-25714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12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679963" y="770067"/>
                <a:ext cx="11076608" cy="21224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1.1 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有的人喜欢梅花， 有的人喜欢菊花， 有的人既喜欢梅花又喜欢菊花；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解：定义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谓词 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P(x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是人 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L(</a:t>
                </a:r>
                <a:r>
                  <a:rPr lang="en-US" altLang="zh-CN" sz="2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x,y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喜欢</a:t>
                </a:r>
                <a:r>
                  <a:rPr lang="en-US" altLang="zh-CN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其中，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的个体域是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{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梅花，菊花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}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 </a:t>
                </a: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:endParaRPr lang="en-US" altLang="zh-CN" sz="20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r>
                  <a:rPr lang="zh-CN" altLang="en-US" sz="2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将知识用谓词表示为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（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∃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）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→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,梅花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∨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𝐿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,菊花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∨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,梅花</m:t>
                                </m:r>
                              </m:e>
                            </m:d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∧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  <m:r>
                                  <a:rPr lang="en-US" altLang="zh-CN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,菊花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963" y="770067"/>
                <a:ext cx="11076608" cy="2122423"/>
              </a:xfrm>
              <a:blipFill>
                <a:blip r:embed="rId2"/>
                <a:stretch>
                  <a:fillRect l="-605" t="-2874" b="-1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679963" y="3023118"/>
            <a:ext cx="77860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新型计算机速度又快， 存储容量又大；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解：定义谓词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NC(x)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是新型计算机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F(x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速度快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B(x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容量大 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将知识用谓词表示为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(∀ x)(NC(x)→F(x)∧B(x))</a:t>
            </a:r>
          </a:p>
        </p:txBody>
      </p:sp>
    </p:spTree>
    <p:extLst>
      <p:ext uri="{BB962C8B-B14F-4D97-AF65-F5344CB8AC3E}">
        <p14:creationId xmlns:p14="http://schemas.microsoft.com/office/powerpoint/2010/main" val="315867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4246" y="889519"/>
            <a:ext cx="7495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1.3 </a:t>
            </a:r>
            <a:r>
              <a:rPr lang="zh-CN" altLang="en-US" dirty="0" smtClean="0"/>
              <a:t>有人每天下午都去打篮球；</a:t>
            </a:r>
            <a:endParaRPr lang="en-US" altLang="zh-CN" dirty="0" smtClean="0"/>
          </a:p>
          <a:p>
            <a:r>
              <a:rPr lang="zh-CN" altLang="en-US" dirty="0" smtClean="0"/>
              <a:t>解：定义谓词</a:t>
            </a:r>
            <a:endParaRPr lang="en-US" altLang="zh-CN" dirty="0" smtClean="0"/>
          </a:p>
          <a:p>
            <a:r>
              <a:rPr lang="en-US" altLang="zh-CN" dirty="0" smtClean="0"/>
              <a:t>P(x)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是人</a:t>
            </a:r>
          </a:p>
          <a:p>
            <a:r>
              <a:rPr lang="en-US" altLang="zh-CN" dirty="0" smtClean="0"/>
              <a:t>B(x)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打篮球</a:t>
            </a:r>
          </a:p>
          <a:p>
            <a:r>
              <a:rPr lang="en-US" altLang="zh-CN" dirty="0" smtClean="0"/>
              <a:t>A(y)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y</a:t>
            </a:r>
            <a:r>
              <a:rPr lang="zh-CN" altLang="en-US" dirty="0" smtClean="0"/>
              <a:t>是下午</a:t>
            </a:r>
          </a:p>
          <a:p>
            <a:r>
              <a:rPr lang="zh-CN" altLang="en-US" dirty="0" smtClean="0"/>
              <a:t>将知识用谓词表示为：</a:t>
            </a:r>
          </a:p>
          <a:p>
            <a:r>
              <a:rPr lang="en-US" altLang="zh-CN" dirty="0" smtClean="0"/>
              <a:t>(∃x)(∀y)(A(y)→B(x)∧P(x)) 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84246" y="3197843"/>
            <a:ext cx="9822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凡是喜欢编程序的人都喜欢计算机；</a:t>
            </a:r>
            <a:endParaRPr lang="en-US" altLang="zh-CN" dirty="0" smtClean="0"/>
          </a:p>
          <a:p>
            <a:r>
              <a:rPr lang="zh-CN" altLang="en-US" dirty="0" smtClean="0"/>
              <a:t>解：定义谓词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P(x)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是人</a:t>
            </a:r>
          </a:p>
          <a:p>
            <a:r>
              <a:rPr lang="en-US" altLang="zh-CN" dirty="0" smtClean="0"/>
              <a:t>L(</a:t>
            </a:r>
            <a:r>
              <a:rPr lang="en-US" altLang="zh-CN" dirty="0" err="1" smtClean="0"/>
              <a:t>x,y</a:t>
            </a:r>
            <a:r>
              <a:rPr lang="en-US" altLang="zh-CN" dirty="0" smtClean="0"/>
              <a:t>)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</a:t>
            </a:r>
            <a:r>
              <a:rPr lang="zh-CN" altLang="en-US" dirty="0" smtClean="0"/>
              <a:t>喜欢</a:t>
            </a:r>
            <a:r>
              <a:rPr lang="en-US" altLang="zh-CN" dirty="0" smtClean="0"/>
              <a:t>y</a:t>
            </a:r>
          </a:p>
          <a:p>
            <a:r>
              <a:rPr lang="zh-CN" altLang="en-US" dirty="0" smtClean="0"/>
              <a:t>将知识用谓词表示为：</a:t>
            </a:r>
          </a:p>
          <a:p>
            <a:r>
              <a:rPr lang="en-US" altLang="zh-CN" dirty="0" smtClean="0"/>
              <a:t>(∀x)(P(x)∧L(x, </a:t>
            </a:r>
            <a:r>
              <a:rPr lang="en-US" altLang="zh-CN" dirty="0" err="1" smtClean="0"/>
              <a:t>pragramming</a:t>
            </a:r>
            <a:r>
              <a:rPr lang="en-US" altLang="zh-CN" dirty="0" smtClean="0"/>
              <a:t>)→L(</a:t>
            </a:r>
            <a:r>
              <a:rPr lang="en-US" altLang="zh-CN" dirty="0" err="1" smtClean="0"/>
              <a:t>x,computer</a:t>
            </a:r>
            <a:r>
              <a:rPr lang="en-US" altLang="zh-CN" dirty="0" smtClean="0"/>
              <a:t>))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74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9443" y="343390"/>
            <a:ext cx="80243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请把下列命题用一个语义网络表示出来</a:t>
            </a:r>
            <a:endParaRPr lang="en-US" altLang="zh-CN" sz="2800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2.1</a:t>
            </a:r>
            <a:r>
              <a:rPr lang="zh-CN" altLang="en-US" dirty="0" smtClean="0"/>
              <a:t> 树和草都是植物</a:t>
            </a:r>
            <a:endParaRPr lang="en-US" altLang="zh-CN" dirty="0" smtClean="0"/>
          </a:p>
        </p:txBody>
      </p:sp>
      <p:sp>
        <p:nvSpPr>
          <p:cNvPr id="6" name="文本框 5"/>
          <p:cNvSpPr txBox="1"/>
          <p:nvPr/>
        </p:nvSpPr>
        <p:spPr>
          <a:xfrm>
            <a:off x="354043" y="2804589"/>
            <a:ext cx="2931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 smtClean="0"/>
          </a:p>
          <a:p>
            <a:r>
              <a:rPr lang="en-US" altLang="zh-CN" dirty="0" smtClean="0"/>
              <a:t>2.2</a:t>
            </a:r>
            <a:r>
              <a:rPr lang="zh-CN" altLang="en-US" dirty="0" smtClean="0"/>
              <a:t> 树和草都有叶和根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60783" y="2422875"/>
            <a:ext cx="1082351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28530" y="1484039"/>
            <a:ext cx="1082351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植物</a:t>
            </a:r>
          </a:p>
        </p:txBody>
      </p:sp>
      <p:sp>
        <p:nvSpPr>
          <p:cNvPr id="9" name="矩形 8"/>
          <p:cNvSpPr/>
          <p:nvPr/>
        </p:nvSpPr>
        <p:spPr>
          <a:xfrm>
            <a:off x="2019559" y="2422875"/>
            <a:ext cx="1082351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7" idx="0"/>
            <a:endCxn id="8" idx="2"/>
          </p:cNvCxnSpPr>
          <p:nvPr/>
        </p:nvCxnSpPr>
        <p:spPr>
          <a:xfrm flipV="1">
            <a:off x="901959" y="2023733"/>
            <a:ext cx="867747" cy="39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9" idx="0"/>
            <a:endCxn id="8" idx="2"/>
          </p:cNvCxnSpPr>
          <p:nvPr/>
        </p:nvCxnSpPr>
        <p:spPr>
          <a:xfrm flipH="1" flipV="1">
            <a:off x="1769706" y="2023733"/>
            <a:ext cx="791029" cy="39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45858" y="976714"/>
            <a:ext cx="2550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2.3</a:t>
            </a:r>
            <a:r>
              <a:rPr lang="zh-CN" altLang="en-US" dirty="0" smtClean="0"/>
              <a:t> 高老师从</a:t>
            </a:r>
            <a:r>
              <a:rPr lang="en-US" altLang="zh-CN" dirty="0" smtClean="0"/>
              <a:t>7</a:t>
            </a:r>
            <a:r>
              <a:rPr lang="zh-CN" altLang="en-US" dirty="0" smtClean="0"/>
              <a:t>月到</a:t>
            </a:r>
            <a:r>
              <a:rPr lang="en-US" altLang="zh-CN" dirty="0" smtClean="0"/>
              <a:t>8</a:t>
            </a:r>
            <a:r>
              <a:rPr lang="zh-CN" altLang="en-US" dirty="0" smtClean="0"/>
              <a:t>月给计算机系学生讲</a:t>
            </a:r>
            <a:r>
              <a:rPr lang="en-US" altLang="zh-CN" dirty="0" smtClean="0"/>
              <a:t>《</a:t>
            </a:r>
            <a:r>
              <a:rPr lang="zh-CN" altLang="en-US" dirty="0" smtClean="0"/>
              <a:t>计算机网络</a:t>
            </a:r>
            <a:r>
              <a:rPr lang="en-US" altLang="zh-CN" dirty="0" smtClean="0"/>
              <a:t>》 </a:t>
            </a:r>
            <a:r>
              <a:rPr lang="zh-CN" altLang="en-US" dirty="0" smtClean="0"/>
              <a:t>课</a:t>
            </a:r>
          </a:p>
          <a:p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419221" y="1980189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AKO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433872" y="1990112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AKO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92921" y="5467769"/>
            <a:ext cx="1082351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260668" y="4528933"/>
            <a:ext cx="1082351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植物</a:t>
            </a:r>
          </a:p>
        </p:txBody>
      </p:sp>
      <p:sp>
        <p:nvSpPr>
          <p:cNvPr id="19" name="矩形 18"/>
          <p:cNvSpPr/>
          <p:nvPr/>
        </p:nvSpPr>
        <p:spPr>
          <a:xfrm>
            <a:off x="2051697" y="5467769"/>
            <a:ext cx="1082351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草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/>
          <p:cNvCxnSpPr>
            <a:stCxn id="17" idx="0"/>
            <a:endCxn id="18" idx="2"/>
          </p:cNvCxnSpPr>
          <p:nvPr/>
        </p:nvCxnSpPr>
        <p:spPr>
          <a:xfrm flipV="1">
            <a:off x="934097" y="5068627"/>
            <a:ext cx="867747" cy="39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9" idx="0"/>
            <a:endCxn id="18" idx="2"/>
          </p:cNvCxnSpPr>
          <p:nvPr/>
        </p:nvCxnSpPr>
        <p:spPr>
          <a:xfrm flipH="1" flipV="1">
            <a:off x="1801844" y="5068627"/>
            <a:ext cx="791029" cy="39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2451359" y="5025083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AKO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66010" y="5035006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AKO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392921" y="3571982"/>
            <a:ext cx="1082351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叶</a:t>
            </a:r>
          </a:p>
        </p:txBody>
      </p:sp>
      <p:sp>
        <p:nvSpPr>
          <p:cNvPr id="25" name="矩形 24"/>
          <p:cNvSpPr/>
          <p:nvPr/>
        </p:nvSpPr>
        <p:spPr>
          <a:xfrm>
            <a:off x="2051697" y="3571982"/>
            <a:ext cx="1082351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根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>
            <a:stCxn id="18" idx="0"/>
            <a:endCxn id="24" idx="2"/>
          </p:cNvCxnSpPr>
          <p:nvPr/>
        </p:nvCxnSpPr>
        <p:spPr>
          <a:xfrm flipH="1" flipV="1">
            <a:off x="934097" y="4111676"/>
            <a:ext cx="867747" cy="417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8" idx="0"/>
            <a:endCxn id="25" idx="2"/>
          </p:cNvCxnSpPr>
          <p:nvPr/>
        </p:nvCxnSpPr>
        <p:spPr>
          <a:xfrm flipV="1">
            <a:off x="1801844" y="4111676"/>
            <a:ext cx="791029" cy="417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310881" y="4233615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Have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31799" y="4227422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Have</a:t>
            </a:r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117407" y="4434841"/>
            <a:ext cx="28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2.4</a:t>
            </a:r>
            <a:r>
              <a:rPr lang="zh-CN" altLang="en-US" dirty="0" smtClean="0"/>
              <a:t> 红队与蓝队进行足球比赛， 最后以</a:t>
            </a:r>
            <a:r>
              <a:rPr lang="en-US" altLang="zh-CN" dirty="0" smtClean="0"/>
              <a:t>3:2</a:t>
            </a:r>
            <a:r>
              <a:rPr lang="zh-CN" altLang="en-US" dirty="0" smtClean="0"/>
              <a:t>的比分结束</a:t>
            </a:r>
          </a:p>
          <a:p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10071103" y="2273240"/>
            <a:ext cx="1765562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计算机系学生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006449" y="2281017"/>
            <a:ext cx="1359162" cy="541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讲课事件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75311" y="2281017"/>
            <a:ext cx="1125646" cy="567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高老师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832078" y="2308386"/>
            <a:ext cx="780410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老师</a:t>
            </a:r>
          </a:p>
        </p:txBody>
      </p:sp>
      <p:sp>
        <p:nvSpPr>
          <p:cNvPr id="38" name="矩形 37"/>
          <p:cNvSpPr/>
          <p:nvPr/>
        </p:nvSpPr>
        <p:spPr>
          <a:xfrm>
            <a:off x="7653703" y="968806"/>
            <a:ext cx="780410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7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053285" y="1007497"/>
            <a:ext cx="780410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8</a:t>
            </a:r>
            <a:r>
              <a:rPr lang="zh-CN" altLang="en-US" dirty="0" smtClean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730802" y="3389055"/>
            <a:ext cx="780410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讲课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365610" y="3367369"/>
            <a:ext cx="1440539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计算机网络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/>
          <p:cNvCxnSpPr>
            <a:stCxn id="35" idx="0"/>
            <a:endCxn id="38" idx="2"/>
          </p:cNvCxnSpPr>
          <p:nvPr/>
        </p:nvCxnSpPr>
        <p:spPr>
          <a:xfrm flipH="1" flipV="1">
            <a:off x="8043908" y="1508500"/>
            <a:ext cx="642122" cy="772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5" idx="0"/>
            <a:endCxn id="39" idx="2"/>
          </p:cNvCxnSpPr>
          <p:nvPr/>
        </p:nvCxnSpPr>
        <p:spPr>
          <a:xfrm flipV="1">
            <a:off x="8686030" y="1547191"/>
            <a:ext cx="757460" cy="7338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35" idx="3"/>
            <a:endCxn id="34" idx="1"/>
          </p:cNvCxnSpPr>
          <p:nvPr/>
        </p:nvCxnSpPr>
        <p:spPr>
          <a:xfrm flipV="1">
            <a:off x="9365611" y="2543087"/>
            <a:ext cx="705492" cy="88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5" idx="1"/>
            <a:endCxn id="36" idx="3"/>
          </p:cNvCxnSpPr>
          <p:nvPr/>
        </p:nvCxnSpPr>
        <p:spPr>
          <a:xfrm flipH="1">
            <a:off x="7300957" y="2551979"/>
            <a:ext cx="705492" cy="12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6" idx="1"/>
            <a:endCxn id="37" idx="3"/>
          </p:cNvCxnSpPr>
          <p:nvPr/>
        </p:nvCxnSpPr>
        <p:spPr>
          <a:xfrm flipH="1">
            <a:off x="5612488" y="2564549"/>
            <a:ext cx="562823" cy="13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5" idx="2"/>
            <a:endCxn id="40" idx="0"/>
          </p:cNvCxnSpPr>
          <p:nvPr/>
        </p:nvCxnSpPr>
        <p:spPr>
          <a:xfrm flipH="1">
            <a:off x="8121007" y="2822940"/>
            <a:ext cx="565023" cy="566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35" idx="2"/>
            <a:endCxn id="41" idx="0"/>
          </p:cNvCxnSpPr>
          <p:nvPr/>
        </p:nvCxnSpPr>
        <p:spPr>
          <a:xfrm>
            <a:off x="8686030" y="2822940"/>
            <a:ext cx="1399850" cy="544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567905" y="1985111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ISA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7344365" y="2022016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主体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365610" y="2026940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客体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684155" y="1768195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Start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9141302" y="1716875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End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7497675" y="2871353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动作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9509843" y="2836155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课程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8590599" y="5141520"/>
            <a:ext cx="1243096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足球赛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601603" y="5151760"/>
            <a:ext cx="1243096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红队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0727313" y="5141520"/>
            <a:ext cx="1243096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3:2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590599" y="4155921"/>
            <a:ext cx="1243096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比赛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90599" y="6059648"/>
            <a:ext cx="1243096" cy="539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蓝队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66" idx="1"/>
            <a:endCxn id="67" idx="3"/>
          </p:cNvCxnSpPr>
          <p:nvPr/>
        </p:nvCxnSpPr>
        <p:spPr>
          <a:xfrm flipH="1">
            <a:off x="7844699" y="5411367"/>
            <a:ext cx="745900" cy="1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6" idx="3"/>
            <a:endCxn id="68" idx="1"/>
          </p:cNvCxnSpPr>
          <p:nvPr/>
        </p:nvCxnSpPr>
        <p:spPr>
          <a:xfrm>
            <a:off x="9833695" y="5411367"/>
            <a:ext cx="8936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6" idx="0"/>
            <a:endCxn id="69" idx="2"/>
          </p:cNvCxnSpPr>
          <p:nvPr/>
        </p:nvCxnSpPr>
        <p:spPr>
          <a:xfrm flipV="1">
            <a:off x="9212147" y="4695615"/>
            <a:ext cx="0" cy="4459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6" idx="2"/>
            <a:endCxn id="70" idx="0"/>
          </p:cNvCxnSpPr>
          <p:nvPr/>
        </p:nvCxnSpPr>
        <p:spPr>
          <a:xfrm>
            <a:off x="9212147" y="5681214"/>
            <a:ext cx="0" cy="3784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>
            <a:off x="9250271" y="4756862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AKO</a:t>
            </a:r>
            <a:endParaRPr lang="zh-CN" altLang="en-US" dirty="0"/>
          </a:p>
        </p:txBody>
      </p:sp>
      <p:sp>
        <p:nvSpPr>
          <p:cNvPr id="85" name="文本框 84"/>
          <p:cNvSpPr txBox="1"/>
          <p:nvPr/>
        </p:nvSpPr>
        <p:spPr>
          <a:xfrm>
            <a:off x="9912300" y="4992293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结果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7856798" y="4922030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队伍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9446821" y="5650261"/>
            <a:ext cx="936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队伍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91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7657" y="551543"/>
            <a:ext cx="105664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3 </a:t>
            </a:r>
            <a:r>
              <a:rPr lang="zh-CN" altLang="en-US" b="1" dirty="0" smtClean="0"/>
              <a:t>假设</a:t>
            </a:r>
            <a:r>
              <a:rPr lang="zh-CN" altLang="en-US" b="1" dirty="0"/>
              <a:t>有以下一段天气预报： “北京地区今天白天晴， 偏北风</a:t>
            </a:r>
            <a:r>
              <a:rPr lang="en-US" altLang="zh-CN" b="1" dirty="0"/>
              <a:t>3</a:t>
            </a:r>
            <a:r>
              <a:rPr lang="zh-CN" altLang="en-US" b="1" dirty="0"/>
              <a:t>级， 最高气温</a:t>
            </a:r>
            <a:r>
              <a:rPr lang="en-US" altLang="zh-CN" b="1" dirty="0"/>
              <a:t>12</a:t>
            </a:r>
            <a:r>
              <a:rPr lang="zh-CN" altLang="en-US" b="1" dirty="0"/>
              <a:t>度， 最低</a:t>
            </a:r>
            <a:br>
              <a:rPr lang="zh-CN" altLang="en-US" b="1" dirty="0"/>
            </a:br>
            <a:r>
              <a:rPr lang="zh-CN" altLang="en-US" b="1" dirty="0"/>
              <a:t>气温</a:t>
            </a:r>
            <a:r>
              <a:rPr lang="en-US" altLang="zh-CN" b="1" dirty="0"/>
              <a:t>-2</a:t>
            </a:r>
            <a:r>
              <a:rPr lang="zh-CN" altLang="en-US" b="1" dirty="0"/>
              <a:t>度， 降水概率</a:t>
            </a:r>
            <a:r>
              <a:rPr lang="en-US" altLang="zh-CN" b="1" dirty="0"/>
              <a:t>15%</a:t>
            </a:r>
            <a:r>
              <a:rPr lang="zh-CN" altLang="en-US" b="1" dirty="0"/>
              <a:t>。 ” 请用框架表示这一知识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解：</a:t>
            </a:r>
            <a:endParaRPr lang="en-US" altLang="zh-CN" b="1" dirty="0" smtClean="0"/>
          </a:p>
          <a:p>
            <a:r>
              <a:rPr lang="zh-CN" altLang="en-US" b="1" dirty="0" smtClean="0"/>
              <a:t>框架名：</a:t>
            </a:r>
            <a:r>
              <a:rPr lang="en-US" altLang="zh-CN" b="1" dirty="0" smtClean="0"/>
              <a:t>&lt;</a:t>
            </a:r>
            <a:r>
              <a:rPr lang="zh-CN" altLang="en-US" b="1" dirty="0" smtClean="0"/>
              <a:t>天气预报</a:t>
            </a:r>
            <a:r>
              <a:rPr lang="en-US" altLang="zh-CN" b="1" dirty="0" smtClean="0"/>
              <a:t>&gt;</a:t>
            </a:r>
          </a:p>
          <a:p>
            <a:endParaRPr lang="en-US" altLang="zh-CN" b="1" dirty="0" smtClean="0"/>
          </a:p>
          <a:p>
            <a:r>
              <a:rPr lang="en-US" altLang="zh-CN" b="1" dirty="0" smtClean="0"/>
              <a:t>    </a:t>
            </a:r>
            <a:r>
              <a:rPr lang="zh-CN" altLang="en-US" b="1" dirty="0" smtClean="0"/>
              <a:t>地域：北京</a:t>
            </a:r>
          </a:p>
          <a:p>
            <a:endParaRPr lang="zh-CN" altLang="en-US" b="1" dirty="0" smtClean="0"/>
          </a:p>
          <a:p>
            <a:r>
              <a:rPr lang="zh-CN" altLang="en-US" b="1" dirty="0" smtClean="0"/>
              <a:t>    时段：今天白天</a:t>
            </a:r>
          </a:p>
          <a:p>
            <a:endParaRPr lang="zh-CN" altLang="en-US" b="1" dirty="0" smtClean="0"/>
          </a:p>
          <a:p>
            <a:r>
              <a:rPr lang="zh-CN" altLang="en-US" b="1" dirty="0" smtClean="0"/>
              <a:t>    天气：晴</a:t>
            </a:r>
          </a:p>
          <a:p>
            <a:endParaRPr lang="zh-CN" altLang="en-US" b="1" dirty="0" smtClean="0"/>
          </a:p>
          <a:p>
            <a:r>
              <a:rPr lang="zh-CN" altLang="en-US" b="1" dirty="0" smtClean="0"/>
              <a:t>    风向：偏北</a:t>
            </a:r>
          </a:p>
          <a:p>
            <a:endParaRPr lang="zh-CN" altLang="en-US" b="1" dirty="0" smtClean="0"/>
          </a:p>
          <a:p>
            <a:r>
              <a:rPr lang="zh-CN" altLang="en-US" b="1" dirty="0" smtClean="0"/>
              <a:t>    风力：</a:t>
            </a:r>
            <a:r>
              <a:rPr lang="en-US" altLang="zh-CN" b="1" dirty="0" smtClean="0"/>
              <a:t>3</a:t>
            </a:r>
            <a:r>
              <a:rPr lang="zh-CN" altLang="en-US" b="1" dirty="0" smtClean="0"/>
              <a:t>级</a:t>
            </a:r>
          </a:p>
          <a:p>
            <a:endParaRPr lang="zh-CN" altLang="en-US" b="1" dirty="0" smtClean="0"/>
          </a:p>
          <a:p>
            <a:r>
              <a:rPr lang="zh-CN" altLang="en-US" b="1" dirty="0" smtClean="0"/>
              <a:t>    气温：最高：</a:t>
            </a:r>
            <a:r>
              <a:rPr lang="en-US" altLang="zh-CN" b="1" dirty="0" smtClean="0"/>
              <a:t>12</a:t>
            </a:r>
            <a:r>
              <a:rPr lang="zh-CN" altLang="en-US" b="1" dirty="0" smtClean="0"/>
              <a:t>度</a:t>
            </a:r>
          </a:p>
          <a:p>
            <a:endParaRPr lang="zh-CN" altLang="en-US" b="1" dirty="0" smtClean="0"/>
          </a:p>
          <a:p>
            <a:r>
              <a:rPr lang="zh-CN" altLang="en-US" b="1" dirty="0" smtClean="0"/>
              <a:t>               最低：</a:t>
            </a:r>
            <a:r>
              <a:rPr lang="en-US" altLang="zh-CN" b="1" dirty="0" smtClean="0"/>
              <a:t>-2</a:t>
            </a:r>
            <a:r>
              <a:rPr lang="zh-CN" altLang="en-US" b="1" dirty="0" smtClean="0"/>
              <a:t>度</a:t>
            </a:r>
          </a:p>
          <a:p>
            <a:endParaRPr lang="zh-CN" altLang="en-US" b="1" dirty="0" smtClean="0"/>
          </a:p>
          <a:p>
            <a:r>
              <a:rPr lang="zh-CN" altLang="en-US" b="1" dirty="0" smtClean="0"/>
              <a:t>    降水概率：</a:t>
            </a:r>
            <a:r>
              <a:rPr lang="en-US" altLang="zh-CN" b="1" dirty="0" smtClean="0"/>
              <a:t>15%</a:t>
            </a:r>
            <a:endParaRPr lang="en-US" altLang="zh-CN" b="1" dirty="0"/>
          </a:p>
          <a:p>
            <a:r>
              <a:rPr lang="zh-CN" altLang="en-US" dirty="0" smtClean="0"/>
              <a:t> </a:t>
            </a:r>
            <a:br>
              <a:rPr lang="zh-CN" altLang="en-US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776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4400" y="551543"/>
            <a:ext cx="10334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 </a:t>
            </a:r>
            <a:r>
              <a:rPr lang="zh-CN" altLang="en-US" dirty="0" smtClean="0"/>
              <a:t>请根据表</a:t>
            </a:r>
            <a:r>
              <a:rPr lang="en-US" altLang="zh-CN" dirty="0" smtClean="0"/>
              <a:t>2-10</a:t>
            </a:r>
            <a:r>
              <a:rPr lang="zh-CN" altLang="en-US" dirty="0" smtClean="0"/>
              <a:t>规则库里面的规则推理下面事实所表示的动物， 给出具体的推理过程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20875"/>
            <a:ext cx="92011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95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6"/>
          <p:cNvSpPr txBox="1"/>
          <p:nvPr/>
        </p:nvSpPr>
        <p:spPr>
          <a:xfrm>
            <a:off x="8291764" y="1979968"/>
            <a:ext cx="1383564" cy="2544927"/>
          </a:xfrm>
          <a:prstGeom prst="rect">
            <a:avLst/>
          </a:prstGeom>
          <a:ln w="28575">
            <a:solidFill>
              <a:srgbClr val="44546A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r15</a:t>
            </a:r>
            <a:r>
              <a:rPr kumimoji="0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:</a:t>
            </a:r>
            <a:r>
              <a:rPr kumimoji="0" lang="zh-CN" altLang="en-US" sz="1800" b="1" i="0" u="none" strike="noStrike" kern="0" cap="none" spc="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erif CJK JP"/>
              </a:rPr>
              <a:t>有奶</a:t>
            </a:r>
            <a:r>
              <a:rPr kumimoji="0" sz="1800" b="1" i="0" u="none" strike="noStrike" kern="0" cap="none" spc="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erif CJK JP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r16</a:t>
            </a:r>
            <a:r>
              <a:rPr kumimoji="0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:</a:t>
            </a:r>
            <a:r>
              <a:rPr kumimoji="0" lang="zh-CN" altLang="en-US" sz="1800" b="1" i="0" u="none" strike="noStrike" kern="0" cap="none" spc="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erif CJK JP"/>
              </a:rPr>
              <a:t>吃肉</a:t>
            </a:r>
            <a:r>
              <a:rPr kumimoji="0" sz="1800" b="1" i="0" u="none" strike="noStrike" kern="0" cap="none" spc="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erif CJK JP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r17:</a:t>
            </a:r>
            <a:r>
              <a:rPr kumimoji="0" sz="1800" b="1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erif CJK JP"/>
              </a:rPr>
              <a:t>有爪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r18</a:t>
            </a:r>
            <a:r>
              <a:rPr kumimoji="0" sz="1800" b="1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: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erif CJK JP"/>
              </a:rPr>
              <a:t>眼睛前视 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r19</a:t>
            </a:r>
            <a:r>
              <a:rPr kumimoji="0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:</a:t>
            </a:r>
            <a:r>
              <a:rPr kumimoji="0" lang="zh-CN" altLang="en-US" sz="1800" b="1" i="0" u="none" strike="noStrike" kern="0" cap="none" spc="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erif CJK JP"/>
              </a:rPr>
              <a:t>黑色条纹</a:t>
            </a:r>
            <a:r>
              <a:rPr kumimoji="0" sz="1800" b="1" i="0" u="none" strike="noStrike" kern="0" cap="none" spc="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erif CJK JP"/>
              </a:rPr>
              <a:t> </a:t>
            </a:r>
            <a:r>
              <a:rPr kumimoji="0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r20:</a:t>
            </a:r>
            <a:r>
              <a:rPr kumimoji="0" sz="1800" b="1" i="0" u="none" strike="noStrike" kern="0" cap="none" spc="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Noto Serif CJK JP"/>
              </a:rPr>
              <a:t>黄褐色</a:t>
            </a:r>
            <a:endParaRPr kumimoji="0" lang="en-US" sz="1800" b="1" i="0" u="none" strike="noStrike" kern="0" cap="none" spc="5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Noto Serif CJK JP"/>
            </a:endParaRPr>
          </a:p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Noto Serif CJK JP"/>
            </a:endParaRPr>
          </a:p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5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Noto Serif CJK JP"/>
            </a:endParaRPr>
          </a:p>
          <a:p>
            <a:pPr marL="12700" marR="5080" lvl="0" indent="0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Noto Serif CJK JP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5898" y="1052422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35767" y="1421754"/>
            <a:ext cx="56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检查规则库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r1:  IF 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有奶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THEN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哺乳动物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35767" y="1791121"/>
            <a:ext cx="568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其前件可以与事实库中的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r15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匹配，执行该产生式，产生“哺乳动物”的新事实；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435767" y="2437452"/>
            <a:ext cx="56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向事实库中添加  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r21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：哺乳动物；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75898" y="2815216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35767" y="3184548"/>
            <a:ext cx="568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再次检查规则库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r6:  IF 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哺乳动物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吃肉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THEN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食肉动物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435767" y="3762535"/>
            <a:ext cx="677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前件均为已知事实，执行该产生式，得到新事实“食肉动物” ；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435767" y="4104558"/>
            <a:ext cx="56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向事实库中添加  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r22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：食肉动物；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75898" y="4445583"/>
            <a:ext cx="134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35767" y="4814915"/>
            <a:ext cx="5687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再次检测规则库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r9:  IF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哺乳动物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食肉动物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黑色条纹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黄褐色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THEN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虎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435767" y="5402163"/>
            <a:ext cx="677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匹配后得到  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r23</a:t>
            </a:r>
            <a:r>
              <a:rPr lang="zh-CN" altLang="en-US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：虎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35767" y="5734925"/>
            <a:ext cx="5687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至此，得到明确分类结论，推理结束；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682753" y="1606420"/>
            <a:ext cx="2675325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事实库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06681" y="3608647"/>
            <a:ext cx="1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r21</a:t>
            </a:r>
            <a:r>
              <a:rPr lang="en-US" altLang="zh-CN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erif CJK JP"/>
              </a:rPr>
              <a:t>哺乳动物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06681" y="3891301"/>
            <a:ext cx="1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r22</a:t>
            </a:r>
            <a:r>
              <a:rPr lang="en-US" altLang="zh-CN" b="1" spc="-5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: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Noto Serif CJK JP"/>
              </a:rPr>
              <a:t>食肉动物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06681" y="4171475"/>
            <a:ext cx="155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r23</a:t>
            </a:r>
            <a:r>
              <a:rPr lang="en-US" altLang="zh-CN" b="1" spc="-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:</a:t>
            </a:r>
            <a:r>
              <a:rPr lang="zh-CN" altLang="en-US" b="1" spc="-5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rlito"/>
              </a:rPr>
              <a:t>虎</a:t>
            </a:r>
            <a:endParaRPr lang="zh-CN" altLang="en-US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64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92600" y="2324553"/>
            <a:ext cx="3022600" cy="1325563"/>
          </a:xfrm>
        </p:spPr>
        <p:txBody>
          <a:bodyPr/>
          <a:lstStyle/>
          <a:p>
            <a:r>
              <a:rPr lang="zh-CN" altLang="en-US" dirty="0" smtClean="0"/>
              <a:t>第二次</a:t>
            </a:r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322018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25" y="1263958"/>
            <a:ext cx="11743916" cy="478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875</Words>
  <Application>Microsoft Office PowerPoint</Application>
  <PresentationFormat>宽屏</PresentationFormat>
  <Paragraphs>287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Carlito</vt:lpstr>
      <vt:lpstr>Noto Serif CJK JP</vt:lpstr>
      <vt:lpstr>等线</vt:lpstr>
      <vt:lpstr>等线 Light</vt:lpstr>
      <vt:lpstr>黑体</vt:lpstr>
      <vt:lpstr>微软雅黑</vt:lpstr>
      <vt:lpstr>Arial</vt:lpstr>
      <vt:lpstr>Arial Black</vt:lpstr>
      <vt:lpstr>Cambria Math</vt:lpstr>
      <vt:lpstr>Times New Roman</vt:lpstr>
      <vt:lpstr>Wingdings</vt:lpstr>
      <vt:lpstr>Office 主题​​</vt:lpstr>
      <vt:lpstr>1_Office 主题​​</vt:lpstr>
      <vt:lpstr>第一次作业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第二次作业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第四次作业</vt:lpstr>
      <vt:lpstr>作业3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第一次作业</dc:title>
  <dc:creator>Windows User</dc:creator>
  <cp:lastModifiedBy>Windows User</cp:lastModifiedBy>
  <cp:revision>21</cp:revision>
  <dcterms:created xsi:type="dcterms:W3CDTF">2022-10-23T01:01:34Z</dcterms:created>
  <dcterms:modified xsi:type="dcterms:W3CDTF">2022-12-03T09:41:01Z</dcterms:modified>
</cp:coreProperties>
</file>