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2"/>
  </p:notesMasterIdLst>
  <p:handoutMasterIdLst>
    <p:handoutMasterId r:id="rId13"/>
  </p:handoutMasterIdLst>
  <p:sldIdLst>
    <p:sldId id="361" r:id="rId5"/>
    <p:sldId id="330" r:id="rId6"/>
    <p:sldId id="372" r:id="rId7"/>
    <p:sldId id="373" r:id="rId8"/>
    <p:sldId id="375" r:id="rId9"/>
    <p:sldId id="377" r:id="rId10"/>
    <p:sldId id="37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C0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49" autoAdjust="0"/>
  </p:normalViewPr>
  <p:slideViewPr>
    <p:cSldViewPr snapToGrid="0">
      <p:cViewPr>
        <p:scale>
          <a:sx n="66" d="100"/>
          <a:sy n="66" d="100"/>
        </p:scale>
        <p:origin x="-942" y="-210"/>
      </p:cViewPr>
      <p:guideLst>
        <p:guide orient="horz" pos="2157"/>
        <p:guide pos="3826"/>
      </p:guideLst>
    </p:cSldViewPr>
  </p:slideViewPr>
  <p:notesTextViewPr>
    <p:cViewPr>
      <p:scale>
        <a:sx n="1" d="1"/>
        <a:sy n="1" d="1"/>
      </p:scale>
      <p:origin x="0" y="0"/>
    </p:cViewPr>
  </p:notesTextViewPr>
  <p:notesViewPr>
    <p:cSldViewPr snapToGrid="0">
      <p:cViewPr varScale="1">
        <p:scale>
          <a:sx n="54" d="100"/>
          <a:sy n="54" d="100"/>
        </p:scale>
        <p:origin x="-2928" y="-84"/>
      </p:cViewPr>
      <p:guideLst>
        <p:guide orient="horz" pos="2876"/>
        <p:guide pos="215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BA3C3F-70E6-461F-81B1-E184A191B3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716A05-D4FF-44DF-AF70-A0A555955B8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31795-1B6B-418B-8BBC-722EE01050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6E60A-6631-4098-A905-0AA6F26CED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65281;&#36164;&#26009;&#65281;/&#30005;&#23376;&#25945;&#26696;/&#39532;&#25991;&#34074;&#12298;&#29289;&#29702;&#23398;&#12299;&#65288;&#31532;&#22235;&#29256;&#65289;/&#29289;&#29702;&#23398;&#65288;&#31532;&#22235;&#29256;&#65289;&#19978;&#20876;1/&#29289;&#29702;&#23398;&#19978;&#20876;&#30446;&#24405;.ppt#-1,1,4.%20PowerPoint%20&#28436;&#31034;&#25991;&#31295;"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2"/>
      </p:bgRef>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AD5B24-9016-48BC-9210-6613962FD9A0}" type="slidenum">
              <a:rPr lang="zh-CN" altLang="en-US" smtClean="0"/>
            </a:fld>
            <a:endParaRPr lang="zh-CN" altLang="en-US"/>
          </a:p>
        </p:txBody>
      </p:sp>
      <p:sp>
        <p:nvSpPr>
          <p:cNvPr id="9" name="Rectangle 6"/>
          <p:cNvSpPr txBox="1">
            <a:spLocks noChangeArrowheads="1"/>
          </p:cNvSpPr>
          <p:nvPr userDrawn="1"/>
        </p:nvSpPr>
        <p:spPr bwMode="auto">
          <a:xfrm>
            <a:off x="6553200" y="6245225"/>
            <a:ext cx="2133600" cy="476250"/>
          </a:xfrm>
          <a:prstGeom prst="rect">
            <a:avLst/>
          </a:prstGeom>
          <a:noFill/>
          <a:ln w="9525">
            <a:noFill/>
            <a:miter lim="800000"/>
          </a:ln>
          <a:effectLst/>
        </p:spPr>
        <p:txBody>
          <a:bodyPr vert="horz" wrap="square" lIns="91440" tIns="45720" rIns="91440" bIns="45720" numCol="1" rtlCol="0" anchor="t" anchorCtr="0" compatLnSpc="1"/>
          <a:lstStyle>
            <a:defPPr>
              <a:defRPr lang="zh-CN"/>
            </a:defPPr>
            <a:lvl1pPr marL="0" algn="r" defTabSz="914400" rtl="0" eaLnBrk="1" latinLnBrk="0" hangingPunct="1">
              <a:buFont typeface="Arial" panose="020B0604020202020204" pitchFamily="34" charset="0"/>
              <a:buNone/>
              <a:defRPr sz="1400" b="0" kern="1200" noProof="1">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19DC759-8767-44C7-8196-549479EF60EA}" type="slidenum">
              <a:rPr lang="en-US" altLang="zh-CN" smtClean="0"/>
            </a:fld>
            <a:endParaRPr lang="en-US" altLang="zh-CN"/>
          </a:p>
        </p:txBody>
      </p:sp>
      <p:sp>
        <p:nvSpPr>
          <p:cNvPr id="10" name="Rectangle 7"/>
          <p:cNvSpPr>
            <a:spLocks noChangeArrowheads="1"/>
          </p:cNvSpPr>
          <p:nvPr userDrawn="1"/>
        </p:nvSpPr>
        <p:spPr bwMode="auto">
          <a:xfrm>
            <a:off x="0" y="0"/>
            <a:ext cx="12192000" cy="533400"/>
          </a:xfrm>
          <a:prstGeom prst="rect">
            <a:avLst/>
          </a:prstGeom>
          <a:gradFill rotWithShape="1">
            <a:gsLst>
              <a:gs pos="0">
                <a:srgbClr val="004776"/>
              </a:gs>
              <a:gs pos="100000">
                <a:srgbClr val="0099FF">
                  <a:alpha val="65999"/>
                </a:srgbClr>
              </a:gs>
            </a:gsLst>
            <a:lin ang="5400000" scaled="1"/>
          </a:gra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1" name="Rectangle 8"/>
          <p:cNvSpPr>
            <a:spLocks noChangeArrowheads="1"/>
          </p:cNvSpPr>
          <p:nvPr userDrawn="1"/>
        </p:nvSpPr>
        <p:spPr bwMode="auto">
          <a:xfrm>
            <a:off x="0" y="6629399"/>
            <a:ext cx="12192000" cy="365125"/>
          </a:xfrm>
          <a:prstGeom prst="rect">
            <a:avLst/>
          </a:prstGeom>
          <a:gradFill rotWithShape="0">
            <a:gsLst>
              <a:gs pos="0">
                <a:srgbClr val="0066FF"/>
              </a:gs>
              <a:gs pos="100000">
                <a:srgbClr val="00398F"/>
              </a:gs>
            </a:gsLst>
            <a:lin ang="0" scaled="1"/>
          </a:gra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2" name="AutoShape 9">
            <a:hlinkClick r:id="" action="ppaction://hlinkshowjump?jump=nextslide" highlightClick="1"/>
          </p:cNvPr>
          <p:cNvSpPr>
            <a:spLocks noChangeArrowheads="1"/>
          </p:cNvSpPr>
          <p:nvPr userDrawn="1"/>
        </p:nvSpPr>
        <p:spPr bwMode="auto">
          <a:xfrm>
            <a:off x="8686800" y="6629400"/>
            <a:ext cx="228600" cy="228600"/>
          </a:xfrm>
          <a:prstGeom prst="actionButtonForwardNext">
            <a:avLst/>
          </a:prstGeom>
          <a:solidFill>
            <a:srgbClr val="CCECFF"/>
          </a:soli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3" name="AutoShape 10">
            <a:hlinkClick r:id="" action="ppaction://hlinkshowjump?jump=previousslide" highlightClick="1"/>
          </p:cNvPr>
          <p:cNvSpPr>
            <a:spLocks noChangeArrowheads="1"/>
          </p:cNvSpPr>
          <p:nvPr userDrawn="1"/>
        </p:nvSpPr>
        <p:spPr bwMode="auto">
          <a:xfrm>
            <a:off x="8382000" y="6629400"/>
            <a:ext cx="228600" cy="228600"/>
          </a:xfrm>
          <a:prstGeom prst="actionButtonBackPrevious">
            <a:avLst/>
          </a:prstGeom>
          <a:solidFill>
            <a:srgbClr val="CCECFF"/>
          </a:soli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4" name="Text Box 11"/>
          <p:cNvSpPr txBox="1">
            <a:spLocks noChangeArrowheads="1"/>
          </p:cNvSpPr>
          <p:nvPr userDrawn="1"/>
        </p:nvSpPr>
        <p:spPr bwMode="auto">
          <a:xfrm>
            <a:off x="9766690" y="138139"/>
            <a:ext cx="2805112" cy="396875"/>
          </a:xfrm>
          <a:prstGeom prst="rect">
            <a:avLst/>
          </a:prstGeom>
          <a:noFill/>
          <a:ln>
            <a:noFill/>
          </a:ln>
        </p:spPr>
        <p:txBody>
          <a:bodyPr>
            <a:spAutoFit/>
          </a:bodyPr>
          <a:lstStyle>
            <a:lvl1pPr eaLnBrk="0" hangingPunct="0">
              <a:defRPr sz="900" b="1">
                <a:solidFill>
                  <a:schemeClr val="tx1"/>
                </a:solidFill>
                <a:latin typeface="Arial" panose="020B0604020202020204" pitchFamily="34" charset="0"/>
                <a:ea typeface="宋体" panose="02010600030101010101" pitchFamily="2" charset="-122"/>
              </a:defRPr>
            </a:lvl1pPr>
            <a:lvl2pPr marL="742950" indent="-285750" eaLnBrk="0" hangingPunct="0">
              <a:defRPr sz="900" b="1">
                <a:solidFill>
                  <a:schemeClr val="tx1"/>
                </a:solidFill>
                <a:latin typeface="Arial" panose="020B0604020202020204" pitchFamily="34" charset="0"/>
                <a:ea typeface="宋体" panose="02010600030101010101" pitchFamily="2" charset="-122"/>
              </a:defRPr>
            </a:lvl2pPr>
            <a:lvl3pPr marL="1143000" indent="-228600" eaLnBrk="0" hangingPunct="0">
              <a:defRPr sz="900" b="1">
                <a:solidFill>
                  <a:schemeClr val="tx1"/>
                </a:solidFill>
                <a:latin typeface="Arial" panose="020B0604020202020204" pitchFamily="34" charset="0"/>
                <a:ea typeface="宋体" panose="02010600030101010101" pitchFamily="2" charset="-122"/>
              </a:defRPr>
            </a:lvl3pPr>
            <a:lvl4pPr marL="1600200" indent="-228600" eaLnBrk="0" hangingPunct="0">
              <a:defRPr sz="900" b="1">
                <a:solidFill>
                  <a:schemeClr val="tx1"/>
                </a:solidFill>
                <a:latin typeface="Arial" panose="020B0604020202020204" pitchFamily="34" charset="0"/>
                <a:ea typeface="宋体" panose="02010600030101010101" pitchFamily="2" charset="-122"/>
              </a:defRPr>
            </a:lvl4pPr>
            <a:lvl5pPr marL="2057400" indent="-228600" eaLnBrk="0" hangingPunct="0">
              <a:defRPr sz="9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000" dirty="0">
                <a:latin typeface="Times New Roman" panose="02020603050405020304" pitchFamily="18" charset="0"/>
                <a:ea typeface="楷体_GB2312" pitchFamily="49" charset="-122"/>
              </a:rPr>
              <a:t>第一章  质点运动学</a:t>
            </a:r>
            <a:endParaRPr lang="zh-CN" altLang="en-US" sz="2000" dirty="0">
              <a:latin typeface="Times New Roman" panose="02020603050405020304" pitchFamily="18" charset="0"/>
              <a:ea typeface="楷体_GB2312" pitchFamily="49" charset="-122"/>
            </a:endParaRPr>
          </a:p>
        </p:txBody>
      </p:sp>
      <p:sp>
        <p:nvSpPr>
          <p:cNvPr id="15" name="Rectangle 12"/>
          <p:cNvSpPr>
            <a:spLocks noChangeArrowheads="1"/>
          </p:cNvSpPr>
          <p:nvPr userDrawn="1"/>
        </p:nvSpPr>
        <p:spPr bwMode="auto">
          <a:xfrm>
            <a:off x="76200" y="-1588"/>
            <a:ext cx="5029200" cy="519113"/>
          </a:xfrm>
          <a:prstGeom prst="rect">
            <a:avLst/>
          </a:prstGeom>
          <a:noFill/>
          <a:ln>
            <a:noFill/>
          </a:ln>
        </p:spPr>
        <p:txBody>
          <a:bodyPr>
            <a:spAutoFit/>
          </a:bodyP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defRPr/>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质点运动的描述</a:t>
            </a:r>
            <a:endParaRPr lang="zh-CN" altLang="en-US" sz="2800" dirty="0">
              <a:latin typeface="楷体_GB2312" pitchFamily="49" charset="-122"/>
              <a:ea typeface="楷体_GB2312" pitchFamily="49" charset="-122"/>
            </a:endParaRPr>
          </a:p>
        </p:txBody>
      </p:sp>
      <p:sp>
        <p:nvSpPr>
          <p:cNvPr id="16" name="AutoShape 13">
            <a:hlinkClick r:id="rId2" action="ppaction://hlinkpres?slideindex=1&amp;slidetitle=4.%20PowerPoint%20演示文稿"/>
          </p:cNvPr>
          <p:cNvSpPr>
            <a:spLocks noChangeArrowheads="1"/>
          </p:cNvSpPr>
          <p:nvPr userDrawn="1"/>
        </p:nvSpPr>
        <p:spPr bwMode="auto">
          <a:xfrm>
            <a:off x="7772400" y="6629400"/>
            <a:ext cx="381000" cy="228600"/>
          </a:xfrm>
          <a:prstGeom prst="leftArrow">
            <a:avLst>
              <a:gd name="adj1" fmla="val 40278"/>
              <a:gd name="adj2" fmla="val 90262"/>
            </a:avLst>
          </a:prstGeom>
          <a:solidFill>
            <a:srgbClr val="FFFF66"/>
          </a:solidFill>
          <a:ln w="9525">
            <a:solidFill>
              <a:srgbClr val="993300"/>
            </a:solidFill>
            <a:miter lim="800000"/>
          </a:ln>
          <a:effectLst>
            <a:outerShdw dist="35921" dir="2700000" algn="ctr" rotWithShape="0">
              <a:srgbClr val="FF9933"/>
            </a:outerShdw>
          </a:effectLst>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176A9-85DA-49EE-A744-0FAE83EE26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082734-E808-4153-83F6-44135CC7767D}"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1FB0E2-8029-4FB5-8501-749E92E20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8E28-D926-49FA-AD57-1569B60DB1E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3" name="标题 12"/>
          <p:cNvSpPr>
            <a:spLocks noGrp="1"/>
          </p:cNvSpPr>
          <p:nvPr>
            <p:ph type="title" hasCustomPrompt="1"/>
          </p:nvPr>
        </p:nvSpPr>
        <p:spPr>
          <a:xfrm>
            <a:off x="609600" y="274638"/>
            <a:ext cx="10972800" cy="1143000"/>
          </a:xfrm>
          <a:prstGeom prst="rect">
            <a:avLst/>
          </a:prstGeom>
        </p:spPr>
        <p:txBody>
          <a:bodyPr/>
          <a:lstStyle/>
          <a:p>
            <a:r>
              <a:rPr lang="zh-CN" altLang="en-US" dirty="0" smtClean="0"/>
              <a:t>单击此处还好编辑母版标题样式</a:t>
            </a:r>
            <a:endParaRPr lang="zh-CN" altLang="en-US" dirty="0"/>
          </a:p>
        </p:txBody>
      </p:sp>
      <p:sp>
        <p:nvSpPr>
          <p:cNvPr id="14" name="日期占位符 13"/>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9234A2-8605-44FD-B276-813A5C3DE5A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AD5B24-9016-48BC-9210-6613962FD9A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hyperlink" Target="../../../&#65281;&#36164;&#26009;&#65281;/&#30005;&#23376;&#25945;&#26696;/&#39532;&#25991;&#34074;&#12298;&#29289;&#29702;&#23398;&#12299;&#65288;&#31532;&#22235;&#29256;&#65289;/&#29289;&#29702;&#23398;&#65288;&#31532;&#22235;&#29256;&#65289;&#19978;&#20876;1/&#29289;&#29702;&#23398;&#19978;&#20876;&#30446;&#24405;.ppt#-1,1,4.%20PowerPoint%20&#28436;&#31034;&#25991;&#31295;" TargetMode="Externa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762000" y="633051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234A2-8605-44FD-B276-813A5C3DE5A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D5B24-9016-48BC-9210-6613962FD9A0}" type="slidenum">
              <a:rPr lang="zh-CN" altLang="en-US" smtClean="0"/>
            </a:fld>
            <a:endParaRPr lang="zh-CN" altLang="en-US"/>
          </a:p>
        </p:txBody>
      </p:sp>
      <p:sp>
        <p:nvSpPr>
          <p:cNvPr id="10" name="Rectangle 7"/>
          <p:cNvSpPr>
            <a:spLocks noChangeArrowheads="1"/>
          </p:cNvSpPr>
          <p:nvPr userDrawn="1"/>
        </p:nvSpPr>
        <p:spPr bwMode="auto">
          <a:xfrm>
            <a:off x="0" y="0"/>
            <a:ext cx="12192000" cy="628650"/>
          </a:xfrm>
          <a:prstGeom prst="rect">
            <a:avLst/>
          </a:prstGeom>
          <a:gradFill rotWithShape="1">
            <a:gsLst>
              <a:gs pos="0">
                <a:srgbClr val="004776"/>
              </a:gs>
              <a:gs pos="100000">
                <a:srgbClr val="0099FF">
                  <a:alpha val="65999"/>
                </a:srgbClr>
              </a:gs>
            </a:gsLst>
            <a:lin ang="5400000" scaled="1"/>
          </a:gra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1" name="Rectangle 8"/>
          <p:cNvSpPr>
            <a:spLocks noChangeArrowheads="1"/>
          </p:cNvSpPr>
          <p:nvPr userDrawn="1"/>
        </p:nvSpPr>
        <p:spPr bwMode="auto">
          <a:xfrm>
            <a:off x="0" y="6492875"/>
            <a:ext cx="12192000" cy="365125"/>
          </a:xfrm>
          <a:prstGeom prst="rect">
            <a:avLst/>
          </a:prstGeom>
          <a:gradFill rotWithShape="0">
            <a:gsLst>
              <a:gs pos="0">
                <a:srgbClr val="0066FF"/>
              </a:gs>
              <a:gs pos="100000">
                <a:srgbClr val="00398F"/>
              </a:gs>
            </a:gsLst>
            <a:lin ang="0" scaled="1"/>
          </a:gra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2" name="AutoShape 9">
            <a:hlinkClick r:id="" action="ppaction://hlinkshowjump?jump=nextslide" highlightClick="1"/>
          </p:cNvPr>
          <p:cNvSpPr>
            <a:spLocks noChangeArrowheads="1"/>
          </p:cNvSpPr>
          <p:nvPr userDrawn="1"/>
        </p:nvSpPr>
        <p:spPr bwMode="auto">
          <a:xfrm>
            <a:off x="8686800" y="6629400"/>
            <a:ext cx="228600" cy="228600"/>
          </a:xfrm>
          <a:prstGeom prst="actionButtonForwardNext">
            <a:avLst/>
          </a:prstGeom>
          <a:solidFill>
            <a:srgbClr val="CCECFF"/>
          </a:soli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3" name="AutoShape 10">
            <a:hlinkClick r:id="" action="ppaction://hlinkshowjump?jump=previousslide" highlightClick="1"/>
          </p:cNvPr>
          <p:cNvSpPr>
            <a:spLocks noChangeArrowheads="1"/>
          </p:cNvSpPr>
          <p:nvPr userDrawn="1"/>
        </p:nvSpPr>
        <p:spPr bwMode="auto">
          <a:xfrm>
            <a:off x="8382000" y="6629400"/>
            <a:ext cx="228600" cy="228600"/>
          </a:xfrm>
          <a:prstGeom prst="actionButtonBackPrevious">
            <a:avLst/>
          </a:prstGeom>
          <a:solidFill>
            <a:srgbClr val="CCECFF"/>
          </a:solidFill>
          <a:ln w="9525">
            <a:solidFill>
              <a:schemeClr val="tx1"/>
            </a:solidFill>
            <a:miter lim="800000"/>
          </a:ln>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5" name="Rectangle 12"/>
          <p:cNvSpPr>
            <a:spLocks noChangeArrowheads="1"/>
          </p:cNvSpPr>
          <p:nvPr userDrawn="1"/>
        </p:nvSpPr>
        <p:spPr bwMode="auto">
          <a:xfrm>
            <a:off x="76200" y="-1588"/>
            <a:ext cx="6311900" cy="521970"/>
          </a:xfrm>
          <a:prstGeom prst="rect">
            <a:avLst/>
          </a:prstGeom>
          <a:noFill/>
          <a:ln>
            <a:noFill/>
          </a:ln>
        </p:spPr>
        <p:txBody>
          <a:bodyPr wrap="square">
            <a:spAutoFit/>
          </a:bodyP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defRPr/>
            </a:pPr>
            <a:r>
              <a:rPr lang="en-US" altLang="zh-CN" sz="2800" dirty="0" smtClean="0">
                <a:latin typeface="楷体_GB2312" pitchFamily="49" charset="-122"/>
                <a:ea typeface="楷体_GB2312" pitchFamily="49" charset="-122"/>
              </a:rPr>
              <a:t>10.</a:t>
            </a:r>
            <a:r>
              <a:rPr lang="zh-CN" altLang="zh-CN" sz="2800" b="1" kern="1200" dirty="0" smtClean="0">
                <a:solidFill>
                  <a:schemeClr val="tx1"/>
                </a:solidFill>
                <a:effectLst/>
                <a:latin typeface="Arial" panose="020B0604020202020204" pitchFamily="34" charset="0"/>
                <a:ea typeface="宋体" panose="02010600030101010101" pitchFamily="2" charset="-122"/>
                <a:cs typeface="+mn-cs"/>
              </a:rPr>
              <a:t>相对论</a:t>
            </a:r>
            <a:r>
              <a:rPr lang="zh-CN" altLang="zh-CN" sz="2800" b="1" kern="1200" dirty="0" smtClean="0">
                <a:solidFill>
                  <a:schemeClr val="tx1"/>
                </a:solidFill>
                <a:effectLst/>
                <a:latin typeface="Arial" panose="020B0604020202020204" pitchFamily="34" charset="0"/>
                <a:ea typeface="宋体" panose="02010600030101010101" pitchFamily="2" charset="-122"/>
                <a:cs typeface="+mn-cs"/>
              </a:rPr>
              <a:t>作业</a:t>
            </a:r>
            <a:r>
              <a:rPr lang="zh-CN" altLang="en-US" sz="2800" dirty="0" smtClean="0">
                <a:latin typeface="楷体_GB2312" pitchFamily="49" charset="-122"/>
                <a:ea typeface="楷体_GB2312" pitchFamily="49" charset="-122"/>
              </a:rPr>
              <a:t>解答</a:t>
            </a:r>
            <a:endParaRPr lang="zh-CN" altLang="en-US" sz="2800" dirty="0">
              <a:latin typeface="楷体_GB2312" pitchFamily="49" charset="-122"/>
              <a:ea typeface="楷体_GB2312" pitchFamily="49" charset="-122"/>
            </a:endParaRPr>
          </a:p>
        </p:txBody>
      </p:sp>
      <p:sp>
        <p:nvSpPr>
          <p:cNvPr id="16" name="AutoShape 13">
            <a:hlinkClick r:id="rId12" action="ppaction://hlinkpres?slideindex=1&amp;slidetitle=4.%20PowerPoint%20演示文稿"/>
          </p:cNvPr>
          <p:cNvSpPr>
            <a:spLocks noChangeArrowheads="1"/>
          </p:cNvSpPr>
          <p:nvPr userDrawn="1"/>
        </p:nvSpPr>
        <p:spPr bwMode="auto">
          <a:xfrm>
            <a:off x="7772400" y="6629400"/>
            <a:ext cx="381000" cy="228600"/>
          </a:xfrm>
          <a:prstGeom prst="leftArrow">
            <a:avLst>
              <a:gd name="adj1" fmla="val 40278"/>
              <a:gd name="adj2" fmla="val 90262"/>
            </a:avLst>
          </a:prstGeom>
          <a:solidFill>
            <a:srgbClr val="FFFF66"/>
          </a:solidFill>
          <a:ln w="9525">
            <a:solidFill>
              <a:srgbClr val="993300"/>
            </a:solidFill>
            <a:miter lim="800000"/>
          </a:ln>
          <a:effectLst>
            <a:outerShdw dist="35921" dir="2700000" algn="ctr" rotWithShape="0">
              <a:srgbClr val="FF9933"/>
            </a:outerShdw>
          </a:effectLst>
        </p:spPr>
        <p:txBody>
          <a:bodyPr wrap="none" anchor="ctr"/>
          <a:lstStyle>
            <a:lvl1pPr>
              <a:defRPr sz="900" b="1">
                <a:solidFill>
                  <a:schemeClr val="tx1"/>
                </a:solidFill>
                <a:latin typeface="Arial" panose="020B0604020202020204" pitchFamily="34" charset="0"/>
                <a:ea typeface="宋体" panose="02010600030101010101" pitchFamily="2" charset="-122"/>
              </a:defRPr>
            </a:lvl1pPr>
            <a:lvl2pPr>
              <a:defRPr sz="900" b="1">
                <a:solidFill>
                  <a:schemeClr val="tx1"/>
                </a:solidFill>
                <a:latin typeface="Arial" panose="020B0604020202020204" pitchFamily="34" charset="0"/>
                <a:ea typeface="宋体" panose="02010600030101010101" pitchFamily="2" charset="-122"/>
              </a:defRPr>
            </a:lvl2pPr>
            <a:lvl3pPr>
              <a:defRPr sz="900" b="1">
                <a:solidFill>
                  <a:schemeClr val="tx1"/>
                </a:solidFill>
                <a:latin typeface="Arial" panose="020B0604020202020204" pitchFamily="34" charset="0"/>
                <a:ea typeface="宋体" panose="02010600030101010101" pitchFamily="2" charset="-122"/>
              </a:defRPr>
            </a:lvl3pPr>
            <a:lvl4pPr>
              <a:defRPr sz="900" b="1">
                <a:solidFill>
                  <a:schemeClr val="tx1"/>
                </a:solidFill>
                <a:latin typeface="Arial" panose="020B0604020202020204" pitchFamily="34" charset="0"/>
                <a:ea typeface="宋体" panose="02010600030101010101" pitchFamily="2" charset="-122"/>
              </a:defRPr>
            </a:lvl4pPr>
            <a:lvl5pPr>
              <a:defRPr sz="9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9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单急急急击此处编辑母版标题样式</a:t>
            </a:r>
            <a:endParaRPr lang="zh-CN" altLang="en-US" dirty="0"/>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176A9-85DA-49EE-A744-0FAE83EE26C6}"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82734-E808-4153-83F6-44135CC776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FB0E2-8029-4FB5-8501-749E92E2033B}"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8E28-D926-49FA-AD57-1569B60DB1E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wmf"/><Relationship Id="rId7" Type="http://schemas.openxmlformats.org/officeDocument/2006/relationships/oleObject" Target="../embeddings/oleObject5.bin"/><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9.wmf"/><Relationship Id="rId7" Type="http://schemas.openxmlformats.org/officeDocument/2006/relationships/oleObject" Target="../embeddings/oleObject9.bin"/><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image" Target="../media/image12.wmf"/><Relationship Id="rId13" Type="http://schemas.openxmlformats.org/officeDocument/2006/relationships/oleObject" Target="../embeddings/oleObject12.bin"/><Relationship Id="rId12" Type="http://schemas.openxmlformats.org/officeDocument/2006/relationships/image" Target="../media/image11.wmf"/><Relationship Id="rId11" Type="http://schemas.openxmlformats.org/officeDocument/2006/relationships/oleObject" Target="../embeddings/oleObject11.bin"/><Relationship Id="rId10" Type="http://schemas.openxmlformats.org/officeDocument/2006/relationships/image" Target="../media/image10.w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wmf"/><Relationship Id="rId7" Type="http://schemas.openxmlformats.org/officeDocument/2006/relationships/oleObject" Target="../embeddings/oleObject16.bin"/><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0" Type="http://schemas.openxmlformats.org/officeDocument/2006/relationships/vmlDrawing" Target="../drawings/vmlDrawing4.vml"/><Relationship Id="rId1"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8.wmf"/><Relationship Id="rId3" Type="http://schemas.openxmlformats.org/officeDocument/2006/relationships/oleObject" Target="../embeddings/oleObject18.bin"/><Relationship Id="rId2" Type="http://schemas.openxmlformats.org/officeDocument/2006/relationships/image" Target="../media/image17.wmf"/><Relationship Id="rId1"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2.wmf"/><Relationship Id="rId7" Type="http://schemas.openxmlformats.org/officeDocument/2006/relationships/oleObject" Target="../embeddings/oleObject22.bin"/><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 Id="rId3" Type="http://schemas.openxmlformats.org/officeDocument/2006/relationships/oleObject" Target="../embeddings/oleObject20.bin"/><Relationship Id="rId2" Type="http://schemas.openxmlformats.org/officeDocument/2006/relationships/image" Target="../media/image19.wmf"/><Relationship Id="rId16" Type="http://schemas.openxmlformats.org/officeDocument/2006/relationships/vmlDrawing" Target="../drawings/vmlDrawing6.vml"/><Relationship Id="rId15" Type="http://schemas.openxmlformats.org/officeDocument/2006/relationships/slideLayout" Target="../slideLayouts/slideLayout7.xml"/><Relationship Id="rId14" Type="http://schemas.openxmlformats.org/officeDocument/2006/relationships/image" Target="../media/image25.wmf"/><Relationship Id="rId13" Type="http://schemas.openxmlformats.org/officeDocument/2006/relationships/oleObject" Target="../embeddings/oleObject25.bin"/><Relationship Id="rId12" Type="http://schemas.openxmlformats.org/officeDocument/2006/relationships/image" Target="../media/image24.wmf"/><Relationship Id="rId11" Type="http://schemas.openxmlformats.org/officeDocument/2006/relationships/oleObject" Target="../embeddings/oleObject24.bin"/><Relationship Id="rId10" Type="http://schemas.openxmlformats.org/officeDocument/2006/relationships/image" Target="../media/image23.wmf"/><Relationship Id="rId1"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33730" y="1211580"/>
            <a:ext cx="10093325" cy="2387600"/>
          </a:xfrm>
        </p:spPr>
        <p:txBody>
          <a:bodyPr/>
          <a:p>
            <a:r>
              <a:rPr lang="zh-CN" altLang="en-US" sz="9600">
                <a:latin typeface="宋体" panose="02010600030101010101" pitchFamily="2" charset="-122"/>
                <a:ea typeface="宋体" panose="02010600030101010101" pitchFamily="2" charset="-122"/>
              </a:rPr>
              <a:t>相对论作业解答</a:t>
            </a:r>
            <a:endParaRPr lang="zh-CN" altLang="en-US" sz="960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a:xfrm>
            <a:off x="423874" y="3482800"/>
            <a:ext cx="1307151" cy="523220"/>
          </a:xfrm>
          <a:prstGeom prst="rect">
            <a:avLst/>
          </a:prstGeom>
          <a:noFill/>
        </p:spPr>
        <p:txBody>
          <a:bodyPr wrap="square" rtlCol="0">
            <a:spAutoFit/>
          </a:bodyPr>
          <a:lstStyle/>
          <a:p>
            <a:r>
              <a:rPr lang="zh-CN" altLang="en-US" sz="2800" b="1" dirty="0">
                <a:solidFill>
                  <a:srgbClr val="1C07B9"/>
                </a:solidFill>
                <a:latin typeface="Times New Roman" panose="02020603050405020304" pitchFamily="18" charset="0"/>
                <a:ea typeface="楷体" panose="02010609060101010101" pitchFamily="49" charset="-122"/>
                <a:cs typeface="Times New Roman" panose="02020603050405020304" pitchFamily="18" charset="0"/>
              </a:rPr>
              <a:t>解析</a:t>
            </a:r>
            <a:r>
              <a:rPr lang="zh-CN" altLang="en-US" sz="2800" dirty="0" smtClean="0">
                <a:solidFill>
                  <a:srgbClr val="1C07B9"/>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dirty="0">
              <a:solidFill>
                <a:srgbClr val="1C07B9"/>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0" y="661035"/>
            <a:ext cx="12002135" cy="2676525"/>
          </a:xfrm>
          <a:prstGeom prst="rect">
            <a:avLst/>
          </a:prstGeom>
        </p:spPr>
        <p:txBody>
          <a:bodyPr wrap="square">
            <a:spAutoFit/>
          </a:bodyPr>
          <a:lstStyle/>
          <a:p>
            <a:r>
              <a:rPr sz="2800" b="1" dirty="0">
                <a:latin typeface="Times New Roman" panose="02020603050405020304" pitchFamily="18" charset="0"/>
                <a:ea typeface="楷体" panose="02010609060101010101" pitchFamily="49" charset="-122"/>
                <a:cs typeface="Times New Roman" panose="02020603050405020304" pitchFamily="18" charset="0"/>
              </a:rPr>
              <a:t>1．关于同时性的以下结论中，正确的是： [     ]</a:t>
            </a:r>
            <a:endParaRPr sz="2800" b="1" dirty="0">
              <a:latin typeface="Times New Roman" panose="02020603050405020304" pitchFamily="18" charset="0"/>
              <a:ea typeface="楷体" panose="02010609060101010101" pitchFamily="49" charset="-122"/>
              <a:cs typeface="Times New Roman" panose="02020603050405020304" pitchFamily="18" charset="0"/>
            </a:endParaRPr>
          </a:p>
          <a:p>
            <a:r>
              <a:rPr sz="2800" b="1" dirty="0">
                <a:latin typeface="Times New Roman" panose="02020603050405020304" pitchFamily="18" charset="0"/>
                <a:ea typeface="楷体" panose="02010609060101010101" pitchFamily="49" charset="-122"/>
                <a:cs typeface="Times New Roman" panose="02020603050405020304" pitchFamily="18" charset="0"/>
              </a:rPr>
              <a:t>(A) 在一惯性系同时发生的两个事件，在另一惯性系一定不同时发生 </a:t>
            </a:r>
            <a:endParaRPr sz="2800" b="1" dirty="0">
              <a:latin typeface="Times New Roman" panose="02020603050405020304" pitchFamily="18" charset="0"/>
              <a:ea typeface="楷体" panose="02010609060101010101" pitchFamily="49" charset="-122"/>
              <a:cs typeface="Times New Roman" panose="02020603050405020304" pitchFamily="18" charset="0"/>
            </a:endParaRPr>
          </a:p>
          <a:p>
            <a:r>
              <a:rPr sz="2800" b="1" dirty="0">
                <a:latin typeface="Times New Roman" panose="02020603050405020304" pitchFamily="18" charset="0"/>
                <a:ea typeface="楷体" panose="02010609060101010101" pitchFamily="49" charset="-122"/>
                <a:cs typeface="Times New Roman" panose="02020603050405020304" pitchFamily="18" charset="0"/>
              </a:rPr>
              <a:t>(B) 在一惯性系不同地点同时发生的两个事件，在另一惯性系一定同时发生 </a:t>
            </a:r>
            <a:endParaRPr sz="2800" b="1" dirty="0">
              <a:latin typeface="Times New Roman" panose="02020603050405020304" pitchFamily="18" charset="0"/>
              <a:ea typeface="楷体" panose="02010609060101010101" pitchFamily="49" charset="-122"/>
              <a:cs typeface="Times New Roman" panose="02020603050405020304" pitchFamily="18" charset="0"/>
            </a:endParaRPr>
          </a:p>
          <a:p>
            <a:r>
              <a:rPr sz="2800" b="1" dirty="0">
                <a:latin typeface="Times New Roman" panose="02020603050405020304" pitchFamily="18" charset="0"/>
                <a:ea typeface="楷体" panose="02010609060101010101" pitchFamily="49" charset="-122"/>
                <a:cs typeface="Times New Roman" panose="02020603050405020304" pitchFamily="18" charset="0"/>
              </a:rPr>
              <a:t>(C) 在一惯性系同一地点同时发生的两个事件，在另一惯性系一定同时发生 </a:t>
            </a:r>
            <a:endParaRPr sz="2800" b="1" dirty="0">
              <a:latin typeface="Times New Roman" panose="02020603050405020304" pitchFamily="18" charset="0"/>
              <a:ea typeface="楷体" panose="02010609060101010101" pitchFamily="49" charset="-122"/>
              <a:cs typeface="Times New Roman" panose="02020603050405020304" pitchFamily="18" charset="0"/>
            </a:endParaRPr>
          </a:p>
          <a:p>
            <a:r>
              <a:rPr sz="2800" b="1" dirty="0">
                <a:latin typeface="Times New Roman" panose="02020603050405020304" pitchFamily="18" charset="0"/>
                <a:ea typeface="楷体" panose="02010609060101010101" pitchFamily="49" charset="-122"/>
                <a:cs typeface="Times New Roman" panose="02020603050405020304" pitchFamily="18" charset="0"/>
              </a:rPr>
              <a:t>(D) 在一惯性系不同地点不同时发生的两个事件，在另一惯性系一定不同时发生</a:t>
            </a:r>
            <a:endParaRPr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1731645" y="3472180"/>
            <a:ext cx="7395845" cy="534035"/>
          </a:xfrm>
          <a:prstGeom prst="rect">
            <a:avLst/>
          </a:prstGeom>
          <a:noFill/>
        </p:spPr>
        <p:txBody>
          <a:bodyPr wrap="square" rtlCol="0">
            <a:spAutoFit/>
          </a:bodyPr>
          <a:lstStyle/>
          <a:p>
            <a:pPr>
              <a:lnSpc>
                <a:spcPct val="120000"/>
              </a:lnSpc>
            </a:pPr>
            <a:r>
              <a:rPr lang="zh-CN" altLang="en-US" sz="2400" b="1" dirty="0">
                <a:latin typeface="宋体" panose="02010600030101010101" pitchFamily="2" charset="-122"/>
                <a:ea typeface="宋体" panose="02010600030101010101" pitchFamily="2" charset="-122"/>
              </a:rPr>
              <a:t>据洛仑兹变换，有：</a:t>
            </a:r>
            <a:endParaRPr lang="zh-CN" altLang="en-US" sz="2400" b="1" dirty="0">
              <a:latin typeface="宋体" panose="02010600030101010101" pitchFamily="2" charset="-122"/>
              <a:ea typeface="宋体" panose="02010600030101010101" pitchFamily="2" charset="-122"/>
            </a:endParaRPr>
          </a:p>
        </p:txBody>
      </p:sp>
      <p:sp>
        <p:nvSpPr>
          <p:cNvPr id="8" name="TextBox 7"/>
          <p:cNvSpPr txBox="1"/>
          <p:nvPr/>
        </p:nvSpPr>
        <p:spPr>
          <a:xfrm>
            <a:off x="10392229" y="5689600"/>
            <a:ext cx="1511935" cy="52197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答案为</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 name="对象 1"/>
          <p:cNvGraphicFramePr/>
          <p:nvPr/>
        </p:nvGraphicFramePr>
        <p:xfrm>
          <a:off x="4009390" y="4006215"/>
          <a:ext cx="3039745" cy="970280"/>
        </p:xfrm>
        <a:graphic>
          <a:graphicData uri="http://schemas.openxmlformats.org/presentationml/2006/ole">
            <mc:AlternateContent xmlns:mc="http://schemas.openxmlformats.org/markup-compatibility/2006">
              <mc:Choice xmlns:v="urn:schemas-microsoft-com:vml" Requires="v">
                <p:oleObj spid="_x0000_s3" name="" r:id="rId1" imgW="1168400" imgH="393700" progId="Equation.3">
                  <p:embed/>
                </p:oleObj>
              </mc:Choice>
              <mc:Fallback>
                <p:oleObj name="" r:id="rId1" imgW="1168400" imgH="393700" progId="Equation.3">
                  <p:embed/>
                  <p:pic>
                    <p:nvPicPr>
                      <p:cNvPr id="0" name="图片 3081"/>
                      <p:cNvPicPr/>
                      <p:nvPr/>
                    </p:nvPicPr>
                    <p:blipFill>
                      <a:blip r:embed="rId2"/>
                      <a:stretch>
                        <a:fillRect/>
                      </a:stretch>
                    </p:blipFill>
                    <p:spPr>
                      <a:xfrm>
                        <a:off x="4009390" y="4006215"/>
                        <a:ext cx="3039745" cy="970280"/>
                      </a:xfrm>
                      <a:prstGeom prst="rect">
                        <a:avLst/>
                      </a:prstGeom>
                      <a:noFill/>
                      <a:ln w="38100">
                        <a:noFill/>
                        <a:miter/>
                      </a:ln>
                    </p:spPr>
                  </p:pic>
                </p:oleObj>
              </mc:Fallback>
            </mc:AlternateContent>
          </a:graphicData>
        </a:graphic>
      </p:graphicFrame>
      <p:sp>
        <p:nvSpPr>
          <p:cNvPr id="6" name="TextBox 4"/>
          <p:cNvSpPr txBox="1"/>
          <p:nvPr/>
        </p:nvSpPr>
        <p:spPr>
          <a:xfrm>
            <a:off x="1831340" y="5052695"/>
            <a:ext cx="7395845" cy="534035"/>
          </a:xfrm>
          <a:prstGeom prst="rect">
            <a:avLst/>
          </a:prstGeom>
          <a:noFill/>
        </p:spPr>
        <p:txBody>
          <a:bodyPr wrap="square" rtlCol="0">
            <a:spAutoFit/>
          </a:bodyPr>
          <a:p>
            <a:pPr>
              <a:lnSpc>
                <a:spcPct val="120000"/>
              </a:lnSpc>
            </a:pPr>
            <a:r>
              <a:rPr lang="zh-CN" altLang="en-US" sz="2400" b="1" dirty="0">
                <a:latin typeface="宋体" panose="02010600030101010101" pitchFamily="2" charset="-122"/>
                <a:ea typeface="宋体" panose="02010600030101010101" pitchFamily="2" charset="-122"/>
              </a:rPr>
              <a:t>止式是否为零，决定于</a:t>
            </a:r>
            <a:r>
              <a:rPr lang="zh-CN" altLang="en-US"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Δx</a:t>
            </a:r>
            <a:r>
              <a:rPr lang="zh-CN" altLang="en-US" sz="2400" b="1" dirty="0">
                <a:latin typeface="Arial" panose="020B0604020202020204" pitchFamily="34" charset="0"/>
                <a:ea typeface="宋体" panose="02010600030101010101" pitchFamily="2" charset="-122"/>
                <a:cs typeface="Arial" panose="020B0604020202020204" pitchFamily="34" charset="0"/>
              </a:rPr>
              <a:t>、</a:t>
            </a:r>
            <a:r>
              <a:rPr lang="zh-CN" altLang="en-US"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Δ</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b="1" dirty="0">
                <a:latin typeface="宋体" panose="02010600030101010101" pitchFamily="2" charset="-122"/>
                <a:ea typeface="宋体" panose="02010600030101010101" pitchFamily="2" charset="-122"/>
                <a:sym typeface="+mn-ea"/>
              </a:rPr>
              <a:t>的</a:t>
            </a:r>
            <a:r>
              <a:rPr lang="zh-CN" altLang="en-US" sz="2400" b="1" dirty="0">
                <a:latin typeface="宋体" panose="02010600030101010101" pitchFamily="2" charset="-122"/>
                <a:ea typeface="宋体" panose="02010600030101010101" pitchFamily="2" charset="-122"/>
              </a:rPr>
              <a:t>配合。</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3660" y="672465"/>
            <a:ext cx="12118340" cy="1198880"/>
          </a:xfrm>
          <a:prstGeom prst="rect">
            <a:avLst/>
          </a:prstGeom>
          <a:noFill/>
        </p:spPr>
        <p:txBody>
          <a:bodyPr wrap="square" rtlCol="0">
            <a:spAutoFit/>
          </a:bodyPr>
          <a:lstStyle/>
          <a:p>
            <a:r>
              <a:rPr sz="2400" b="1" dirty="0" smtClean="0">
                <a:ea typeface="宋体" panose="02010600030101010101" pitchFamily="2" charset="-122"/>
              </a:rPr>
              <a:t>2．一火箭的固有长度为</a:t>
            </a:r>
            <a:r>
              <a:rPr lang="en-US"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L</a:t>
            </a:r>
            <a:r>
              <a:rPr sz="2400" b="1" dirty="0" smtClean="0">
                <a:ea typeface="宋体" panose="02010600030101010101" pitchFamily="2" charset="-122"/>
              </a:rPr>
              <a:t>，相对于地面作匀速直线运动的速度为</a:t>
            </a:r>
            <a:r>
              <a:rPr lang="en-US"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a:t>
            </a:r>
            <a:r>
              <a:rPr lang="en-US" sz="2400" b="1" i="1" baseline="-25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sz="2400" b="1" dirty="0" smtClean="0">
                <a:ea typeface="宋体" panose="02010600030101010101" pitchFamily="2" charset="-122"/>
              </a:rPr>
              <a:t>，火箭上有一个人从火箭的后端向火箭前端上的一个靶子发射一颗相对于火箭的速度为</a:t>
            </a:r>
            <a:r>
              <a:rPr lang="en-US"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a:t>
            </a:r>
            <a:r>
              <a:rPr lang="en-US" sz="2400" b="1" i="1" baseline="-25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sz="2400" b="1" dirty="0" smtClean="0">
                <a:ea typeface="宋体" panose="02010600030101010101" pitchFamily="2" charset="-122"/>
              </a:rPr>
              <a:t>的子弹．在火箭上测得子弹从射出到击中靶的时间间隔是：(c表示真空中光速)     [     ]</a:t>
            </a:r>
            <a:endParaRPr sz="2400" b="1" dirty="0" smtClean="0">
              <a:ea typeface="宋体" panose="02010600030101010101" pitchFamily="2" charset="-122"/>
            </a:endParaRPr>
          </a:p>
        </p:txBody>
      </p:sp>
      <p:sp>
        <p:nvSpPr>
          <p:cNvPr id="20" name="文本框 19"/>
          <p:cNvSpPr txBox="1"/>
          <p:nvPr/>
        </p:nvSpPr>
        <p:spPr>
          <a:xfrm>
            <a:off x="9956800" y="4430395"/>
            <a:ext cx="1024890" cy="368300"/>
          </a:xfrm>
          <a:prstGeom prst="rect">
            <a:avLst/>
          </a:prstGeom>
          <a:noFill/>
        </p:spPr>
        <p:txBody>
          <a:bodyPr wrap="none" rtlCol="0" anchor="t">
            <a:spAutoFit/>
          </a:bodyPr>
          <a:p>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答案为</a:t>
            </a: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B</a:t>
            </a:r>
            <a:endPar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5" name="文本框 24"/>
          <p:cNvSpPr txBox="1"/>
          <p:nvPr/>
        </p:nvSpPr>
        <p:spPr>
          <a:xfrm>
            <a:off x="372110" y="2831465"/>
            <a:ext cx="11201400" cy="1198880"/>
          </a:xfrm>
          <a:prstGeom prst="rect">
            <a:avLst/>
          </a:prstGeom>
          <a:noFill/>
        </p:spPr>
        <p:txBody>
          <a:bodyPr wrap="non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分析：子弹相对于火箭的运动，在题中并没有涉及到两个参照系对同一个物理事件</a:t>
            </a:r>
            <a:endPar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a:t>的相互转换，所以不需要使用洛仑兹变换。</a:t>
            </a:r>
            <a:endParaRPr lang="zh-CN" altLang="en-US" sz="2400"/>
          </a:p>
          <a:p>
            <a:r>
              <a:rPr lang="zh-CN" altLang="en-US" sz="2400"/>
              <a:t>        只要在火箭上直接分析子弹的匀速运动规律即可。</a:t>
            </a:r>
            <a:endParaRPr lang="zh-CN" altLang="en-US" sz="2400"/>
          </a:p>
        </p:txBody>
      </p:sp>
      <p:grpSp>
        <p:nvGrpSpPr>
          <p:cNvPr id="5" name="组合 4"/>
          <p:cNvGrpSpPr/>
          <p:nvPr/>
        </p:nvGrpSpPr>
        <p:grpSpPr>
          <a:xfrm>
            <a:off x="73660" y="1965325"/>
            <a:ext cx="11545570" cy="866140"/>
            <a:chOff x="116" y="3095"/>
            <a:chExt cx="18182" cy="1364"/>
          </a:xfrm>
        </p:grpSpPr>
        <p:sp>
          <p:nvSpPr>
            <p:cNvPr id="22" name="文本框 21"/>
            <p:cNvSpPr txBox="1"/>
            <p:nvPr/>
          </p:nvSpPr>
          <p:spPr>
            <a:xfrm>
              <a:off x="116" y="3414"/>
              <a:ext cx="18182" cy="725"/>
            </a:xfrm>
            <a:prstGeom prst="rect">
              <a:avLst/>
            </a:prstGeom>
            <a:noFill/>
          </p:spPr>
          <p:txBody>
            <a:bodyPr wrap="squar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 (A)              (B)               (C)                (D)</a:t>
              </a:r>
              <a:endPar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2" name="对象 -2147482605"/>
            <p:cNvGraphicFramePr>
              <a:graphicFrameLocks noChangeAspect="1"/>
            </p:cNvGraphicFramePr>
            <p:nvPr/>
          </p:nvGraphicFramePr>
          <p:xfrm>
            <a:off x="1903" y="3153"/>
            <a:ext cx="1446" cy="1247"/>
          </p:xfrm>
          <a:graphic>
            <a:graphicData uri="http://schemas.openxmlformats.org/presentationml/2006/ole">
              <mc:AlternateContent xmlns:mc="http://schemas.openxmlformats.org/markup-compatibility/2006">
                <mc:Choice xmlns:v="urn:schemas-microsoft-com:vml" Requires="v">
                  <p:oleObj spid="_x0000_s3076" name="" r:id="rId1" imgW="495300" imgH="431800" progId="Equation.DSMT4">
                    <p:embed/>
                  </p:oleObj>
                </mc:Choice>
                <mc:Fallback>
                  <p:oleObj name="" r:id="rId1" imgW="495300" imgH="431800" progId="Equation.DSMT4">
                    <p:embed/>
                    <p:pic>
                      <p:nvPicPr>
                        <p:cNvPr id="0" name="图片 3075"/>
                        <p:cNvPicPr/>
                        <p:nvPr/>
                      </p:nvPicPr>
                      <p:blipFill>
                        <a:blip r:embed="rId2"/>
                        <a:stretch>
                          <a:fillRect/>
                        </a:stretch>
                      </p:blipFill>
                      <p:spPr>
                        <a:xfrm>
                          <a:off x="1903" y="3153"/>
                          <a:ext cx="1446" cy="1247"/>
                        </a:xfrm>
                        <a:prstGeom prst="rect">
                          <a:avLst/>
                        </a:prstGeom>
                        <a:noFill/>
                        <a:ln w="38100">
                          <a:noFill/>
                          <a:miter/>
                        </a:ln>
                      </p:spPr>
                    </p:pic>
                  </p:oleObj>
                </mc:Fallback>
              </mc:AlternateContent>
            </a:graphicData>
          </a:graphic>
        </p:graphicFrame>
        <p:graphicFrame>
          <p:nvGraphicFramePr>
            <p:cNvPr id="3" name="对象 -2147482620"/>
            <p:cNvGraphicFramePr>
              <a:graphicFrameLocks noChangeAspect="1"/>
            </p:cNvGraphicFramePr>
            <p:nvPr/>
          </p:nvGraphicFramePr>
          <p:xfrm>
            <a:off x="6159" y="3095"/>
            <a:ext cx="683" cy="1364"/>
          </p:xfrm>
          <a:graphic>
            <a:graphicData uri="http://schemas.openxmlformats.org/presentationml/2006/ole">
              <mc:AlternateContent xmlns:mc="http://schemas.openxmlformats.org/markup-compatibility/2006">
                <mc:Choice xmlns:v="urn:schemas-microsoft-com:vml" Requires="v">
                  <p:oleObj spid="_x0000_s4" name="" r:id="rId3" imgW="215900" imgH="431800" progId="Equation.DSMT4">
                    <p:embed/>
                  </p:oleObj>
                </mc:Choice>
                <mc:Fallback>
                  <p:oleObj name="" r:id="rId3" imgW="215900" imgH="431800" progId="Equation.DSMT4">
                    <p:embed/>
                    <p:pic>
                      <p:nvPicPr>
                        <p:cNvPr id="0" name="图片 1"/>
                        <p:cNvPicPr/>
                        <p:nvPr/>
                      </p:nvPicPr>
                      <p:blipFill>
                        <a:blip r:embed="rId4"/>
                        <a:stretch>
                          <a:fillRect/>
                        </a:stretch>
                      </p:blipFill>
                      <p:spPr>
                        <a:xfrm>
                          <a:off x="6159" y="3095"/>
                          <a:ext cx="683" cy="1364"/>
                        </a:xfrm>
                        <a:prstGeom prst="rect">
                          <a:avLst/>
                        </a:prstGeom>
                        <a:noFill/>
                        <a:ln w="38100">
                          <a:noFill/>
                          <a:miter/>
                        </a:ln>
                      </p:spPr>
                    </p:pic>
                  </p:oleObj>
                </mc:Fallback>
              </mc:AlternateContent>
            </a:graphicData>
          </a:graphic>
        </p:graphicFrame>
        <p:graphicFrame>
          <p:nvGraphicFramePr>
            <p:cNvPr id="6" name="对象 -2147482619"/>
            <p:cNvGraphicFramePr>
              <a:graphicFrameLocks noChangeAspect="1"/>
            </p:cNvGraphicFramePr>
            <p:nvPr/>
          </p:nvGraphicFramePr>
          <p:xfrm>
            <a:off x="10349" y="3095"/>
            <a:ext cx="1428" cy="1299"/>
          </p:xfrm>
          <a:graphic>
            <a:graphicData uri="http://schemas.openxmlformats.org/presentationml/2006/ole">
              <mc:AlternateContent xmlns:mc="http://schemas.openxmlformats.org/markup-compatibility/2006">
                <mc:Choice xmlns:v="urn:schemas-microsoft-com:vml" Requires="v">
                  <p:oleObj spid="_x0000_s7" name="" r:id="rId5" imgW="469900" imgH="431800" progId="Equation.DSMT4">
                    <p:embed/>
                  </p:oleObj>
                </mc:Choice>
                <mc:Fallback>
                  <p:oleObj name="" r:id="rId5" imgW="469900" imgH="431800" progId="Equation.DSMT4">
                    <p:embed/>
                    <p:pic>
                      <p:nvPicPr>
                        <p:cNvPr id="0" name="图片 2"/>
                        <p:cNvPicPr/>
                        <p:nvPr/>
                      </p:nvPicPr>
                      <p:blipFill>
                        <a:blip r:embed="rId6"/>
                        <a:stretch>
                          <a:fillRect/>
                        </a:stretch>
                      </p:blipFill>
                      <p:spPr>
                        <a:xfrm>
                          <a:off x="10349" y="3095"/>
                          <a:ext cx="1428" cy="1299"/>
                        </a:xfrm>
                        <a:prstGeom prst="rect">
                          <a:avLst/>
                        </a:prstGeom>
                        <a:noFill/>
                        <a:ln w="38100">
                          <a:noFill/>
                          <a:miter/>
                        </a:ln>
                      </p:spPr>
                    </p:pic>
                  </p:oleObj>
                </mc:Fallback>
              </mc:AlternateContent>
            </a:graphicData>
          </a:graphic>
        </p:graphicFrame>
        <p:graphicFrame>
          <p:nvGraphicFramePr>
            <p:cNvPr id="8" name="对象 -2147482618"/>
            <p:cNvGraphicFramePr>
              <a:graphicFrameLocks noChangeAspect="1"/>
            </p:cNvGraphicFramePr>
            <p:nvPr/>
          </p:nvGraphicFramePr>
          <p:xfrm>
            <a:off x="15105" y="3230"/>
            <a:ext cx="2209" cy="1094"/>
          </p:xfrm>
          <a:graphic>
            <a:graphicData uri="http://schemas.openxmlformats.org/presentationml/2006/ole">
              <mc:AlternateContent xmlns:mc="http://schemas.openxmlformats.org/markup-compatibility/2006">
                <mc:Choice xmlns:v="urn:schemas-microsoft-com:vml" Requires="v">
                  <p:oleObj spid="_x0000_s9" name="" r:id="rId7" imgW="951865" imgH="469900" progId="Equation.DSMT4">
                    <p:embed/>
                  </p:oleObj>
                </mc:Choice>
                <mc:Fallback>
                  <p:oleObj name="" r:id="rId7" imgW="951865" imgH="469900" progId="Equation.DSMT4">
                    <p:embed/>
                    <p:pic>
                      <p:nvPicPr>
                        <p:cNvPr id="0" name="图片 3"/>
                        <p:cNvPicPr/>
                        <p:nvPr/>
                      </p:nvPicPr>
                      <p:blipFill>
                        <a:blip r:embed="rId8"/>
                        <a:stretch>
                          <a:fillRect/>
                        </a:stretch>
                      </p:blipFill>
                      <p:spPr>
                        <a:xfrm>
                          <a:off x="15105" y="3230"/>
                          <a:ext cx="2209" cy="1094"/>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53975" y="651510"/>
            <a:ext cx="12035790" cy="521970"/>
          </a:xfrm>
          <a:prstGeom prst="rect">
            <a:avLst/>
          </a:prstGeom>
        </p:spPr>
        <p:txBody>
          <a:bodyPr wrap="square">
            <a:spAutoFit/>
          </a:bodyPr>
          <a:lstStyle/>
          <a:p>
            <a:r>
              <a:rPr sz="2800" b="1" dirty="0">
                <a:latin typeface="Times New Roman" panose="02020603050405020304" pitchFamily="18" charset="0"/>
                <a:ea typeface="楷体" panose="02010609060101010101" pitchFamily="49" charset="-122"/>
                <a:cs typeface="Times New Roman" panose="02020603050405020304" pitchFamily="18" charset="0"/>
              </a:rPr>
              <a:t>3．在速度</a:t>
            </a:r>
            <a:r>
              <a:rPr lang="en-US" sz="28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n-US" sz="2800" b="1" dirty="0">
                <a:latin typeface="Times New Roman" panose="02020603050405020304" pitchFamily="18" charset="0"/>
                <a:ea typeface="楷体" panose="02010609060101010101" pitchFamily="49" charset="-122"/>
                <a:cs typeface="Times New Roman" panose="02020603050405020304" pitchFamily="18" charset="0"/>
              </a:rPr>
              <a:t>=</a:t>
            </a:r>
            <a:r>
              <a:rPr sz="2800" b="1" dirty="0">
                <a:latin typeface="Times New Roman" panose="02020603050405020304" pitchFamily="18" charset="0"/>
                <a:ea typeface="楷体" panose="02010609060101010101" pitchFamily="49" charset="-122"/>
                <a:cs typeface="Times New Roman" panose="02020603050405020304" pitchFamily="18" charset="0"/>
              </a:rPr>
              <a:t>____________情况下粒子的动量等于非相对论动量的两倍．</a:t>
            </a:r>
            <a:endParaRPr sz="28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0" name="组合 29"/>
          <p:cNvGrpSpPr/>
          <p:nvPr/>
        </p:nvGrpSpPr>
        <p:grpSpPr>
          <a:xfrm>
            <a:off x="48260" y="3364865"/>
            <a:ext cx="11353800" cy="952500"/>
            <a:chOff x="76" y="5299"/>
            <a:chExt cx="17880" cy="1500"/>
          </a:xfrm>
        </p:grpSpPr>
        <p:sp>
          <p:nvSpPr>
            <p:cNvPr id="12" name="TextBox 11"/>
            <p:cNvSpPr txBox="1"/>
            <p:nvPr/>
          </p:nvSpPr>
          <p:spPr>
            <a:xfrm>
              <a:off x="76" y="5299"/>
              <a:ext cx="17880" cy="1501"/>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cs typeface="宋体" panose="02010600030101010101" pitchFamily="2" charset="-122"/>
                </a:rPr>
                <a:t>4．某加速器将电子加速到总能量为           时，该电子的动能是_________________eV.</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对象 -2147482604"/>
            <p:cNvGraphicFramePr>
              <a:graphicFrameLocks noChangeAspect="1"/>
            </p:cNvGraphicFramePr>
            <p:nvPr/>
          </p:nvGraphicFramePr>
          <p:xfrm>
            <a:off x="9195" y="5393"/>
            <a:ext cx="2703" cy="636"/>
          </p:xfrm>
          <a:graphic>
            <a:graphicData uri="http://schemas.openxmlformats.org/presentationml/2006/ole">
              <mc:AlternateContent xmlns:mc="http://schemas.openxmlformats.org/markup-compatibility/2006">
                <mc:Choice xmlns:v="urn:schemas-microsoft-com:vml" Requires="v">
                  <p:oleObj spid="_x0000_s3076" name="" r:id="rId1" imgW="876300" imgH="203200" progId="Equation.DSMT4">
                    <p:embed/>
                  </p:oleObj>
                </mc:Choice>
                <mc:Fallback>
                  <p:oleObj name="" r:id="rId1" imgW="876300" imgH="203200" progId="Equation.DSMT4">
                    <p:embed/>
                    <p:pic>
                      <p:nvPicPr>
                        <p:cNvPr id="0" name="图片 3075"/>
                        <p:cNvPicPr/>
                        <p:nvPr/>
                      </p:nvPicPr>
                      <p:blipFill>
                        <a:blip r:embed="rId2"/>
                        <a:stretch>
                          <a:fillRect/>
                        </a:stretch>
                      </p:blipFill>
                      <p:spPr>
                        <a:xfrm>
                          <a:off x="9195" y="5393"/>
                          <a:ext cx="2703" cy="636"/>
                        </a:xfrm>
                        <a:prstGeom prst="rect">
                          <a:avLst/>
                        </a:prstGeom>
                        <a:noFill/>
                        <a:ln w="38100">
                          <a:noFill/>
                          <a:miter/>
                        </a:ln>
                      </p:spPr>
                    </p:pic>
                  </p:oleObj>
                </mc:Fallback>
              </mc:AlternateContent>
            </a:graphicData>
          </a:graphic>
        </p:graphicFrame>
      </p:grpSp>
      <p:grpSp>
        <p:nvGrpSpPr>
          <p:cNvPr id="5" name="组合 4"/>
          <p:cNvGrpSpPr/>
          <p:nvPr/>
        </p:nvGrpSpPr>
        <p:grpSpPr>
          <a:xfrm>
            <a:off x="96520" y="1367790"/>
            <a:ext cx="6204585" cy="459740"/>
            <a:chOff x="152" y="2154"/>
            <a:chExt cx="9771" cy="724"/>
          </a:xfrm>
        </p:grpSpPr>
        <p:sp>
          <p:nvSpPr>
            <p:cNvPr id="25" name="文本框 24"/>
            <p:cNvSpPr txBox="1"/>
            <p:nvPr/>
          </p:nvSpPr>
          <p:spPr>
            <a:xfrm>
              <a:off x="152" y="2154"/>
              <a:ext cx="6554" cy="725"/>
            </a:xfrm>
            <a:prstGeom prst="rect">
              <a:avLst/>
            </a:prstGeom>
            <a:noFill/>
          </p:spPr>
          <p:txBody>
            <a:bodyPr wrap="non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分析：相对论动量表达式为：</a:t>
              </a:r>
              <a:endParaRPr lang="zh-CN" altLang="en-US" sz="2400"/>
            </a:p>
          </p:txBody>
        </p:sp>
        <p:graphicFrame>
          <p:nvGraphicFramePr>
            <p:cNvPr id="3" name="对象 2">
              <a:hlinkClick r:id="" action="ppaction://ole?verb="/>
            </p:cNvPr>
            <p:cNvGraphicFramePr>
              <a:graphicFrameLocks noChangeAspect="1"/>
            </p:cNvGraphicFramePr>
            <p:nvPr/>
          </p:nvGraphicFramePr>
          <p:xfrm>
            <a:off x="7017" y="2162"/>
            <a:ext cx="2907" cy="717"/>
          </p:xfrm>
          <a:graphic>
            <a:graphicData uri="http://schemas.openxmlformats.org/presentationml/2006/ole">
              <mc:AlternateContent xmlns:mc="http://schemas.openxmlformats.org/markup-compatibility/2006">
                <mc:Choice xmlns:v="urn:schemas-microsoft-com:vml" Requires="v">
                  <p:oleObj spid="_x0000_s1025" name="" r:id="rId3" imgW="927100" imgH="228600" progId="Equation.KSEE3">
                    <p:embed/>
                  </p:oleObj>
                </mc:Choice>
                <mc:Fallback>
                  <p:oleObj name="" r:id="rId3" imgW="927100" imgH="228600" progId="Equation.KSEE3">
                    <p:embed/>
                    <p:pic>
                      <p:nvPicPr>
                        <p:cNvPr id="0" name="图片 1024"/>
                        <p:cNvPicPr/>
                        <p:nvPr/>
                      </p:nvPicPr>
                      <p:blipFill>
                        <a:blip r:embed="rId4"/>
                        <a:stretch>
                          <a:fillRect/>
                        </a:stretch>
                      </p:blipFill>
                      <p:spPr>
                        <a:xfrm>
                          <a:off x="7017" y="2162"/>
                          <a:ext cx="2907" cy="717"/>
                        </a:xfrm>
                        <a:prstGeom prst="rect">
                          <a:avLst/>
                        </a:prstGeom>
                      </p:spPr>
                    </p:pic>
                  </p:oleObj>
                </mc:Fallback>
              </mc:AlternateContent>
            </a:graphicData>
          </a:graphic>
        </p:graphicFrame>
      </p:grpSp>
      <p:grpSp>
        <p:nvGrpSpPr>
          <p:cNvPr id="6" name="组合 5"/>
          <p:cNvGrpSpPr/>
          <p:nvPr/>
        </p:nvGrpSpPr>
        <p:grpSpPr>
          <a:xfrm>
            <a:off x="1064895" y="2028825"/>
            <a:ext cx="6076315" cy="460375"/>
            <a:chOff x="152" y="2154"/>
            <a:chExt cx="9569" cy="725"/>
          </a:xfrm>
        </p:grpSpPr>
        <p:sp>
          <p:nvSpPr>
            <p:cNvPr id="7" name="文本框 6"/>
            <p:cNvSpPr txBox="1"/>
            <p:nvPr/>
          </p:nvSpPr>
          <p:spPr>
            <a:xfrm>
              <a:off x="152" y="2154"/>
              <a:ext cx="7518" cy="725"/>
            </a:xfrm>
            <a:prstGeom prst="rect">
              <a:avLst/>
            </a:prstGeom>
            <a:noFill/>
          </p:spPr>
          <p:txBody>
            <a:bodyPr wrap="non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经典（非相对论）动量表达式为：</a:t>
              </a:r>
              <a:endParaRPr lang="zh-CN" altLang="en-US" sz="2400"/>
            </a:p>
          </p:txBody>
        </p:sp>
        <p:graphicFrame>
          <p:nvGraphicFramePr>
            <p:cNvPr id="8" name="对象 7">
              <a:hlinkClick r:id="" action="ppaction://ole?verb="/>
            </p:cNvPr>
            <p:cNvGraphicFramePr>
              <a:graphicFrameLocks noChangeAspect="1"/>
            </p:cNvGraphicFramePr>
            <p:nvPr/>
          </p:nvGraphicFramePr>
          <p:xfrm>
            <a:off x="7968" y="2162"/>
            <a:ext cx="1753" cy="717"/>
          </p:xfrm>
          <a:graphic>
            <a:graphicData uri="http://schemas.openxmlformats.org/presentationml/2006/ole">
              <mc:AlternateContent xmlns:mc="http://schemas.openxmlformats.org/markup-compatibility/2006">
                <mc:Choice xmlns:v="urn:schemas-microsoft-com:vml" Requires="v">
                  <p:oleObj spid="_x0000_s9" name="" r:id="rId5" imgW="558800" imgH="228600" progId="Equation.KSEE3">
                    <p:embed/>
                  </p:oleObj>
                </mc:Choice>
                <mc:Fallback>
                  <p:oleObj name="" r:id="rId5" imgW="558800" imgH="228600" progId="Equation.KSEE3">
                    <p:embed/>
                    <p:pic>
                      <p:nvPicPr>
                        <p:cNvPr id="0" name="图片 1024"/>
                        <p:cNvPicPr/>
                        <p:nvPr/>
                      </p:nvPicPr>
                      <p:blipFill>
                        <a:blip r:embed="rId6"/>
                        <a:stretch>
                          <a:fillRect/>
                        </a:stretch>
                      </p:blipFill>
                      <p:spPr>
                        <a:xfrm>
                          <a:off x="7968" y="2162"/>
                          <a:ext cx="1753" cy="717"/>
                        </a:xfrm>
                        <a:prstGeom prst="rect">
                          <a:avLst/>
                        </a:prstGeom>
                      </p:spPr>
                    </p:pic>
                  </p:oleObj>
                </mc:Fallback>
              </mc:AlternateContent>
            </a:graphicData>
          </a:graphic>
        </p:graphicFrame>
      </p:grpSp>
      <p:grpSp>
        <p:nvGrpSpPr>
          <p:cNvPr id="10" name="组合 9"/>
          <p:cNvGrpSpPr/>
          <p:nvPr/>
        </p:nvGrpSpPr>
        <p:grpSpPr>
          <a:xfrm>
            <a:off x="1202690" y="2603500"/>
            <a:ext cx="9107805" cy="556895"/>
            <a:chOff x="152" y="2078"/>
            <a:chExt cx="14343" cy="877"/>
          </a:xfrm>
        </p:grpSpPr>
        <p:sp>
          <p:nvSpPr>
            <p:cNvPr id="11" name="文本框 10"/>
            <p:cNvSpPr txBox="1"/>
            <p:nvPr/>
          </p:nvSpPr>
          <p:spPr>
            <a:xfrm>
              <a:off x="152" y="2154"/>
              <a:ext cx="4626" cy="725"/>
            </a:xfrm>
            <a:prstGeom prst="rect">
              <a:avLst/>
            </a:prstGeom>
            <a:noFill/>
          </p:spPr>
          <p:txBody>
            <a:bodyPr wrap="non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比较上述两式，有：</a:t>
              </a:r>
              <a:endParaRPr lang="zh-CN" altLang="en-US" sz="2400"/>
            </a:p>
          </p:txBody>
        </p:sp>
        <p:graphicFrame>
          <p:nvGraphicFramePr>
            <p:cNvPr id="13" name="对象 12">
              <a:hlinkClick r:id="" action="ppaction://ole?verb="/>
            </p:cNvPr>
            <p:cNvGraphicFramePr>
              <a:graphicFrameLocks noChangeAspect="1"/>
            </p:cNvGraphicFramePr>
            <p:nvPr/>
          </p:nvGraphicFramePr>
          <p:xfrm>
            <a:off x="4778" y="2078"/>
            <a:ext cx="9717" cy="877"/>
          </p:xfrm>
          <a:graphic>
            <a:graphicData uri="http://schemas.openxmlformats.org/presentationml/2006/ole">
              <mc:AlternateContent xmlns:mc="http://schemas.openxmlformats.org/markup-compatibility/2006">
                <mc:Choice xmlns:v="urn:schemas-microsoft-com:vml" Requires="v">
                  <p:oleObj spid="_x0000_s15" name="" r:id="rId7" imgW="3098800" imgH="279400" progId="Equation.KSEE3">
                    <p:embed/>
                  </p:oleObj>
                </mc:Choice>
                <mc:Fallback>
                  <p:oleObj name="" r:id="rId7" imgW="3098800" imgH="279400" progId="Equation.KSEE3">
                    <p:embed/>
                    <p:pic>
                      <p:nvPicPr>
                        <p:cNvPr id="0" name="图片 1024"/>
                        <p:cNvPicPr/>
                        <p:nvPr/>
                      </p:nvPicPr>
                      <p:blipFill>
                        <a:blip r:embed="rId8"/>
                        <a:stretch>
                          <a:fillRect/>
                        </a:stretch>
                      </p:blipFill>
                      <p:spPr>
                        <a:xfrm>
                          <a:off x="4778" y="2078"/>
                          <a:ext cx="9717" cy="877"/>
                        </a:xfrm>
                        <a:prstGeom prst="rect">
                          <a:avLst/>
                        </a:prstGeom>
                      </p:spPr>
                    </p:pic>
                  </p:oleObj>
                </mc:Fallback>
              </mc:AlternateContent>
            </a:graphicData>
          </a:graphic>
        </p:graphicFrame>
      </p:grpSp>
      <p:grpSp>
        <p:nvGrpSpPr>
          <p:cNvPr id="17" name="组合 16"/>
          <p:cNvGrpSpPr/>
          <p:nvPr/>
        </p:nvGrpSpPr>
        <p:grpSpPr>
          <a:xfrm>
            <a:off x="349250" y="4431665"/>
            <a:ext cx="5952490" cy="480695"/>
            <a:chOff x="152" y="2138"/>
            <a:chExt cx="9374" cy="757"/>
          </a:xfrm>
        </p:grpSpPr>
        <p:sp>
          <p:nvSpPr>
            <p:cNvPr id="19" name="文本框 18"/>
            <p:cNvSpPr txBox="1"/>
            <p:nvPr/>
          </p:nvSpPr>
          <p:spPr>
            <a:xfrm>
              <a:off x="152" y="2154"/>
              <a:ext cx="5590" cy="725"/>
            </a:xfrm>
            <a:prstGeom prst="rect">
              <a:avLst/>
            </a:prstGeom>
            <a:noFill/>
          </p:spPr>
          <p:txBody>
            <a:bodyPr wrap="non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分析：总能量表达式为：</a:t>
              </a:r>
              <a:endParaRPr lang="zh-CN" altLang="en-US" sz="2400"/>
            </a:p>
          </p:txBody>
        </p:sp>
        <p:graphicFrame>
          <p:nvGraphicFramePr>
            <p:cNvPr id="20" name="对象 19">
              <a:hlinkClick r:id="" action="ppaction://ole?verb="/>
            </p:cNvPr>
            <p:cNvGraphicFramePr>
              <a:graphicFrameLocks noChangeAspect="1"/>
            </p:cNvGraphicFramePr>
            <p:nvPr/>
          </p:nvGraphicFramePr>
          <p:xfrm>
            <a:off x="6220" y="2138"/>
            <a:ext cx="3306" cy="757"/>
          </p:xfrm>
          <a:graphic>
            <a:graphicData uri="http://schemas.openxmlformats.org/presentationml/2006/ole">
              <mc:AlternateContent xmlns:mc="http://schemas.openxmlformats.org/markup-compatibility/2006">
                <mc:Choice xmlns:v="urn:schemas-microsoft-com:vml" Requires="v">
                  <p:oleObj spid="_x0000_s21" name="" r:id="rId9" imgW="1054100" imgH="241300" progId="Equation.KSEE3">
                    <p:embed/>
                  </p:oleObj>
                </mc:Choice>
                <mc:Fallback>
                  <p:oleObj name="" r:id="rId9" imgW="1054100" imgH="241300" progId="Equation.KSEE3">
                    <p:embed/>
                    <p:pic>
                      <p:nvPicPr>
                        <p:cNvPr id="0" name="图片 1024"/>
                        <p:cNvPicPr/>
                        <p:nvPr/>
                      </p:nvPicPr>
                      <p:blipFill>
                        <a:blip r:embed="rId10"/>
                        <a:stretch>
                          <a:fillRect/>
                        </a:stretch>
                      </p:blipFill>
                      <p:spPr>
                        <a:xfrm>
                          <a:off x="6220" y="2138"/>
                          <a:ext cx="3306" cy="757"/>
                        </a:xfrm>
                        <a:prstGeom prst="rect">
                          <a:avLst/>
                        </a:prstGeom>
                      </p:spPr>
                    </p:pic>
                  </p:oleObj>
                </mc:Fallback>
              </mc:AlternateContent>
            </a:graphicData>
          </a:graphic>
        </p:graphicFrame>
      </p:grpSp>
      <p:grpSp>
        <p:nvGrpSpPr>
          <p:cNvPr id="22" name="组合 21"/>
          <p:cNvGrpSpPr/>
          <p:nvPr/>
        </p:nvGrpSpPr>
        <p:grpSpPr>
          <a:xfrm>
            <a:off x="1320165" y="5133340"/>
            <a:ext cx="6087110" cy="480695"/>
            <a:chOff x="152" y="2122"/>
            <a:chExt cx="9586" cy="757"/>
          </a:xfrm>
        </p:grpSpPr>
        <p:sp>
          <p:nvSpPr>
            <p:cNvPr id="23" name="文本框 22"/>
            <p:cNvSpPr txBox="1"/>
            <p:nvPr/>
          </p:nvSpPr>
          <p:spPr>
            <a:xfrm>
              <a:off x="152" y="2154"/>
              <a:ext cx="3662" cy="725"/>
            </a:xfrm>
            <a:prstGeom prst="rect">
              <a:avLst/>
            </a:prstGeom>
            <a:noFill/>
          </p:spPr>
          <p:txBody>
            <a:bodyPr wrap="non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动能表达式为：</a:t>
              </a:r>
              <a:endParaRPr lang="zh-CN" altLang="en-US" sz="2400"/>
            </a:p>
          </p:txBody>
        </p:sp>
        <p:graphicFrame>
          <p:nvGraphicFramePr>
            <p:cNvPr id="24" name="对象 23">
              <a:hlinkClick r:id="" action="ppaction://ole?verb="/>
            </p:cNvPr>
            <p:cNvGraphicFramePr>
              <a:graphicFrameLocks noChangeAspect="1"/>
            </p:cNvGraphicFramePr>
            <p:nvPr/>
          </p:nvGraphicFramePr>
          <p:xfrm>
            <a:off x="4441" y="2122"/>
            <a:ext cx="5297" cy="757"/>
          </p:xfrm>
          <a:graphic>
            <a:graphicData uri="http://schemas.openxmlformats.org/presentationml/2006/ole">
              <mc:AlternateContent xmlns:mc="http://schemas.openxmlformats.org/markup-compatibility/2006">
                <mc:Choice xmlns:v="urn:schemas-microsoft-com:vml" Requires="v">
                  <p:oleObj spid="_x0000_s26" name="" r:id="rId11" imgW="1688465" imgH="241300" progId="Equation.KSEE3">
                    <p:embed/>
                  </p:oleObj>
                </mc:Choice>
                <mc:Fallback>
                  <p:oleObj name="" r:id="rId11" imgW="1688465" imgH="241300" progId="Equation.KSEE3">
                    <p:embed/>
                    <p:pic>
                      <p:nvPicPr>
                        <p:cNvPr id="0" name="图片 1024"/>
                        <p:cNvPicPr/>
                        <p:nvPr/>
                      </p:nvPicPr>
                      <p:blipFill>
                        <a:blip r:embed="rId12"/>
                        <a:stretch>
                          <a:fillRect/>
                        </a:stretch>
                      </p:blipFill>
                      <p:spPr>
                        <a:xfrm>
                          <a:off x="4441" y="2122"/>
                          <a:ext cx="5297" cy="757"/>
                        </a:xfrm>
                        <a:prstGeom prst="rect">
                          <a:avLst/>
                        </a:prstGeom>
                      </p:spPr>
                    </p:pic>
                  </p:oleObj>
                </mc:Fallback>
              </mc:AlternateContent>
            </a:graphicData>
          </a:graphic>
        </p:graphicFrame>
      </p:grpSp>
      <p:grpSp>
        <p:nvGrpSpPr>
          <p:cNvPr id="27" name="组合 26"/>
          <p:cNvGrpSpPr/>
          <p:nvPr/>
        </p:nvGrpSpPr>
        <p:grpSpPr>
          <a:xfrm>
            <a:off x="1438275" y="5903595"/>
            <a:ext cx="6581140" cy="460375"/>
            <a:chOff x="152" y="2154"/>
            <a:chExt cx="10364" cy="725"/>
          </a:xfrm>
        </p:grpSpPr>
        <p:sp>
          <p:nvSpPr>
            <p:cNvPr id="28" name="文本框 27"/>
            <p:cNvSpPr txBox="1"/>
            <p:nvPr/>
          </p:nvSpPr>
          <p:spPr>
            <a:xfrm>
              <a:off x="152" y="2154"/>
              <a:ext cx="3662" cy="725"/>
            </a:xfrm>
            <a:prstGeom prst="rect">
              <a:avLst/>
            </a:prstGeom>
            <a:noFill/>
          </p:spPr>
          <p:txBody>
            <a:bodyPr wrap="none" rtlCol="0" anchor="t">
              <a:spAutoFit/>
            </a:bodyPr>
            <a:p>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代入数据，得：</a:t>
              </a:r>
              <a:endParaRPr lang="zh-CN" altLang="en-US" sz="2400"/>
            </a:p>
          </p:txBody>
        </p:sp>
        <p:graphicFrame>
          <p:nvGraphicFramePr>
            <p:cNvPr id="29" name="对象 28">
              <a:hlinkClick r:id="" action="ppaction://ole?verb="/>
            </p:cNvPr>
            <p:cNvGraphicFramePr>
              <a:graphicFrameLocks noChangeAspect="1"/>
            </p:cNvGraphicFramePr>
            <p:nvPr/>
          </p:nvGraphicFramePr>
          <p:xfrm>
            <a:off x="4494" y="2157"/>
            <a:ext cx="6022" cy="719"/>
          </p:xfrm>
          <a:graphic>
            <a:graphicData uri="http://schemas.openxmlformats.org/presentationml/2006/ole">
              <mc:AlternateContent xmlns:mc="http://schemas.openxmlformats.org/markup-compatibility/2006">
                <mc:Choice xmlns:v="urn:schemas-microsoft-com:vml" Requires="v">
                  <p:oleObj spid="_x0000_s31" name="" r:id="rId13" imgW="1917065" imgH="228600" progId="Equation.KSEE3">
                    <p:embed/>
                  </p:oleObj>
                </mc:Choice>
                <mc:Fallback>
                  <p:oleObj name="" r:id="rId13" imgW="1917065" imgH="228600" progId="Equation.KSEE3">
                    <p:embed/>
                    <p:pic>
                      <p:nvPicPr>
                        <p:cNvPr id="0" name="图片 1024"/>
                        <p:cNvPicPr/>
                        <p:nvPr/>
                      </p:nvPicPr>
                      <p:blipFill>
                        <a:blip r:embed="rId14"/>
                        <a:stretch>
                          <a:fillRect/>
                        </a:stretch>
                      </p:blipFill>
                      <p:spPr>
                        <a:xfrm>
                          <a:off x="4494" y="2157"/>
                          <a:ext cx="6022" cy="719"/>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a:xfrm>
            <a:off x="53669" y="1851485"/>
            <a:ext cx="1307151" cy="523220"/>
          </a:xfrm>
          <a:prstGeom prst="rect">
            <a:avLst/>
          </a:prstGeom>
          <a:noFill/>
        </p:spPr>
        <p:txBody>
          <a:bodyPr wrap="square" rtlCol="0">
            <a:spAutoFit/>
          </a:bodyPr>
          <a:lstStyle/>
          <a:p>
            <a:r>
              <a:rPr lang="zh-CN" altLang="en-US" sz="2800" b="1" dirty="0">
                <a:solidFill>
                  <a:srgbClr val="1C07B9"/>
                </a:solidFill>
                <a:latin typeface="Times New Roman" panose="02020603050405020304" pitchFamily="18" charset="0"/>
                <a:ea typeface="楷体" panose="02010609060101010101" pitchFamily="49" charset="-122"/>
                <a:cs typeface="Times New Roman" panose="02020603050405020304" pitchFamily="18" charset="0"/>
              </a:rPr>
              <a:t>解析</a:t>
            </a:r>
            <a:r>
              <a:rPr lang="zh-CN" altLang="en-US" sz="2800" dirty="0" smtClean="0">
                <a:solidFill>
                  <a:srgbClr val="1C07B9"/>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dirty="0">
              <a:solidFill>
                <a:srgbClr val="1C07B9"/>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53975" y="650875"/>
            <a:ext cx="12040870" cy="953135"/>
          </a:xfrm>
          <a:prstGeom prst="rect">
            <a:avLst/>
          </a:prstGeom>
        </p:spPr>
        <p:txBody>
          <a:bodyPr wrap="square">
            <a:spAutoFit/>
          </a:bodyPr>
          <a:lstStyle/>
          <a:p>
            <a:r>
              <a:rPr sz="2800" b="1" dirty="0">
                <a:latin typeface="Times New Roman" panose="02020603050405020304" pitchFamily="18" charset="0"/>
                <a:ea typeface="楷体" panose="02010609060101010101" pitchFamily="49" charset="-122"/>
                <a:cs typeface="Times New Roman" panose="02020603050405020304" pitchFamily="18" charset="0"/>
              </a:rPr>
              <a:t>5．一体积为</a:t>
            </a:r>
            <a:r>
              <a:rPr lang="en-US" sz="28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n-US" sz="2800" b="1"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sz="2800" b="1" dirty="0">
                <a:latin typeface="Times New Roman" panose="02020603050405020304" pitchFamily="18" charset="0"/>
                <a:ea typeface="楷体" panose="02010609060101010101" pitchFamily="49" charset="-122"/>
                <a:cs typeface="Times New Roman" panose="02020603050405020304" pitchFamily="18" charset="0"/>
              </a:rPr>
              <a:t>，质量为</a:t>
            </a:r>
            <a:r>
              <a:rPr lang="en-US" sz="28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a:t>
            </a:r>
            <a:r>
              <a:rPr lang="en-US" sz="2800" b="1"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sz="2800" b="1" dirty="0">
                <a:latin typeface="Times New Roman" panose="02020603050405020304" pitchFamily="18" charset="0"/>
                <a:ea typeface="楷体" panose="02010609060101010101" pitchFamily="49" charset="-122"/>
                <a:cs typeface="Times New Roman" panose="02020603050405020304" pitchFamily="18" charset="0"/>
              </a:rPr>
              <a:t>的立方体沿其一棱的方向相对于观察者</a:t>
            </a:r>
            <a:r>
              <a:rPr lang="en-US" sz="28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sz="2800" b="1" dirty="0">
                <a:latin typeface="Times New Roman" panose="02020603050405020304" pitchFamily="18" charset="0"/>
                <a:ea typeface="楷体" panose="02010609060101010101" pitchFamily="49" charset="-122"/>
                <a:cs typeface="Times New Roman" panose="02020603050405020304" pitchFamily="18" charset="0"/>
              </a:rPr>
              <a:t>以速度</a:t>
            </a:r>
            <a:r>
              <a:rPr lang="en-US" sz="28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sz="2800" b="1" dirty="0">
                <a:latin typeface="Times New Roman" panose="02020603050405020304" pitchFamily="18" charset="0"/>
                <a:ea typeface="楷体" panose="02010609060101010101" pitchFamily="49" charset="-122"/>
                <a:cs typeface="Times New Roman" panose="02020603050405020304" pitchFamily="18" charset="0"/>
              </a:rPr>
              <a:t>运动．求：观察者</a:t>
            </a:r>
            <a:r>
              <a:rPr lang="en-US" sz="28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sz="2800" b="1" dirty="0">
                <a:latin typeface="Times New Roman" panose="02020603050405020304" pitchFamily="18" charset="0"/>
                <a:ea typeface="楷体" panose="02010609060101010101" pitchFamily="49" charset="-122"/>
                <a:cs typeface="Times New Roman" panose="02020603050405020304" pitchFamily="18" charset="0"/>
              </a:rPr>
              <a:t> 测得其密度是多少？</a:t>
            </a:r>
            <a:endParaRPr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Box 6"/>
          <p:cNvSpPr txBox="1"/>
          <p:nvPr/>
        </p:nvSpPr>
        <p:spPr>
          <a:xfrm>
            <a:off x="1361712" y="1883140"/>
            <a:ext cx="4926330" cy="460375"/>
          </a:xfrm>
          <a:prstGeom prst="rect">
            <a:avLst/>
          </a:prstGeom>
          <a:noFill/>
        </p:spPr>
        <p:txBody>
          <a:bodyPr wrap="none" rtlCol="0">
            <a:spAutoFit/>
          </a:bodyPr>
          <a:lstStyle/>
          <a:p>
            <a:pPr algn="l"/>
            <a:r>
              <a:rPr lang="zh-CN" sz="2400" b="1" dirty="0" smtClean="0">
                <a:latin typeface="宋体" panose="02010600030101010101" pitchFamily="2" charset="-122"/>
                <a:ea typeface="宋体" panose="02010600030101010101" pitchFamily="2" charset="-122"/>
                <a:cs typeface="Times New Roman" panose="02020603050405020304" pitchFamily="18" charset="0"/>
              </a:rPr>
              <a:t>设静止时，立方体的边长为</a:t>
            </a:r>
            <a:r>
              <a:rPr lang="en-US" altLang="zh-CN"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sym typeface="+mn-ea"/>
              </a:rPr>
              <a:t>有</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sym typeface="+mn-ea"/>
              </a:rPr>
              <a:t>：</a:t>
            </a:r>
            <a:endParaRPr lang="zh-CN" altLang="en-US" sz="2400" b="1" dirty="0" smtClean="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9" name="TextBox 6"/>
          <p:cNvSpPr txBox="1"/>
          <p:nvPr/>
        </p:nvSpPr>
        <p:spPr>
          <a:xfrm>
            <a:off x="1434737" y="3674475"/>
            <a:ext cx="2937510" cy="460375"/>
          </a:xfrm>
          <a:prstGeom prst="rect">
            <a:avLst/>
          </a:prstGeom>
          <a:noFill/>
        </p:spPr>
        <p:txBody>
          <a:bodyPr wrap="none" rtlCol="0">
            <a:spAutoFit/>
          </a:bodyPr>
          <a:p>
            <a:r>
              <a:rPr lang="zh-CN" sz="2400" b="1" dirty="0" smtClean="0">
                <a:latin typeface="宋体" panose="02010600030101010101" pitchFamily="2" charset="-122"/>
                <a:ea typeface="宋体" panose="02010600030101010101" pitchFamily="2" charset="-122"/>
                <a:cs typeface="Times New Roman" panose="02020603050405020304" pitchFamily="18" charset="0"/>
              </a:rPr>
              <a:t>根据质速关系，有</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en-US" sz="2400" b="1" dirty="0" smtClean="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 name="对象 1">
            <a:hlinkClick r:id="" action="ppaction://ole?verb="/>
          </p:cNvPr>
          <p:cNvGraphicFramePr>
            <a:graphicFrameLocks noChangeAspect="1"/>
          </p:cNvGraphicFramePr>
          <p:nvPr/>
        </p:nvGraphicFramePr>
        <p:xfrm>
          <a:off x="6287770" y="1915160"/>
          <a:ext cx="879475" cy="428625"/>
        </p:xfrm>
        <a:graphic>
          <a:graphicData uri="http://schemas.openxmlformats.org/presentationml/2006/ole">
            <mc:AlternateContent xmlns:mc="http://schemas.openxmlformats.org/markup-compatibility/2006">
              <mc:Choice xmlns:v="urn:schemas-microsoft-com:vml" Requires="v">
                <p:oleObj spid="_x0000_s2049" name="" r:id="rId1" imgW="495300" imgH="241300" progId="Equation.KSEE3">
                  <p:embed/>
                </p:oleObj>
              </mc:Choice>
              <mc:Fallback>
                <p:oleObj name="" r:id="rId1" imgW="495300" imgH="241300" progId="Equation.KSEE3">
                  <p:embed/>
                  <p:pic>
                    <p:nvPicPr>
                      <p:cNvPr id="0" name="图片 2048"/>
                      <p:cNvPicPr/>
                      <p:nvPr/>
                    </p:nvPicPr>
                    <p:blipFill>
                      <a:blip r:embed="rId2"/>
                      <a:stretch>
                        <a:fillRect/>
                      </a:stretch>
                    </p:blipFill>
                    <p:spPr>
                      <a:xfrm>
                        <a:off x="6287770" y="1915160"/>
                        <a:ext cx="879475" cy="428625"/>
                      </a:xfrm>
                      <a:prstGeom prst="rect">
                        <a:avLst/>
                      </a:prstGeom>
                    </p:spPr>
                  </p:pic>
                </p:oleObj>
              </mc:Fallback>
            </mc:AlternateContent>
          </a:graphicData>
        </a:graphic>
      </p:graphicFrame>
      <p:sp>
        <p:nvSpPr>
          <p:cNvPr id="20" name="文本框 19"/>
          <p:cNvSpPr txBox="1"/>
          <p:nvPr/>
        </p:nvSpPr>
        <p:spPr>
          <a:xfrm>
            <a:off x="571500" y="2562860"/>
            <a:ext cx="11233785" cy="460375"/>
          </a:xfrm>
          <a:prstGeom prst="rect">
            <a:avLst/>
          </a:prstGeom>
          <a:noFill/>
        </p:spPr>
        <p:txBody>
          <a:bodyPr wrap="none" rtlCol="0" anchor="t">
            <a:spAutoFit/>
          </a:bodyPr>
          <a:p>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立方体沿其一棱的方向相对于观察者</a:t>
            </a:r>
            <a:r>
              <a:rPr lang="en-US"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以速度</a:t>
            </a:r>
            <a:r>
              <a:rPr lang="en-US"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v</a:t>
            </a:r>
            <a:r>
              <a:rPr sz="2400" b="1" dirty="0">
                <a:latin typeface="Times New Roman" panose="02020603050405020304" pitchFamily="18" charset="0"/>
                <a:ea typeface="楷体" panose="02010609060101010101" pitchFamily="49" charset="-122"/>
                <a:cs typeface="Times New Roman" panose="02020603050405020304" pitchFamily="18" charset="0"/>
                <a:sym typeface="+mn-ea"/>
              </a:rPr>
              <a:t>运动</a:t>
            </a:r>
            <a:r>
              <a:rPr 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400" b="1" dirty="0">
                <a:latin typeface="Times New Roman" panose="02020603050405020304" pitchFamily="18" charset="0"/>
                <a:ea typeface="楷体" panose="02010609060101010101" pitchFamily="49" charset="-122"/>
                <a:cs typeface="Times New Roman" panose="02020603050405020304" pitchFamily="18" charset="0"/>
                <a:sym typeface="+mn-ea"/>
              </a:rPr>
              <a:t>将在运动方向上发生长度收缩</a:t>
            </a:r>
            <a:endParaRPr lang="zh-CN" altLang="en-US"/>
          </a:p>
        </p:txBody>
      </p:sp>
      <p:graphicFrame>
        <p:nvGraphicFramePr>
          <p:cNvPr id="21" name="对象 20">
            <a:hlinkClick r:id="" action="ppaction://ole?verb="/>
          </p:cNvPr>
          <p:cNvGraphicFramePr>
            <a:graphicFrameLocks noChangeAspect="1"/>
          </p:cNvGraphicFramePr>
          <p:nvPr/>
        </p:nvGraphicFramePr>
        <p:xfrm>
          <a:off x="3227070" y="3121343"/>
          <a:ext cx="2548255" cy="406400"/>
        </p:xfrm>
        <a:graphic>
          <a:graphicData uri="http://schemas.openxmlformats.org/presentationml/2006/ole">
            <mc:AlternateContent xmlns:mc="http://schemas.openxmlformats.org/markup-compatibility/2006">
              <mc:Choice xmlns:v="urn:schemas-microsoft-com:vml" Requires="v">
                <p:oleObj spid="_x0000_s3" name="" r:id="rId3" imgW="1435100" imgH="228600" progId="Equation.KSEE3">
                  <p:embed/>
                </p:oleObj>
              </mc:Choice>
              <mc:Fallback>
                <p:oleObj name="" r:id="rId3" imgW="1435100" imgH="228600" progId="Equation.KSEE3">
                  <p:embed/>
                  <p:pic>
                    <p:nvPicPr>
                      <p:cNvPr id="0" name="图片 2048"/>
                      <p:cNvPicPr/>
                      <p:nvPr/>
                    </p:nvPicPr>
                    <p:blipFill>
                      <a:blip r:embed="rId4"/>
                      <a:stretch>
                        <a:fillRect/>
                      </a:stretch>
                    </p:blipFill>
                    <p:spPr>
                      <a:xfrm>
                        <a:off x="3227070" y="3121343"/>
                        <a:ext cx="2548255" cy="40640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4677728" y="3701733"/>
          <a:ext cx="947420" cy="406400"/>
        </p:xfrm>
        <a:graphic>
          <a:graphicData uri="http://schemas.openxmlformats.org/presentationml/2006/ole">
            <mc:AlternateContent xmlns:mc="http://schemas.openxmlformats.org/markup-compatibility/2006">
              <mc:Choice xmlns:v="urn:schemas-microsoft-com:vml" Requires="v">
                <p:oleObj spid="_x0000_s23" name="" r:id="rId5" imgW="533400" imgH="228600" progId="Equation.KSEE3">
                  <p:embed/>
                </p:oleObj>
              </mc:Choice>
              <mc:Fallback>
                <p:oleObj name="" r:id="rId5" imgW="533400" imgH="228600" progId="Equation.KSEE3">
                  <p:embed/>
                  <p:pic>
                    <p:nvPicPr>
                      <p:cNvPr id="0" name="图片 2048"/>
                      <p:cNvPicPr/>
                      <p:nvPr/>
                    </p:nvPicPr>
                    <p:blipFill>
                      <a:blip r:embed="rId6"/>
                      <a:stretch>
                        <a:fillRect/>
                      </a:stretch>
                    </p:blipFill>
                    <p:spPr>
                      <a:xfrm>
                        <a:off x="4677728" y="3701733"/>
                        <a:ext cx="947420" cy="406400"/>
                      </a:xfrm>
                      <a:prstGeom prst="rect">
                        <a:avLst/>
                      </a:prstGeom>
                    </p:spPr>
                  </p:pic>
                </p:oleObj>
              </mc:Fallback>
            </mc:AlternateContent>
          </a:graphicData>
        </a:graphic>
      </p:graphicFrame>
      <p:sp>
        <p:nvSpPr>
          <p:cNvPr id="24" name="TextBox 6"/>
          <p:cNvSpPr txBox="1"/>
          <p:nvPr/>
        </p:nvSpPr>
        <p:spPr>
          <a:xfrm>
            <a:off x="1512207" y="4384405"/>
            <a:ext cx="2937510" cy="460375"/>
          </a:xfrm>
          <a:prstGeom prst="rect">
            <a:avLst/>
          </a:prstGeom>
          <a:noFill/>
        </p:spPr>
        <p:txBody>
          <a:bodyPr wrap="none" rtlCol="0">
            <a:spAutoFit/>
          </a:bodyPr>
          <a:p>
            <a:r>
              <a:rPr lang="zh-CN" sz="2400" b="1" dirty="0" smtClean="0">
                <a:latin typeface="宋体" panose="02010600030101010101" pitchFamily="2" charset="-122"/>
                <a:ea typeface="宋体" panose="02010600030101010101" pitchFamily="2" charset="-122"/>
                <a:cs typeface="Times New Roman" panose="02020603050405020304" pitchFamily="18" charset="0"/>
              </a:rPr>
              <a:t>根据密度公式，有</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en-US" sz="2400" b="1" dirty="0" smtClean="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6" name="对象 25">
            <a:hlinkClick r:id="" action="ppaction://ole?verb="/>
          </p:cNvPr>
          <p:cNvGraphicFramePr>
            <a:graphicFrameLocks noChangeAspect="1"/>
          </p:cNvGraphicFramePr>
          <p:nvPr/>
        </p:nvGraphicFramePr>
        <p:xfrm>
          <a:off x="4508501" y="4208146"/>
          <a:ext cx="3971925" cy="813435"/>
        </p:xfrm>
        <a:graphic>
          <a:graphicData uri="http://schemas.openxmlformats.org/presentationml/2006/ole">
            <mc:AlternateContent xmlns:mc="http://schemas.openxmlformats.org/markup-compatibility/2006">
              <mc:Choice xmlns:v="urn:schemas-microsoft-com:vml" Requires="v">
                <p:oleObj spid="_x0000_s27" name="" r:id="rId7" imgW="2234565" imgH="457200" progId="Equation.KSEE3">
                  <p:embed/>
                </p:oleObj>
              </mc:Choice>
              <mc:Fallback>
                <p:oleObj name="" r:id="rId7" imgW="2234565" imgH="457200" progId="Equation.KSEE3">
                  <p:embed/>
                  <p:pic>
                    <p:nvPicPr>
                      <p:cNvPr id="0" name="图片 2048"/>
                      <p:cNvPicPr/>
                      <p:nvPr/>
                    </p:nvPicPr>
                    <p:blipFill>
                      <a:blip r:embed="rId8"/>
                      <a:stretch>
                        <a:fillRect/>
                      </a:stretch>
                    </p:blipFill>
                    <p:spPr>
                      <a:xfrm>
                        <a:off x="4508501" y="4208146"/>
                        <a:ext cx="3971925" cy="81343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3660" y="672465"/>
            <a:ext cx="12118340" cy="1322070"/>
          </a:xfrm>
          <a:prstGeom prst="rect">
            <a:avLst/>
          </a:prstGeom>
          <a:noFill/>
        </p:spPr>
        <p:txBody>
          <a:bodyPr wrap="square" rtlCol="0">
            <a:spAutoFit/>
          </a:bodyPr>
          <a:lstStyle/>
          <a:p>
            <a:r>
              <a:rPr sz="2000" b="1" dirty="0" smtClean="0">
                <a:ea typeface="宋体" panose="02010600030101010101" pitchFamily="2" charset="-122"/>
              </a:rPr>
              <a:t>6．一艘宇宙飞船的船身固有长度为</a:t>
            </a:r>
            <a:r>
              <a:rPr lang="en-US" sz="20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a:t>
            </a:r>
            <a:r>
              <a:rPr lang="en-US" sz="2000" b="1" i="1" baseline="-25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en-US" sz="2000" b="1" dirty="0" smtClean="0">
                <a:ea typeface="宋体" panose="02010600030101010101" pitchFamily="2" charset="-122"/>
              </a:rPr>
              <a:t>=90m</a:t>
            </a:r>
            <a:r>
              <a:rPr sz="2000" b="1" dirty="0" smtClean="0">
                <a:ea typeface="宋体" panose="02010600030101010101" pitchFamily="2" charset="-122"/>
              </a:rPr>
              <a:t>，相对于地面以 </a:t>
            </a:r>
            <a:r>
              <a:rPr lang="en-US" sz="20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v=0.8c</a:t>
            </a:r>
            <a:r>
              <a:rPr sz="2000" b="1" dirty="0" smtClean="0">
                <a:ea typeface="宋体" panose="02010600030101010101" pitchFamily="2" charset="-122"/>
              </a:rPr>
              <a:t>(c为真空中光速)的匀速度在地面观测站的上空飞过． </a:t>
            </a:r>
            <a:r>
              <a:rPr lang="zh-CN" sz="2000" b="1" dirty="0" smtClean="0">
                <a:ea typeface="宋体" panose="02010600030101010101" pitchFamily="2" charset="-122"/>
              </a:rPr>
              <a:t>求：</a:t>
            </a:r>
            <a:r>
              <a:rPr sz="2000" b="1" dirty="0" smtClean="0">
                <a:ea typeface="宋体" panose="02010600030101010101" pitchFamily="2" charset="-122"/>
              </a:rPr>
              <a:t>                 </a:t>
            </a:r>
            <a:endParaRPr sz="2000" b="1" dirty="0" smtClean="0">
              <a:ea typeface="宋体" panose="02010600030101010101" pitchFamily="2" charset="-122"/>
            </a:endParaRPr>
          </a:p>
          <a:p>
            <a:r>
              <a:rPr sz="2000" b="1" dirty="0" smtClean="0">
                <a:ea typeface="宋体" panose="02010600030101010101" pitchFamily="2" charset="-122"/>
              </a:rPr>
              <a:t>    (1)   观测站测得飞船的船身通过观测站的时间间隔是多少？        </a:t>
            </a:r>
            <a:endParaRPr sz="2000" b="1" dirty="0" smtClean="0">
              <a:ea typeface="宋体" panose="02010600030101010101" pitchFamily="2" charset="-122"/>
            </a:endParaRPr>
          </a:p>
          <a:p>
            <a:r>
              <a:rPr sz="2000" b="1" dirty="0" smtClean="0">
                <a:ea typeface="宋体" panose="02010600030101010101" pitchFamily="2" charset="-122"/>
              </a:rPr>
              <a:t>    (2)   宇航员测得船身通过观测站的时间间隔是多少？</a:t>
            </a:r>
            <a:endParaRPr sz="2000" b="1" dirty="0" smtClean="0">
              <a:ea typeface="宋体" panose="02010600030101010101" pitchFamily="2" charset="-122"/>
            </a:endParaRPr>
          </a:p>
        </p:txBody>
      </p:sp>
      <p:sp>
        <p:nvSpPr>
          <p:cNvPr id="55" name="文本框 215045"/>
          <p:cNvSpPr txBox="1"/>
          <p:nvPr/>
        </p:nvSpPr>
        <p:spPr>
          <a:xfrm>
            <a:off x="99695" y="2092325"/>
            <a:ext cx="6017260" cy="398780"/>
          </a:xfrm>
          <a:prstGeom prst="rect">
            <a:avLst/>
          </a:prstGeom>
          <a:noFill/>
          <a:ln w="9525">
            <a:noFill/>
          </a:ln>
        </p:spPr>
        <p:txBody>
          <a:bodyPr wrap="square" anchor="t">
            <a:spAutoFit/>
          </a:bodyPr>
          <a:p>
            <a:r>
              <a:rPr lang="en-US" altLang="zh-CN" sz="2000" b="1" dirty="0">
                <a:ea typeface="宋体" panose="02010600030101010101" pitchFamily="2" charset="-122"/>
                <a:cs typeface="Times New Roman" panose="02020603050405020304" pitchFamily="18" charset="0"/>
                <a:sym typeface="+mn-ea"/>
              </a:rPr>
              <a:t> (1)  </a:t>
            </a:r>
            <a:r>
              <a:rPr lang="zh-CN" altLang="en-US" sz="2000" b="1" dirty="0">
                <a:ea typeface="宋体" panose="02010600030101010101" pitchFamily="2" charset="-122"/>
                <a:cs typeface="Times New Roman" panose="02020603050405020304" pitchFamily="18" charset="0"/>
                <a:sym typeface="+mn-ea"/>
              </a:rPr>
              <a:t>观察员认为：运动着的飞船有长度收缩，得：</a:t>
            </a:r>
            <a:endParaRPr lang="zh-CN" altLang="en-US" sz="2000" b="1" dirty="0">
              <a:solidFill>
                <a:srgbClr val="FF0000"/>
              </a:solidFill>
              <a:ea typeface="宋体" panose="02010600030101010101" pitchFamily="2" charset="-122"/>
              <a:cs typeface="Times New Roman" panose="02020603050405020304" pitchFamily="18" charset="0"/>
              <a:sym typeface="+mn-ea"/>
            </a:endParaRPr>
          </a:p>
        </p:txBody>
      </p:sp>
      <p:graphicFrame>
        <p:nvGraphicFramePr>
          <p:cNvPr id="57" name="对象 56"/>
          <p:cNvGraphicFramePr/>
          <p:nvPr/>
        </p:nvGraphicFramePr>
        <p:xfrm>
          <a:off x="1100455" y="2588895"/>
          <a:ext cx="5871845" cy="712470"/>
        </p:xfrm>
        <a:graphic>
          <a:graphicData uri="http://schemas.openxmlformats.org/presentationml/2006/ole">
            <mc:AlternateContent xmlns:mc="http://schemas.openxmlformats.org/markup-compatibility/2006">
              <mc:Choice xmlns:v="urn:schemas-microsoft-com:vml" Requires="v">
                <p:oleObj spid="_x0000_s58" name="" r:id="rId1" imgW="3225800" imgH="444500" progId="Equation.3">
                  <p:embed/>
                </p:oleObj>
              </mc:Choice>
              <mc:Fallback>
                <p:oleObj name="" r:id="rId1" imgW="3225800" imgH="444500" progId="Equation.3">
                  <p:embed/>
                  <p:pic>
                    <p:nvPicPr>
                      <p:cNvPr id="0" name="图片 3135"/>
                      <p:cNvPicPr/>
                      <p:nvPr/>
                    </p:nvPicPr>
                    <p:blipFill>
                      <a:blip r:embed="rId2"/>
                      <a:stretch>
                        <a:fillRect/>
                      </a:stretch>
                    </p:blipFill>
                    <p:spPr>
                      <a:xfrm>
                        <a:off x="1100455" y="2588895"/>
                        <a:ext cx="5871845" cy="712470"/>
                      </a:xfrm>
                      <a:prstGeom prst="rect">
                        <a:avLst/>
                      </a:prstGeom>
                      <a:noFill/>
                      <a:ln w="38100">
                        <a:noFill/>
                        <a:miter/>
                      </a:ln>
                    </p:spPr>
                  </p:pic>
                </p:oleObj>
              </mc:Fallback>
            </mc:AlternateContent>
          </a:graphicData>
        </a:graphic>
      </p:graphicFrame>
      <p:sp>
        <p:nvSpPr>
          <p:cNvPr id="59" name="文本框 215045"/>
          <p:cNvSpPr txBox="1"/>
          <p:nvPr/>
        </p:nvSpPr>
        <p:spPr>
          <a:xfrm>
            <a:off x="99695" y="3500755"/>
            <a:ext cx="5492115" cy="398780"/>
          </a:xfrm>
          <a:prstGeom prst="rect">
            <a:avLst/>
          </a:prstGeom>
          <a:noFill/>
          <a:ln w="9525">
            <a:noFill/>
          </a:ln>
        </p:spPr>
        <p:txBody>
          <a:bodyPr wrap="square" anchor="t">
            <a:spAutoFit/>
          </a:bodyPr>
          <a:p>
            <a:r>
              <a:rPr lang="en-US" altLang="zh-CN" sz="2000" b="1" dirty="0">
                <a:ea typeface="宋体" panose="02010600030101010101" pitchFamily="2" charset="-122"/>
                <a:cs typeface="Times New Roman" panose="02020603050405020304" pitchFamily="18" charset="0"/>
                <a:sym typeface="+mn-ea"/>
              </a:rPr>
              <a:t> (2)  </a:t>
            </a:r>
            <a:r>
              <a:rPr lang="zh-CN" altLang="en-US" sz="2000" b="1" dirty="0">
                <a:ea typeface="宋体" panose="02010600030101010101" pitchFamily="2" charset="-122"/>
                <a:cs typeface="Times New Roman" panose="02020603050405020304" pitchFamily="18" charset="0"/>
                <a:sym typeface="+mn-ea"/>
              </a:rPr>
              <a:t>宇航</a:t>
            </a:r>
            <a:r>
              <a:rPr lang="zh-CN" altLang="en-US" sz="2000" b="1" dirty="0">
                <a:ea typeface="宋体" panose="02010600030101010101" pitchFamily="2" charset="-122"/>
                <a:cs typeface="Times New Roman" panose="02020603050405020304" pitchFamily="18" charset="0"/>
                <a:sym typeface="+mn-ea"/>
              </a:rPr>
              <a:t>员认为：飞船长度为固有长度，得：</a:t>
            </a:r>
            <a:endParaRPr lang="zh-CN" altLang="en-US" sz="2000" b="1" dirty="0">
              <a:solidFill>
                <a:srgbClr val="FF0000"/>
              </a:solidFill>
              <a:ea typeface="宋体" panose="02010600030101010101" pitchFamily="2" charset="-122"/>
              <a:cs typeface="Times New Roman" panose="02020603050405020304" pitchFamily="18" charset="0"/>
              <a:sym typeface="+mn-ea"/>
            </a:endParaRPr>
          </a:p>
        </p:txBody>
      </p:sp>
      <p:graphicFrame>
        <p:nvGraphicFramePr>
          <p:cNvPr id="60" name="对象 59"/>
          <p:cNvGraphicFramePr/>
          <p:nvPr/>
        </p:nvGraphicFramePr>
        <p:xfrm>
          <a:off x="1881505" y="3955415"/>
          <a:ext cx="3331845" cy="680085"/>
        </p:xfrm>
        <a:graphic>
          <a:graphicData uri="http://schemas.openxmlformats.org/presentationml/2006/ole">
            <mc:AlternateContent xmlns:mc="http://schemas.openxmlformats.org/markup-compatibility/2006">
              <mc:Choice xmlns:v="urn:schemas-microsoft-com:vml" Requires="v">
                <p:oleObj spid="_x0000_s66" name="" r:id="rId3" imgW="1879600" imgH="393700" progId="Equation.3">
                  <p:embed/>
                </p:oleObj>
              </mc:Choice>
              <mc:Fallback>
                <p:oleObj name="" r:id="rId3" imgW="1879600" imgH="393700" progId="Equation.3">
                  <p:embed/>
                  <p:pic>
                    <p:nvPicPr>
                      <p:cNvPr id="0" name="图片 3135"/>
                      <p:cNvPicPr/>
                      <p:nvPr/>
                    </p:nvPicPr>
                    <p:blipFill>
                      <a:blip r:embed="rId4"/>
                      <a:stretch>
                        <a:fillRect/>
                      </a:stretch>
                    </p:blipFill>
                    <p:spPr>
                      <a:xfrm>
                        <a:off x="1881505" y="3955415"/>
                        <a:ext cx="3331845" cy="68008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3660" y="672465"/>
            <a:ext cx="12118340" cy="953135"/>
          </a:xfrm>
          <a:prstGeom prst="rect">
            <a:avLst/>
          </a:prstGeom>
          <a:noFill/>
        </p:spPr>
        <p:txBody>
          <a:bodyPr wrap="square" rtlCol="0">
            <a:spAutoFit/>
          </a:bodyPr>
          <a:lstStyle/>
          <a:p>
            <a:r>
              <a:rPr sz="2800" b="1" dirty="0" smtClean="0">
                <a:ea typeface="宋体" panose="02010600030101010101" pitchFamily="2" charset="-122"/>
              </a:rPr>
              <a:t>7．(1)  如果将电子由静止加速到速率为</a:t>
            </a:r>
            <a:r>
              <a:rPr lang="en-US" sz="28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0.1c</a:t>
            </a:r>
            <a:r>
              <a:rPr lang="en-US" sz="2800" b="1" dirty="0" smtClean="0">
                <a:ea typeface="宋体" panose="02010600030101010101" pitchFamily="2" charset="-122"/>
              </a:rPr>
              <a:t> </a:t>
            </a:r>
            <a:r>
              <a:rPr sz="2800" b="1" dirty="0" smtClean="0">
                <a:ea typeface="宋体" panose="02010600030101010101" pitchFamily="2" charset="-122"/>
              </a:rPr>
              <a:t>，须对它作多少功?</a:t>
            </a:r>
            <a:endParaRPr sz="2800" b="1" dirty="0" smtClean="0">
              <a:ea typeface="宋体" panose="02010600030101010101" pitchFamily="2" charset="-122"/>
            </a:endParaRPr>
          </a:p>
          <a:p>
            <a:r>
              <a:rPr sz="2800" b="1" dirty="0" smtClean="0">
                <a:ea typeface="宋体" panose="02010600030101010101" pitchFamily="2" charset="-122"/>
              </a:rPr>
              <a:t>      (2)  如果将电子由</a:t>
            </a:r>
            <a:r>
              <a:rPr lang="en-US" sz="2800" b="1" dirty="0" smtClean="0">
                <a:ea typeface="宋体" panose="02010600030101010101" pitchFamily="2" charset="-122"/>
              </a:rPr>
              <a:t> </a:t>
            </a:r>
            <a:r>
              <a:rPr sz="2800" b="1" dirty="0" smtClean="0">
                <a:ea typeface="宋体" panose="02010600030101010101" pitchFamily="2" charset="-122"/>
              </a:rPr>
              <a:t>速率为</a:t>
            </a:r>
            <a:r>
              <a:rPr lang="en-US" sz="28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0.8c</a:t>
            </a:r>
            <a:r>
              <a:rPr lang="en-US" sz="2800" b="1" dirty="0" smtClean="0">
                <a:ea typeface="宋体" panose="02010600030101010101" pitchFamily="2" charset="-122"/>
                <a:sym typeface="+mn-ea"/>
              </a:rPr>
              <a:t> </a:t>
            </a:r>
            <a:r>
              <a:rPr sz="2800" b="1" dirty="0" smtClean="0">
                <a:ea typeface="宋体" panose="02010600030101010101" pitchFamily="2" charset="-122"/>
              </a:rPr>
              <a:t>加速到</a:t>
            </a:r>
            <a:r>
              <a:rPr lang="en-US" sz="28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0.9c</a:t>
            </a:r>
            <a:r>
              <a:rPr lang="en-US" sz="2800" b="1" dirty="0" smtClean="0">
                <a:ea typeface="宋体" panose="02010600030101010101" pitchFamily="2" charset="-122"/>
              </a:rPr>
              <a:t> </a:t>
            </a:r>
            <a:r>
              <a:rPr sz="2800" b="1" dirty="0" smtClean="0">
                <a:ea typeface="宋体" panose="02010600030101010101" pitchFamily="2" charset="-122"/>
              </a:rPr>
              <a:t>，又须对它作多少功?</a:t>
            </a:r>
            <a:endParaRPr sz="2800" b="1" dirty="0" smtClean="0">
              <a:ea typeface="宋体" panose="02010600030101010101" pitchFamily="2" charset="-122"/>
            </a:endParaRPr>
          </a:p>
        </p:txBody>
      </p:sp>
      <p:grpSp>
        <p:nvGrpSpPr>
          <p:cNvPr id="7" name="组合 6"/>
          <p:cNvGrpSpPr/>
          <p:nvPr/>
        </p:nvGrpSpPr>
        <p:grpSpPr>
          <a:xfrm>
            <a:off x="174625" y="1781810"/>
            <a:ext cx="7329805" cy="854710"/>
            <a:chOff x="266" y="3291"/>
            <a:chExt cx="11543" cy="1346"/>
          </a:xfrm>
        </p:grpSpPr>
        <p:sp>
          <p:nvSpPr>
            <p:cNvPr id="8" name="文本框 7"/>
            <p:cNvSpPr txBox="1"/>
            <p:nvPr/>
          </p:nvSpPr>
          <p:spPr>
            <a:xfrm>
              <a:off x="266" y="3602"/>
              <a:ext cx="9655" cy="725"/>
            </a:xfrm>
            <a:prstGeom prst="rect">
              <a:avLst/>
            </a:prstGeom>
            <a:noFill/>
          </p:spPr>
          <p:txBody>
            <a:bodyPr wrap="square" rtlCol="0" anchor="t">
              <a:spAutoFit/>
            </a:bodyPr>
            <a:p>
              <a:r>
                <a:rPr lang="zh-CN" altLang="en-US" sz="2400" b="1" dirty="0">
                  <a:sym typeface="+mn-ea"/>
                </a:rPr>
                <a:t>分析：相对论动力学因子的表达式为</a:t>
              </a:r>
              <a:endParaRPr lang="zh-CN" altLang="en-US" sz="2400" b="1" dirty="0">
                <a:sym typeface="+mn-ea"/>
              </a:endParaRPr>
            </a:p>
          </p:txBody>
        </p:sp>
        <p:graphicFrame>
          <p:nvGraphicFramePr>
            <p:cNvPr id="10" name="对象 225291"/>
            <p:cNvGraphicFramePr/>
            <p:nvPr/>
          </p:nvGraphicFramePr>
          <p:xfrm>
            <a:off x="8606" y="3291"/>
            <a:ext cx="3203" cy="1346"/>
          </p:xfrm>
          <a:graphic>
            <a:graphicData uri="http://schemas.openxmlformats.org/presentationml/2006/ole">
              <mc:AlternateContent xmlns:mc="http://schemas.openxmlformats.org/markup-compatibility/2006">
                <mc:Choice xmlns:v="urn:schemas-microsoft-com:vml" Requires="v">
                  <p:oleObj spid="_x0000_s11" name="" r:id="rId1" imgW="965200" imgH="431800" progId="Equation.3">
                    <p:embed/>
                  </p:oleObj>
                </mc:Choice>
                <mc:Fallback>
                  <p:oleObj name="" r:id="rId1" imgW="965200" imgH="431800" progId="Equation.3">
                    <p:embed/>
                    <p:pic>
                      <p:nvPicPr>
                        <p:cNvPr id="0" name="图片 3124"/>
                        <p:cNvPicPr/>
                        <p:nvPr/>
                      </p:nvPicPr>
                      <p:blipFill>
                        <a:blip r:embed="rId2"/>
                        <a:stretch>
                          <a:fillRect/>
                        </a:stretch>
                      </p:blipFill>
                      <p:spPr>
                        <a:xfrm>
                          <a:off x="8606" y="3291"/>
                          <a:ext cx="3203" cy="1346"/>
                        </a:xfrm>
                        <a:prstGeom prst="rect">
                          <a:avLst/>
                        </a:prstGeom>
                        <a:noFill/>
                        <a:ln w="38100">
                          <a:noFill/>
                          <a:miter/>
                        </a:ln>
                      </p:spPr>
                    </p:pic>
                  </p:oleObj>
                </mc:Fallback>
              </mc:AlternateContent>
            </a:graphicData>
          </a:graphic>
        </p:graphicFrame>
      </p:grpSp>
      <p:grpSp>
        <p:nvGrpSpPr>
          <p:cNvPr id="9" name="组合 8"/>
          <p:cNvGrpSpPr/>
          <p:nvPr/>
        </p:nvGrpSpPr>
        <p:grpSpPr>
          <a:xfrm>
            <a:off x="600710" y="2772410"/>
            <a:ext cx="7399020" cy="460375"/>
            <a:chOff x="-1809" y="3577"/>
            <a:chExt cx="11652" cy="725"/>
          </a:xfrm>
        </p:grpSpPr>
        <p:sp>
          <p:nvSpPr>
            <p:cNvPr id="12" name="文本框 11"/>
            <p:cNvSpPr txBox="1"/>
            <p:nvPr/>
          </p:nvSpPr>
          <p:spPr>
            <a:xfrm>
              <a:off x="-1809" y="3577"/>
              <a:ext cx="10074" cy="725"/>
            </a:xfrm>
            <a:prstGeom prst="rect">
              <a:avLst/>
            </a:prstGeom>
            <a:noFill/>
          </p:spPr>
          <p:txBody>
            <a:bodyPr wrap="square" rtlCol="0" anchor="t">
              <a:spAutoFit/>
            </a:bodyPr>
            <a:p>
              <a:r>
                <a:rPr lang="zh-CN" altLang="en-US" sz="2400" b="1" dirty="0">
                  <a:sym typeface="+mn-ea"/>
                </a:rPr>
                <a:t>对应速度为</a:t>
              </a:r>
              <a:r>
                <a:rPr lang="en-US" altLang="zh-CN" sz="2400" b="1" i="1" dirty="0">
                  <a:solidFill>
                    <a:srgbClr val="FF0000"/>
                  </a:solidFill>
                  <a:cs typeface="Times New Roman" panose="02020603050405020304" pitchFamily="18" charset="0"/>
                  <a:sym typeface="+mn-ea"/>
                </a:rPr>
                <a:t>v</a:t>
              </a:r>
              <a:r>
                <a:rPr lang="en-US" altLang="zh-CN" sz="2400" b="1" i="1" baseline="-25000" dirty="0">
                  <a:solidFill>
                    <a:srgbClr val="FF0000"/>
                  </a:solidFill>
                  <a:cs typeface="Times New Roman" panose="02020603050405020304" pitchFamily="18" charset="0"/>
                  <a:sym typeface="+mn-ea"/>
                </a:rPr>
                <a:t>1</a:t>
              </a:r>
              <a:r>
                <a:rPr lang="en-US" altLang="zh-CN" sz="2400" b="1" i="1" dirty="0">
                  <a:solidFill>
                    <a:srgbClr val="FF0000"/>
                  </a:solidFill>
                  <a:cs typeface="Times New Roman" panose="02020603050405020304" pitchFamily="18" charset="0"/>
                  <a:sym typeface="+mn-ea"/>
                </a:rPr>
                <a:t> =0  </a:t>
              </a:r>
              <a:r>
                <a:rPr lang="zh-CN" altLang="en-US" sz="2400" b="1" dirty="0">
                  <a:sym typeface="+mn-ea"/>
                </a:rPr>
                <a:t>（静止）</a:t>
              </a:r>
              <a:r>
                <a:rPr lang="zh-CN" altLang="en-US" sz="2400" b="1" dirty="0">
                  <a:sym typeface="+mn-ea"/>
                </a:rPr>
                <a:t>时的相对论因子为：</a:t>
              </a:r>
              <a:endParaRPr lang="zh-CN" altLang="en-US" sz="2400"/>
            </a:p>
          </p:txBody>
        </p:sp>
        <p:graphicFrame>
          <p:nvGraphicFramePr>
            <p:cNvPr id="14" name="对象 225291"/>
            <p:cNvGraphicFramePr/>
            <p:nvPr/>
          </p:nvGraphicFramePr>
          <p:xfrm>
            <a:off x="8618" y="3602"/>
            <a:ext cx="1225" cy="674"/>
          </p:xfrm>
          <a:graphic>
            <a:graphicData uri="http://schemas.openxmlformats.org/presentationml/2006/ole">
              <mc:AlternateContent xmlns:mc="http://schemas.openxmlformats.org/markup-compatibility/2006">
                <mc:Choice xmlns:v="urn:schemas-microsoft-com:vml" Requires="v">
                  <p:oleObj spid="_x0000_s15" name="" r:id="rId3" imgW="368300" imgH="215900" progId="Equation.3">
                    <p:embed/>
                  </p:oleObj>
                </mc:Choice>
                <mc:Fallback>
                  <p:oleObj name="" r:id="rId3" imgW="368300" imgH="215900" progId="Equation.3">
                    <p:embed/>
                    <p:pic>
                      <p:nvPicPr>
                        <p:cNvPr id="0" name="图片 3124"/>
                        <p:cNvPicPr/>
                        <p:nvPr/>
                      </p:nvPicPr>
                      <p:blipFill>
                        <a:blip r:embed="rId4"/>
                        <a:stretch>
                          <a:fillRect/>
                        </a:stretch>
                      </p:blipFill>
                      <p:spPr>
                        <a:xfrm>
                          <a:off x="8618" y="3602"/>
                          <a:ext cx="1225" cy="674"/>
                        </a:xfrm>
                        <a:prstGeom prst="rect">
                          <a:avLst/>
                        </a:prstGeom>
                        <a:noFill/>
                        <a:ln w="38100">
                          <a:noFill/>
                          <a:miter/>
                        </a:ln>
                      </p:spPr>
                    </p:pic>
                  </p:oleObj>
                </mc:Fallback>
              </mc:AlternateContent>
            </a:graphicData>
          </a:graphic>
        </p:graphicFrame>
      </p:grpSp>
      <p:grpSp>
        <p:nvGrpSpPr>
          <p:cNvPr id="16" name="组合 15"/>
          <p:cNvGrpSpPr/>
          <p:nvPr/>
        </p:nvGrpSpPr>
        <p:grpSpPr>
          <a:xfrm>
            <a:off x="600710" y="3369310"/>
            <a:ext cx="6879590" cy="460375"/>
            <a:chOff x="-1809" y="3577"/>
            <a:chExt cx="10834" cy="725"/>
          </a:xfrm>
        </p:grpSpPr>
        <p:sp>
          <p:nvSpPr>
            <p:cNvPr id="17" name="文本框 16"/>
            <p:cNvSpPr txBox="1"/>
            <p:nvPr/>
          </p:nvSpPr>
          <p:spPr>
            <a:xfrm>
              <a:off x="-1809" y="3577"/>
              <a:ext cx="8534" cy="725"/>
            </a:xfrm>
            <a:prstGeom prst="rect">
              <a:avLst/>
            </a:prstGeom>
            <a:noFill/>
          </p:spPr>
          <p:txBody>
            <a:bodyPr wrap="square" rtlCol="0" anchor="t">
              <a:spAutoFit/>
            </a:bodyPr>
            <a:p>
              <a:r>
                <a:rPr lang="zh-CN" altLang="en-US" sz="2400" b="1" dirty="0">
                  <a:sym typeface="+mn-ea"/>
                </a:rPr>
                <a:t>对应速度为</a:t>
              </a:r>
              <a:r>
                <a:rPr lang="en-US" altLang="zh-CN" sz="2400" b="1" i="1" dirty="0">
                  <a:solidFill>
                    <a:srgbClr val="FF0000"/>
                  </a:solidFill>
                  <a:cs typeface="Times New Roman" panose="02020603050405020304" pitchFamily="18" charset="0"/>
                  <a:sym typeface="+mn-ea"/>
                </a:rPr>
                <a:t>v</a:t>
              </a:r>
              <a:r>
                <a:rPr lang="en-US" altLang="zh-CN" sz="2400" b="1" i="1" baseline="-25000" dirty="0">
                  <a:solidFill>
                    <a:srgbClr val="FF0000"/>
                  </a:solidFill>
                  <a:cs typeface="Times New Roman" panose="02020603050405020304" pitchFamily="18" charset="0"/>
                  <a:sym typeface="+mn-ea"/>
                </a:rPr>
                <a:t>2</a:t>
              </a:r>
              <a:r>
                <a:rPr lang="en-US" altLang="zh-CN" sz="2400" b="1" i="1" dirty="0">
                  <a:solidFill>
                    <a:srgbClr val="FF0000"/>
                  </a:solidFill>
                  <a:cs typeface="Times New Roman" panose="02020603050405020304" pitchFamily="18" charset="0"/>
                  <a:sym typeface="+mn-ea"/>
                </a:rPr>
                <a:t> =0.1c </a:t>
              </a:r>
              <a:r>
                <a:rPr lang="zh-CN" altLang="en-US" sz="2400" b="1" dirty="0">
                  <a:sym typeface="+mn-ea"/>
                </a:rPr>
                <a:t>时的相对论因子为：</a:t>
              </a:r>
              <a:endParaRPr lang="zh-CN" altLang="en-US" sz="2400"/>
            </a:p>
          </p:txBody>
        </p:sp>
        <p:graphicFrame>
          <p:nvGraphicFramePr>
            <p:cNvPr id="18" name="对象 225291"/>
            <p:cNvGraphicFramePr/>
            <p:nvPr/>
          </p:nvGraphicFramePr>
          <p:xfrm>
            <a:off x="6831" y="3628"/>
            <a:ext cx="2194" cy="674"/>
          </p:xfrm>
          <a:graphic>
            <a:graphicData uri="http://schemas.openxmlformats.org/presentationml/2006/ole">
              <mc:AlternateContent xmlns:mc="http://schemas.openxmlformats.org/markup-compatibility/2006">
                <mc:Choice xmlns:v="urn:schemas-microsoft-com:vml" Requires="v">
                  <p:oleObj spid="_x0000_s19" name="" r:id="rId5" imgW="660400" imgH="215900" progId="Equation.3">
                    <p:embed/>
                  </p:oleObj>
                </mc:Choice>
                <mc:Fallback>
                  <p:oleObj name="" r:id="rId5" imgW="660400" imgH="215900" progId="Equation.3">
                    <p:embed/>
                    <p:pic>
                      <p:nvPicPr>
                        <p:cNvPr id="0" name="图片 3124"/>
                        <p:cNvPicPr/>
                        <p:nvPr/>
                      </p:nvPicPr>
                      <p:blipFill>
                        <a:blip r:embed="rId6"/>
                        <a:stretch>
                          <a:fillRect/>
                        </a:stretch>
                      </p:blipFill>
                      <p:spPr>
                        <a:xfrm>
                          <a:off x="6831" y="3628"/>
                          <a:ext cx="2194" cy="674"/>
                        </a:xfrm>
                        <a:prstGeom prst="rect">
                          <a:avLst/>
                        </a:prstGeom>
                        <a:noFill/>
                        <a:ln w="38100">
                          <a:noFill/>
                          <a:miter/>
                        </a:ln>
                      </p:spPr>
                    </p:pic>
                  </p:oleObj>
                </mc:Fallback>
              </mc:AlternateContent>
            </a:graphicData>
          </a:graphic>
        </p:graphicFrame>
      </p:grpSp>
      <p:grpSp>
        <p:nvGrpSpPr>
          <p:cNvPr id="29" name="组合 28"/>
          <p:cNvGrpSpPr/>
          <p:nvPr/>
        </p:nvGrpSpPr>
        <p:grpSpPr>
          <a:xfrm>
            <a:off x="73660" y="4030345"/>
            <a:ext cx="11804650" cy="478790"/>
            <a:chOff x="-1809" y="3548"/>
            <a:chExt cx="18590" cy="754"/>
          </a:xfrm>
        </p:grpSpPr>
        <p:sp>
          <p:nvSpPr>
            <p:cNvPr id="30" name="文本框 29"/>
            <p:cNvSpPr txBox="1"/>
            <p:nvPr/>
          </p:nvSpPr>
          <p:spPr>
            <a:xfrm>
              <a:off x="-1809" y="3577"/>
              <a:ext cx="9280" cy="725"/>
            </a:xfrm>
            <a:prstGeom prst="rect">
              <a:avLst/>
            </a:prstGeom>
            <a:noFill/>
          </p:spPr>
          <p:txBody>
            <a:bodyPr wrap="square" rtlCol="0" anchor="t">
              <a:spAutoFit/>
            </a:bodyPr>
            <a:p>
              <a:r>
                <a:rPr lang="zh-CN" sz="2400" b="1" dirty="0">
                  <a:sym typeface="+mn-ea"/>
                </a:rPr>
                <a:t>（</a:t>
              </a:r>
              <a:r>
                <a:rPr lang="en-US" altLang="zh-CN" sz="2400" b="1" dirty="0">
                  <a:sym typeface="+mn-ea"/>
                </a:rPr>
                <a:t>1</a:t>
              </a:r>
              <a:r>
                <a:rPr lang="zh-CN" sz="2400" b="1" dirty="0">
                  <a:sym typeface="+mn-ea"/>
                </a:rPr>
                <a:t>）外力做的功应该等于总能量的改变量：</a:t>
              </a:r>
              <a:endParaRPr lang="zh-CN" altLang="en-US" sz="2400"/>
            </a:p>
          </p:txBody>
        </p:sp>
        <p:graphicFrame>
          <p:nvGraphicFramePr>
            <p:cNvPr id="31" name="对象 225291"/>
            <p:cNvGraphicFramePr/>
            <p:nvPr/>
          </p:nvGraphicFramePr>
          <p:xfrm>
            <a:off x="7552" y="3548"/>
            <a:ext cx="9229" cy="754"/>
          </p:xfrm>
          <a:graphic>
            <a:graphicData uri="http://schemas.openxmlformats.org/presentationml/2006/ole">
              <mc:AlternateContent xmlns:mc="http://schemas.openxmlformats.org/markup-compatibility/2006">
                <mc:Choice xmlns:v="urn:schemas-microsoft-com:vml" Requires="v">
                  <p:oleObj spid="_x0000_s32" name="" r:id="rId7" imgW="3124200" imgH="241300" progId="Equation.3">
                    <p:embed/>
                  </p:oleObj>
                </mc:Choice>
                <mc:Fallback>
                  <p:oleObj name="" r:id="rId7" imgW="3124200" imgH="241300" progId="Equation.3">
                    <p:embed/>
                    <p:pic>
                      <p:nvPicPr>
                        <p:cNvPr id="0" name="图片 3124"/>
                        <p:cNvPicPr/>
                        <p:nvPr/>
                      </p:nvPicPr>
                      <p:blipFill>
                        <a:blip r:embed="rId8"/>
                        <a:stretch>
                          <a:fillRect/>
                        </a:stretch>
                      </p:blipFill>
                      <p:spPr>
                        <a:xfrm>
                          <a:off x="7552" y="3548"/>
                          <a:ext cx="9229" cy="754"/>
                        </a:xfrm>
                        <a:prstGeom prst="rect">
                          <a:avLst/>
                        </a:prstGeom>
                        <a:noFill/>
                        <a:ln w="38100">
                          <a:noFill/>
                          <a:miter/>
                        </a:ln>
                      </p:spPr>
                    </p:pic>
                  </p:oleObj>
                </mc:Fallback>
              </mc:AlternateContent>
            </a:graphicData>
          </a:graphic>
        </p:graphicFrame>
      </p:grpSp>
      <p:grpSp>
        <p:nvGrpSpPr>
          <p:cNvPr id="39" name="组合 38"/>
          <p:cNvGrpSpPr/>
          <p:nvPr/>
        </p:nvGrpSpPr>
        <p:grpSpPr>
          <a:xfrm>
            <a:off x="624205" y="4688840"/>
            <a:ext cx="6734175" cy="460375"/>
            <a:chOff x="-1809" y="3577"/>
            <a:chExt cx="10605" cy="725"/>
          </a:xfrm>
        </p:grpSpPr>
        <p:sp>
          <p:nvSpPr>
            <p:cNvPr id="40" name="文本框 39"/>
            <p:cNvSpPr txBox="1"/>
            <p:nvPr/>
          </p:nvSpPr>
          <p:spPr>
            <a:xfrm>
              <a:off x="-1809" y="3577"/>
              <a:ext cx="9125" cy="725"/>
            </a:xfrm>
            <a:prstGeom prst="rect">
              <a:avLst/>
            </a:prstGeom>
            <a:noFill/>
          </p:spPr>
          <p:txBody>
            <a:bodyPr wrap="square" rtlCol="0" anchor="t">
              <a:spAutoFit/>
            </a:bodyPr>
            <a:p>
              <a:r>
                <a:rPr lang="zh-CN" altLang="en-US" sz="2400" b="1" dirty="0">
                  <a:sym typeface="+mn-ea"/>
                </a:rPr>
                <a:t>对应速度为</a:t>
              </a:r>
              <a:r>
                <a:rPr lang="en-US" altLang="zh-CN" sz="2400" b="1" i="1" dirty="0">
                  <a:solidFill>
                    <a:srgbClr val="FF0000"/>
                  </a:solidFill>
                  <a:cs typeface="Times New Roman" panose="02020603050405020304" pitchFamily="18" charset="0"/>
                  <a:sym typeface="+mn-ea"/>
                </a:rPr>
                <a:t>v</a:t>
              </a:r>
              <a:r>
                <a:rPr lang="en-US" altLang="zh-CN" sz="2400" b="1" i="1" baseline="-25000" dirty="0">
                  <a:solidFill>
                    <a:srgbClr val="FF0000"/>
                  </a:solidFill>
                  <a:cs typeface="Times New Roman" panose="02020603050405020304" pitchFamily="18" charset="0"/>
                  <a:sym typeface="+mn-ea"/>
                </a:rPr>
                <a:t>1</a:t>
              </a:r>
              <a:r>
                <a:rPr lang="en-US" altLang="zh-CN" sz="2400" b="1" i="1" dirty="0">
                  <a:solidFill>
                    <a:srgbClr val="FF0000"/>
                  </a:solidFill>
                  <a:cs typeface="Times New Roman" panose="02020603050405020304" pitchFamily="18" charset="0"/>
                  <a:sym typeface="+mn-ea"/>
                </a:rPr>
                <a:t> =0.8c </a:t>
              </a:r>
              <a:r>
                <a:rPr lang="zh-CN" altLang="en-US" sz="2400" b="1" dirty="0">
                  <a:sym typeface="+mn-ea"/>
                </a:rPr>
                <a:t>时的相对论因子为：</a:t>
              </a:r>
              <a:endParaRPr lang="zh-CN" altLang="en-US" sz="2400"/>
            </a:p>
          </p:txBody>
        </p:sp>
        <p:graphicFrame>
          <p:nvGraphicFramePr>
            <p:cNvPr id="41" name="对象 225291"/>
            <p:cNvGraphicFramePr/>
            <p:nvPr/>
          </p:nvGraphicFramePr>
          <p:xfrm>
            <a:off x="6641" y="3602"/>
            <a:ext cx="2155" cy="674"/>
          </p:xfrm>
          <a:graphic>
            <a:graphicData uri="http://schemas.openxmlformats.org/presentationml/2006/ole">
              <mc:AlternateContent xmlns:mc="http://schemas.openxmlformats.org/markup-compatibility/2006">
                <mc:Choice xmlns:v="urn:schemas-microsoft-com:vml" Requires="v">
                  <p:oleObj spid="_x0000_s42" name="" r:id="rId9" imgW="647700" imgH="215900" progId="Equation.3">
                    <p:embed/>
                  </p:oleObj>
                </mc:Choice>
                <mc:Fallback>
                  <p:oleObj name="" r:id="rId9" imgW="647700" imgH="215900" progId="Equation.3">
                    <p:embed/>
                    <p:pic>
                      <p:nvPicPr>
                        <p:cNvPr id="0" name="图片 3124"/>
                        <p:cNvPicPr/>
                        <p:nvPr/>
                      </p:nvPicPr>
                      <p:blipFill>
                        <a:blip r:embed="rId10"/>
                        <a:stretch>
                          <a:fillRect/>
                        </a:stretch>
                      </p:blipFill>
                      <p:spPr>
                        <a:xfrm>
                          <a:off x="6641" y="3602"/>
                          <a:ext cx="2155" cy="674"/>
                        </a:xfrm>
                        <a:prstGeom prst="rect">
                          <a:avLst/>
                        </a:prstGeom>
                        <a:noFill/>
                        <a:ln w="38100">
                          <a:noFill/>
                          <a:miter/>
                        </a:ln>
                      </p:spPr>
                    </p:pic>
                  </p:oleObj>
                </mc:Fallback>
              </mc:AlternateContent>
            </a:graphicData>
          </a:graphic>
        </p:graphicFrame>
      </p:grpSp>
      <p:grpSp>
        <p:nvGrpSpPr>
          <p:cNvPr id="43" name="组合 42"/>
          <p:cNvGrpSpPr/>
          <p:nvPr/>
        </p:nvGrpSpPr>
        <p:grpSpPr>
          <a:xfrm>
            <a:off x="624205" y="5285740"/>
            <a:ext cx="7134225" cy="460375"/>
            <a:chOff x="-1809" y="3577"/>
            <a:chExt cx="11235" cy="725"/>
          </a:xfrm>
        </p:grpSpPr>
        <p:sp>
          <p:nvSpPr>
            <p:cNvPr id="44" name="文本框 43"/>
            <p:cNvSpPr txBox="1"/>
            <p:nvPr/>
          </p:nvSpPr>
          <p:spPr>
            <a:xfrm>
              <a:off x="-1809" y="3577"/>
              <a:ext cx="8534" cy="725"/>
            </a:xfrm>
            <a:prstGeom prst="rect">
              <a:avLst/>
            </a:prstGeom>
            <a:noFill/>
          </p:spPr>
          <p:txBody>
            <a:bodyPr wrap="square" rtlCol="0" anchor="t">
              <a:spAutoFit/>
            </a:bodyPr>
            <a:p>
              <a:r>
                <a:rPr lang="zh-CN" altLang="en-US" sz="2400" b="1" dirty="0">
                  <a:sym typeface="+mn-ea"/>
                </a:rPr>
                <a:t>对应速度为</a:t>
              </a:r>
              <a:r>
                <a:rPr lang="en-US" altLang="zh-CN" sz="2400" b="1" i="1" dirty="0">
                  <a:solidFill>
                    <a:srgbClr val="FF0000"/>
                  </a:solidFill>
                  <a:cs typeface="Times New Roman" panose="02020603050405020304" pitchFamily="18" charset="0"/>
                  <a:sym typeface="+mn-ea"/>
                </a:rPr>
                <a:t>v</a:t>
              </a:r>
              <a:r>
                <a:rPr lang="en-US" altLang="zh-CN" sz="2400" b="1" i="1" baseline="-25000" dirty="0">
                  <a:solidFill>
                    <a:srgbClr val="FF0000"/>
                  </a:solidFill>
                  <a:cs typeface="Times New Roman" panose="02020603050405020304" pitchFamily="18" charset="0"/>
                  <a:sym typeface="+mn-ea"/>
                </a:rPr>
                <a:t>2</a:t>
              </a:r>
              <a:r>
                <a:rPr lang="en-US" altLang="zh-CN" sz="2400" b="1" i="1" dirty="0">
                  <a:solidFill>
                    <a:srgbClr val="FF0000"/>
                  </a:solidFill>
                  <a:cs typeface="Times New Roman" panose="02020603050405020304" pitchFamily="18" charset="0"/>
                  <a:sym typeface="+mn-ea"/>
                </a:rPr>
                <a:t> =0.9c </a:t>
              </a:r>
              <a:r>
                <a:rPr lang="zh-CN" altLang="en-US" sz="2400" b="1" dirty="0">
                  <a:sym typeface="+mn-ea"/>
                </a:rPr>
                <a:t>时的相对论因子为：</a:t>
              </a:r>
              <a:endParaRPr lang="zh-CN" altLang="en-US" sz="2400"/>
            </a:p>
          </p:txBody>
        </p:sp>
        <p:graphicFrame>
          <p:nvGraphicFramePr>
            <p:cNvPr id="45" name="对象 225291"/>
            <p:cNvGraphicFramePr/>
            <p:nvPr/>
          </p:nvGraphicFramePr>
          <p:xfrm>
            <a:off x="6725" y="3603"/>
            <a:ext cx="2701" cy="674"/>
          </p:xfrm>
          <a:graphic>
            <a:graphicData uri="http://schemas.openxmlformats.org/presentationml/2006/ole">
              <mc:AlternateContent xmlns:mc="http://schemas.openxmlformats.org/markup-compatibility/2006">
                <mc:Choice xmlns:v="urn:schemas-microsoft-com:vml" Requires="v">
                  <p:oleObj spid="_x0000_s46" name="" r:id="rId11" imgW="812800" imgH="215900" progId="Equation.3">
                    <p:embed/>
                  </p:oleObj>
                </mc:Choice>
                <mc:Fallback>
                  <p:oleObj name="" r:id="rId11" imgW="812800" imgH="215900" progId="Equation.3">
                    <p:embed/>
                    <p:pic>
                      <p:nvPicPr>
                        <p:cNvPr id="0" name="图片 3124"/>
                        <p:cNvPicPr/>
                        <p:nvPr/>
                      </p:nvPicPr>
                      <p:blipFill>
                        <a:blip r:embed="rId12"/>
                        <a:stretch>
                          <a:fillRect/>
                        </a:stretch>
                      </p:blipFill>
                      <p:spPr>
                        <a:xfrm>
                          <a:off x="6725" y="3603"/>
                          <a:ext cx="2701" cy="674"/>
                        </a:xfrm>
                        <a:prstGeom prst="rect">
                          <a:avLst/>
                        </a:prstGeom>
                        <a:noFill/>
                        <a:ln w="38100">
                          <a:noFill/>
                          <a:miter/>
                        </a:ln>
                      </p:spPr>
                    </p:pic>
                  </p:oleObj>
                </mc:Fallback>
              </mc:AlternateContent>
            </a:graphicData>
          </a:graphic>
        </p:graphicFrame>
      </p:grpSp>
      <p:grpSp>
        <p:nvGrpSpPr>
          <p:cNvPr id="47" name="组合 46"/>
          <p:cNvGrpSpPr/>
          <p:nvPr/>
        </p:nvGrpSpPr>
        <p:grpSpPr>
          <a:xfrm>
            <a:off x="97155" y="5946775"/>
            <a:ext cx="11793220" cy="478790"/>
            <a:chOff x="-1809" y="3548"/>
            <a:chExt cx="18572" cy="754"/>
          </a:xfrm>
        </p:grpSpPr>
        <p:sp>
          <p:nvSpPr>
            <p:cNvPr id="48" name="文本框 47"/>
            <p:cNvSpPr txBox="1"/>
            <p:nvPr/>
          </p:nvSpPr>
          <p:spPr>
            <a:xfrm>
              <a:off x="-1809" y="3577"/>
              <a:ext cx="9280" cy="725"/>
            </a:xfrm>
            <a:prstGeom prst="rect">
              <a:avLst/>
            </a:prstGeom>
            <a:noFill/>
          </p:spPr>
          <p:txBody>
            <a:bodyPr wrap="square" rtlCol="0" anchor="t">
              <a:spAutoFit/>
            </a:bodyPr>
            <a:p>
              <a:r>
                <a:rPr lang="zh-CN" sz="2400" b="1" dirty="0">
                  <a:sym typeface="+mn-ea"/>
                </a:rPr>
                <a:t>（</a:t>
              </a:r>
              <a:r>
                <a:rPr lang="en-US" altLang="zh-CN" sz="2400" b="1" dirty="0">
                  <a:sym typeface="+mn-ea"/>
                </a:rPr>
                <a:t>2</a:t>
              </a:r>
              <a:r>
                <a:rPr lang="zh-CN" sz="2400" b="1" dirty="0">
                  <a:sym typeface="+mn-ea"/>
                </a:rPr>
                <a:t>）外力做的功应该等于总能量的改变量：</a:t>
              </a:r>
              <a:endParaRPr lang="zh-CN" altLang="en-US" sz="2400"/>
            </a:p>
          </p:txBody>
        </p:sp>
        <p:graphicFrame>
          <p:nvGraphicFramePr>
            <p:cNvPr id="49" name="对象 225291"/>
            <p:cNvGraphicFramePr/>
            <p:nvPr/>
          </p:nvGraphicFramePr>
          <p:xfrm>
            <a:off x="7571" y="3548"/>
            <a:ext cx="9192" cy="754"/>
          </p:xfrm>
          <a:graphic>
            <a:graphicData uri="http://schemas.openxmlformats.org/presentationml/2006/ole">
              <mc:AlternateContent xmlns:mc="http://schemas.openxmlformats.org/markup-compatibility/2006">
                <mc:Choice xmlns:v="urn:schemas-microsoft-com:vml" Requires="v">
                  <p:oleObj spid="_x0000_s50" name="" r:id="rId13" imgW="3111500" imgH="241300" progId="Equation.3">
                    <p:embed/>
                  </p:oleObj>
                </mc:Choice>
                <mc:Fallback>
                  <p:oleObj name="" r:id="rId13" imgW="3111500" imgH="241300" progId="Equation.3">
                    <p:embed/>
                    <p:pic>
                      <p:nvPicPr>
                        <p:cNvPr id="0" name="图片 3124"/>
                        <p:cNvPicPr/>
                        <p:nvPr/>
                      </p:nvPicPr>
                      <p:blipFill>
                        <a:blip r:embed="rId14"/>
                        <a:stretch>
                          <a:fillRect/>
                        </a:stretch>
                      </p:blipFill>
                      <p:spPr>
                        <a:xfrm>
                          <a:off x="7571" y="3548"/>
                          <a:ext cx="9192" cy="754"/>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Words>
  <Application>WPS 演示</Application>
  <PresentationFormat>自定义</PresentationFormat>
  <Paragraphs>79</Paragraphs>
  <Slides>7</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25</vt:i4>
      </vt:variant>
      <vt:variant>
        <vt:lpstr>幻灯片标题</vt:lpstr>
      </vt:variant>
      <vt:variant>
        <vt:i4>7</vt:i4>
      </vt:variant>
    </vt:vector>
  </HeadingPairs>
  <TitlesOfParts>
    <vt:vector size="46" baseType="lpstr">
      <vt:lpstr>Arial</vt:lpstr>
      <vt:lpstr>宋体</vt:lpstr>
      <vt:lpstr>Wingdings</vt:lpstr>
      <vt:lpstr>楷体_GB2312</vt:lpstr>
      <vt:lpstr>新宋体</vt:lpstr>
      <vt:lpstr>Times New Roman</vt:lpstr>
      <vt:lpstr>楷体</vt:lpstr>
      <vt:lpstr>微软雅黑</vt:lpstr>
      <vt:lpstr>Arial Unicode MS</vt:lpstr>
      <vt:lpstr>等线</vt:lpstr>
      <vt:lpstr>等线 Light</vt:lpstr>
      <vt:lpstr>Office 主题​​</vt:lpstr>
      <vt:lpstr>1_自定义设计方案</vt:lpstr>
      <vt:lpstr>自定义设计方案</vt:lpstr>
      <vt:lpstr>Equation.3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Equation.KSEE3</vt:lpstr>
      <vt:lpstr>Equation.KSEE3</vt:lpstr>
      <vt:lpstr>Equation.KSEE3</vt:lpstr>
      <vt:lpstr>相对论作业解答</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质点运动学</dc:title>
  <dc:creator>曾 卫东</dc:creator>
  <cp:lastModifiedBy>曾先生</cp:lastModifiedBy>
  <cp:revision>213</cp:revision>
  <dcterms:created xsi:type="dcterms:W3CDTF">2020-02-22T00:57:00Z</dcterms:created>
  <dcterms:modified xsi:type="dcterms:W3CDTF">2020-07-06T07:44:52Z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