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handoutMasterIdLst>
    <p:handoutMasterId r:id="rId13"/>
  </p:handoutMasterIdLst>
  <p:sldIdLst>
    <p:sldId id="361" r:id="rId5"/>
    <p:sldId id="330" r:id="rId6"/>
    <p:sldId id="372" r:id="rId7"/>
    <p:sldId id="373" r:id="rId8"/>
    <p:sldId id="375" r:id="rId9"/>
    <p:sldId id="377" r:id="rId10"/>
    <p:sldId id="3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49" autoAdjust="0"/>
  </p:normalViewPr>
  <p:slideViewPr>
    <p:cSldViewPr snapToGrid="0">
      <p:cViewPr>
        <p:scale>
          <a:sx n="66" d="100"/>
          <a:sy n="66" d="100"/>
        </p:scale>
        <p:origin x="-942" y="-21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66690" y="138139"/>
            <a:ext cx="280511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第一章  质点运动学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质点运动的描述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631190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11.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近代物理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作业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解答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9805" y="1290955"/>
            <a:ext cx="10093325" cy="2387600"/>
          </a:xfrm>
        </p:spPr>
        <p:txBody>
          <a:bodyPr/>
          <a:p>
            <a:r>
              <a:rPr lang="zh-CN" altLang="en-US" sz="9600">
                <a:latin typeface="宋体" panose="02010600030101010101" pitchFamily="2" charset="-122"/>
                <a:ea typeface="宋体" panose="02010600030101010101" pitchFamily="2" charset="-122"/>
              </a:rPr>
              <a:t>近代物理作业解答</a:t>
            </a:r>
            <a:endParaRPr lang="zh-CN" altLang="en-US" sz="9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14" y="2572845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1035"/>
            <a:ext cx="120021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1．已知某单色光照射到一金属表面产生了光电效应，若此金属的逸出电势是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(使电子从金属逸出需作功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eU</a:t>
            </a:r>
            <a:r>
              <a:rPr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)，则此单色光的波长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必须满足：[     ]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5057" y="2635615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据光电效应方程，有：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9134" y="2940685"/>
            <a:ext cx="1511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455057" y="3375390"/>
            <a:ext cx="6306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由于该金属的逸出功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W=eU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有：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555387" y="427582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整理上式，得：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13055" y="1842770"/>
            <a:ext cx="10721340" cy="500380"/>
            <a:chOff x="493" y="2902"/>
            <a:chExt cx="16884" cy="788"/>
          </a:xfrm>
        </p:grpSpPr>
        <p:sp>
          <p:nvSpPr>
            <p:cNvPr id="100" name="文本框 99"/>
            <p:cNvSpPr txBox="1"/>
            <p:nvPr/>
          </p:nvSpPr>
          <p:spPr>
            <a:xfrm>
              <a:off x="493" y="2982"/>
              <a:ext cx="1521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00025"/>
              <a:r>
                <a:rPr 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(A)                  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                （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sz="20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-2147482624"/>
            <p:cNvGraphicFramePr>
              <a:graphicFrameLocks noChangeAspect="1"/>
            </p:cNvGraphicFramePr>
            <p:nvPr/>
          </p:nvGraphicFramePr>
          <p:xfrm>
            <a:off x="1581" y="2902"/>
            <a:ext cx="2997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" imgW="889000" imgH="228600" progId="Equation.DSMT4">
                    <p:embed/>
                  </p:oleObj>
                </mc:Choice>
                <mc:Fallback>
                  <p:oleObj name="" r:id="rId1" imgW="889000" imgH="228600" progId="Equation.DSMT4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1" y="2902"/>
                          <a:ext cx="2997" cy="7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623"/>
            <p:cNvGraphicFramePr>
              <a:graphicFrameLocks noChangeAspect="1"/>
            </p:cNvGraphicFramePr>
            <p:nvPr/>
          </p:nvGraphicFramePr>
          <p:xfrm>
            <a:off x="6362" y="2982"/>
            <a:ext cx="240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3" imgW="889000" imgH="228600" progId="Equation.DSMT4">
                    <p:embed/>
                  </p:oleObj>
                </mc:Choice>
                <mc:Fallback>
                  <p:oleObj name="" r:id="rId3" imgW="889000" imgH="228600" progId="Equation.DSMT4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62" y="2982"/>
                          <a:ext cx="2404" cy="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622"/>
            <p:cNvGraphicFramePr>
              <a:graphicFrameLocks noChangeAspect="1"/>
            </p:cNvGraphicFramePr>
            <p:nvPr/>
          </p:nvGraphicFramePr>
          <p:xfrm>
            <a:off x="10769" y="2963"/>
            <a:ext cx="2461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5" imgW="889000" imgH="228600" progId="Equation.DSMT4">
                    <p:embed/>
                  </p:oleObj>
                </mc:Choice>
                <mc:Fallback>
                  <p:oleObj name="" r:id="rId5" imgW="889000" imgH="228600" progId="Equation.DSMT4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769" y="2963"/>
                          <a:ext cx="2461" cy="6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-2147482621"/>
            <p:cNvGraphicFramePr>
              <a:graphicFrameLocks noChangeAspect="1"/>
            </p:cNvGraphicFramePr>
            <p:nvPr/>
          </p:nvGraphicFramePr>
          <p:xfrm>
            <a:off x="14973" y="2963"/>
            <a:ext cx="240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7" imgW="889000" imgH="228600" progId="Equation.DSMT4">
                    <p:embed/>
                  </p:oleObj>
                </mc:Choice>
                <mc:Fallback>
                  <p:oleObj name="" r:id="rId7" imgW="889000" imgH="228600" progId="Equation.DSMT4">
                    <p:embed/>
                    <p:pic>
                      <p:nvPicPr>
                        <p:cNvPr id="0" name="图片 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73" y="2963"/>
                          <a:ext cx="2404" cy="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0033" y="2541270"/>
          <a:ext cx="1321435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800100" imgH="393700" progId="Equation.KSEE3">
                  <p:embed/>
                </p:oleObj>
              </mc:Choice>
              <mc:Fallback>
                <p:oleObj name="" r:id="rId9" imgW="800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40033" y="2541270"/>
                        <a:ext cx="1321435" cy="64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3008" y="3281045"/>
          <a:ext cx="1006475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609600" imgH="393700" progId="Equation.KSEE3">
                  <p:embed/>
                </p:oleObj>
              </mc:Choice>
              <mc:Fallback>
                <p:oleObj name="" r:id="rId11" imgW="609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3008" y="3281045"/>
                        <a:ext cx="1006475" cy="64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6370" y="4104640"/>
          <a:ext cx="104140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558800" imgH="431800" progId="Equation.KSEE3">
                  <p:embed/>
                </p:oleObj>
              </mc:Choice>
              <mc:Fallback>
                <p:oleObj name="" r:id="rId13" imgW="558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76370" y="4104640"/>
                        <a:ext cx="1041400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8380" y="3462655"/>
          <a:ext cx="655955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431800" imgH="228600" progId="Equation.KSEE3">
                  <p:embed/>
                </p:oleObj>
              </mc:Choice>
              <mc:Fallback>
                <p:oleObj name="" r:id="rId15" imgW="431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8380" y="3462655"/>
                        <a:ext cx="655955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2．由氢原子理论知，当大量氢原子处于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=3</a:t>
            </a:r>
            <a:r>
              <a:rPr sz="2400" b="1" dirty="0" smtClean="0">
                <a:ea typeface="宋体" panose="02010600030101010101" pitchFamily="2" charset="-122"/>
              </a:rPr>
              <a:t>的激发态时，原子跃迁将发出：[     ] </a:t>
            </a:r>
            <a:endParaRPr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 (A) 一种波长的光        (B) 两种波长的光                 </a:t>
            </a:r>
            <a:endParaRPr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 (C) 三种波长的光        (D) 连续光谱 </a:t>
            </a:r>
            <a:endParaRPr sz="2400" b="1" dirty="0" smtClean="0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24135" y="1691005"/>
            <a:ext cx="1037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答案为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7955" y="2139950"/>
            <a:ext cx="115074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当原子处于激发态时，将释放多余能量返回到较低能态，如果较低能态不止一个，将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/>
              <a:t>随机选择一个完成跃迁。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47955" y="3014345"/>
            <a:ext cx="11574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本题中，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n=3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（含）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以下的能级共有：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n=1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n=2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n=3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三个，当电子在其中任意两个之间发生跃迁时，将发出一种特定波长的光。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955" y="4150995"/>
            <a:ext cx="7682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所以，发光跃迁的可能性是能级数量的组合 ，公式为：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7380" y="4918075"/>
          <a:ext cx="331724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1565" imgH="241300" progId="Equation.KSEE3">
                  <p:embed/>
                </p:oleObj>
              </mc:Choice>
              <mc:Fallback>
                <p:oleObj name="" r:id="rId1" imgW="10915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7380" y="4918075"/>
                        <a:ext cx="331724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69" y="3604085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5" y="651510"/>
            <a:ext cx="120357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3．有下列四组量子数：                                            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(1)  n = 3，</a:t>
            </a:r>
            <a:r>
              <a:rPr sz="2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2，m</a:t>
            </a:r>
            <a:r>
              <a:rPr sz="2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0， 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=1/2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    (2)  n = 3，</a:t>
            </a:r>
            <a:r>
              <a:rPr sz="2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3，m</a:t>
            </a:r>
            <a:r>
              <a:rPr sz="2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1，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=1/2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(3)  n = 3，</a:t>
            </a:r>
            <a:r>
              <a:rPr sz="2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1，m</a:t>
            </a:r>
            <a:r>
              <a:rPr sz="2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−1，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=-1/2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  (4)  n = 3，</a:t>
            </a:r>
            <a:r>
              <a:rPr sz="2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0，m</a:t>
            </a:r>
            <a:r>
              <a:rPr sz="2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0，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=-1/2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47" y="2241915"/>
            <a:ext cx="9392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其中可以描述原子中电子状态的 [      ]                                     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(A) 只有(1)和(3)                   (B) 只有(2)和(4)        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(C) 只有(1)、(3)和(4)              (D) 只有(2)、(3)和(4)  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167947"/>
          <p:cNvSpPr txBox="1"/>
          <p:nvPr/>
        </p:nvSpPr>
        <p:spPr>
          <a:xfrm>
            <a:off x="1226185" y="3666490"/>
            <a:ext cx="104768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spcBef>
                <a:spcPct val="50000"/>
              </a:spcBef>
              <a:buFont typeface="+mj-ea"/>
              <a:buNone/>
            </a:pP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当描述原子系统能量的主量子数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确定后，描述电子角动量大小的角量子数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的取值可能性为：</a:t>
            </a:r>
            <a:endParaRPr 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67947"/>
          <p:cNvSpPr txBox="1"/>
          <p:nvPr/>
        </p:nvSpPr>
        <p:spPr>
          <a:xfrm>
            <a:off x="1361440" y="5064125"/>
            <a:ext cx="102552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描述电子自旋角动量在外磁场方向上投影的自旋磁量子数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的取值是自由的，不受前三个量子数的约束。为：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5350" y="4127500"/>
          <a:ext cx="223393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28700" imgH="203200" progId="Equation.KSEE3">
                  <p:embed/>
                </p:oleObj>
              </mc:Choice>
              <mc:Fallback>
                <p:oleObj name="" r:id="rId1" imgW="1028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5350" y="4127500"/>
                        <a:ext cx="223393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67947"/>
          <p:cNvSpPr txBox="1"/>
          <p:nvPr/>
        </p:nvSpPr>
        <p:spPr>
          <a:xfrm>
            <a:off x="1336675" y="4568825"/>
            <a:ext cx="102095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  <a:buFont typeface="+mj-ea"/>
              <a:buNone/>
            </a:pP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当角量子数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确定后，描述角动量方向的磁量子数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的取值可能性为：</a:t>
            </a:r>
            <a:endParaRPr 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2578" y="4567238"/>
          <a:ext cx="251015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55700" imgH="228600" progId="Equation.KSEE3">
                  <p:embed/>
                </p:oleObj>
              </mc:Choice>
              <mc:Fallback>
                <p:oleObj name="" r:id="rId3" imgW="1155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2578" y="4567238"/>
                        <a:ext cx="251015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1440" y="5439410"/>
          <a:ext cx="321564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739900" imgH="228600" progId="Equation.KSEE3">
                  <p:embed/>
                </p:oleObj>
              </mc:Choice>
              <mc:Fallback>
                <p:oleObj name="" r:id="rId5" imgW="1739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1440" y="5439410"/>
                        <a:ext cx="321564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67947"/>
          <p:cNvSpPr txBox="1"/>
          <p:nvPr/>
        </p:nvSpPr>
        <p:spPr>
          <a:xfrm>
            <a:off x="2139950" y="5876290"/>
            <a:ext cx="60375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  <a:buFont typeface="+mj-ea"/>
              <a:buNone/>
            </a:pP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选项（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）中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l=3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是错误的，其取值大于了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(n-1)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13035" y="2242185"/>
            <a:ext cx="1037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答案为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3" grpId="0"/>
      <p:bldP spid="5" grpId="0"/>
      <p:bldP spid="1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2884" y="2283285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5" y="650875"/>
            <a:ext cx="85801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4．在光电效应实验中，测得某金属的遏止电压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|Ua|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与入射光频率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ν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的关系曲线如图所示，由此可知该金属的红限频率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ν</a:t>
            </a:r>
            <a:r>
              <a:rPr sz="20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=_______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；逸出功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=_________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5062" y="2346055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据光电效应方程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，有：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647462" y="310869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整理后，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得：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-2147482616"/>
          <p:cNvGraphicFramePr>
            <a:graphicFrameLocks noChangeAspect="1"/>
          </p:cNvGraphicFramePr>
          <p:nvPr/>
        </p:nvGraphicFramePr>
        <p:xfrm>
          <a:off x="8555355" y="737235"/>
          <a:ext cx="343852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62150" imgH="1123950" progId="Word.Picture.8">
                  <p:embed/>
                </p:oleObj>
              </mc:Choice>
              <mc:Fallback>
                <p:oleObj name="" r:id="rId1" imgW="1962150" imgH="112395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55355" y="737235"/>
                        <a:ext cx="3438525" cy="196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7908" y="2308860"/>
          <a:ext cx="2083435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889000" imgH="228600" progId="Equation.KSEE3">
                  <p:embed/>
                </p:oleObj>
              </mc:Choice>
              <mc:Fallback>
                <p:oleObj name="" r:id="rId3" imgW="889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7908" y="2308860"/>
                        <a:ext cx="2083435" cy="53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9718" y="2967673"/>
          <a:ext cx="2054225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876300" imgH="393700" progId="Equation.KSEE3">
                  <p:embed/>
                </p:oleObj>
              </mc:Choice>
              <mc:Fallback>
                <p:oleObj name="" r:id="rId5" imgW="876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9718" y="2967673"/>
                        <a:ext cx="2054225" cy="92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6"/>
          <p:cNvSpPr txBox="1"/>
          <p:nvPr/>
        </p:nvSpPr>
        <p:spPr>
          <a:xfrm>
            <a:off x="1649095" y="4164330"/>
            <a:ext cx="7170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上式中，令       得：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7890" y="4164330"/>
          <a:ext cx="81407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444500" imgH="228600" progId="Equation.KSEE3">
                  <p:embed/>
                </p:oleObj>
              </mc:Choice>
              <mc:Fallback>
                <p:oleObj name="" r:id="rId7" imgW="444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7890" y="4164330"/>
                        <a:ext cx="814070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8233" y="4111943"/>
          <a:ext cx="6073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2590800" imgH="241300" progId="Equation.KSEE3">
                  <p:embed/>
                </p:oleObj>
              </mc:Choice>
              <mc:Fallback>
                <p:oleObj name="" r:id="rId9" imgW="2590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8233" y="4111943"/>
                        <a:ext cx="607377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6"/>
          <p:cNvSpPr txBox="1"/>
          <p:nvPr/>
        </p:nvSpPr>
        <p:spPr>
          <a:xfrm>
            <a:off x="2863487" y="4786360"/>
            <a:ext cx="569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上述数据，对应曲线与坐标横轴的交点。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1585595" y="5253355"/>
            <a:ext cx="7170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令       得：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5670" y="5300345"/>
          <a:ext cx="651510" cy="3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355600" imgH="177165" progId="Equation.KSEE3">
                  <p:embed/>
                </p:oleObj>
              </mc:Choice>
              <mc:Fallback>
                <p:oleObj name="" r:id="rId11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55670" y="5300345"/>
                        <a:ext cx="651510" cy="32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0356" y="5215573"/>
          <a:ext cx="500253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3" imgW="2133600" imgH="228600" progId="Equation.KSEE3">
                  <p:embed/>
                </p:oleObj>
              </mc:Choice>
              <mc:Fallback>
                <p:oleObj name="" r:id="rId13" imgW="2133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0356" y="5215573"/>
                        <a:ext cx="5002530" cy="53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6"/>
          <p:cNvSpPr txBox="1"/>
          <p:nvPr/>
        </p:nvSpPr>
        <p:spPr>
          <a:xfrm>
            <a:off x="2799987" y="5875385"/>
            <a:ext cx="5692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上述数据，对应曲线与坐标纵轴的交点。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9" grpId="0"/>
      <p:bldP spid="13" grpId="0"/>
      <p:bldP spid="24" grpId="0"/>
      <p:bldP spid="26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 dirty="0" smtClean="0">
                <a:ea typeface="宋体" panose="02010600030101010101" pitchFamily="2" charset="-122"/>
              </a:rPr>
              <a:t>5．氢原子基态的电离能是 __________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</a:t>
            </a:r>
            <a:r>
              <a:rPr sz="2000" b="1" dirty="0" smtClean="0">
                <a:ea typeface="宋体" panose="02010600030101010101" pitchFamily="2" charset="-122"/>
              </a:rPr>
              <a:t>． 电离能为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+0.544 eV</a:t>
            </a:r>
            <a:r>
              <a:rPr sz="2000" b="1" dirty="0" smtClean="0">
                <a:ea typeface="宋体" panose="02010600030101010101" pitchFamily="2" charset="-122"/>
              </a:rPr>
              <a:t>的激发态氢原子，其电子处在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sz="2000" b="1" dirty="0" smtClean="0">
                <a:ea typeface="宋体" panose="02010600030101010101" pitchFamily="2" charset="-122"/>
              </a:rPr>
              <a:t> =_________ 的轨道上运动．</a:t>
            </a:r>
            <a:endParaRPr sz="2000" b="1" dirty="0" smtClean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60" y="3681730"/>
            <a:ext cx="118738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000" b="1" dirty="0" smtClean="0">
                <a:ea typeface="宋体" panose="02010600030101010101" pitchFamily="2" charset="-122"/>
                <a:sym typeface="+mn-ea"/>
              </a:rPr>
              <a:t>6．设大量氢原子处于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 = 4</a:t>
            </a:r>
            <a:r>
              <a:rPr sz="2000" b="1" dirty="0" smtClean="0">
                <a:ea typeface="宋体" panose="02010600030101010101" pitchFamily="2" charset="-122"/>
                <a:sym typeface="+mn-ea"/>
              </a:rPr>
              <a:t>的激发态，它们跃迁时发射出一簇光谱线．这簇光谱线最多可能有 ________ 条,  其中最短的波长是 _______ </a:t>
            </a:r>
            <a:r>
              <a:rPr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nm.</a:t>
            </a:r>
            <a:endParaRPr sz="2000" b="1" dirty="0" smtClean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8805" y="2693670"/>
          <a:ext cx="393509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222500" imgH="393700" progId="Equation.KSEE3">
                  <p:embed/>
                </p:oleObj>
              </mc:Choice>
              <mc:Fallback>
                <p:oleObj name="" r:id="rId1" imgW="22225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78805" y="2693670"/>
                        <a:ext cx="3935095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6920" y="5588635"/>
            <a:ext cx="4250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最短波长对应能级差最大的跃迁：</a:t>
            </a:r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9657" y="5438459"/>
          <a:ext cx="526224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2971800" imgH="393700" progId="Equation.KSEE3">
                  <p:embed/>
                </p:oleObj>
              </mc:Choice>
              <mc:Fallback>
                <p:oleObj name="" r:id="rId3" imgW="29718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9657" y="5438459"/>
                        <a:ext cx="526224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0500" y="1440180"/>
            <a:ext cx="117570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电离能是指在原子中，将电子由当前的束缚态（能量为负）提升到自由状态（能量大于等于零）所需的最小能量。基态氢原子的能量为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-13.6 eV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，所以电离能为：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13.6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eV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635" y="2146935"/>
            <a:ext cx="836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电离能为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0.544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eV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，说明原子系统的能量为：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lang="en-US" altLang="zh-CN" sz="2000" b="1" i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 -0.544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eV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9985" y="2842895"/>
            <a:ext cx="4678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将上式代入到氢原子能级公式中，有：</a:t>
            </a:r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20" y="4598670"/>
            <a:ext cx="60540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根据本作业中第一题得到的发光跃迁的可能性公式：</a:t>
            </a:r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7235" y="4518660"/>
          <a:ext cx="252666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091565" imgH="241300" progId="Equation.KSEE3">
                  <p:embed/>
                </p:oleObj>
              </mc:Choice>
              <mc:Fallback>
                <p:oleObj name="" r:id="rId5" imgW="10915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7235" y="4518660"/>
                        <a:ext cx="252666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7．如果电子被限制在边界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sz="2400" b="1" dirty="0" smtClean="0">
                <a:ea typeface="宋体" panose="02010600030101010101" pitchFamily="2" charset="-122"/>
              </a:rPr>
              <a:t>与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sz="2400" b="1" dirty="0" smtClean="0">
                <a:ea typeface="宋体" panose="02010600030101010101" pitchFamily="2" charset="-122"/>
              </a:rPr>
              <a:t>之间，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=0.05 nm</a:t>
            </a:r>
            <a:r>
              <a:rPr sz="2400" b="1" dirty="0" smtClean="0">
                <a:ea typeface="宋体" panose="02010600030101010101" pitchFamily="2" charset="-122"/>
              </a:rPr>
              <a:t>，则电子动量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sz="2400" b="1" dirty="0" smtClean="0">
                <a:ea typeface="宋体" panose="02010600030101010101" pitchFamily="2" charset="-122"/>
              </a:rPr>
              <a:t>分量的不确定量近似地为________________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kg·m／s</a:t>
            </a:r>
            <a:r>
              <a:rPr sz="2400" b="1" dirty="0" smtClean="0">
                <a:ea typeface="宋体" panose="02010600030101010101" pitchFamily="2" charset="-122"/>
              </a:rPr>
              <a:t>． ( 不确定关系式  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p≥h</a:t>
            </a:r>
            <a:r>
              <a:rPr sz="2400" b="1" dirty="0" smtClean="0">
                <a:ea typeface="宋体" panose="02010600030101010101" pitchFamily="2" charset="-122"/>
              </a:rPr>
              <a:t> )</a:t>
            </a:r>
            <a:endParaRPr sz="2400" b="1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8620" y="1731010"/>
          <a:ext cx="509841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" imgW="2260600" imgH="393700" progId="Equation.KSEE3">
                  <p:embed/>
                </p:oleObj>
              </mc:Choice>
              <mc:Fallback>
                <p:oleObj name="" r:id="rId1" imgW="2260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8620" y="1731010"/>
                        <a:ext cx="5098415" cy="74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73660" y="2644775"/>
            <a:ext cx="120402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8．光电管的阴极用逸出功为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W = 2.2 eV</a:t>
            </a:r>
            <a:r>
              <a:rPr sz="2400" b="1">
                <a:ea typeface="宋体" panose="02010600030101010101" pitchFamily="2" charset="-122"/>
              </a:rPr>
              <a:t>的金属制成，今用一单色光照射此光电管，阴极发射出光电子，测得遏止电势差为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|U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|</a:t>
            </a:r>
            <a:r>
              <a:rPr sz="2400" b="1" i="1">
                <a:ea typeface="宋体" panose="02010600030101010101" pitchFamily="2" charset="-122"/>
              </a:rPr>
              <a:t> 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= 5.0 V</a:t>
            </a:r>
            <a:r>
              <a:rPr sz="2400" b="1">
                <a:ea typeface="宋体" panose="02010600030101010101" pitchFamily="2" charset="-122"/>
              </a:rPr>
              <a:t>，试求： 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    (1) 光电管阴极金属的光电效应红限波长；                      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    (2) 入射光波长．</a:t>
            </a:r>
            <a:endParaRPr sz="2400" b="1"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0" y="4074160"/>
            <a:ext cx="6081395" cy="648970"/>
            <a:chOff x="232" y="6416"/>
            <a:chExt cx="9577" cy="1022"/>
          </a:xfrm>
        </p:grpSpPr>
        <p:sp>
          <p:nvSpPr>
            <p:cNvPr id="12" name="TextBox 11"/>
            <p:cNvSpPr txBox="1"/>
            <p:nvPr/>
          </p:nvSpPr>
          <p:spPr>
            <a:xfrm>
              <a:off x="232" y="6466"/>
              <a:ext cx="205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C07B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解析</a:t>
              </a:r>
              <a:r>
                <a:rPr lang="zh-CN" altLang="en-US" sz="2800" dirty="0" smtClean="0">
                  <a:solidFill>
                    <a:srgbClr val="1C07B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1" y="6565"/>
              <a:ext cx="51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据光电效应方程，有：</a:t>
              </a:r>
              <a:endPara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531" y="6416"/>
            <a:ext cx="2279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876300" imgH="393700" progId="Equation.KSEE3">
                    <p:embed/>
                  </p:oleObj>
                </mc:Choice>
                <mc:Fallback>
                  <p:oleObj name="" r:id="rId3" imgW="8763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31" y="6416"/>
                          <a:ext cx="2279" cy="10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454785" y="4813935"/>
            <a:ext cx="8014970" cy="648970"/>
            <a:chOff x="2291" y="7581"/>
            <a:chExt cx="12622" cy="1022"/>
          </a:xfrm>
        </p:grpSpPr>
        <p:sp>
          <p:nvSpPr>
            <p:cNvPr id="9" name="TextBox 6"/>
            <p:cNvSpPr txBox="1"/>
            <p:nvPr/>
          </p:nvSpPr>
          <p:spPr>
            <a:xfrm>
              <a:off x="2291" y="7730"/>
              <a:ext cx="103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）上式中，令       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可求红限波长，有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107" y="7581"/>
            <a:ext cx="2807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5" imgW="1079500" imgH="393700" progId="Equation.KSEE3">
                    <p:embed/>
                  </p:oleObj>
                </mc:Choice>
                <mc:Fallback>
                  <p:oleObj name="" r:id="rId5" imgW="10795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07" y="7581"/>
                          <a:ext cx="2807" cy="10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167" y="7819"/>
            <a:ext cx="1246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7" imgW="520700" imgH="228600" progId="Equation.KSEE3">
                    <p:embed/>
                  </p:oleObj>
                </mc:Choice>
                <mc:Fallback>
                  <p:oleObj name="" r:id="rId7" imgW="520700" imgH="2286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67" y="7819"/>
                          <a:ext cx="1246" cy="5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349375" y="5636260"/>
            <a:ext cx="8858250" cy="803910"/>
            <a:chOff x="2125" y="8876"/>
            <a:chExt cx="13950" cy="1266"/>
          </a:xfrm>
        </p:grpSpPr>
        <p:sp>
          <p:nvSpPr>
            <p:cNvPr id="10" name="TextBox 6"/>
            <p:cNvSpPr txBox="1"/>
            <p:nvPr/>
          </p:nvSpPr>
          <p:spPr>
            <a:xfrm>
              <a:off x="2125" y="9147"/>
              <a:ext cx="107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 将      代入上式，得入射光波长为：</a:t>
              </a:r>
              <a:endPara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975" y="8876"/>
            <a:ext cx="4100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9" imgW="1397000" imgH="431800" progId="Equation.KSEE3">
                    <p:embed/>
                  </p:oleObj>
                </mc:Choice>
                <mc:Fallback>
                  <p:oleObj name="" r:id="rId9" imgW="13970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975" y="8876"/>
                          <a:ext cx="4100" cy="1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95" y="9150"/>
            <a:ext cx="1405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1" imgW="444500" imgH="228600" progId="Equation.KSEE3">
                    <p:embed/>
                  </p:oleObj>
                </mc:Choice>
                <mc:Fallback>
                  <p:oleObj name="" r:id="rId11" imgW="444500" imgH="2286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95" y="9150"/>
                          <a:ext cx="1405" cy="7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演示</Application>
  <PresentationFormat>自定义</PresentationFormat>
  <Paragraphs>93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7</vt:i4>
      </vt:variant>
    </vt:vector>
  </HeadingPairs>
  <TitlesOfParts>
    <vt:vector size="50" baseType="lpstr">
      <vt:lpstr>Arial</vt:lpstr>
      <vt:lpstr>宋体</vt:lpstr>
      <vt:lpstr>Wingdings</vt:lpstr>
      <vt:lpstr>楷体_GB2312</vt:lpstr>
      <vt:lpstr>新宋体</vt:lpstr>
      <vt:lpstr>Times New Roman</vt:lpstr>
      <vt:lpstr>楷体</vt:lpstr>
      <vt:lpstr>微软雅黑</vt:lpstr>
      <vt:lpstr>Arial Unicode MS</vt:lpstr>
      <vt:lpstr>等线</vt:lpstr>
      <vt:lpstr>等线 Light</vt:lpstr>
      <vt:lpstr>Calibri</vt:lpstr>
      <vt:lpstr>Office 主题​​</vt:lpstr>
      <vt:lpstr>1_自定义设计方案</vt:lpstr>
      <vt:lpstr>自定义设计方案</vt:lpstr>
      <vt:lpstr>Equation.DSMT4</vt:lpstr>
      <vt:lpstr>Equation.KSEE3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近代物理作业解答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214</cp:revision>
  <dcterms:created xsi:type="dcterms:W3CDTF">2020-02-22T00:57:00Z</dcterms:created>
  <dcterms:modified xsi:type="dcterms:W3CDTF">2020-06-26T04:02:47Z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