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2"/>
  </p:notesMasterIdLst>
  <p:handoutMasterIdLst>
    <p:handoutMasterId r:id="rId13"/>
  </p:handoutMasterIdLst>
  <p:sldIdLst>
    <p:sldId id="330" r:id="rId5"/>
    <p:sldId id="338" r:id="rId6"/>
    <p:sldId id="350" r:id="rId7"/>
    <p:sldId id="349" r:id="rId8"/>
    <p:sldId id="352" r:id="rId9"/>
    <p:sldId id="353" r:id="rId10"/>
    <p:sldId id="35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0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9" autoAdjust="0"/>
  </p:normalViewPr>
  <p:slideViewPr>
    <p:cSldViewPr snapToGrid="0">
      <p:cViewPr varScale="1">
        <p:scale>
          <a:sx n="67" d="100"/>
          <a:sy n="67" d="100"/>
        </p:scale>
        <p:origin x="-30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A3C3F-70E6-461F-81B1-E184A191B3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16A05-D4FF-44DF-AF70-A0A555955B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31795-1B6B-418B-8BBC-722EE01050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6E60A-6631-4098-A905-0AA6F26CED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../../../&#65281;&#36164;&#26009;&#65281;/&#30005;&#23376;&#25945;&#26696;/&#39532;&#25991;&#34074;&#12298;&#29289;&#29702;&#23398;&#12299;&#65288;&#31532;&#22235;&#29256;&#65289;/&#29289;&#29702;&#23398;&#65288;&#31532;&#22235;&#29256;&#65289;&#19978;&#20876;1/&#29289;&#29702;&#23398;&#19978;&#20876;&#30446;&#24405;.ppt#-1,1,4.%20PowerPoint%20&#28436;&#31034;&#25991;&#31295;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buFont typeface="Arial" panose="020B0604020202020204" pitchFamily="34" charset="0"/>
              <a:buNone/>
              <a:defRPr sz="1400" b="0" kern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19DC759-8767-44C7-8196-549479EF60EA}" type="slidenum">
              <a:rPr lang="en-US" altLang="zh-CN" smtClean="0"/>
            </a:fld>
            <a:endParaRPr lang="en-US" altLang="zh-CN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12192000" cy="533400"/>
          </a:xfrm>
          <a:prstGeom prst="rect">
            <a:avLst/>
          </a:prstGeom>
          <a:gradFill rotWithShape="1">
            <a:gsLst>
              <a:gs pos="0">
                <a:srgbClr val="004776"/>
              </a:gs>
              <a:gs pos="100000">
                <a:srgbClr val="0099FF">
                  <a:alpha val="65999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6629399"/>
            <a:ext cx="12192000" cy="365125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00398F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629400"/>
            <a:ext cx="228600" cy="228600"/>
          </a:xfrm>
          <a:prstGeom prst="actionButtonForwardNex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3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629400"/>
            <a:ext cx="228600" cy="228600"/>
          </a:xfrm>
          <a:prstGeom prst="actionButtonBackPreviou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4" name="Text Box 11"/>
          <p:cNvSpPr txBox="1">
            <a:spLocks noChangeArrowheads="1"/>
          </p:cNvSpPr>
          <p:nvPr userDrawn="1"/>
        </p:nvSpPr>
        <p:spPr bwMode="auto">
          <a:xfrm>
            <a:off x="9766690" y="138139"/>
            <a:ext cx="2805112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第一章  质点运动学</a:t>
            </a:r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" name="Rectangle 12"/>
          <p:cNvSpPr>
            <a:spLocks noChangeArrowheads="1"/>
          </p:cNvSpPr>
          <p:nvPr userDrawn="1"/>
        </p:nvSpPr>
        <p:spPr bwMode="auto">
          <a:xfrm>
            <a:off x="76200" y="-1588"/>
            <a:ext cx="50292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质点运动的描述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AutoShape 13">
            <a:hlinkClick r:id="rId2" action="ppaction://hlinkpres?slideindex=1&amp;slidetitle=4.%20PowerPoint%20演示文稿"/>
          </p:cNvPr>
          <p:cNvSpPr>
            <a:spLocks noChangeArrowheads="1"/>
          </p:cNvSpPr>
          <p:nvPr userDrawn="1"/>
        </p:nvSpPr>
        <p:spPr bwMode="auto">
          <a:xfrm>
            <a:off x="7772400" y="6629400"/>
            <a:ext cx="381000" cy="228600"/>
          </a:xfrm>
          <a:prstGeom prst="leftArrow">
            <a:avLst>
              <a:gd name="adj1" fmla="val 40278"/>
              <a:gd name="adj2" fmla="val 90262"/>
            </a:avLst>
          </a:prstGeom>
          <a:solidFill>
            <a:srgbClr val="FFFF66"/>
          </a:solidFill>
          <a:ln w="9525">
            <a:solidFill>
              <a:srgbClr val="993300"/>
            </a:solidFill>
            <a:miter lim="800000"/>
          </a:ln>
          <a:effectLst>
            <a:outerShdw dist="35921" dir="2700000" algn="ctr" rotWithShape="0">
              <a:srgbClr val="FF9933"/>
            </a:outerShdw>
          </a:effectLst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单击此处还好编辑母版标题样式</a:t>
            </a:r>
            <a:endParaRPr lang="zh-CN" alt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hyperlink" Target="../../../&#65281;&#36164;&#26009;&#65281;/&#30005;&#23376;&#25945;&#26696;/&#39532;&#25991;&#34074;&#12298;&#29289;&#29702;&#23398;&#12299;&#65288;&#31532;&#22235;&#29256;&#65289;/&#29289;&#29702;&#23398;&#65288;&#31532;&#22235;&#29256;&#65289;&#19978;&#20876;1/&#29289;&#29702;&#23398;&#19978;&#20876;&#30446;&#24405;.ppt#-1,1,4.%20PowerPoint%20&#28436;&#31034;&#25991;&#31295;" TargetMode="Externa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0" y="63305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buFont typeface="Arial" panose="020B0604020202020204" pitchFamily="34" charset="0"/>
              <a:buNone/>
              <a:defRPr sz="1400" b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19DC759-8767-44C7-8196-549479EF60EA}" type="slidenum">
              <a:rPr lang="en-US" altLang="zh-CN" smtClean="0"/>
            </a:fld>
            <a:endParaRPr lang="en-US" altLang="zh-CN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12192000" cy="628650"/>
          </a:xfrm>
          <a:prstGeom prst="rect">
            <a:avLst/>
          </a:prstGeom>
          <a:gradFill rotWithShape="1">
            <a:gsLst>
              <a:gs pos="0">
                <a:srgbClr val="004776"/>
              </a:gs>
              <a:gs pos="100000">
                <a:srgbClr val="0099FF">
                  <a:alpha val="65999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6492875"/>
            <a:ext cx="12192000" cy="365125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00398F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629400"/>
            <a:ext cx="228600" cy="228600"/>
          </a:xfrm>
          <a:prstGeom prst="actionButtonForwardNex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3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629400"/>
            <a:ext cx="228600" cy="228600"/>
          </a:xfrm>
          <a:prstGeom prst="actionButtonBackPreviou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4" name="Text Box 11"/>
          <p:cNvSpPr txBox="1">
            <a:spLocks noChangeArrowheads="1"/>
          </p:cNvSpPr>
          <p:nvPr userDrawn="1"/>
        </p:nvSpPr>
        <p:spPr bwMode="auto">
          <a:xfrm>
            <a:off x="9781681" y="153129"/>
            <a:ext cx="2611438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第三章  刚体力学</a:t>
            </a:r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" name="Rectangle 12"/>
          <p:cNvSpPr>
            <a:spLocks noChangeArrowheads="1"/>
          </p:cNvSpPr>
          <p:nvPr userDrawn="1"/>
        </p:nvSpPr>
        <p:spPr bwMode="auto">
          <a:xfrm>
            <a:off x="76200" y="-1588"/>
            <a:ext cx="50292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3 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刚体力学习题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解析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AutoShape 13">
            <a:hlinkClick r:id="rId12" action="ppaction://hlinkpres?slideindex=1&amp;slidetitle=4.%20PowerPoint%20演示文稿"/>
          </p:cNvPr>
          <p:cNvSpPr>
            <a:spLocks noChangeArrowheads="1"/>
          </p:cNvSpPr>
          <p:nvPr userDrawn="1"/>
        </p:nvSpPr>
        <p:spPr bwMode="auto">
          <a:xfrm>
            <a:off x="7772400" y="6629400"/>
            <a:ext cx="381000" cy="228600"/>
          </a:xfrm>
          <a:prstGeom prst="leftArrow">
            <a:avLst>
              <a:gd name="adj1" fmla="val 40278"/>
              <a:gd name="adj2" fmla="val 90262"/>
            </a:avLst>
          </a:prstGeom>
          <a:solidFill>
            <a:srgbClr val="FFFF66"/>
          </a:solidFill>
          <a:ln w="9525">
            <a:solidFill>
              <a:srgbClr val="993300"/>
            </a:solidFill>
            <a:miter lim="800000"/>
          </a:ln>
          <a:effectLst>
            <a:outerShdw dist="35921" dir="2700000" algn="ctr" rotWithShape="0">
              <a:srgbClr val="FF9933"/>
            </a:outerShdw>
          </a:effectLst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单急急急击此处编辑母版标题样式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e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0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7.e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Document1.doc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1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3041" y="3192885"/>
            <a:ext cx="130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zh-CN" altLang="en-US" sz="2800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1C07B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0192" y="674638"/>
            <a:ext cx="110701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．关于刚体对轴的转动惯量，下列说法中正确的是：（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(A) 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只取决于刚体的质量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与质量的空间分布和轴的位置无关．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(B) 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取决于刚体的质量和质量的空间分布，与轴的位置无关．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(C) 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取决于刚体的质量、质量的空间分布和轴的位置．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(D) 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只取决于转轴的位置，与刚体的质量和质量的空间分布无关</a:t>
            </a:r>
            <a:r>
              <a:rPr lang="zh-CN" altLang="zh-CN" dirty="0"/>
              <a:t>．</a:t>
            </a:r>
            <a:endParaRPr lang="zh-CN" altLang="zh-CN" dirty="0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709612" y="3164303"/>
            <a:ext cx="6327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质量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离散分布刚体的转动惯量：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/>
          <p:nvPr/>
        </p:nvGraphicFramePr>
        <p:xfrm>
          <a:off x="1449374" y="3707228"/>
          <a:ext cx="562927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name="" r:id="rId1" imgW="1979295" imgH="355600" progId="Equation.DSMT4">
                  <p:embed/>
                </p:oleObj>
              </mc:Choice>
              <mc:Fallback>
                <p:oleObj name="" r:id="rId1" imgW="1979295" imgH="355600" progId="Equation.DSMT4">
                  <p:embed/>
                  <p:pic>
                    <p:nvPicPr>
                      <p:cNvPr id="0" name="图片 3077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74" y="3707228"/>
                        <a:ext cx="5629275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66755" y="4475579"/>
            <a:ext cx="6905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(2) 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质量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连续分布刚体的转动惯量：</a:t>
            </a:r>
            <a:endParaRPr lang="zh-CN" altLang="en-US" sz="2800" b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/>
          <p:cNvGraphicFramePr/>
          <p:nvPr/>
        </p:nvGraphicFramePr>
        <p:xfrm>
          <a:off x="2344724" y="5078828"/>
          <a:ext cx="17367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name="" r:id="rId3" imgW="698500" imgH="279400" progId="Equation.3">
                  <p:embed/>
                </p:oleObj>
              </mc:Choice>
              <mc:Fallback>
                <p:oleObj name="" r:id="rId3" imgW="698500" imgH="279400" progId="Equation.3">
                  <p:embed/>
                  <p:pic>
                    <p:nvPicPr>
                      <p:cNvPr id="0" name="图片 3077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24" y="5078828"/>
                        <a:ext cx="17367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24265"/>
          <p:cNvSpPr txBox="1">
            <a:spLocks noChangeArrowheads="1"/>
          </p:cNvSpPr>
          <p:nvPr/>
        </p:nvSpPr>
        <p:spPr bwMode="auto">
          <a:xfrm>
            <a:off x="5768975" y="5078730"/>
            <a:ext cx="5461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dm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质量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元，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为质元到转轴距离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24270"/>
          <p:cNvSpPr txBox="1">
            <a:spLocks noChangeArrowheads="1"/>
          </p:cNvSpPr>
          <p:nvPr/>
        </p:nvSpPr>
        <p:spPr bwMode="auto">
          <a:xfrm>
            <a:off x="1069960" y="5764620"/>
            <a:ext cx="98059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转动惯量由刚体：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质量的多少、分布、转轴位置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决定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9470" y="5764620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8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4301" y="800100"/>
            <a:ext cx="11758612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．如图所示，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为两个相同的绕着轻绳的定滑轮．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滑轮挂一质量为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的物体，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滑轮受拉力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，而且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F＝mg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．设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A、B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两滑轮的角加速度分别为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β</a:t>
            </a:r>
            <a:r>
              <a:rPr lang="en-US" altLang="zh-CN" sz="28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β</a:t>
            </a:r>
            <a:r>
              <a:rPr lang="en-US" altLang="zh-CN" sz="28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，不计滑轮轴的摩擦，则有：（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(A)  β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β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(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B) 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β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＞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β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(C) 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β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＜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β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(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D)  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开始时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β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β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，以后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β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＜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β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9145807" y="2075058"/>
          <a:ext cx="3065145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1" name="Picture" r:id="rId1" imgW="1590675" imgH="1028700" progId="Word.Picture.8">
                  <p:embed/>
                </p:oleObj>
              </mc:Choice>
              <mc:Fallback>
                <p:oleObj name="Picture" r:id="rId1" imgW="1590675" imgH="10287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5807" y="2075058"/>
                        <a:ext cx="3065145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63041" y="3307189"/>
            <a:ext cx="130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zh-CN" altLang="en-US" sz="2800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1C07B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7254" y="3307189"/>
            <a:ext cx="263271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对于系统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设绳中张力为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592662" y="4866557"/>
            <a:ext cx="557213" cy="328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9032" y="5641821"/>
            <a:ext cx="19418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对于系统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B: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98042" y="3477756"/>
            <a:ext cx="19672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注意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为盘的转动惯量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常数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27352" y="5640551"/>
            <a:ext cx="1773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答案为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79253" y="3060700"/>
          <a:ext cx="2011045" cy="1634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812800" imgH="660400" progId="Equation.KSEE3">
                  <p:embed/>
                </p:oleObj>
              </mc:Choice>
              <mc:Fallback>
                <p:oleObj name="" r:id="rId3" imgW="812800" imgH="660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9253" y="3060700"/>
                        <a:ext cx="2011045" cy="1634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17265" y="4599305"/>
          <a:ext cx="2193925" cy="73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168400" imgH="393700" progId="Equation.KSEE3">
                  <p:embed/>
                </p:oleObj>
              </mc:Choice>
              <mc:Fallback>
                <p:oleObj name="" r:id="rId5" imgW="11684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17265" y="4599305"/>
                        <a:ext cx="2193925" cy="739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03613" y="5532755"/>
          <a:ext cx="1979930" cy="73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054100" imgH="393700" progId="Equation.KSEE3">
                  <p:embed/>
                </p:oleObj>
              </mc:Choice>
              <mc:Fallback>
                <p:oleObj name="" r:id="rId7" imgW="10541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3613" y="5532755"/>
                        <a:ext cx="1979930" cy="739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ldLvl="0" animBg="1"/>
      <p:bldP spid="21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22630"/>
            <a:ext cx="121380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3．一个以恒定角加速度转动的圆盘，</a:t>
            </a:r>
            <a:r>
              <a:rPr 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某一时刻的角速度为</a:t>
            </a:r>
            <a:r>
              <a:rPr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20 rad/s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，再转</a:t>
            </a:r>
            <a:r>
              <a:rPr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60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转后角速度为</a:t>
            </a:r>
            <a:r>
              <a:rPr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30 rad /s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，则角加速度</a:t>
            </a:r>
            <a:r>
              <a:rPr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β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=_____________，转过上述</a:t>
            </a:r>
            <a:r>
              <a:rPr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60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转所需的时间</a:t>
            </a:r>
            <a:r>
              <a:rPr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Δt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________________．</a:t>
            </a:r>
            <a:endParaRPr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56540" y="2240280"/>
            <a:ext cx="7871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解析：这是匀变速率圆周运动，可直接套用公式计算。</a:t>
            </a:r>
            <a:endParaRPr lang="zh-CN" altLang="en-US" sz="2400" b="1" dirty="0">
              <a:solidFill>
                <a:srgbClr val="1C07B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256540" y="2779395"/>
            <a:ext cx="11880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已知条件为：初角速度</a:t>
            </a:r>
            <a:r>
              <a:rPr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ω</a:t>
            </a:r>
            <a:r>
              <a:rPr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= 20 rad/s</a:t>
            </a:r>
            <a:r>
              <a:rPr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末角速度</a:t>
            </a:r>
            <a:r>
              <a:rPr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ω</a:t>
            </a:r>
            <a:r>
              <a:rPr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= 30 rad /s</a:t>
            </a:r>
            <a:r>
              <a:rPr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角位移</a:t>
            </a:r>
            <a:r>
              <a:rPr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Δθ=120π   rad</a:t>
            </a:r>
            <a:endParaRPr altLang="zh-CN" sz="2400" i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55040" y="3375660"/>
            <a:ext cx="6650990" cy="541020"/>
            <a:chOff x="1504" y="5316"/>
            <a:chExt cx="10474" cy="852"/>
          </a:xfrm>
        </p:grpSpPr>
        <p:sp>
          <p:nvSpPr>
            <p:cNvPr id="8" name="TextBox 6"/>
            <p:cNvSpPr txBox="1"/>
            <p:nvPr/>
          </p:nvSpPr>
          <p:spPr>
            <a:xfrm>
              <a:off x="1504" y="5379"/>
              <a:ext cx="631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求角加速度可选用公式：    </a:t>
              </a:r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820" y="5316"/>
            <a:ext cx="4159" cy="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" imgW="1117600" imgH="228600" progId="Equation.KSEE3">
                    <p:embed/>
                  </p:oleObj>
                </mc:Choice>
                <mc:Fallback>
                  <p:oleObj name="" r:id="rId1" imgW="1117600" imgH="2286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820" y="5316"/>
                          <a:ext cx="4159" cy="8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/>
          <p:nvPr/>
        </p:nvGrpSpPr>
        <p:grpSpPr>
          <a:xfrm>
            <a:off x="1494790" y="3834765"/>
            <a:ext cx="6376035" cy="932180"/>
            <a:chOff x="2354" y="6039"/>
            <a:chExt cx="10041" cy="1468"/>
          </a:xfrm>
        </p:grpSpPr>
        <p:sp>
          <p:nvSpPr>
            <p:cNvPr id="10" name="TextBox 9"/>
            <p:cNvSpPr txBox="1"/>
            <p:nvPr/>
          </p:nvSpPr>
          <p:spPr>
            <a:xfrm>
              <a:off x="2354" y="6411"/>
              <a:ext cx="6072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求转过的时间可选用公式：</a:t>
              </a:r>
              <a:endPara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615" y="6039"/>
            <a:ext cx="3781" cy="1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" r:id="rId3" imgW="1016000" imgH="393700" progId="Equation.KSEE3">
                    <p:embed/>
                  </p:oleObj>
                </mc:Choice>
                <mc:Fallback>
                  <p:oleObj name="" r:id="rId3" imgW="1016000" imgH="3937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615" y="6039"/>
                          <a:ext cx="3781" cy="14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1800676" y="4754563"/>
            <a:ext cx="6880409" cy="957897"/>
            <a:chOff x="2836" y="7488"/>
            <a:chExt cx="10835" cy="1508"/>
          </a:xfrm>
        </p:grpSpPr>
        <p:sp>
          <p:nvSpPr>
            <p:cNvPr id="13" name="TextBox 12"/>
            <p:cNvSpPr txBox="1"/>
            <p:nvPr/>
          </p:nvSpPr>
          <p:spPr>
            <a:xfrm>
              <a:off x="2836" y="7858"/>
              <a:ext cx="1260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得：</a:t>
              </a:r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16" name="对象 1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6" y="7488"/>
            <a:ext cx="4774" cy="1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" r:id="rId5" imgW="1282700" imgH="393700" progId="Equation.KSEE3">
                    <p:embed/>
                  </p:oleObj>
                </mc:Choice>
                <mc:Fallback>
                  <p:oleObj name="" r:id="rId5" imgW="1282700" imgH="3937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16" y="7488"/>
                          <a:ext cx="4774" cy="14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928" y="7526"/>
            <a:ext cx="2743" cy="1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" name="" r:id="rId7" imgW="736600" imgH="393700" progId="Equation.KSEE3">
                    <p:embed/>
                  </p:oleObj>
                </mc:Choice>
                <mc:Fallback>
                  <p:oleObj name="" r:id="rId7" imgW="736600" imgH="3937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928" y="7526"/>
                          <a:ext cx="2743" cy="14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0477" y="695618"/>
            <a:ext cx="11653839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．质量为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，半径为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的匀质转盘，以角速度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en-US" altLang="zh-CN" sz="28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绕中心轴作匀速定轴转动，则转盘的转动动能为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_______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，角动量大小为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________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820116" y="1800226"/>
          <a:ext cx="1620147" cy="950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name="Equation" r:id="rId1" imgW="16154400" imgH="9448800" progId="Equation.DSMT4">
                  <p:embed/>
                </p:oleObj>
              </mc:Choice>
              <mc:Fallback>
                <p:oleObj name="Equation" r:id="rId1" imgW="16154400" imgH="9448800" progId="Equation.DSMT4">
                  <p:embed/>
                  <p:pic>
                    <p:nvPicPr>
                      <p:cNvPr id="0" name="图片 328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20116" y="1800226"/>
                        <a:ext cx="1620147" cy="950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614738" y="2698750"/>
          <a:ext cx="41243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9" name="Equation" r:id="rId3" imgW="35356800" imgH="9448800" progId="Equation.DSMT4">
                  <p:embed/>
                </p:oleObj>
              </mc:Choice>
              <mc:Fallback>
                <p:oleObj name="Equation" r:id="rId3" imgW="35356800" imgH="9448800" progId="Equation.DSMT4">
                  <p:embed/>
                  <p:pic>
                    <p:nvPicPr>
                      <p:cNvPr id="0" name="图片 328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4738" y="2698750"/>
                        <a:ext cx="4124325" cy="110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570435" y="3845154"/>
          <a:ext cx="3954462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0" name="Equation" r:id="rId5" imgW="28041600" imgH="9448800" progId="Equation.DSMT4">
                  <p:embed/>
                </p:oleObj>
              </mc:Choice>
              <mc:Fallback>
                <p:oleObj name="Equation" r:id="rId5" imgW="28041600" imgH="9448800" progId="Equation.DSMT4">
                  <p:embed/>
                  <p:pic>
                    <p:nvPicPr>
                      <p:cNvPr id="0" name="图片 328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70435" y="3845154"/>
                        <a:ext cx="3954462" cy="133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74477" y="2015909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圆盘转动惯量是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4647" y="2865315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转动动能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7124" y="4188054"/>
            <a:ext cx="14414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角动量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040" y="2058749"/>
            <a:ext cx="130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zh-CN" altLang="en-US" sz="2800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1C07B9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813" y="660655"/>
            <a:ext cx="1204166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．</a:t>
            </a:r>
            <a:r>
              <a:rPr 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质量为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 = 6.00 kg</a:t>
            </a:r>
            <a:r>
              <a:rPr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、长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L= 1.00 m</a:t>
            </a:r>
            <a:r>
              <a:rPr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的匀质棒，放在水平桌面上，可绕通过其中心的竖直固定轴转动，对轴的转动惯量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 = ml</a:t>
            </a:r>
            <a:r>
              <a:rPr sz="20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/12</a:t>
            </a:r>
            <a:r>
              <a:rPr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．</a:t>
            </a:r>
            <a:r>
              <a:rPr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= 0</a:t>
            </a:r>
            <a:r>
              <a:rPr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时棒的角速度 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10.0 rad·s</a:t>
            </a:r>
            <a:r>
              <a:rPr sz="20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−1</a:t>
            </a:r>
            <a:r>
              <a:rPr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．由于受到恒定的阻力矩的作用，</a:t>
            </a:r>
            <a:r>
              <a:rPr 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 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20 s </a:t>
            </a:r>
            <a:r>
              <a:rPr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时，棒停止运动．求：</a:t>
            </a:r>
            <a:endParaRPr altLang="zh-CN" sz="2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 棒的角加速度的大小；(2) 棒所受阻力矩的大小；(3) 从 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 = 0</a:t>
            </a:r>
            <a:r>
              <a:rPr sz="20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=10</a:t>
            </a:r>
            <a:r>
              <a:rPr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s 时间内棒转过的角度</a:t>
            </a:r>
            <a:r>
              <a:rPr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．</a:t>
            </a:r>
            <a:endParaRPr altLang="zh-CN" sz="2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TextBox 5"/>
          <p:cNvSpPr txBox="1"/>
          <p:nvPr/>
        </p:nvSpPr>
        <p:spPr>
          <a:xfrm>
            <a:off x="74743" y="2636296"/>
            <a:ext cx="112014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解析：这是在恒力矩作用下产生的运动，可用匀变速转动公式直接求出角加速度；</a:t>
            </a:r>
            <a:endParaRPr lang="zh-CN" altLang="en-US" sz="2400" b="1" dirty="0" smtClean="0">
              <a:solidFill>
                <a:srgbClr val="1C07B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用角动量定理直接求阻力矩；用功能原理直接求转过的角度。   </a:t>
            </a:r>
            <a:endParaRPr sz="2000" b="1" i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00350" y="3466465"/>
          <a:ext cx="503174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2362200" imgH="393700" progId="Equation.KSEE3">
                  <p:embed/>
                </p:oleObj>
              </mc:Choice>
              <mc:Fallback>
                <p:oleObj name="" r:id="rId1" imgW="2362200" imgH="393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00350" y="3466465"/>
                        <a:ext cx="5031740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5050" y="4246880"/>
          <a:ext cx="928116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4356100" imgH="393700" progId="Equation.KSEE3">
                  <p:embed/>
                </p:oleObj>
              </mc:Choice>
              <mc:Fallback>
                <p:oleObj name="" r:id="rId3" imgW="4356100" imgH="393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5050" y="4246880"/>
                        <a:ext cx="9281160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700" y="5441950"/>
          <a:ext cx="1079754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5067300" imgH="393700" progId="Equation.KSEE3">
                  <p:embed/>
                </p:oleObj>
              </mc:Choice>
              <mc:Fallback>
                <p:oleObj name="" r:id="rId5" imgW="5067300" imgH="393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3700" y="5441950"/>
                        <a:ext cx="10797540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5"/>
          <p:cNvSpPr txBox="1"/>
          <p:nvPr/>
        </p:nvSpPr>
        <p:spPr>
          <a:xfrm>
            <a:off x="1951803" y="4981351"/>
            <a:ext cx="60788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由于</a:t>
            </a:r>
            <a:r>
              <a:rPr lang="en-US" altLang="zh-CN" sz="2400" b="1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b="1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秒时刻的角速度为：</a:t>
            </a:r>
            <a:r>
              <a:rPr lang="zh-CN" altLang="en-US" sz="2400" b="1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1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1" baseline="-25000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-βt=5  rad/s</a:t>
            </a:r>
            <a:r>
              <a:rPr lang="zh-CN" altLang="en-US" sz="2400" b="1" dirty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zh-CN" altLang="en-US" sz="2400" b="1" dirty="0">
              <a:solidFill>
                <a:srgbClr val="1C07B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9074" y="767060"/>
            <a:ext cx="11325225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．如图所示，设重物的质量分别为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，定滑轮的半径为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，对转轴的转动惯量为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，轻绳与滑轮间无滑动，滑轮轴上摩擦不计．设开始时系统静止，试求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时刻滑轮的角速度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ω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761537" y="1966318"/>
          <a:ext cx="1782762" cy="204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6" name="Document" r:id="rId1" imgW="865505" imgH="996950" progId="Word.Document.8">
                  <p:embed/>
                </p:oleObj>
              </mc:Choice>
              <mc:Fallback>
                <p:oleObj name="Document" r:id="rId1" imgW="865505" imgH="9969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1537" y="1966318"/>
                        <a:ext cx="1782762" cy="204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/>
          <p:cNvSpPr/>
          <p:nvPr/>
        </p:nvSpPr>
        <p:spPr>
          <a:xfrm>
            <a:off x="9315449" y="4457700"/>
            <a:ext cx="557213" cy="5286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2"/>
          </p:cNvCxnSpPr>
          <p:nvPr/>
        </p:nvCxnSpPr>
        <p:spPr>
          <a:xfrm>
            <a:off x="9315449" y="4722019"/>
            <a:ext cx="0" cy="110728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72524" y="5529263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001375" y="4572001"/>
            <a:ext cx="62865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1315700" y="4848344"/>
            <a:ext cx="0" cy="8655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1310935" y="3957638"/>
            <a:ext cx="0" cy="85010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77579" y="3957638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74185" y="5313879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7330" y="5191909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解得：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372676" y="4935855"/>
          <a:ext cx="3667125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Equation" r:id="rId3" imgW="33528000" imgH="9448800" progId="Equation.DSMT4">
                  <p:embed/>
                </p:oleObj>
              </mc:Choice>
              <mc:Fallback>
                <p:oleObj name="Equation" r:id="rId3" imgW="33528000" imgH="9448800" progId="Equation.DSMT4">
                  <p:embed/>
                  <p:pic>
                    <p:nvPicPr>
                      <p:cNvPr id="0" name="图片 348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2676" y="4935855"/>
                        <a:ext cx="3667125" cy="1033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13"/>
          <p:cNvSpPr txBox="1"/>
          <p:nvPr/>
        </p:nvSpPr>
        <p:spPr>
          <a:xfrm>
            <a:off x="281786" y="2456924"/>
            <a:ext cx="130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zh-CN" altLang="en-US" sz="2800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1C07B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TextBox 10"/>
          <p:cNvSpPr txBox="1"/>
          <p:nvPr/>
        </p:nvSpPr>
        <p:spPr>
          <a:xfrm>
            <a:off x="5844814" y="3997434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可判断滑轮作匀变速转动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2711407" y="4016292"/>
            <a:ext cx="557213" cy="328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00313" y="2114550"/>
          <a:ext cx="2011045" cy="1634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5" imgW="812800" imgH="660400" progId="Equation.KSEE3">
                  <p:embed/>
                </p:oleObj>
              </mc:Choice>
              <mc:Fallback>
                <p:oleObj name="" r:id="rId5" imgW="812800" imgH="660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0313" y="2114550"/>
                        <a:ext cx="2011045" cy="1634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89325" y="3749040"/>
          <a:ext cx="2007235" cy="97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7" imgW="812800" imgH="393700" progId="Equation.KSEE3">
                  <p:embed/>
                </p:oleObj>
              </mc:Choice>
              <mc:Fallback>
                <p:oleObj name="" r:id="rId7" imgW="8128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89325" y="3749040"/>
                        <a:ext cx="2007235" cy="972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1910" y="709766"/>
            <a:ext cx="11829589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7.  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一根放在水平光滑桌面上的匀质棒，可绕通过其一端的竖直固定光滑轴</a:t>
            </a:r>
            <a:r>
              <a:rPr lang="en-US" altLang="zh-CN" sz="26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转动．棒的质量为</a:t>
            </a:r>
            <a:r>
              <a:rPr lang="en-US" altLang="zh-CN" sz="26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600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1.5 kg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，长度为</a:t>
            </a:r>
            <a:r>
              <a:rPr lang="en-US" altLang="zh-CN" sz="26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600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1.0 m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，对轴的转动惯量为</a:t>
            </a:r>
            <a:r>
              <a:rPr lang="en-US" altLang="zh-CN" sz="26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6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ml</a:t>
            </a:r>
            <a:r>
              <a:rPr lang="en-US" altLang="zh-CN" sz="2600" i="1" baseline="300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6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/ 3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．初始时棒静止．今有一水平运动的子弹垂直地射入棒的另一端，并留在棒中，如图．子弹的质量</a:t>
            </a:r>
            <a:r>
              <a:rPr lang="zh-CN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6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m'</a:t>
            </a:r>
            <a:r>
              <a:rPr lang="en-US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0.020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kg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，速率为</a:t>
            </a:r>
            <a:r>
              <a:rPr lang="en-US" altLang="zh-CN" sz="26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400 m·s-1</a:t>
            </a:r>
            <a:r>
              <a:rPr lang="zh-CN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</a:t>
            </a:r>
            <a:endParaRPr lang="en-US" altLang="zh-CN" sz="26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/>
            <a:r>
              <a:rPr lang="zh-CN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试问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棒开始和子弹一起转动时角速度</a:t>
            </a:r>
            <a:r>
              <a:rPr lang="en-US" altLang="zh-CN" sz="26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有多大？</a:t>
            </a:r>
            <a:endParaRPr lang="zh-CN" altLang="zh-CN" sz="2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(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2) 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若棒受到大小为</a:t>
            </a:r>
            <a:r>
              <a:rPr lang="en-US" altLang="zh-CN" sz="26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600" i="1" baseline="-250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6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4.0 N·m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的恒定阻力矩作用</a:t>
            </a:r>
            <a:r>
              <a:rPr lang="zh-CN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6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zh-CN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棒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能转过的角度</a:t>
            </a:r>
            <a:r>
              <a:rPr lang="en-US" altLang="zh-CN" sz="26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？ </a:t>
            </a:r>
            <a:endParaRPr lang="zh-CN" altLang="zh-CN" sz="2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261987" y="2258761"/>
          <a:ext cx="2739512" cy="1187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Picture" r:id="rId1" imgW="1752600" imgH="762000" progId="Word.Picture.8">
                  <p:embed/>
                </p:oleObj>
              </mc:Choice>
              <mc:Fallback>
                <p:oleObj name="Picture" r:id="rId1" imgW="1752600" imgH="7620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1987" y="2258761"/>
                        <a:ext cx="2739512" cy="1187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00138" y="3708235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）由角动量守恒：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0" y="0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Equation" r:id="rId3" imgW="177800" imgH="165100" progId="Equation.DSMT4">
                  <p:embed/>
                </p:oleObj>
              </mc:Choice>
              <mc:Fallback>
                <p:oleObj name="Equation" r:id="rId3" imgW="177800" imgH="165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430356" y="4231455"/>
          <a:ext cx="356235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Equation" r:id="rId5" imgW="42367200" imgH="20726400" progId="Equation.DSMT4">
                  <p:embed/>
                </p:oleObj>
              </mc:Choice>
              <mc:Fallback>
                <p:oleObj name="Equation" r:id="rId5" imgW="42367200" imgH="20726400" progId="Equation.DSMT4">
                  <p:embed/>
                  <p:pic>
                    <p:nvPicPr>
                      <p:cNvPr id="0" name="图片 358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0356" y="4231455"/>
                        <a:ext cx="3562350" cy="174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477506" y="4231597"/>
          <a:ext cx="4767580" cy="1637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Equation" r:id="rId7" imgW="60350400" imgH="20726400" progId="Equation.DSMT4">
                  <p:embed/>
                </p:oleObj>
              </mc:Choice>
              <mc:Fallback>
                <p:oleObj name="Equation" r:id="rId7" imgW="60350400" imgH="20726400" progId="Equation.DSMT4">
                  <p:embed/>
                  <p:pic>
                    <p:nvPicPr>
                      <p:cNvPr id="0" name="图片 3586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77506" y="4231597"/>
                        <a:ext cx="4767580" cy="1637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310312" y="3651083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）由动能定理：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24" y="3694121"/>
            <a:ext cx="130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zh-CN" altLang="en-US" sz="2800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1C07B9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1520</Words>
  <Application>WPS 演示</Application>
  <PresentationFormat>自定义</PresentationFormat>
  <Paragraphs>92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24</vt:i4>
      </vt:variant>
      <vt:variant>
        <vt:lpstr>幻灯片标题</vt:lpstr>
      </vt:variant>
      <vt:variant>
        <vt:i4>7</vt:i4>
      </vt:variant>
    </vt:vector>
  </HeadingPairs>
  <TitlesOfParts>
    <vt:vector size="46" baseType="lpstr">
      <vt:lpstr>Arial</vt:lpstr>
      <vt:lpstr>宋体</vt:lpstr>
      <vt:lpstr>Wingdings</vt:lpstr>
      <vt:lpstr>Times New Roman</vt:lpstr>
      <vt:lpstr>楷体_GB2312</vt:lpstr>
      <vt:lpstr>新宋体</vt:lpstr>
      <vt:lpstr>楷体</vt:lpstr>
      <vt:lpstr>Verdana</vt:lpstr>
      <vt:lpstr>等线</vt:lpstr>
      <vt:lpstr>微软雅黑</vt:lpstr>
      <vt:lpstr>Arial Unicode MS</vt:lpstr>
      <vt:lpstr>等线 Light</vt:lpstr>
      <vt:lpstr>Office 主题​​</vt:lpstr>
      <vt:lpstr>1_自定义设计方案</vt:lpstr>
      <vt:lpstr>自定义设计方案</vt:lpstr>
      <vt:lpstr>Word.Document.8</vt:lpstr>
      <vt:lpstr>Equation.DSMT4</vt:lpstr>
      <vt:lpstr>Equation.KSEE3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Equation.3</vt:lpstr>
      <vt:lpstr>Word.Picture.8</vt:lpstr>
      <vt:lpstr>Equation.DSMT4</vt:lpstr>
      <vt:lpstr>Equation.DSMT4</vt:lpstr>
      <vt:lpstr>Equation.DSMT4</vt:lpstr>
      <vt:lpstr>Word.Picture.8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质点运动学</dc:title>
  <dc:creator>曾 卫东</dc:creator>
  <cp:lastModifiedBy>曾先生</cp:lastModifiedBy>
  <cp:revision>132</cp:revision>
  <dcterms:created xsi:type="dcterms:W3CDTF">2020-02-22T00:57:00Z</dcterms:created>
  <dcterms:modified xsi:type="dcterms:W3CDTF">2020-03-24T00:59:14Z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