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4"/>
  </p:notesMasterIdLst>
  <p:handoutMasterIdLst>
    <p:handoutMasterId r:id="rId15"/>
  </p:handoutMasterIdLst>
  <p:sldIdLst>
    <p:sldId id="330" r:id="rId5"/>
    <p:sldId id="338" r:id="rId6"/>
    <p:sldId id="350" r:id="rId7"/>
    <p:sldId id="349" r:id="rId8"/>
    <p:sldId id="352" r:id="rId9"/>
    <p:sldId id="356" r:id="rId10"/>
    <p:sldId id="361" r:id="rId11"/>
    <p:sldId id="360" r:id="rId12"/>
    <p:sldId id="3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75" d="100"/>
          <a:sy n="75" d="100"/>
        </p:scale>
        <p:origin x="-96" y="-102"/>
      </p:cViewPr>
      <p:guideLst>
        <p:guide orient="horz" pos="2168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91"/>
        <p:guide pos="21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8" Type="http://schemas.openxmlformats.org/officeDocument/2006/relationships/image" Target="../media/image36.wmf"/><Relationship Id="rId17" Type="http://schemas.openxmlformats.org/officeDocument/2006/relationships/image" Target="../media/image35.wmf"/><Relationship Id="rId16" Type="http://schemas.openxmlformats.org/officeDocument/2006/relationships/image" Target="../media/image34.wmf"/><Relationship Id="rId15" Type="http://schemas.openxmlformats.org/officeDocument/2006/relationships/image" Target="../media/image33.w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4" Type="http://schemas.openxmlformats.org/officeDocument/2006/relationships/image" Target="../media/image55.wmf"/><Relationship Id="rId13" Type="http://schemas.openxmlformats.org/officeDocument/2006/relationships/image" Target="../media/image54.wmf"/><Relationship Id="rId12" Type="http://schemas.openxmlformats.org/officeDocument/2006/relationships/image" Target="../media/image53.wmf"/><Relationship Id="rId11" Type="http://schemas.openxmlformats.org/officeDocument/2006/relationships/image" Target="../media/image52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44.wmf"/><Relationship Id="rId3" Type="http://schemas.openxmlformats.org/officeDocument/2006/relationships/image" Target="../media/image56.wmf"/><Relationship Id="rId2" Type="http://schemas.openxmlformats.org/officeDocument/2006/relationships/image" Target="../media/image54.wmf"/><Relationship Id="rId13" Type="http://schemas.openxmlformats.org/officeDocument/2006/relationships/image" Target="../media/image62.wmf"/><Relationship Id="rId12" Type="http://schemas.openxmlformats.org/officeDocument/2006/relationships/image" Target="../media/image61.wmf"/><Relationship Id="rId11" Type="http://schemas.openxmlformats.org/officeDocument/2006/relationships/image" Target="../media/image60.wmf"/><Relationship Id="rId10" Type="http://schemas.openxmlformats.org/officeDocument/2006/relationships/image" Target="../media/image50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2197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静电场作业解析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 PowerPoint 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4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静电场作业题解析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 PowerPoint 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9" Type="http://schemas.openxmlformats.org/officeDocument/2006/relationships/vmlDrawing" Target="../drawings/vmlDrawing5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36.wmf"/><Relationship Id="rId36" Type="http://schemas.openxmlformats.org/officeDocument/2006/relationships/oleObject" Target="../embeddings/oleObject37.bin"/><Relationship Id="rId35" Type="http://schemas.openxmlformats.org/officeDocument/2006/relationships/image" Target="../media/image35.wmf"/><Relationship Id="rId34" Type="http://schemas.openxmlformats.org/officeDocument/2006/relationships/oleObject" Target="../embeddings/oleObject36.bin"/><Relationship Id="rId33" Type="http://schemas.openxmlformats.org/officeDocument/2006/relationships/image" Target="../media/image34.wmf"/><Relationship Id="rId32" Type="http://schemas.openxmlformats.org/officeDocument/2006/relationships/oleObject" Target="../embeddings/oleObject35.bin"/><Relationship Id="rId31" Type="http://schemas.openxmlformats.org/officeDocument/2006/relationships/image" Target="../media/image33.wmf"/><Relationship Id="rId30" Type="http://schemas.openxmlformats.org/officeDocument/2006/relationships/oleObject" Target="../embeddings/oleObject34.bin"/><Relationship Id="rId3" Type="http://schemas.openxmlformats.org/officeDocument/2006/relationships/oleObject" Target="../embeddings/oleObject20.bin"/><Relationship Id="rId29" Type="http://schemas.openxmlformats.org/officeDocument/2006/relationships/image" Target="../media/image32.wmf"/><Relationship Id="rId28" Type="http://schemas.openxmlformats.org/officeDocument/2006/relationships/oleObject" Target="../embeddings/oleObject33.bin"/><Relationship Id="rId27" Type="http://schemas.openxmlformats.org/officeDocument/2006/relationships/image" Target="../media/image31.wmf"/><Relationship Id="rId26" Type="http://schemas.openxmlformats.org/officeDocument/2006/relationships/oleObject" Target="../embeddings/oleObject32.bin"/><Relationship Id="rId25" Type="http://schemas.openxmlformats.org/officeDocument/2006/relationships/image" Target="../media/image30.wmf"/><Relationship Id="rId24" Type="http://schemas.openxmlformats.org/officeDocument/2006/relationships/oleObject" Target="../embeddings/oleObject31.bin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30.bin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28.wmf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30" Type="http://schemas.openxmlformats.org/officeDocument/2006/relationships/vmlDrawing" Target="../drawings/vmlDrawing7.vml"/><Relationship Id="rId3" Type="http://schemas.openxmlformats.org/officeDocument/2006/relationships/oleObject" Target="../embeddings/oleObject44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4.w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3.w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2.w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8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2.wmf"/><Relationship Id="rId25" Type="http://schemas.openxmlformats.org/officeDocument/2006/relationships/oleObject" Target="../embeddings/oleObject69.bin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8.bin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67.bin"/><Relationship Id="rId20" Type="http://schemas.openxmlformats.org/officeDocument/2006/relationships/image" Target="../media/image50.wmf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66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65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64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3945" y="3089818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9665" y="1086156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041" y="666334"/>
            <a:ext cx="9513248" cy="242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关于对场的叠加原理的理解，下列说法中错误的是：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]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两种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性质相同的场可以占据同一个空间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两种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性质不相同的场不可以占据同一个空间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矢量场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在叠加时服从平行四边形法则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 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>
              <a:lnSpc>
                <a:spcPct val="11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经过叠加后，仍然能保持自身原有的性质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278" y="3558738"/>
            <a:ext cx="10787216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是电荷周围存在的一种特殊物质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，电场不同于实物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，例如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实物占据的空间不能再为另一实物所占据，但几个性质相同或不同的场可以同时占据同一个空间（如电场和磁场）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电场虽然看不见摸不着，但它总能通过一些性质表现其存在。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843" y="5669829"/>
            <a:ext cx="122136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电场是矢量，符合矢量叠加原理，叠加后还是电场，保持自身性质不变。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3041" y="3045579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1961" y="694462"/>
            <a:ext cx="111537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关于高斯定理，下列说法中哪一个是正确的？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[    ]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(A)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若高斯面内无电荷，则高斯面上各点的场强处处为零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  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(B)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若高斯面上场强处处为零，则高斯面内必不存在电荷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(C)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高斯面上的电场强度通量仅与高斯面内电荷的代数和有关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(D)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以上说法都不正确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20201" y="2869791"/>
          <a:ext cx="3141176" cy="98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Equation" r:id="rId1" imgW="35052000" imgH="10972800" progId="Equation.DSMT4">
                  <p:embed/>
                </p:oleObj>
              </mc:Choice>
              <mc:Fallback>
                <p:oleObj name="Equation" r:id="rId1" imgW="35052000" imgH="10972800" progId="Equation.DSMT4">
                  <p:embed/>
                  <p:pic>
                    <p:nvPicPr>
                      <p:cNvPr id="0" name="图片 298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0201" y="2869791"/>
                        <a:ext cx="3141176" cy="98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40172" y="305108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高斯定理：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813" y="3756823"/>
            <a:ext cx="1065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高斯定理主要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研究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的是电场通量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电量代数和的关系</a:t>
            </a:r>
            <a:endParaRPr lang="en-US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）电场通量为零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说明电场强度一定处处为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，例如电场方向与 面法向方向的夹角为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）高斯面上场强为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，该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高斯面内也可能有等量的正电荷和负电荷，总电荷为零。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59300" y="6003592"/>
            <a:ext cx="1335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349" y="699999"/>
            <a:ext cx="1073943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真空中，静电场的环路定理的数学表达式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，它说明静电场是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场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，静电场力是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力，电场线具有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349" y="2084994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856820" y="1871269"/>
          <a:ext cx="2093913" cy="81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1" imgW="17983200" imgH="7010400" progId="Equation.DSMT4">
                  <p:embed/>
                </p:oleObj>
              </mc:Choice>
              <mc:Fallback>
                <p:oleObj name="Equation" r:id="rId1" imgW="17983200" imgH="7010400" progId="Equation.DSMT4">
                  <p:embed/>
                  <p:pic>
                    <p:nvPicPr>
                      <p:cNvPr id="0" name="图片 369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6820" y="1871269"/>
                        <a:ext cx="2093913" cy="816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0500" y="208499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静电场的环路定理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6924" y="2914651"/>
            <a:ext cx="10632438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任意静电场中，场强沿任意闭合路径的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线积分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为零。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静电场是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保守场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；或静电场力是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保守力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；电场线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不闭合的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；或静电场是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无旋场。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9074" y="752773"/>
            <a:ext cx="10796588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中曲线表示一种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轴对称性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电荷分布产生的电场分布，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表示离对称轴的距离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这是由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_________________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产生的电场强度分布曲线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637938" y="1805666"/>
          <a:ext cx="2755447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7" name="Picture" r:id="rId1" imgW="1524000" imgH="1066800" progId="Word.Picture.8">
                  <p:embed/>
                </p:oleObj>
              </mc:Choice>
              <mc:Fallback>
                <p:oleObj name="Picture" r:id="rId1" imgW="1524000" imgH="1066800" progId="Word.Picture.8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7938" y="1805666"/>
                        <a:ext cx="2755447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1476" y="1939077"/>
            <a:ext cx="9789795" cy="1660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轴对称主要有：无限长的直线，无限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长均匀带电柱体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若干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同轴放置的无限长均匀带电柱面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等，我们可以</a:t>
            </a:r>
            <a:endParaRPr lang="en-US" altLang="zh-CN" sz="2800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无限长的直线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为例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547210" y="3424088"/>
            <a:ext cx="5086985" cy="1168400"/>
            <a:chOff x="-787" y="5798"/>
            <a:chExt cx="8011" cy="1840"/>
          </a:xfrm>
        </p:grpSpPr>
        <p:sp>
          <p:nvSpPr>
            <p:cNvPr id="14" name="Text Box 41"/>
            <p:cNvSpPr txBox="1"/>
            <p:nvPr/>
          </p:nvSpPr>
          <p:spPr>
            <a:xfrm>
              <a:off x="-787" y="5798"/>
              <a:ext cx="8011" cy="18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据对称性有：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据高斯定理有：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     </a:t>
              </a:r>
              <a:endPara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425" y="5947"/>
            <a:ext cx="2720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8" name="" r:id="rId3" imgW="838200" imgH="203200" progId="Equation.KSEE3">
                    <p:embed/>
                  </p:oleObj>
                </mc:Choice>
                <mc:Fallback>
                  <p:oleObj name="" r:id="rId3" imgW="838200" imgH="203200" progId="Equation.KSEE3">
                    <p:embed/>
                    <p:pic>
                      <p:nvPicPr>
                        <p:cNvPr id="0" name="图片 332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25" y="5947"/>
                          <a:ext cx="2720" cy="6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599" y="6823"/>
            <a:ext cx="2184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9" name="" r:id="rId5" imgW="673100" imgH="241300" progId="Equation.KSEE3">
                    <p:embed/>
                  </p:oleObj>
                </mc:Choice>
                <mc:Fallback>
                  <p:oleObj name="" r:id="rId5" imgW="673100" imgH="241300" progId="Equation.KSEE3">
                    <p:embed/>
                    <p:pic>
                      <p:nvPicPr>
                        <p:cNvPr id="0" name="图片 3325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99" y="6823"/>
                          <a:ext cx="2184" cy="7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856765" y="4660825"/>
            <a:ext cx="4454525" cy="915035"/>
            <a:chOff x="1356" y="7797"/>
            <a:chExt cx="7015" cy="1441"/>
          </a:xfrm>
        </p:grpSpPr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13" y="7797"/>
            <a:ext cx="3958" cy="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0" name="" r:id="rId7" imgW="1219200" imgH="444500" progId="Equation.KSEE3">
                    <p:embed/>
                  </p:oleObj>
                </mc:Choice>
                <mc:Fallback>
                  <p:oleObj name="" r:id="rId7" imgW="1219200" imgH="444500" progId="Equation.KSEE3">
                    <p:embed/>
                    <p:pic>
                      <p:nvPicPr>
                        <p:cNvPr id="0" name="图片 332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413" y="7797"/>
                          <a:ext cx="3958" cy="14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文本框 14"/>
            <p:cNvSpPr txBox="1"/>
            <p:nvPr/>
          </p:nvSpPr>
          <p:spPr>
            <a:xfrm>
              <a:off x="1356" y="8107"/>
              <a:ext cx="31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联立可得：</a:t>
              </a:r>
              <a:endParaRPr lang="zh-CN" altLang="en-US"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929563" y="2742247"/>
            <a:ext cx="1592627" cy="2319261"/>
            <a:chOff x="10454" y="5488"/>
            <a:chExt cx="2712" cy="3875"/>
          </a:xfrm>
        </p:grpSpPr>
        <p:grpSp>
          <p:nvGrpSpPr>
            <p:cNvPr id="22" name="组合 21"/>
            <p:cNvGrpSpPr/>
            <p:nvPr/>
          </p:nvGrpSpPr>
          <p:grpSpPr>
            <a:xfrm>
              <a:off x="10454" y="5488"/>
              <a:ext cx="2712" cy="3875"/>
              <a:chOff x="9509" y="5368"/>
              <a:chExt cx="2712" cy="3875"/>
            </a:xfrm>
          </p:grpSpPr>
          <p:sp>
            <p:nvSpPr>
              <p:cNvPr id="25" name="AutoShape 5"/>
              <p:cNvSpPr>
                <a:spLocks noChangeArrowheads="1"/>
              </p:cNvSpPr>
              <p:nvPr/>
            </p:nvSpPr>
            <p:spPr bwMode="auto">
              <a:xfrm>
                <a:off x="10443" y="6136"/>
                <a:ext cx="254" cy="2760"/>
              </a:xfrm>
              <a:prstGeom prst="can">
                <a:avLst>
                  <a:gd name="adj" fmla="val 55713"/>
                </a:avLst>
              </a:prstGeom>
              <a:gradFill rotWithShape="0">
                <a:gsLst>
                  <a:gs pos="0">
                    <a:schemeClr val="accent1">
                      <a:gamma/>
                      <a:shade val="66275"/>
                      <a:invGamma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7"/>
              <p:cNvSpPr/>
              <p:nvPr/>
            </p:nvSpPr>
            <p:spPr>
              <a:xfrm>
                <a:off x="10443" y="5861"/>
                <a:ext cx="0" cy="3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7" name="Line 8"/>
              <p:cNvSpPr/>
              <p:nvPr/>
            </p:nvSpPr>
            <p:spPr>
              <a:xfrm>
                <a:off x="10697" y="5861"/>
                <a:ext cx="0" cy="3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8" name="Line 9"/>
              <p:cNvSpPr/>
              <p:nvPr/>
            </p:nvSpPr>
            <p:spPr>
              <a:xfrm>
                <a:off x="10443" y="8891"/>
                <a:ext cx="0" cy="3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29" name="Line 10"/>
              <p:cNvSpPr/>
              <p:nvPr/>
            </p:nvSpPr>
            <p:spPr>
              <a:xfrm>
                <a:off x="10697" y="8891"/>
                <a:ext cx="0" cy="3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0" name="Group 11"/>
              <p:cNvGrpSpPr/>
              <p:nvPr/>
            </p:nvGrpSpPr>
            <p:grpSpPr>
              <a:xfrm>
                <a:off x="9554" y="5368"/>
                <a:ext cx="2667" cy="3735"/>
                <a:chOff x="3504" y="1344"/>
                <a:chExt cx="2016" cy="2544"/>
              </a:xfrm>
            </p:grpSpPr>
            <p:graphicFrame>
              <p:nvGraphicFramePr>
                <p:cNvPr id="57" name="Object 12"/>
                <p:cNvGraphicFramePr/>
                <p:nvPr/>
              </p:nvGraphicFramePr>
              <p:xfrm>
                <a:off x="4306" y="2932"/>
                <a:ext cx="302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1" name="" r:id="rId9" imgW="127000" imgH="139700" progId="Equation.3">
                        <p:embed/>
                      </p:oleObj>
                    </mc:Choice>
                    <mc:Fallback>
                      <p:oleObj name="" r:id="rId9" imgW="127000" imgH="139700" progId="Equation.3">
                        <p:embed/>
                        <p:pic>
                          <p:nvPicPr>
                            <p:cNvPr id="0" name="图片 33260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06" y="2932"/>
                              <a:ext cx="302" cy="3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" name="Line 13"/>
                <p:cNvSpPr/>
                <p:nvPr/>
              </p:nvSpPr>
              <p:spPr>
                <a:xfrm flipH="1">
                  <a:off x="3504" y="2976"/>
                  <a:ext cx="768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59" name="Line 14"/>
                <p:cNvSpPr/>
                <p:nvPr/>
              </p:nvSpPr>
              <p:spPr>
                <a:xfrm>
                  <a:off x="4272" y="2976"/>
                  <a:ext cx="120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sp>
              <p:nvSpPr>
                <p:cNvPr id="60" name="Line 15"/>
                <p:cNvSpPr/>
                <p:nvPr/>
              </p:nvSpPr>
              <p:spPr>
                <a:xfrm flipV="1">
                  <a:off x="4272" y="1392"/>
                  <a:ext cx="0" cy="52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sm" len="lg"/>
                </a:ln>
              </p:spPr>
            </p:sp>
            <p:graphicFrame>
              <p:nvGraphicFramePr>
                <p:cNvPr id="61" name="Object 16"/>
                <p:cNvGraphicFramePr/>
                <p:nvPr/>
              </p:nvGraphicFramePr>
              <p:xfrm>
                <a:off x="3552" y="3552"/>
                <a:ext cx="305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2" name="" r:id="rId11" imgW="127000" imgH="139700" progId="Equation.3">
                        <p:embed/>
                      </p:oleObj>
                    </mc:Choice>
                    <mc:Fallback>
                      <p:oleObj name="" r:id="rId11" imgW="127000" imgH="139700" progId="Equation.3">
                        <p:embed/>
                        <p:pic>
                          <p:nvPicPr>
                            <p:cNvPr id="0" name="图片 33261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52" y="3552"/>
                              <a:ext cx="305" cy="33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2" name="Object 17"/>
                <p:cNvGraphicFramePr/>
                <p:nvPr/>
              </p:nvGraphicFramePr>
              <p:xfrm>
                <a:off x="5232" y="3024"/>
                <a:ext cx="288" cy="3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3" name="" r:id="rId13" imgW="139700" imgH="165100" progId="Equation.3">
                        <p:embed/>
                      </p:oleObj>
                    </mc:Choice>
                    <mc:Fallback>
                      <p:oleObj name="" r:id="rId13" imgW="139700" imgH="165100" progId="Equation.3">
                        <p:embed/>
                        <p:pic>
                          <p:nvPicPr>
                            <p:cNvPr id="0" name="图片 33262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32" y="3024"/>
                              <a:ext cx="288" cy="3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3" name="Object 18"/>
                <p:cNvGraphicFramePr/>
                <p:nvPr/>
              </p:nvGraphicFramePr>
              <p:xfrm>
                <a:off x="3896" y="1344"/>
                <a:ext cx="280" cy="2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4" name="" r:id="rId15" imgW="127000" imgH="127000" progId="Equation.3">
                        <p:embed/>
                      </p:oleObj>
                    </mc:Choice>
                    <mc:Fallback>
                      <p:oleObj name="" r:id="rId15" imgW="127000" imgH="127000" progId="Equation.3">
                        <p:embed/>
                        <p:pic>
                          <p:nvPicPr>
                            <p:cNvPr id="0" name="图片 33263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96" y="1344"/>
                              <a:ext cx="280" cy="2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1" name="Group 29"/>
              <p:cNvGrpSpPr/>
              <p:nvPr/>
            </p:nvGrpSpPr>
            <p:grpSpPr>
              <a:xfrm>
                <a:off x="9509" y="6832"/>
                <a:ext cx="602" cy="1409"/>
                <a:chOff x="3433" y="2160"/>
                <a:chExt cx="455" cy="960"/>
              </a:xfrm>
            </p:grpSpPr>
            <p:graphicFrame>
              <p:nvGraphicFramePr>
                <p:cNvPr id="53" name="Object 30"/>
                <p:cNvGraphicFramePr/>
                <p:nvPr/>
              </p:nvGraphicFramePr>
              <p:xfrm>
                <a:off x="3433" y="2448"/>
                <a:ext cx="311" cy="4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265" name="" r:id="rId17" imgW="127000" imgH="177165" progId="Equation.3">
                        <p:embed/>
                      </p:oleObj>
                    </mc:Choice>
                    <mc:Fallback>
                      <p:oleObj name="" r:id="rId17" imgW="127000" imgH="177165" progId="Equation.3">
                        <p:embed/>
                        <p:pic>
                          <p:nvPicPr>
                            <p:cNvPr id="0" name="图片 33264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33" y="2448"/>
                              <a:ext cx="311" cy="43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4" name="Line 31"/>
                <p:cNvSpPr/>
                <p:nvPr/>
              </p:nvSpPr>
              <p:spPr>
                <a:xfrm flipH="1" flipV="1">
                  <a:off x="3552" y="2160"/>
                  <a:ext cx="3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55" name="Line 32"/>
                <p:cNvSpPr/>
                <p:nvPr/>
              </p:nvSpPr>
              <p:spPr>
                <a:xfrm flipH="1">
                  <a:off x="3552" y="3120"/>
                  <a:ext cx="3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  <p:sp>
              <p:nvSpPr>
                <p:cNvPr id="56" name="Line 33"/>
                <p:cNvSpPr/>
                <p:nvPr/>
              </p:nvSpPr>
              <p:spPr>
                <a:xfrm>
                  <a:off x="3744" y="2160"/>
                  <a:ext cx="0" cy="96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triangle" w="sm" len="lg"/>
                  <a:tailEnd type="triangle" w="sm" len="lg"/>
                </a:ln>
              </p:spPr>
            </p:sp>
          </p:grpSp>
          <p:sp>
            <p:nvSpPr>
              <p:cNvPr id="32" name="Line 34"/>
              <p:cNvSpPr/>
              <p:nvPr/>
            </p:nvSpPr>
            <p:spPr>
              <a:xfrm>
                <a:off x="10570" y="6307"/>
                <a:ext cx="0" cy="190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3" name="Oval 62"/>
              <p:cNvSpPr/>
              <p:nvPr/>
            </p:nvSpPr>
            <p:spPr>
              <a:xfrm>
                <a:off x="10049" y="8031"/>
                <a:ext cx="1016" cy="423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63"/>
              <p:cNvSpPr/>
              <p:nvPr/>
            </p:nvSpPr>
            <p:spPr>
              <a:xfrm>
                <a:off x="10874" y="8172"/>
                <a:ext cx="0" cy="211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</p:sp>
          <p:grpSp>
            <p:nvGrpSpPr>
              <p:cNvPr id="35" name="Group 76"/>
              <p:cNvGrpSpPr/>
              <p:nvPr/>
            </p:nvGrpSpPr>
            <p:grpSpPr>
              <a:xfrm>
                <a:off x="9569" y="6167"/>
                <a:ext cx="2095" cy="2325"/>
                <a:chOff x="3504" y="1872"/>
                <a:chExt cx="1584" cy="1584"/>
              </a:xfrm>
            </p:grpSpPr>
            <p:grpSp>
              <p:nvGrpSpPr>
                <p:cNvPr id="36" name="Group 36"/>
                <p:cNvGrpSpPr/>
                <p:nvPr/>
              </p:nvGrpSpPr>
              <p:grpSpPr>
                <a:xfrm>
                  <a:off x="3504" y="1968"/>
                  <a:ext cx="1584" cy="720"/>
                  <a:chOff x="384" y="864"/>
                  <a:chExt cx="1584" cy="720"/>
                </a:xfrm>
              </p:grpSpPr>
              <p:sp>
                <p:nvSpPr>
                  <p:cNvPr id="49" name="Line 37"/>
                  <p:cNvSpPr/>
                  <p:nvPr/>
                </p:nvSpPr>
                <p:spPr>
                  <a:xfrm>
                    <a:off x="384" y="1104"/>
                    <a:ext cx="1536" cy="336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50" name="Line 38"/>
                  <p:cNvSpPr/>
                  <p:nvPr/>
                </p:nvSpPr>
                <p:spPr>
                  <a:xfrm flipV="1">
                    <a:off x="432" y="1008"/>
                    <a:ext cx="1536" cy="48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51" name="Line 39"/>
                  <p:cNvSpPr/>
                  <p:nvPr/>
                </p:nvSpPr>
                <p:spPr>
                  <a:xfrm flipH="1">
                    <a:off x="816" y="864"/>
                    <a:ext cx="720" cy="72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  <p:sp>
                <p:nvSpPr>
                  <p:cNvPr id="52" name="Line 40"/>
                  <p:cNvSpPr/>
                  <p:nvPr/>
                </p:nvSpPr>
                <p:spPr>
                  <a:xfrm>
                    <a:off x="816" y="864"/>
                    <a:ext cx="576" cy="720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triangle" w="sm" len="lg"/>
                    <a:tailEnd type="triangle" w="sm" len="lg"/>
                  </a:ln>
                </p:spPr>
              </p:sp>
            </p:grpSp>
            <p:grpSp>
              <p:nvGrpSpPr>
                <p:cNvPr id="37" name="Group 75"/>
                <p:cNvGrpSpPr/>
                <p:nvPr/>
              </p:nvGrpSpPr>
              <p:grpSpPr>
                <a:xfrm>
                  <a:off x="3552" y="1872"/>
                  <a:ext cx="1476" cy="1584"/>
                  <a:chOff x="3552" y="1872"/>
                  <a:chExt cx="1476" cy="1584"/>
                </a:xfrm>
              </p:grpSpPr>
              <p:grpSp>
                <p:nvGrpSpPr>
                  <p:cNvPr id="38" name="Group 42"/>
                  <p:cNvGrpSpPr/>
                  <p:nvPr/>
                </p:nvGrpSpPr>
                <p:grpSpPr>
                  <a:xfrm>
                    <a:off x="3881" y="1872"/>
                    <a:ext cx="777" cy="1584"/>
                    <a:chOff x="3879" y="1872"/>
                    <a:chExt cx="777" cy="1584"/>
                  </a:xfrm>
                </p:grpSpPr>
                <p:sp>
                  <p:nvSpPr>
                    <p:cNvPr id="43" name="AutoShape 43"/>
                    <p:cNvSpPr/>
                    <p:nvPr/>
                  </p:nvSpPr>
                  <p:spPr>
                    <a:xfrm>
                      <a:off x="3888" y="2208"/>
                      <a:ext cx="768" cy="1248"/>
                    </a:xfrm>
                    <a:prstGeom prst="can">
                      <a:avLst>
                        <a:gd name="adj" fmla="val 40625"/>
                      </a:avLst>
                    </a:prstGeom>
                    <a:solidFill>
                      <a:srgbClr val="EFC1EE">
                        <a:alpha val="50195"/>
                      </a:srgbClr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44" name="Group 44"/>
                    <p:cNvGrpSpPr/>
                    <p:nvPr/>
                  </p:nvGrpSpPr>
                  <p:grpSpPr>
                    <a:xfrm>
                      <a:off x="4176" y="1872"/>
                      <a:ext cx="225" cy="692"/>
                      <a:chOff x="4176" y="1680"/>
                      <a:chExt cx="225" cy="692"/>
                    </a:xfrm>
                  </p:grpSpPr>
                  <p:sp>
                    <p:nvSpPr>
                      <p:cNvPr id="47" name="AutoShape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76" y="1680"/>
                        <a:ext cx="192" cy="528"/>
                      </a:xfrm>
                      <a:prstGeom prst="can">
                        <a:avLst>
                          <a:gd name="adj" fmla="val 55726"/>
                        </a:avLst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shade val="66275"/>
                              <a:invGamma/>
                            </a:schemeClr>
                          </a:gs>
                          <a:gs pos="50000">
                            <a:schemeClr val="accent1"/>
                          </a:gs>
                          <a:gs pos="100000">
                            <a:schemeClr val="accent1">
                              <a:gamma/>
                              <a:shade val="66275"/>
                              <a:invGamma/>
                            </a:schemeClr>
                          </a:gs>
                        </a:gsLst>
                        <a:lin ang="0" scaled="1"/>
                      </a:gradFill>
                      <a:ln w="9525">
                        <a:solidFill>
                          <a:schemeClr val="tx1"/>
                        </a:solidFill>
                        <a:rou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48" name="Text Box 46"/>
                      <p:cNvSpPr txBox="1"/>
                      <p:nvPr/>
                    </p:nvSpPr>
                    <p:spPr>
                      <a:xfrm>
                        <a:off x="4176" y="1776"/>
                        <a:ext cx="225" cy="5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l">
                          <a:spcBef>
                            <a:spcPct val="50000"/>
                          </a:spcBef>
                        </a:pPr>
                        <a:r>
                          <a:rPr lang="en-US" altLang="zh-C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a:t>+</a:t>
                        </a:r>
                        <a:endParaRPr lang="en-US" altLang="zh-CN" sz="2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5" name="Line 47"/>
                    <p:cNvSpPr/>
                    <p:nvPr/>
                  </p:nvSpPr>
                  <p:spPr>
                    <a:xfrm flipH="1">
                      <a:off x="3888" y="2832"/>
                      <a:ext cx="384" cy="0"/>
                    </a:xfrm>
                    <a:prstGeom prst="line">
                      <a:avLst/>
                    </a:prstGeom>
                    <a:ln w="38100" cap="flat" cmpd="sng">
                      <a:solidFill>
                        <a:srgbClr val="CC00CC"/>
                      </a:solidFill>
                      <a:prstDash val="solid"/>
                      <a:headEnd type="none" w="med" len="med"/>
                      <a:tailEnd type="triangle" w="sm" len="lg"/>
                    </a:ln>
                  </p:spPr>
                </p:sp>
                <p:graphicFrame>
                  <p:nvGraphicFramePr>
                    <p:cNvPr id="46" name="Object 48"/>
                    <p:cNvGraphicFramePr/>
                    <p:nvPr/>
                  </p:nvGraphicFramePr>
                  <p:xfrm>
                    <a:off x="3879" y="2832"/>
                    <a:ext cx="345" cy="38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33266" name="" r:id="rId19" imgW="114300" imgH="127000" progId="Equation.3">
                            <p:embed/>
                          </p:oleObj>
                        </mc:Choice>
                        <mc:Fallback>
                          <p:oleObj name="" r:id="rId19" imgW="114300" imgH="127000" progId="Equation.3">
                            <p:embed/>
                            <p:pic>
                              <p:nvPicPr>
                                <p:cNvPr id="0" name="图片 33265"/>
                                <p:cNvPicPr/>
                                <p:nvPr/>
                              </p:nvPicPr>
                              <p:blipFill>
                                <a:blip r:embed="rId20">
                                  <a:clrChange>
                                    <a:clrFrom>
                                      <a:srgbClr val="000000"/>
                                    </a:clrFrom>
                                    <a:clrTo>
                                      <a:srgbClr val="CC00CC"/>
                                    </a:clrTo>
                                  </a:clrChange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3879" y="2832"/>
                                  <a:ext cx="345" cy="38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39" name="Line 67"/>
                  <p:cNvSpPr/>
                  <p:nvPr/>
                </p:nvSpPr>
                <p:spPr>
                  <a:xfrm flipH="1">
                    <a:off x="3938" y="2496"/>
                    <a:ext cx="190" cy="192"/>
                  </a:xfrm>
                  <a:prstGeom prst="line">
                    <a:avLst/>
                  </a:prstGeom>
                  <a:ln w="2857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sm" len="lg"/>
                  </a:ln>
                </p:spPr>
              </p:sp>
              <p:sp>
                <p:nvSpPr>
                  <p:cNvPr id="40" name="Freeform 68"/>
                  <p:cNvSpPr/>
                  <p:nvPr/>
                </p:nvSpPr>
                <p:spPr>
                  <a:xfrm>
                    <a:off x="4380" y="2516"/>
                    <a:ext cx="132" cy="172"/>
                  </a:xfrm>
                  <a:custGeom>
                    <a:avLst/>
                    <a:gdLst>
                      <a:gd name="txL" fmla="*/ 0 w 132"/>
                      <a:gd name="txT" fmla="*/ 0 h 172"/>
                      <a:gd name="txR" fmla="*/ 132 w 132"/>
                      <a:gd name="txB" fmla="*/ 172 h 172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132" y="172"/>
                      </a:cxn>
                    </a:cxnLst>
                    <a:rect l="txL" t="txT" r="txR" b="txB"/>
                    <a:pathLst>
                      <a:path w="132" h="172">
                        <a:moveTo>
                          <a:pt x="0" y="0"/>
                        </a:moveTo>
                        <a:lnTo>
                          <a:pt x="132" y="172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Freeform 73"/>
                  <p:cNvSpPr/>
                  <p:nvPr/>
                </p:nvSpPr>
                <p:spPr>
                  <a:xfrm>
                    <a:off x="3552" y="2464"/>
                    <a:ext cx="416" cy="128"/>
                  </a:xfrm>
                  <a:custGeom>
                    <a:avLst/>
                    <a:gdLst>
                      <a:gd name="txL" fmla="*/ 0 w 416"/>
                      <a:gd name="txT" fmla="*/ 0 h 128"/>
                      <a:gd name="txR" fmla="*/ 416 w 416"/>
                      <a:gd name="txB" fmla="*/ 128 h 128"/>
                    </a:gdLst>
                    <a:ahLst/>
                    <a:cxnLst>
                      <a:cxn ang="0">
                        <a:pos x="416" y="0"/>
                      </a:cxn>
                      <a:cxn ang="0">
                        <a:pos x="0" y="128"/>
                      </a:cxn>
                    </a:cxnLst>
                    <a:rect l="txL" t="txT" r="txR" b="txB"/>
                    <a:pathLst>
                      <a:path w="416" h="128">
                        <a:moveTo>
                          <a:pt x="416" y="0"/>
                        </a:moveTo>
                        <a:lnTo>
                          <a:pt x="0" y="12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Freeform 74"/>
                  <p:cNvSpPr/>
                  <p:nvPr/>
                </p:nvSpPr>
                <p:spPr>
                  <a:xfrm>
                    <a:off x="4608" y="2444"/>
                    <a:ext cx="420" cy="96"/>
                  </a:xfrm>
                  <a:custGeom>
                    <a:avLst/>
                    <a:gdLst>
                      <a:gd name="txL" fmla="*/ 0 w 420"/>
                      <a:gd name="txT" fmla="*/ 0 h 96"/>
                      <a:gd name="txR" fmla="*/ 420 w 420"/>
                      <a:gd name="txB" fmla="*/ 96 h 96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420" y="96"/>
                      </a:cxn>
                    </a:cxnLst>
                    <a:rect l="txL" t="txT" r="txR" b="txB"/>
                    <a:pathLst>
                      <a:path w="420" h="96">
                        <a:moveTo>
                          <a:pt x="0" y="0"/>
                        </a:moveTo>
                        <a:lnTo>
                          <a:pt x="420" y="96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 w="sm" len="lg"/>
                  </a:ln>
                </p:spPr>
                <p:txBody>
                  <a:bodyPr/>
                  <a:lstStyle/>
                  <a:p>
                    <a:endParaRPr lang="zh-CN" altLang="en-US" sz="28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graphicFrame>
          <p:nvGraphicFramePr>
            <p:cNvPr id="23" name="Object 30"/>
            <p:cNvGraphicFramePr/>
            <p:nvPr/>
          </p:nvGraphicFramePr>
          <p:xfrm>
            <a:off x="12530" y="6167"/>
            <a:ext cx="495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7" name="" r:id="rId21" imgW="152400" imgH="215900" progId="Equation.3">
                    <p:embed/>
                  </p:oleObj>
                </mc:Choice>
                <mc:Fallback>
                  <p:oleObj name="" r:id="rId21" imgW="152400" imgH="215900" progId="Equation.3">
                    <p:embed/>
                    <p:pic>
                      <p:nvPicPr>
                        <p:cNvPr id="0" name="图片 3326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530" y="6167"/>
                          <a:ext cx="495" cy="7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0"/>
            <p:cNvGraphicFramePr/>
            <p:nvPr/>
          </p:nvGraphicFramePr>
          <p:xfrm>
            <a:off x="11049" y="7696"/>
            <a:ext cx="371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8" name="" r:id="rId23" imgW="114300" imgH="127000" progId="Equation.3">
                    <p:embed/>
                  </p:oleObj>
                </mc:Choice>
                <mc:Fallback>
                  <p:oleObj name="" r:id="rId23" imgW="114300" imgH="127000" progId="Equation.3">
                    <p:embed/>
                    <p:pic>
                      <p:nvPicPr>
                        <p:cNvPr id="0" name="图片 3326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049" y="7696"/>
                          <a:ext cx="371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219074" y="5827129"/>
            <a:ext cx="11998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但题目中，</a:t>
            </a:r>
            <a:r>
              <a:rPr lang="en-US" altLang="zh-CN" sz="2800" b="1" i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小于</a:t>
            </a:r>
            <a:r>
              <a:rPr lang="en-US" altLang="zh-CN" sz="2800" b="1" i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是没有电荷的，所以应该是无限长的带电柱面产生的电场</a:t>
            </a:r>
            <a:endParaRPr lang="zh-CN" altLang="en-US" sz="2800" b="1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4787" y="809923"/>
            <a:ext cx="10696576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边长为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的正三角形二个顶点上各放一个带正电的点电荷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，求未放电荷的那个顶点上的场强和电势，要求画出场强的合成图形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553075" y="2044582"/>
          <a:ext cx="2926809" cy="89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Equation" r:id="rId1" imgW="33832800" imgH="10363200" progId="Equation.DSMT4">
                  <p:embed/>
                </p:oleObj>
              </mc:Choice>
              <mc:Fallback>
                <p:oleObj name="Equation" r:id="rId1" imgW="33832800" imgH="10363200" progId="Equation.DSMT4">
                  <p:embed/>
                  <p:pic>
                    <p:nvPicPr>
                      <p:cNvPr id="0" name="图片 339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53075" y="2044582"/>
                        <a:ext cx="2926809" cy="89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107433" y="3594777"/>
          <a:ext cx="5314974" cy="91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Equation" r:id="rId3" imgW="65227200" imgH="11277600" progId="Equation.DSMT4">
                  <p:embed/>
                </p:oleObj>
              </mc:Choice>
              <mc:Fallback>
                <p:oleObj name="Equation" r:id="rId3" imgW="65227200" imgH="11277600" progId="Equation.DSMT4">
                  <p:embed/>
                  <p:pic>
                    <p:nvPicPr>
                      <p:cNvPr id="0" name="图片 339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433" y="3594777"/>
                        <a:ext cx="5314974" cy="918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648779" y="4534908"/>
          <a:ext cx="2580177" cy="827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0" name="Equation" r:id="rId5" imgW="32308800" imgH="10363200" progId="Equation.DSMT4">
                  <p:embed/>
                </p:oleObj>
              </mc:Choice>
              <mc:Fallback>
                <p:oleObj name="Equation" r:id="rId5" imgW="32308800" imgH="10363200" progId="Equation.DSMT4">
                  <p:embed/>
                  <p:pic>
                    <p:nvPicPr>
                      <p:cNvPr id="0" name="图片 339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8779" y="4534908"/>
                        <a:ext cx="2580177" cy="827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10526" y="2264061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点产生的电场相等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7451" y="2945374"/>
            <a:ext cx="89547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分析场强方向，用电场叠加原理，得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点的电场大小为：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0526" y="4638875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点产生的电势相等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1300" y="1783080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</a:t>
            </a:r>
            <a:r>
              <a:rPr lang="zh-CN" altLang="en-US" b="1" dirty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9041130" y="1783080"/>
            <a:ext cx="2972435" cy="3060065"/>
            <a:chOff x="14238" y="2808"/>
            <a:chExt cx="4681" cy="4819"/>
          </a:xfrm>
        </p:grpSpPr>
        <p:sp>
          <p:nvSpPr>
            <p:cNvPr id="3" name="椭圆 2"/>
            <p:cNvSpPr/>
            <p:nvPr/>
          </p:nvSpPr>
          <p:spPr>
            <a:xfrm>
              <a:off x="14935" y="3487"/>
              <a:ext cx="338" cy="4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7718" y="3405"/>
              <a:ext cx="338" cy="4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6514" y="5055"/>
              <a:ext cx="338" cy="4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238" y="3112"/>
              <a:ext cx="75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29" y="2808"/>
              <a:ext cx="75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617" y="4050"/>
              <a:ext cx="55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32" y="3687"/>
              <a:ext cx="53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590" y="5685"/>
              <a:ext cx="533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5242" y="3833"/>
              <a:ext cx="3211" cy="3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3" idx="3"/>
            </p:cNvCxnSpPr>
            <p:nvPr/>
          </p:nvCxnSpPr>
          <p:spPr>
            <a:xfrm flipH="1">
              <a:off x="15273" y="3751"/>
              <a:ext cx="2494" cy="32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>
              <a:off x="16701" y="5257"/>
              <a:ext cx="0" cy="2370"/>
            </a:xfrm>
            <a:prstGeom prst="straightConnector1">
              <a:avLst/>
            </a:prstGeom>
            <a:ln w="28575">
              <a:solidFill>
                <a:srgbClr val="1C07B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3"/>
            <p:cNvSpPr txBox="1"/>
            <p:nvPr/>
          </p:nvSpPr>
          <p:spPr>
            <a:xfrm>
              <a:off x="18279" y="6152"/>
              <a:ext cx="64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3"/>
            <p:cNvSpPr txBox="1"/>
            <p:nvPr/>
          </p:nvSpPr>
          <p:spPr>
            <a:xfrm>
              <a:off x="14633" y="6417"/>
              <a:ext cx="5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endPara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3"/>
            <p:cNvSpPr txBox="1"/>
            <p:nvPr/>
          </p:nvSpPr>
          <p:spPr>
            <a:xfrm>
              <a:off x="16852" y="7047"/>
              <a:ext cx="74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合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3"/>
            <p:cNvSpPr txBox="1"/>
            <p:nvPr/>
          </p:nvSpPr>
          <p:spPr>
            <a:xfrm>
              <a:off x="16719" y="4050"/>
              <a:ext cx="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63"/>
          <p:cNvSpPr txBox="1"/>
          <p:nvPr/>
        </p:nvSpPr>
        <p:spPr>
          <a:xfrm>
            <a:off x="6985550" y="390621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方向向下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36930" y="5485130"/>
            <a:ext cx="9041765" cy="762000"/>
            <a:chOff x="1318" y="8638"/>
            <a:chExt cx="14239" cy="1200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5960" y="8638"/>
            <a:ext cx="307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1" name="Equation" r:id="rId7" imgW="26517600" imgH="10363200" progId="Equation.DSMT4">
                    <p:embed/>
                  </p:oleObj>
                </mc:Choice>
                <mc:Fallback>
                  <p:oleObj name="Equation" r:id="rId7" imgW="26517600" imgH="10363200" progId="Equation.DSMT4">
                    <p:embed/>
                    <p:pic>
                      <p:nvPicPr>
                        <p:cNvPr id="0" name="图片 339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60" y="8638"/>
                          <a:ext cx="3070" cy="1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1318" y="8827"/>
              <a:ext cx="4022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点的电势为：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63"/>
            <p:cNvSpPr txBox="1"/>
            <p:nvPr/>
          </p:nvSpPr>
          <p:spPr>
            <a:xfrm>
              <a:off x="9989" y="8924"/>
              <a:ext cx="556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电势是标量，没有方向。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1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7855"/>
            <a:ext cx="121380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如右图所示，一个细玻璃棒被弯成半径为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的半圆形，沿其上半部分均匀分布有电荷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+Q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，沿其下半部分均匀分布有电荷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－Q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，试求：</a:t>
            </a:r>
            <a:endParaRPr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（1）圆心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处的场强；   （2）圆心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处的电势.</a:t>
            </a:r>
            <a:endParaRPr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73742850" name="对象 1073742849"/>
          <p:cNvGraphicFramePr>
            <a:graphicFrameLocks noChangeAspect="1"/>
          </p:cNvGraphicFramePr>
          <p:nvPr/>
        </p:nvGraphicFramePr>
        <p:xfrm>
          <a:off x="9378950" y="1181100"/>
          <a:ext cx="2459355" cy="22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78965" imgH="1903095" progId="Word.Picture.8">
                  <p:embed/>
                </p:oleObj>
              </mc:Choice>
              <mc:Fallback>
                <p:oleObj name="" r:id="rId1" imgW="1878965" imgH="190309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78950" y="1181100"/>
                        <a:ext cx="2459355" cy="226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9276080" y="3442335"/>
            <a:ext cx="2505710" cy="2085340"/>
            <a:chOff x="13993" y="5904"/>
            <a:chExt cx="3946" cy="3284"/>
          </a:xfrm>
        </p:grpSpPr>
        <p:grpSp>
          <p:nvGrpSpPr>
            <p:cNvPr id="26" name="组合 25"/>
            <p:cNvGrpSpPr/>
            <p:nvPr/>
          </p:nvGrpSpPr>
          <p:grpSpPr>
            <a:xfrm>
              <a:off x="13993" y="5904"/>
              <a:ext cx="3945" cy="3285"/>
              <a:chOff x="13993" y="5904"/>
              <a:chExt cx="2974" cy="2476"/>
            </a:xfrm>
          </p:grpSpPr>
          <p:sp>
            <p:nvSpPr>
              <p:cNvPr id="5" name="弧形 4"/>
              <p:cNvSpPr/>
              <p:nvPr/>
            </p:nvSpPr>
            <p:spPr>
              <a:xfrm>
                <a:off x="14583" y="6411"/>
                <a:ext cx="1650" cy="1775"/>
              </a:xfrm>
              <a:prstGeom prst="arc">
                <a:avLst>
                  <a:gd name="adj1" fmla="val 5066219"/>
                  <a:gd name="adj2" fmla="val 1651055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13993" y="7337"/>
                <a:ext cx="29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H="1" flipV="1">
                <a:off x="15476" y="5904"/>
                <a:ext cx="28" cy="24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14772" y="6745"/>
                <a:ext cx="716" cy="59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15471" y="7322"/>
                <a:ext cx="1168" cy="91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 11"/>
              <p:cNvSpPr/>
              <p:nvPr/>
            </p:nvSpPr>
            <p:spPr>
              <a:xfrm>
                <a:off x="15270" y="7024"/>
                <a:ext cx="187" cy="126"/>
              </a:xfrm>
              <a:custGeom>
                <a:avLst/>
                <a:gdLst>
                  <a:gd name="connisteX0" fmla="*/ 118745 w 118745"/>
                  <a:gd name="connsiteY0" fmla="*/ 733 h 80108"/>
                  <a:gd name="connisteX1" fmla="*/ 49530 w 118745"/>
                  <a:gd name="connsiteY1" fmla="*/ 10893 h 80108"/>
                  <a:gd name="connisteX2" fmla="*/ 0 w 118745"/>
                  <a:gd name="connsiteY2" fmla="*/ 80108 h 8010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18745" h="80108">
                    <a:moveTo>
                      <a:pt x="118745" y="733"/>
                    </a:moveTo>
                    <a:cubicBezTo>
                      <a:pt x="106045" y="1368"/>
                      <a:pt x="73025" y="-4982"/>
                      <a:pt x="49530" y="10893"/>
                    </a:cubicBezTo>
                    <a:cubicBezTo>
                      <a:pt x="26035" y="26768"/>
                      <a:pt x="8255" y="66773"/>
                      <a:pt x="0" y="80108"/>
                    </a:cubicBezTo>
                  </a:path>
                </a:pathLst>
              </a:custGeom>
              <a:noFill/>
              <a:ln w="19050">
                <a:solidFill>
                  <a:srgbClr val="1C07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>
                <a:off x="15504" y="7555"/>
                <a:ext cx="202" cy="119"/>
              </a:xfrm>
              <a:custGeom>
                <a:avLst/>
                <a:gdLst>
                  <a:gd name="connisteX0" fmla="*/ 128270 w 128270"/>
                  <a:gd name="connsiteY0" fmla="*/ 0 h 75715"/>
                  <a:gd name="connisteX1" fmla="*/ 69215 w 128270"/>
                  <a:gd name="connsiteY1" fmla="*/ 69215 h 75715"/>
                  <a:gd name="connisteX2" fmla="*/ 0 w 128270"/>
                  <a:gd name="connsiteY2" fmla="*/ 69215 h 7571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</a:cxnLst>
                <a:rect l="l" t="t" r="r" b="b"/>
                <a:pathLst>
                  <a:path w="128270" h="75716">
                    <a:moveTo>
                      <a:pt x="128270" y="0"/>
                    </a:moveTo>
                    <a:cubicBezTo>
                      <a:pt x="118110" y="13970"/>
                      <a:pt x="94615" y="55245"/>
                      <a:pt x="69215" y="69215"/>
                    </a:cubicBezTo>
                    <a:cubicBezTo>
                      <a:pt x="43815" y="83185"/>
                      <a:pt x="12700" y="70485"/>
                      <a:pt x="0" y="69215"/>
                    </a:cubicBezTo>
                  </a:path>
                </a:pathLst>
              </a:custGeom>
              <a:noFill/>
              <a:ln w="19050">
                <a:solidFill>
                  <a:srgbClr val="1C07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209" y="8094"/>
            <a:ext cx="567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3" imgW="228600" imgH="203200" progId="Equation.KSEE3">
                    <p:embed/>
                  </p:oleObj>
                </mc:Choice>
                <mc:Fallback>
                  <p:oleObj name="" r:id="rId3" imgW="2286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209" y="8094"/>
                          <a:ext cx="567" cy="5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118" y="7054"/>
            <a:ext cx="658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5" imgW="266700" imgH="203200" progId="Equation.KSEE3">
                    <p:embed/>
                  </p:oleObj>
                </mc:Choice>
                <mc:Fallback>
                  <p:oleObj name="" r:id="rId5" imgW="2667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118" y="7054"/>
                          <a:ext cx="658" cy="5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531" y="6375"/>
            <a:ext cx="643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7" imgW="203200" imgH="203200" progId="Equation.KSEE3">
                    <p:embed/>
                  </p:oleObj>
                </mc:Choice>
                <mc:Fallback>
                  <p:oleObj name="" r:id="rId7" imgW="203200" imgH="203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31" y="6375"/>
                          <a:ext cx="643" cy="6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010" y="8222"/>
            <a:ext cx="599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9" imgW="228600" imgH="177165" progId="Equation.KSEE3">
                    <p:embed/>
                  </p:oleObj>
                </mc:Choice>
                <mc:Fallback>
                  <p:oleObj name="" r:id="rId9" imgW="2286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010" y="8222"/>
                          <a:ext cx="599" cy="4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038" y="8252"/>
            <a:ext cx="40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1" imgW="127000" imgH="177165" progId="Equation.KSEE3">
                    <p:embed/>
                  </p:oleObj>
                </mc:Choice>
                <mc:Fallback>
                  <p:oleObj name="" r:id="rId11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038" y="8252"/>
                          <a:ext cx="402" cy="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533" y="7808"/>
            <a:ext cx="40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3" imgW="127000" imgH="139700" progId="Equation.KSEE3">
                    <p:embed/>
                  </p:oleObj>
                </mc:Choice>
                <mc:Fallback>
                  <p:oleObj name="" r:id="rId13" imgW="127000" imgH="139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533" y="7808"/>
                          <a:ext cx="402" cy="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997" y="6053"/>
            <a:ext cx="443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15" imgW="139700" imgH="165100" progId="Equation.KSEE3">
                    <p:embed/>
                  </p:oleObj>
                </mc:Choice>
                <mc:Fallback>
                  <p:oleObj name="" r:id="rId15" imgW="1397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997" y="6053"/>
                          <a:ext cx="443" cy="5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537" y="7324"/>
            <a:ext cx="402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7" imgW="127000" imgH="139700" progId="Equation.KSEE3">
                    <p:embed/>
                  </p:oleObj>
                </mc:Choice>
                <mc:Fallback>
                  <p:oleObj name="" r:id="rId17" imgW="127000" imgH="139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7537" y="7324"/>
                          <a:ext cx="402" cy="4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026" y="7303"/>
            <a:ext cx="342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19" imgW="152400" imgH="165100" progId="Equation.KSEE3">
                    <p:embed/>
                  </p:oleObj>
                </mc:Choice>
                <mc:Fallback>
                  <p:oleObj name="" r:id="rId19" imgW="1524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5026" y="7303"/>
                          <a:ext cx="342" cy="3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533" y="6827"/>
            <a:ext cx="40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21" imgW="127000" imgH="177165" progId="Equation.KSEE3">
                    <p:embed/>
                  </p:oleObj>
                </mc:Choice>
                <mc:Fallback>
                  <p:oleObj name="" r:id="rId21" imgW="127000" imgH="177165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5533" y="6827"/>
                          <a:ext cx="402" cy="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椭圆 46"/>
            <p:cNvSpPr/>
            <p:nvPr/>
          </p:nvSpPr>
          <p:spPr>
            <a:xfrm>
              <a:off x="14966" y="6946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1C0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0" y="2111350"/>
            <a:ext cx="4733856" cy="521995"/>
            <a:chOff x="499" y="2004"/>
            <a:chExt cx="7809" cy="1046"/>
          </a:xfrm>
        </p:grpSpPr>
        <p:sp>
          <p:nvSpPr>
            <p:cNvPr id="29704" name="矩形 197640"/>
            <p:cNvSpPr/>
            <p:nvPr/>
          </p:nvSpPr>
          <p:spPr>
            <a:xfrm>
              <a:off x="499" y="2004"/>
              <a:ext cx="2401" cy="10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2075" tIns="46038" rIns="92075" bIns="46038" anchor="t">
              <a:spAutoFit/>
            </a:bodyPr>
            <a:p>
              <a:pPr eaLnBrk="0" hangingPunct="0"/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解：</a:t>
              </a:r>
              <a:r>
                <a:rPr lang="zh-CN" altLang="en-US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1" name="对象 191559"/>
            <p:cNvGraphicFramePr/>
            <p:nvPr/>
          </p:nvGraphicFramePr>
          <p:xfrm>
            <a:off x="1694" y="2063"/>
            <a:ext cx="6614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22" imgW="1600200" imgH="215900" progId="Equation.3">
                    <p:embed/>
                  </p:oleObj>
                </mc:Choice>
                <mc:Fallback>
                  <p:oleObj name="" r:id="rId22" imgW="1600200" imgH="2159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694" y="2063"/>
                          <a:ext cx="6614" cy="9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对象 191559"/>
          <p:cNvGraphicFramePr/>
          <p:nvPr/>
        </p:nvGraphicFramePr>
        <p:xfrm>
          <a:off x="1065213" y="3202940"/>
          <a:ext cx="222948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24" imgW="1219200" imgH="431800" progId="Equation.3">
                  <p:embed/>
                </p:oleObj>
              </mc:Choice>
              <mc:Fallback>
                <p:oleObj name="" r:id="rId24" imgW="12192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65213" y="3202940"/>
                        <a:ext cx="2229485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724535" y="3945255"/>
            <a:ext cx="5464175" cy="617855"/>
            <a:chOff x="1242" y="5775"/>
            <a:chExt cx="8605" cy="973"/>
          </a:xfrm>
        </p:grpSpPr>
        <p:sp>
          <p:nvSpPr>
            <p:cNvPr id="197658" name="矩形 197657"/>
            <p:cNvSpPr/>
            <p:nvPr/>
          </p:nvSpPr>
          <p:spPr>
            <a:xfrm>
              <a:off x="1242" y="5948"/>
              <a:ext cx="22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积分，得：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" name="对象 191559"/>
            <p:cNvGraphicFramePr/>
            <p:nvPr/>
          </p:nvGraphicFramePr>
          <p:xfrm>
            <a:off x="3340" y="5775"/>
            <a:ext cx="6507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26" imgW="2794000" imgH="431800" progId="Equation.3">
                    <p:embed/>
                  </p:oleObj>
                </mc:Choice>
                <mc:Fallback>
                  <p:oleObj name="" r:id="rId26" imgW="2794000" imgH="431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340" y="5775"/>
                          <a:ext cx="6507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3220" y="2052320"/>
          <a:ext cx="182753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8" imgW="1130300" imgH="393700" progId="Equation.KSEE3">
                  <p:embed/>
                </p:oleObj>
              </mc:Choice>
              <mc:Fallback>
                <p:oleObj name="" r:id="rId28" imgW="1130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43220" y="2052320"/>
                        <a:ext cx="1827530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9"/>
          <p:cNvSpPr txBox="1"/>
          <p:nvPr/>
        </p:nvSpPr>
        <p:spPr>
          <a:xfrm>
            <a:off x="120650" y="5268595"/>
            <a:ext cx="8294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）求电势：电势是标量，不用分析方向，直接积分即可。</a:t>
            </a:r>
            <a:endParaRPr lang="zh-CN" altLang="en-US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" name="TextBox 9"/>
          <p:cNvSpPr txBox="1"/>
          <p:nvPr/>
        </p:nvSpPr>
        <p:spPr>
          <a:xfrm>
            <a:off x="-2540" y="2620645"/>
            <a:ext cx="8636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）求场强：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图中，由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dq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产生的电场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轴负方向夹角为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400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0" name="对象 191559"/>
          <p:cNvGraphicFramePr/>
          <p:nvPr/>
        </p:nvGraphicFramePr>
        <p:xfrm>
          <a:off x="4093210" y="3202940"/>
          <a:ext cx="246126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30" imgW="1346200" imgH="431800" progId="Equation.3">
                  <p:embed/>
                </p:oleObj>
              </mc:Choice>
              <mc:Fallback>
                <p:oleObj name="" r:id="rId30" imgW="1346200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93210" y="3202940"/>
                        <a:ext cx="2461260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组合 75"/>
          <p:cNvGrpSpPr/>
          <p:nvPr/>
        </p:nvGrpSpPr>
        <p:grpSpPr>
          <a:xfrm>
            <a:off x="738505" y="4636770"/>
            <a:ext cx="7501829" cy="631825"/>
            <a:chOff x="1242" y="5829"/>
            <a:chExt cx="12136" cy="973"/>
          </a:xfrm>
        </p:grpSpPr>
        <p:sp>
          <p:nvSpPr>
            <p:cNvPr id="77" name="矩形 76"/>
            <p:cNvSpPr/>
            <p:nvPr/>
          </p:nvSpPr>
          <p:spPr>
            <a:xfrm>
              <a:off x="1242" y="5948"/>
              <a:ext cx="2298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积分，得：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" name="对象 191559"/>
            <p:cNvGraphicFramePr/>
            <p:nvPr/>
          </p:nvGraphicFramePr>
          <p:xfrm>
            <a:off x="3390" y="5829"/>
            <a:ext cx="9988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" name="" r:id="rId32" imgW="4140200" imgH="431800" progId="Equation.3">
                    <p:embed/>
                  </p:oleObj>
                </mc:Choice>
                <mc:Fallback>
                  <p:oleObj name="" r:id="rId32" imgW="4140200" imgH="431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390" y="5829"/>
                          <a:ext cx="9988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35940" y="5728970"/>
            <a:ext cx="9985375" cy="922020"/>
            <a:chOff x="844" y="9022"/>
            <a:chExt cx="15725" cy="1452"/>
          </a:xfrm>
        </p:grpSpPr>
        <p:graphicFrame>
          <p:nvGraphicFramePr>
            <p:cNvPr id="60" name="对象 5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55" y="9022"/>
            <a:ext cx="3535" cy="1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" name="" r:id="rId34" imgW="1117600" imgH="457200" progId="Equation.KSEE3">
                    <p:embed/>
                  </p:oleObj>
                </mc:Choice>
                <mc:Fallback>
                  <p:oleObj name="" r:id="rId34" imgW="1117600" imgH="4572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7455" y="9022"/>
                          <a:ext cx="3535" cy="14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Box 9"/>
            <p:cNvSpPr txBox="1"/>
            <p:nvPr/>
          </p:nvSpPr>
          <p:spPr>
            <a:xfrm>
              <a:off x="11575" y="9279"/>
              <a:ext cx="499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 dirty="0" smtClean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上下圆弧的电量代数和为零。</a:t>
              </a:r>
              <a:endPara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TextBox 9"/>
            <p:cNvSpPr txBox="1"/>
            <p:nvPr/>
          </p:nvSpPr>
          <p:spPr>
            <a:xfrm>
              <a:off x="844" y="9279"/>
              <a:ext cx="772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因为：            积分得：</a:t>
              </a:r>
              <a:endParaRPr lang="zh-CN" altLang="en-US" sz="24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80" name="对象 191559"/>
            <p:cNvGraphicFramePr/>
            <p:nvPr/>
          </p:nvGraphicFramePr>
          <p:xfrm>
            <a:off x="2292" y="9080"/>
            <a:ext cx="2542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36" imgW="812800" imgH="431800" progId="Equation.3">
                    <p:embed/>
                  </p:oleObj>
                </mc:Choice>
                <mc:Fallback>
                  <p:oleObj name="" r:id="rId36" imgW="812800" imgH="4318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292" y="9080"/>
                          <a:ext cx="2542" cy="11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0" y="2371090"/>
            <a:ext cx="7037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解析：可用面对称场强公式进行叠加求解本题。</a:t>
            </a:r>
            <a:endParaRPr lang="zh-CN" altLang="en-US" sz="24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090" y="713740"/>
            <a:ext cx="119487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 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有三个无限大均匀带电平面</a:t>
            </a:r>
            <a:r>
              <a:rPr sz="2400" b="1" i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A、B、C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平行放置，如图：其带电面密度分别为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                                                        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求：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（1）</a:t>
            </a:r>
            <a:r>
              <a:rPr sz="2400" b="1" i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间的场强；    （2）</a:t>
            </a:r>
            <a:r>
              <a:rPr sz="2400" b="1" i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BC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间的场强.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对象 -2147482622"/>
          <p:cNvGraphicFramePr>
            <a:graphicFrameLocks noChangeAspect="1"/>
          </p:cNvGraphicFramePr>
          <p:nvPr/>
        </p:nvGraphicFramePr>
        <p:xfrm>
          <a:off x="559435" y="1117600"/>
          <a:ext cx="57092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187700" imgH="241300" progId="Equation.DSMT4">
                  <p:embed/>
                </p:oleObj>
              </mc:Choice>
              <mc:Fallback>
                <p:oleObj name="" r:id="rId1" imgW="31877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9435" y="1117600"/>
                        <a:ext cx="5709285" cy="426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8335010" y="1467485"/>
            <a:ext cx="2031365" cy="2358390"/>
            <a:chOff x="13126" y="2311"/>
            <a:chExt cx="3199" cy="3714"/>
          </a:xfrm>
        </p:grpSpPr>
        <p:sp>
          <p:nvSpPr>
            <p:cNvPr id="3" name="立方体 2"/>
            <p:cNvSpPr/>
            <p:nvPr/>
          </p:nvSpPr>
          <p:spPr>
            <a:xfrm>
              <a:off x="13378" y="2386"/>
              <a:ext cx="851" cy="3062"/>
            </a:xfrm>
            <a:prstGeom prst="cube">
              <a:avLst>
                <a:gd name="adj" fmla="val 88954"/>
              </a:avLst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立方体 3"/>
            <p:cNvSpPr/>
            <p:nvPr/>
          </p:nvSpPr>
          <p:spPr>
            <a:xfrm>
              <a:off x="14411" y="2337"/>
              <a:ext cx="851" cy="3062"/>
            </a:xfrm>
            <a:prstGeom prst="cube">
              <a:avLst>
                <a:gd name="adj" fmla="val 88954"/>
              </a:avLst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立方体 5"/>
            <p:cNvSpPr/>
            <p:nvPr/>
          </p:nvSpPr>
          <p:spPr>
            <a:xfrm>
              <a:off x="15475" y="2311"/>
              <a:ext cx="851" cy="3062"/>
            </a:xfrm>
            <a:prstGeom prst="cube">
              <a:avLst>
                <a:gd name="adj" fmla="val 88954"/>
              </a:avLst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126" y="5343"/>
            <a:ext cx="3128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3" imgW="862965" imgH="228600" progId="Equation.KSEE3">
                    <p:embed/>
                  </p:oleObj>
                </mc:Choice>
                <mc:Fallback>
                  <p:oleObj name="" r:id="rId3" imgW="862965" imgH="2286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126" y="5343"/>
                          <a:ext cx="3128" cy="6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" name="文本框 77"/>
          <p:cNvSpPr txBox="1">
            <a:spLocks noChangeArrowheads="1"/>
          </p:cNvSpPr>
          <p:nvPr/>
        </p:nvSpPr>
        <p:spPr bwMode="auto">
          <a:xfrm>
            <a:off x="152400" y="3060700"/>
            <a:ext cx="431482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000" dirty="0"/>
              <a:t>设向右为正，场强的叠加公式为：</a:t>
            </a:r>
            <a:endParaRPr lang="zh-CN" altLang="en-US" dirty="0">
              <a:solidFill>
                <a:srgbClr val="CC0000"/>
              </a:solidFill>
            </a:endParaRPr>
          </a:p>
        </p:txBody>
      </p:sp>
      <p:graphicFrame>
        <p:nvGraphicFramePr>
          <p:cNvPr id="79" name="对象 7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45940" y="2830830"/>
          <a:ext cx="1666875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5" imgW="862965" imgH="444500" progId="Equation.KSEE3">
                  <p:embed/>
                </p:oleObj>
              </mc:Choice>
              <mc:Fallback>
                <p:oleObj name="" r:id="rId5" imgW="862965" imgH="4445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5940" y="2830830"/>
                        <a:ext cx="1666875" cy="858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490" y="3825558"/>
          <a:ext cx="6588760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3949700" imgH="431800" progId="Equation.KSEE3">
                  <p:embed/>
                </p:oleObj>
              </mc:Choice>
              <mc:Fallback>
                <p:oleObj name="" r:id="rId7" imgW="39497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1490" y="3825558"/>
                        <a:ext cx="6588760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855" y="4674870"/>
          <a:ext cx="669607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4152900" imgH="431800" progId="Equation.KSEE3">
                  <p:embed/>
                </p:oleObj>
              </mc:Choice>
              <mc:Fallback>
                <p:oleObj name="" r:id="rId9" imgW="41529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0855" y="4674870"/>
                        <a:ext cx="6696075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7490375" y="4804108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负号表示方向向左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63"/>
          <p:cNvSpPr txBox="1"/>
          <p:nvPr/>
        </p:nvSpPr>
        <p:spPr>
          <a:xfrm>
            <a:off x="7490375" y="395574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方向向右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1" grpId="0"/>
      <p:bldP spid="6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7855"/>
            <a:ext cx="12138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   真空中，有一内、外半径分别为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的带电球壳，其电荷体密度分布为：</a:t>
            </a:r>
            <a:endParaRPr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704" name="矩形 197640"/>
          <p:cNvSpPr/>
          <p:nvPr/>
        </p:nvSpPr>
        <p:spPr>
          <a:xfrm>
            <a:off x="276225" y="1078230"/>
            <a:ext cx="9617710" cy="89154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t">
            <a:spAutoFit/>
          </a:bodyPr>
          <a:p>
            <a:pPr eaLnBrk="0" hangingPunct="0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    k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为常量.求：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（1）球壳内的场强；（2）球壳中的场强；（3）球壳外的场强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1065530" y="1078230"/>
          <a:ext cx="584327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667000" imgH="215900" progId="Equation.KSEE3">
                  <p:embed/>
                </p:oleObj>
              </mc:Choice>
              <mc:Fallback>
                <p:oleObj name="" r:id="rId1" imgW="2667000" imgH="2159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5530" y="1078230"/>
                        <a:ext cx="584327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TextBox 6"/>
          <p:cNvSpPr txBox="1"/>
          <p:nvPr/>
        </p:nvSpPr>
        <p:spPr>
          <a:xfrm>
            <a:off x="276109" y="3536739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讨论：</a:t>
            </a:r>
            <a:endParaRPr lang="zh-CN" altLang="en-US" sz="2400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78740" y="1862455"/>
            <a:ext cx="7661910" cy="674370"/>
            <a:chOff x="0" y="3087"/>
            <a:chExt cx="12066" cy="1062"/>
          </a:xfrm>
        </p:grpSpPr>
        <p:sp>
          <p:nvSpPr>
            <p:cNvPr id="86" name="文本框 85"/>
            <p:cNvSpPr txBox="1"/>
            <p:nvPr/>
          </p:nvSpPr>
          <p:spPr>
            <a:xfrm>
              <a:off x="0" y="3299"/>
              <a:ext cx="1055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7970"/>
              <a:r>
                <a:rPr lang="zh-CN" sz="2400" b="1">
                  <a:solidFill>
                    <a:srgbClr val="C00000"/>
                  </a:solidFill>
                  <a:latin typeface="Calibri" panose="020F0502020204030204" charset="0"/>
                  <a:ea typeface="宋体" panose="02010600030101010101" pitchFamily="2" charset="-122"/>
                </a:rPr>
                <a:t>解：</a:t>
              </a:r>
              <a:r>
                <a:rPr lang="zh-CN" sz="2400" b="1">
                  <a:latin typeface="Calibri" panose="020F0502020204030204" charset="0"/>
                  <a:ea typeface="宋体" panose="02010600030101010101" pitchFamily="2" charset="-122"/>
                </a:rPr>
                <a:t>电荷球对称分布，场强的计算公式为：</a:t>
              </a:r>
              <a:endParaRPr lang="zh-CN" altLang="en-US" sz="2400" b="1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" name="对象 -2147482434"/>
            <p:cNvGraphicFramePr>
              <a:graphicFrameLocks noChangeAspect="1"/>
            </p:cNvGraphicFramePr>
            <p:nvPr/>
          </p:nvGraphicFramePr>
          <p:xfrm>
            <a:off x="10264" y="3087"/>
            <a:ext cx="1802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" name="" r:id="rId3" imgW="749300" imgH="444500" progId="Equation.3">
                    <p:embed/>
                  </p:oleObj>
                </mc:Choice>
                <mc:Fallback>
                  <p:oleObj name="" r:id="rId3" imgW="749300" imgH="444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264" y="3087"/>
                          <a:ext cx="1802" cy="1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" name="组合 114"/>
          <p:cNvGrpSpPr/>
          <p:nvPr/>
        </p:nvGrpSpPr>
        <p:grpSpPr>
          <a:xfrm>
            <a:off x="1595120" y="3938270"/>
            <a:ext cx="9486265" cy="1876425"/>
            <a:chOff x="2797" y="4068"/>
            <a:chExt cx="14939" cy="2955"/>
          </a:xfrm>
        </p:grpSpPr>
        <p:grpSp>
          <p:nvGrpSpPr>
            <p:cNvPr id="89" name="组合 88"/>
            <p:cNvGrpSpPr/>
            <p:nvPr/>
          </p:nvGrpSpPr>
          <p:grpSpPr>
            <a:xfrm>
              <a:off x="2797" y="4068"/>
              <a:ext cx="14909" cy="2818"/>
              <a:chOff x="742" y="4366"/>
              <a:chExt cx="14836" cy="2710"/>
            </a:xfrm>
          </p:grpSpPr>
          <p:graphicFrame>
            <p:nvGraphicFramePr>
              <p:cNvPr id="90" name="对象 -2147482433"/>
              <p:cNvGraphicFramePr>
                <a:graphicFrameLocks noChangeAspect="1"/>
              </p:cNvGraphicFramePr>
              <p:nvPr/>
            </p:nvGraphicFramePr>
            <p:xfrm>
              <a:off x="802" y="5313"/>
              <a:ext cx="2244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" name="" r:id="rId5" imgW="711200" imgH="215900" progId="Equation.KSEE3">
                      <p:embed/>
                    </p:oleObj>
                  </mc:Choice>
                  <mc:Fallback>
                    <p:oleObj name="" r:id="rId5" imgW="711200" imgH="215900" progId="Equation.KSEE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02" y="5313"/>
                            <a:ext cx="2244" cy="6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对象 -2147482432"/>
              <p:cNvGraphicFramePr>
                <a:graphicFrameLocks noChangeAspect="1"/>
              </p:cNvGraphicFramePr>
              <p:nvPr/>
            </p:nvGraphicFramePr>
            <p:xfrm>
              <a:off x="3923" y="5137"/>
              <a:ext cx="8315" cy="10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" name="" r:id="rId7" imgW="3148965" imgH="393700" progId="Equation.KSEE3">
                      <p:embed/>
                    </p:oleObj>
                  </mc:Choice>
                  <mc:Fallback>
                    <p:oleObj name="" r:id="rId7" imgW="3148965" imgH="3937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923" y="5137"/>
                            <a:ext cx="8315" cy="10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对象 -2147482431"/>
              <p:cNvGraphicFramePr>
                <a:graphicFrameLocks noChangeAspect="1"/>
              </p:cNvGraphicFramePr>
              <p:nvPr/>
            </p:nvGraphicFramePr>
            <p:xfrm>
              <a:off x="13246" y="5093"/>
              <a:ext cx="2332" cy="1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" name="" r:id="rId9" imgW="977900" imgH="457200" progId="Equation.3">
                      <p:embed/>
                    </p:oleObj>
                  </mc:Choice>
                  <mc:Fallback>
                    <p:oleObj name="" r:id="rId9" imgW="977900" imgH="457200" progId="Equation.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246" y="5093"/>
                            <a:ext cx="2332" cy="107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-2147482430"/>
              <p:cNvGraphicFramePr>
                <a:graphicFrameLocks noChangeAspect="1"/>
              </p:cNvGraphicFramePr>
              <p:nvPr/>
            </p:nvGraphicFramePr>
            <p:xfrm>
              <a:off x="742" y="6412"/>
              <a:ext cx="2109" cy="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" name="" r:id="rId11" imgW="685800" imgH="215900" progId="Equation.KSEE3">
                      <p:embed/>
                    </p:oleObj>
                  </mc:Choice>
                  <mc:Fallback>
                    <p:oleObj name="" r:id="rId11" imgW="685800" imgH="215900" progId="Equation.KSEE3">
                      <p:embed/>
                      <p:pic>
                        <p:nvPicPr>
                          <p:cNvPr id="0" name="图片 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42" y="6412"/>
                            <a:ext cx="2109" cy="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对象 -2147482433"/>
              <p:cNvGraphicFramePr>
                <a:graphicFrameLocks noChangeAspect="1"/>
              </p:cNvGraphicFramePr>
              <p:nvPr/>
            </p:nvGraphicFramePr>
            <p:xfrm>
              <a:off x="987" y="4366"/>
              <a:ext cx="1962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" name="" r:id="rId13" imgW="622300" imgH="215900" progId="Equation.KSEE3">
                      <p:embed/>
                    </p:oleObj>
                  </mc:Choice>
                  <mc:Fallback>
                    <p:oleObj name="" r:id="rId13" imgW="622300" imgH="215900" progId="Equation.KSEE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987" y="4366"/>
                            <a:ext cx="1962" cy="6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对象 -2147482432"/>
              <p:cNvGraphicFramePr>
                <a:graphicFrameLocks noChangeAspect="1"/>
              </p:cNvGraphicFramePr>
              <p:nvPr/>
            </p:nvGraphicFramePr>
            <p:xfrm>
              <a:off x="3930" y="4455"/>
              <a:ext cx="1209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" name="" r:id="rId15" imgW="457200" imgH="241300" progId="Equation.KSEE3">
                      <p:embed/>
                    </p:oleObj>
                  </mc:Choice>
                  <mc:Fallback>
                    <p:oleObj name="" r:id="rId15" imgW="457200" imgH="2413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930" y="4455"/>
                            <a:ext cx="1209" cy="6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对象 -2147482431"/>
              <p:cNvGraphicFramePr>
                <a:graphicFrameLocks noChangeAspect="1"/>
              </p:cNvGraphicFramePr>
              <p:nvPr/>
            </p:nvGraphicFramePr>
            <p:xfrm>
              <a:off x="6441" y="4473"/>
              <a:ext cx="1117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" name="" r:id="rId17" imgW="419100" imgH="215900" progId="Equation.3">
                      <p:embed/>
                    </p:oleObj>
                  </mc:Choice>
                  <mc:Fallback>
                    <p:oleObj name="" r:id="rId17" imgW="419100" imgH="215900" progId="Equation.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441" y="4473"/>
                            <a:ext cx="1117" cy="5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1" name="对象 -2147482432"/>
            <p:cNvGraphicFramePr>
              <a:graphicFrameLocks noChangeAspect="1"/>
            </p:cNvGraphicFramePr>
            <p:nvPr/>
          </p:nvGraphicFramePr>
          <p:xfrm>
            <a:off x="5714" y="5945"/>
            <a:ext cx="8633" cy="1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" name="" r:id="rId19" imgW="3251200" imgH="393700" progId="Equation.KSEE3">
                    <p:embed/>
                  </p:oleObj>
                </mc:Choice>
                <mc:Fallback>
                  <p:oleObj name="" r:id="rId19" imgW="3251200" imgH="3937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714" y="5945"/>
                          <a:ext cx="8633" cy="10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" name="对象 -2147482431"/>
            <p:cNvGraphicFramePr>
              <a:graphicFrameLocks noChangeAspect="1"/>
            </p:cNvGraphicFramePr>
            <p:nvPr/>
          </p:nvGraphicFramePr>
          <p:xfrm>
            <a:off x="15335" y="5895"/>
            <a:ext cx="2401" cy="1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1" imgW="1002665" imgH="457200" progId="Equation.3">
                    <p:embed/>
                  </p:oleObj>
                </mc:Choice>
                <mc:Fallback>
                  <p:oleObj name="" r:id="rId21" imgW="1002665" imgH="4572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5335" y="5895"/>
                          <a:ext cx="2401" cy="1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组合 122"/>
          <p:cNvGrpSpPr/>
          <p:nvPr/>
        </p:nvGrpSpPr>
        <p:grpSpPr>
          <a:xfrm>
            <a:off x="9893935" y="1329690"/>
            <a:ext cx="1551940" cy="1482090"/>
            <a:chOff x="7434" y="7198"/>
            <a:chExt cx="2444" cy="2334"/>
          </a:xfrm>
        </p:grpSpPr>
        <p:sp>
          <p:nvSpPr>
            <p:cNvPr id="116" name="同心圆 115"/>
            <p:cNvSpPr/>
            <p:nvPr/>
          </p:nvSpPr>
          <p:spPr>
            <a:xfrm>
              <a:off x="7434" y="7198"/>
              <a:ext cx="2445" cy="2334"/>
            </a:xfrm>
            <a:prstGeom prst="donut">
              <a:avLst>
                <a:gd name="adj" fmla="val 216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V="1">
              <a:off x="8633" y="7835"/>
              <a:ext cx="421" cy="48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V="1">
              <a:off x="8602" y="7959"/>
              <a:ext cx="1215" cy="39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9" name="对象 1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361" y="7730"/>
            <a:ext cx="47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3" imgW="177165" imgH="215900" progId="Equation.KSEE3">
                    <p:embed/>
                  </p:oleObj>
                </mc:Choice>
                <mc:Fallback>
                  <p:oleObj name="" r:id="rId23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361" y="7730"/>
                          <a:ext cx="470" cy="5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304" y="8078"/>
            <a:ext cx="50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5" imgW="190500" imgH="215900" progId="Equation.KSEE3">
                    <p:embed/>
                  </p:oleObj>
                </mc:Choice>
                <mc:Fallback>
                  <p:oleObj name="" r:id="rId25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304" y="8078"/>
                          <a:ext cx="506" cy="5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104" y="7282"/>
            <a:ext cx="120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27" imgW="545465" imgH="203200" progId="Equation.KSEE3">
                    <p:embed/>
                  </p:oleObj>
                </mc:Choice>
                <mc:Fallback>
                  <p:oleObj name="" r:id="rId27" imgW="545465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104" y="7282"/>
                          <a:ext cx="1200" cy="44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" name="文本框 123"/>
          <p:cNvSpPr txBox="1"/>
          <p:nvPr/>
        </p:nvSpPr>
        <p:spPr>
          <a:xfrm>
            <a:off x="194310" y="2536825"/>
            <a:ext cx="93802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7970" algn="l"/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在高斯面内，作半径为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厚为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的薄球壳，对电荷体密度函数积分，</a:t>
            </a:r>
            <a:endParaRPr lang="zh-CN" altLang="en-US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267970" algn="l"/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可求出高斯面内的电量。</a:t>
            </a:r>
            <a:endParaRPr lang="zh-CN" altLang="en-US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17855"/>
            <a:ext cx="121380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 真空中，有无限长带电柱壳，设该柱壳的电荷体密度为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ρ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，介电常数为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ε</a:t>
            </a:r>
            <a:r>
              <a:rPr 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，其内、外表面的半径分别为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，求该柱壳的电场分布.</a:t>
            </a:r>
            <a:endParaRPr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257790" y="1226185"/>
            <a:ext cx="1522730" cy="3249930"/>
            <a:chOff x="15687" y="2184"/>
            <a:chExt cx="2398" cy="5118"/>
          </a:xfrm>
        </p:grpSpPr>
        <p:sp>
          <p:nvSpPr>
            <p:cNvPr id="3" name="圆柱形 2"/>
            <p:cNvSpPr/>
            <p:nvPr/>
          </p:nvSpPr>
          <p:spPr>
            <a:xfrm>
              <a:off x="15687" y="2634"/>
              <a:ext cx="2398" cy="4656"/>
            </a:xfrm>
            <a:prstGeom prst="can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柱形 3"/>
            <p:cNvSpPr/>
            <p:nvPr/>
          </p:nvSpPr>
          <p:spPr>
            <a:xfrm>
              <a:off x="16177" y="2768"/>
              <a:ext cx="1418" cy="4534"/>
            </a:xfrm>
            <a:prstGeom prst="can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7" name="直接箭头连接符 116"/>
            <p:cNvCxnSpPr/>
            <p:nvPr/>
          </p:nvCxnSpPr>
          <p:spPr>
            <a:xfrm flipV="1">
              <a:off x="16858" y="2805"/>
              <a:ext cx="464" cy="1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/>
            <p:nvPr/>
          </p:nvCxnSpPr>
          <p:spPr>
            <a:xfrm flipH="1">
              <a:off x="16388" y="2912"/>
              <a:ext cx="470" cy="31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9" name="对象 1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858" y="2805"/>
            <a:ext cx="470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77165" imgH="215900" progId="Equation.KSEE3">
                    <p:embed/>
                  </p:oleObj>
                </mc:Choice>
                <mc:Fallback>
                  <p:oleObj name="" r:id="rId1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58" y="2805"/>
                          <a:ext cx="470" cy="5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063" y="2572"/>
            <a:ext cx="50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3" imgW="190500" imgH="215900" progId="Equation.KSEE3">
                    <p:embed/>
                  </p:oleObj>
                </mc:Choice>
                <mc:Fallback>
                  <p:oleObj name="" r:id="rId3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063" y="2572"/>
                          <a:ext cx="506" cy="5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469" y="2184"/>
            <a:ext cx="1242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" name="" r:id="rId5" imgW="596900" imgH="215900" progId="Equation.KSEE3">
                    <p:embed/>
                  </p:oleObj>
                </mc:Choice>
                <mc:Fallback>
                  <p:oleObj name="" r:id="rId5" imgW="5969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469" y="2184"/>
                          <a:ext cx="1242" cy="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TextBox 6"/>
          <p:cNvSpPr txBox="1"/>
          <p:nvPr/>
        </p:nvSpPr>
        <p:spPr>
          <a:xfrm>
            <a:off x="276109" y="3339254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577215" y="4096385"/>
            <a:ext cx="8903335" cy="1929765"/>
            <a:chOff x="2797" y="4068"/>
            <a:chExt cx="14021" cy="3039"/>
          </a:xfrm>
        </p:grpSpPr>
        <p:grpSp>
          <p:nvGrpSpPr>
            <p:cNvPr id="89" name="组合 88"/>
            <p:cNvGrpSpPr/>
            <p:nvPr/>
          </p:nvGrpSpPr>
          <p:grpSpPr>
            <a:xfrm>
              <a:off x="2797" y="4068"/>
              <a:ext cx="13817" cy="2818"/>
              <a:chOff x="742" y="4366"/>
              <a:chExt cx="13749" cy="2710"/>
            </a:xfrm>
          </p:grpSpPr>
          <p:graphicFrame>
            <p:nvGraphicFramePr>
              <p:cNvPr id="90" name="对象 -2147482433"/>
              <p:cNvGraphicFramePr>
                <a:graphicFrameLocks noChangeAspect="1"/>
              </p:cNvGraphicFramePr>
              <p:nvPr/>
            </p:nvGraphicFramePr>
            <p:xfrm>
              <a:off x="802" y="5313"/>
              <a:ext cx="2244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" name="" r:id="rId7" imgW="711200" imgH="215900" progId="Equation.KSEE3">
                      <p:embed/>
                    </p:oleObj>
                  </mc:Choice>
                  <mc:Fallback>
                    <p:oleObj name="" r:id="rId7" imgW="711200" imgH="215900" progId="Equation.KSEE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02" y="5313"/>
                            <a:ext cx="2244" cy="6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对象 -2147482432"/>
              <p:cNvGraphicFramePr>
                <a:graphicFrameLocks noChangeAspect="1"/>
              </p:cNvGraphicFramePr>
              <p:nvPr/>
            </p:nvGraphicFramePr>
            <p:xfrm>
              <a:off x="3639" y="5120"/>
              <a:ext cx="7302" cy="10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" name="" r:id="rId9" imgW="2578100" imgH="405765" progId="Equation.KSEE3">
                      <p:embed/>
                    </p:oleObj>
                  </mc:Choice>
                  <mc:Fallback>
                    <p:oleObj name="" r:id="rId9" imgW="2578100" imgH="405765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639" y="5120"/>
                            <a:ext cx="7302" cy="10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对象 -2147482431"/>
              <p:cNvGraphicFramePr>
                <a:graphicFrameLocks noChangeAspect="1"/>
              </p:cNvGraphicFramePr>
              <p:nvPr/>
            </p:nvGraphicFramePr>
            <p:xfrm>
              <a:off x="12100" y="5120"/>
              <a:ext cx="2391" cy="10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" name="" r:id="rId11" imgW="1002665" imgH="457200" progId="Equation.3">
                      <p:embed/>
                    </p:oleObj>
                  </mc:Choice>
                  <mc:Fallback>
                    <p:oleObj name="" r:id="rId11" imgW="1002665" imgH="457200" progId="Equation.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2100" y="5120"/>
                            <a:ext cx="2391" cy="10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-2147482430"/>
              <p:cNvGraphicFramePr>
                <a:graphicFrameLocks noChangeAspect="1"/>
              </p:cNvGraphicFramePr>
              <p:nvPr/>
            </p:nvGraphicFramePr>
            <p:xfrm>
              <a:off x="742" y="6412"/>
              <a:ext cx="2109" cy="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" name="" r:id="rId13" imgW="685800" imgH="215900" progId="Equation.KSEE3">
                      <p:embed/>
                    </p:oleObj>
                  </mc:Choice>
                  <mc:Fallback>
                    <p:oleObj name="" r:id="rId13" imgW="685800" imgH="215900" progId="Equation.KSEE3">
                      <p:embed/>
                      <p:pic>
                        <p:nvPicPr>
                          <p:cNvPr id="0" name="图片 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42" y="6412"/>
                            <a:ext cx="2109" cy="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对象 -2147482433"/>
              <p:cNvGraphicFramePr>
                <a:graphicFrameLocks noChangeAspect="1"/>
              </p:cNvGraphicFramePr>
              <p:nvPr/>
            </p:nvGraphicFramePr>
            <p:xfrm>
              <a:off x="987" y="4366"/>
              <a:ext cx="1962" cy="6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" name="" r:id="rId15" imgW="622300" imgH="215900" progId="Equation.KSEE3">
                      <p:embed/>
                    </p:oleObj>
                  </mc:Choice>
                  <mc:Fallback>
                    <p:oleObj name="" r:id="rId15" imgW="622300" imgH="215900" progId="Equation.KSEE3">
                      <p:embed/>
                      <p:pic>
                        <p:nvPicPr>
                          <p:cNvPr id="0" name="图片 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987" y="4366"/>
                            <a:ext cx="1962" cy="6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对象 -2147482432"/>
              <p:cNvGraphicFramePr>
                <a:graphicFrameLocks noChangeAspect="1"/>
              </p:cNvGraphicFramePr>
              <p:nvPr/>
            </p:nvGraphicFramePr>
            <p:xfrm>
              <a:off x="3947" y="4455"/>
              <a:ext cx="1496" cy="6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" name="" r:id="rId17" imgW="444500" imgH="241300" progId="Equation.KSEE3">
                      <p:embed/>
                    </p:oleObj>
                  </mc:Choice>
                  <mc:Fallback>
                    <p:oleObj name="" r:id="rId17" imgW="444500" imgH="241300" progId="Equation.KSEE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947" y="4455"/>
                            <a:ext cx="1496" cy="6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对象 -2147482431"/>
              <p:cNvGraphicFramePr>
                <a:graphicFrameLocks noChangeAspect="1"/>
              </p:cNvGraphicFramePr>
              <p:nvPr/>
            </p:nvGraphicFramePr>
            <p:xfrm>
              <a:off x="6441" y="4473"/>
              <a:ext cx="1117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" name="" r:id="rId19" imgW="419100" imgH="215900" progId="Equation.3">
                      <p:embed/>
                    </p:oleObj>
                  </mc:Choice>
                  <mc:Fallback>
                    <p:oleObj name="" r:id="rId19" imgW="419100" imgH="215900" progId="Equation.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441" y="4473"/>
                            <a:ext cx="1117" cy="5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3" name="对象 -2147482431"/>
            <p:cNvGraphicFramePr>
              <a:graphicFrameLocks noChangeAspect="1"/>
            </p:cNvGraphicFramePr>
            <p:nvPr/>
          </p:nvGraphicFramePr>
          <p:xfrm>
            <a:off x="14354" y="5986"/>
            <a:ext cx="2464" cy="1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" name="" r:id="rId21" imgW="1028700" imgH="457200" progId="Equation.3">
                    <p:embed/>
                  </p:oleObj>
                </mc:Choice>
                <mc:Fallback>
                  <p:oleObj name="" r:id="rId21" imgW="1028700" imgH="4572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4354" y="5986"/>
                          <a:ext cx="2464" cy="1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4" name="文本框 123"/>
          <p:cNvSpPr txBox="1"/>
          <p:nvPr/>
        </p:nvSpPr>
        <p:spPr>
          <a:xfrm>
            <a:off x="0" y="2313305"/>
            <a:ext cx="10063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7970" algn="l"/>
            <a:r>
              <a:rPr lang="zh-CN" sz="2400" b="1">
                <a:latin typeface="Calibri" panose="020F0502020204030204" charset="0"/>
                <a:ea typeface="宋体" panose="02010600030101010101" pitchFamily="2" charset="-122"/>
              </a:rPr>
              <a:t>在高斯面内，作半径为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厚为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高为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薄柱壳，对电荷体密度函数积分，</a:t>
            </a:r>
            <a:endParaRPr lang="zh-CN" altLang="en-US" sz="2400" b="1">
              <a:latin typeface="Calibri" panose="020F0502020204030204" charset="0"/>
              <a:ea typeface="宋体" panose="02010600030101010101" pitchFamily="2" charset="-122"/>
            </a:endParaRPr>
          </a:p>
          <a:p>
            <a:pPr indent="267970" algn="l"/>
            <a:r>
              <a:rPr lang="zh-CN" altLang="en-US" sz="2400" b="1">
                <a:latin typeface="Calibri" panose="020F0502020204030204" charset="0"/>
                <a:ea typeface="宋体" panose="02010600030101010101" pitchFamily="2" charset="-122"/>
              </a:rPr>
              <a:t>可求出高斯面内的电量。</a:t>
            </a:r>
            <a:endParaRPr lang="zh-CN" altLang="en-US" sz="24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69215" y="1511935"/>
            <a:ext cx="7613650" cy="674370"/>
            <a:chOff x="0" y="3087"/>
            <a:chExt cx="11990" cy="1062"/>
          </a:xfrm>
        </p:grpSpPr>
        <p:sp>
          <p:nvSpPr>
            <p:cNvPr id="86" name="文本框 85"/>
            <p:cNvSpPr txBox="1"/>
            <p:nvPr/>
          </p:nvSpPr>
          <p:spPr>
            <a:xfrm>
              <a:off x="0" y="3299"/>
              <a:ext cx="1055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7970"/>
              <a:r>
                <a:rPr lang="zh-CN" sz="2400" b="1">
                  <a:solidFill>
                    <a:srgbClr val="C00000"/>
                  </a:solidFill>
                  <a:latin typeface="Calibri" panose="020F0502020204030204" charset="0"/>
                  <a:ea typeface="宋体" panose="02010600030101010101" pitchFamily="2" charset="-122"/>
                </a:rPr>
                <a:t>解：</a:t>
              </a:r>
              <a:r>
                <a:rPr lang="zh-CN" sz="2400" b="1">
                  <a:latin typeface="Calibri" panose="020F0502020204030204" charset="0"/>
                  <a:ea typeface="宋体" panose="02010600030101010101" pitchFamily="2" charset="-122"/>
                </a:rPr>
                <a:t>电荷轴对称分布，场强的计算公式为：</a:t>
              </a:r>
              <a:endParaRPr lang="zh-CN" altLang="en-US" sz="2400" b="1"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" name="对象 -2147482434"/>
            <p:cNvGraphicFramePr>
              <a:graphicFrameLocks noChangeAspect="1"/>
            </p:cNvGraphicFramePr>
            <p:nvPr/>
          </p:nvGraphicFramePr>
          <p:xfrm>
            <a:off x="10340" y="3087"/>
            <a:ext cx="1650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" name="" r:id="rId23" imgW="685800" imgH="444500" progId="Equation.3">
                    <p:embed/>
                  </p:oleObj>
                </mc:Choice>
                <mc:Fallback>
                  <p:oleObj name="" r:id="rId23" imgW="685800" imgH="4445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340" y="3087"/>
                          <a:ext cx="1650" cy="1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-2147482432"/>
          <p:cNvGraphicFramePr>
            <a:graphicFrameLocks noChangeAspect="1"/>
          </p:cNvGraphicFramePr>
          <p:nvPr/>
        </p:nvGraphicFramePr>
        <p:xfrm>
          <a:off x="2425700" y="5314315"/>
          <a:ext cx="47974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2641600" imgH="405765" progId="Equation.KSEE3">
                  <p:embed/>
                </p:oleObj>
              </mc:Choice>
              <mc:Fallback>
                <p:oleObj name="" r:id="rId25" imgW="2641600" imgH="405765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25700" y="5314315"/>
                        <a:ext cx="47974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83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WPS 演示</Application>
  <PresentationFormat>自定义</PresentationFormat>
  <Paragraphs>142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9</vt:i4>
      </vt:variant>
    </vt:vector>
  </HeadingPairs>
  <TitlesOfParts>
    <vt:vector size="95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Calibri</vt:lpstr>
      <vt:lpstr>Times New Roman</vt:lpstr>
      <vt:lpstr>等线</vt:lpstr>
      <vt:lpstr>微软雅黑</vt:lpstr>
      <vt:lpstr>Arial Unicode MS</vt:lpstr>
      <vt:lpstr>等线 Light</vt:lpstr>
      <vt:lpstr>Calibri</vt:lpstr>
      <vt:lpstr>Office 主题​​</vt:lpstr>
      <vt:lpstr>1_自定义设计方案</vt:lpstr>
      <vt:lpstr>自定义设计方案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Word.Picture.8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177</cp:revision>
  <dcterms:created xsi:type="dcterms:W3CDTF">2020-02-22T00:57:00Z</dcterms:created>
  <dcterms:modified xsi:type="dcterms:W3CDTF">2020-04-04T12:51:35Z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