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5"/>
  </p:notesMasterIdLst>
  <p:handoutMasterIdLst>
    <p:handoutMasterId r:id="rId16"/>
  </p:handoutMasterIdLst>
  <p:sldIdLst>
    <p:sldId id="330" r:id="rId5"/>
    <p:sldId id="338" r:id="rId6"/>
    <p:sldId id="350" r:id="rId7"/>
    <p:sldId id="349" r:id="rId8"/>
    <p:sldId id="352" r:id="rId9"/>
    <p:sldId id="353" r:id="rId10"/>
    <p:sldId id="357" r:id="rId11"/>
    <p:sldId id="358" r:id="rId12"/>
    <p:sldId id="359" r:id="rId13"/>
    <p:sldId id="3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C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49" autoAdjust="0"/>
  </p:normalViewPr>
  <p:slideViewPr>
    <p:cSldViewPr snapToGrid="0">
      <p:cViewPr>
        <p:scale>
          <a:sx n="66" d="100"/>
          <a:sy n="66" d="100"/>
        </p:scale>
        <p:origin x="-942" y="-210"/>
      </p:cViewPr>
      <p:guideLst>
        <p:guide orient="horz" pos="2160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58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57.wmf"/><Relationship Id="rId11" Type="http://schemas.openxmlformats.org/officeDocument/2006/relationships/image" Target="../media/image59.wmf"/><Relationship Id="rId10" Type="http://schemas.openxmlformats.org/officeDocument/2006/relationships/image" Target="../media/image54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2" Type="http://schemas.openxmlformats.org/officeDocument/2006/relationships/image" Target="../media/image36.wmf"/><Relationship Id="rId11" Type="http://schemas.openxmlformats.org/officeDocument/2006/relationships/image" Target="../media/image35.wmf"/><Relationship Id="rId10" Type="http://schemas.openxmlformats.org/officeDocument/2006/relationships/image" Target="../media/image34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0" Type="http://schemas.openxmlformats.org/officeDocument/2006/relationships/image" Target="../media/image46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3C3F-70E6-461F-81B1-E184A191B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16A05-D4FF-44DF-AF70-A0A555955B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31795-1B6B-418B-8BBC-722EE01050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6E60A-6631-4098-A905-0AA6F26CED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../../../&#65281;&#36164;&#26009;&#65281;/&#30005;&#23376;&#25945;&#26696;/&#39532;&#25991;&#34074;&#12298;&#29289;&#29702;&#23398;&#12299;&#65288;&#31532;&#22235;&#29256;&#65289;/&#29289;&#29702;&#23398;&#65288;&#31532;&#22235;&#29256;&#65289;&#19978;&#20876;1/&#29289;&#29702;&#23398;&#19978;&#20876;&#30446;&#24405;.ppt#-1,1,4.%20PowerPoint%20&#28436;&#31034;&#25991;&#31295;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400" b="0" kern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9DC759-8767-44C7-8196-549479EF60EA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5334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65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629399"/>
            <a:ext cx="12192000" cy="365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9766690" y="138139"/>
            <a:ext cx="2805112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第一章  质点运动学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76200" y="-1588"/>
            <a:ext cx="5029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质点运动的描述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>
            <a:hlinkClick r:id="rId2" action="ppaction://hlinkpres?slideindex=1&amp;slidetitle=4. PowerPoint 演示文稿"/>
          </p:cNvPr>
          <p:cNvSpPr>
            <a:spLocks noChangeArrowheads="1"/>
          </p:cNvSpPr>
          <p:nvPr userDrawn="1"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62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单击此处还好编辑母版标题样式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hyperlink" Target="../../../&#65281;&#36164;&#26009;&#65281;/&#30005;&#23376;&#25945;&#26696;/&#39532;&#25991;&#34074;&#12298;&#29289;&#29702;&#23398;&#12299;&#65288;&#31532;&#22235;&#29256;&#65289;/&#29289;&#29702;&#23398;&#65288;&#31532;&#22235;&#29256;&#65289;&#19978;&#20876;1/&#29289;&#29702;&#23398;&#19978;&#20876;&#30446;&#24405;.ppt#-1,1,4.%20PowerPoint%20&#28436;&#31034;&#25991;&#31295;" TargetMode="Externa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0" y="63305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400" b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9DC759-8767-44C7-8196-549479EF60EA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62865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65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492875"/>
            <a:ext cx="12192000" cy="365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76200" y="-1588"/>
            <a:ext cx="631190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5.</a:t>
            </a:r>
            <a:r>
              <a:rPr lang="zh-CN" altLang="zh-CN" sz="28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静电场中的导体和电介质作业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解析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>
            <a:hlinkClick r:id="rId12" action="ppaction://hlinkpres?slideindex=1&amp;slidetitle=4. PowerPoint 演示文稿"/>
          </p:cNvPr>
          <p:cNvSpPr>
            <a:spLocks noChangeArrowheads="1"/>
          </p:cNvSpPr>
          <p:nvPr userDrawn="1"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62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单急急急击此处编辑母版标题样式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25" Type="http://schemas.openxmlformats.org/officeDocument/2006/relationships/vmlDrawing" Target="../drawings/vmlDrawing10.vml"/><Relationship Id="rId24" Type="http://schemas.openxmlformats.org/officeDocument/2006/relationships/slideLayout" Target="../slideLayouts/slideLayout7.xml"/><Relationship Id="rId23" Type="http://schemas.openxmlformats.org/officeDocument/2006/relationships/oleObject" Target="../embeddings/oleObject60.bin"/><Relationship Id="rId22" Type="http://schemas.openxmlformats.org/officeDocument/2006/relationships/image" Target="../media/image59.wmf"/><Relationship Id="rId21" Type="http://schemas.openxmlformats.org/officeDocument/2006/relationships/oleObject" Target="../embeddings/oleObject59.bin"/><Relationship Id="rId20" Type="http://schemas.openxmlformats.org/officeDocument/2006/relationships/image" Target="../media/image54.wmf"/><Relationship Id="rId2" Type="http://schemas.openxmlformats.org/officeDocument/2006/relationships/image" Target="../media/image56.wmf"/><Relationship Id="rId19" Type="http://schemas.openxmlformats.org/officeDocument/2006/relationships/oleObject" Target="../embeddings/oleObject58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57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56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55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4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NULL" TargetMode="Externa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oleObject" Target="../embeddings/oleObject17.bin"/><Relationship Id="rId7" Type="http://schemas.openxmlformats.org/officeDocument/2006/relationships/image" Target="../media/image18.wmf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31" Type="http://schemas.openxmlformats.org/officeDocument/2006/relationships/vmlDrawing" Target="../drawings/vmlDrawing7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19.bin"/><Relationship Id="rId29" Type="http://schemas.openxmlformats.org/officeDocument/2006/relationships/image" Target="../media/image36.wmf"/><Relationship Id="rId28" Type="http://schemas.openxmlformats.org/officeDocument/2006/relationships/oleObject" Target="../embeddings/oleObject29.bin"/><Relationship Id="rId27" Type="http://schemas.openxmlformats.org/officeDocument/2006/relationships/image" Target="../media/image35.wmf"/><Relationship Id="rId26" Type="http://schemas.openxmlformats.org/officeDocument/2006/relationships/oleObject" Target="../embeddings/oleObject28.bin"/><Relationship Id="rId25" Type="http://schemas.openxmlformats.org/officeDocument/2006/relationships/image" Target="../media/image34.wmf"/><Relationship Id="rId24" Type="http://schemas.openxmlformats.org/officeDocument/2006/relationships/oleObject" Target="../embeddings/oleObject27.bin"/><Relationship Id="rId23" Type="http://schemas.openxmlformats.org/officeDocument/2006/relationships/image" Target="../media/image33.wmf"/><Relationship Id="rId22" Type="http://schemas.openxmlformats.org/officeDocument/2006/relationships/oleObject" Target="../embeddings/oleObject26.bin"/><Relationship Id="rId21" Type="http://schemas.openxmlformats.org/officeDocument/2006/relationships/image" Target="../media/image32.wmf"/><Relationship Id="rId20" Type="http://schemas.openxmlformats.org/officeDocument/2006/relationships/oleObject" Target="../embeddings/oleObject25.bin"/><Relationship Id="rId2" Type="http://schemas.openxmlformats.org/officeDocument/2006/relationships/image" Target="../media/image20.wmf"/><Relationship Id="rId19" Type="http://schemas.openxmlformats.org/officeDocument/2006/relationships/image" Target="../media/image31.wmf"/><Relationship Id="rId18" Type="http://schemas.openxmlformats.org/officeDocument/2006/relationships/oleObject" Target="../embeddings/oleObject24.bin"/><Relationship Id="rId17" Type="http://schemas.openxmlformats.org/officeDocument/2006/relationships/image" Target="../media/image30.wmf"/><Relationship Id="rId16" Type="http://schemas.openxmlformats.org/officeDocument/2006/relationships/oleObject" Target="../embeddings/oleObject23.bin"/><Relationship Id="rId15" Type="http://schemas.openxmlformats.org/officeDocument/2006/relationships/image" Target="../media/image29.wmf"/><Relationship Id="rId14" Type="http://schemas.openxmlformats.org/officeDocument/2006/relationships/oleObject" Target="../embeddings/oleObject22.bin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21.bin"/><Relationship Id="rId11" Type="http://schemas.openxmlformats.org/officeDocument/2006/relationships/image" Target="../media/image27.wmf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6.wmf"/><Relationship Id="rId2" Type="http://schemas.openxmlformats.org/officeDocument/2006/relationships/image" Target="../media/image37.wmf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45.w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1.bin"/><Relationship Id="rId20" Type="http://schemas.openxmlformats.org/officeDocument/2006/relationships/vmlDrawing" Target="../drawings/vmlDrawing9.vml"/><Relationship Id="rId2" Type="http://schemas.openxmlformats.org/officeDocument/2006/relationships/image" Target="../media/image47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48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47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889" y="2697940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3040" y="666334"/>
            <a:ext cx="12028959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带电</a:t>
            </a:r>
            <a:r>
              <a:rPr lang="zh-CN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－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的粒子在带电</a:t>
            </a:r>
            <a:r>
              <a:rPr lang="zh-CN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＋q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的点电荷的静电力作用下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在水平面内绕点电荷作半径为</a:t>
            </a:r>
            <a:r>
              <a:rPr lang="zh-CN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的匀速圆周运动．如果带电粒子及点电荷的电量都增大一倍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并使粒子的运动速率也增大一倍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则粒子做圆周运动的半径为：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].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A) 0.5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　　　　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(B) 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　　　　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(C)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2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　　　　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(D)  4</a:t>
            </a:r>
            <a:r>
              <a:rPr lang="en-US" altLang="zh-CN" sz="2800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9200" y="2680878"/>
            <a:ext cx="10377170" cy="112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水平面内，带负电的粒子绕正电荷做半径为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的匀速率圆周运动。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由库仑力提供向心力，有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343040" y="3787217"/>
          <a:ext cx="2486312" cy="97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Equation" r:id="rId1" imgW="25603200" imgH="10058400" progId="Equation.DSMT4">
                  <p:embed/>
                </p:oleObj>
              </mc:Choice>
              <mc:Fallback>
                <p:oleObj name="Equation" r:id="rId1" imgW="25603200" imgH="10058400" progId="Equation.DSMT4">
                  <p:embed/>
                  <p:pic>
                    <p:nvPicPr>
                      <p:cNvPr id="0" name="图片 399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43040" y="3787217"/>
                        <a:ext cx="2486312" cy="97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2040" y="4789805"/>
            <a:ext cx="5149850" cy="607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当电量和速率都增大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一倍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81787" y="5361250"/>
          <a:ext cx="3877465" cy="976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Equation" r:id="rId3" imgW="39928800" imgH="10058400" progId="Equation.DSMT4">
                  <p:embed/>
                </p:oleObj>
              </mc:Choice>
              <mc:Fallback>
                <p:oleObj name="Equation" r:id="rId3" imgW="39928800" imgH="10058400" progId="Equation.DSMT4">
                  <p:embed/>
                  <p:pic>
                    <p:nvPicPr>
                      <p:cNvPr id="0" name="图片 399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1787" y="5361250"/>
                        <a:ext cx="3877465" cy="976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2662" y="5689330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保持不变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92229" y="5689600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答案为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5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2285" y="1244600"/>
            <a:ext cx="2186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内球的电势：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93747" y="1012805"/>
          <a:ext cx="390273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1" imgW="48768000" imgH="19202400" progId="Equation.DSMT4">
                  <p:embed/>
                </p:oleObj>
              </mc:Choice>
              <mc:Fallback>
                <p:oleObj name="Equation" r:id="rId1" imgW="48768000" imgH="19202400" progId="Equation.DSMT4">
                  <p:embed/>
                  <p:pic>
                    <p:nvPicPr>
                      <p:cNvPr id="0" name="图片 4405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3747" y="1012805"/>
                        <a:ext cx="3902730" cy="153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4645" y="29972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球壳的电势：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993747" y="2871460"/>
          <a:ext cx="2597524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3" imgW="34747200" imgH="10363200" progId="Equation.DSMT4">
                  <p:embed/>
                </p:oleObj>
              </mc:Choice>
              <mc:Fallback>
                <p:oleObj name="Equation" r:id="rId3" imgW="34747200" imgH="10363200" progId="Equation.DSMT4">
                  <p:embed/>
                  <p:pic>
                    <p:nvPicPr>
                      <p:cNvPr id="0" name="图片 440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3747" y="2871460"/>
                        <a:ext cx="2597524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502285" y="3966845"/>
            <a:ext cx="257619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它们的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电势差：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2285" y="4731385"/>
            <a:ext cx="11508105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）若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将球壳接地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球壳外表面的电荷将变为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，这种改变不会改变内球与球壳之间的电场，电势差不变。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23325" y="862011"/>
            <a:ext cx="3187065" cy="3197225"/>
            <a:chOff x="8280" y="1080"/>
            <a:chExt cx="5640" cy="6000"/>
          </a:xfrm>
        </p:grpSpPr>
        <p:grpSp>
          <p:nvGrpSpPr>
            <p:cNvPr id="14" name="组合 130104"/>
            <p:cNvGrpSpPr/>
            <p:nvPr/>
          </p:nvGrpSpPr>
          <p:grpSpPr>
            <a:xfrm>
              <a:off x="8280" y="1080"/>
              <a:ext cx="5640" cy="6000"/>
              <a:chOff x="3408" y="432"/>
              <a:chExt cx="2256" cy="2400"/>
            </a:xfrm>
          </p:grpSpPr>
          <p:sp>
            <p:nvSpPr>
              <p:cNvPr id="23" name="矩形 130100"/>
              <p:cNvSpPr/>
              <p:nvPr/>
            </p:nvSpPr>
            <p:spPr>
              <a:xfrm>
                <a:off x="3408" y="432"/>
                <a:ext cx="2256" cy="24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4" name="组合 130095"/>
              <p:cNvGrpSpPr/>
              <p:nvPr/>
            </p:nvGrpSpPr>
            <p:grpSpPr>
              <a:xfrm>
                <a:off x="3792" y="816"/>
                <a:ext cx="1584" cy="1584"/>
                <a:chOff x="4176" y="772"/>
                <a:chExt cx="1584" cy="1584"/>
              </a:xfrm>
            </p:grpSpPr>
            <p:sp>
              <p:nvSpPr>
                <p:cNvPr id="25" name="任意多边形 130085"/>
                <p:cNvSpPr/>
                <p:nvPr/>
              </p:nvSpPr>
              <p:spPr>
                <a:xfrm>
                  <a:off x="4176" y="772"/>
                  <a:ext cx="1584" cy="1584"/>
                </a:xfrm>
                <a:custGeom>
                  <a:avLst/>
                  <a:gdLst/>
                  <a:ahLst/>
                  <a:cxnLst>
                    <a:cxn ang="270">
                      <a:pos x="10800" y="0"/>
                    </a:cxn>
                    <a:cxn ang="270">
                      <a:pos x="3163" y="3163"/>
                    </a:cxn>
                    <a:cxn ang="180">
                      <a:pos x="0" y="10800"/>
                    </a:cxn>
                    <a:cxn ang="90">
                      <a:pos x="3163" y="18437"/>
                    </a:cxn>
                    <a:cxn ang="90">
                      <a:pos x="10800" y="21600"/>
                    </a:cxn>
                    <a:cxn ang="90">
                      <a:pos x="18437" y="18437"/>
                    </a:cxn>
                    <a:cxn ang="0">
                      <a:pos x="21600" y="10800"/>
                    </a:cxn>
                    <a:cxn ang="270">
                      <a:pos x="18437" y="3163"/>
                    </a:cxn>
                  </a:cxnLst>
                  <a:rect l="0" t="0" r="0" b="0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386" y="10800"/>
                      </a:moveTo>
                      <a:cubicBezTo>
                        <a:pt x="2386" y="15447"/>
                        <a:pt x="6153" y="19214"/>
                        <a:pt x="10800" y="19214"/>
                      </a:cubicBezTo>
                      <a:cubicBezTo>
                        <a:pt x="15447" y="19214"/>
                        <a:pt x="19214" y="15447"/>
                        <a:pt x="19214" y="10800"/>
                      </a:cubicBezTo>
                      <a:cubicBezTo>
                        <a:pt x="19214" y="6153"/>
                        <a:pt x="15447" y="2386"/>
                        <a:pt x="10800" y="2386"/>
                      </a:cubicBezTo>
                      <a:cubicBezTo>
                        <a:pt x="6153" y="2386"/>
                        <a:pt x="2386" y="6153"/>
                        <a:pt x="2386" y="1080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rgbClr val="A9A9A9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9050" cap="flat" cmpd="sng">
                  <a:solidFill>
                    <a:srgbClr val="66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" name="椭圆 130086"/>
                <p:cNvSpPr/>
                <p:nvPr/>
              </p:nvSpPr>
              <p:spPr>
                <a:xfrm>
                  <a:off x="4656" y="1252"/>
                  <a:ext cx="624" cy="6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A9A9A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9050" cap="flat" cmpd="sng">
                  <a:solidFill>
                    <a:srgbClr val="66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7" name="直接连接符 130087"/>
                <p:cNvSpPr/>
                <p:nvPr/>
              </p:nvSpPr>
              <p:spPr>
                <a:xfrm flipH="1">
                  <a:off x="4704" y="1540"/>
                  <a:ext cx="288" cy="192"/>
                </a:xfrm>
                <a:prstGeom prst="line">
                  <a:avLst/>
                </a:prstGeom>
                <a:ln w="127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28" name="直接连接符 130088"/>
                <p:cNvSpPr/>
                <p:nvPr/>
              </p:nvSpPr>
              <p:spPr>
                <a:xfrm flipH="1">
                  <a:off x="4800" y="1540"/>
                  <a:ext cx="192" cy="624"/>
                </a:xfrm>
                <a:prstGeom prst="line">
                  <a:avLst/>
                </a:prstGeom>
                <a:ln w="127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29" name="直接连接符 130089"/>
                <p:cNvSpPr/>
                <p:nvPr/>
              </p:nvSpPr>
              <p:spPr>
                <a:xfrm>
                  <a:off x="4992" y="1540"/>
                  <a:ext cx="96" cy="816"/>
                </a:xfrm>
                <a:prstGeom prst="line">
                  <a:avLst/>
                </a:prstGeom>
                <a:ln w="127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</p:grpSp>
        </p:grpSp>
        <p:graphicFrame>
          <p:nvGraphicFramePr>
            <p:cNvPr id="15" name="对象 121865"/>
            <p:cNvGraphicFramePr/>
            <p:nvPr/>
          </p:nvGraphicFramePr>
          <p:xfrm>
            <a:off x="12019" y="3648"/>
            <a:ext cx="556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5" name="Equation" r:id="rId5" imgW="4267200" imgH="5486400" progId="Equation.DSMT4">
                    <p:embed/>
                  </p:oleObj>
                </mc:Choice>
                <mc:Fallback>
                  <p:oleObj name="Equation" r:id="rId5" imgW="4267200" imgH="5486400" progId="Equation.DSMT4">
                    <p:embed/>
                    <p:pic>
                      <p:nvPicPr>
                        <p:cNvPr id="0" name="图片 4405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019" y="3648"/>
                          <a:ext cx="556" cy="5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21865"/>
            <p:cNvGraphicFramePr/>
            <p:nvPr/>
          </p:nvGraphicFramePr>
          <p:xfrm>
            <a:off x="12688" y="4274"/>
            <a:ext cx="494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6" name="Equation" r:id="rId7" imgW="4572000" imgH="5486400" progId="Equation.DSMT4">
                    <p:embed/>
                  </p:oleObj>
                </mc:Choice>
                <mc:Fallback>
                  <p:oleObj name="Equation" r:id="rId7" imgW="4572000" imgH="5486400" progId="Equation.DSMT4">
                    <p:embed/>
                    <p:pic>
                      <p:nvPicPr>
                        <p:cNvPr id="0" name="图片 4405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688" y="4274"/>
                          <a:ext cx="494" cy="5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21865"/>
            <p:cNvGraphicFramePr/>
            <p:nvPr/>
          </p:nvGraphicFramePr>
          <p:xfrm>
            <a:off x="13109" y="5274"/>
            <a:ext cx="505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7" name="Equation" r:id="rId9" imgW="4572000" imgH="5486400" progId="Equation.DSMT4">
                    <p:embed/>
                  </p:oleObj>
                </mc:Choice>
                <mc:Fallback>
                  <p:oleObj name="Equation" r:id="rId9" imgW="4572000" imgH="5486400" progId="Equation.DSMT4">
                    <p:embed/>
                    <p:pic>
                      <p:nvPicPr>
                        <p:cNvPr id="0" name="图片 4405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109" y="5274"/>
                          <a:ext cx="505" cy="5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21865"/>
            <p:cNvGraphicFramePr/>
            <p:nvPr/>
          </p:nvGraphicFramePr>
          <p:xfrm>
            <a:off x="10963" y="3392"/>
            <a:ext cx="514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8" name="Equation" r:id="rId11" imgW="3962400" imgH="3962400" progId="Equation.DSMT4">
                    <p:embed/>
                  </p:oleObj>
                </mc:Choice>
                <mc:Fallback>
                  <p:oleObj name="Equation" r:id="rId11" imgW="3962400" imgH="3962400" progId="Equation.DSMT4">
                    <p:embed/>
                    <p:pic>
                      <p:nvPicPr>
                        <p:cNvPr id="0" name="图片 4405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963" y="3392"/>
                          <a:ext cx="514" cy="4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21865"/>
            <p:cNvGraphicFramePr/>
            <p:nvPr/>
          </p:nvGraphicFramePr>
          <p:xfrm>
            <a:off x="10977" y="2021"/>
            <a:ext cx="47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9" name="Equation" r:id="rId13" imgW="3657600" imgH="3962400" progId="Equation.DSMT4">
                    <p:embed/>
                  </p:oleObj>
                </mc:Choice>
                <mc:Fallback>
                  <p:oleObj name="Equation" r:id="rId13" imgW="3657600" imgH="3962400" progId="Equation.DSMT4">
                    <p:embed/>
                    <p:pic>
                      <p:nvPicPr>
                        <p:cNvPr id="0" name="图片 4405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977" y="2021"/>
                          <a:ext cx="478" cy="4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21865"/>
            <p:cNvGraphicFramePr/>
            <p:nvPr/>
          </p:nvGraphicFramePr>
          <p:xfrm>
            <a:off x="10106" y="4289"/>
            <a:ext cx="35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0" name="Equation" r:id="rId15" imgW="2743200" imgH="3048000" progId="Equation.DSMT4">
                    <p:embed/>
                  </p:oleObj>
                </mc:Choice>
                <mc:Fallback>
                  <p:oleObj name="Equation" r:id="rId15" imgW="2743200" imgH="3048000" progId="Equation.DSMT4">
                    <p:embed/>
                    <p:pic>
                      <p:nvPicPr>
                        <p:cNvPr id="0" name="图片 4405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106" y="4289"/>
                          <a:ext cx="354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121865"/>
            <p:cNvGraphicFramePr/>
            <p:nvPr/>
          </p:nvGraphicFramePr>
          <p:xfrm>
            <a:off x="10879" y="4941"/>
            <a:ext cx="598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1" name="Equation" r:id="rId17" imgW="4572000" imgH="5486400" progId="Equation.DSMT4">
                    <p:embed/>
                  </p:oleObj>
                </mc:Choice>
                <mc:Fallback>
                  <p:oleObj name="Equation" r:id="rId17" imgW="4572000" imgH="5486400" progId="Equation.DSMT4">
                    <p:embed/>
                    <p:pic>
                      <p:nvPicPr>
                        <p:cNvPr id="0" name="图片 4406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879" y="4941"/>
                          <a:ext cx="598" cy="6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121865"/>
            <p:cNvGraphicFramePr/>
            <p:nvPr/>
          </p:nvGraphicFramePr>
          <p:xfrm>
            <a:off x="10924" y="5906"/>
            <a:ext cx="674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2" name="Equation" r:id="rId19" imgW="5181600" imgH="5486400" progId="Equation.DSMT4">
                    <p:embed/>
                  </p:oleObj>
                </mc:Choice>
                <mc:Fallback>
                  <p:oleObj name="Equation" r:id="rId19" imgW="5181600" imgH="5486400" progId="Equation.DSMT4">
                    <p:embed/>
                    <p:pic>
                      <p:nvPicPr>
                        <p:cNvPr id="0" name="图片 4406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924" y="5906"/>
                          <a:ext cx="674" cy="6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2460" y="3879215"/>
          <a:ext cx="4781550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21" imgW="2959100" imgH="431800" progId="Equation.KSEE3">
                  <p:embed/>
                </p:oleObj>
              </mc:Choice>
              <mc:Fallback>
                <p:oleObj name="" r:id="rId21" imgW="2959100" imgH="431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72460" y="3879215"/>
                        <a:ext cx="4781550" cy="697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2460" y="5588000"/>
          <a:ext cx="4781550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23" imgW="2959100" imgH="431800" progId="Equation.KSEE3">
                  <p:embed/>
                </p:oleObj>
              </mc:Choice>
              <mc:Fallback>
                <p:oleObj name="" r:id="rId23" imgW="2959100" imgH="4318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72460" y="5588000"/>
                        <a:ext cx="4781550" cy="697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3041" y="3219747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57" y="685804"/>
            <a:ext cx="11840274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闭合曲面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内有一点电荷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面上任一点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面外有另一点电荷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q′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设通过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面的电场强度通量为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点的场强为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，则当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q′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点移到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点时：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改变，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不变；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(B)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都不变；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(C)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都要改变；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(D)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不变，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改变．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1" r:link="rId2"/>
          <a:srcRect l="61261"/>
          <a:stretch>
            <a:fillRect/>
          </a:stretch>
        </p:blipFill>
        <p:spPr>
          <a:xfrm>
            <a:off x="8971915" y="1539240"/>
            <a:ext cx="2770505" cy="252539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" name="组合 12"/>
          <p:cNvGrpSpPr/>
          <p:nvPr/>
        </p:nvGrpSpPr>
        <p:grpSpPr>
          <a:xfrm>
            <a:off x="929005" y="4064000"/>
            <a:ext cx="10740390" cy="1239520"/>
            <a:chOff x="1463" y="6400"/>
            <a:chExt cx="16914" cy="1952"/>
          </a:xfrm>
        </p:grpSpPr>
        <p:sp>
          <p:nvSpPr>
            <p:cNvPr id="7" name="TextBox 6"/>
            <p:cNvSpPr txBox="1"/>
            <p:nvPr/>
          </p:nvSpPr>
          <p:spPr>
            <a:xfrm>
              <a:off x="1463" y="6400"/>
              <a:ext cx="16914" cy="1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真空任意静电场中</a:t>
              </a: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通过闭合曲面的电场强度通量</a:t>
              </a:r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等于该曲面所包围的电荷代数和除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以</a:t>
              </a:r>
              <a:endPara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" name="Object 6"/>
            <p:cNvGraphicFramePr/>
            <p:nvPr/>
          </p:nvGraphicFramePr>
          <p:xfrm>
            <a:off x="5970" y="7152"/>
            <a:ext cx="860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9" name="Equation" r:id="rId3" imgW="165100" imgH="228600" progId="Equation.DSMT4">
                    <p:embed/>
                  </p:oleObj>
                </mc:Choice>
                <mc:Fallback>
                  <p:oleObj name="Equation" r:id="rId3" imgW="165100" imgH="228600" progId="Equation.DSMT4">
                    <p:embed/>
                    <p:pic>
                      <p:nvPicPr>
                        <p:cNvPr id="0" name="图片 3895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70" y="7152"/>
                          <a:ext cx="860" cy="1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4845873" y="4652914"/>
            <a:ext cx="697547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与面外电荷无关，闭合曲面称为高斯面）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46810" y="3075940"/>
            <a:ext cx="5504815" cy="1002030"/>
            <a:chOff x="1806" y="4844"/>
            <a:chExt cx="8669" cy="1578"/>
          </a:xfrm>
        </p:grpSpPr>
        <p:sp>
          <p:nvSpPr>
            <p:cNvPr id="3" name="TextBox 2"/>
            <p:cNvSpPr txBox="1"/>
            <p:nvPr/>
          </p:nvSpPr>
          <p:spPr>
            <a:xfrm>
              <a:off x="2612" y="5162"/>
              <a:ext cx="3118" cy="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高斯定律：</a:t>
              </a:r>
              <a:endPara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5433" y="4844"/>
            <a:ext cx="5042" cy="1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8" name="Equation" r:id="rId5" imgW="35052000" imgH="10972800" progId="Equation.DSMT4">
                    <p:embed/>
                  </p:oleObj>
                </mc:Choice>
                <mc:Fallback>
                  <p:oleObj name="Equation" r:id="rId5" imgW="35052000" imgH="10972800" progId="Equation.DSMT4">
                    <p:embed/>
                    <p:pic>
                      <p:nvPicPr>
                        <p:cNvPr id="0" name="图片 3895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33" y="4844"/>
                          <a:ext cx="5042" cy="15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806" y="5107"/>
              <a:ext cx="952" cy="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1)</a:t>
              </a:r>
              <a:endPara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35030" y="5208004"/>
            <a:ext cx="10929259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电场强度是矢量，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点的电场强度是两个点电荷激发的电场之和，因此，当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q’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移动时，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点的场强会发生变化。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63981" y="5979889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答案为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056" y="740231"/>
            <a:ext cx="12061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真空中带电的导体球面与均匀带电的介质球体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它们的半径和所带的电量都相同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设带电球面的静电能为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带电球体的静电能为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则：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 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＞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　　　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(B) 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　　　　　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(C)  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＜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980" y="2417445"/>
            <a:ext cx="3451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：电场能量为：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860" y="2951867"/>
            <a:ext cx="10739156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带电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球体静电能大，因为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球体内部有电场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球面内部没有电场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出来的就是这部分电场的静电能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34417" y="5627007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答案为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2450" y="3961765"/>
            <a:ext cx="2411730" cy="2444750"/>
            <a:chOff x="870" y="6239"/>
            <a:chExt cx="3798" cy="3850"/>
          </a:xfrm>
        </p:grpSpPr>
        <p:grpSp>
          <p:nvGrpSpPr>
            <p:cNvPr id="26" name="组合 25"/>
            <p:cNvGrpSpPr/>
            <p:nvPr/>
          </p:nvGrpSpPr>
          <p:grpSpPr>
            <a:xfrm>
              <a:off x="870" y="6819"/>
              <a:ext cx="3798" cy="3270"/>
              <a:chOff x="2025" y="6262"/>
              <a:chExt cx="4606" cy="3845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3362" y="7352"/>
                <a:ext cx="1759" cy="17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/>
              <p:cNvCxnSpPr>
                <a:stCxn id="2" idx="6"/>
              </p:cNvCxnSpPr>
              <p:nvPr/>
            </p:nvCxnSpPr>
            <p:spPr>
              <a:xfrm flipV="1">
                <a:off x="5121" y="8224"/>
                <a:ext cx="1511" cy="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 flipV="1">
                <a:off x="5010" y="6807"/>
                <a:ext cx="1295" cy="95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H="1">
                <a:off x="2025" y="8214"/>
                <a:ext cx="1337" cy="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>
                <a:off x="4215" y="9119"/>
                <a:ext cx="3" cy="98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/>
              <p:cNvCxnSpPr/>
              <p:nvPr/>
            </p:nvCxnSpPr>
            <p:spPr>
              <a:xfrm flipV="1">
                <a:off x="4241" y="6262"/>
                <a:ext cx="2" cy="109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>
                <a:off x="5010" y="8741"/>
                <a:ext cx="1155" cy="91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H="1" flipV="1">
                <a:off x="2536" y="6792"/>
                <a:ext cx="1074" cy="85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H="1">
                <a:off x="2381" y="8805"/>
                <a:ext cx="1229" cy="89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1468" y="6239"/>
              <a:ext cx="246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带电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球面电场</a:t>
              </a:r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498340" y="3961765"/>
            <a:ext cx="2350770" cy="2435860"/>
            <a:chOff x="7084" y="6239"/>
            <a:chExt cx="3702" cy="3836"/>
          </a:xfrm>
        </p:grpSpPr>
        <p:grpSp>
          <p:nvGrpSpPr>
            <p:cNvPr id="25" name="组合 24"/>
            <p:cNvGrpSpPr/>
            <p:nvPr/>
          </p:nvGrpSpPr>
          <p:grpSpPr>
            <a:xfrm>
              <a:off x="7084" y="6963"/>
              <a:ext cx="3703" cy="3113"/>
              <a:chOff x="12892" y="5382"/>
              <a:chExt cx="4606" cy="3845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4229" y="6473"/>
                <a:ext cx="1759" cy="1759"/>
              </a:xfrm>
              <a:prstGeom prst="ellipse">
                <a:avLst/>
              </a:prstGeom>
              <a:gradFill>
                <a:gsLst>
                  <a:gs pos="0">
                    <a:srgbClr val="0066FF"/>
                  </a:gs>
                  <a:gs pos="35000">
                    <a:srgbClr val="00398F">
                      <a:alpha val="77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4229" y="6472"/>
                <a:ext cx="1759" cy="17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7" name="直接箭头连接符 16"/>
              <p:cNvCxnSpPr>
                <a:stCxn id="16" idx="6"/>
              </p:cNvCxnSpPr>
              <p:nvPr/>
            </p:nvCxnSpPr>
            <p:spPr>
              <a:xfrm flipV="1">
                <a:off x="15988" y="7344"/>
                <a:ext cx="1511" cy="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15445" y="5927"/>
                <a:ext cx="1727" cy="12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H="1">
                <a:off x="12892" y="7334"/>
                <a:ext cx="1337" cy="1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15082" y="8239"/>
                <a:ext cx="3" cy="98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15108" y="5382"/>
                <a:ext cx="2" cy="109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15414" y="7565"/>
                <a:ext cx="1758" cy="117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H="1" flipV="1">
                <a:off x="13403" y="5912"/>
                <a:ext cx="1560" cy="126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H="1">
                <a:off x="13248" y="7648"/>
                <a:ext cx="1652" cy="117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文本框 27"/>
            <p:cNvSpPr txBox="1"/>
            <p:nvPr/>
          </p:nvSpPr>
          <p:spPr>
            <a:xfrm>
              <a:off x="7778" y="6239"/>
              <a:ext cx="246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带电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球体电场</a:t>
              </a:r>
              <a:endParaRPr lang="zh-CN" altLang="en-US"/>
            </a:p>
          </p:txBody>
        </p:sp>
      </p:grp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20135" y="2341245"/>
          <a:ext cx="2165985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091565" imgH="393700" progId="Equation.KSEE3">
                  <p:embed/>
                </p:oleObj>
              </mc:Choice>
              <mc:Fallback>
                <p:oleObj name="" r:id="rId1" imgW="1091565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20135" y="2341245"/>
                        <a:ext cx="2165985" cy="674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1601" y="703106"/>
            <a:ext cx="118146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．真空中两块互相平行的无限大均匀带电平板，其中一块的电荷面密度为＋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，另一块的电荷面密度为＋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σ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，则两板间的电场强度大小为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______.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3945" y="1856128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7520" y="2379348"/>
            <a:ext cx="8480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0"/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如图所示，</a:t>
            </a:r>
            <a:r>
              <a:rPr lang="zh-CN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可用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面对称场强公式进行叠加求解本题。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6089" y="3059668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设向右为正，场强的叠加公式为：</a:t>
            </a:r>
            <a:endParaRPr lang="zh-CN" altLang="en-US" sz="2800" dirty="0">
              <a:solidFill>
                <a:srgbClr val="CC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567261" y="2902568"/>
          <a:ext cx="16668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7" name="Equation" r:id="rId1" imgW="862965" imgH="444500" progId="Equation.DSMT4">
                  <p:embed/>
                </p:oleObj>
              </mc:Choice>
              <mc:Fallback>
                <p:oleObj name="Equation" r:id="rId1" imgW="862965" imgH="444500" progId="Equation.DSMT4">
                  <p:embed/>
                  <p:pic>
                    <p:nvPicPr>
                      <p:cNvPr id="0" name="对象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261" y="2902568"/>
                        <a:ext cx="166687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72969" y="3835627"/>
          <a:ext cx="3461216" cy="120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8" name="Equation" r:id="rId3" imgW="29870400" imgH="10363200" progId="Equation.DSMT4">
                  <p:embed/>
                </p:oleObj>
              </mc:Choice>
              <mc:Fallback>
                <p:oleObj name="Equation" r:id="rId3" imgW="29870400" imgH="10363200" progId="Equation.DSMT4">
                  <p:embed/>
                  <p:pic>
                    <p:nvPicPr>
                      <p:cNvPr id="0" name="图片 333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2969" y="3835627"/>
                        <a:ext cx="3461216" cy="120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立方体 64"/>
          <p:cNvSpPr/>
          <p:nvPr/>
        </p:nvSpPr>
        <p:spPr>
          <a:xfrm>
            <a:off x="10149659" y="1959172"/>
            <a:ext cx="540385" cy="1944370"/>
          </a:xfrm>
          <a:prstGeom prst="cube">
            <a:avLst>
              <a:gd name="adj" fmla="val 8895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6" name="立方体 65"/>
          <p:cNvSpPr/>
          <p:nvPr/>
        </p:nvSpPr>
        <p:spPr>
          <a:xfrm>
            <a:off x="10805614" y="1928057"/>
            <a:ext cx="540385" cy="1944370"/>
          </a:xfrm>
          <a:prstGeom prst="cube">
            <a:avLst>
              <a:gd name="adj" fmla="val 8895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0000"/>
                </a:solidFill>
              </a:ln>
            </a:endParaRPr>
          </a:p>
        </p:txBody>
      </p:sp>
      <p:graphicFrame>
        <p:nvGraphicFramePr>
          <p:cNvPr id="67" name="对象 6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53600" y="4041775"/>
          <a:ext cx="21034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9" name="Equation" r:id="rId5" imgW="21945600" imgH="5181600" progId="Equation.DSMT4">
                  <p:embed/>
                </p:oleObj>
              </mc:Choice>
              <mc:Fallback>
                <p:oleObj name="Equation" r:id="rId5" imgW="21945600" imgH="5181600" progId="Equation.DSMT4">
                  <p:embed/>
                  <p:pic>
                    <p:nvPicPr>
                      <p:cNvPr id="0" name="图片 333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53600" y="4041775"/>
                        <a:ext cx="2103438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175657" y="545737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电场方向向左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4518" y="674079"/>
            <a:ext cx="12061368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两同轴金属圆筒带等量异号电荷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两极板电势差为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AK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从负极板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静止释放一个电子的同时从正极板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静止释放一个质子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则它们抵达对面极板时，电子与质子的速率之比为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__________.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3945" y="2175436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235825" y="2141855"/>
          <a:ext cx="1870075" cy="62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7" name="Equation" r:id="rId1" imgW="1168400" imgH="393700" progId="Equation.DSMT4">
                  <p:embed/>
                </p:oleObj>
              </mc:Choice>
              <mc:Fallback>
                <p:oleObj name="Equation" r:id="rId1" imgW="1168400" imgH="393700" progId="Equation.DSMT4">
                  <p:embed/>
                  <p:pic>
                    <p:nvPicPr>
                      <p:cNvPr id="0" name="图片 340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5825" y="2141855"/>
                        <a:ext cx="1870075" cy="629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20811" y="2222158"/>
            <a:ext cx="6160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电场所做的功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转化为电荷的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动能：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77269" y="2778715"/>
            <a:ext cx="102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质子的电量与电子的电量等量异号，质子带正电，电子带负点。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6473109" y="3875154"/>
          <a:ext cx="2370869" cy="48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8" name="Equation" r:id="rId3" imgW="28041600" imgH="5791200" progId="Equation.DSMT4">
                  <p:embed/>
                </p:oleObj>
              </mc:Choice>
              <mc:Fallback>
                <p:oleObj name="Equation" r:id="rId3" imgW="28041600" imgH="5791200" progId="Equation.DSMT4">
                  <p:embed/>
                  <p:pic>
                    <p:nvPicPr>
                      <p:cNvPr id="0" name="图片 340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3109" y="3875154"/>
                        <a:ext cx="2370869" cy="489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631315" y="4355465"/>
            <a:ext cx="4603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电子的质量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速度为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v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6473190" y="4397068"/>
          <a:ext cx="23383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9" name="Equation" r:id="rId5" imgW="26517600" imgH="5791200" progId="Equation.DSMT4">
                  <p:embed/>
                </p:oleObj>
              </mc:Choice>
              <mc:Fallback>
                <p:oleObj name="Equation" r:id="rId5" imgW="26517600" imgH="5791200" progId="Equation.DSMT4">
                  <p:embed/>
                  <p:pic>
                    <p:nvPicPr>
                      <p:cNvPr id="0" name="图片 340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3190" y="4397068"/>
                        <a:ext cx="233838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349832" y="3294737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即电场对质子和电子所做的功是一样的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06290" y="3875316"/>
            <a:ext cx="4958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设质子的质量为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速度为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60230" y="3937635"/>
          <a:ext cx="1397000" cy="88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685800" imgH="431800" progId="Equation.KSEE3">
                  <p:embed/>
                </p:oleObj>
              </mc:Choice>
              <mc:Fallback>
                <p:oleObj name="" r:id="rId7" imgW="6858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60230" y="3937635"/>
                        <a:ext cx="1397000" cy="88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39265" y="5068570"/>
          <a:ext cx="38036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1866900" imgH="482600" progId="Equation.KSEE3">
                  <p:embed/>
                </p:oleObj>
              </mc:Choice>
              <mc:Fallback>
                <p:oleObj name="" r:id="rId9" imgW="18669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9265" y="5068570"/>
                        <a:ext cx="3803650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32" grpId="0"/>
      <p:bldP spid="33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4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3" name="Rectangle 151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4343" y="717622"/>
            <a:ext cx="119089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 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两完全相同的电容器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，串联后与电源保持连接，如果在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中加入电介质，则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中的电场能量将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______________.(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填增大或减小或不变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944" y="1856112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5181" name="Picture 36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95" y="1856112"/>
            <a:ext cx="21050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38245" y="1972582"/>
            <a:ext cx="9203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如图所示：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中加入介质后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,A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电容器的电容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将增大！！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1095" y="3352803"/>
            <a:ext cx="94284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电容器串联时：各电容的电量相等、电压分配到各电容中，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因此有：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50409" y="5513081"/>
            <a:ext cx="53390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因为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中的电容不变、电压增大；</a:t>
            </a:r>
            <a:endParaRPr lang="zh-CN" altLang="en-US" sz="2800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所以：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电场能量将</a:t>
            </a:r>
            <a:r>
              <a:rPr lang="zh-CN" altLang="en-US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增大</a:t>
            </a:r>
            <a:endParaRPr lang="zh-CN" altLang="en-US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637396" y="4310996"/>
          <a:ext cx="2151824" cy="1122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" name="Equation" r:id="rId2" imgW="21031200" imgH="10972800" progId="Equation.DSMT4">
                  <p:embed/>
                </p:oleObj>
              </mc:Choice>
              <mc:Fallback>
                <p:oleObj name="Equation" r:id="rId2" imgW="21031200" imgH="10972800" progId="Equation.DSMT4">
                  <p:embed/>
                  <p:pic>
                    <p:nvPicPr>
                      <p:cNvPr id="0" name="图片 352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7396" y="4310996"/>
                        <a:ext cx="2151824" cy="1122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953369" y="4365170"/>
            <a:ext cx="30829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较原来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增大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165850" y="4886960"/>
            <a:ext cx="4967605" cy="626110"/>
            <a:chOff x="7982" y="7621"/>
            <a:chExt cx="7823" cy="986"/>
          </a:xfrm>
        </p:grpSpPr>
        <p:sp>
          <p:nvSpPr>
            <p:cNvPr id="5" name="矩形 4"/>
            <p:cNvSpPr/>
            <p:nvPr/>
          </p:nvSpPr>
          <p:spPr>
            <a:xfrm>
              <a:off x="7982" y="7702"/>
              <a:ext cx="5657" cy="8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CC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选择电容器电能公式</a:t>
              </a:r>
              <a:r>
                <a:rPr lang="en-US" altLang="zh-CN" sz="2800" dirty="0">
                  <a:solidFill>
                    <a:srgbClr val="CC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:</a:t>
              </a:r>
              <a:endParaRPr lang="en-US" altLang="zh-CN" sz="2800" dirty="0">
                <a:solidFill>
                  <a:srgbClr val="CC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" name="对象 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3961" y="7621"/>
            <a:ext cx="1844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4" imgW="736600" imgH="393700" progId="Equation.KSEE3">
                    <p:embed/>
                  </p:oleObj>
                </mc:Choice>
                <mc:Fallback>
                  <p:oleObj name="" r:id="rId4" imgW="7366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961" y="7621"/>
                          <a:ext cx="1844" cy="9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5435" y="2495550"/>
          <a:ext cx="131000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6" imgW="520700" imgH="393700" progId="Equation.KSEE3">
                  <p:embed/>
                </p:oleObj>
              </mc:Choice>
              <mc:Fallback>
                <p:oleObj name="" r:id="rId6" imgW="5207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5435" y="2495550"/>
                        <a:ext cx="1310005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921385" y="5513070"/>
            <a:ext cx="3105150" cy="769620"/>
            <a:chOff x="1451" y="8682"/>
            <a:chExt cx="4890" cy="1212"/>
          </a:xfrm>
        </p:grpSpPr>
        <p:sp>
          <p:nvSpPr>
            <p:cNvPr id="16" name="TextBox 15"/>
            <p:cNvSpPr txBox="1"/>
            <p:nvPr/>
          </p:nvSpPr>
          <p:spPr>
            <a:xfrm>
              <a:off x="1451" y="8869"/>
              <a:ext cx="196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解得：</a:t>
              </a: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419" y="8682"/>
            <a:ext cx="2923" cy="1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8" imgW="1041400" imgH="431800" progId="Equation.KSEE3">
                    <p:embed/>
                  </p:oleObj>
                </mc:Choice>
                <mc:Fallback>
                  <p:oleObj name="" r:id="rId8" imgW="1041400" imgH="4318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419" y="8682"/>
                          <a:ext cx="2923" cy="1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9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8064" y="609605"/>
            <a:ext cx="12133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7. 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真空中，一半径为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的绝缘实心均匀带电球体，电荷体密度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介电常数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，设无限远处为电势零点．求：球体内距球心为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点电势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（设无穷远处电势为零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863" y="2125226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9956799" y="616406"/>
          <a:ext cx="511629" cy="554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2" name="Equation" r:id="rId1" imgW="3657600" imgH="3962400" progId="Equation.DSMT4">
                  <p:embed/>
                </p:oleObj>
              </mc:Choice>
              <mc:Fallback>
                <p:oleObj name="Equation" r:id="rId1" imgW="3657600" imgH="3962400" progId="Equation.DSMT4">
                  <p:embed/>
                  <p:pic>
                    <p:nvPicPr>
                      <p:cNvPr id="0" name="图片 410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56799" y="616406"/>
                        <a:ext cx="511629" cy="554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98063" y="1084274"/>
          <a:ext cx="321137" cy="464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3" name="Equation" r:id="rId3" imgW="3962400" imgH="5486400" progId="Equation.DSMT4">
                  <p:embed/>
                </p:oleObj>
              </mc:Choice>
              <mc:Fallback>
                <p:oleObj name="Equation" r:id="rId3" imgW="3962400" imgH="5486400" progId="Equation.DSMT4">
                  <p:embed/>
                  <p:pic>
                    <p:nvPicPr>
                      <p:cNvPr id="0" name="图片 410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8063" y="1084274"/>
                        <a:ext cx="321137" cy="4646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572500" y="1062730"/>
          <a:ext cx="1436232" cy="478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4" name="Equation" r:id="rId5" imgW="12801600" imgH="4267200" progId="Equation.DSMT4">
                  <p:embed/>
                </p:oleObj>
              </mc:Choice>
              <mc:Fallback>
                <p:oleObj name="Equation" r:id="rId5" imgW="12801600" imgH="4267200" progId="Equation.DSMT4">
                  <p:embed/>
                  <p:pic>
                    <p:nvPicPr>
                      <p:cNvPr id="0" name="图片 410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72500" y="1062730"/>
                        <a:ext cx="1436232" cy="478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269"/>
          <p:cNvGrpSpPr/>
          <p:nvPr/>
        </p:nvGrpSpPr>
        <p:grpSpPr>
          <a:xfrm>
            <a:off x="9740446" y="1960542"/>
            <a:ext cx="1564640" cy="1564640"/>
            <a:chOff x="9459" y="5798"/>
            <a:chExt cx="2820" cy="2820"/>
          </a:xfrm>
        </p:grpSpPr>
        <p:sp>
          <p:nvSpPr>
            <p:cNvPr id="10" name="椭圆 87"/>
            <p:cNvSpPr/>
            <p:nvPr/>
          </p:nvSpPr>
          <p:spPr>
            <a:xfrm>
              <a:off x="9459" y="5798"/>
              <a:ext cx="2821" cy="282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1" name="直接连接符 181"/>
            <p:cNvCxnSpPr/>
            <p:nvPr/>
          </p:nvCxnSpPr>
          <p:spPr>
            <a:xfrm flipH="1">
              <a:off x="10878" y="5880"/>
              <a:ext cx="482" cy="1344"/>
            </a:xfrm>
            <a:prstGeom prst="lin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cxnSp>
        <p:pic>
          <p:nvPicPr>
            <p:cNvPr id="12" name="图片 2048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0438" y="6152"/>
              <a:ext cx="577" cy="577"/>
            </a:xfrm>
            <a:prstGeom prst="rect">
              <a:avLst/>
            </a:prstGeom>
          </p:spPr>
        </p:pic>
        <p:sp>
          <p:nvSpPr>
            <p:cNvPr id="13" name="椭圆 188"/>
            <p:cNvSpPr/>
            <p:nvPr/>
          </p:nvSpPr>
          <p:spPr>
            <a:xfrm>
              <a:off x="10804" y="7258"/>
              <a:ext cx="106" cy="9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4" name="图片 2048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9779" y="6877"/>
              <a:ext cx="659" cy="663"/>
            </a:xfrm>
            <a:prstGeom prst="rect">
              <a:avLst/>
            </a:prstGeom>
          </p:spPr>
        </p:pic>
        <p:pic>
          <p:nvPicPr>
            <p:cNvPr id="15" name="图片 2048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11360" y="7111"/>
              <a:ext cx="488" cy="577"/>
            </a:xfrm>
            <a:prstGeom prst="rect">
              <a:avLst/>
            </a:prstGeom>
          </p:spPr>
        </p:pic>
        <p:pic>
          <p:nvPicPr>
            <p:cNvPr id="16" name="图片 2048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10638" y="7419"/>
              <a:ext cx="532" cy="619"/>
            </a:xfrm>
            <a:prstGeom prst="rect">
              <a:avLst/>
            </a:prstGeom>
          </p:spPr>
        </p:pic>
        <p:pic>
          <p:nvPicPr>
            <p:cNvPr id="18" name="图片 2048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1028" y="7127"/>
              <a:ext cx="284" cy="355"/>
            </a:xfrm>
            <a:prstGeom prst="rect">
              <a:avLst/>
            </a:prstGeom>
          </p:spPr>
        </p:pic>
        <p:sp>
          <p:nvSpPr>
            <p:cNvPr id="19" name="椭圆 188"/>
            <p:cNvSpPr/>
            <p:nvPr/>
          </p:nvSpPr>
          <p:spPr>
            <a:xfrm>
              <a:off x="11356" y="6994"/>
              <a:ext cx="106" cy="9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cxnSp>
          <p:nvCxnSpPr>
            <p:cNvPr id="20" name="直接连接符 19"/>
            <p:cNvCxnSpPr/>
            <p:nvPr/>
          </p:nvCxnSpPr>
          <p:spPr>
            <a:xfrm flipV="1">
              <a:off x="10820" y="7024"/>
              <a:ext cx="568" cy="299"/>
            </a:xfrm>
            <a:prstGeom prst="line">
              <a:avLst/>
            </a:prstGeom>
            <a:ln w="158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103"/>
          <p:cNvSpPr txBox="1"/>
          <p:nvPr/>
        </p:nvSpPr>
        <p:spPr>
          <a:xfrm>
            <a:off x="1106164" y="1938599"/>
            <a:ext cx="790721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分析：在本题中，电荷分布具有球对称性，</a:t>
            </a:r>
            <a:r>
              <a:rPr sz="24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可先用高斯定理求场强</a:t>
            </a: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，然后完成场强对路径的积分即可</a:t>
            </a:r>
            <a:r>
              <a:rPr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694815" y="3680460"/>
            <a:ext cx="6206490" cy="671830"/>
            <a:chOff x="561" y="4916"/>
            <a:chExt cx="7630" cy="945"/>
          </a:xfrm>
        </p:grpSpPr>
        <p:graphicFrame>
          <p:nvGraphicFramePr>
            <p:cNvPr id="23" name="对象 -2147482455"/>
            <p:cNvGraphicFramePr>
              <a:graphicFrameLocks noChangeAspect="1"/>
            </p:cNvGraphicFramePr>
            <p:nvPr/>
          </p:nvGraphicFramePr>
          <p:xfrm>
            <a:off x="561" y="5134"/>
            <a:ext cx="2844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5" name="" r:id="rId12" imgW="1244600" imgH="215900" progId="Equation.3">
                    <p:embed/>
                  </p:oleObj>
                </mc:Choice>
                <mc:Fallback>
                  <p:oleObj name="" r:id="rId12" imgW="1244600" imgH="215900" progId="Equation.3">
                    <p:embed/>
                    <p:pic>
                      <p:nvPicPr>
                        <p:cNvPr id="0" name="图片 4106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61" y="5134"/>
                          <a:ext cx="2844" cy="6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-2147482454"/>
            <p:cNvGraphicFramePr>
              <a:graphicFrameLocks noChangeAspect="1"/>
            </p:cNvGraphicFramePr>
            <p:nvPr/>
          </p:nvGraphicFramePr>
          <p:xfrm>
            <a:off x="4082" y="5033"/>
            <a:ext cx="1879" cy="8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6" name="Equation" r:id="rId14" imgW="876300" imgH="393700" progId="Equation.DSMT4">
                    <p:embed/>
                  </p:oleObj>
                </mc:Choice>
                <mc:Fallback>
                  <p:oleObj name="Equation" r:id="rId14" imgW="876300" imgH="393700" progId="Equation.DSMT4">
                    <p:embed/>
                    <p:pic>
                      <p:nvPicPr>
                        <p:cNvPr id="0" name="图片 4106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82" y="5033"/>
                          <a:ext cx="1879" cy="8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-2147482453"/>
            <p:cNvGraphicFramePr>
              <a:graphicFrameLocks noChangeAspect="1"/>
            </p:cNvGraphicFramePr>
            <p:nvPr/>
          </p:nvGraphicFramePr>
          <p:xfrm>
            <a:off x="6494" y="4916"/>
            <a:ext cx="1697" cy="9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7" name="Equation" r:id="rId16" imgW="13716000" imgH="10363200" progId="Equation.DSMT4">
                    <p:embed/>
                  </p:oleObj>
                </mc:Choice>
                <mc:Fallback>
                  <p:oleObj name="Equation" r:id="rId16" imgW="13716000" imgH="10363200" progId="Equation.DSMT4">
                    <p:embed/>
                    <p:pic>
                      <p:nvPicPr>
                        <p:cNvPr id="0" name="图片 4106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494" y="4916"/>
                          <a:ext cx="1697" cy="9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文本框 11"/>
          <p:cNvSpPr txBox="1"/>
          <p:nvPr/>
        </p:nvSpPr>
        <p:spPr>
          <a:xfrm>
            <a:off x="1452686" y="5000122"/>
            <a:ext cx="7668260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用定义法求P点电势时，</a:t>
            </a:r>
            <a:r>
              <a:rPr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从</a:t>
            </a:r>
            <a:r>
              <a:rPr lang="en-US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点积分至</a:t>
            </a:r>
            <a:r>
              <a:rPr 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无穷远</a:t>
            </a:r>
            <a:r>
              <a:rPr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sz="2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需要分段积分，有</a:t>
            </a:r>
            <a:r>
              <a:rPr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694815" y="4449445"/>
            <a:ext cx="6140206" cy="675640"/>
            <a:chOff x="569" y="5877"/>
            <a:chExt cx="7792" cy="899"/>
          </a:xfrm>
        </p:grpSpPr>
        <p:graphicFrame>
          <p:nvGraphicFramePr>
            <p:cNvPr id="32" name="对象 -2147482451"/>
            <p:cNvGraphicFramePr>
              <a:graphicFrameLocks noChangeAspect="1"/>
            </p:cNvGraphicFramePr>
            <p:nvPr/>
          </p:nvGraphicFramePr>
          <p:xfrm>
            <a:off x="4136" y="5917"/>
            <a:ext cx="2007" cy="8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8" name="" r:id="rId18" imgW="901700" imgH="393700" progId="Equation.3">
                    <p:embed/>
                  </p:oleObj>
                </mc:Choice>
                <mc:Fallback>
                  <p:oleObj name="" r:id="rId18" imgW="901700" imgH="393700" progId="Equation.3">
                    <p:embed/>
                    <p:pic>
                      <p:nvPicPr>
                        <p:cNvPr id="0" name="图片 4106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36" y="5917"/>
                          <a:ext cx="2007" cy="8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-2147482450"/>
            <p:cNvGraphicFramePr>
              <a:graphicFrameLocks noChangeAspect="1"/>
            </p:cNvGraphicFramePr>
            <p:nvPr/>
          </p:nvGraphicFramePr>
          <p:xfrm>
            <a:off x="6777" y="5877"/>
            <a:ext cx="1584" cy="8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9" name="" r:id="rId20" imgW="723900" imgH="457200" progId="Equation.KSEE3">
                    <p:embed/>
                  </p:oleObj>
                </mc:Choice>
                <mc:Fallback>
                  <p:oleObj name="" r:id="rId20" imgW="723900" imgH="457200" progId="Equation.KSEE3">
                    <p:embed/>
                    <p:pic>
                      <p:nvPicPr>
                        <p:cNvPr id="0" name="图片 4106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777" y="5877"/>
                          <a:ext cx="1584" cy="8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-2147482455"/>
            <p:cNvGraphicFramePr>
              <a:graphicFrameLocks noChangeAspect="1"/>
            </p:cNvGraphicFramePr>
            <p:nvPr/>
          </p:nvGraphicFramePr>
          <p:xfrm>
            <a:off x="569" y="5981"/>
            <a:ext cx="2969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0" name="" r:id="rId22" imgW="1270000" imgH="215900" progId="Equation.3">
                    <p:embed/>
                  </p:oleObj>
                </mc:Choice>
                <mc:Fallback>
                  <p:oleObj name="" r:id="rId22" imgW="1270000" imgH="215900" progId="Equation.3">
                    <p:embed/>
                    <p:pic>
                      <p:nvPicPr>
                        <p:cNvPr id="0" name="图片 41069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69" y="5981"/>
                          <a:ext cx="2969" cy="6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1118870" y="2752725"/>
            <a:ext cx="4760595" cy="831215"/>
            <a:chOff x="1762" y="4335"/>
            <a:chExt cx="7497" cy="1309"/>
          </a:xfrm>
        </p:grpSpPr>
        <p:sp>
          <p:nvSpPr>
            <p:cNvPr id="27" name="文本框 1"/>
            <p:cNvSpPr txBox="1"/>
            <p:nvPr/>
          </p:nvSpPr>
          <p:spPr>
            <a:xfrm>
              <a:off x="1762" y="4335"/>
              <a:ext cx="6058" cy="1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作</a:t>
              </a:r>
              <a:r>
                <a:rPr 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由于电荷球对称分布</a:t>
              </a:r>
              <a:endParaRPr 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据</a:t>
              </a:r>
              <a:r>
                <a:rPr 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高斯定理，得：</a:t>
              </a:r>
              <a:endParaRPr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7069" y="4382"/>
            <a:ext cx="2190" cy="1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1" name="Equation" r:id="rId24" imgW="17983200" imgH="10363200" progId="Equation.DSMT4">
                    <p:embed/>
                  </p:oleObj>
                </mc:Choice>
                <mc:Fallback>
                  <p:oleObj name="Equation" r:id="rId24" imgW="17983200" imgH="10363200" progId="Equation.DSMT4">
                    <p:embed/>
                    <p:pic>
                      <p:nvPicPr>
                        <p:cNvPr id="0" name="图片 41070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7069" y="4382"/>
                          <a:ext cx="2190" cy="12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976880" y="5583555"/>
          <a:ext cx="5595620" cy="73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2" name="Equation" r:id="rId26" imgW="3162300" imgH="457200" progId="Equation.DSMT4">
                  <p:embed/>
                </p:oleObj>
              </mc:Choice>
              <mc:Fallback>
                <p:oleObj name="Equation" r:id="rId26" imgW="3162300" imgH="457200" progId="Equation.DSMT4">
                  <p:embed/>
                  <p:pic>
                    <p:nvPicPr>
                      <p:cNvPr id="0" name="图片 4107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976880" y="5583555"/>
                        <a:ext cx="5595620" cy="735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01405" y="5585460"/>
          <a:ext cx="103886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8" imgW="647700" imgH="457200" progId="Equation.KSEE3">
                  <p:embed/>
                </p:oleObj>
              </mc:Choice>
              <mc:Fallback>
                <p:oleObj name="" r:id="rId28" imgW="647700" imgH="457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701405" y="5585460"/>
                        <a:ext cx="1038860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575" y="696689"/>
            <a:ext cx="119307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8. 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试证明柱形电容器的电容公式为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，式中，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为柱形电容长度，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分别为柱形电容的内、外半径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93945" y="1783558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809346" y="696689"/>
          <a:ext cx="1175654" cy="62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8" name="Equation" r:id="rId1" imgW="814070" imgH="432435" progId="Equation.DSMT4">
                  <p:embed/>
                </p:oleObj>
              </mc:Choice>
              <mc:Fallback>
                <p:oleObj name="Equation" r:id="rId1" imgW="814070" imgH="43243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9346" y="696689"/>
                        <a:ext cx="1175654" cy="629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0096500" y="1447800"/>
            <a:ext cx="1943100" cy="3581400"/>
            <a:chOff x="3984" y="480"/>
            <a:chExt cx="1584" cy="2640"/>
          </a:xfrm>
        </p:grpSpPr>
        <p:sp>
          <p:nvSpPr>
            <p:cNvPr id="8" name="矩形 118785"/>
            <p:cNvSpPr/>
            <p:nvPr/>
          </p:nvSpPr>
          <p:spPr>
            <a:xfrm>
              <a:off x="3984" y="480"/>
              <a:ext cx="1584" cy="26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" name="组合 118829"/>
            <p:cNvGrpSpPr/>
            <p:nvPr/>
          </p:nvGrpSpPr>
          <p:grpSpPr>
            <a:xfrm>
              <a:off x="4026" y="912"/>
              <a:ext cx="1398" cy="2208"/>
              <a:chOff x="4026" y="912"/>
              <a:chExt cx="1398" cy="2208"/>
            </a:xfrm>
          </p:grpSpPr>
          <p:sp>
            <p:nvSpPr>
              <p:cNvPr id="11" name="圆柱形 118788"/>
              <p:cNvSpPr/>
              <p:nvPr/>
            </p:nvSpPr>
            <p:spPr>
              <a:xfrm>
                <a:off x="4608" y="1248"/>
                <a:ext cx="672" cy="1488"/>
              </a:xfrm>
              <a:prstGeom prst="can">
                <a:avLst>
                  <a:gd name="adj" fmla="val 41361"/>
                </a:avLst>
              </a:prstGeom>
              <a:gradFill rotWithShape="0">
                <a:gsLst>
                  <a:gs pos="0">
                    <a:srgbClr val="0066FF"/>
                  </a:gs>
                  <a:gs pos="50000">
                    <a:schemeClr val="bg1"/>
                  </a:gs>
                  <a:gs pos="100000">
                    <a:srgbClr val="0066FF"/>
                  </a:gs>
                </a:gsLst>
                <a:lin ang="0" scaled="1"/>
                <a:tileRect/>
              </a:gradFill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直接连接符 118790"/>
              <p:cNvSpPr/>
              <p:nvPr/>
            </p:nvSpPr>
            <p:spPr>
              <a:xfrm flipH="1">
                <a:off x="4944" y="912"/>
                <a:ext cx="0" cy="2208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lgDashDot"/>
                <a:round/>
                <a:headEnd type="none" w="sm" len="lg"/>
                <a:tailEnd type="none" w="sm" len="lg"/>
              </a:ln>
            </p:spPr>
          </p:sp>
          <p:sp>
            <p:nvSpPr>
              <p:cNvPr id="13" name="圆柱形 118789"/>
              <p:cNvSpPr/>
              <p:nvPr/>
            </p:nvSpPr>
            <p:spPr>
              <a:xfrm>
                <a:off x="4464" y="1152"/>
                <a:ext cx="960" cy="1680"/>
              </a:xfrm>
              <a:prstGeom prst="can">
                <a:avLst>
                  <a:gd name="adj" fmla="val 50310"/>
                </a:avLst>
              </a:prstGeom>
              <a:solidFill>
                <a:srgbClr val="CCECFF">
                  <a:alpha val="50000"/>
                </a:srgbClr>
              </a:solidFill>
              <a:ln w="190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直接连接符 118791"/>
              <p:cNvSpPr/>
              <p:nvPr/>
            </p:nvSpPr>
            <p:spPr>
              <a:xfrm>
                <a:off x="4944" y="2064"/>
                <a:ext cx="336" cy="0"/>
              </a:xfrm>
              <a:prstGeom prst="line">
                <a:avLst/>
              </a:prstGeom>
              <a:ln w="19050" cap="flat" cmpd="sng">
                <a:solidFill>
                  <a:srgbClr val="CC00CC"/>
                </a:solidFill>
                <a:prstDash val="solid"/>
                <a:round/>
                <a:headEnd type="none" w="sm" len="lg"/>
                <a:tailEnd type="triangle" w="sm" len="lg"/>
              </a:ln>
            </p:spPr>
          </p:sp>
          <p:graphicFrame>
            <p:nvGraphicFramePr>
              <p:cNvPr id="15" name="对象 118792"/>
              <p:cNvGraphicFramePr/>
              <p:nvPr/>
            </p:nvGraphicFramePr>
            <p:xfrm>
              <a:off x="5045" y="1774"/>
              <a:ext cx="134" cy="1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59" name="Equation" r:id="rId3" imgW="3048000" imgH="3352800" progId="Equation.DSMT4">
                      <p:embed/>
                    </p:oleObj>
                  </mc:Choice>
                  <mc:Fallback>
                    <p:oleObj name="Equation" r:id="rId3" imgW="3048000" imgH="3352800" progId="Equation.DSMT4">
                      <p:embed/>
                      <p:pic>
                        <p:nvPicPr>
                          <p:cNvPr id="0" name="图片 4205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045" y="1774"/>
                            <a:ext cx="134" cy="1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直接连接符 118793"/>
              <p:cNvSpPr/>
              <p:nvPr/>
            </p:nvSpPr>
            <p:spPr>
              <a:xfrm>
                <a:off x="4944" y="2496"/>
                <a:ext cx="480" cy="0"/>
              </a:xfrm>
              <a:prstGeom prst="line">
                <a:avLst/>
              </a:prstGeom>
              <a:ln w="19050" cap="flat" cmpd="sng">
                <a:solidFill>
                  <a:srgbClr val="CC00CC"/>
                </a:solidFill>
                <a:prstDash val="solid"/>
                <a:round/>
                <a:headEnd type="none" w="sm" len="lg"/>
                <a:tailEnd type="triangle" w="sm" len="lg"/>
              </a:ln>
            </p:spPr>
          </p:sp>
          <p:graphicFrame>
            <p:nvGraphicFramePr>
              <p:cNvPr id="17" name="对象 118794"/>
              <p:cNvGraphicFramePr/>
              <p:nvPr/>
            </p:nvGraphicFramePr>
            <p:xfrm>
              <a:off x="5126" y="2271"/>
              <a:ext cx="115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60" name="Equation" r:id="rId5" imgW="3048000" imgH="4267200" progId="Equation.DSMT4">
                      <p:embed/>
                    </p:oleObj>
                  </mc:Choice>
                  <mc:Fallback>
                    <p:oleObj name="Equation" r:id="rId5" imgW="3048000" imgH="4267200" progId="Equation.DSMT4">
                      <p:embed/>
                      <p:pic>
                        <p:nvPicPr>
                          <p:cNvPr id="0" name="图片 4205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126" y="2271"/>
                            <a:ext cx="115" cy="1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8" name="组合 118822"/>
              <p:cNvGrpSpPr/>
              <p:nvPr/>
            </p:nvGrpSpPr>
            <p:grpSpPr>
              <a:xfrm>
                <a:off x="4026" y="1392"/>
                <a:ext cx="438" cy="1200"/>
                <a:chOff x="4026" y="1392"/>
                <a:chExt cx="438" cy="1200"/>
              </a:xfrm>
            </p:grpSpPr>
            <p:sp>
              <p:nvSpPr>
                <p:cNvPr id="19" name="直接连接符 118795"/>
                <p:cNvSpPr/>
                <p:nvPr/>
              </p:nvSpPr>
              <p:spPr>
                <a:xfrm>
                  <a:off x="4224" y="1392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rgbClr val="CC00CC"/>
                  </a:solidFill>
                  <a:prstDash val="solid"/>
                  <a:round/>
                  <a:headEnd type="none" w="sm" len="lg"/>
                  <a:tailEnd type="none" w="sm" len="lg"/>
                </a:ln>
              </p:spPr>
            </p:sp>
            <p:sp>
              <p:nvSpPr>
                <p:cNvPr id="20" name="直接连接符 118796"/>
                <p:cNvSpPr/>
                <p:nvPr/>
              </p:nvSpPr>
              <p:spPr>
                <a:xfrm>
                  <a:off x="4224" y="2592"/>
                  <a:ext cx="240" cy="0"/>
                </a:xfrm>
                <a:prstGeom prst="line">
                  <a:avLst/>
                </a:prstGeom>
                <a:ln w="12700" cap="flat" cmpd="sng">
                  <a:solidFill>
                    <a:srgbClr val="CC00CC"/>
                  </a:solidFill>
                  <a:prstDash val="solid"/>
                  <a:round/>
                  <a:headEnd type="none" w="sm" len="lg"/>
                  <a:tailEnd type="none" w="sm" len="lg"/>
                </a:ln>
              </p:spPr>
            </p:sp>
            <p:graphicFrame>
              <p:nvGraphicFramePr>
                <p:cNvPr id="21" name="对象 118798"/>
                <p:cNvGraphicFramePr/>
                <p:nvPr/>
              </p:nvGraphicFramePr>
              <p:xfrm>
                <a:off x="4026" y="1885"/>
                <a:ext cx="300" cy="3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061" name="Equation" r:id="rId7" imgW="3352800" imgH="3962400" progId="Equation.DSMT4">
                        <p:embed/>
                      </p:oleObj>
                    </mc:Choice>
                    <mc:Fallback>
                      <p:oleObj name="Equation" r:id="rId7" imgW="3352800" imgH="3962400" progId="Equation.DSMT4">
                        <p:embed/>
                        <p:pic>
                          <p:nvPicPr>
                            <p:cNvPr id="0" name="图片 42060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26" y="1885"/>
                              <a:ext cx="300" cy="35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" name="直接连接符 118797"/>
                <p:cNvSpPr/>
                <p:nvPr/>
              </p:nvSpPr>
              <p:spPr>
                <a:xfrm>
                  <a:off x="4320" y="1392"/>
                  <a:ext cx="0" cy="1200"/>
                </a:xfrm>
                <a:prstGeom prst="line">
                  <a:avLst/>
                </a:prstGeom>
                <a:ln w="12700" cap="flat" cmpd="sng">
                  <a:solidFill>
                    <a:srgbClr val="CC00CC"/>
                  </a:solidFill>
                  <a:prstDash val="solid"/>
                  <a:round/>
                  <a:headEnd type="triangle" w="sm" len="lg"/>
                  <a:tailEnd type="triangle" w="sm" len="lg"/>
                </a:ln>
              </p:spPr>
            </p:sp>
          </p:grpSp>
        </p:grpSp>
        <p:graphicFrame>
          <p:nvGraphicFramePr>
            <p:cNvPr id="10" name="对象 118827"/>
            <p:cNvGraphicFramePr/>
            <p:nvPr/>
          </p:nvGraphicFramePr>
          <p:xfrm>
            <a:off x="4406" y="566"/>
            <a:ext cx="88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2" name="Equation" r:id="rId9" imgW="10668000" imgH="4267200" progId="Equation.DSMT4">
                    <p:embed/>
                  </p:oleObj>
                </mc:Choice>
                <mc:Fallback>
                  <p:oleObj name="Equation" r:id="rId9" imgW="10668000" imgH="4267200" progId="Equation.DSMT4">
                    <p:embed/>
                    <p:pic>
                      <p:nvPicPr>
                        <p:cNvPr id="0" name="图片 4206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406" y="566"/>
                          <a:ext cx="884" cy="3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1121410" y="1764665"/>
            <a:ext cx="6231255" cy="556260"/>
            <a:chOff x="1766" y="2779"/>
            <a:chExt cx="9813" cy="876"/>
          </a:xfrm>
        </p:grpSpPr>
        <p:sp>
          <p:nvSpPr>
            <p:cNvPr id="5" name="矩形 4"/>
            <p:cNvSpPr/>
            <p:nvPr/>
          </p:nvSpPr>
          <p:spPr>
            <a:xfrm>
              <a:off x="1766" y="2805"/>
              <a:ext cx="8773" cy="8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</a:pP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设两导体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圆柱面内外带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电量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分别为</a:t>
              </a:r>
              <a:endPara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10539" y="2779"/>
            <a:ext cx="1040" cy="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3" name="Equation" r:id="rId11" imgW="5791200" imgH="4876800" progId="Equation.DSMT4">
                    <p:embed/>
                  </p:oleObj>
                </mc:Choice>
                <mc:Fallback>
                  <p:oleObj name="Equation" r:id="rId11" imgW="5791200" imgH="4876800" progId="Equation.DSMT4">
                    <p:embed/>
                    <p:pic>
                      <p:nvPicPr>
                        <p:cNvPr id="0" name="图片 4206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539" y="2779"/>
                          <a:ext cx="1040" cy="8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1051560" y="2388870"/>
            <a:ext cx="8168640" cy="523240"/>
            <a:chOff x="1656" y="3762"/>
            <a:chExt cx="12864" cy="824"/>
          </a:xfrm>
        </p:grpSpPr>
        <p:sp>
          <p:nvSpPr>
            <p:cNvPr id="23" name="矩形 22"/>
            <p:cNvSpPr/>
            <p:nvPr/>
          </p:nvSpPr>
          <p:spPr>
            <a:xfrm>
              <a:off x="1656" y="3762"/>
              <a:ext cx="11024" cy="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 typeface="Wingdings" panose="05000000000000000000" pitchFamily="2" charset="2"/>
              </a:pP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静电平衡时，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电荷分布（线电荷密度）为：</a:t>
              </a:r>
              <a:endPara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12396" y="3862"/>
            <a:ext cx="2124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4" name="Equation" r:id="rId13" imgW="14325600" imgH="4876800" progId="Equation.DSMT4">
                    <p:embed/>
                  </p:oleObj>
                </mc:Choice>
                <mc:Fallback>
                  <p:oleObj name="Equation" r:id="rId13" imgW="14325600" imgH="4876800" progId="Equation.DSMT4">
                    <p:embed/>
                    <p:pic>
                      <p:nvPicPr>
                        <p:cNvPr id="0" name="图片 4206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396" y="3862"/>
                          <a:ext cx="2124" cy="7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942340" y="2959100"/>
            <a:ext cx="6965315" cy="737870"/>
            <a:chOff x="1484" y="4660"/>
            <a:chExt cx="10969" cy="1162"/>
          </a:xfrm>
        </p:grpSpPr>
        <p:sp>
          <p:nvSpPr>
            <p:cNvPr id="25" name="矩形 24"/>
            <p:cNvSpPr/>
            <p:nvPr/>
          </p:nvSpPr>
          <p:spPr>
            <a:xfrm>
              <a:off x="1484" y="4829"/>
              <a:ext cx="9338" cy="8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由高斯定律求得两</a:t>
              </a:r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柱面间的场强为：</a:t>
              </a:r>
              <a:endPara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10539" y="4660"/>
            <a:ext cx="1914" cy="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5" name="Equation" r:id="rId15" imgW="17068800" imgH="10363200" progId="Equation.DSMT4">
                    <p:embed/>
                  </p:oleObj>
                </mc:Choice>
                <mc:Fallback>
                  <p:oleObj name="Equation" r:id="rId15" imgW="17068800" imgH="10363200" progId="Equation.DSMT4">
                    <p:embed/>
                    <p:pic>
                      <p:nvPicPr>
                        <p:cNvPr id="0" name="图片 4206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539" y="4660"/>
                          <a:ext cx="1914" cy="1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969010" y="3640455"/>
            <a:ext cx="5525135" cy="911860"/>
            <a:chOff x="1526" y="5733"/>
            <a:chExt cx="8701" cy="1436"/>
          </a:xfrm>
        </p:grpSpPr>
        <p:sp>
          <p:nvSpPr>
            <p:cNvPr id="27" name="矩形 26"/>
            <p:cNvSpPr/>
            <p:nvPr/>
          </p:nvSpPr>
          <p:spPr>
            <a:xfrm>
              <a:off x="1526" y="5869"/>
              <a:ext cx="3118" cy="8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电势差为：</a:t>
              </a:r>
              <a:endPara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4779" y="5733"/>
            <a:ext cx="5449" cy="1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66" name="Equation" r:id="rId17" imgW="39319200" imgH="10363200" progId="Equation.DSMT4">
                    <p:embed/>
                  </p:oleObj>
                </mc:Choice>
                <mc:Fallback>
                  <p:oleObj name="Equation" r:id="rId17" imgW="39319200" imgH="10363200" progId="Equation.DSMT4">
                    <p:embed/>
                    <p:pic>
                      <p:nvPicPr>
                        <p:cNvPr id="0" name="图片 4206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779" y="5733"/>
                          <a:ext cx="5449" cy="14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矩形 28"/>
          <p:cNvSpPr/>
          <p:nvPr/>
        </p:nvSpPr>
        <p:spPr>
          <a:xfrm>
            <a:off x="1058196" y="4615934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电容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的定义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1176338" y="5353050"/>
          <a:ext cx="30035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7" name="Equation" r:id="rId19" imgW="33223200" imgH="9448800" progId="Equation.DSMT4">
                  <p:embed/>
                </p:oleObj>
              </mc:Choice>
              <mc:Fallback>
                <p:oleObj name="Equation" r:id="rId19" imgW="33223200" imgH="9448800" progId="Equation.DSMT4">
                  <p:embed/>
                  <p:pic>
                    <p:nvPicPr>
                      <p:cNvPr id="0" name="图片 4206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76338" y="5353050"/>
                        <a:ext cx="3003550" cy="85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6116" y="682175"/>
            <a:ext cx="11771086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半径为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的导体球外面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同心地罩一内外半径分别为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的导体球壳．若球和球壳所带的电荷分别为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试求：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球和球壳的电势以及它们的电势差；</a:t>
            </a:r>
            <a:endParaRPr lang="zh-CN" altLang="zh-CN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若将球壳接地</a:t>
            </a:r>
            <a:r>
              <a:rPr lang="zh-CN"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求它们的电势差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dirty="0"/>
          </a:p>
        </p:txBody>
      </p:sp>
      <p:sp>
        <p:nvSpPr>
          <p:cNvPr id="24" name="文本框 20"/>
          <p:cNvSpPr txBox="1"/>
          <p:nvPr/>
        </p:nvSpPr>
        <p:spPr>
          <a:xfrm>
            <a:off x="2403554" y="2511989"/>
            <a:ext cx="4698722" cy="891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静电平衡后，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sz="24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球的电量只能分布于外表面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，且为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1"/>
          <p:cNvSpPr txBox="1"/>
          <p:nvPr/>
        </p:nvSpPr>
        <p:spPr>
          <a:xfrm>
            <a:off x="988060" y="3653155"/>
            <a:ext cx="76771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球壳内的点作高斯面，由于导体内部场强为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800" b="1" i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980" y="2567305"/>
            <a:ext cx="2310130" cy="461010"/>
            <a:chOff x="148" y="4043"/>
            <a:chExt cx="3638" cy="726"/>
          </a:xfrm>
        </p:grpSpPr>
        <p:sp>
          <p:nvSpPr>
            <p:cNvPr id="4" name="TextBox 3"/>
            <p:cNvSpPr txBox="1"/>
            <p:nvPr/>
          </p:nvSpPr>
          <p:spPr>
            <a:xfrm>
              <a:off x="148" y="4043"/>
              <a:ext cx="2059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C07B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解析</a:t>
              </a:r>
              <a:r>
                <a:rPr lang="zh-CN" altLang="en-US" sz="2400" dirty="0" smtClean="0">
                  <a:solidFill>
                    <a:srgbClr val="1C07B9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：</a:t>
              </a:r>
              <a:endParaRPr lang="zh-CN" altLang="en-US" sz="2400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556" y="4043"/>
              <a:ext cx="2230" cy="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如图所示</a:t>
              </a:r>
              <a:endPara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8823325" y="1230311"/>
            <a:ext cx="3187065" cy="3197225"/>
            <a:chOff x="8280" y="1080"/>
            <a:chExt cx="5640" cy="6000"/>
          </a:xfrm>
        </p:grpSpPr>
        <p:grpSp>
          <p:nvGrpSpPr>
            <p:cNvPr id="32" name="组合 130104"/>
            <p:cNvGrpSpPr/>
            <p:nvPr/>
          </p:nvGrpSpPr>
          <p:grpSpPr>
            <a:xfrm>
              <a:off x="8280" y="1080"/>
              <a:ext cx="5640" cy="6000"/>
              <a:chOff x="3408" y="432"/>
              <a:chExt cx="2256" cy="2400"/>
            </a:xfrm>
          </p:grpSpPr>
          <p:sp>
            <p:nvSpPr>
              <p:cNvPr id="41" name="矩形 130100"/>
              <p:cNvSpPr/>
              <p:nvPr/>
            </p:nvSpPr>
            <p:spPr>
              <a:xfrm>
                <a:off x="3408" y="432"/>
                <a:ext cx="2256" cy="24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2" name="组合 130095"/>
              <p:cNvGrpSpPr/>
              <p:nvPr/>
            </p:nvGrpSpPr>
            <p:grpSpPr>
              <a:xfrm>
                <a:off x="3792" y="816"/>
                <a:ext cx="1584" cy="1584"/>
                <a:chOff x="4176" y="772"/>
                <a:chExt cx="1584" cy="1584"/>
              </a:xfrm>
            </p:grpSpPr>
            <p:sp>
              <p:nvSpPr>
                <p:cNvPr id="43" name="任意多边形 130085"/>
                <p:cNvSpPr/>
                <p:nvPr/>
              </p:nvSpPr>
              <p:spPr>
                <a:xfrm>
                  <a:off x="4176" y="772"/>
                  <a:ext cx="1584" cy="1584"/>
                </a:xfrm>
                <a:custGeom>
                  <a:avLst/>
                  <a:gdLst/>
                  <a:ahLst/>
                  <a:cxnLst>
                    <a:cxn ang="270">
                      <a:pos x="10800" y="0"/>
                    </a:cxn>
                    <a:cxn ang="270">
                      <a:pos x="3163" y="3163"/>
                    </a:cxn>
                    <a:cxn ang="180">
                      <a:pos x="0" y="10800"/>
                    </a:cxn>
                    <a:cxn ang="90">
                      <a:pos x="3163" y="18437"/>
                    </a:cxn>
                    <a:cxn ang="90">
                      <a:pos x="10800" y="21600"/>
                    </a:cxn>
                    <a:cxn ang="90">
                      <a:pos x="18437" y="18437"/>
                    </a:cxn>
                    <a:cxn ang="0">
                      <a:pos x="21600" y="10800"/>
                    </a:cxn>
                    <a:cxn ang="270">
                      <a:pos x="18437" y="3163"/>
                    </a:cxn>
                  </a:cxnLst>
                  <a:rect l="0" t="0" r="0" b="0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386" y="10800"/>
                      </a:moveTo>
                      <a:cubicBezTo>
                        <a:pt x="2386" y="15447"/>
                        <a:pt x="6153" y="19214"/>
                        <a:pt x="10800" y="19214"/>
                      </a:cubicBezTo>
                      <a:cubicBezTo>
                        <a:pt x="15447" y="19214"/>
                        <a:pt x="19214" y="15447"/>
                        <a:pt x="19214" y="10800"/>
                      </a:cubicBezTo>
                      <a:cubicBezTo>
                        <a:pt x="19214" y="6153"/>
                        <a:pt x="15447" y="2386"/>
                        <a:pt x="10800" y="2386"/>
                      </a:cubicBezTo>
                      <a:cubicBezTo>
                        <a:pt x="6153" y="2386"/>
                        <a:pt x="2386" y="6153"/>
                        <a:pt x="2386" y="1080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rgbClr val="A9A9A9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ln w="19050" cap="flat" cmpd="sng">
                  <a:solidFill>
                    <a:srgbClr val="66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椭圆 130086"/>
                <p:cNvSpPr/>
                <p:nvPr/>
              </p:nvSpPr>
              <p:spPr>
                <a:xfrm>
                  <a:off x="4656" y="1252"/>
                  <a:ext cx="624" cy="624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rgbClr val="A9A9A9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19050" cap="flat" cmpd="sng">
                  <a:solidFill>
                    <a:srgbClr val="6633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anchor="t"/>
                <a:lstStyle/>
                <a:p>
                  <a:pPr algn="ctr"/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5" name="直接连接符 130087"/>
                <p:cNvSpPr/>
                <p:nvPr/>
              </p:nvSpPr>
              <p:spPr>
                <a:xfrm flipH="1">
                  <a:off x="4704" y="1540"/>
                  <a:ext cx="288" cy="192"/>
                </a:xfrm>
                <a:prstGeom prst="line">
                  <a:avLst/>
                </a:prstGeom>
                <a:ln w="127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46" name="直接连接符 130088"/>
                <p:cNvSpPr/>
                <p:nvPr/>
              </p:nvSpPr>
              <p:spPr>
                <a:xfrm flipH="1">
                  <a:off x="4800" y="1540"/>
                  <a:ext cx="192" cy="624"/>
                </a:xfrm>
                <a:prstGeom prst="line">
                  <a:avLst/>
                </a:prstGeom>
                <a:ln w="127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  <p:sp>
              <p:nvSpPr>
                <p:cNvPr id="47" name="直接连接符 130089"/>
                <p:cNvSpPr/>
                <p:nvPr/>
              </p:nvSpPr>
              <p:spPr>
                <a:xfrm>
                  <a:off x="4992" y="1540"/>
                  <a:ext cx="96" cy="816"/>
                </a:xfrm>
                <a:prstGeom prst="line">
                  <a:avLst/>
                </a:prstGeom>
                <a:ln w="12700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sm" len="lg"/>
                </a:ln>
              </p:spPr>
            </p:sp>
          </p:grpSp>
        </p:grpSp>
        <p:graphicFrame>
          <p:nvGraphicFramePr>
            <p:cNvPr id="33" name="对象 121865"/>
            <p:cNvGraphicFramePr/>
            <p:nvPr/>
          </p:nvGraphicFramePr>
          <p:xfrm>
            <a:off x="12019" y="3648"/>
            <a:ext cx="556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6" name="Equation" r:id="rId1" imgW="4267200" imgH="5486400" progId="Equation.DSMT4">
                    <p:embed/>
                  </p:oleObj>
                </mc:Choice>
                <mc:Fallback>
                  <p:oleObj name="Equation" r:id="rId1" imgW="4267200" imgH="5486400" progId="Equation.DSMT4">
                    <p:embed/>
                    <p:pic>
                      <p:nvPicPr>
                        <p:cNvPr id="0" name="图片 4306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019" y="3648"/>
                          <a:ext cx="556" cy="5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121865"/>
            <p:cNvGraphicFramePr/>
            <p:nvPr/>
          </p:nvGraphicFramePr>
          <p:xfrm>
            <a:off x="12688" y="4274"/>
            <a:ext cx="494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7" name="Equation" r:id="rId3" imgW="4572000" imgH="5486400" progId="Equation.DSMT4">
                    <p:embed/>
                  </p:oleObj>
                </mc:Choice>
                <mc:Fallback>
                  <p:oleObj name="Equation" r:id="rId3" imgW="4572000" imgH="5486400" progId="Equation.DSMT4">
                    <p:embed/>
                    <p:pic>
                      <p:nvPicPr>
                        <p:cNvPr id="0" name="图片 4306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688" y="4274"/>
                          <a:ext cx="494" cy="5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121865"/>
            <p:cNvGraphicFramePr/>
            <p:nvPr/>
          </p:nvGraphicFramePr>
          <p:xfrm>
            <a:off x="13109" y="5274"/>
            <a:ext cx="505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8" name="Equation" r:id="rId5" imgW="4572000" imgH="5486400" progId="Equation.DSMT4">
                    <p:embed/>
                  </p:oleObj>
                </mc:Choice>
                <mc:Fallback>
                  <p:oleObj name="Equation" r:id="rId5" imgW="4572000" imgH="5486400" progId="Equation.DSMT4">
                    <p:embed/>
                    <p:pic>
                      <p:nvPicPr>
                        <p:cNvPr id="0" name="图片 4306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109" y="5274"/>
                          <a:ext cx="505" cy="5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121865"/>
            <p:cNvGraphicFramePr/>
            <p:nvPr/>
          </p:nvGraphicFramePr>
          <p:xfrm>
            <a:off x="10963" y="3392"/>
            <a:ext cx="514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69" name="Equation" r:id="rId7" imgW="3962400" imgH="3962400" progId="Equation.DSMT4">
                    <p:embed/>
                  </p:oleObj>
                </mc:Choice>
                <mc:Fallback>
                  <p:oleObj name="Equation" r:id="rId7" imgW="3962400" imgH="3962400" progId="Equation.DSMT4">
                    <p:embed/>
                    <p:pic>
                      <p:nvPicPr>
                        <p:cNvPr id="0" name="图片 4306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963" y="3392"/>
                          <a:ext cx="514" cy="4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121865"/>
            <p:cNvGraphicFramePr/>
            <p:nvPr/>
          </p:nvGraphicFramePr>
          <p:xfrm>
            <a:off x="10977" y="2021"/>
            <a:ext cx="47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0" name="Equation" r:id="rId9" imgW="3657600" imgH="3962400" progId="Equation.DSMT4">
                    <p:embed/>
                  </p:oleObj>
                </mc:Choice>
                <mc:Fallback>
                  <p:oleObj name="Equation" r:id="rId9" imgW="3657600" imgH="3962400" progId="Equation.DSMT4">
                    <p:embed/>
                    <p:pic>
                      <p:nvPicPr>
                        <p:cNvPr id="0" name="图片 4306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977" y="2021"/>
                          <a:ext cx="478" cy="4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121865"/>
            <p:cNvGraphicFramePr/>
            <p:nvPr/>
          </p:nvGraphicFramePr>
          <p:xfrm>
            <a:off x="10106" y="4289"/>
            <a:ext cx="35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1" name="Equation" r:id="rId11" imgW="2743200" imgH="3048000" progId="Equation.DSMT4">
                    <p:embed/>
                  </p:oleObj>
                </mc:Choice>
                <mc:Fallback>
                  <p:oleObj name="Equation" r:id="rId11" imgW="2743200" imgH="3048000" progId="Equation.DSMT4">
                    <p:embed/>
                    <p:pic>
                      <p:nvPicPr>
                        <p:cNvPr id="0" name="图片 4307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106" y="4289"/>
                          <a:ext cx="354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121865"/>
            <p:cNvGraphicFramePr/>
            <p:nvPr/>
          </p:nvGraphicFramePr>
          <p:xfrm>
            <a:off x="10879" y="4941"/>
            <a:ext cx="598" cy="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2" name="Equation" r:id="rId13" imgW="4572000" imgH="5486400" progId="Equation.DSMT4">
                    <p:embed/>
                  </p:oleObj>
                </mc:Choice>
                <mc:Fallback>
                  <p:oleObj name="Equation" r:id="rId13" imgW="4572000" imgH="5486400" progId="Equation.DSMT4">
                    <p:embed/>
                    <p:pic>
                      <p:nvPicPr>
                        <p:cNvPr id="0" name="图片 4307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879" y="4941"/>
                          <a:ext cx="598" cy="6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121865"/>
            <p:cNvGraphicFramePr/>
            <p:nvPr/>
          </p:nvGraphicFramePr>
          <p:xfrm>
            <a:off x="10924" y="5906"/>
            <a:ext cx="674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3" name="Equation" r:id="rId15" imgW="5181600" imgH="5486400" progId="Equation.DSMT4">
                    <p:embed/>
                  </p:oleObj>
                </mc:Choice>
                <mc:Fallback>
                  <p:oleObj name="Equation" r:id="rId15" imgW="5181600" imgH="5486400" progId="Equation.DSMT4">
                    <p:embed/>
                    <p:pic>
                      <p:nvPicPr>
                        <p:cNvPr id="0" name="图片 4307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924" y="5906"/>
                          <a:ext cx="674" cy="6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椭圆 47"/>
          <p:cNvSpPr/>
          <p:nvPr/>
        </p:nvSpPr>
        <p:spPr>
          <a:xfrm>
            <a:off x="9512799" y="1825083"/>
            <a:ext cx="1943735" cy="1943735"/>
          </a:xfrm>
          <a:prstGeom prst="ellipse">
            <a:avLst/>
          </a:prstGeom>
          <a:noFill/>
          <a:ln w="22225">
            <a:solidFill>
              <a:srgbClr val="CC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22"/>
          <p:cNvSpPr txBox="1"/>
          <p:nvPr/>
        </p:nvSpPr>
        <p:spPr>
          <a:xfrm>
            <a:off x="1112171" y="4969315"/>
            <a:ext cx="7711154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sz="24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球壳，由电量守恒</a:t>
            </a:r>
            <a:r>
              <a:rPr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球壳外表面的电量为</a:t>
            </a:r>
            <a:r>
              <a:rPr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Q+q</a:t>
            </a:r>
            <a:endParaRPr sz="2400" i="1" baseline="-25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38630" y="4317150"/>
            <a:ext cx="394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因此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球壳内表面的电量为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-q</a:t>
            </a:r>
            <a:endParaRPr lang="en-US" altLang="zh-CN" sz="2800" b="1" i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87782" y="570006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由高斯定律得：</a:t>
            </a: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3326884" y="5520034"/>
          <a:ext cx="4856350" cy="829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4" name="Equation" r:id="rId17" imgW="60655200" imgH="10363200" progId="Equation.DSMT4">
                  <p:embed/>
                </p:oleObj>
              </mc:Choice>
              <mc:Fallback>
                <p:oleObj name="Equation" r:id="rId17" imgW="60655200" imgH="10363200" progId="Equation.DSMT4">
                  <p:embed/>
                  <p:pic>
                    <p:nvPicPr>
                      <p:cNvPr id="0" name="图片 430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26884" y="5520034"/>
                        <a:ext cx="4856350" cy="829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8" grpId="0" bldLvl="0" animBg="1"/>
      <p:bldP spid="48" grpId="1" animBg="1"/>
      <p:bldP spid="49" grpId="0"/>
      <p:bldP spid="26" grpId="0"/>
      <p:bldP spid="52" grpId="0"/>
      <p:bldP spid="53" grpId="0"/>
    </p:bldLst>
  </p:timing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1739</Words>
  <Application>WPS 演示</Application>
  <PresentationFormat>自定义</PresentationFormat>
  <Paragraphs>141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60</vt:i4>
      </vt:variant>
      <vt:variant>
        <vt:lpstr>幻灯片标题</vt:lpstr>
      </vt:variant>
      <vt:variant>
        <vt:i4>10</vt:i4>
      </vt:variant>
    </vt:vector>
  </HeadingPairs>
  <TitlesOfParts>
    <vt:vector size="85" baseType="lpstr">
      <vt:lpstr>Arial</vt:lpstr>
      <vt:lpstr>宋体</vt:lpstr>
      <vt:lpstr>Wingdings</vt:lpstr>
      <vt:lpstr>楷体_GB2312</vt:lpstr>
      <vt:lpstr>新宋体</vt:lpstr>
      <vt:lpstr>Times New Roman</vt:lpstr>
      <vt:lpstr>楷体</vt:lpstr>
      <vt:lpstr>等线</vt:lpstr>
      <vt:lpstr>微软雅黑</vt:lpstr>
      <vt:lpstr>Arial Unicode MS</vt:lpstr>
      <vt:lpstr>等线 Light</vt:lpstr>
      <vt:lpstr>Calibri</vt:lpstr>
      <vt:lpstr>Office 主题​​</vt:lpstr>
      <vt:lpstr>1_自定义设计方案</vt:lpstr>
      <vt:lpstr>自定义设计方案</vt:lpstr>
      <vt:lpstr>Equation.DSMT4</vt:lpstr>
      <vt:lpstr>Equation.DSMT4</vt:lpstr>
      <vt:lpstr>Equation.DSMT4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Equation.KSEE3</vt:lpstr>
      <vt:lpstr>Equation.3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Equation.KSEE3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质点运动学</dc:title>
  <dc:creator>曾 卫东</dc:creator>
  <cp:lastModifiedBy>曾先生</cp:lastModifiedBy>
  <cp:revision>204</cp:revision>
  <dcterms:created xsi:type="dcterms:W3CDTF">2020-02-22T00:57:00Z</dcterms:created>
  <dcterms:modified xsi:type="dcterms:W3CDTF">2020-04-11T00:17:53Z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