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3"/>
  </p:notesMasterIdLst>
  <p:handoutMasterIdLst>
    <p:handoutMasterId r:id="rId14"/>
  </p:handoutMasterIdLst>
  <p:sldIdLst>
    <p:sldId id="361" r:id="rId5"/>
    <p:sldId id="330" r:id="rId6"/>
    <p:sldId id="362" r:id="rId7"/>
    <p:sldId id="350" r:id="rId8"/>
    <p:sldId id="363" r:id="rId9"/>
    <p:sldId id="364" r:id="rId10"/>
    <p:sldId id="366" r:id="rId11"/>
    <p:sldId id="3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49" autoAdjust="0"/>
  </p:normalViewPr>
  <p:slideViewPr>
    <p:cSldViewPr snapToGrid="0">
      <p:cViewPr>
        <p:scale>
          <a:sx n="66" d="100"/>
          <a:sy n="66" d="100"/>
        </p:scale>
        <p:origin x="-942" y="-210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9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3" Type="http://schemas.openxmlformats.org/officeDocument/2006/relationships/image" Target="../media/image21.wmf"/><Relationship Id="rId12" Type="http://schemas.openxmlformats.org/officeDocument/2006/relationships/image" Target="../media/image20.wmf"/><Relationship Id="rId11" Type="http://schemas.openxmlformats.org/officeDocument/2006/relationships/image" Target="../media/image19.wmf"/><Relationship Id="rId10" Type="http://schemas.openxmlformats.org/officeDocument/2006/relationships/image" Target="../media/image18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66690" y="138139"/>
            <a:ext cx="280511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第一章  质点运动学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质点运动的描述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631190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磁学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作业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解答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6.bin"/><Relationship Id="rId6" Type="http://schemas.openxmlformats.org/officeDocument/2006/relationships/image" Target="NUL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1.wmf"/><Relationship Id="rId25" Type="http://schemas.openxmlformats.org/officeDocument/2006/relationships/oleObject" Target="../embeddings/oleObject20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19.bin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18.bin"/><Relationship Id="rId20" Type="http://schemas.openxmlformats.org/officeDocument/2006/relationships/image" Target="../media/image18.wmf"/><Relationship Id="rId2" Type="http://schemas.openxmlformats.org/officeDocument/2006/relationships/image" Target="../media/image9.wmf"/><Relationship Id="rId19" Type="http://schemas.openxmlformats.org/officeDocument/2006/relationships/oleObject" Target="../embeddings/oleObject17.bin"/><Relationship Id="rId18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2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NULL" TargetMode="Externa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NULL" TargetMode="External"/><Relationship Id="rId3" Type="http://schemas.openxmlformats.org/officeDocument/2006/relationships/image" Target="../media/image26.png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9.wmf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41.wmf"/><Relationship Id="rId2" Type="http://schemas.openxmlformats.org/officeDocument/2006/relationships/oleObject" Target="../embeddings/oleObject38.bin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9600">
                <a:latin typeface="宋体" panose="02010600030101010101" pitchFamily="2" charset="-122"/>
                <a:ea typeface="宋体" panose="02010600030101010101" pitchFamily="2" charset="-122"/>
              </a:rPr>
              <a:t>磁学作业解答</a:t>
            </a:r>
            <a:endParaRPr lang="zh-CN" altLang="en-US" sz="9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6195" y="2698115"/>
            <a:ext cx="99606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 B = 0，因为B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0．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(B)  B = 0，因为虽然B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 0、B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 0，但                 ，B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0．  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(C)  B ≠ 0，因为B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 0、B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 0，B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≠ 0． 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(D)  B ≠ 0，因为虽然B</a:t>
            </a:r>
            <a:r>
              <a:rPr lang="zh-CN" altLang="en-US" sz="2800" baseline="-250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0，但 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040" y="666334"/>
            <a:ext cx="12028959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电流由长直导线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沿切向经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点流入一个电阻均匀的圆环，再由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点沿切向从圆环流出，经长直导线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返回电源(如图)．已知直导线上电流强度为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，圆环的半径为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和圆心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在同一直线上．设长直载流导线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和圆环中的电流分别在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点产生的磁感强度为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，则圆心处磁感强度的大小为：[　　] </a:t>
            </a:r>
            <a:endParaRPr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95" y="4591685"/>
            <a:ext cx="1053782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分析：直电流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在圆心处产生的磁场大小相等、方向相反。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89714" y="593725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73743956" name="对象 1073743955"/>
          <p:cNvGraphicFramePr>
            <a:graphicFrameLocks noChangeAspect="1"/>
          </p:cNvGraphicFramePr>
          <p:nvPr/>
        </p:nvGraphicFramePr>
        <p:xfrm>
          <a:off x="10167620" y="2599055"/>
          <a:ext cx="1811655" cy="208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972185" imgH="1116965" progId="Word.Picture.8">
                  <p:embed/>
                </p:oleObj>
              </mc:Choice>
              <mc:Fallback>
                <p:oleObj name="" r:id="rId1" imgW="972185" imgH="1116965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7620" y="2599055"/>
                        <a:ext cx="1811655" cy="2083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3" name="对象 -2147482624"/>
          <p:cNvGraphicFramePr>
            <a:graphicFrameLocks noChangeAspect="1"/>
          </p:cNvGraphicFramePr>
          <p:nvPr/>
        </p:nvGraphicFramePr>
        <p:xfrm>
          <a:off x="6497955" y="3150553"/>
          <a:ext cx="133540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23900" imgH="228600" progId="Equation.KSEE3">
                  <p:embed/>
                </p:oleObj>
              </mc:Choice>
              <mc:Fallback>
                <p:oleObj name="" r:id="rId3" imgW="723900" imgH="228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7955" y="3150553"/>
                        <a:ext cx="1335405" cy="421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471160" y="4041458"/>
          <a:ext cx="125349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723900" imgH="228600" progId="Equation.KSEE3">
                  <p:embed/>
                </p:oleObj>
              </mc:Choice>
              <mc:Fallback>
                <p:oleObj name="" r:id="rId5" imgW="723900" imgH="2286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71160" y="4041458"/>
                        <a:ext cx="1253490" cy="396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4"/>
          <p:cNvSpPr txBox="1"/>
          <p:nvPr/>
        </p:nvSpPr>
        <p:spPr>
          <a:xfrm>
            <a:off x="163195" y="5410835"/>
            <a:ext cx="1172908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圆电流</a:t>
            </a:r>
            <a:r>
              <a:rPr 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分为上、下两个半圆，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产生的磁场大小相等、方向相反。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215" y="4250055"/>
            <a:ext cx="91147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回路是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字形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的，其左右两部分的绕行正方向不同。</a:t>
            </a:r>
            <a:endParaRPr lang="zh-CN" altLang="en-US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左半部分的右旋绕行正方向向上，电流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是沿其正方向穿过的，右半部分在其外部，对环流值没有贡献。</a:t>
            </a:r>
            <a:endParaRPr lang="zh-CN" altLang="en-US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右半部分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的右旋绕行正方向向下，电流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也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是沿其正方向穿过的，左半部分在其外部，对环流值没有贡献。</a:t>
            </a:r>
            <a:endParaRPr lang="en-US" altLang="zh-CN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722630"/>
            <a:ext cx="1213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如右图所示，则               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              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____________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3293110" y="746125"/>
          <a:ext cx="120459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660400" imgH="292100" progId="Equation.KSEE3">
                  <p:embed/>
                </p:oleObj>
              </mc:Choice>
              <mc:Fallback>
                <p:oleObj name="" r:id="rId1" imgW="660400" imgH="2921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93110" y="746125"/>
                        <a:ext cx="1204595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3"/>
          <p:cNvGraphicFramePr>
            <a:graphicFrameLocks noChangeAspect="1"/>
          </p:cNvGraphicFramePr>
          <p:nvPr/>
        </p:nvGraphicFramePr>
        <p:xfrm>
          <a:off x="6460490" y="765175"/>
          <a:ext cx="113030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673100" imgH="292100" progId="Equation.KSEE3">
                  <p:embed/>
                </p:oleObj>
              </mc:Choice>
              <mc:Fallback>
                <p:oleObj name="" r:id="rId3" imgW="673100" imgH="292100" progId="Equation.KSEE3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60490" y="765175"/>
                        <a:ext cx="1130300" cy="437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4" name="图片 52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733155" y="1372870"/>
            <a:ext cx="2937510" cy="1919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3"/>
          <p:cNvSpPr txBox="1"/>
          <p:nvPr/>
        </p:nvSpPr>
        <p:spPr>
          <a:xfrm>
            <a:off x="196215" y="1639570"/>
            <a:ext cx="8326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解析：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回路的右旋绕行正方向向上，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沿其正方向穿过后又沿负方向穿过，对环流值的总贡献为零；</a:t>
            </a:r>
            <a:endParaRPr lang="zh-CN" altLang="en-US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而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电流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沿其负方向穿过了三次。</a:t>
            </a:r>
            <a:endParaRPr lang="en-US" altLang="zh-CN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" name="对象 -2147482624"/>
          <p:cNvGraphicFramePr>
            <a:graphicFrameLocks noChangeAspect="1"/>
          </p:cNvGraphicFramePr>
          <p:nvPr/>
        </p:nvGraphicFramePr>
        <p:xfrm>
          <a:off x="2757170" y="3088005"/>
          <a:ext cx="252857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965200" imgH="292100" progId="Equation.KSEE3">
                  <p:embed/>
                </p:oleObj>
              </mc:Choice>
              <mc:Fallback>
                <p:oleObj name="" r:id="rId7" imgW="965200" imgH="2921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7170" y="3088005"/>
                        <a:ext cx="2528570" cy="681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24"/>
          <p:cNvGraphicFramePr>
            <a:graphicFrameLocks noChangeAspect="1"/>
          </p:cNvGraphicFramePr>
          <p:nvPr/>
        </p:nvGraphicFramePr>
        <p:xfrm>
          <a:off x="9467850" y="4878070"/>
          <a:ext cx="232918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889000" imgH="292100" progId="Equation.KSEE3">
                  <p:embed/>
                </p:oleObj>
              </mc:Choice>
              <mc:Fallback>
                <p:oleObj name="" r:id="rId9" imgW="889000" imgH="2921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467850" y="4878070"/>
                        <a:ext cx="2329180" cy="681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56" y="740231"/>
            <a:ext cx="12061371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有一半径为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的无限长圆柱形导体，沿其轴线方向均匀地通有稳恒电流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，则在导体内距离轴线为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处的磁感应强度的大小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＝______；导体外距轴线为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处的磁感应强度的大小</a:t>
            </a:r>
            <a:r>
              <a:rPr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altLang="zh-CN" sz="28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＝________.</a:t>
            </a:r>
            <a:endParaRPr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900" y="3951605"/>
            <a:ext cx="12049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．在氢原子模型中，氢原子处于基态时，可看作它的电子在半径为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0.53×10</a:t>
            </a:r>
            <a:r>
              <a:rPr lang="zh-CN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的圆形轨道上作匀速率运动．已知电子速率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2.2×10</a:t>
            </a:r>
            <a:r>
              <a:rPr lang="en-US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m/s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，电量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1.6×10</a:t>
            </a:r>
            <a:r>
              <a:rPr lang="zh-CN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lang="en-US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</a:t>
            </a:r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．则电子的这种运动在轨道中心产生的磁感应强度为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__________.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TextBox 3"/>
          <p:cNvSpPr txBox="1"/>
          <p:nvPr/>
        </p:nvSpPr>
        <p:spPr>
          <a:xfrm>
            <a:off x="135255" y="5319395"/>
            <a:ext cx="11539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解析：电子作圆周运动过程中，到圆心的距离为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，运动方向与考察方向夹角为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</a:t>
            </a:r>
            <a:r>
              <a:rPr lang="en-US" sz="2400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，可以直接用运动电荷磁场计算公式求解。</a:t>
            </a:r>
            <a:endParaRPr lang="zh-CN" altLang="en-US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3" name="对象 -2147482624"/>
          <p:cNvGraphicFramePr>
            <a:graphicFrameLocks noChangeAspect="1"/>
          </p:cNvGraphicFramePr>
          <p:nvPr/>
        </p:nvGraphicFramePr>
        <p:xfrm>
          <a:off x="6231890" y="5747703"/>
          <a:ext cx="3593465" cy="702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" imgW="1968500" imgH="431800" progId="Equation.KSEE3">
                  <p:embed/>
                </p:oleObj>
              </mc:Choice>
              <mc:Fallback>
                <p:oleObj name="" r:id="rId1" imgW="1968500" imgH="4318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31890" y="5747703"/>
                        <a:ext cx="3593465" cy="702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"/>
          <p:cNvSpPr txBox="1"/>
          <p:nvPr/>
        </p:nvSpPr>
        <p:spPr>
          <a:xfrm>
            <a:off x="0" y="2150745"/>
            <a:ext cx="5952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解析：轴对称电流产生的磁场计算公式为：</a:t>
            </a:r>
            <a:endParaRPr lang="zh-CN" altLang="en-US" sz="2400" b="1" dirty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6" name="对象 -2147482124"/>
          <p:cNvGraphicFramePr>
            <a:graphicFrameLocks noChangeAspect="1"/>
          </p:cNvGraphicFramePr>
          <p:nvPr/>
        </p:nvGraphicFramePr>
        <p:xfrm>
          <a:off x="6085205" y="2006600"/>
          <a:ext cx="1343025" cy="74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3" imgW="622300" imgH="405765" progId="Equation.KSEE3">
                  <p:embed/>
                </p:oleObj>
              </mc:Choice>
              <mc:Fallback>
                <p:oleObj name="" r:id="rId3" imgW="622300" imgH="405765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5205" y="2006600"/>
                        <a:ext cx="1343025" cy="748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645795" y="3290570"/>
            <a:ext cx="4511040" cy="661035"/>
            <a:chOff x="855" y="5259"/>
            <a:chExt cx="7104" cy="1041"/>
          </a:xfrm>
        </p:grpSpPr>
        <p:graphicFrame>
          <p:nvGraphicFramePr>
            <p:cNvPr id="39" name="对象 -2147482433"/>
            <p:cNvGraphicFramePr>
              <a:graphicFrameLocks noChangeAspect="1"/>
            </p:cNvGraphicFramePr>
            <p:nvPr/>
          </p:nvGraphicFramePr>
          <p:xfrm>
            <a:off x="855" y="5500"/>
            <a:ext cx="1883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5" imgW="596900" imgH="177165" progId="Equation.KSEE3">
                    <p:embed/>
                  </p:oleObj>
                </mc:Choice>
                <mc:Fallback>
                  <p:oleObj name="" r:id="rId5" imgW="596900" imgH="177165" progId="Equation.KSEE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5" y="5500"/>
                          <a:ext cx="1883" cy="5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-2147482432"/>
            <p:cNvGraphicFramePr>
              <a:graphicFrameLocks noChangeAspect="1"/>
            </p:cNvGraphicFramePr>
            <p:nvPr/>
          </p:nvGraphicFramePr>
          <p:xfrm>
            <a:off x="3398" y="5259"/>
            <a:ext cx="2183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7" imgW="825500" imgH="393700" progId="Equation.KSEE3">
                    <p:embed/>
                  </p:oleObj>
                </mc:Choice>
                <mc:Fallback>
                  <p:oleObj name="" r:id="rId7" imgW="825500" imgH="3937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98" y="5259"/>
                          <a:ext cx="2183" cy="10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-2147482431"/>
            <p:cNvGraphicFramePr>
              <a:graphicFrameLocks noChangeAspect="1"/>
            </p:cNvGraphicFramePr>
            <p:nvPr/>
          </p:nvGraphicFramePr>
          <p:xfrm>
            <a:off x="6265" y="5331"/>
            <a:ext cx="1694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9" imgW="685800" imgH="393700" progId="Equation.3">
                    <p:embed/>
                  </p:oleObj>
                </mc:Choice>
                <mc:Fallback>
                  <p:oleObj name="" r:id="rId9" imgW="685800" imgH="3937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65" y="5331"/>
                          <a:ext cx="1694" cy="9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Box 3"/>
          <p:cNvSpPr txBox="1"/>
          <p:nvPr/>
        </p:nvSpPr>
        <p:spPr>
          <a:xfrm>
            <a:off x="135255" y="2754630"/>
            <a:ext cx="8987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作半径为</a:t>
            </a:r>
            <a:r>
              <a:rPr lang="en-US" altLang="zh-CN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 smtClean="0">
                <a:solidFill>
                  <a:srgbClr val="1C07B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的安培环路，讨论环路内围得的电流，代入上式即可。</a:t>
            </a:r>
            <a:endParaRPr lang="zh-CN" altLang="en-US" sz="2400" b="1" dirty="0" smtClean="0">
              <a:solidFill>
                <a:srgbClr val="1C07B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85205" y="3336290"/>
            <a:ext cx="4061460" cy="615315"/>
            <a:chOff x="815" y="5350"/>
            <a:chExt cx="6396" cy="969"/>
          </a:xfrm>
        </p:grpSpPr>
        <p:graphicFrame>
          <p:nvGraphicFramePr>
            <p:cNvPr id="47" name="对象 -2147482433"/>
            <p:cNvGraphicFramePr>
              <a:graphicFrameLocks noChangeAspect="1"/>
            </p:cNvGraphicFramePr>
            <p:nvPr/>
          </p:nvGraphicFramePr>
          <p:xfrm>
            <a:off x="815" y="5519"/>
            <a:ext cx="196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11" imgW="622300" imgH="165100" progId="Equation.KSEE3">
                    <p:embed/>
                  </p:oleObj>
                </mc:Choice>
                <mc:Fallback>
                  <p:oleObj name="" r:id="rId11" imgW="622300" imgH="165100" progId="Equation.KSEE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5" y="5519"/>
                          <a:ext cx="1964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-2147482432"/>
            <p:cNvGraphicFramePr>
              <a:graphicFrameLocks noChangeAspect="1"/>
            </p:cNvGraphicFramePr>
            <p:nvPr/>
          </p:nvGraphicFramePr>
          <p:xfrm>
            <a:off x="3498" y="5515"/>
            <a:ext cx="1109" cy="6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13" imgW="419100" imgH="241300" progId="Equation.KSEE3">
                    <p:embed/>
                  </p:oleObj>
                </mc:Choice>
                <mc:Fallback>
                  <p:oleObj name="" r:id="rId13" imgW="419100" imgH="241300" progId="Equation.KSEE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498" y="5515"/>
                          <a:ext cx="1109" cy="6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-2147482431"/>
            <p:cNvGraphicFramePr>
              <a:graphicFrameLocks noChangeAspect="1"/>
            </p:cNvGraphicFramePr>
            <p:nvPr/>
          </p:nvGraphicFramePr>
          <p:xfrm>
            <a:off x="5736" y="5350"/>
            <a:ext cx="1475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" name="" r:id="rId15" imgW="596900" imgH="393700" progId="Equation.3">
                    <p:embed/>
                  </p:oleObj>
                </mc:Choice>
                <mc:Fallback>
                  <p:oleObj name="" r:id="rId15" imgW="596900" imgH="3937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36" y="5350"/>
                          <a:ext cx="1475" cy="9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10762615" y="1657350"/>
            <a:ext cx="1180465" cy="2294255"/>
            <a:chOff x="15679" y="2871"/>
            <a:chExt cx="2964" cy="6586"/>
          </a:xfrm>
        </p:grpSpPr>
        <p:sp>
          <p:nvSpPr>
            <p:cNvPr id="54" name="椭圆 53"/>
            <p:cNvSpPr/>
            <p:nvPr/>
          </p:nvSpPr>
          <p:spPr>
            <a:xfrm>
              <a:off x="15679" y="7773"/>
              <a:ext cx="2818" cy="700"/>
            </a:xfrm>
            <a:prstGeom prst="ellipse">
              <a:avLst/>
            </a:prstGeom>
            <a:solidFill>
              <a:schemeClr val="accent1">
                <a:alpha val="74000"/>
              </a:schemeClr>
            </a:solidFill>
            <a:ln w="222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16247" y="2871"/>
              <a:ext cx="1949" cy="6587"/>
              <a:chOff x="16123" y="2774"/>
              <a:chExt cx="1949" cy="6587"/>
            </a:xfrm>
          </p:grpSpPr>
          <p:sp>
            <p:nvSpPr>
              <p:cNvPr id="56" name="圆柱形 55"/>
              <p:cNvSpPr/>
              <p:nvPr/>
            </p:nvSpPr>
            <p:spPr>
              <a:xfrm>
                <a:off x="16123" y="4300"/>
                <a:ext cx="1682" cy="5061"/>
              </a:xfrm>
              <a:prstGeom prst="can">
                <a:avLst/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5400000" scaled="0"/>
              </a:gra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16403" y="6465"/>
                <a:ext cx="1121" cy="280"/>
              </a:xfrm>
              <a:prstGeom prst="ellipse">
                <a:avLst/>
              </a:prstGeom>
              <a:solidFill>
                <a:schemeClr val="accent1">
                  <a:alpha val="39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16961" y="2774"/>
                <a:ext cx="3" cy="6493"/>
              </a:xfrm>
              <a:prstGeom prst="line">
                <a:avLst/>
              </a:prstGeom>
              <a:ln w="19050">
                <a:solidFill>
                  <a:srgbClr val="FFFF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6979" y="6587"/>
                <a:ext cx="499" cy="6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60" name="对象 -2147482124"/>
              <p:cNvGraphicFramePr>
                <a:graphicFrameLocks noChangeAspect="1"/>
              </p:cNvGraphicFramePr>
              <p:nvPr/>
            </p:nvGraphicFramePr>
            <p:xfrm>
              <a:off x="17310" y="3536"/>
              <a:ext cx="450" cy="5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" name="" r:id="rId17" imgW="127000" imgH="165100" progId="Equation.KSEE3">
                      <p:embed/>
                    </p:oleObj>
                  </mc:Choice>
                  <mc:Fallback>
                    <p:oleObj name="" r:id="rId17" imgW="127000" imgH="165100" progId="Equation.KSEE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7310" y="3536"/>
                            <a:ext cx="450" cy="58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右箭头 61"/>
              <p:cNvSpPr/>
              <p:nvPr/>
            </p:nvSpPr>
            <p:spPr>
              <a:xfrm rot="16200000">
                <a:off x="16688" y="6035"/>
                <a:ext cx="550" cy="680"/>
              </a:xfrm>
              <a:prstGeom prst="rightArrow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aphicFrame>
            <p:nvGraphicFramePr>
              <p:cNvPr id="63" name="对象 -2147482124"/>
              <p:cNvGraphicFramePr>
                <a:graphicFrameLocks noChangeAspect="1"/>
              </p:cNvGraphicFramePr>
              <p:nvPr/>
            </p:nvGraphicFramePr>
            <p:xfrm>
              <a:off x="17045" y="4596"/>
              <a:ext cx="434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" name="" r:id="rId19" imgW="152400" imgH="165100" progId="Equation.KSEE3">
                      <p:embed/>
                    </p:oleObj>
                  </mc:Choice>
                  <mc:Fallback>
                    <p:oleObj name="" r:id="rId19" imgW="152400" imgH="165100" progId="Equation.KSEE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7045" y="4596"/>
                            <a:ext cx="434" cy="4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对象 -2147482124"/>
              <p:cNvGraphicFramePr>
                <a:graphicFrameLocks noChangeAspect="1"/>
              </p:cNvGraphicFramePr>
              <p:nvPr/>
            </p:nvGraphicFramePr>
            <p:xfrm>
              <a:off x="17184" y="6175"/>
              <a:ext cx="888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" name="" r:id="rId21" imgW="368300" imgH="165100" progId="Equation.KSEE3">
                      <p:embed/>
                    </p:oleObj>
                  </mc:Choice>
                  <mc:Fallback>
                    <p:oleObj name="" r:id="rId21" imgW="368300" imgH="165100" progId="Equation.KSEE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7184" y="6175"/>
                            <a:ext cx="888" cy="3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" name="对象 -2147482124"/>
              <p:cNvGraphicFramePr>
                <a:graphicFrameLocks noChangeAspect="1"/>
              </p:cNvGraphicFramePr>
              <p:nvPr/>
            </p:nvGraphicFramePr>
            <p:xfrm>
              <a:off x="16461" y="5633"/>
              <a:ext cx="485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23" imgW="190500" imgH="241300" progId="Equation.KSEE3">
                      <p:embed/>
                    </p:oleObj>
                  </mc:Choice>
                  <mc:Fallback>
                    <p:oleObj name="" r:id="rId23" imgW="190500" imgH="241300" progId="Equation.KSEE3">
                      <p:embed/>
                      <p:pic>
                        <p:nvPicPr>
                          <p:cNvPr id="0" name="图片 7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6461" y="5633"/>
                            <a:ext cx="485" cy="6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" name="右箭头 68"/>
              <p:cNvSpPr/>
              <p:nvPr/>
            </p:nvSpPr>
            <p:spPr>
              <a:xfrm rot="16200000">
                <a:off x="16344" y="3380"/>
                <a:ext cx="1183" cy="1066"/>
              </a:xfrm>
              <a:prstGeom prst="rightArrow">
                <a:avLst/>
              </a:prstGeom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0" name="直接连接符 69"/>
              <p:cNvCxnSpPr/>
              <p:nvPr/>
            </p:nvCxnSpPr>
            <p:spPr>
              <a:xfrm>
                <a:off x="16946" y="4469"/>
                <a:ext cx="701" cy="9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71" name="对象 -2147482124"/>
            <p:cNvGraphicFramePr>
              <a:graphicFrameLocks noChangeAspect="1"/>
            </p:cNvGraphicFramePr>
            <p:nvPr/>
          </p:nvGraphicFramePr>
          <p:xfrm>
            <a:off x="17603" y="7700"/>
            <a:ext cx="104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" name="" r:id="rId25" imgW="368300" imgH="165100" progId="Equation.KSEE3">
                    <p:embed/>
                  </p:oleObj>
                </mc:Choice>
                <mc:Fallback>
                  <p:oleObj name="" r:id="rId25" imgW="368300" imgH="165100" progId="Equation.KSEE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7603" y="7700"/>
                          <a:ext cx="1041" cy="4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弧形 72"/>
            <p:cNvSpPr/>
            <p:nvPr/>
          </p:nvSpPr>
          <p:spPr>
            <a:xfrm>
              <a:off x="16197" y="8087"/>
              <a:ext cx="1762" cy="446"/>
            </a:xfrm>
            <a:prstGeom prst="arc">
              <a:avLst>
                <a:gd name="adj1" fmla="val 480103"/>
                <a:gd name="adj2" fmla="val 10634071"/>
              </a:avLst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>
              <a:endCxn id="54" idx="5"/>
            </p:cNvCxnSpPr>
            <p:nvPr/>
          </p:nvCxnSpPr>
          <p:spPr>
            <a:xfrm>
              <a:off x="17169" y="8168"/>
              <a:ext cx="915" cy="20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35" grpId="0"/>
      <p:bldP spid="36" grpId="0" bldLvl="0" animBg="1"/>
      <p:bldP spid="45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315" y="726440"/>
            <a:ext cx="11952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 两个带电粒子，以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相同的速度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垂直磁感线飞入匀强磁场，它们的质量比是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1∶4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，电荷比是</a:t>
            </a:r>
            <a:r>
              <a:rPr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1∶2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，则它们所受的磁场力之比是_______，运动轨迹半径之比是______． 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005" y="1800225"/>
            <a:ext cx="3549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解：磁场力计算公式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1748" y="1824038"/>
          <a:ext cx="1104900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5465" imgH="203200" progId="Equation.KSEE3">
                  <p:embed/>
                </p:oleObj>
              </mc:Choice>
              <mc:Fallback>
                <p:oleObj name="" r:id="rId1" imgW="545465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21748" y="1824038"/>
                        <a:ext cx="1104900" cy="41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92175" y="2577465"/>
            <a:ext cx="743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由于两者的速度相同，在同一磁场中，磁场力之比为：                                 </a:t>
            </a:r>
            <a:endParaRPr 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19173" y="2369186"/>
          <a:ext cx="159639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787400" imgH="431800" progId="Equation.KSEE3">
                  <p:embed/>
                </p:oleObj>
              </mc:Choice>
              <mc:Fallback>
                <p:oleObj name="" r:id="rId3" imgW="7874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9173" y="2369186"/>
                        <a:ext cx="159639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6"/>
          <p:cNvSpPr txBox="1"/>
          <p:nvPr/>
        </p:nvSpPr>
        <p:spPr>
          <a:xfrm>
            <a:off x="1342390" y="3390900"/>
            <a:ext cx="3243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运动半径计算公式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为：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7111" y="3195638"/>
          <a:ext cx="1029335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5" imgW="508000" imgH="419100" progId="Equation.KSEE3">
                  <p:embed/>
                </p:oleObj>
              </mc:Choice>
              <mc:Fallback>
                <p:oleObj name="" r:id="rId5" imgW="508000" imgH="419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7111" y="3195638"/>
                        <a:ext cx="1029335" cy="85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3"/>
          <p:cNvSpPr txBox="1"/>
          <p:nvPr/>
        </p:nvSpPr>
        <p:spPr>
          <a:xfrm>
            <a:off x="821690" y="4168140"/>
            <a:ext cx="743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由于两者的速度相同，在同一磁场中，磁场力之比为：                                 </a:t>
            </a:r>
            <a:endParaRPr 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8061" y="4869816"/>
          <a:ext cx="293560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7" imgW="1447800" imgH="431800" progId="Equation.KSEE3">
                  <p:embed/>
                </p:oleObj>
              </mc:Choice>
              <mc:Fallback>
                <p:oleObj name="" r:id="rId7" imgW="14478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8061" y="4869816"/>
                        <a:ext cx="2935605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4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48" y="670815"/>
            <a:ext cx="120416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．真空中，一无限长直导线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abcde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弯成右图所示的形状，并通有电流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直线在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平面内，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yoz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平面内且是半径为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1/4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圆弧，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分别在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轴和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轴上．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Ob＝Oc＝Od＝R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.求：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点处的磁感应强度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</a:t>
            </a:r>
            <a:r>
              <a:rPr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sz="20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25" name="图片 54"/>
          <p:cNvPicPr>
            <a:picLocks noChangeAspect="1"/>
          </p:cNvPicPr>
          <p:nvPr/>
        </p:nvPicPr>
        <p:blipFill>
          <a:blip r:embed="rId1" r:link="rId2"/>
          <a:srcRect l="38634" r="31747" b="6632"/>
          <a:stretch>
            <a:fillRect/>
          </a:stretch>
        </p:blipFill>
        <p:spPr>
          <a:xfrm>
            <a:off x="9695815" y="1456690"/>
            <a:ext cx="2496185" cy="2043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0" y="1562100"/>
            <a:ext cx="79775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将通电导线分割成</a:t>
            </a:r>
            <a:r>
              <a:rPr lang="en-US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bc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cd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en-US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 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四个部分，分别计算各部分在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点激发的磁感强度大小和方向，然后再进行矢量叠加．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5565" y="4199890"/>
            <a:ext cx="416814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138430" indent="-138430"/>
            <a:r>
              <a:rPr lang="en-US" sz="20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cd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部分为</a:t>
            </a:r>
            <a:r>
              <a:rPr lang="en-US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1/4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圆弧，磁场方向沿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轴正向，其大小为：</a:t>
            </a:r>
            <a:endParaRPr 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-2147482336"/>
          <p:cNvGraphicFramePr>
            <a:graphicFrameLocks noChangeAspect="1"/>
          </p:cNvGraphicFramePr>
          <p:nvPr/>
        </p:nvGraphicFramePr>
        <p:xfrm>
          <a:off x="4294188" y="4278630"/>
          <a:ext cx="1945005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19200" imgH="393700" progId="Equation.KSEE3">
                  <p:embed/>
                </p:oleObj>
              </mc:Choice>
              <mc:Fallback>
                <p:oleObj name="" r:id="rId3" imgW="12192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4188" y="4278630"/>
                        <a:ext cx="1945005" cy="628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334"/>
          <p:cNvGraphicFramePr>
            <a:graphicFrameLocks noChangeAspect="1"/>
          </p:cNvGraphicFramePr>
          <p:nvPr/>
        </p:nvGraphicFramePr>
        <p:xfrm>
          <a:off x="3334068" y="3435668"/>
          <a:ext cx="6361430" cy="76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3810000" imgH="457200" progId="Equation.KSEE3">
                  <p:embed/>
                </p:oleObj>
              </mc:Choice>
              <mc:Fallback>
                <p:oleObj name="" r:id="rId5" imgW="3810000" imgH="4572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4068" y="3435668"/>
                        <a:ext cx="6361430" cy="763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0" y="5649595"/>
            <a:ext cx="35077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所以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点的磁感应强度为：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565" y="2332355"/>
            <a:ext cx="5749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部分为直线段，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点在其延长线上，磁场为零．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对象 -2147482336"/>
          <p:cNvGraphicFramePr>
            <a:graphicFrameLocks noChangeAspect="1"/>
          </p:cNvGraphicFramePr>
          <p:nvPr/>
        </p:nvGraphicFramePr>
        <p:xfrm>
          <a:off x="3917950" y="5534343"/>
          <a:ext cx="190627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193800" imgH="393700" progId="Equation.KSEE3">
                  <p:embed/>
                </p:oleObj>
              </mc:Choice>
              <mc:Fallback>
                <p:oleObj name="" r:id="rId7" imgW="11938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7950" y="5534343"/>
                        <a:ext cx="1906270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335"/>
          <p:cNvGraphicFramePr>
            <a:graphicFrameLocks noChangeAspect="1"/>
          </p:cNvGraphicFramePr>
          <p:nvPr/>
        </p:nvGraphicFramePr>
        <p:xfrm>
          <a:off x="614681" y="3500755"/>
          <a:ext cx="2633980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625600" imgH="431800" progId="Equation.KSEE3">
                  <p:embed/>
                </p:oleObj>
              </mc:Choice>
              <mc:Fallback>
                <p:oleObj name="" r:id="rId9" imgW="1625600" imgH="4318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681" y="3500755"/>
                        <a:ext cx="2633980" cy="699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56210" y="2884170"/>
            <a:ext cx="99504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部分为直线段，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点在其外侧，磁场方向沿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轴正向，用标准公式计算，其大小为：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6210" y="5020945"/>
            <a:ext cx="57499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部分为直线段，</a:t>
            </a: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点在其延长线上，磁场为零．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/>
      <p:bldP spid="15" grpId="0"/>
      <p:bldP spid="16" grpId="0"/>
      <p:bldP spid="17" grpId="0"/>
      <p:bldP spid="10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48" y="670815"/>
            <a:ext cx="1204166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2000" b="1" dirty="0">
                <a:ea typeface="宋体" panose="02010600030101010101" pitchFamily="2" charset="-122"/>
              </a:rPr>
              <a:t>7.  如右图所示，一宽为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sz="2000" b="1" dirty="0">
                <a:ea typeface="宋体" panose="02010600030101010101" pitchFamily="2" charset="-122"/>
              </a:rPr>
              <a:t>的无限长薄金属板，自下而上均匀地通以电流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sz="2000" b="1" dirty="0">
                <a:ea typeface="宋体" panose="02010600030101010101" pitchFamily="2" charset="-122"/>
              </a:rPr>
              <a:t>.求：在薄板所在平面上距板右侧为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sz="2000" b="1" dirty="0">
                <a:ea typeface="宋体" panose="02010600030101010101" pitchFamily="2" charset="-122"/>
              </a:rPr>
              <a:t>的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sz="2000" b="1" dirty="0">
                <a:ea typeface="宋体" panose="02010600030101010101" pitchFamily="2" charset="-122"/>
              </a:rPr>
              <a:t>点的磁感应强度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sz="2000" b="1" dirty="0">
                <a:ea typeface="宋体" panose="02010600030101010101" pitchFamily="2" charset="-122"/>
              </a:rPr>
              <a:t>.</a:t>
            </a:r>
            <a:endParaRPr sz="2000" b="1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1562100"/>
            <a:ext cx="79775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解：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　建立坐标，在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处取宽为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dx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的无限长窄条，其上电流为：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" name="对象 -2147482335"/>
          <p:cNvGraphicFramePr>
            <a:graphicFrameLocks noChangeAspect="1"/>
          </p:cNvGraphicFramePr>
          <p:nvPr/>
        </p:nvGraphicFramePr>
        <p:xfrm>
          <a:off x="2109471" y="4648518"/>
          <a:ext cx="4445000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2743200" imgH="393700" progId="Equation.KSEE3">
                  <p:embed/>
                </p:oleObj>
              </mc:Choice>
              <mc:Fallback>
                <p:oleObj name="" r:id="rId1" imgW="2743200" imgH="3937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09471" y="4648518"/>
                        <a:ext cx="4445000" cy="637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130935" y="4041140"/>
            <a:ext cx="5257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由于方向相同，代入上下限积分得：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26" name="图片 54"/>
          <p:cNvPicPr>
            <a:picLocks noChangeAspect="1"/>
          </p:cNvPicPr>
          <p:nvPr/>
        </p:nvPicPr>
        <p:blipFill>
          <a:blip r:embed="rId3" r:link="rId4"/>
          <a:srcRect r="68632"/>
          <a:stretch>
            <a:fillRect/>
          </a:stretch>
        </p:blipFill>
        <p:spPr>
          <a:xfrm>
            <a:off x="9224010" y="1395730"/>
            <a:ext cx="2577465" cy="21336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9" name="组合 38"/>
          <p:cNvGrpSpPr/>
          <p:nvPr/>
        </p:nvGrpSpPr>
        <p:grpSpPr>
          <a:xfrm>
            <a:off x="8917940" y="1169670"/>
            <a:ext cx="3033395" cy="3145790"/>
            <a:chOff x="14044" y="1842"/>
            <a:chExt cx="4777" cy="4954"/>
          </a:xfrm>
        </p:grpSpPr>
        <p:cxnSp>
          <p:nvCxnSpPr>
            <p:cNvPr id="10" name="直接箭头连接符 9"/>
            <p:cNvCxnSpPr/>
            <p:nvPr/>
          </p:nvCxnSpPr>
          <p:spPr>
            <a:xfrm flipH="1">
              <a:off x="14185" y="6195"/>
              <a:ext cx="463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8251" y="6124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5846" y="6124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5438" y="6136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6850" y="6131"/>
              <a:ext cx="119" cy="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15493" y="3655"/>
              <a:ext cx="0" cy="2469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284" y="4330"/>
              <a:ext cx="26" cy="1930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5893" y="3767"/>
              <a:ext cx="0" cy="2469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6893" y="3791"/>
              <a:ext cx="0" cy="2469"/>
            </a:xfrm>
            <a:prstGeom prst="line">
              <a:avLst/>
            </a:prstGeom>
            <a:ln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上箭头 25"/>
            <p:cNvSpPr/>
            <p:nvPr/>
          </p:nvSpPr>
          <p:spPr>
            <a:xfrm>
              <a:off x="15833" y="2045"/>
              <a:ext cx="119" cy="3377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8090" y="6260"/>
            <a:ext cx="414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5" imgW="152400" imgH="177165" progId="Equation.KSEE3">
                    <p:embed/>
                  </p:oleObj>
                </mc:Choice>
                <mc:Fallback>
                  <p:oleObj name="" r:id="rId5" imgW="1524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90" y="6260"/>
                          <a:ext cx="414" cy="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044" y="6279"/>
            <a:ext cx="48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7" imgW="177165" imgH="165100" progId="Equation.KSEE3">
                    <p:embed/>
                  </p:oleObj>
                </mc:Choice>
                <mc:Fallback>
                  <p:oleObj name="" r:id="rId7" imgW="177165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044" y="6279"/>
                          <a:ext cx="482" cy="4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375" y="1842"/>
            <a:ext cx="51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" r:id="rId9" imgW="190500" imgH="177165" progId="Equation.KSEE3">
                    <p:embed/>
                  </p:oleObj>
                </mc:Choice>
                <mc:Fallback>
                  <p:oleObj name="" r:id="rId9" imgW="1905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375" y="1842"/>
                          <a:ext cx="518" cy="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3" y="6314"/>
            <a:ext cx="966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1" imgW="355600" imgH="177165" progId="Equation.KSEE3">
                    <p:embed/>
                  </p:oleObj>
                </mc:Choice>
                <mc:Fallback>
                  <p:oleObj name="" r:id="rId11" imgW="3556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673" y="6314"/>
                          <a:ext cx="966" cy="4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5733" y="6364"/>
            <a:ext cx="345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3" imgW="127000" imgH="139700" progId="Equation.KSEE3">
                    <p:embed/>
                  </p:oleObj>
                </mc:Choice>
                <mc:Fallback>
                  <p:oleObj name="" r:id="rId13" imgW="127000" imgH="139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733" y="6364"/>
                          <a:ext cx="345" cy="3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703" y="6313"/>
            <a:ext cx="38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5" imgW="139700" imgH="177165" progId="Equation.KSEE3">
                    <p:embed/>
                  </p:oleObj>
                </mc:Choice>
                <mc:Fallback>
                  <p:oleObj name="" r:id="rId15" imgW="139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703" y="6313"/>
                          <a:ext cx="380" cy="4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33700" y="2042160"/>
          <a:ext cx="1651635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7" imgW="990600" imgH="393700" progId="Equation.KSEE3">
                  <p:embed/>
                </p:oleObj>
              </mc:Choice>
              <mc:Fallback>
                <p:oleObj name="" r:id="rId17" imgW="9906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33700" y="2042160"/>
                        <a:ext cx="1651635" cy="65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1009650" y="2579053"/>
            <a:ext cx="8054976" cy="637540"/>
            <a:chOff x="1590" y="4062"/>
            <a:chExt cx="12685" cy="1004"/>
          </a:xfrm>
        </p:grpSpPr>
        <p:sp>
          <p:nvSpPr>
            <p:cNvPr id="18" name="文本框 17"/>
            <p:cNvSpPr txBox="1"/>
            <p:nvPr/>
          </p:nvSpPr>
          <p:spPr>
            <a:xfrm>
              <a:off x="1590" y="4250"/>
              <a:ext cx="905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上述无限长的直电流在</a:t>
              </a:r>
              <a:r>
                <a:rPr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点激发的磁场，大小为：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41" name="对象 -2147482335"/>
            <p:cNvGraphicFramePr>
              <a:graphicFrameLocks noChangeAspect="1"/>
            </p:cNvGraphicFramePr>
            <p:nvPr/>
          </p:nvGraphicFramePr>
          <p:xfrm>
            <a:off x="10645" y="4062"/>
            <a:ext cx="3630" cy="10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19" imgW="1422400" imgH="393700" progId="Equation.KSEE3">
                    <p:embed/>
                  </p:oleObj>
                </mc:Choice>
                <mc:Fallback>
                  <p:oleObj name="" r:id="rId19" imgW="1422400" imgH="393700" progId="Equation.KSEE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645" y="4062"/>
                          <a:ext cx="3630" cy="10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文本框 44"/>
          <p:cNvSpPr txBox="1"/>
          <p:nvPr/>
        </p:nvSpPr>
        <p:spPr>
          <a:xfrm>
            <a:off x="1091565" y="3442970"/>
            <a:ext cx="70250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方向垂直于屏幕向内，与电流在金属板上取出的位置无关。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0" y="654685"/>
            <a:ext cx="11948795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8.如图，在长直导线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内通以电流 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=20A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，在矩形线圈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CDEF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中通有电流 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 A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与线圈共面，且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都与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平行．已知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 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a=9.0  cm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b=20.0  cm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d=1.0  cm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，求：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  导线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的磁场对矩形线圈每边所作用的力；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  矩形线圈所受合力．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0" y="2036445"/>
            <a:ext cx="871855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1">
                <a:latin typeface="Calibri" panose="020F0502020204030204" charset="0"/>
                <a:ea typeface="宋体" panose="02010600030101010101" pitchFamily="2" charset="-122"/>
              </a:rPr>
              <a:t>解：无限长直电流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sz="20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latin typeface="Calibri" panose="020F0502020204030204" charset="0"/>
                <a:ea typeface="宋体" panose="02010600030101010101" pitchFamily="2" charset="-122"/>
              </a:rPr>
              <a:t>在矩形线圈所在位置产生的磁场方向向内，大小为：</a:t>
            </a:r>
            <a:endParaRPr lang="zh-CN" altLang="en-US" sz="2000" b="1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450" y="2628900"/>
            <a:ext cx="93211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 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CD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电流所在区域磁场大小相等、方向相同，安培力方向向左，大小为：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27" name="图片 52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61220" y="1341755"/>
            <a:ext cx="1786890" cy="19094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对象 -2147482334"/>
          <p:cNvGraphicFramePr>
            <a:graphicFrameLocks noChangeAspect="1"/>
          </p:cNvGraphicFramePr>
          <p:nvPr/>
        </p:nvGraphicFramePr>
        <p:xfrm>
          <a:off x="8422006" y="1906905"/>
          <a:ext cx="975995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" imgW="584200" imgH="393700" progId="Equation.KSEE3">
                  <p:embed/>
                </p:oleObj>
              </mc:Choice>
              <mc:Fallback>
                <p:oleObj name="" r:id="rId2" imgW="5842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22006" y="1906905"/>
                        <a:ext cx="975995" cy="657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334"/>
          <p:cNvGraphicFramePr>
            <a:graphicFrameLocks noChangeAspect="1"/>
          </p:cNvGraphicFramePr>
          <p:nvPr/>
        </p:nvGraphicFramePr>
        <p:xfrm>
          <a:off x="1226186" y="3100070"/>
          <a:ext cx="4328795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590800" imgH="393700" progId="Equation.KSEE3">
                  <p:embed/>
                </p:oleObj>
              </mc:Choice>
              <mc:Fallback>
                <p:oleObj name="" r:id="rId4" imgW="25908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6186" y="3100070"/>
                        <a:ext cx="4328795" cy="657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94385" y="3819525"/>
            <a:ext cx="55638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同理，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电流所受安培力方向向右，大小为：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对象 -2147482334"/>
          <p:cNvGraphicFramePr>
            <a:graphicFrameLocks noChangeAspect="1"/>
          </p:cNvGraphicFramePr>
          <p:nvPr/>
        </p:nvGraphicFramePr>
        <p:xfrm>
          <a:off x="6575426" y="3668078"/>
          <a:ext cx="4669155" cy="70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794000" imgH="419100" progId="Equation.KSEE3">
                  <p:embed/>
                </p:oleObj>
              </mc:Choice>
              <mc:Fallback>
                <p:oleObj name="" r:id="rId6" imgW="2794000" imgH="4191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5426" y="3668078"/>
                        <a:ext cx="4669155" cy="700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94385" y="4354195"/>
            <a:ext cx="84410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电流所在区域磁场大小不同，安培力方向向上，大小要用积分计算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" name="对象 -2147482334"/>
          <p:cNvGraphicFramePr>
            <a:graphicFrameLocks noChangeAspect="1"/>
          </p:cNvGraphicFramePr>
          <p:nvPr/>
        </p:nvGraphicFramePr>
        <p:xfrm>
          <a:off x="1226185" y="4941570"/>
          <a:ext cx="5434330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8" imgW="3441700" imgH="393700" progId="Equation.KSEE3">
                  <p:embed/>
                </p:oleObj>
              </mc:Choice>
              <mc:Fallback>
                <p:oleObj name="" r:id="rId8" imgW="3441700" imgH="3937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26185" y="4941570"/>
                        <a:ext cx="5434330" cy="657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358255" y="5071110"/>
            <a:ext cx="56172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ED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电流所受安培力方向向下，大小与</a:t>
            </a:r>
            <a:r>
              <a:rPr sz="20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电流相等。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450" y="5756910"/>
            <a:ext cx="8803640" cy="403860"/>
            <a:chOff x="206" y="8614"/>
            <a:chExt cx="13864" cy="636"/>
          </a:xfrm>
        </p:grpSpPr>
        <p:sp>
          <p:nvSpPr>
            <p:cNvPr id="16" name="文本框 15"/>
            <p:cNvSpPr txBox="1"/>
            <p:nvPr/>
          </p:nvSpPr>
          <p:spPr>
            <a:xfrm>
              <a:off x="206" y="8614"/>
              <a:ext cx="1386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266700"/>
              <a:r>
                <a:rPr lang="zh-CN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zh-CN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） 合力</a:t>
              </a:r>
              <a:r>
                <a:rPr lang="zh-CN" altLang="en-US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为：                                 方向向左   </a:t>
              </a:r>
              <a:r>
                <a:rPr lang="en-US" altLang="zh-CN" sz="20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endParaRPr lang="zh-CN" altLang="en-US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9" name="对象 -2147482334"/>
            <p:cNvGraphicFramePr>
              <a:graphicFrameLocks noChangeAspect="1"/>
            </p:cNvGraphicFramePr>
            <p:nvPr/>
          </p:nvGraphicFramePr>
          <p:xfrm>
            <a:off x="3955" y="8614"/>
            <a:ext cx="5448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10" imgW="2070100" imgH="241300" progId="Equation.KSEE3">
                    <p:embed/>
                  </p:oleObj>
                </mc:Choice>
                <mc:Fallback>
                  <p:oleObj name="" r:id="rId10" imgW="2070100" imgH="241300" progId="Equation.KSEE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55" y="8614"/>
                          <a:ext cx="5448" cy="6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10" grpId="0"/>
      <p:bldP spid="6" grpId="0"/>
      <p:bldP spid="9" grpId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自定义</PresentationFormat>
  <Paragraphs>84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8</vt:i4>
      </vt:variant>
    </vt:vector>
  </HeadingPairs>
  <TitlesOfParts>
    <vt:vector size="65" baseType="lpstr">
      <vt:lpstr>Arial</vt:lpstr>
      <vt:lpstr>宋体</vt:lpstr>
      <vt:lpstr>Wingdings</vt:lpstr>
      <vt:lpstr>楷体_GB2312</vt:lpstr>
      <vt:lpstr>新宋体</vt:lpstr>
      <vt:lpstr>Times New Roman</vt:lpstr>
      <vt:lpstr>楷体</vt:lpstr>
      <vt:lpstr>等线</vt:lpstr>
      <vt:lpstr>微软雅黑</vt:lpstr>
      <vt:lpstr>Arial Unicode MS</vt:lpstr>
      <vt:lpstr>等线 Light</vt:lpstr>
      <vt:lpstr>Calibri</vt:lpstr>
      <vt:lpstr>Office 主题​​</vt:lpstr>
      <vt:lpstr>1_自定义设计方案</vt:lpstr>
      <vt:lpstr>自定义设计方案</vt:lpstr>
      <vt:lpstr>Word.Picture.8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206</cp:revision>
  <dcterms:created xsi:type="dcterms:W3CDTF">2020-02-22T00:57:00Z</dcterms:created>
  <dcterms:modified xsi:type="dcterms:W3CDTF">2020-04-20T13:17:34Z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