
<file path=[Content_Types].xml><?xml version="1.0" encoding="utf-8"?>
<Types xmlns="http://schemas.openxmlformats.org/package/2006/content-types">
  <Default Extension="jpeg" ContentType="image/jpeg"/>
  <Default Extension="vml" ContentType="application/vnd.openxmlformats-officedocument.vmlDrawing"/>
  <Default Extension="bin" ContentType="application/vnd.openxmlformats-officedocument.oleObject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  <p:sldMasterId id="2147483672" r:id="rId4"/>
  </p:sldMasterIdLst>
  <p:notesMasterIdLst>
    <p:notesMasterId r:id="rId16"/>
  </p:notesMasterIdLst>
  <p:handoutMasterIdLst>
    <p:handoutMasterId r:id="rId17"/>
  </p:handoutMasterIdLst>
  <p:sldIdLst>
    <p:sldId id="361" r:id="rId5"/>
    <p:sldId id="330" r:id="rId6"/>
    <p:sldId id="372" r:id="rId7"/>
    <p:sldId id="373" r:id="rId8"/>
    <p:sldId id="375" r:id="rId9"/>
    <p:sldId id="377" r:id="rId10"/>
    <p:sldId id="378" r:id="rId11"/>
    <p:sldId id="376" r:id="rId12"/>
    <p:sldId id="380" r:id="rId13"/>
    <p:sldId id="381" r:id="rId14"/>
    <p:sldId id="382" r:id="rId1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1C07B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971" autoAdjust="0"/>
    <p:restoredTop sz="94649" autoAdjust="0"/>
  </p:normalViewPr>
  <p:slideViewPr>
    <p:cSldViewPr snapToGrid="0">
      <p:cViewPr>
        <p:scale>
          <a:sx n="66" d="100"/>
          <a:sy n="66" d="100"/>
        </p:scale>
        <p:origin x="-942" y="-210"/>
      </p:cViewPr>
      <p:guideLst>
        <p:guide orient="horz" pos="2110"/>
        <p:guide pos="380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4" d="100"/>
          <a:sy n="54" d="100"/>
        </p:scale>
        <p:origin x="-2928" y="-84"/>
      </p:cViewPr>
      <p:guideLst>
        <p:guide orient="horz" pos="2813"/>
        <p:guide pos="21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slide" Target="slides/slide1.xml"/><Relationship Id="rId4" Type="http://schemas.openxmlformats.org/officeDocument/2006/relationships/slideMaster" Target="slideMasters/slideMaster3.xml"/><Relationship Id="rId3" Type="http://schemas.openxmlformats.org/officeDocument/2006/relationships/slideMaster" Target="slideMasters/slideMaster2.xml"/><Relationship Id="rId20" Type="http://schemas.openxmlformats.org/officeDocument/2006/relationships/tableStyles" Target="tableStyles.xml"/><Relationship Id="rId2" Type="http://schemas.openxmlformats.org/officeDocument/2006/relationships/theme" Target="theme/theme1.xml"/><Relationship Id="rId19" Type="http://schemas.openxmlformats.org/officeDocument/2006/relationships/viewProps" Target="viewProps.xml"/><Relationship Id="rId18" Type="http://schemas.openxmlformats.org/officeDocument/2006/relationships/presProps" Target="presProps.xml"/><Relationship Id="rId17" Type="http://schemas.openxmlformats.org/officeDocument/2006/relationships/handoutMaster" Target="handoutMasters/handoutMaster1.xml"/><Relationship Id="rId16" Type="http://schemas.openxmlformats.org/officeDocument/2006/relationships/notesMaster" Target="notesMasters/notesMaster1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4.wmf"/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0.wmf"/><Relationship Id="rId3" Type="http://schemas.openxmlformats.org/officeDocument/2006/relationships/image" Target="../media/image9.wmf"/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wmf"/><Relationship Id="rId8" Type="http://schemas.openxmlformats.org/officeDocument/2006/relationships/image" Target="../media/image18.w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1" Type="http://schemas.openxmlformats.org/officeDocument/2006/relationships/image" Target="../media/image21.wmf"/><Relationship Id="rId10" Type="http://schemas.openxmlformats.org/officeDocument/2006/relationships/image" Target="../media/image20.w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30.wmf"/><Relationship Id="rId8" Type="http://schemas.openxmlformats.org/officeDocument/2006/relationships/image" Target="../media/image29.wmf"/><Relationship Id="rId7" Type="http://schemas.openxmlformats.org/officeDocument/2006/relationships/image" Target="../media/image28.wmf"/><Relationship Id="rId6" Type="http://schemas.openxmlformats.org/officeDocument/2006/relationships/image" Target="../media/image27.wmf"/><Relationship Id="rId5" Type="http://schemas.openxmlformats.org/officeDocument/2006/relationships/image" Target="../media/image26.wmf"/><Relationship Id="rId4" Type="http://schemas.openxmlformats.org/officeDocument/2006/relationships/image" Target="../media/image25.wmf"/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5" Type="http://schemas.openxmlformats.org/officeDocument/2006/relationships/image" Target="../media/image19.wmf"/><Relationship Id="rId14" Type="http://schemas.openxmlformats.org/officeDocument/2006/relationships/image" Target="../media/image18.wmf"/><Relationship Id="rId13" Type="http://schemas.openxmlformats.org/officeDocument/2006/relationships/image" Target="../media/image34.wmf"/><Relationship Id="rId12" Type="http://schemas.openxmlformats.org/officeDocument/2006/relationships/image" Target="../media/image33.wmf"/><Relationship Id="rId11" Type="http://schemas.openxmlformats.org/officeDocument/2006/relationships/image" Target="../media/image32.wmf"/><Relationship Id="rId10" Type="http://schemas.openxmlformats.org/officeDocument/2006/relationships/image" Target="../media/image31.wmf"/><Relationship Id="rId1" Type="http://schemas.openxmlformats.org/officeDocument/2006/relationships/image" Target="../media/image22.emf"/></Relationships>
</file>

<file path=ppt/drawings/_rels/vmlDrawing6.vml.rels><?xml version="1.0" encoding="UTF-8" standalone="yes"?>
<Relationships xmlns="http://schemas.openxmlformats.org/package/2006/relationships"><Relationship Id="rId6" Type="http://schemas.openxmlformats.org/officeDocument/2006/relationships/image" Target="../media/image41.wmf"/><Relationship Id="rId5" Type="http://schemas.openxmlformats.org/officeDocument/2006/relationships/image" Target="../media/image40.wmf"/><Relationship Id="rId4" Type="http://schemas.openxmlformats.org/officeDocument/2006/relationships/image" Target="../media/image39.wmf"/><Relationship Id="rId3" Type="http://schemas.openxmlformats.org/officeDocument/2006/relationships/image" Target="../media/image38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7.vml.rels><?xml version="1.0" encoding="UTF-8" standalone="yes"?>
<Relationships xmlns="http://schemas.openxmlformats.org/package/2006/relationships"><Relationship Id="rId4" Type="http://schemas.openxmlformats.org/officeDocument/2006/relationships/image" Target="../media/image45.wmf"/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7" Type="http://schemas.openxmlformats.org/officeDocument/2006/relationships/image" Target="../media/image52.wmf"/><Relationship Id="rId6" Type="http://schemas.openxmlformats.org/officeDocument/2006/relationships/image" Target="../media/image51.wmf"/><Relationship Id="rId5" Type="http://schemas.openxmlformats.org/officeDocument/2006/relationships/image" Target="../media/image50.wmf"/><Relationship Id="rId4" Type="http://schemas.openxmlformats.org/officeDocument/2006/relationships/image" Target="../media/image49.wmf"/><Relationship Id="rId3" Type="http://schemas.openxmlformats.org/officeDocument/2006/relationships/image" Target="../media/image48.wmf"/><Relationship Id="rId2" Type="http://schemas.openxmlformats.org/officeDocument/2006/relationships/image" Target="../media/image47.wmf"/><Relationship Id="rId1" Type="http://schemas.openxmlformats.org/officeDocument/2006/relationships/image" Target="../media/image4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BA3C3F-70E6-461F-81B1-E184A191B32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D716A05-D4FF-44DF-AF70-A0A555955B8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E31795-1B6B-418B-8BBC-722EE01050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46E60A-6631-4098-A905-0AA6F26CED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rtlCol="0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53340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629399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4" name="Text Box 11"/>
          <p:cNvSpPr txBox="1">
            <a:spLocks noChangeArrowheads="1"/>
          </p:cNvSpPr>
          <p:nvPr userDrawn="1"/>
        </p:nvSpPr>
        <p:spPr bwMode="auto">
          <a:xfrm>
            <a:off x="9766690" y="138139"/>
            <a:ext cx="2805112" cy="39687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CN" altLang="en-US" sz="2000" dirty="0">
                <a:latin typeface="Times New Roman" panose="02020603050405020304" pitchFamily="18" charset="0"/>
                <a:ea typeface="楷体_GB2312" pitchFamily="49" charset="-122"/>
              </a:rPr>
              <a:t>第一章  质点运动学</a:t>
            </a:r>
            <a:endParaRPr lang="zh-CN" altLang="en-US" sz="2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5029200" cy="5191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>
                <a:latin typeface="楷体_GB2312" pitchFamily="49" charset="-122"/>
                <a:ea typeface="楷体_GB2312" pitchFamily="49" charset="-122"/>
              </a:rPr>
              <a:t>1 </a:t>
            </a:r>
            <a:r>
              <a:rPr lang="zh-CN" altLang="en-US" sz="2800" dirty="0">
                <a:latin typeface="楷体_GB2312" pitchFamily="49" charset="-122"/>
                <a:ea typeface="楷体_GB2312" pitchFamily="49" charset="-122"/>
              </a:rPr>
              <a:t>质点运动的描述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613" y="4406900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600200"/>
            <a:ext cx="54102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3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3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838" y="1535113"/>
            <a:ext cx="5389562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838" y="2174875"/>
            <a:ext cx="5389562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6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7263" y="273050"/>
            <a:ext cx="681513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6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188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188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188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772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2"/>
          <p:cNvSpPr>
            <a:spLocks noGrp="1"/>
          </p:cNvSpPr>
          <p:nvPr>
            <p:ph type="title" hasCustomPrompt="1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单击此处还好编辑母版标题样式</a:t>
            </a:r>
            <a:endParaRPr lang="zh-CN" altLang="en-US" dirty="0"/>
          </a:p>
        </p:txBody>
      </p:sp>
      <p:sp>
        <p:nvSpPr>
          <p:cNvPr id="14" name="日期占位符 1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15" name="页脚占位符 1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hyperlink" Target="../../../&#65281;&#36164;&#26009;&#65281;/&#30005;&#23376;&#25945;&#26696;/&#39532;&#25991;&#34074;&#12298;&#29289;&#29702;&#23398;&#12299;&#65288;&#31532;&#22235;&#29256;&#65289;/&#29289;&#29702;&#23398;&#65288;&#31532;&#22235;&#29256;&#65289;&#19978;&#20876;1/&#29289;&#29702;&#23398;&#19978;&#20876;&#30446;&#24405;.ppt#-1,1,4.%20PowerPoint%20&#28436;&#31034;&#25991;&#31295;" TargetMode="Externa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slideLayout" Target="../slideLayouts/slideLayout30.xml"/><Relationship Id="rId7" Type="http://schemas.openxmlformats.org/officeDocument/2006/relationships/slideLayout" Target="../slideLayouts/slideLayout29.xml"/><Relationship Id="rId6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6.xml"/><Relationship Id="rId3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4.xml"/><Relationship Id="rId12" Type="http://schemas.openxmlformats.org/officeDocument/2006/relationships/theme" Target="../theme/theme3.xml"/><Relationship Id="rId11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32.xml"/><Relationship Id="rId1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762000" y="633051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234A2-8605-44FD-B276-813A5C3DE5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AD5B24-9016-48BC-9210-6613962FD9A0}" type="slidenum">
              <a:rPr lang="zh-CN" altLang="en-US" smtClean="0"/>
            </a:fld>
            <a:endParaRPr lang="zh-CN" altLang="en-US"/>
          </a:p>
        </p:txBody>
      </p:sp>
      <p:sp>
        <p:nvSpPr>
          <p:cNvPr id="9" name="Rectangle 6"/>
          <p:cNvSpPr txBox="1">
            <a:spLocks noChangeArrowheads="1"/>
          </p:cNvSpPr>
          <p:nvPr userDrawn="1"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defPPr>
              <a:defRPr lang="zh-CN"/>
            </a:defPPr>
            <a:lvl1pPr marL="0" algn="r" defTabSz="914400" rtl="0" eaLnBrk="1" latinLnBrk="0" hangingPunct="1">
              <a:buFont typeface="Arial" panose="020B0604020202020204" pitchFamily="34" charset="0"/>
              <a:buNone/>
              <a:defRPr sz="1400" b="0" kern="1200" noProof="1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D19DC759-8767-44C7-8196-549479EF60EA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 7"/>
          <p:cNvSpPr>
            <a:spLocks noChangeArrowheads="1"/>
          </p:cNvSpPr>
          <p:nvPr userDrawn="1"/>
        </p:nvSpPr>
        <p:spPr bwMode="auto">
          <a:xfrm>
            <a:off x="0" y="0"/>
            <a:ext cx="12192000" cy="628650"/>
          </a:xfrm>
          <a:prstGeom prst="rect">
            <a:avLst/>
          </a:prstGeom>
          <a:gradFill rotWithShape="1">
            <a:gsLst>
              <a:gs pos="0">
                <a:srgbClr val="004776"/>
              </a:gs>
              <a:gs pos="100000">
                <a:srgbClr val="0099FF">
                  <a:alpha val="65999"/>
                </a:srgbClr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1" name="Rectangle 8"/>
          <p:cNvSpPr>
            <a:spLocks noChangeArrowheads="1"/>
          </p:cNvSpPr>
          <p:nvPr userDrawn="1"/>
        </p:nvSpPr>
        <p:spPr bwMode="auto">
          <a:xfrm>
            <a:off x="0" y="6492875"/>
            <a:ext cx="12192000" cy="365125"/>
          </a:xfrm>
          <a:prstGeom prst="rect">
            <a:avLst/>
          </a:prstGeom>
          <a:gradFill rotWithShape="0">
            <a:gsLst>
              <a:gs pos="0">
                <a:srgbClr val="0066FF"/>
              </a:gs>
              <a:gs pos="100000">
                <a:srgbClr val="00398F"/>
              </a:gs>
            </a:gsLst>
            <a:lin ang="0" scaled="1"/>
          </a:gra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2" name="AutoShape 9">
            <a:hlinkClick r:id="" action="ppaction://hlinkshowjump?jump=nextslide" highlightClick="1"/>
          </p:cNvPr>
          <p:cNvSpPr>
            <a:spLocks noChangeArrowheads="1"/>
          </p:cNvSpPr>
          <p:nvPr userDrawn="1"/>
        </p:nvSpPr>
        <p:spPr bwMode="auto">
          <a:xfrm>
            <a:off x="8686800" y="6629400"/>
            <a:ext cx="228600" cy="228600"/>
          </a:xfrm>
          <a:prstGeom prst="actionButtonForwardNext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3" name="AutoShape 10">
            <a:hlinkClick r:id="" action="ppaction://hlinkshowjump?jump=previousslide" highlightClick="1"/>
          </p:cNvPr>
          <p:cNvSpPr>
            <a:spLocks noChangeArrowheads="1"/>
          </p:cNvSpPr>
          <p:nvPr userDrawn="1"/>
        </p:nvSpPr>
        <p:spPr bwMode="auto">
          <a:xfrm>
            <a:off x="8382000" y="6629400"/>
            <a:ext cx="228600" cy="228600"/>
          </a:xfrm>
          <a:prstGeom prst="actionButtonBackPrevious">
            <a:avLst/>
          </a:prstGeom>
          <a:solidFill>
            <a:srgbClr val="CCECFF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  <p:sp>
        <p:nvSpPr>
          <p:cNvPr id="15" name="Rectangle 12"/>
          <p:cNvSpPr>
            <a:spLocks noChangeArrowheads="1"/>
          </p:cNvSpPr>
          <p:nvPr userDrawn="1"/>
        </p:nvSpPr>
        <p:spPr bwMode="auto">
          <a:xfrm>
            <a:off x="76200" y="-1588"/>
            <a:ext cx="6311900" cy="5219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buFont typeface="Arial" panose="020B0604020202020204" pitchFamily="34" charset="0"/>
              <a:buNone/>
              <a:defRPr/>
            </a:pPr>
            <a:r>
              <a:rPr lang="en-US" altLang="zh-CN" sz="2800" dirty="0" smtClean="0">
                <a:latin typeface="楷体_GB2312" pitchFamily="49" charset="-122"/>
                <a:ea typeface="楷体_GB2312" pitchFamily="49" charset="-122"/>
              </a:rPr>
              <a:t>8.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振动和波</a:t>
            </a:r>
            <a:r>
              <a:rPr lang="zh-CN" altLang="zh-CN" sz="2800" b="1" kern="1200" dirty="0" smtClean="0">
                <a:solidFill>
                  <a:schemeClr val="tx1"/>
                </a:solidFill>
                <a:effectLst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作业</a:t>
            </a:r>
            <a:r>
              <a:rPr lang="zh-CN" altLang="en-US" sz="2800" dirty="0" smtClean="0">
                <a:latin typeface="楷体_GB2312" pitchFamily="49" charset="-122"/>
                <a:ea typeface="楷体_GB2312" pitchFamily="49" charset="-122"/>
              </a:rPr>
              <a:t>解答</a:t>
            </a:r>
            <a:endParaRPr lang="zh-CN" altLang="en-US" sz="2800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6" name="AutoShape 13">
            <a:hlinkClick r:id="rId12" action="ppaction://hlinkpres?slideindex=1&amp;slidetitle=4.%20PowerPoint%20演示文稿"/>
          </p:cNvPr>
          <p:cNvSpPr>
            <a:spLocks noChangeArrowheads="1"/>
          </p:cNvSpPr>
          <p:nvPr userDrawn="1"/>
        </p:nvSpPr>
        <p:spPr bwMode="auto">
          <a:xfrm>
            <a:off x="7772400" y="6629400"/>
            <a:ext cx="381000" cy="228600"/>
          </a:xfrm>
          <a:prstGeom prst="leftArrow">
            <a:avLst>
              <a:gd name="adj1" fmla="val 40278"/>
              <a:gd name="adj2" fmla="val 90262"/>
            </a:avLst>
          </a:prstGeom>
          <a:solidFill>
            <a:srgbClr val="FFFF66"/>
          </a:solidFill>
          <a:ln w="9525">
            <a:solidFill>
              <a:srgbClr val="993300"/>
            </a:solidFill>
            <a:miter lim="800000"/>
          </a:ln>
          <a:effectLst>
            <a:outerShdw dist="35921" dir="2700000" algn="ctr" rotWithShape="0">
              <a:srgbClr val="FF9933"/>
            </a:outerShdw>
          </a:effectLst>
        </p:spPr>
        <p:txBody>
          <a:bodyPr wrap="none" anchor="ctr"/>
          <a:lstStyle>
            <a:lvl1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 sz="900"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Font typeface="Arial" panose="020B0604020202020204" pitchFamily="34" charset="0"/>
              <a:buNone/>
              <a:defRPr/>
            </a:pPr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 smtClean="0"/>
              <a:t>单急急急击此处编辑母版标题样式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 smtClean="0"/>
              <a:t>单击此处编辑母版文本样式</a:t>
            </a:r>
            <a:endParaRPr lang="zh-CN" altLang="en-US" dirty="0" smtClean="0"/>
          </a:p>
          <a:p>
            <a:pPr lvl="1"/>
            <a:r>
              <a:rPr lang="zh-CN" altLang="en-US" dirty="0" smtClean="0"/>
              <a:t>第二级</a:t>
            </a:r>
            <a:endParaRPr lang="zh-CN" altLang="en-US" dirty="0" smtClean="0"/>
          </a:p>
          <a:p>
            <a:pPr lvl="2"/>
            <a:r>
              <a:rPr lang="zh-CN" altLang="en-US" dirty="0" smtClean="0"/>
              <a:t>第三级</a:t>
            </a:r>
            <a:endParaRPr lang="zh-CN" altLang="en-US" dirty="0" smtClean="0"/>
          </a:p>
          <a:p>
            <a:pPr lvl="3"/>
            <a:r>
              <a:rPr lang="zh-CN" altLang="en-US" dirty="0" smtClean="0"/>
              <a:t>第四级</a:t>
            </a:r>
            <a:endParaRPr lang="zh-CN" altLang="en-US" dirty="0" smtClean="0"/>
          </a:p>
          <a:p>
            <a:pPr lvl="4"/>
            <a:r>
              <a:rPr lang="zh-CN" altLang="en-US" dirty="0" smtClean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176A9-85DA-49EE-A744-0FAE83EE26C6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2734-E808-4153-83F6-44135CC776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41FB0E2-8029-4FB5-8501-749E92E2033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0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0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218E28-D926-49FA-AD57-1569B60DB1E8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5.wmf"/><Relationship Id="rId7" Type="http://schemas.openxmlformats.org/officeDocument/2006/relationships/oleObject" Target="../embeddings/oleObject46.bin"/><Relationship Id="rId6" Type="http://schemas.openxmlformats.org/officeDocument/2006/relationships/image" Target="../media/image44.wmf"/><Relationship Id="rId5" Type="http://schemas.openxmlformats.org/officeDocument/2006/relationships/oleObject" Target="../embeddings/oleObject45.bin"/><Relationship Id="rId4" Type="http://schemas.openxmlformats.org/officeDocument/2006/relationships/image" Target="../media/image43.w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2.wmf"/><Relationship Id="rId10" Type="http://schemas.openxmlformats.org/officeDocument/2006/relationships/vmlDrawing" Target="../drawings/vmlDrawing7.vml"/><Relationship Id="rId1" Type="http://schemas.openxmlformats.org/officeDocument/2006/relationships/oleObject" Target="../embeddings/oleObject43.bin"/></Relationships>
</file>

<file path=ppt/slides/_rels/slide11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51.bin"/><Relationship Id="rId8" Type="http://schemas.openxmlformats.org/officeDocument/2006/relationships/image" Target="../media/image49.wmf"/><Relationship Id="rId7" Type="http://schemas.openxmlformats.org/officeDocument/2006/relationships/oleObject" Target="../embeddings/oleObject50.bin"/><Relationship Id="rId6" Type="http://schemas.openxmlformats.org/officeDocument/2006/relationships/image" Target="../media/image48.wmf"/><Relationship Id="rId5" Type="http://schemas.openxmlformats.org/officeDocument/2006/relationships/oleObject" Target="../embeddings/oleObject49.bin"/><Relationship Id="rId4" Type="http://schemas.openxmlformats.org/officeDocument/2006/relationships/image" Target="../media/image47.wmf"/><Relationship Id="rId3" Type="http://schemas.openxmlformats.org/officeDocument/2006/relationships/oleObject" Target="../embeddings/oleObject48.bin"/><Relationship Id="rId2" Type="http://schemas.openxmlformats.org/officeDocument/2006/relationships/image" Target="../media/image46.emf"/><Relationship Id="rId18" Type="http://schemas.openxmlformats.org/officeDocument/2006/relationships/vmlDrawing" Target="../drawings/vmlDrawing8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53.wmf"/><Relationship Id="rId15" Type="http://schemas.openxmlformats.org/officeDocument/2006/relationships/oleObject" Target="../embeddings/oleObject54.bin"/><Relationship Id="rId14" Type="http://schemas.openxmlformats.org/officeDocument/2006/relationships/image" Target="../media/image52.wmf"/><Relationship Id="rId13" Type="http://schemas.openxmlformats.org/officeDocument/2006/relationships/oleObject" Target="../embeddings/oleObject53.bin"/><Relationship Id="rId12" Type="http://schemas.openxmlformats.org/officeDocument/2006/relationships/image" Target="../media/image51.wmf"/><Relationship Id="rId11" Type="http://schemas.openxmlformats.org/officeDocument/2006/relationships/oleObject" Target="../embeddings/oleObject52.bin"/><Relationship Id="rId10" Type="http://schemas.openxmlformats.org/officeDocument/2006/relationships/image" Target="../media/image50.wmf"/><Relationship Id="rId1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4.w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3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2.w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1.w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6.w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5.wmf"/><Relationship Id="rId1" Type="http://schemas.openxmlformats.org/officeDocument/2006/relationships/oleObject" Target="../embeddings/oleObject5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10.wmf"/><Relationship Id="rId7" Type="http://schemas.openxmlformats.org/officeDocument/2006/relationships/oleObject" Target="../embeddings/oleObject10.bin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7.w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7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5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4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2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7.xml"/><Relationship Id="rId22" Type="http://schemas.openxmlformats.org/officeDocument/2006/relationships/image" Target="../media/image21.wmf"/><Relationship Id="rId21" Type="http://schemas.openxmlformats.org/officeDocument/2006/relationships/oleObject" Target="../embeddings/oleObject21.bin"/><Relationship Id="rId20" Type="http://schemas.openxmlformats.org/officeDocument/2006/relationships/image" Target="../media/image20.wmf"/><Relationship Id="rId2" Type="http://schemas.openxmlformats.org/officeDocument/2006/relationships/image" Target="../media/image11.emf"/><Relationship Id="rId19" Type="http://schemas.openxmlformats.org/officeDocument/2006/relationships/oleObject" Target="../embeddings/oleObject20.bin"/><Relationship Id="rId18" Type="http://schemas.openxmlformats.org/officeDocument/2006/relationships/image" Target="../media/image19.wmf"/><Relationship Id="rId17" Type="http://schemas.openxmlformats.org/officeDocument/2006/relationships/oleObject" Target="../embeddings/oleObject19.bin"/><Relationship Id="rId16" Type="http://schemas.openxmlformats.org/officeDocument/2006/relationships/image" Target="../media/image18.wmf"/><Relationship Id="rId15" Type="http://schemas.openxmlformats.org/officeDocument/2006/relationships/oleObject" Target="../embeddings/oleObject18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7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6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11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6.bin"/><Relationship Id="rId8" Type="http://schemas.openxmlformats.org/officeDocument/2006/relationships/image" Target="../media/image25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2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23.wmf"/><Relationship Id="rId32" Type="http://schemas.openxmlformats.org/officeDocument/2006/relationships/vmlDrawing" Target="../drawings/vmlDrawing5.vml"/><Relationship Id="rId31" Type="http://schemas.openxmlformats.org/officeDocument/2006/relationships/slideLayout" Target="../slideLayouts/slideLayout7.xml"/><Relationship Id="rId30" Type="http://schemas.openxmlformats.org/officeDocument/2006/relationships/image" Target="../media/image19.wmf"/><Relationship Id="rId3" Type="http://schemas.openxmlformats.org/officeDocument/2006/relationships/oleObject" Target="../embeddings/oleObject23.bin"/><Relationship Id="rId29" Type="http://schemas.openxmlformats.org/officeDocument/2006/relationships/oleObject" Target="../embeddings/oleObject36.bin"/><Relationship Id="rId28" Type="http://schemas.openxmlformats.org/officeDocument/2006/relationships/image" Target="../media/image18.wmf"/><Relationship Id="rId27" Type="http://schemas.openxmlformats.org/officeDocument/2006/relationships/oleObject" Target="../embeddings/oleObject35.bin"/><Relationship Id="rId26" Type="http://schemas.openxmlformats.org/officeDocument/2006/relationships/image" Target="../media/image34.wmf"/><Relationship Id="rId25" Type="http://schemas.openxmlformats.org/officeDocument/2006/relationships/oleObject" Target="../embeddings/oleObject34.bin"/><Relationship Id="rId24" Type="http://schemas.openxmlformats.org/officeDocument/2006/relationships/image" Target="../media/image33.wmf"/><Relationship Id="rId23" Type="http://schemas.openxmlformats.org/officeDocument/2006/relationships/oleObject" Target="../embeddings/oleObject33.bin"/><Relationship Id="rId22" Type="http://schemas.openxmlformats.org/officeDocument/2006/relationships/image" Target="../media/image32.wmf"/><Relationship Id="rId21" Type="http://schemas.openxmlformats.org/officeDocument/2006/relationships/oleObject" Target="../embeddings/oleObject32.bin"/><Relationship Id="rId20" Type="http://schemas.openxmlformats.org/officeDocument/2006/relationships/image" Target="../media/image31.wmf"/><Relationship Id="rId2" Type="http://schemas.openxmlformats.org/officeDocument/2006/relationships/image" Target="../media/image22.emf"/><Relationship Id="rId19" Type="http://schemas.openxmlformats.org/officeDocument/2006/relationships/oleObject" Target="../embeddings/oleObject31.bin"/><Relationship Id="rId18" Type="http://schemas.openxmlformats.org/officeDocument/2006/relationships/image" Target="../media/image30.wmf"/><Relationship Id="rId17" Type="http://schemas.openxmlformats.org/officeDocument/2006/relationships/oleObject" Target="../embeddings/oleObject30.bin"/><Relationship Id="rId16" Type="http://schemas.openxmlformats.org/officeDocument/2006/relationships/image" Target="../media/image29.wmf"/><Relationship Id="rId15" Type="http://schemas.openxmlformats.org/officeDocument/2006/relationships/oleObject" Target="../embeddings/oleObject29.bin"/><Relationship Id="rId14" Type="http://schemas.openxmlformats.org/officeDocument/2006/relationships/image" Target="../media/image28.wmf"/><Relationship Id="rId13" Type="http://schemas.openxmlformats.org/officeDocument/2006/relationships/oleObject" Target="../embeddings/oleObject28.bin"/><Relationship Id="rId12" Type="http://schemas.openxmlformats.org/officeDocument/2006/relationships/image" Target="../media/image27.wmf"/><Relationship Id="rId11" Type="http://schemas.openxmlformats.org/officeDocument/2006/relationships/oleObject" Target="../embeddings/oleObject27.bin"/><Relationship Id="rId10" Type="http://schemas.openxmlformats.org/officeDocument/2006/relationships/image" Target="../media/image26.wmf"/><Relationship Id="rId1" Type="http://schemas.openxmlformats.org/officeDocument/2006/relationships/oleObject" Target="../embeddings/oleObject22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9.wmf"/><Relationship Id="rId8" Type="http://schemas.openxmlformats.org/officeDocument/2006/relationships/oleObject" Target="../embeddings/oleObject40.bin"/><Relationship Id="rId7" Type="http://schemas.openxmlformats.org/officeDocument/2006/relationships/image" Target="../media/image38.wmf"/><Relationship Id="rId6" Type="http://schemas.openxmlformats.org/officeDocument/2006/relationships/oleObject" Target="../embeddings/oleObject39.bin"/><Relationship Id="rId5" Type="http://schemas.openxmlformats.org/officeDocument/2006/relationships/image" Target="../media/image37.wmf"/><Relationship Id="rId4" Type="http://schemas.openxmlformats.org/officeDocument/2006/relationships/image" Target="../media/image36.wmf"/><Relationship Id="rId3" Type="http://schemas.openxmlformats.org/officeDocument/2006/relationships/oleObject" Target="../embeddings/oleObject38.bin"/><Relationship Id="rId2" Type="http://schemas.openxmlformats.org/officeDocument/2006/relationships/image" Target="../media/image35.wmf"/><Relationship Id="rId15" Type="http://schemas.openxmlformats.org/officeDocument/2006/relationships/vmlDrawing" Target="../drawings/vmlDrawing6.vml"/><Relationship Id="rId14" Type="http://schemas.openxmlformats.org/officeDocument/2006/relationships/slideLayout" Target="../slideLayouts/slideLayout7.xml"/><Relationship Id="rId13" Type="http://schemas.openxmlformats.org/officeDocument/2006/relationships/image" Target="../media/image41.wmf"/><Relationship Id="rId12" Type="http://schemas.openxmlformats.org/officeDocument/2006/relationships/oleObject" Target="../embeddings/oleObject42.bin"/><Relationship Id="rId11" Type="http://schemas.openxmlformats.org/officeDocument/2006/relationships/image" Target="../media/image40.wmf"/><Relationship Id="rId10" Type="http://schemas.openxmlformats.org/officeDocument/2006/relationships/oleObject" Target="../embeddings/oleObject41.bin"/><Relationship Id="rId1" Type="http://schemas.openxmlformats.org/officeDocument/2006/relationships/oleObject" Target="../embeddings/oleObject3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40435" y="1824355"/>
            <a:ext cx="10093325" cy="2387600"/>
          </a:xfrm>
        </p:spPr>
        <p:txBody>
          <a:bodyPr/>
          <a:p>
            <a:r>
              <a:rPr lang="zh-CN" altLang="en-US" sz="9600">
                <a:latin typeface="宋体" panose="02010600030101010101" pitchFamily="2" charset="-122"/>
                <a:ea typeface="宋体" panose="02010600030101010101" pitchFamily="2" charset="-122"/>
              </a:rPr>
              <a:t>振动和波作业解答</a:t>
            </a:r>
            <a:endParaRPr lang="zh-CN" altLang="en-US" sz="960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156845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9. 某质点作简谐振动，周期为 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 s</a:t>
            </a:r>
            <a:r>
              <a:rPr sz="2400" b="1">
                <a:ea typeface="宋体" panose="02010600030101010101" pitchFamily="2" charset="-122"/>
              </a:rPr>
              <a:t>，振幅为 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0.06 m</a:t>
            </a:r>
            <a:r>
              <a:rPr sz="2400" b="1">
                <a:ea typeface="宋体" panose="02010600030101010101" pitchFamily="2" charset="-122"/>
              </a:rPr>
              <a:t>，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0</a:t>
            </a:r>
            <a:r>
              <a:rPr sz="2400" b="1">
                <a:ea typeface="宋体" panose="02010600030101010101" pitchFamily="2" charset="-122"/>
              </a:rPr>
              <a:t> 时刻，质点恰好处在负向最大位移处，求：                                   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(1) 该质点的振动方程；                                      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    (2) 此振动以波速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= 2 m/s </a:t>
            </a:r>
            <a:r>
              <a:rPr sz="2400" b="1">
                <a:ea typeface="宋体" panose="02010600030101010101" pitchFamily="2" charset="-122"/>
              </a:rPr>
              <a:t>沿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</a:t>
            </a:r>
            <a:r>
              <a:rPr sz="2400" b="1">
                <a:ea typeface="宋体" panose="02010600030101010101" pitchFamily="2" charset="-122"/>
              </a:rPr>
              <a:t>轴正方向传播时，形成的一维简谐波的波动表达式</a:t>
            </a:r>
            <a:r>
              <a:rPr lang="zh-CN" sz="2400" b="1">
                <a:ea typeface="宋体" panose="02010600030101010101" pitchFamily="2" charset="-122"/>
              </a:rPr>
              <a:t>。</a:t>
            </a:r>
            <a:endParaRPr lang="zh-CN" sz="2400" b="1">
              <a:ea typeface="宋体" panose="02010600030101010101" pitchFamily="2" charset="-122"/>
            </a:endParaRPr>
          </a:p>
        </p:txBody>
      </p:sp>
      <p:sp>
        <p:nvSpPr>
          <p:cNvPr id="22531" name="文本框 1"/>
          <p:cNvSpPr/>
          <p:nvPr/>
        </p:nvSpPr>
        <p:spPr>
          <a:xfrm>
            <a:off x="186690" y="2419350"/>
            <a:ext cx="5409565" cy="82994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l"/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t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 = 0</a:t>
            </a:r>
            <a:r>
              <a:rPr sz="2400" b="1">
                <a:ea typeface="宋体" panose="02010600030101010101" pitchFamily="2" charset="-122"/>
                <a:sym typeface="+mn-ea"/>
              </a:rPr>
              <a:t> 时刻，质点恰好处在负向最大位移处</a:t>
            </a:r>
            <a:r>
              <a:rPr lang="zh-CN" sz="2400" b="1">
                <a:ea typeface="宋体" panose="02010600030101010101" pitchFamily="2" charset="-122"/>
                <a:sym typeface="+mn-ea"/>
              </a:rPr>
              <a:t>，得该质点的振动初位相为：</a:t>
            </a:r>
            <a:endParaRPr lang="zh-CN" sz="2400" b="1" dirty="0">
              <a:latin typeface="Arial" panose="020B0604020202020204" pitchFamily="34" charset="0"/>
              <a:ea typeface="宋体" panose="02010600030101010101" pitchFamily="2" charset="-122"/>
              <a:sym typeface="+mn-ea"/>
            </a:endParaRPr>
          </a:p>
        </p:txBody>
      </p:sp>
      <p:sp>
        <p:nvSpPr>
          <p:cNvPr id="26" name="文本框 1"/>
          <p:cNvSpPr/>
          <p:nvPr/>
        </p:nvSpPr>
        <p:spPr>
          <a:xfrm>
            <a:off x="285115" y="3394075"/>
            <a:ext cx="278384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）振动方程为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701030" y="2609850"/>
          <a:ext cx="1283335" cy="4495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1" imgW="393700" imgH="165100" progId="Equation.KSEE3">
                  <p:embed/>
                </p:oleObj>
              </mc:Choice>
              <mc:Fallback>
                <p:oleObj name="" r:id="rId1" imgW="393700" imgH="1651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701030" y="2609850"/>
                        <a:ext cx="1283335" cy="4495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" name="对象 2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115310" y="3394075"/>
          <a:ext cx="5961380" cy="4610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" name="" r:id="rId3" imgW="2197100" imgH="203200" progId="Equation.KSEE3">
                  <p:embed/>
                </p:oleObj>
              </mc:Choice>
              <mc:Fallback>
                <p:oleObj name="" r:id="rId3" imgW="21971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15310" y="3394075"/>
                        <a:ext cx="5961380" cy="4610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文本框 1"/>
          <p:cNvSpPr/>
          <p:nvPr/>
        </p:nvSpPr>
        <p:spPr>
          <a:xfrm>
            <a:off x="257175" y="4080510"/>
            <a:ext cx="247777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2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）波方程为：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32153" y="2463800"/>
          <a:ext cx="1718310" cy="74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762000" imgH="393700" progId="Equation.KSEE3">
                  <p:embed/>
                </p:oleObj>
              </mc:Choice>
              <mc:Fallback>
                <p:oleObj name="" r:id="rId5" imgW="7620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332153" y="2463800"/>
                        <a:ext cx="1718310" cy="74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86673" y="3863658"/>
          <a:ext cx="7891145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7" imgW="2908300" imgH="393700" progId="Equation.KSEE3">
                  <p:embed/>
                </p:oleObj>
              </mc:Choice>
              <mc:Fallback>
                <p:oleObj name="" r:id="rId7" imgW="2908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86673" y="3863658"/>
                        <a:ext cx="7891145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6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1938020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10. 一平面简谐波沿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轴正向传播，其振幅和角频率分别为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ω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，波速为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u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，设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 0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时的波形曲线如图所示．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(1) 写出此波的表达式．                                    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(2) 求距O点分别为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λ / 8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λ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8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两处质点的振动方程．    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indent="0"/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(3) 求距O点分别为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λ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 8 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和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λ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/ 8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两处质点在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0</a:t>
            </a:r>
            <a:r>
              <a:rPr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时的振动速度．</a:t>
            </a:r>
            <a:endParaRPr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33" name="文本框 1"/>
          <p:cNvSpPr/>
          <p:nvPr/>
        </p:nvSpPr>
        <p:spPr>
          <a:xfrm>
            <a:off x="186690" y="2788920"/>
            <a:ext cx="558863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O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点速度方向向下，初位置为：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y</a:t>
            </a:r>
            <a:r>
              <a:rPr lang="en-US" altLang="zh-CN" sz="2400" b="1" i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0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=0</a:t>
            </a:r>
            <a:endParaRPr lang="en-US" altLang="zh-CN" sz="2400" b="1" i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34" name="文本框 1"/>
          <p:cNvSpPr/>
          <p:nvPr/>
        </p:nvSpPr>
        <p:spPr>
          <a:xfrm>
            <a:off x="175895" y="3349625"/>
            <a:ext cx="477266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1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）由于波沿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x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轴正向传播，有：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073743973" name="对象 1073743972"/>
          <p:cNvGraphicFramePr>
            <a:graphicFrameLocks noChangeAspect="1"/>
          </p:cNvGraphicFramePr>
          <p:nvPr/>
        </p:nvGraphicFramePr>
        <p:xfrm>
          <a:off x="9452610" y="1261110"/>
          <a:ext cx="2541905" cy="17856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1478915" imgH="1037590" progId="Word.Picture.8">
                  <p:embed/>
                </p:oleObj>
              </mc:Choice>
              <mc:Fallback>
                <p:oleObj name="" r:id="rId1" imgW="1478915" imgH="1037590" progId="Word.Picture.8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452610" y="1261110"/>
                        <a:ext cx="2541905" cy="178562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文本框 1"/>
          <p:cNvSpPr/>
          <p:nvPr/>
        </p:nvSpPr>
        <p:spPr>
          <a:xfrm>
            <a:off x="9182735" y="3249295"/>
            <a:ext cx="2811780" cy="64516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O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点的运动方向可通过波形图的平移进行判断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sp>
        <p:nvSpPr>
          <p:cNvPr id="5" name="任意多边形 4"/>
          <p:cNvSpPr/>
          <p:nvPr/>
        </p:nvSpPr>
        <p:spPr>
          <a:xfrm>
            <a:off x="9973945" y="1860550"/>
            <a:ext cx="1433195" cy="1063625"/>
          </a:xfrm>
          <a:custGeom>
            <a:avLst/>
            <a:gdLst>
              <a:gd name="connisteX0" fmla="*/ 0 w 1433195"/>
              <a:gd name="connsiteY0" fmla="*/ 998356 h 1063775"/>
              <a:gd name="connisteX1" fmla="*/ 434975 w 1433195"/>
              <a:gd name="connsiteY1" fmla="*/ 136 h 1063775"/>
              <a:gd name="connisteX2" fmla="*/ 988695 w 1433195"/>
              <a:gd name="connsiteY2" fmla="*/ 1058046 h 1063775"/>
              <a:gd name="connisteX3" fmla="*/ 1433195 w 1433195"/>
              <a:gd name="connsiteY3" fmla="*/ 355736 h 1063775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</a:cxnLst>
            <a:rect l="l" t="t" r="r" b="b"/>
            <a:pathLst>
              <a:path w="1433195" h="1063776">
                <a:moveTo>
                  <a:pt x="0" y="998357"/>
                </a:moveTo>
                <a:cubicBezTo>
                  <a:pt x="76200" y="777377"/>
                  <a:pt x="237490" y="-11928"/>
                  <a:pt x="434975" y="137"/>
                </a:cubicBezTo>
                <a:cubicBezTo>
                  <a:pt x="632460" y="12202"/>
                  <a:pt x="789305" y="986927"/>
                  <a:pt x="988695" y="1058047"/>
                </a:cubicBezTo>
                <a:cubicBezTo>
                  <a:pt x="1188085" y="1129167"/>
                  <a:pt x="1355090" y="517662"/>
                  <a:pt x="1433195" y="355737"/>
                </a:cubicBezTo>
              </a:path>
            </a:pathLst>
          </a:custGeom>
          <a:ln>
            <a:solidFill>
              <a:srgbClr val="FF0000"/>
            </a:solidFill>
            <a:prstDash val="sysDot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graphicFrame>
        <p:nvGraphicFramePr>
          <p:cNvPr id="43" name="对象 42"/>
          <p:cNvGraphicFramePr/>
          <p:nvPr/>
        </p:nvGraphicFramePr>
        <p:xfrm>
          <a:off x="6032500" y="2688590"/>
          <a:ext cx="3343910" cy="661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" name="" r:id="rId3" imgW="1981200" imgH="393700" progId="Equation.KSEE3">
                  <p:embed/>
                </p:oleObj>
              </mc:Choice>
              <mc:Fallback>
                <p:oleObj name="" r:id="rId3" imgW="1981200" imgH="393700" progId="Equation.KSEE3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032500" y="2688590"/>
                        <a:ext cx="3343910" cy="661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48555" y="3192780"/>
          <a:ext cx="3463925" cy="774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1473200" imgH="393700" progId="Equation.KSEE3">
                  <p:embed/>
                </p:oleObj>
              </mc:Choice>
              <mc:Fallback>
                <p:oleObj name="" r:id="rId5" imgW="14732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48555" y="3192780"/>
                        <a:ext cx="3463925" cy="774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2" name="组合 11"/>
          <p:cNvGrpSpPr/>
          <p:nvPr/>
        </p:nvGrpSpPr>
        <p:grpSpPr>
          <a:xfrm>
            <a:off x="175895" y="4168775"/>
            <a:ext cx="5490210" cy="561340"/>
            <a:chOff x="449" y="7437"/>
            <a:chExt cx="8646" cy="884"/>
          </a:xfrm>
        </p:grpSpPr>
        <p:sp>
          <p:nvSpPr>
            <p:cNvPr id="29" name="文本框 1"/>
            <p:cNvSpPr/>
            <p:nvPr/>
          </p:nvSpPr>
          <p:spPr>
            <a:xfrm>
              <a:off x="449" y="7517"/>
              <a:ext cx="8646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（</a:t>
              </a:r>
              <a:r>
                <a:rPr lang="en-US" alt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2</a:t>
              </a:r>
              <a:r>
                <a:rPr lang="zh-CN" alt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）上式中，代入                           得：</a:t>
              </a:r>
              <a:endParaRPr 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940" y="7437"/>
            <a:ext cx="2767" cy="88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7" imgW="1231265" imgH="393700" progId="Equation.KSEE3">
                    <p:embed/>
                  </p:oleObj>
                </mc:Choice>
                <mc:Fallback>
                  <p:oleObj name="" r:id="rId7" imgW="1231265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4940" y="7437"/>
                          <a:ext cx="2767" cy="88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235075" y="4730750"/>
          <a:ext cx="443103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9" imgW="2400300" imgH="393700" progId="Equation.KSEE3">
                  <p:embed/>
                </p:oleObj>
              </mc:Choice>
              <mc:Fallback>
                <p:oleObj name="" r:id="rId9" imgW="24003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235075" y="4730750"/>
                        <a:ext cx="4431030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对象 1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517005" y="4730750"/>
          <a:ext cx="4688840" cy="621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" name="" r:id="rId11" imgW="2476500" imgH="393700" progId="Equation.KSEE3">
                  <p:embed/>
                </p:oleObj>
              </mc:Choice>
              <mc:Fallback>
                <p:oleObj name="" r:id="rId11" imgW="24765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6517005" y="4730750"/>
                        <a:ext cx="4688840" cy="621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文本框 1"/>
          <p:cNvSpPr/>
          <p:nvPr/>
        </p:nvSpPr>
        <p:spPr>
          <a:xfrm>
            <a:off x="175895" y="5612765"/>
            <a:ext cx="6340475" cy="46037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（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3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）上式中，对时间求导后，代入 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t=0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得：</a:t>
            </a:r>
            <a:endParaRPr lang="zh-CN" dirty="0"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111240" y="5502275"/>
            <a:ext cx="5719445" cy="680720"/>
            <a:chOff x="9624" y="8665"/>
            <a:chExt cx="9007" cy="1072"/>
          </a:xfrm>
        </p:grpSpPr>
        <p:graphicFrame>
          <p:nvGraphicFramePr>
            <p:cNvPr id="22" name="对象 2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9624" y="8708"/>
            <a:ext cx="4487" cy="9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3" name="" r:id="rId13" imgW="1676400" imgH="431800" progId="Equation.KSEE3">
                    <p:embed/>
                  </p:oleObj>
                </mc:Choice>
                <mc:Fallback>
                  <p:oleObj name="" r:id="rId13" imgW="16764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9624" y="8708"/>
                          <a:ext cx="4487" cy="987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" name="对象 3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4461" y="8665"/>
            <a:ext cx="4171" cy="10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0" name="" r:id="rId15" imgW="1765300" imgH="431800" progId="Equation.KSEE3">
                    <p:embed/>
                  </p:oleObj>
                </mc:Choice>
                <mc:Fallback>
                  <p:oleObj name="" r:id="rId15" imgW="1765300" imgH="4318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4461" y="8665"/>
                          <a:ext cx="4171" cy="107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5" grpId="0" animBg="1"/>
      <p:bldP spid="2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76859" y="303830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61035"/>
            <a:ext cx="12002135" cy="2245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1．关于简谐振动，下列说法中正确的是      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       ]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(A)  同一周期内没有两个完全相同的振动状态</a:t>
            </a:r>
            <a:r>
              <a:rPr 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(B)  质点在平衡位置处，振动的速度为零</a:t>
            </a:r>
            <a:r>
              <a:rPr 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(C)  质点在最大位移处，振动的速度最大 </a:t>
            </a:r>
            <a:r>
              <a:rPr 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(D)  质点在最大位移处，动能最大</a:t>
            </a:r>
            <a:r>
              <a:rPr lang="zh-CN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；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689735" y="3126105"/>
            <a:ext cx="10281285" cy="9772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选项（</a:t>
            </a:r>
            <a:r>
              <a:rPr lang="en-US" altLang="zh-CN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A</a:t>
            </a:r>
            <a:r>
              <a:rPr lang="zh-CN" altLang="en-US" sz="2400" b="1" dirty="0">
                <a:latin typeface="宋体" panose="02010600030101010101" pitchFamily="2" charset="-122"/>
                <a:ea typeface="宋体" panose="02010600030101010101" pitchFamily="2" charset="-122"/>
              </a:rPr>
              <a:t>）正确；同一周期内，位相随时间均匀改变，不相同，而振动状态由位相决定。</a:t>
            </a:r>
            <a:endParaRPr lang="zh-CN" altLang="en-US" sz="2400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731917" y="4296140"/>
            <a:ext cx="7376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选项（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B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）错误；质点在平衡位置处，振动速度最大。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392229" y="5887085"/>
            <a:ext cx="151193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答案为</a:t>
            </a:r>
            <a:r>
              <a:rPr lang="en-US" altLang="zh-CN" sz="28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endParaRPr lang="en-US" altLang="zh-CN" sz="28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TextBox 6"/>
          <p:cNvSpPr txBox="1"/>
          <p:nvPr/>
        </p:nvSpPr>
        <p:spPr>
          <a:xfrm>
            <a:off x="1731917" y="4950190"/>
            <a:ext cx="737616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选项（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）错误；质点在最大位移处，振动速度为零。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10" name="TextBox 6"/>
          <p:cNvSpPr txBox="1"/>
          <p:nvPr/>
        </p:nvSpPr>
        <p:spPr>
          <a:xfrm>
            <a:off x="1734457" y="5590905"/>
            <a:ext cx="8906510" cy="46037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选项（</a:t>
            </a:r>
            <a:r>
              <a:rPr lang="en-US" alt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D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）错误；质点在最大位移处，振动速度为零，动能最小。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5" grpId="0"/>
      <p:bldP spid="7" grpId="0"/>
      <p:bldP spid="8" grpId="0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2. 一弹簧振子作简谐振动，当其偏离平衡位置的位移的大小为振幅的</a:t>
            </a:r>
            <a:r>
              <a:rPr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1/4</a:t>
            </a:r>
            <a:r>
              <a:rPr sz="2400" b="1" dirty="0" smtClean="0">
                <a:ea typeface="宋体" panose="02010600030101010101" pitchFamily="2" charset="-122"/>
              </a:rPr>
              <a:t>时，其动能为振动总能量的</a:t>
            </a:r>
            <a:r>
              <a:rPr lang="zh-CN" sz="2400" b="1" dirty="0" smtClean="0">
                <a:ea typeface="宋体" panose="02010600030101010101" pitchFamily="2" charset="-122"/>
              </a:rPr>
              <a:t>：</a:t>
            </a:r>
            <a:endParaRPr lang="zh-CN" sz="2400" b="1" dirty="0" smtClean="0">
              <a:ea typeface="宋体" panose="02010600030101010101" pitchFamily="2" charset="-122"/>
            </a:endParaRPr>
          </a:p>
          <a:p>
            <a:r>
              <a:rPr sz="2400" b="1" dirty="0" smtClean="0">
                <a:ea typeface="宋体" panose="02010600030101010101" pitchFamily="2" charset="-122"/>
              </a:rPr>
              <a:t>      (A)  7/16          (B)  9/16         (C)  11/16        (D)  13/16          (E)  15/16  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sp>
        <p:nvSpPr>
          <p:cNvPr id="19" name="TextBox 12"/>
          <p:cNvSpPr txBox="1"/>
          <p:nvPr/>
        </p:nvSpPr>
        <p:spPr>
          <a:xfrm>
            <a:off x="0" y="2385695"/>
            <a:ext cx="863282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分析：</a:t>
            </a:r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已知质点位置时，计算势能较为方便，有：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9956800" y="3965575"/>
            <a:ext cx="13214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答案为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D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929640" y="3116580"/>
            <a:ext cx="630428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求出势能后，再由总能量守恒求出动能，有：</a:t>
            </a:r>
            <a:endParaRPr lang="zh-CN" altLang="en-US" sz="2400"/>
          </a:p>
        </p:txBody>
      </p:sp>
      <p:sp>
        <p:nvSpPr>
          <p:cNvPr id="25" name="文本框 24"/>
          <p:cNvSpPr txBox="1"/>
          <p:nvPr/>
        </p:nvSpPr>
        <p:spPr>
          <a:xfrm>
            <a:off x="998855" y="3919855"/>
            <a:ext cx="263144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振动的总能量为：</a:t>
            </a:r>
            <a:endParaRPr lang="zh-CN" altLang="en-US" sz="2400"/>
          </a:p>
        </p:txBody>
      </p:sp>
      <p:sp>
        <p:nvSpPr>
          <p:cNvPr id="26" name="TextBox 6"/>
          <p:cNvSpPr txBox="1"/>
          <p:nvPr/>
        </p:nvSpPr>
        <p:spPr>
          <a:xfrm>
            <a:off x="1027430" y="4661535"/>
            <a:ext cx="34340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zh-CN" sz="2400" b="1" dirty="0" smtClean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</a:rPr>
              <a:t>联立以上三式，得：</a:t>
            </a:r>
            <a:endParaRPr lang="zh-CN" sz="2400" b="1" dirty="0" smtClean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31990" y="2322195"/>
          <a:ext cx="2855595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1917065" imgH="393700" progId="Equation.KSEE3">
                  <p:embed/>
                </p:oleObj>
              </mc:Choice>
              <mc:Fallback>
                <p:oleObj name="" r:id="rId1" imgW="19170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031990" y="2322195"/>
                        <a:ext cx="2855595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349490" y="3127375"/>
          <a:ext cx="1383665" cy="438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3" imgW="762000" imgH="241300" progId="Equation.KSEE3">
                  <p:embed/>
                </p:oleObj>
              </mc:Choice>
              <mc:Fallback>
                <p:oleObj name="" r:id="rId3" imgW="762000" imgH="2413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349490" y="3127375"/>
                        <a:ext cx="1383665" cy="438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754120" y="3856355"/>
          <a:ext cx="945515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5" imgW="634365" imgH="393700" progId="Equation.KSEE3">
                  <p:embed/>
                </p:oleObj>
              </mc:Choice>
              <mc:Fallback>
                <p:oleObj name="" r:id="rId5" imgW="6343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754120" y="3856355"/>
                        <a:ext cx="945515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311968" y="4598670"/>
          <a:ext cx="2988310" cy="586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2005965" imgH="393700" progId="Equation.KSEE3">
                  <p:embed/>
                </p:oleObj>
              </mc:Choice>
              <mc:Fallback>
                <p:oleObj name="" r:id="rId7" imgW="2005965" imgH="393700" progId="Equation.KSEE3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311968" y="4598670"/>
                        <a:ext cx="2988310" cy="586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6" grpId="0"/>
      <p:bldP spid="22" grpId="0"/>
      <p:bldP spid="2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53669" y="2295985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53975" y="651510"/>
            <a:ext cx="12035790" cy="1383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3.  机械波的表达式为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y = 0.03cos6(t + 0.01x )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(SI) ，则［    ］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(A) 其振幅为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3 m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       (B) 其周期为 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1/3  s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(C) 其波速为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en-US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m/s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      (D) 波沿</a:t>
            </a:r>
            <a:r>
              <a:rPr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轴正向传播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1181418" y="2327910"/>
            <a:ext cx="9194527" cy="491490"/>
            <a:chOff x="1524" y="4873"/>
            <a:chExt cx="14479" cy="774"/>
          </a:xfrm>
        </p:grpSpPr>
        <p:sp>
          <p:nvSpPr>
            <p:cNvPr id="10" name="Rectangle 24"/>
            <p:cNvSpPr>
              <a:spLocks noChangeArrowheads="1"/>
            </p:cNvSpPr>
            <p:nvPr/>
          </p:nvSpPr>
          <p:spPr bwMode="auto">
            <a:xfrm>
              <a:off x="1524" y="4922"/>
              <a:ext cx="4626" cy="725"/>
            </a:xfrm>
            <a:prstGeom prst="rect">
              <a:avLst/>
            </a:prstGeom>
            <a:noFill/>
            <a:ln w="9525" algn="ctr">
              <a:noFill/>
              <a:miter lim="800000"/>
            </a:ln>
            <a:effectLst/>
          </p:spPr>
          <p:txBody>
            <a:bodyPr wrap="none">
              <a:spAutoFit/>
            </a:bodyPr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FF"/>
                </a:buClr>
                <a:buSzTx/>
                <a:buFont typeface="Wingdings" panose="05000000000000000000" pitchFamily="2" charset="2"/>
                <a:buNone/>
                <a:defRPr/>
              </a:pPr>
              <a:r>
                <a:rPr kumimoji="1" 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转化为标准形</a:t>
              </a:r>
              <a:r>
                <a:rPr kumimoji="1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，得：</a:t>
              </a:r>
              <a:endPara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9" name="对象 8">
              <a:hlinkClick r:id="" action="ppaction://ole?verb=0"/>
            </p:cNvPr>
            <p:cNvGraphicFramePr>
              <a:graphicFrameLocks noChangeAspect="1"/>
            </p:cNvGraphicFramePr>
            <p:nvPr/>
          </p:nvGraphicFramePr>
          <p:xfrm>
            <a:off x="6413" y="4873"/>
            <a:ext cx="9590" cy="7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40" name="" r:id="rId1" imgW="2691765" imgH="203200" progId="Equation.KSEE3">
                    <p:embed/>
                  </p:oleObj>
                </mc:Choice>
                <mc:Fallback>
                  <p:oleObj name="" r:id="rId1" imgW="2691765" imgH="203200" progId="Equation.KSEE3">
                    <p:embed/>
                    <p:pic>
                      <p:nvPicPr>
                        <p:cNvPr id="0" name="图片 409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6413" y="4873"/>
                          <a:ext cx="9590" cy="724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6" name="Text Box 23"/>
          <p:cNvSpPr txBox="1">
            <a:spLocks noChangeArrowheads="1"/>
          </p:cNvSpPr>
          <p:nvPr/>
        </p:nvSpPr>
        <p:spPr bwMode="auto">
          <a:xfrm>
            <a:off x="1118870" y="3013075"/>
            <a:ext cx="10113010" cy="83121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保证</a:t>
            </a:r>
            <a:r>
              <a:rPr kumimoji="1" lang="en-US" altLang="zh-CN" sz="24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t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变量前的系数为正时，</a:t>
            </a:r>
            <a:r>
              <a:rPr kumimoji="1" lang="en-US" altLang="zh-CN" sz="2400" b="1" i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变量前的符号描述传播方向，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 </a:t>
            </a:r>
            <a:r>
              <a:rPr kumimoji="1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“</a:t>
            </a:r>
            <a:r>
              <a:rPr kumimoji="1" lang="en-US" altLang="zh-CN" sz="24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-</a:t>
            </a:r>
            <a:r>
              <a:rPr kumimoji="1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”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表示沿</a:t>
            </a:r>
            <a:r>
              <a:rPr kumimoji="1" lang="en-US" altLang="zh-CN" sz="2400" b="1" i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轴</a:t>
            </a:r>
            <a:r>
              <a:rPr kumimoji="1" lang="zh-CN" altLang="en-US" sz="2400" b="1" kern="1200" cap="none" spc="0" normalizeH="0" baseline="0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正向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传播；</a:t>
            </a:r>
            <a:r>
              <a:rPr kumimoji="1" lang="en-US" altLang="zh-CN" sz="2400" b="1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“</a:t>
            </a:r>
            <a:r>
              <a:rPr kumimoji="1" lang="en-US" altLang="zh-CN" sz="24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+</a:t>
            </a:r>
            <a:r>
              <a:rPr kumimoji="1" lang="en-US" altLang="zh-CN" sz="2400" b="1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”</a:t>
            </a:r>
            <a:r>
              <a:rPr kumimoji="1" lang="zh-CN" altLang="en-US" sz="2400" b="1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表示沿</a:t>
            </a:r>
            <a:r>
              <a:rPr kumimoji="1" lang="en-US" altLang="zh-CN" sz="2400" b="1" i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x</a:t>
            </a:r>
            <a:r>
              <a:rPr kumimoji="1" lang="zh-CN" altLang="en-US" sz="2400" b="1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轴</a:t>
            </a:r>
            <a:r>
              <a:rPr kumimoji="1" lang="zh-CN" altLang="en-US" sz="2400" b="1" noProof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负向</a:t>
            </a:r>
            <a:r>
              <a:rPr kumimoji="1" lang="zh-CN" altLang="en-US" sz="2400" b="1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传播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。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aphicFrame>
        <p:nvGraphicFramePr>
          <p:cNvPr id="39" name="对象 38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1774825" y="3961130"/>
          <a:ext cx="7372985" cy="664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1" name="" r:id="rId3" imgW="4368800" imgH="393700" progId="Equation.KSEE3">
                  <p:embed/>
                </p:oleObj>
              </mc:Choice>
              <mc:Fallback>
                <p:oleObj name="" r:id="rId3" imgW="4368800" imgH="393700" progId="Equation.KSEE3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74825" y="3961130"/>
                        <a:ext cx="7372985" cy="664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文本框 39"/>
          <p:cNvSpPr txBox="1"/>
          <p:nvPr/>
        </p:nvSpPr>
        <p:spPr>
          <a:xfrm>
            <a:off x="9808210" y="4775835"/>
            <a:ext cx="1321435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答案为</a:t>
            </a:r>
            <a:r>
              <a:rPr lang="en-US" altLang="zh-CN"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C</a:t>
            </a:r>
            <a:endParaRPr lang="en-US" altLang="zh-CN" sz="2400" b="1" dirty="0" smtClean="0">
              <a:solidFill>
                <a:srgbClr val="FF0000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</p:txBody>
      </p:sp>
      <p:sp>
        <p:nvSpPr>
          <p:cNvPr id="41" name="Text Box 23"/>
          <p:cNvSpPr txBox="1">
            <a:spLocks noChangeArrowheads="1"/>
          </p:cNvSpPr>
          <p:nvPr/>
        </p:nvSpPr>
        <p:spPr bwMode="auto">
          <a:xfrm>
            <a:off x="761365" y="4775835"/>
            <a:ext cx="6247765" cy="461645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比较各选项答案，（</a:t>
            </a:r>
            <a:r>
              <a:rPr kumimoji="1" lang="en-US" altLang="zh-CN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C</a:t>
            </a:r>
            <a:r>
              <a:rPr kumimoji="1" lang="zh-CN" altLang="en-US" sz="2400" b="1" kern="1200" cap="none" spc="0" normalizeH="0" baseline="0" noProof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）是正确的。</a:t>
            </a:r>
            <a:endParaRPr kumimoji="1" lang="zh-CN" altLang="en-US" sz="2400" b="1" kern="1200" cap="none" spc="0" normalizeH="0" baseline="0" noProof="0"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26" grpId="0" bldLvl="0" animBg="1"/>
      <p:bldP spid="40" grpId="0"/>
      <p:bldP spid="41" grpId="0" bldLvl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-306" y="3538680"/>
            <a:ext cx="13071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解析</a:t>
            </a:r>
            <a:r>
              <a:rPr lang="zh-CN" altLang="en-US" sz="2800" dirty="0" smtClean="0">
                <a:solidFill>
                  <a:srgbClr val="1C07B9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：</a:t>
            </a:r>
            <a:endParaRPr lang="zh-CN" altLang="en-US" sz="2800" dirty="0">
              <a:solidFill>
                <a:srgbClr val="1C07B9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0" y="651510"/>
            <a:ext cx="12040870" cy="26765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4. 一平面简谐波在弹性媒质中传播，在媒质质元从最大位移处回到平衡位置的过程中［     ］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(A)  它的势能转换成动能  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它的动能转换成势能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)  </a:t>
            </a:r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它从相邻的一段媒质质元获得能量，其能量逐渐增加  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r>
              <a:rPr sz="2800" b="1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(D)  它把自己的能量传给相邻的一段媒质质元，其能量逐渐减小</a:t>
            </a:r>
            <a:endParaRPr sz="2800" b="1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2432" name="Text Box 32"/>
          <p:cNvSpPr txBox="1">
            <a:spLocks noChangeArrowheads="1"/>
          </p:cNvSpPr>
          <p:nvPr/>
        </p:nvSpPr>
        <p:spPr bwMode="auto">
          <a:xfrm>
            <a:off x="1233805" y="3538855"/>
            <a:ext cx="10471150" cy="1939290"/>
          </a:xfrm>
          <a:prstGeom prst="rect">
            <a:avLst/>
          </a:prstGeom>
          <a:noFill/>
          <a:ln w="9525" algn="ctr">
            <a:noFill/>
            <a:miter lim="800000"/>
          </a:ln>
          <a:effectLst/>
        </p:spPr>
        <p:txBody>
          <a:bodyPr wrap="square" lIns="90000" tIns="46800" rIns="90000" bIns="46800">
            <a:spAutoFit/>
          </a:bodyPr>
          <a:p>
            <a:pPr marR="0" defTabSz="914400">
              <a:buClrTx/>
              <a:buSzTx/>
              <a:buFontTx/>
              <a:buNone/>
              <a:defRPr/>
            </a:pPr>
            <a:r>
              <a:rPr kumimoji="1" lang="en-US" altLang="zh-CN" sz="2400" kern="1200" cap="none" spc="0" normalizeH="0" baseline="0" noProof="0" smtClean="0"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1" lang="zh-CN" altLang="en-US" sz="2400" b="1" kern="1200" cap="none" spc="0" normalizeH="0" baseline="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对某质元，在最大位移处时，其动能和势能都最小，在平衡位置处时，其动能和势能都最大；</a:t>
            </a:r>
            <a:endParaRPr kumimoji="1" lang="zh-CN" altLang="en-US" sz="2400" b="1" kern="1200" cap="none" spc="0" normalizeH="0" baseline="0" noProof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marR="0" defTabSz="914400">
              <a:buClrTx/>
              <a:buSzTx/>
              <a:buFontTx/>
              <a:buNone/>
              <a:defRPr/>
            </a:pPr>
            <a:r>
              <a:rPr kumimoji="1" lang="zh-CN" altLang="en-US" sz="2400" b="1" kern="1200" cap="none" spc="0" normalizeH="0" baseline="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 </a:t>
            </a:r>
            <a:r>
              <a:rPr kumimoji="1" lang="zh-CN" altLang="en-US" sz="2400" b="1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波的</a:t>
            </a:r>
            <a:r>
              <a:rPr kumimoji="1" lang="zh-CN" altLang="en-US" sz="2400" b="1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能量在介质中以速度</a:t>
            </a:r>
            <a:r>
              <a:rPr kumimoji="1" lang="en-US" altLang="zh-CN" sz="2400" b="1" i="1" noProof="0" smtClean="0">
                <a:gradFill>
                  <a:gsLst>
                    <a:gs pos="0">
                      <a:srgbClr val="FE4444"/>
                    </a:gs>
                    <a:gs pos="100000">
                      <a:srgbClr val="832B2B"/>
                    </a:gs>
                  </a:gsLst>
                  <a:lin scaled="0"/>
                </a:gra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u</a:t>
            </a:r>
            <a:r>
              <a:rPr kumimoji="1" lang="zh-CN" altLang="en-US" sz="2400" b="1" noProof="0" smtClean="0"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流动；</a:t>
            </a:r>
            <a:r>
              <a:rPr kumimoji="1" lang="zh-CN" altLang="en-US" sz="2400" b="1" kern="1200" cap="none" spc="0" normalizeH="0" baseline="0" noProof="0" smtClean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它一方面从后方获得能量，同时又将自身能量向前传递，如果得到的多，传下去的少，则体元内的能量增加，反之则减少；    </a:t>
            </a:r>
            <a:endParaRPr kumimoji="1" lang="zh-CN" altLang="en-US" sz="2400" b="1" kern="1200" cap="none" spc="0" normalizeH="0" baseline="0" noProof="0" smtClean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535940" y="5677535"/>
            <a:ext cx="1074293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当</a:t>
            </a:r>
            <a:r>
              <a:rPr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媒质质元从最大位移处回到平衡位置的过程中</a:t>
            </a:r>
            <a:r>
              <a:rPr lang="zh-CN" sz="2400" b="1" dirty="0"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，能量由少变多，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所以选（</a:t>
            </a: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C</a:t>
            </a:r>
            <a:r>
              <a:rPr lang="zh-CN" sz="24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Times New Roman" panose="02020603050405020304" pitchFamily="18" charset="0"/>
                <a:sym typeface="+mn-ea"/>
              </a:rPr>
              <a:t>）</a:t>
            </a:r>
            <a:endParaRPr lang="zh-CN" sz="24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02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02432" grpId="0" bldLvl="0" animBg="1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5. 一质点沿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</a:t>
            </a:r>
            <a:r>
              <a:rPr sz="2400" b="1" dirty="0" smtClean="0">
                <a:ea typeface="宋体" panose="02010600030101010101" pitchFamily="2" charset="-122"/>
              </a:rPr>
              <a:t>轴以 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0</a:t>
            </a:r>
            <a:r>
              <a:rPr sz="2400" b="1" dirty="0" smtClean="0">
                <a:ea typeface="宋体" panose="02010600030101010101" pitchFamily="2" charset="-122"/>
              </a:rPr>
              <a:t> 为平衡位置作简谐振动，频率为 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0.25 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Hz</a:t>
            </a:r>
            <a:r>
              <a:rPr sz="2400" b="1" dirty="0" smtClean="0">
                <a:ea typeface="宋体" panose="02010600030101010101" pitchFamily="2" charset="-122"/>
              </a:rPr>
              <a:t>．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0 </a:t>
            </a:r>
            <a:r>
              <a:rPr sz="2400" b="1" dirty="0" smtClean="0">
                <a:ea typeface="宋体" panose="02010600030101010101" pitchFamily="2" charset="-122"/>
              </a:rPr>
              <a:t>时  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 =  0.37 cm   </a:t>
            </a:r>
            <a:r>
              <a:rPr sz="2400" b="1" dirty="0" smtClean="0">
                <a:ea typeface="宋体" panose="02010600030101010101" pitchFamily="2" charset="-122"/>
              </a:rPr>
              <a:t>而</a:t>
            </a:r>
            <a:r>
              <a:rPr sz="2400" b="1" dirty="0" smtClean="0">
                <a:solidFill>
                  <a:srgbClr val="FF0000"/>
                </a:solidFill>
                <a:ea typeface="宋体" panose="02010600030101010101" pitchFamily="2" charset="-122"/>
              </a:rPr>
              <a:t>速度等于零</a:t>
            </a:r>
            <a:r>
              <a:rPr sz="2400" b="1" dirty="0" smtClean="0">
                <a:ea typeface="宋体" panose="02010600030101010101" pitchFamily="2" charset="-122"/>
              </a:rPr>
              <a:t>，则振幅是________________，振动的数值表达式为___________________.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182245" y="1860550"/>
            <a:ext cx="4267200" cy="39878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 algn="l"/>
            <a:r>
              <a:rPr lang="zh-CN" altLang="en-US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解：</a:t>
            </a:r>
            <a:r>
              <a: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rPr>
              <a:t>由周期与角频率关系，可求得：</a:t>
            </a:r>
            <a:endParaRPr lang="zh-CN" sz="2000"/>
          </a:p>
        </p:txBody>
      </p:sp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7908" y="1564323"/>
          <a:ext cx="2924810" cy="872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3" name="" r:id="rId1" imgW="1320165" imgH="393700" progId="Equation.KSEE3">
                  <p:embed/>
                </p:oleObj>
              </mc:Choice>
              <mc:Fallback>
                <p:oleObj name="" r:id="rId1" imgW="1320165" imgH="393700" progId="Equation.KSEE3">
                  <p:embed/>
                  <p:pic>
                    <p:nvPicPr>
                      <p:cNvPr id="0" name="图片 307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847908" y="1564323"/>
                        <a:ext cx="2924810" cy="872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687070" y="2672715"/>
            <a:ext cx="6976110" cy="598170"/>
            <a:chOff x="1082" y="4583"/>
            <a:chExt cx="10986" cy="942"/>
          </a:xfrm>
        </p:grpSpPr>
        <p:sp>
          <p:nvSpPr>
            <p:cNvPr id="25" name="文本框 24"/>
            <p:cNvSpPr txBox="1"/>
            <p:nvPr/>
          </p:nvSpPr>
          <p:spPr>
            <a:xfrm>
              <a:off x="1082" y="4740"/>
              <a:ext cx="7328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由振幅计算公式，得：</a:t>
              </a:r>
              <a:endPara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3" name="对象 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763" y="4583"/>
            <a:ext cx="6305" cy="9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" name="" r:id="rId3" imgW="1955800" imgH="292100" progId="Equation.KSEE3">
                    <p:embed/>
                  </p:oleObj>
                </mc:Choice>
                <mc:Fallback>
                  <p:oleObj name="" r:id="rId3" imgW="1955800" imgH="2921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763" y="4583"/>
                          <a:ext cx="6305" cy="9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3" name="组合 22"/>
          <p:cNvGrpSpPr/>
          <p:nvPr/>
        </p:nvGrpSpPr>
        <p:grpSpPr>
          <a:xfrm>
            <a:off x="756920" y="3698875"/>
            <a:ext cx="7096125" cy="706755"/>
            <a:chOff x="1293" y="6086"/>
            <a:chExt cx="11175" cy="1113"/>
          </a:xfrm>
        </p:grpSpPr>
        <p:sp>
          <p:nvSpPr>
            <p:cNvPr id="5" name="文本框 4"/>
            <p:cNvSpPr txBox="1"/>
            <p:nvPr/>
          </p:nvSpPr>
          <p:spPr>
            <a:xfrm>
              <a:off x="1293" y="6086"/>
              <a:ext cx="4470" cy="1113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由初位置和速度的正负可求出初相位，有：</a:t>
              </a:r>
              <a:endPara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733" y="6086"/>
            <a:ext cx="5735" cy="109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5" imgW="2057400" imgH="393700" progId="Equation.KSEE3">
                    <p:embed/>
                  </p:oleObj>
                </mc:Choice>
                <mc:Fallback>
                  <p:oleObj name="" r:id="rId5" imgW="2057400" imgH="3937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6733" y="6086"/>
                          <a:ext cx="5735" cy="1098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24" name="组合 23"/>
          <p:cNvGrpSpPr/>
          <p:nvPr/>
        </p:nvGrpSpPr>
        <p:grpSpPr>
          <a:xfrm>
            <a:off x="687070" y="4872356"/>
            <a:ext cx="8663306" cy="398780"/>
            <a:chOff x="1082" y="7596"/>
            <a:chExt cx="13643" cy="628"/>
          </a:xfrm>
        </p:grpSpPr>
        <p:sp>
          <p:nvSpPr>
            <p:cNvPr id="8" name="文本框 7"/>
            <p:cNvSpPr txBox="1"/>
            <p:nvPr/>
          </p:nvSpPr>
          <p:spPr>
            <a:xfrm>
              <a:off x="1082" y="7596"/>
              <a:ext cx="6694" cy="628"/>
            </a:xfrm>
            <a:prstGeom prst="rect">
              <a:avLst/>
            </a:prstGeom>
            <a:noFill/>
          </p:spPr>
          <p:txBody>
            <a:bodyPr wrap="square" rtlCol="0" anchor="t">
              <a:spAutoFit/>
            </a:bodyPr>
            <a:p>
              <a:pPr algn="l"/>
              <a:r>
                <a:rPr lang="zh-CN" sz="2000" b="1" dirty="0" smtClean="0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  <a:sym typeface="+mn-ea"/>
                </a:rPr>
                <a:t>代入简谐振动标准方程，得：</a:t>
              </a:r>
              <a:endParaRPr lang="zh-CN" sz="2000" b="1" dirty="0" smtClean="0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  <a:sym typeface="+mn-ea"/>
              </a:endParaRPr>
            </a:p>
          </p:txBody>
        </p:sp>
        <p:graphicFrame>
          <p:nvGraphicFramePr>
            <p:cNvPr id="9" name="对象 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6864" y="7621"/>
            <a:ext cx="7861" cy="60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" name="" r:id="rId7" imgW="2819400" imgH="215900" progId="Equation.KSEE3">
                    <p:embed/>
                  </p:oleObj>
                </mc:Choice>
                <mc:Fallback>
                  <p:oleObj name="" r:id="rId7" imgW="2819400" imgH="215900" progId="Equation.KSEE3">
                    <p:embed/>
                    <p:pic>
                      <p:nvPicPr>
                        <p:cNvPr id="0" name="图片 3072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6864" y="7621"/>
                          <a:ext cx="7861" cy="60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/>
          <p:cNvSpPr txBox="1"/>
          <p:nvPr/>
        </p:nvSpPr>
        <p:spPr>
          <a:xfrm>
            <a:off x="73660" y="672465"/>
            <a:ext cx="1211834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sz="2400" b="1" dirty="0" smtClean="0">
                <a:ea typeface="宋体" panose="02010600030101010101" pitchFamily="2" charset="-122"/>
              </a:rPr>
              <a:t>6. 图中所示为两个简谐振动的振动曲线．若以余弦函数表示这两个振动的合成结果，则合振动的方程为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x=x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1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+x</a:t>
            </a:r>
            <a:r>
              <a:rPr lang="en-US" sz="2400" b="1" i="1" baseline="-25000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2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________________  </a:t>
            </a:r>
            <a:r>
              <a:rPr sz="2400" b="1" dirty="0" smtClean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(SI)</a:t>
            </a:r>
            <a:r>
              <a:rPr sz="2400" b="1" dirty="0" smtClean="0">
                <a:ea typeface="宋体" panose="02010600030101010101" pitchFamily="2" charset="-122"/>
              </a:rPr>
              <a:t> </a:t>
            </a:r>
            <a:endParaRPr sz="2400" b="1" dirty="0" smtClean="0">
              <a:ea typeface="宋体" panose="02010600030101010101" pitchFamily="2" charset="-122"/>
            </a:endParaRPr>
          </a:p>
        </p:txBody>
      </p:sp>
      <p:graphicFrame>
        <p:nvGraphicFramePr>
          <p:cNvPr id="1073743975" name="对象 1073743974"/>
          <p:cNvGraphicFramePr>
            <a:graphicFrameLocks noChangeAspect="1"/>
          </p:cNvGraphicFramePr>
          <p:nvPr/>
        </p:nvGraphicFramePr>
        <p:xfrm>
          <a:off x="8691880" y="1607185"/>
          <a:ext cx="3236595" cy="16783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1908175" imgH="981075" progId="Word.Picture.8">
                  <p:embed/>
                </p:oleObj>
              </mc:Choice>
              <mc:Fallback>
                <p:oleObj name="" r:id="rId1" imgW="1908175" imgH="981075" progId="Word.Picture.8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691880" y="1607185"/>
                        <a:ext cx="3236595" cy="167830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8" name="组合 17"/>
          <p:cNvGrpSpPr/>
          <p:nvPr/>
        </p:nvGrpSpPr>
        <p:grpSpPr>
          <a:xfrm>
            <a:off x="387350" y="1899285"/>
            <a:ext cx="7070725" cy="697865"/>
            <a:chOff x="-844" y="4731"/>
            <a:chExt cx="11135" cy="1099"/>
          </a:xfrm>
        </p:grpSpPr>
        <p:sp>
          <p:nvSpPr>
            <p:cNvPr id="12" name="文本框 11"/>
            <p:cNvSpPr txBox="1"/>
            <p:nvPr/>
          </p:nvSpPr>
          <p:spPr>
            <a:xfrm>
              <a:off x="-844" y="4918"/>
              <a:ext cx="6470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解：显然两振动角频率相同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2400"/>
                <a:t> </a:t>
              </a:r>
              <a:endParaRPr lang="en-US" altLang="zh-CN" sz="2400"/>
            </a:p>
          </p:txBody>
        </p:sp>
        <p:graphicFrame>
          <p:nvGraphicFramePr>
            <p:cNvPr id="10" name="对象 9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5669" y="4731"/>
            <a:ext cx="4622" cy="10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7" name="" r:id="rId3" imgW="1358900" imgH="393700" progId="Equation.KSEE3">
                    <p:embed/>
                  </p:oleObj>
                </mc:Choice>
                <mc:Fallback>
                  <p:oleObj name="" r:id="rId3" imgW="13589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5669" y="4731"/>
                          <a:ext cx="4622" cy="1099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9" name="组合 18"/>
          <p:cNvGrpSpPr/>
          <p:nvPr/>
        </p:nvGrpSpPr>
        <p:grpSpPr>
          <a:xfrm>
            <a:off x="309880" y="2884805"/>
            <a:ext cx="7175500" cy="725170"/>
            <a:chOff x="354" y="4710"/>
            <a:chExt cx="11300" cy="1142"/>
          </a:xfrm>
        </p:grpSpPr>
        <p:sp>
          <p:nvSpPr>
            <p:cNvPr id="20" name="文本框 19"/>
            <p:cNvSpPr txBox="1"/>
            <p:nvPr/>
          </p:nvSpPr>
          <p:spPr>
            <a:xfrm>
              <a:off x="354" y="4918"/>
              <a:ext cx="3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因为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r>
                <a:rPr lang="zh-CN" altLang="en-US" sz="2400"/>
                <a:t> </a:t>
              </a:r>
              <a:endParaRPr lang="en-US" altLang="zh-CN" sz="2400"/>
            </a:p>
          </p:txBody>
        </p:sp>
        <p:graphicFrame>
          <p:nvGraphicFramePr>
            <p:cNvPr id="21" name="对象 20"/>
            <p:cNvGraphicFramePr/>
            <p:nvPr/>
          </p:nvGraphicFramePr>
          <p:xfrm>
            <a:off x="7387" y="4710"/>
            <a:ext cx="4267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" name="" r:id="rId5" imgW="1409700" imgH="431800" progId="Equation.KSEE3">
                    <p:embed/>
                  </p:oleObj>
                </mc:Choice>
                <mc:Fallback>
                  <p:oleObj name="" r:id="rId5" imgW="1409700" imgH="4318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7387" y="4710"/>
                          <a:ext cx="4267" cy="1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3" name="对象 22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36" y="4945"/>
            <a:ext cx="4134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4" name="" r:id="rId7" imgW="1155700" imgH="228600" progId="Equation.KSEE3">
                    <p:embed/>
                  </p:oleObj>
                </mc:Choice>
                <mc:Fallback>
                  <p:oleObj name="" r:id="rId7" imgW="11557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2136" y="4945"/>
                          <a:ext cx="4134" cy="6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9" name="组合 8"/>
          <p:cNvGrpSpPr/>
          <p:nvPr/>
        </p:nvGrpSpPr>
        <p:grpSpPr>
          <a:xfrm>
            <a:off x="326390" y="5421630"/>
            <a:ext cx="4037330" cy="758190"/>
            <a:chOff x="474" y="8416"/>
            <a:chExt cx="6358" cy="1194"/>
          </a:xfrm>
        </p:grpSpPr>
        <p:graphicFrame>
          <p:nvGraphicFramePr>
            <p:cNvPr id="11" name="对象 -2147482553"/>
            <p:cNvGraphicFramePr>
              <a:graphicFrameLocks noChangeAspect="1"/>
            </p:cNvGraphicFramePr>
            <p:nvPr/>
          </p:nvGraphicFramePr>
          <p:xfrm>
            <a:off x="1762" y="8416"/>
            <a:ext cx="5070" cy="1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4" name="" r:id="rId9" imgW="1168400" imgH="393700" progId="Equation.3">
                    <p:embed/>
                  </p:oleObj>
                </mc:Choice>
                <mc:Fallback>
                  <p:oleObj name="" r:id="rId9" imgW="1168400" imgH="393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762" y="8416"/>
                          <a:ext cx="5070" cy="1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5" name="文本框 14"/>
            <p:cNvSpPr txBox="1"/>
            <p:nvPr/>
          </p:nvSpPr>
          <p:spPr>
            <a:xfrm>
              <a:off x="474" y="8650"/>
              <a:ext cx="123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得：</a:t>
              </a:r>
              <a:endParaRPr 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31" name="文本框 30"/>
          <p:cNvSpPr txBox="1"/>
          <p:nvPr/>
        </p:nvSpPr>
        <p:spPr>
          <a:xfrm>
            <a:off x="5633720" y="5603240"/>
            <a:ext cx="18148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b="1" i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矢量图为：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33" name="组合 32"/>
          <p:cNvGrpSpPr/>
          <p:nvPr/>
        </p:nvGrpSpPr>
        <p:grpSpPr>
          <a:xfrm>
            <a:off x="9231630" y="4602480"/>
            <a:ext cx="1876425" cy="1578610"/>
            <a:chOff x="10376" y="2228"/>
            <a:chExt cx="2955" cy="2486"/>
          </a:xfrm>
        </p:grpSpPr>
        <p:sp>
          <p:nvSpPr>
            <p:cNvPr id="75847" name="Line 71"/>
            <p:cNvSpPr>
              <a:spLocks noChangeShapeType="1"/>
            </p:cNvSpPr>
            <p:nvPr/>
          </p:nvSpPr>
          <p:spPr bwMode="auto">
            <a:xfrm flipV="1">
              <a:off x="11009" y="3232"/>
              <a:ext cx="2131" cy="3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FF"/>
                </a:buClr>
                <a:buSzTx/>
                <a:buFont typeface="Wingdings" panose="05000000000000000000" pitchFamily="2" charset="2"/>
                <a:buChar char="l"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HY헤드라인M" pitchFamily="18" charset="-127"/>
                <a:cs typeface="+mn-cs"/>
              </a:endParaRPr>
            </a:p>
          </p:txBody>
        </p:sp>
        <p:sp>
          <p:nvSpPr>
            <p:cNvPr id="75887" name="Line 111"/>
            <p:cNvSpPr>
              <a:spLocks noChangeShapeType="1"/>
            </p:cNvSpPr>
            <p:nvPr/>
          </p:nvSpPr>
          <p:spPr bwMode="auto">
            <a:xfrm flipH="1" flipV="1">
              <a:off x="11008" y="2409"/>
              <a:ext cx="1" cy="8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FF"/>
                </a:buClr>
                <a:buSzTx/>
                <a:buFont typeface="Wingdings" panose="05000000000000000000" pitchFamily="2" charset="2"/>
                <a:buChar char="l"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HY헤드라인M" pitchFamily="18" charset="-127"/>
                <a:cs typeface="+mn-cs"/>
              </a:endParaRPr>
            </a:p>
          </p:txBody>
        </p:sp>
        <p:graphicFrame>
          <p:nvGraphicFramePr>
            <p:cNvPr id="34" name="对象 33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010" y="2228"/>
            <a:ext cx="493" cy="56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25" name="" r:id="rId11" imgW="190500" imgH="215900" progId="Equation.KSEE3">
                    <p:embed/>
                  </p:oleObj>
                </mc:Choice>
                <mc:Fallback>
                  <p:oleObj name="" r:id="rId11" imgW="190500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11010" y="2228"/>
                          <a:ext cx="493" cy="56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5848" name="Line 72"/>
            <p:cNvSpPr>
              <a:spLocks noChangeShapeType="1"/>
            </p:cNvSpPr>
            <p:nvPr/>
          </p:nvSpPr>
          <p:spPr bwMode="auto">
            <a:xfrm>
              <a:off x="11009" y="3231"/>
              <a:ext cx="1" cy="1483"/>
            </a:xfrm>
            <a:prstGeom prst="line">
              <a:avLst/>
            </a:prstGeom>
            <a:noFill/>
            <a:ln w="38100">
              <a:solidFill>
                <a:srgbClr val="CC00CC"/>
              </a:solidFill>
              <a:round/>
              <a:headEnd type="none" w="sm" len="lg"/>
              <a:tailEnd type="triangle" w="sm" len="lg"/>
            </a:ln>
            <a:effectLst/>
          </p:spPr>
          <p:txBody>
            <a:bodyPr wrap="none" anchor="ctr"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>
                  <a:srgbClr val="0066FF"/>
                </a:buClr>
                <a:buSzTx/>
                <a:buFont typeface="Wingdings" panose="05000000000000000000" pitchFamily="2" charset="2"/>
                <a:buChar char="l"/>
                <a:defRPr/>
              </a:pPr>
              <a:endParaRPr kumimoji="0" lang="zh-CN" altLang="en-US" sz="2400" b="1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HY헤드라인M" pitchFamily="18" charset="-127"/>
                <a:cs typeface="+mn-cs"/>
              </a:endParaRPr>
            </a:p>
          </p:txBody>
        </p:sp>
        <p:graphicFrame>
          <p:nvGraphicFramePr>
            <p:cNvPr id="16" name="对象 1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1221" y="4098"/>
            <a:ext cx="556" cy="6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9" name="" r:id="rId13" imgW="177165" imgH="215900" progId="Equation.KSEE3">
                    <p:embed/>
                  </p:oleObj>
                </mc:Choice>
                <mc:Fallback>
                  <p:oleObj name="" r:id="rId13" imgW="177165" imgH="2159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11221" y="4098"/>
                          <a:ext cx="556" cy="616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0376" y="3139"/>
            <a:ext cx="466" cy="54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15" imgW="152400" imgH="177165" progId="Equation.KSEE3">
                    <p:embed/>
                  </p:oleObj>
                </mc:Choice>
                <mc:Fallback>
                  <p:oleObj name="" r:id="rId15" imgW="152400" imgH="177165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10376" y="3139"/>
                          <a:ext cx="466" cy="54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7" name="对象 46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12942" y="3374"/>
            <a:ext cx="389" cy="43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8" name="" r:id="rId17" imgW="127000" imgH="139700" progId="Equation.KSEE3">
                    <p:embed/>
                  </p:oleObj>
                </mc:Choice>
                <mc:Fallback>
                  <p:oleObj name="" r:id="rId17" imgW="127000" imgH="139700" progId="Equation.KSEE3">
                    <p:embed/>
                    <p:pic>
                      <p:nvPicPr>
                        <p:cNvPr id="0" name="图片 1024"/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2942" y="3374"/>
                          <a:ext cx="389" cy="43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68" name="组合 67"/>
          <p:cNvGrpSpPr/>
          <p:nvPr/>
        </p:nvGrpSpPr>
        <p:grpSpPr>
          <a:xfrm>
            <a:off x="1441450" y="3738245"/>
            <a:ext cx="6095365" cy="725170"/>
            <a:chOff x="2113" y="4710"/>
            <a:chExt cx="9599" cy="1142"/>
          </a:xfrm>
        </p:grpSpPr>
        <p:graphicFrame>
          <p:nvGraphicFramePr>
            <p:cNvPr id="70" name="对象 69"/>
            <p:cNvGraphicFramePr/>
            <p:nvPr/>
          </p:nvGraphicFramePr>
          <p:xfrm>
            <a:off x="7329" y="4710"/>
            <a:ext cx="4383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1" name="" r:id="rId19" imgW="1447800" imgH="431800" progId="Equation.KSEE3">
                    <p:embed/>
                  </p:oleObj>
                </mc:Choice>
                <mc:Fallback>
                  <p:oleObj name="" r:id="rId19" imgW="1447800" imgH="4318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7329" y="4710"/>
                          <a:ext cx="4383" cy="1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2" name="对象 7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2113" y="4945"/>
            <a:ext cx="4180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3" name="" r:id="rId21" imgW="1168400" imgH="228600" progId="Equation.KSEE3">
                    <p:embed/>
                  </p:oleObj>
                </mc:Choice>
                <mc:Fallback>
                  <p:oleObj name="" r:id="rId21" imgW="11684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22"/>
                        <a:stretch>
                          <a:fillRect/>
                        </a:stretch>
                      </p:blipFill>
                      <p:spPr>
                        <a:xfrm>
                          <a:off x="2113" y="4945"/>
                          <a:ext cx="4180" cy="671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4" name="文本框 73"/>
          <p:cNvSpPr txBox="1"/>
          <p:nvPr/>
        </p:nvSpPr>
        <p:spPr>
          <a:xfrm>
            <a:off x="1308735" y="4591685"/>
            <a:ext cx="650430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这是两个相差为</a:t>
            </a:r>
            <a:r>
              <a:rPr lang="zh-CN" altLang="en-US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π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的同频率振动的合成。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合成后，频率不变、初相与大振幅振动一致。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4" grpId="0"/>
      <p:bldP spid="3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7. 一质点作简谐振动．其振动曲线如图所示．根据此图，</a:t>
            </a:r>
            <a:endParaRPr sz="2400" b="1">
              <a:ea typeface="宋体" panose="02010600030101010101" pitchFamily="2" charset="-122"/>
            </a:endParaRPr>
          </a:p>
          <a:p>
            <a:pPr indent="0"/>
            <a:r>
              <a:rPr sz="2400" b="1">
                <a:ea typeface="宋体" panose="02010600030101010101" pitchFamily="2" charset="-122"/>
              </a:rPr>
              <a:t>它的周期 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</a:t>
            </a:r>
            <a:r>
              <a:rPr sz="2400" b="1">
                <a:ea typeface="宋体" panose="02010600030101010101" pitchFamily="2" charset="-122"/>
              </a:rPr>
              <a:t> =__________，初相 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φ</a:t>
            </a:r>
            <a:r>
              <a:rPr sz="2400" b="1">
                <a:ea typeface="宋体" panose="02010600030101010101" pitchFamily="2" charset="-122"/>
              </a:rPr>
              <a:t> =____________．</a:t>
            </a:r>
            <a:endParaRPr sz="2400" b="1">
              <a:ea typeface="宋体" panose="02010600030101010101" pitchFamily="2" charset="-122"/>
            </a:endParaRPr>
          </a:p>
        </p:txBody>
      </p:sp>
      <p:graphicFrame>
        <p:nvGraphicFramePr>
          <p:cNvPr id="1073743965" name="对象 1073743964"/>
          <p:cNvGraphicFramePr>
            <a:graphicFrameLocks noChangeAspect="1"/>
          </p:cNvGraphicFramePr>
          <p:nvPr/>
        </p:nvGraphicFramePr>
        <p:xfrm>
          <a:off x="8745855" y="725805"/>
          <a:ext cx="3250565" cy="1823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1754505" imgH="981075" progId="Word.Picture.8">
                  <p:embed/>
                </p:oleObj>
              </mc:Choice>
              <mc:Fallback>
                <p:oleObj name="" r:id="rId1" imgW="1754505" imgH="981075" progId="Word.Picture.8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8745855" y="725805"/>
                        <a:ext cx="3250565" cy="182308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50" name="组合 49"/>
          <p:cNvGrpSpPr/>
          <p:nvPr/>
        </p:nvGrpSpPr>
        <p:grpSpPr>
          <a:xfrm>
            <a:off x="76200" y="1801495"/>
            <a:ext cx="3914775" cy="460375"/>
            <a:chOff x="120" y="2354"/>
            <a:chExt cx="6165" cy="725"/>
          </a:xfrm>
        </p:grpSpPr>
        <p:sp>
          <p:nvSpPr>
            <p:cNvPr id="23" name="文本框 22"/>
            <p:cNvSpPr txBox="1"/>
            <p:nvPr/>
          </p:nvSpPr>
          <p:spPr>
            <a:xfrm>
              <a:off x="120" y="2354"/>
              <a:ext cx="3173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</a:rPr>
                <a:t>解：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图中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</a:rPr>
                <a:t>：</a:t>
              </a:r>
              <a:endParaRPr lang="zh-CN" altLang="en-US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39" name="对象 38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748" y="2405"/>
            <a:ext cx="1537" cy="62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49" name="" r:id="rId3" imgW="381000" imgH="165100" progId="Equation.KSEE3">
                    <p:embed/>
                  </p:oleObj>
                </mc:Choice>
                <mc:Fallback>
                  <p:oleObj name="" r:id="rId3" imgW="381000" imgH="1651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4748" y="2405"/>
                          <a:ext cx="1537" cy="624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40" name="文本框 39"/>
          <p:cNvSpPr txBox="1"/>
          <p:nvPr/>
        </p:nvSpPr>
        <p:spPr>
          <a:xfrm>
            <a:off x="76200" y="2462530"/>
            <a:ext cx="547116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zh-CN" sz="2400" b="1">
                <a:latin typeface="宋体" panose="02010600030101010101" pitchFamily="2" charset="-122"/>
                <a:ea typeface="宋体" panose="02010600030101010101" pitchFamily="2" charset="-122"/>
              </a:rPr>
              <a:t>图中可读出两个时间点的振动状态。</a:t>
            </a:r>
            <a:endParaRPr lang="zh-CN" sz="2400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224790" y="2994660"/>
            <a:ext cx="10608945" cy="661035"/>
            <a:chOff x="354" y="4716"/>
            <a:chExt cx="16707" cy="1041"/>
          </a:xfrm>
        </p:grpSpPr>
        <p:sp>
          <p:nvSpPr>
            <p:cNvPr id="42" name="文本框 41"/>
            <p:cNvSpPr txBox="1"/>
            <p:nvPr/>
          </p:nvSpPr>
          <p:spPr>
            <a:xfrm>
              <a:off x="354" y="4918"/>
              <a:ext cx="9654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t=0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时，有                       得： 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43" name="对象 42"/>
            <p:cNvGraphicFramePr/>
            <p:nvPr/>
          </p:nvGraphicFramePr>
          <p:xfrm>
            <a:off x="10007" y="4716"/>
            <a:ext cx="7054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4" name="" r:id="rId5" imgW="2654300" imgH="393700" progId="Equation.KSEE3">
                    <p:embed/>
                  </p:oleObj>
                </mc:Choice>
                <mc:Fallback>
                  <p:oleObj name="" r:id="rId5" imgW="2654300" imgH="3937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6"/>
                        <a:stretch>
                          <a:fillRect/>
                        </a:stretch>
                      </p:blipFill>
                      <p:spPr>
                        <a:xfrm>
                          <a:off x="10007" y="4716"/>
                          <a:ext cx="7054" cy="1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对象 44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707" y="4945"/>
            <a:ext cx="4860" cy="6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46" name="" r:id="rId7" imgW="1358900" imgH="228600" progId="Equation.KSEE3">
                    <p:embed/>
                  </p:oleObj>
                </mc:Choice>
                <mc:Fallback>
                  <p:oleObj name="" r:id="rId7" imgW="1358900" imgH="2286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3707" y="4945"/>
                          <a:ext cx="4860" cy="671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47" name="组合 46"/>
          <p:cNvGrpSpPr/>
          <p:nvPr/>
        </p:nvGrpSpPr>
        <p:grpSpPr>
          <a:xfrm>
            <a:off x="224790" y="3728085"/>
            <a:ext cx="11036300" cy="661035"/>
            <a:chOff x="354" y="4761"/>
            <a:chExt cx="17380" cy="1041"/>
          </a:xfrm>
        </p:grpSpPr>
        <p:sp>
          <p:nvSpPr>
            <p:cNvPr id="48" name="文本框 47"/>
            <p:cNvSpPr txBox="1"/>
            <p:nvPr/>
          </p:nvSpPr>
          <p:spPr>
            <a:xfrm>
              <a:off x="354" y="4918"/>
              <a:ext cx="3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t=2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时，有： 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49" name="对象 48"/>
            <p:cNvGraphicFramePr/>
            <p:nvPr/>
          </p:nvGraphicFramePr>
          <p:xfrm>
            <a:off x="10007" y="4761"/>
            <a:ext cx="7727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9" imgW="2552700" imgH="393700" progId="Equation.KSEE3">
                    <p:embed/>
                  </p:oleObj>
                </mc:Choice>
                <mc:Fallback>
                  <p:oleObj name="" r:id="rId9" imgW="2552700" imgH="3937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10007" y="4761"/>
                          <a:ext cx="7727" cy="1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207" y="4964"/>
            <a:ext cx="3861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11" imgW="1079500" imgH="215900" progId="Equation.KSEE3">
                    <p:embed/>
                  </p:oleObj>
                </mc:Choice>
                <mc:Fallback>
                  <p:oleObj name="" r:id="rId11" imgW="1079500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2"/>
                        <a:stretch>
                          <a:fillRect/>
                        </a:stretch>
                      </p:blipFill>
                      <p:spPr>
                        <a:xfrm>
                          <a:off x="4207" y="4964"/>
                          <a:ext cx="3861" cy="634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组合 53"/>
          <p:cNvGrpSpPr/>
          <p:nvPr/>
        </p:nvGrpSpPr>
        <p:grpSpPr>
          <a:xfrm>
            <a:off x="224790" y="4467860"/>
            <a:ext cx="6969125" cy="725170"/>
            <a:chOff x="354" y="7036"/>
            <a:chExt cx="10975" cy="1142"/>
          </a:xfrm>
        </p:grpSpPr>
        <p:sp>
          <p:nvSpPr>
            <p:cNvPr id="55" name="Rectangle 6"/>
            <p:cNvSpPr>
              <a:spLocks noChangeArrowheads="1"/>
            </p:cNvSpPr>
            <p:nvPr/>
          </p:nvSpPr>
          <p:spPr bwMode="auto">
            <a:xfrm>
              <a:off x="354" y="7293"/>
              <a:ext cx="4272" cy="628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wrap="square">
              <a:spAutoFit/>
            </a:bodyPr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zh-CN" sz="2000" b="1">
                  <a:solidFill>
                    <a:srgbClr val="01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联立以上两式，有：</a:t>
              </a:r>
              <a:endParaRPr lang="zh-CN" altLang="zh-CN" sz="2000" b="1">
                <a:solidFill>
                  <a:srgbClr val="01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graphicFrame>
          <p:nvGraphicFramePr>
            <p:cNvPr id="56" name="对象 55"/>
            <p:cNvGraphicFramePr/>
            <p:nvPr/>
          </p:nvGraphicFramePr>
          <p:xfrm>
            <a:off x="3610" y="7036"/>
            <a:ext cx="7719" cy="114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7" name="" r:id="rId13" imgW="2768600" imgH="431800" progId="Equation.KSEE3">
                    <p:embed/>
                  </p:oleObj>
                </mc:Choice>
                <mc:Fallback>
                  <p:oleObj name="" r:id="rId13" imgW="2768600" imgH="4318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14"/>
                        <a:stretch>
                          <a:fillRect/>
                        </a:stretch>
                      </p:blipFill>
                      <p:spPr>
                        <a:xfrm>
                          <a:off x="3610" y="7036"/>
                          <a:ext cx="7719" cy="114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8" name="组合 57"/>
          <p:cNvGrpSpPr/>
          <p:nvPr/>
        </p:nvGrpSpPr>
        <p:grpSpPr>
          <a:xfrm>
            <a:off x="1075690" y="5400040"/>
            <a:ext cx="3564890" cy="758190"/>
            <a:chOff x="474" y="8416"/>
            <a:chExt cx="5614" cy="1194"/>
          </a:xfrm>
        </p:grpSpPr>
        <p:graphicFrame>
          <p:nvGraphicFramePr>
            <p:cNvPr id="59" name="对象 -2147482553"/>
            <p:cNvGraphicFramePr>
              <a:graphicFrameLocks noChangeAspect="1"/>
            </p:cNvGraphicFramePr>
            <p:nvPr/>
          </p:nvGraphicFramePr>
          <p:xfrm>
            <a:off x="2506" y="8416"/>
            <a:ext cx="3582" cy="119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0" name="" r:id="rId15" imgW="825500" imgH="393700" progId="Equation.3">
                    <p:embed/>
                  </p:oleObj>
                </mc:Choice>
                <mc:Fallback>
                  <p:oleObj name="" r:id="rId15" imgW="825500" imgH="393700" progId="Equation.3">
                    <p:embed/>
                    <p:pic>
                      <p:nvPicPr>
                        <p:cNvPr id="0" name="图片 3075"/>
                        <p:cNvPicPr/>
                        <p:nvPr/>
                      </p:nvPicPr>
                      <p:blipFill>
                        <a:blip r:embed="rId16"/>
                        <a:stretch>
                          <a:fillRect/>
                        </a:stretch>
                      </p:blipFill>
                      <p:spPr>
                        <a:xfrm>
                          <a:off x="2506" y="8416"/>
                          <a:ext cx="3582" cy="1194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1" name="文本框 60"/>
            <p:cNvSpPr txBox="1"/>
            <p:nvPr/>
          </p:nvSpPr>
          <p:spPr>
            <a:xfrm>
              <a:off x="474" y="8650"/>
              <a:ext cx="1732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sz="2400" b="1">
                  <a:latin typeface="宋体" panose="02010600030101010101" pitchFamily="2" charset="-122"/>
                  <a:ea typeface="宋体" panose="02010600030101010101" pitchFamily="2" charset="-122"/>
                </a:rPr>
                <a:t>周期：</a:t>
              </a:r>
              <a:endParaRPr lang="zh-CN" sz="2400" b="1"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</p:grpSp>
      <p:sp>
        <p:nvSpPr>
          <p:cNvPr id="62" name="文本框 61"/>
          <p:cNvSpPr txBox="1"/>
          <p:nvPr/>
        </p:nvSpPr>
        <p:spPr>
          <a:xfrm>
            <a:off x="5931535" y="5548630"/>
            <a:ext cx="1814830" cy="46037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r>
              <a:rPr lang="en-US" altLang="zh-CN"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</a:t>
            </a:r>
            <a:r>
              <a:rPr lang="zh-CN" altLang="en-US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矢量图为：</a:t>
            </a:r>
            <a:endParaRPr lang="zh-CN" altLang="en-US" sz="2400" b="1"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grpSp>
        <p:nvGrpSpPr>
          <p:cNvPr id="80" name="组合 79"/>
          <p:cNvGrpSpPr/>
          <p:nvPr/>
        </p:nvGrpSpPr>
        <p:grpSpPr>
          <a:xfrm>
            <a:off x="8662670" y="4343400"/>
            <a:ext cx="2383790" cy="1967865"/>
            <a:chOff x="12755" y="6912"/>
            <a:chExt cx="3956" cy="3266"/>
          </a:xfrm>
        </p:grpSpPr>
        <p:grpSp>
          <p:nvGrpSpPr>
            <p:cNvPr id="63" name="组合 62"/>
            <p:cNvGrpSpPr/>
            <p:nvPr/>
          </p:nvGrpSpPr>
          <p:grpSpPr>
            <a:xfrm>
              <a:off x="12755" y="6912"/>
              <a:ext cx="3956" cy="3266"/>
              <a:chOff x="9375" y="1369"/>
              <a:chExt cx="3956" cy="3266"/>
            </a:xfrm>
          </p:grpSpPr>
          <p:sp>
            <p:nvSpPr>
              <p:cNvPr id="75847" name="Line 71"/>
              <p:cNvSpPr>
                <a:spLocks noChangeShapeType="1"/>
              </p:cNvSpPr>
              <p:nvPr/>
            </p:nvSpPr>
            <p:spPr bwMode="auto">
              <a:xfrm flipV="1">
                <a:off x="9375" y="3232"/>
                <a:ext cx="3765" cy="3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75887" name="Line 111"/>
              <p:cNvSpPr>
                <a:spLocks noChangeShapeType="1"/>
              </p:cNvSpPr>
              <p:nvPr/>
            </p:nvSpPr>
            <p:spPr bwMode="auto">
              <a:xfrm flipH="1" flipV="1">
                <a:off x="11008" y="1962"/>
                <a:ext cx="1" cy="1269"/>
              </a:xfrm>
              <a:prstGeom prst="line">
                <a:avLst/>
              </a:prstGeom>
              <a:noFill/>
              <a:ln w="38100">
                <a:solidFill>
                  <a:srgbClr val="0000FF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HY헤드라인M" pitchFamily="18" charset="-127"/>
                  <a:cs typeface="+mn-cs"/>
                </a:endParaRPr>
              </a:p>
            </p:txBody>
          </p:sp>
          <p:graphicFrame>
            <p:nvGraphicFramePr>
              <p:cNvPr id="64" name="对象 6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826" y="1369"/>
              <a:ext cx="723" cy="59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1025" name="" r:id="rId17" imgW="279400" imgH="228600" progId="Equation.KSEE3">
                      <p:embed/>
                    </p:oleObj>
                  </mc:Choice>
                  <mc:Fallback>
                    <p:oleObj name="" r:id="rId17" imgW="2794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18"/>
                          <a:stretch>
                            <a:fillRect/>
                          </a:stretch>
                        </p:blipFill>
                        <p:spPr>
                          <a:xfrm>
                            <a:off x="10826" y="1369"/>
                            <a:ext cx="723" cy="59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5" name="对象 64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410" y="3374"/>
              <a:ext cx="404" cy="48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6" name="" r:id="rId19" imgW="139700" imgH="165100" progId="Equation.KSEE3">
                      <p:embed/>
                    </p:oleObj>
                  </mc:Choice>
                  <mc:Fallback>
                    <p:oleObj name="" r:id="rId19" imgW="139700" imgH="1651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0"/>
                          <a:stretch>
                            <a:fillRect/>
                          </a:stretch>
                        </p:blipFill>
                        <p:spPr>
                          <a:xfrm>
                            <a:off x="11410" y="3374"/>
                            <a:ext cx="404" cy="48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5848" name="Line 72"/>
              <p:cNvSpPr>
                <a:spLocks noChangeShapeType="1"/>
              </p:cNvSpPr>
              <p:nvPr/>
            </p:nvSpPr>
            <p:spPr bwMode="auto">
              <a:xfrm flipH="1">
                <a:off x="10392" y="3231"/>
                <a:ext cx="617" cy="1021"/>
              </a:xfrm>
              <a:prstGeom prst="line">
                <a:avLst/>
              </a:prstGeom>
              <a:noFill/>
              <a:ln w="38100">
                <a:solidFill>
                  <a:srgbClr val="CC00CC"/>
                </a:solidFill>
                <a:round/>
                <a:headEnd type="none" w="sm" len="lg"/>
                <a:tailEnd type="triangle" w="sm" len="lg"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HY헤드라인M" pitchFamily="18" charset="-127"/>
                  <a:cs typeface="+mn-cs"/>
                </a:endParaRPr>
              </a:p>
            </p:txBody>
          </p:sp>
          <p:sp>
            <p:nvSpPr>
              <p:cNvPr id="75849" name="Arc 73"/>
              <p:cNvSpPr/>
              <p:nvPr/>
            </p:nvSpPr>
            <p:spPr bwMode="auto">
              <a:xfrm rot="12720000" flipH="1">
                <a:off x="10864" y="3105"/>
                <a:ext cx="461" cy="711"/>
              </a:xfrm>
              <a:custGeom>
                <a:avLst/>
                <a:gdLst>
                  <a:gd name="G0" fmla="+- 0 0 0"/>
                  <a:gd name="G1" fmla="+- 21600 0 0"/>
                  <a:gd name="G2" fmla="+- 21600 0 0"/>
                  <a:gd name="T0" fmla="*/ 0 w 21600"/>
                  <a:gd name="T1" fmla="*/ 0 h 21600"/>
                  <a:gd name="T2" fmla="*/ 21600 w 21600"/>
                  <a:gd name="T3" fmla="*/ 21600 h 21600"/>
                  <a:gd name="T4" fmla="*/ 0 w 21600"/>
                  <a:gd name="T5" fmla="*/ 21600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w="28575">
                <a:solidFill>
                  <a:srgbClr val="CC00CC"/>
                </a:solidFill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5852" name="Line 76"/>
              <p:cNvSpPr>
                <a:spLocks noChangeShapeType="1"/>
              </p:cNvSpPr>
              <p:nvPr/>
            </p:nvSpPr>
            <p:spPr bwMode="auto">
              <a:xfrm rot="21420000" flipH="1">
                <a:off x="10379" y="3263"/>
                <a:ext cx="64" cy="920"/>
              </a:xfrm>
              <a:prstGeom prst="line">
                <a:avLst/>
              </a:prstGeom>
              <a:noFill/>
              <a:ln w="19050">
                <a:solidFill>
                  <a:srgbClr val="CC00CC"/>
                </a:solidFill>
                <a:prstDash val="dash"/>
                <a:round/>
                <a:headEnd type="none" w="sm" len="lg"/>
                <a:tailEnd type="none" w="sm" len="lg"/>
              </a:ln>
              <a:effectLst/>
            </p:spPr>
            <p:txBody>
              <a:bodyPr wrap="none" anchor="ctr"/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>
                    <a:srgbClr val="0066FF"/>
                  </a:buClr>
                  <a:buSzTx/>
                  <a:buFont typeface="Wingdings" panose="05000000000000000000" pitchFamily="2" charset="2"/>
                  <a:buChar char="l"/>
                  <a:defRPr/>
                </a:pPr>
                <a:endParaRPr kumimoji="0" lang="zh-CN" altLang="en-US" sz="2400" b="1" i="0" u="none" strike="noStrike" kern="1200" cap="none" spc="0" normalizeH="0" baseline="0" noProof="0" smtClean="0">
                  <a:ln>
                    <a:noFill/>
                  </a:ln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Times New Roman" panose="02020603050405020304" pitchFamily="18" charset="0"/>
                  <a:ea typeface="HY헤드라인M" pitchFamily="18" charset="-127"/>
                  <a:cs typeface="+mn-cs"/>
                </a:endParaRPr>
              </a:p>
            </p:txBody>
          </p:sp>
          <p:graphicFrame>
            <p:nvGraphicFramePr>
              <p:cNvPr id="67" name="对象 66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940" y="3983"/>
              <a:ext cx="876" cy="65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68" name="" r:id="rId21" imgW="279400" imgH="228600" progId="Equation.KSEE3">
                      <p:embed/>
                    </p:oleObj>
                  </mc:Choice>
                  <mc:Fallback>
                    <p:oleObj name="" r:id="rId21" imgW="279400" imgH="2286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2"/>
                          <a:stretch>
                            <a:fillRect/>
                          </a:stretch>
                        </p:blipFill>
                        <p:spPr>
                          <a:xfrm>
                            <a:off x="11940" y="3983"/>
                            <a:ext cx="876" cy="65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69" name="对象 68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853" y="1568"/>
              <a:ext cx="1478" cy="1121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0" name="" r:id="rId23" imgW="520700" imgH="393700" progId="Equation.KSEE3">
                      <p:embed/>
                    </p:oleObj>
                  </mc:Choice>
                  <mc:Fallback>
                    <p:oleObj name="" r:id="rId23" imgW="520700" imgH="393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4"/>
                          <a:stretch>
                            <a:fillRect/>
                          </a:stretch>
                        </p:blipFill>
                        <p:spPr>
                          <a:xfrm>
                            <a:off x="11853" y="1568"/>
                            <a:ext cx="1478" cy="1121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1" name="对象 70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1117" y="2474"/>
              <a:ext cx="609" cy="54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2" name="" r:id="rId25" imgW="228600" imgH="203200" progId="Equation.KSEE3">
                      <p:embed/>
                    </p:oleObj>
                  </mc:Choice>
                  <mc:Fallback>
                    <p:oleObj name="" r:id="rId25" imgW="228600" imgH="2032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6"/>
                          <a:stretch>
                            <a:fillRect/>
                          </a:stretch>
                        </p:blipFill>
                        <p:spPr>
                          <a:xfrm>
                            <a:off x="11117" y="2474"/>
                            <a:ext cx="609" cy="54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73" name="椭圆 72"/>
              <p:cNvSpPr/>
              <p:nvPr/>
            </p:nvSpPr>
            <p:spPr>
              <a:xfrm>
                <a:off x="9808" y="1998"/>
                <a:ext cx="2382" cy="2382"/>
              </a:xfrm>
              <a:prstGeom prst="ellipse">
                <a:avLst/>
              </a:prstGeom>
              <a:noFill/>
              <a:ln w="19050">
                <a:solidFill>
                  <a:srgbClr val="0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zh-CN" altLang="en-US" b="1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  <p:graphicFrame>
            <p:nvGraphicFramePr>
              <p:cNvPr id="74" name="对象 73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0512" y="2739"/>
              <a:ext cx="466" cy="54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5" name="" r:id="rId27" imgW="152400" imgH="177165" progId="Equation.KSEE3">
                      <p:embed/>
                    </p:oleObj>
                  </mc:Choice>
                  <mc:Fallback>
                    <p:oleObj name="" r:id="rId27" imgW="152400" imgH="177165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28"/>
                          <a:stretch>
                            <a:fillRect/>
                          </a:stretch>
                        </p:blipFill>
                        <p:spPr>
                          <a:xfrm>
                            <a:off x="10512" y="2739"/>
                            <a:ext cx="466" cy="54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76" name="对象 75">
                <a:hlinkClick r:id="" action="ppaction://ole?verb="/>
              </p:cNvPr>
              <p:cNvGraphicFramePr>
                <a:graphicFrameLocks noChangeAspect="1"/>
              </p:cNvGraphicFramePr>
              <p:nvPr/>
            </p:nvGraphicFramePr>
            <p:xfrm>
              <a:off x="12942" y="3374"/>
              <a:ext cx="389" cy="43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77" name="" r:id="rId29" imgW="127000" imgH="139700" progId="Equation.KSEE3">
                      <p:embed/>
                    </p:oleObj>
                  </mc:Choice>
                  <mc:Fallback>
                    <p:oleObj name="" r:id="rId29" imgW="127000" imgH="139700" progId="Equation.KSEE3">
                      <p:embed/>
                      <p:pic>
                        <p:nvPicPr>
                          <p:cNvPr id="0" name="图片 1024"/>
                          <p:cNvPicPr/>
                          <p:nvPr/>
                        </p:nvPicPr>
                        <p:blipFill>
                          <a:blip r:embed="rId30"/>
                          <a:stretch>
                            <a:fillRect/>
                          </a:stretch>
                        </p:blipFill>
                        <p:spPr>
                          <a:xfrm>
                            <a:off x="12942" y="3374"/>
                            <a:ext cx="389" cy="43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79" name="任意多边形 78"/>
            <p:cNvSpPr/>
            <p:nvPr/>
          </p:nvSpPr>
          <p:spPr>
            <a:xfrm>
              <a:off x="14286" y="8489"/>
              <a:ext cx="362" cy="547"/>
            </a:xfrm>
            <a:custGeom>
              <a:avLst/>
              <a:gdLst>
                <a:gd name="connisteX0" fmla="*/ 0 w 230085"/>
                <a:gd name="connsiteY0" fmla="*/ 335915 h 347485"/>
                <a:gd name="connisteX1" fmla="*/ 69215 w 230085"/>
                <a:gd name="connsiteY1" fmla="*/ 346075 h 347485"/>
                <a:gd name="connisteX2" fmla="*/ 138430 w 230085"/>
                <a:gd name="connsiteY2" fmla="*/ 306705 h 347485"/>
                <a:gd name="connisteX3" fmla="*/ 187960 w 230085"/>
                <a:gd name="connsiteY3" fmla="*/ 237490 h 347485"/>
                <a:gd name="connisteX4" fmla="*/ 227330 w 230085"/>
                <a:gd name="connsiteY4" fmla="*/ 168275 h 347485"/>
                <a:gd name="connisteX5" fmla="*/ 217805 w 230085"/>
                <a:gd name="connsiteY5" fmla="*/ 99060 h 347485"/>
                <a:gd name="connisteX6" fmla="*/ 168275 w 230085"/>
                <a:gd name="connsiteY6" fmla="*/ 29845 h 347485"/>
                <a:gd name="connisteX7" fmla="*/ 99060 w 230085"/>
                <a:gd name="connsiteY7" fmla="*/ 0 h 347485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  <a:cxn ang="0">
                  <a:pos x="connisteX7" y="connsiteY7"/>
                </a:cxn>
              </a:cxnLst>
              <a:rect l="l" t="t" r="r" b="b"/>
              <a:pathLst>
                <a:path w="230085" h="347485">
                  <a:moveTo>
                    <a:pt x="0" y="335915"/>
                  </a:moveTo>
                  <a:cubicBezTo>
                    <a:pt x="12700" y="338455"/>
                    <a:pt x="41275" y="351790"/>
                    <a:pt x="69215" y="346075"/>
                  </a:cubicBezTo>
                  <a:cubicBezTo>
                    <a:pt x="97155" y="340360"/>
                    <a:pt x="114935" y="328295"/>
                    <a:pt x="138430" y="306705"/>
                  </a:cubicBezTo>
                  <a:cubicBezTo>
                    <a:pt x="161925" y="285115"/>
                    <a:pt x="170180" y="265430"/>
                    <a:pt x="187960" y="237490"/>
                  </a:cubicBezTo>
                  <a:cubicBezTo>
                    <a:pt x="205740" y="209550"/>
                    <a:pt x="221615" y="196215"/>
                    <a:pt x="227330" y="168275"/>
                  </a:cubicBezTo>
                  <a:cubicBezTo>
                    <a:pt x="233045" y="140335"/>
                    <a:pt x="229870" y="127000"/>
                    <a:pt x="217805" y="99060"/>
                  </a:cubicBezTo>
                  <a:cubicBezTo>
                    <a:pt x="205740" y="71120"/>
                    <a:pt x="191770" y="49530"/>
                    <a:pt x="168275" y="29845"/>
                  </a:cubicBezTo>
                  <a:cubicBezTo>
                    <a:pt x="144780" y="10160"/>
                    <a:pt x="111760" y="4445"/>
                    <a:pt x="99060" y="0"/>
                  </a:cubicBezTo>
                </a:path>
              </a:pathLst>
            </a:custGeom>
            <a:ln w="28575">
              <a:solidFill>
                <a:srgbClr val="1C07B9"/>
              </a:solidFill>
            </a:ln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6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1" name="文本框 100"/>
          <p:cNvSpPr txBox="1"/>
          <p:nvPr/>
        </p:nvSpPr>
        <p:spPr>
          <a:xfrm>
            <a:off x="76200" y="725805"/>
            <a:ext cx="12040235" cy="82994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p>
            <a:pPr indent="0"/>
            <a:r>
              <a:rPr sz="2400" b="1">
                <a:ea typeface="宋体" panose="02010600030101010101" pitchFamily="2" charset="-122"/>
              </a:rPr>
              <a:t>8.  图示一平面简谐波在</a:t>
            </a:r>
            <a:r>
              <a:rPr sz="24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 = 2 s</a:t>
            </a:r>
            <a:r>
              <a:rPr sz="2400" b="1">
                <a:ea typeface="宋体" panose="02010600030101010101" pitchFamily="2" charset="-122"/>
              </a:rPr>
              <a:t>时刻的波形图，波的振幅为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0.2 m</a:t>
            </a:r>
            <a:r>
              <a:rPr sz="2400" b="1">
                <a:ea typeface="宋体" panose="02010600030101010101" pitchFamily="2" charset="-122"/>
              </a:rPr>
              <a:t>，周期为</a:t>
            </a:r>
            <a:r>
              <a:rPr sz="2400" b="1">
                <a:solidFill>
                  <a:srgbClr val="FF0000"/>
                </a:solidFill>
                <a:ea typeface="宋体" panose="02010600030101010101" pitchFamily="2" charset="-122"/>
              </a:rPr>
              <a:t>4 s</a:t>
            </a:r>
            <a:r>
              <a:rPr sz="2400" b="1">
                <a:ea typeface="宋体" panose="02010600030101010101" pitchFamily="2" charset="-122"/>
              </a:rPr>
              <a:t>，则图中</a:t>
            </a:r>
            <a:r>
              <a:rPr sz="2400" b="1" i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</a:t>
            </a:r>
            <a:r>
              <a:rPr sz="2400" b="1">
                <a:ea typeface="宋体" panose="02010600030101010101" pitchFamily="2" charset="-122"/>
              </a:rPr>
              <a:t>点处质点的振动方程为________．</a:t>
            </a:r>
            <a:endParaRPr sz="2400" b="1">
              <a:ea typeface="宋体" panose="02010600030101010101" pitchFamily="2" charset="-122"/>
            </a:endParaRPr>
          </a:p>
        </p:txBody>
      </p:sp>
      <p:sp>
        <p:nvSpPr>
          <p:cNvPr id="22531" name="文本框 1"/>
          <p:cNvSpPr/>
          <p:nvPr/>
        </p:nvSpPr>
        <p:spPr>
          <a:xfrm>
            <a:off x="186690" y="1761490"/>
            <a:ext cx="89071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解：</a:t>
            </a:r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由于图中给出的是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t=2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秒时刻的波形，可设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点振动方程为：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4" name="对象 2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991360" y="2501265"/>
          <a:ext cx="3176905" cy="3829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" name="" r:id="rId1" imgW="1409700" imgH="203200" progId="Equation.KSEE3">
                  <p:embed/>
                </p:oleObj>
              </mc:Choice>
              <mc:Fallback>
                <p:oleObj name="" r:id="rId1" imgW="1409700" imgH="2032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91360" y="2501265"/>
                        <a:ext cx="3176905" cy="3829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文本框 1"/>
          <p:cNvSpPr/>
          <p:nvPr/>
        </p:nvSpPr>
        <p:spPr>
          <a:xfrm>
            <a:off x="186690" y="3198495"/>
            <a:ext cx="5846445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图中，可读出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t=2</a:t>
            </a:r>
            <a:r>
              <a:rPr lang="en-US" alt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秒时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P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点的振动状态为：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296661" y="3224848"/>
          <a:ext cx="2204085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3" imgW="977900" imgH="215900" progId="Equation.KSEE3">
                  <p:embed/>
                </p:oleObj>
              </mc:Choice>
              <mc:Fallback>
                <p:oleObj name="" r:id="rId3" imgW="977900" imgH="2159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96661" y="3224848"/>
                        <a:ext cx="2204085" cy="40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2" name="图片 1"/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8963660" y="1251585"/>
            <a:ext cx="3152775" cy="1774190"/>
          </a:xfrm>
          <a:prstGeom prst="rect">
            <a:avLst/>
          </a:prstGeom>
          <a:noFill/>
        </p:spPr>
      </p:pic>
      <p:grpSp>
        <p:nvGrpSpPr>
          <p:cNvPr id="5" name="组合 4"/>
          <p:cNvGrpSpPr/>
          <p:nvPr/>
        </p:nvGrpSpPr>
        <p:grpSpPr>
          <a:xfrm>
            <a:off x="9197975" y="1880235"/>
            <a:ext cx="2811780" cy="1990090"/>
            <a:chOff x="14485" y="2961"/>
            <a:chExt cx="4428" cy="3134"/>
          </a:xfrm>
        </p:grpSpPr>
        <p:sp>
          <p:nvSpPr>
            <p:cNvPr id="34" name="文本框 1"/>
            <p:cNvSpPr/>
            <p:nvPr/>
          </p:nvSpPr>
          <p:spPr>
            <a:xfrm>
              <a:off x="14485" y="5079"/>
              <a:ext cx="4428" cy="1016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en-US" altLang="zh-CN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P</a:t>
              </a:r>
              <a:r>
                <a:rPr lang="zh-CN" altLang="en-US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点的运动方向可通过波形图的平移进行判断</a:t>
              </a:r>
              <a:endPara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endParaRPr>
            </a:p>
          </p:txBody>
        </p:sp>
        <p:sp>
          <p:nvSpPr>
            <p:cNvPr id="4" name="任意多边形 3"/>
            <p:cNvSpPr/>
            <p:nvPr/>
          </p:nvSpPr>
          <p:spPr>
            <a:xfrm>
              <a:off x="14964" y="2961"/>
              <a:ext cx="3021" cy="1404"/>
            </a:xfrm>
            <a:custGeom>
              <a:avLst/>
              <a:gdLst>
                <a:gd name="connisteX0" fmla="*/ 0 w 1918335"/>
                <a:gd name="connsiteY0" fmla="*/ 484505 h 891346"/>
                <a:gd name="connisteX1" fmla="*/ 227330 w 1918335"/>
                <a:gd name="connsiteY1" fmla="*/ 889635 h 891346"/>
                <a:gd name="connisteX2" fmla="*/ 583565 w 1918335"/>
                <a:gd name="connsiteY2" fmla="*/ 474345 h 891346"/>
                <a:gd name="connisteX3" fmla="*/ 880110 w 1918335"/>
                <a:gd name="connsiteY3" fmla="*/ 0 h 891346"/>
                <a:gd name="connisteX4" fmla="*/ 1206500 w 1918335"/>
                <a:gd name="connsiteY4" fmla="*/ 474345 h 891346"/>
                <a:gd name="connisteX5" fmla="*/ 1503045 w 1918335"/>
                <a:gd name="connsiteY5" fmla="*/ 889635 h 891346"/>
                <a:gd name="connisteX6" fmla="*/ 1918335 w 1918335"/>
                <a:gd name="connsiteY6" fmla="*/ 346075 h 891346"/>
              </a:gdLst>
              <a:ahLst/>
              <a:cxnLst>
                <a:cxn ang="0">
                  <a:pos x="connisteX0" y="connsiteY0"/>
                </a:cxn>
                <a:cxn ang="0">
                  <a:pos x="connisteX1" y="connsiteY1"/>
                </a:cxn>
                <a:cxn ang="0">
                  <a:pos x="connisteX2" y="connsiteY2"/>
                </a:cxn>
                <a:cxn ang="0">
                  <a:pos x="connisteX3" y="connsiteY3"/>
                </a:cxn>
                <a:cxn ang="0">
                  <a:pos x="connisteX4" y="connsiteY4"/>
                </a:cxn>
                <a:cxn ang="0">
                  <a:pos x="connisteX5" y="connsiteY5"/>
                </a:cxn>
                <a:cxn ang="0">
                  <a:pos x="connisteX6" y="connsiteY6"/>
                </a:cxn>
              </a:cxnLst>
              <a:rect l="l" t="t" r="r" b="b"/>
              <a:pathLst>
                <a:path w="1918335" h="891347">
                  <a:moveTo>
                    <a:pt x="0" y="484505"/>
                  </a:moveTo>
                  <a:cubicBezTo>
                    <a:pt x="38100" y="574040"/>
                    <a:pt x="110490" y="891540"/>
                    <a:pt x="227330" y="889635"/>
                  </a:cubicBezTo>
                  <a:cubicBezTo>
                    <a:pt x="344170" y="887730"/>
                    <a:pt x="452755" y="652145"/>
                    <a:pt x="583565" y="474345"/>
                  </a:cubicBezTo>
                  <a:cubicBezTo>
                    <a:pt x="714375" y="296545"/>
                    <a:pt x="755650" y="0"/>
                    <a:pt x="880110" y="0"/>
                  </a:cubicBezTo>
                  <a:cubicBezTo>
                    <a:pt x="1004570" y="0"/>
                    <a:pt x="1082040" y="296545"/>
                    <a:pt x="1206500" y="474345"/>
                  </a:cubicBezTo>
                  <a:cubicBezTo>
                    <a:pt x="1330960" y="652145"/>
                    <a:pt x="1360805" y="915035"/>
                    <a:pt x="1503045" y="889635"/>
                  </a:cubicBezTo>
                  <a:cubicBezTo>
                    <a:pt x="1645285" y="864235"/>
                    <a:pt x="1841500" y="462915"/>
                    <a:pt x="1918335" y="346075"/>
                  </a:cubicBezTo>
                </a:path>
              </a:pathLst>
            </a:custGeom>
            <a:noFill/>
            <a:ln w="22225">
              <a:solidFill>
                <a:srgbClr val="FF0000"/>
              </a:soli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85420" y="4034155"/>
            <a:ext cx="11017250" cy="661035"/>
            <a:chOff x="354" y="4761"/>
            <a:chExt cx="17350" cy="1041"/>
          </a:xfrm>
        </p:grpSpPr>
        <p:sp>
          <p:nvSpPr>
            <p:cNvPr id="48" name="文本框 47"/>
            <p:cNvSpPr txBox="1"/>
            <p:nvPr/>
          </p:nvSpPr>
          <p:spPr>
            <a:xfrm>
              <a:off x="354" y="4918"/>
              <a:ext cx="3667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>
              <a:spAutoFit/>
            </a:bodyPr>
            <a:p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在</a:t>
              </a:r>
              <a:r>
                <a:rPr lang="en-US" altLang="zh-CN" sz="2400" b="1">
                  <a:solidFill>
                    <a:srgbClr val="FF0000"/>
                  </a:solidFill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t=2 </a:t>
              </a:r>
              <a:r>
                <a:rPr lang="zh-CN" altLang="en-US" sz="2400" b="1">
                  <a:latin typeface="宋体" panose="02010600030101010101" pitchFamily="2" charset="-122"/>
                  <a:ea typeface="宋体" panose="02010600030101010101" pitchFamily="2" charset="-122"/>
                  <a:cs typeface="宋体" panose="02010600030101010101" pitchFamily="2" charset="-122"/>
                </a:rPr>
                <a:t>时，有： </a:t>
              </a:r>
              <a:endParaRPr lang="en-US" altLang="zh-CN" sz="2400" b="1"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graphicFrame>
          <p:nvGraphicFramePr>
            <p:cNvPr id="49" name="对象 48"/>
            <p:cNvGraphicFramePr/>
            <p:nvPr/>
          </p:nvGraphicFramePr>
          <p:xfrm>
            <a:off x="9285" y="4761"/>
            <a:ext cx="8419" cy="104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1" name="" r:id="rId6" imgW="2781300" imgH="393700" progId="Equation.KSEE3">
                    <p:embed/>
                  </p:oleObj>
                </mc:Choice>
                <mc:Fallback>
                  <p:oleObj name="" r:id="rId6" imgW="2781300" imgH="393700" progId="Equation.KSEE3">
                    <p:embed/>
                    <p:pic>
                      <p:nvPicPr>
                        <p:cNvPr id="0" name="图片 2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9285" y="4761"/>
                          <a:ext cx="8419" cy="1041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52" name="对象 51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4185" y="4964"/>
            <a:ext cx="3905" cy="63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53" name="" r:id="rId8" imgW="1091565" imgH="215900" progId="Equation.KSEE3">
                    <p:embed/>
                  </p:oleObj>
                </mc:Choice>
                <mc:Fallback>
                  <p:oleObj name="" r:id="rId8" imgW="1091565" imgH="2159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4185" y="4964"/>
                          <a:ext cx="3905" cy="634"/>
                        </a:xfrm>
                        <a:prstGeom prst="rect">
                          <a:avLst/>
                        </a:prstGeom>
                        <a:gradFill>
                          <a:gsLst>
                            <a:gs pos="0">
                              <a:schemeClr val="accent1">
                                <a:lumMod val="5000"/>
                                <a:lumOff val="95000"/>
                              </a:schemeClr>
                            </a:gs>
                            <a:gs pos="74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83000">
                              <a:schemeClr val="accent1">
                                <a:lumMod val="45000"/>
                                <a:lumOff val="55000"/>
                              </a:schemeClr>
                            </a:gs>
                            <a:gs pos="100000">
                              <a:schemeClr val="accent1">
                                <a:lumMod val="30000"/>
                                <a:lumOff val="70000"/>
                              </a:schemeClr>
                            </a:gs>
                          </a:gsLst>
                          <a:lin ang="5400000" scaled="0"/>
                        </a:gradFill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12" name="组合 11"/>
          <p:cNvGrpSpPr/>
          <p:nvPr/>
        </p:nvGrpSpPr>
        <p:grpSpPr>
          <a:xfrm>
            <a:off x="285115" y="5626100"/>
            <a:ext cx="8239760" cy="741680"/>
            <a:chOff x="449" y="8860"/>
            <a:chExt cx="12976" cy="1168"/>
          </a:xfrm>
        </p:grpSpPr>
        <p:sp>
          <p:nvSpPr>
            <p:cNvPr id="36" name="文本框 1"/>
            <p:cNvSpPr/>
            <p:nvPr/>
          </p:nvSpPr>
          <p:spPr>
            <a:xfrm>
              <a:off x="449" y="9082"/>
              <a:ext cx="5879" cy="72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square" anchor="t">
              <a:spAutoFit/>
            </a:bodyPr>
            <a:p>
              <a:r>
                <a:rPr lang="zh-CN" sz="2400" b="1" dirty="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  <a:sym typeface="Times New Roman" panose="02020603050405020304" pitchFamily="18" charset="0"/>
                </a:rPr>
                <a:t>得振动方程为：</a:t>
              </a:r>
              <a:endParaRPr lang="zh-CN" dirty="0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graphicFrame>
          <p:nvGraphicFramePr>
            <p:cNvPr id="6" name="对象 5">
              <a:hlinkClick r:id="" action="ppaction://ole?verb="/>
            </p:cNvPr>
            <p:cNvGraphicFramePr>
              <a:graphicFrameLocks noChangeAspect="1"/>
            </p:cNvGraphicFramePr>
            <p:nvPr/>
          </p:nvGraphicFramePr>
          <p:xfrm>
            <a:off x="3959" y="8860"/>
            <a:ext cx="9466" cy="116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7" name="" r:id="rId10" imgW="2667000" imgH="393700" progId="Equation.KSEE3">
                    <p:embed/>
                  </p:oleObj>
                </mc:Choice>
                <mc:Fallback>
                  <p:oleObj name="" r:id="rId10" imgW="2667000" imgH="393700" progId="Equation.KSEE3">
                    <p:embed/>
                    <p:pic>
                      <p:nvPicPr>
                        <p:cNvPr id="0" name="图片 2048"/>
                        <p:cNvPicPr/>
                        <p:nvPr/>
                      </p:nvPicPr>
                      <p:blipFill>
                        <a:blip r:embed="rId11"/>
                        <a:stretch>
                          <a:fillRect/>
                        </a:stretch>
                      </p:blipFill>
                      <p:spPr>
                        <a:xfrm>
                          <a:off x="3959" y="8860"/>
                          <a:ext cx="9466" cy="116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9" name="文本框 1"/>
          <p:cNvSpPr/>
          <p:nvPr/>
        </p:nvSpPr>
        <p:spPr>
          <a:xfrm>
            <a:off x="285115" y="5000625"/>
            <a:ext cx="3855720" cy="4603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角频率可用周期计算，有</a:t>
            </a:r>
            <a:r>
              <a:rPr lang="zh-CN" altLang="en-US" sz="2400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Times New Roman" panose="02020603050405020304" pitchFamily="18" charset="0"/>
              </a:rPr>
              <a:t>：</a:t>
            </a:r>
            <a:endParaRPr lang="zh-CN" altLang="en-US" sz="2400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Times New Roman" panose="02020603050405020304" pitchFamily="18" charset="0"/>
            </a:endParaRPr>
          </a:p>
        </p:txBody>
      </p:sp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140835" y="4883785"/>
          <a:ext cx="1774825" cy="742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2" imgW="787400" imgH="393700" progId="Equation.KSEE3">
                  <p:embed/>
                </p:oleObj>
              </mc:Choice>
              <mc:Fallback>
                <p:oleObj name="" r:id="rId12" imgW="787400" imgH="393700" progId="Equation.KSEE3">
                  <p:embed/>
                  <p:pic>
                    <p:nvPicPr>
                      <p:cNvPr id="0" name="图片 2048"/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4140835" y="4883785"/>
                        <a:ext cx="1774825" cy="742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/>
      <p:bldP spid="26" grpId="0"/>
      <p:bldP spid="9" grpId="0"/>
    </p:bldLst>
  </p:timing>
</p:sld>
</file>

<file path=ppt/theme/theme1.xml><?xml version="1.0" encoding="utf-8"?>
<a:theme xmlns:a="http://schemas.openxmlformats.org/drawingml/2006/main" name="Office 主题​​">
  <a:themeElements>
    <a:clrScheme name="灰度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2209</Words>
  <Application>WPS 演示</Application>
  <PresentationFormat>自定义</PresentationFormat>
  <Paragraphs>140</Paragraphs>
  <Slides>11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54</vt:i4>
      </vt:variant>
      <vt:variant>
        <vt:lpstr>幻灯片标题</vt:lpstr>
      </vt:variant>
      <vt:variant>
        <vt:i4>11</vt:i4>
      </vt:variant>
    </vt:vector>
  </HeadingPairs>
  <TitlesOfParts>
    <vt:vector size="82" baseType="lpstr">
      <vt:lpstr>Arial</vt:lpstr>
      <vt:lpstr>宋体</vt:lpstr>
      <vt:lpstr>Wingdings</vt:lpstr>
      <vt:lpstr>楷体_GB2312</vt:lpstr>
      <vt:lpstr>新宋体</vt:lpstr>
      <vt:lpstr>Times New Roman</vt:lpstr>
      <vt:lpstr>楷体</vt:lpstr>
      <vt:lpstr>等线</vt:lpstr>
      <vt:lpstr>微软雅黑</vt:lpstr>
      <vt:lpstr>Arial Unicode MS</vt:lpstr>
      <vt:lpstr>等线 Light</vt:lpstr>
      <vt:lpstr>Calibri</vt:lpstr>
      <vt:lpstr>HY헤드라인M</vt:lpstr>
      <vt:lpstr>Malgun Gothic</vt:lpstr>
      <vt:lpstr>Office 主题​​</vt:lpstr>
      <vt:lpstr>1_自定义设计方案</vt:lpstr>
      <vt:lpstr>自定义设计方案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Word.Picture.8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Equation.KSEE3</vt:lpstr>
      <vt:lpstr>电磁感应作业解答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质点运动学</dc:title>
  <dc:creator>曾 卫东</dc:creator>
  <cp:lastModifiedBy>曾先生</cp:lastModifiedBy>
  <cp:revision>211</cp:revision>
  <dcterms:created xsi:type="dcterms:W3CDTF">2020-02-22T00:57:00Z</dcterms:created>
  <dcterms:modified xsi:type="dcterms:W3CDTF">2020-05-15T14:34:01Z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2052-11.1.0.9513</vt:lpwstr>
  </property>
</Properties>
</file>