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5"/>
  </p:notesMasterIdLst>
  <p:handoutMasterIdLst>
    <p:handoutMasterId r:id="rId16"/>
  </p:handoutMasterIdLst>
  <p:sldIdLst>
    <p:sldId id="361" r:id="rId5"/>
    <p:sldId id="330" r:id="rId6"/>
    <p:sldId id="372" r:id="rId7"/>
    <p:sldId id="373" r:id="rId8"/>
    <p:sldId id="375" r:id="rId9"/>
    <p:sldId id="377" r:id="rId10"/>
    <p:sldId id="378" r:id="rId11"/>
    <p:sldId id="376" r:id="rId12"/>
    <p:sldId id="381" r:id="rId13"/>
    <p:sldId id="3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C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49" autoAdjust="0"/>
  </p:normalViewPr>
  <p:slideViewPr>
    <p:cSldViewPr snapToGrid="0">
      <p:cViewPr>
        <p:scale>
          <a:sx n="66" d="100"/>
          <a:sy n="66" d="100"/>
        </p:scale>
        <p:origin x="-942" y="-210"/>
      </p:cViewPr>
      <p:guideLst>
        <p:guide orient="horz" pos="215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76"/>
        <p:guide pos="217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C3F-70E6-461F-81B1-E184A191B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6A05-D4FF-44DF-AF70-A0A555955B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1795-1B6B-418B-8BBC-722EE0105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6E60A-6631-4098-A905-0AA6F26CE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629399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9766690" y="138139"/>
            <a:ext cx="2805112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第一章  质点运动学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质点运动的描述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单击此处还好编辑母版标题样式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0" y="63305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62865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492875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631190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9.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光学</a:t>
            </a:r>
            <a:r>
              <a:rPr lang="zh-CN" altLang="zh-CN" sz="28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作业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解答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1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单急急急击此处编辑母版标题样式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4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18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8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3730" y="1211580"/>
            <a:ext cx="10093325" cy="2387600"/>
          </a:xfrm>
        </p:spPr>
        <p:txBody>
          <a:bodyPr/>
          <a:p>
            <a:r>
              <a:rPr lang="zh-CN" altLang="en-US" sz="9600">
                <a:latin typeface="宋体" panose="02010600030101010101" pitchFamily="2" charset="-122"/>
                <a:ea typeface="宋体" panose="02010600030101010101" pitchFamily="2" charset="-122"/>
              </a:rPr>
              <a:t>光学作业解答</a:t>
            </a:r>
            <a:endParaRPr lang="zh-CN" altLang="en-US" sz="9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76200" y="725805"/>
            <a:ext cx="120402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ea typeface="宋体" panose="02010600030101010101" pitchFamily="2" charset="-122"/>
              </a:rPr>
              <a:t>9. 强度为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sz="2400" b="1" i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sz="2400" b="1">
                <a:ea typeface="宋体" panose="02010600030101010101" pitchFamily="2" charset="-122"/>
              </a:rPr>
              <a:t>的自然光入射到两个互相重叠的偏振片上，如果透射光强为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(1) 透射光最大强度的三分之一，求两个偏振片偏振化方向间的夹角；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(2) 入射光强度的三分之一，两个偏振片偏振化方向间的夹角是多少?</a:t>
            </a:r>
            <a:endParaRPr sz="2400" b="1">
              <a:ea typeface="宋体" panose="02010600030101010101" pitchFamily="2" charset="-122"/>
            </a:endParaRPr>
          </a:p>
        </p:txBody>
      </p:sp>
      <p:sp>
        <p:nvSpPr>
          <p:cNvPr id="22531" name="文本框 1"/>
          <p:cNvSpPr/>
          <p:nvPr/>
        </p:nvSpPr>
        <p:spPr>
          <a:xfrm>
            <a:off x="186690" y="2018665"/>
            <a:ext cx="63042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解：</a:t>
            </a:r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自然光连续通过两个偏振片后的光强为</a:t>
            </a:r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38366" y="2018665"/>
          <a:ext cx="188912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838200" imgH="393700" progId="Equation.KSEE3">
                  <p:embed/>
                </p:oleObj>
              </mc:Choice>
              <mc:Fallback>
                <p:oleObj name="" r:id="rId1" imgW="8382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238366" y="2018665"/>
                        <a:ext cx="1889125" cy="74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1"/>
          <p:cNvSpPr/>
          <p:nvPr/>
        </p:nvSpPr>
        <p:spPr>
          <a:xfrm>
            <a:off x="186690" y="3374390"/>
            <a:ext cx="45389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 透射光的最大光强为：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/2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0171" y="3834765"/>
          <a:ext cx="243268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" imgW="1079500" imgH="393700" progId="Equation.KSEE3">
                  <p:embed/>
                </p:oleObj>
              </mc:Choice>
              <mc:Fallback>
                <p:oleObj name="" r:id="rId3" imgW="1079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30171" y="3834765"/>
                        <a:ext cx="2432685" cy="74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1"/>
          <p:cNvSpPr/>
          <p:nvPr/>
        </p:nvSpPr>
        <p:spPr>
          <a:xfrm>
            <a:off x="1360805" y="2759710"/>
            <a:ext cx="526732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式中，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α为两个偏振动片之间的夹角。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4" name="文本框 1"/>
          <p:cNvSpPr/>
          <p:nvPr/>
        </p:nvSpPr>
        <p:spPr>
          <a:xfrm>
            <a:off x="6628130" y="3975100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解得：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76859" y="3834765"/>
          <a:ext cx="3290570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1459865" imgH="393700" progId="Equation.KSEE3">
                  <p:embed/>
                </p:oleObj>
              </mc:Choice>
              <mc:Fallback>
                <p:oleObj name="" r:id="rId5" imgW="14598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76859" y="3834765"/>
                        <a:ext cx="3290570" cy="74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1"/>
          <p:cNvSpPr/>
          <p:nvPr/>
        </p:nvSpPr>
        <p:spPr>
          <a:xfrm>
            <a:off x="161925" y="4655185"/>
            <a:ext cx="338391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 入射光光强为：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3981" y="5115560"/>
          <a:ext cx="237553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054100" imgH="393700" progId="Equation.KSEE3">
                  <p:embed/>
                </p:oleObj>
              </mc:Choice>
              <mc:Fallback>
                <p:oleObj name="" r:id="rId7" imgW="10541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33981" y="5115560"/>
                        <a:ext cx="2375535" cy="74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1"/>
          <p:cNvSpPr/>
          <p:nvPr/>
        </p:nvSpPr>
        <p:spPr>
          <a:xfrm>
            <a:off x="6603365" y="5255895"/>
            <a:ext cx="110109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解得：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22567" y="5115560"/>
          <a:ext cx="3349625" cy="741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1485900" imgH="393700" progId="Equation.KSEE3">
                  <p:embed/>
                </p:oleObj>
              </mc:Choice>
              <mc:Fallback>
                <p:oleObj name="" r:id="rId9" imgW="14859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22567" y="5115560"/>
                        <a:ext cx="3349625" cy="741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33" grpId="0"/>
      <p:bldP spid="26" grpId="0"/>
      <p:bldP spid="34" grpId="0"/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23874" y="3482800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1035"/>
            <a:ext cx="1200213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1. 在相同的时间内，一束波长为λ的单色光在空气中和在玻璃中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(A) 传播的路程相等，走过的光程相等        </a:t>
            </a:r>
            <a:endParaRPr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(B) 传播的路程相等，走过的光程不相等</a:t>
            </a:r>
            <a:endParaRPr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(C) 传播的路程不相等，走过的光程相等     </a:t>
            </a:r>
            <a:endParaRPr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alt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(D) 传播的路程不相等，走过的光程不相等</a:t>
            </a:r>
            <a:endParaRPr altLang="zh-CN"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8485" y="3472180"/>
            <a:ext cx="26898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路程计算公式：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2229" y="5689600"/>
            <a:ext cx="1511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848757" y="4900660"/>
            <a:ext cx="59982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光在不同的介质中，传播的速度是不同的。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4365" y="3547110"/>
          <a:ext cx="1188720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33400" imgH="177165" progId="Equation.KSEE3">
                  <p:embed/>
                </p:oleObj>
              </mc:Choice>
              <mc:Fallback>
                <p:oleObj name="" r:id="rId1" imgW="5334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4365" y="3547110"/>
                        <a:ext cx="1188720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4"/>
          <p:cNvSpPr txBox="1"/>
          <p:nvPr/>
        </p:nvSpPr>
        <p:spPr>
          <a:xfrm>
            <a:off x="1848485" y="4178935"/>
            <a:ext cx="26898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光程计算公式：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4365" y="4253865"/>
          <a:ext cx="1245870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58800" imgH="177165" progId="Equation.KSEE3">
                  <p:embed/>
                </p:oleObj>
              </mc:Choice>
              <mc:Fallback>
                <p:oleObj name="" r:id="rId3" imgW="5588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4365" y="4253865"/>
                        <a:ext cx="1245870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6"/>
          <p:cNvSpPr txBox="1"/>
          <p:nvPr/>
        </p:nvSpPr>
        <p:spPr>
          <a:xfrm>
            <a:off x="1848757" y="5571220"/>
            <a:ext cx="44678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路程与光程之间的折算公式为：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05245" y="5571490"/>
          <a:ext cx="3030220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5" imgW="1358900" imgH="177165" progId="Equation.KSEE3">
                  <p:embed/>
                </p:oleObj>
              </mc:Choice>
              <mc:Fallback>
                <p:oleObj name="" r:id="rId5" imgW="1358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5245" y="5571490"/>
                        <a:ext cx="3030220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8" grpId="0"/>
      <p:bldP spid="9" grpId="0"/>
      <p:bldP spid="3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53035" y="591185"/>
            <a:ext cx="76231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ea typeface="宋体" panose="02010600030101010101" pitchFamily="2" charset="-122"/>
              </a:rPr>
              <a:t>2. 在杨氏双缝干涉实验中，正确的叙述是：</a:t>
            </a:r>
            <a:r>
              <a:rPr lang="en-US" sz="2400" b="1" dirty="0" smtClean="0">
                <a:ea typeface="宋体" panose="02010600030101010101" pitchFamily="2" charset="-122"/>
              </a:rPr>
              <a:t>[     ]</a:t>
            </a:r>
            <a:endParaRPr sz="2400" b="1" dirty="0" smtClean="0">
              <a:ea typeface="宋体" panose="02010600030101010101" pitchFamily="2" charset="-122"/>
            </a:endParaRPr>
          </a:p>
          <a:p>
            <a:r>
              <a:rPr sz="2400" b="1" dirty="0" smtClean="0">
                <a:ea typeface="宋体" panose="02010600030101010101" pitchFamily="2" charset="-122"/>
              </a:rPr>
              <a:t>  (A)  增大双缝间距，干涉条纹间距也随之增大 </a:t>
            </a:r>
            <a:r>
              <a:rPr lang="zh-CN" sz="2400" b="1" dirty="0" smtClean="0">
                <a:ea typeface="宋体" panose="02010600030101010101" pitchFamily="2" charset="-122"/>
              </a:rPr>
              <a:t>。</a:t>
            </a:r>
            <a:r>
              <a:rPr sz="2400" b="1" dirty="0" smtClean="0">
                <a:ea typeface="宋体" panose="02010600030101010101" pitchFamily="2" charset="-122"/>
              </a:rPr>
              <a:t>   </a:t>
            </a:r>
            <a:endParaRPr sz="2400" b="1" dirty="0" smtClean="0">
              <a:ea typeface="宋体" panose="02010600030101010101" pitchFamily="2" charset="-122"/>
            </a:endParaRPr>
          </a:p>
          <a:p>
            <a:r>
              <a:rPr sz="2400" b="1" dirty="0" smtClean="0">
                <a:ea typeface="宋体" panose="02010600030101010101" pitchFamily="2" charset="-122"/>
              </a:rPr>
              <a:t>  (B)  增大缝到屏之间的距离，干涉条纹间距增大</a:t>
            </a:r>
            <a:r>
              <a:rPr lang="zh-CN" sz="2400" b="1" dirty="0" smtClean="0">
                <a:ea typeface="宋体" panose="02010600030101010101" pitchFamily="2" charset="-122"/>
              </a:rPr>
              <a:t>。</a:t>
            </a:r>
            <a:endParaRPr sz="2400" b="1" dirty="0" smtClean="0">
              <a:ea typeface="宋体" panose="02010600030101010101" pitchFamily="2" charset="-122"/>
            </a:endParaRPr>
          </a:p>
          <a:p>
            <a:r>
              <a:rPr sz="2400" b="1" dirty="0" smtClean="0">
                <a:ea typeface="宋体" panose="02010600030101010101" pitchFamily="2" charset="-122"/>
              </a:rPr>
              <a:t>  (C)  频率较大的可见光产生的干涉条纹间距较大 </a:t>
            </a:r>
            <a:r>
              <a:rPr lang="zh-CN" sz="2400" b="1" dirty="0" smtClean="0">
                <a:ea typeface="宋体" panose="02010600030101010101" pitchFamily="2" charset="-122"/>
              </a:rPr>
              <a:t>。</a:t>
            </a:r>
            <a:r>
              <a:rPr sz="2400" b="1" dirty="0" smtClean="0">
                <a:ea typeface="宋体" panose="02010600030101010101" pitchFamily="2" charset="-122"/>
              </a:rPr>
              <a:t> </a:t>
            </a:r>
            <a:endParaRPr sz="2400" b="1" dirty="0" smtClean="0">
              <a:ea typeface="宋体" panose="02010600030101010101" pitchFamily="2" charset="-122"/>
            </a:endParaRPr>
          </a:p>
          <a:p>
            <a:r>
              <a:rPr sz="2400" b="1" dirty="0" smtClean="0">
                <a:ea typeface="宋体" panose="02010600030101010101" pitchFamily="2" charset="-122"/>
              </a:rPr>
              <a:t>  (D)  </a:t>
            </a:r>
            <a:r>
              <a:rPr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将整个实验装置放入水中</a:t>
            </a:r>
            <a:r>
              <a:rPr sz="2400" b="1" dirty="0" smtClean="0">
                <a:ea typeface="宋体" panose="02010600030101010101" pitchFamily="2" charset="-122"/>
              </a:rPr>
              <a:t>，干涉条纹间距变大</a:t>
            </a:r>
            <a:r>
              <a:rPr lang="zh-CN" sz="2400" b="1" dirty="0" smtClean="0">
                <a:ea typeface="宋体" panose="02010600030101010101" pitchFamily="2" charset="-122"/>
              </a:rPr>
              <a:t>。</a:t>
            </a:r>
            <a:endParaRPr lang="zh-CN" sz="2400" b="1" dirty="0" smtClean="0"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710420" y="3314065"/>
            <a:ext cx="10248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答案为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B</a:t>
            </a:r>
            <a:endParaRPr lang="en-US" altLang="zh-CN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53035" y="3121660"/>
            <a:ext cx="44678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从杨氏双缝实验光路中，可知：</a:t>
            </a:r>
            <a:endParaRPr lang="zh-CN" altLang="en-US" sz="2400"/>
          </a:p>
        </p:txBody>
      </p:sp>
      <p:grpSp>
        <p:nvGrpSpPr>
          <p:cNvPr id="2" name="组合 1"/>
          <p:cNvGrpSpPr/>
          <p:nvPr/>
        </p:nvGrpSpPr>
        <p:grpSpPr>
          <a:xfrm>
            <a:off x="7545705" y="742315"/>
            <a:ext cx="4720710" cy="2289810"/>
            <a:chOff x="9907" y="3193"/>
            <a:chExt cx="9314" cy="4198"/>
          </a:xfrm>
        </p:grpSpPr>
        <p:sp>
          <p:nvSpPr>
            <p:cNvPr id="178270" name="直接连接符 178269"/>
            <p:cNvSpPr/>
            <p:nvPr/>
          </p:nvSpPr>
          <p:spPr>
            <a:xfrm>
              <a:off x="17864" y="3423"/>
              <a:ext cx="3" cy="3628"/>
            </a:xfrm>
            <a:prstGeom prst="line">
              <a:avLst/>
            </a:prstGeom>
            <a:ln w="793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8228" name="文本框 178227"/>
            <p:cNvSpPr txBox="1"/>
            <p:nvPr/>
          </p:nvSpPr>
          <p:spPr>
            <a:xfrm>
              <a:off x="17811" y="5579"/>
              <a:ext cx="1410" cy="84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sz="2400" i="1">
                  <a:latin typeface="Times New Roman" panose="02020603050405020304" pitchFamily="18" charset="0"/>
                </a:rPr>
                <a:t>d/2</a:t>
              </a:r>
              <a:endParaRPr lang="en-US" altLang="zh-CN" sz="2400" i="1">
                <a:latin typeface="Times New Roman" panose="02020603050405020304" pitchFamily="18" charset="0"/>
              </a:endParaRPr>
            </a:p>
          </p:txBody>
        </p:sp>
        <p:grpSp>
          <p:nvGrpSpPr>
            <p:cNvPr id="178211" name="组合 178210"/>
            <p:cNvGrpSpPr/>
            <p:nvPr/>
          </p:nvGrpSpPr>
          <p:grpSpPr>
            <a:xfrm>
              <a:off x="11517" y="6513"/>
              <a:ext cx="6240" cy="780"/>
              <a:chOff x="2160" y="2508"/>
              <a:chExt cx="2496" cy="312"/>
            </a:xfrm>
          </p:grpSpPr>
          <p:graphicFrame>
            <p:nvGraphicFramePr>
              <p:cNvPr id="178212" name="对象 178211"/>
              <p:cNvGraphicFramePr/>
              <p:nvPr/>
            </p:nvGraphicFramePr>
            <p:xfrm>
              <a:off x="3120" y="2508"/>
              <a:ext cx="310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" imgW="165100" imgH="165100" progId="Equation.DSMT4">
                      <p:embed/>
                    </p:oleObj>
                  </mc:Choice>
                  <mc:Fallback>
                    <p:oleObj name="" r:id="rId1" imgW="165100" imgH="165100" progId="Equation.DSMT4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2"/>
                          <a:stretch>
                            <a:fillRect/>
                          </a:stretch>
                        </p:blipFill>
                        <p:spPr>
                          <a:xfrm>
                            <a:off x="3120" y="2508"/>
                            <a:ext cx="310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8213" name="直接连接符 178212"/>
              <p:cNvSpPr/>
              <p:nvPr/>
            </p:nvSpPr>
            <p:spPr>
              <a:xfrm>
                <a:off x="3360" y="2688"/>
                <a:ext cx="1296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triangle" w="sm" len="lg"/>
              </a:ln>
            </p:spPr>
          </p:sp>
          <p:sp>
            <p:nvSpPr>
              <p:cNvPr id="178214" name="直接连接符 178213"/>
              <p:cNvSpPr/>
              <p:nvPr/>
            </p:nvSpPr>
            <p:spPr>
              <a:xfrm flipH="1">
                <a:off x="2160" y="2688"/>
                <a:ext cx="960" cy="0"/>
              </a:xfrm>
              <a:prstGeom prst="line">
                <a:avLst/>
              </a:prstGeom>
              <a:ln w="19050" cap="flat" cmpd="sng">
                <a:solidFill>
                  <a:srgbClr val="FF3399"/>
                </a:solidFill>
                <a:prstDash val="solid"/>
                <a:headEnd type="none" w="med" len="med"/>
                <a:tailEnd type="triangle" w="sm" len="lg"/>
              </a:ln>
            </p:spPr>
          </p:sp>
        </p:grpSp>
        <p:grpSp>
          <p:nvGrpSpPr>
            <p:cNvPr id="178255" name="组合 178254"/>
            <p:cNvGrpSpPr/>
            <p:nvPr/>
          </p:nvGrpSpPr>
          <p:grpSpPr>
            <a:xfrm>
              <a:off x="11574" y="6256"/>
              <a:ext cx="7373" cy="567"/>
              <a:chOff x="2154" y="1933"/>
              <a:chExt cx="2949" cy="227"/>
            </a:xfrm>
          </p:grpSpPr>
          <p:sp>
            <p:nvSpPr>
              <p:cNvPr id="178223" name="直接连接符 178222"/>
              <p:cNvSpPr/>
              <p:nvPr/>
            </p:nvSpPr>
            <p:spPr>
              <a:xfrm>
                <a:off x="2154" y="1933"/>
                <a:ext cx="2495" cy="0"/>
              </a:xfrm>
              <a:prstGeom prst="line">
                <a:avLst/>
              </a:prstGeom>
              <a:ln w="19050" cap="flat" cmpd="sng">
                <a:solidFill>
                  <a:srgbClr val="CC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8224" name="直接连接符 178223"/>
              <p:cNvSpPr/>
              <p:nvPr/>
            </p:nvSpPr>
            <p:spPr>
              <a:xfrm>
                <a:off x="4649" y="1933"/>
                <a:ext cx="454" cy="0"/>
              </a:xfrm>
              <a:prstGeom prst="line">
                <a:avLst/>
              </a:prstGeom>
              <a:ln w="19050" cap="flat" cmpd="sng">
                <a:solidFill>
                  <a:srgbClr val="CC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8227" name="直接连接符 178226"/>
              <p:cNvSpPr/>
              <p:nvPr/>
            </p:nvSpPr>
            <p:spPr>
              <a:xfrm flipV="1">
                <a:off x="4876" y="1933"/>
                <a:ext cx="0" cy="227"/>
              </a:xfrm>
              <a:prstGeom prst="line">
                <a:avLst/>
              </a:prstGeom>
              <a:ln w="19050" cap="flat" cmpd="sng">
                <a:solidFill>
                  <a:srgbClr val="CC0000"/>
                </a:solidFill>
                <a:prstDash val="dash"/>
                <a:headEnd type="none" w="med" len="med"/>
                <a:tailEnd type="triangle" w="med" len="med"/>
              </a:ln>
            </p:spPr>
          </p:sp>
        </p:grpSp>
        <p:grpSp>
          <p:nvGrpSpPr>
            <p:cNvPr id="178259" name="组合 178258"/>
            <p:cNvGrpSpPr/>
            <p:nvPr/>
          </p:nvGrpSpPr>
          <p:grpSpPr>
            <a:xfrm>
              <a:off x="11574" y="3928"/>
              <a:ext cx="6238" cy="2328"/>
              <a:chOff x="2154" y="1002"/>
              <a:chExt cx="2495" cy="931"/>
            </a:xfrm>
          </p:grpSpPr>
          <p:sp>
            <p:nvSpPr>
              <p:cNvPr id="178256" name="直接连接符 178255"/>
              <p:cNvSpPr/>
              <p:nvPr/>
            </p:nvSpPr>
            <p:spPr>
              <a:xfrm flipV="1">
                <a:off x="2154" y="1002"/>
                <a:ext cx="2495" cy="90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57" name="直接连接符 178256"/>
              <p:cNvSpPr/>
              <p:nvPr/>
            </p:nvSpPr>
            <p:spPr>
              <a:xfrm>
                <a:off x="2154" y="1933"/>
                <a:ext cx="2495" cy="0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58" name="直接连接符 178257"/>
              <p:cNvSpPr/>
              <p:nvPr/>
            </p:nvSpPr>
            <p:spPr>
              <a:xfrm flipV="1">
                <a:off x="4649" y="1026"/>
                <a:ext cx="0" cy="907"/>
              </a:xfrm>
              <a:prstGeom prst="line">
                <a:avLst/>
              </a:prstGeom>
              <a:ln w="381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78260" name="组合 178259"/>
            <p:cNvGrpSpPr/>
            <p:nvPr/>
          </p:nvGrpSpPr>
          <p:grpSpPr>
            <a:xfrm>
              <a:off x="11462" y="3876"/>
              <a:ext cx="6350" cy="1132"/>
              <a:chOff x="2154" y="1002"/>
              <a:chExt cx="2495" cy="931"/>
            </a:xfrm>
          </p:grpSpPr>
          <p:sp>
            <p:nvSpPr>
              <p:cNvPr id="178261" name="直接连接符 178260"/>
              <p:cNvSpPr/>
              <p:nvPr/>
            </p:nvSpPr>
            <p:spPr>
              <a:xfrm flipV="1">
                <a:off x="2154" y="1002"/>
                <a:ext cx="2495" cy="907"/>
              </a:xfrm>
              <a:prstGeom prst="line">
                <a:avLst/>
              </a:prstGeom>
              <a:ln w="31750" cap="flat" cmpd="sng">
                <a:solidFill>
                  <a:srgbClr val="00008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62" name="直接连接符 178261"/>
              <p:cNvSpPr/>
              <p:nvPr/>
            </p:nvSpPr>
            <p:spPr>
              <a:xfrm>
                <a:off x="2154" y="1933"/>
                <a:ext cx="2495" cy="0"/>
              </a:xfrm>
              <a:prstGeom prst="line">
                <a:avLst/>
              </a:prstGeom>
              <a:ln w="31750" cap="flat" cmpd="sng">
                <a:solidFill>
                  <a:srgbClr val="00008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8263" name="直接连接符 178262"/>
              <p:cNvSpPr/>
              <p:nvPr/>
            </p:nvSpPr>
            <p:spPr>
              <a:xfrm flipV="1">
                <a:off x="4649" y="1026"/>
                <a:ext cx="0" cy="907"/>
              </a:xfrm>
              <a:prstGeom prst="line">
                <a:avLst/>
              </a:prstGeom>
              <a:ln w="31750" cap="flat" cmpd="sng">
                <a:solidFill>
                  <a:srgbClr val="00008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8271" name="直接连接符 178270"/>
            <p:cNvSpPr/>
            <p:nvPr/>
          </p:nvSpPr>
          <p:spPr>
            <a:xfrm>
              <a:off x="11517" y="3988"/>
              <a:ext cx="2" cy="775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8272" name="直接连接符 178271"/>
            <p:cNvSpPr/>
            <p:nvPr/>
          </p:nvSpPr>
          <p:spPr>
            <a:xfrm>
              <a:off x="11517" y="5173"/>
              <a:ext cx="2" cy="970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8273" name="直接连接符 178272"/>
            <p:cNvSpPr/>
            <p:nvPr/>
          </p:nvSpPr>
          <p:spPr>
            <a:xfrm>
              <a:off x="11517" y="6423"/>
              <a:ext cx="2" cy="968"/>
            </a:xfrm>
            <a:prstGeom prst="line">
              <a:avLst/>
            </a:prstGeom>
            <a:ln w="222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8274" name="直接连接符 178273"/>
            <p:cNvSpPr/>
            <p:nvPr/>
          </p:nvSpPr>
          <p:spPr>
            <a:xfrm>
              <a:off x="11517" y="5688"/>
              <a:ext cx="6182" cy="3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Dot"/>
              <a:headEnd type="none" w="med" len="med"/>
              <a:tailEnd type="none" w="med" len="med"/>
            </a:ln>
          </p:spPr>
        </p:sp>
        <p:sp>
          <p:nvSpPr>
            <p:cNvPr id="178276" name="文本框 178275"/>
            <p:cNvSpPr txBox="1"/>
            <p:nvPr/>
          </p:nvSpPr>
          <p:spPr>
            <a:xfrm>
              <a:off x="10497" y="3988"/>
              <a:ext cx="697" cy="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1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8277" name="文本框 178276"/>
            <p:cNvSpPr txBox="1"/>
            <p:nvPr/>
          </p:nvSpPr>
          <p:spPr>
            <a:xfrm>
              <a:off x="10729" y="6121"/>
              <a:ext cx="900" cy="6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>
                  <a:latin typeface="Times New Roman" panose="02020603050405020304" pitchFamily="18" charset="0"/>
                </a:rPr>
                <a:t>s</a:t>
              </a:r>
              <a:r>
                <a:rPr lang="en-US" altLang="zh-CN" baseline="-25000">
                  <a:latin typeface="Times New Roman" panose="02020603050405020304" pitchFamily="18" charset="0"/>
                </a:rPr>
                <a:t>2</a:t>
              </a:r>
              <a:endParaRPr lang="en-US" altLang="zh-CN" baseline="-25000">
                <a:latin typeface="Times New Roman" panose="02020603050405020304" pitchFamily="18" charset="0"/>
              </a:endParaRPr>
            </a:p>
          </p:txBody>
        </p:sp>
        <p:grpSp>
          <p:nvGrpSpPr>
            <p:cNvPr id="178295" name="组合 178294"/>
            <p:cNvGrpSpPr/>
            <p:nvPr/>
          </p:nvGrpSpPr>
          <p:grpSpPr>
            <a:xfrm>
              <a:off x="9907" y="4783"/>
              <a:ext cx="1610" cy="1585"/>
              <a:chOff x="1465" y="1072"/>
              <a:chExt cx="644" cy="634"/>
            </a:xfrm>
          </p:grpSpPr>
          <p:grpSp>
            <p:nvGrpSpPr>
              <p:cNvPr id="178278" name="组合 178277"/>
              <p:cNvGrpSpPr/>
              <p:nvPr/>
            </p:nvGrpSpPr>
            <p:grpSpPr>
              <a:xfrm>
                <a:off x="1465" y="1072"/>
                <a:ext cx="644" cy="619"/>
                <a:chOff x="1292" y="1265"/>
                <a:chExt cx="644" cy="619"/>
              </a:xfrm>
            </p:grpSpPr>
            <p:sp>
              <p:nvSpPr>
                <p:cNvPr id="178279" name="直接连接符 178278"/>
                <p:cNvSpPr/>
                <p:nvPr/>
              </p:nvSpPr>
              <p:spPr>
                <a:xfrm>
                  <a:off x="1292" y="1884"/>
                  <a:ext cx="644" cy="0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78280" name="直接连接符 178279"/>
                <p:cNvSpPr/>
                <p:nvPr/>
              </p:nvSpPr>
              <p:spPr>
                <a:xfrm>
                  <a:off x="1292" y="1265"/>
                  <a:ext cx="644" cy="0"/>
                </a:xfrm>
                <a:prstGeom prst="line">
                  <a:avLst/>
                </a:prstGeom>
                <a:ln w="22225" cap="flat" cmpd="sng">
                  <a:solidFill>
                    <a:schemeClr val="tx1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78281" name="组合 178280"/>
              <p:cNvGrpSpPr/>
              <p:nvPr/>
            </p:nvGrpSpPr>
            <p:grpSpPr>
              <a:xfrm>
                <a:off x="1510" y="1132"/>
                <a:ext cx="241" cy="574"/>
                <a:chOff x="1338" y="1304"/>
                <a:chExt cx="241" cy="574"/>
              </a:xfrm>
            </p:grpSpPr>
            <p:grpSp>
              <p:nvGrpSpPr>
                <p:cNvPr id="178282" name="组合 178281"/>
                <p:cNvGrpSpPr/>
                <p:nvPr/>
              </p:nvGrpSpPr>
              <p:grpSpPr>
                <a:xfrm>
                  <a:off x="1350" y="1304"/>
                  <a:ext cx="2" cy="574"/>
                  <a:chOff x="1350" y="1304"/>
                  <a:chExt cx="2" cy="574"/>
                </a:xfrm>
              </p:grpSpPr>
              <p:sp>
                <p:nvSpPr>
                  <p:cNvPr id="178283" name="直接连接符 178282"/>
                  <p:cNvSpPr/>
                  <p:nvPr/>
                </p:nvSpPr>
                <p:spPr>
                  <a:xfrm>
                    <a:off x="1352" y="1588"/>
                    <a:ext cx="0" cy="290"/>
                  </a:xfrm>
                  <a:prstGeom prst="line">
                    <a:avLst/>
                  </a:prstGeom>
                  <a:ln w="222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  <p:sp>
                <p:nvSpPr>
                  <p:cNvPr id="178284" name="直接连接符 178283"/>
                  <p:cNvSpPr/>
                  <p:nvPr/>
                </p:nvSpPr>
                <p:spPr>
                  <a:xfrm flipV="1">
                    <a:off x="1350" y="1304"/>
                    <a:ext cx="0" cy="349"/>
                  </a:xfrm>
                  <a:prstGeom prst="line">
                    <a:avLst/>
                  </a:prstGeom>
                  <a:ln w="22225" cap="flat" cmpd="sng">
                    <a:solidFill>
                      <a:srgbClr val="FF00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</p:sp>
            </p:grpSp>
            <p:sp>
              <p:nvSpPr>
                <p:cNvPr id="178285" name="文本框 178284"/>
                <p:cNvSpPr txBox="1"/>
                <p:nvPr/>
              </p:nvSpPr>
              <p:spPr>
                <a:xfrm>
                  <a:off x="1338" y="1379"/>
                  <a:ext cx="241" cy="27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p>
                  <a:r>
                    <a:rPr lang="en-US" altLang="zh-CN">
                      <a:solidFill>
                        <a:srgbClr val="FF0000"/>
                      </a:solidFill>
                      <a:latin typeface="Times New Roman" panose="02020603050405020304" pitchFamily="18" charset="0"/>
                    </a:rPr>
                    <a:t>d</a:t>
                  </a:r>
                  <a:endParaRPr lang="en-US" altLang="zh-CN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78288" name="组合 178287"/>
            <p:cNvGrpSpPr/>
            <p:nvPr/>
          </p:nvGrpSpPr>
          <p:grpSpPr>
            <a:xfrm>
              <a:off x="11517" y="3923"/>
              <a:ext cx="6350" cy="2333"/>
              <a:chOff x="2109" y="572"/>
              <a:chExt cx="2540" cy="1180"/>
            </a:xfrm>
          </p:grpSpPr>
          <p:sp>
            <p:nvSpPr>
              <p:cNvPr id="178286" name="直接连接符 178285"/>
              <p:cNvSpPr/>
              <p:nvPr/>
            </p:nvSpPr>
            <p:spPr>
              <a:xfrm flipV="1">
                <a:off x="2109" y="572"/>
                <a:ext cx="2540" cy="545"/>
              </a:xfrm>
              <a:prstGeom prst="line">
                <a:avLst/>
              </a:prstGeom>
              <a:ln w="25400" cap="flat" cmpd="sng">
                <a:solidFill>
                  <a:srgbClr val="FF00FF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78287" name="直接连接符 178286"/>
              <p:cNvSpPr/>
              <p:nvPr/>
            </p:nvSpPr>
            <p:spPr>
              <a:xfrm flipV="1">
                <a:off x="2109" y="572"/>
                <a:ext cx="2540" cy="1180"/>
              </a:xfrm>
              <a:prstGeom prst="line">
                <a:avLst/>
              </a:prstGeom>
              <a:ln w="25400" cap="flat" cmpd="sng">
                <a:solidFill>
                  <a:srgbClr val="CC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178294" name="组合 178293"/>
            <p:cNvGrpSpPr/>
            <p:nvPr/>
          </p:nvGrpSpPr>
          <p:grpSpPr>
            <a:xfrm>
              <a:off x="17867" y="3876"/>
              <a:ext cx="1135" cy="1812"/>
              <a:chOff x="4649" y="709"/>
              <a:chExt cx="454" cy="725"/>
            </a:xfrm>
          </p:grpSpPr>
          <p:grpSp>
            <p:nvGrpSpPr>
              <p:cNvPr id="178215" name="组合 178214"/>
              <p:cNvGrpSpPr/>
              <p:nvPr/>
            </p:nvGrpSpPr>
            <p:grpSpPr>
              <a:xfrm>
                <a:off x="4830" y="709"/>
                <a:ext cx="171" cy="725"/>
                <a:chOff x="4830" y="1029"/>
                <a:chExt cx="216" cy="651"/>
              </a:xfrm>
            </p:grpSpPr>
            <p:sp>
              <p:nvSpPr>
                <p:cNvPr id="178216" name="直接连接符 178215"/>
                <p:cNvSpPr/>
                <p:nvPr/>
              </p:nvSpPr>
              <p:spPr>
                <a:xfrm>
                  <a:off x="4854" y="1029"/>
                  <a:ext cx="0" cy="651"/>
                </a:xfrm>
                <a:prstGeom prst="line">
                  <a:avLst/>
                </a:prstGeom>
                <a:ln w="28575" cap="flat" cmpd="sng">
                  <a:solidFill>
                    <a:srgbClr val="FF33CC"/>
                  </a:solidFill>
                  <a:prstDash val="dash"/>
                  <a:headEnd type="triangle" w="sm" len="lg"/>
                  <a:tailEnd type="triangle" w="sm" len="lg"/>
                </a:ln>
              </p:spPr>
            </p:sp>
            <p:graphicFrame>
              <p:nvGraphicFramePr>
                <p:cNvPr id="178217" name="对象 178216"/>
                <p:cNvGraphicFramePr/>
                <p:nvPr/>
              </p:nvGraphicFramePr>
              <p:xfrm>
                <a:off x="4830" y="1215"/>
                <a:ext cx="216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03" name="" r:id="rId3" imgW="177800" imgH="189865" progId="Equation.3">
                        <p:embed/>
                      </p:oleObj>
                    </mc:Choice>
                    <mc:Fallback>
                      <p:oleObj name="" r:id="rId3" imgW="177800" imgH="189865" progId="Equation.3">
                        <p:embed/>
                        <p:pic>
                          <p:nvPicPr>
                            <p:cNvPr id="0" name="图片 3102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30" y="1215"/>
                              <a:ext cx="216" cy="226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8290" name="直接连接符 178289"/>
              <p:cNvSpPr/>
              <p:nvPr/>
            </p:nvSpPr>
            <p:spPr>
              <a:xfrm>
                <a:off x="4649" y="1434"/>
                <a:ext cx="454" cy="0"/>
              </a:xfrm>
              <a:prstGeom prst="line">
                <a:avLst/>
              </a:prstGeom>
              <a:ln w="22225" cap="flat" cmpd="sng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178291" name="直接连接符 178290"/>
              <p:cNvSpPr/>
              <p:nvPr/>
            </p:nvSpPr>
            <p:spPr>
              <a:xfrm>
                <a:off x="4694" y="709"/>
                <a:ext cx="363" cy="0"/>
              </a:xfrm>
              <a:prstGeom prst="line">
                <a:avLst/>
              </a:prstGeom>
              <a:ln w="22225" cap="flat" cmpd="sng">
                <a:solidFill>
                  <a:srgbClr val="CC0000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78293" name="文本框 178292"/>
            <p:cNvSpPr txBox="1"/>
            <p:nvPr/>
          </p:nvSpPr>
          <p:spPr>
            <a:xfrm>
              <a:off x="17914" y="3193"/>
              <a:ext cx="633" cy="6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>
                  <a:latin typeface="Times New Roman" panose="02020603050405020304" pitchFamily="18" charset="0"/>
                </a:rPr>
                <a:t>P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grpSp>
          <p:nvGrpSpPr>
            <p:cNvPr id="178296" name="组合 178295"/>
            <p:cNvGrpSpPr/>
            <p:nvPr/>
          </p:nvGrpSpPr>
          <p:grpSpPr>
            <a:xfrm>
              <a:off x="13964" y="3661"/>
              <a:ext cx="1280" cy="2022"/>
              <a:chOff x="3269" y="695"/>
              <a:chExt cx="512" cy="809"/>
            </a:xfrm>
          </p:grpSpPr>
          <p:sp>
            <p:nvSpPr>
              <p:cNvPr id="178297" name="文本框 178296"/>
              <p:cNvSpPr txBox="1"/>
              <p:nvPr/>
            </p:nvSpPr>
            <p:spPr>
              <a:xfrm>
                <a:off x="3269" y="695"/>
                <a:ext cx="291" cy="2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endParaRPr lang="en-US" altLang="zh-CN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8298" name="文本框 178297"/>
              <p:cNvSpPr txBox="1"/>
              <p:nvPr/>
            </p:nvSpPr>
            <p:spPr>
              <a:xfrm>
                <a:off x="3490" y="1234"/>
                <a:ext cx="291" cy="27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p>
                <a:r>
                  <a:rPr lang="en-US" altLang="zh-CN" i="1">
                    <a:latin typeface="Times New Roman" panose="02020603050405020304" pitchFamily="18" charset="0"/>
                  </a:rPr>
                  <a:t>l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endParaRPr lang="en-US" altLang="zh-CN" baseline="-25000">
                  <a:latin typeface="Times New Roman" panose="02020603050405020304" pitchFamily="18" charset="0"/>
                </a:endParaRPr>
              </a:p>
            </p:txBody>
          </p:sp>
        </p:grpSp>
      </p:grp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7225" y="2872105"/>
          <a:ext cx="3078480" cy="944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1282700" imgH="393700" progId="Equation.KSEE3">
                  <p:embed/>
                </p:oleObj>
              </mc:Choice>
              <mc:Fallback>
                <p:oleObj name="" r:id="rId5" imgW="12827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67225" y="2872105"/>
                        <a:ext cx="3078480" cy="94488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/>
                          </a:gs>
                          <a:gs pos="5000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5400000" scaled="0"/>
                      </a:gra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641" name="组合 195640"/>
          <p:cNvGrpSpPr/>
          <p:nvPr/>
        </p:nvGrpSpPr>
        <p:grpSpPr>
          <a:xfrm rot="0">
            <a:off x="1122680" y="4185920"/>
            <a:ext cx="6197600" cy="574675"/>
            <a:chOff x="672" y="3888"/>
            <a:chExt cx="4044" cy="336"/>
          </a:xfrm>
        </p:grpSpPr>
        <p:sp>
          <p:nvSpPr>
            <p:cNvPr id="195642" name="矩形 195641"/>
            <p:cNvSpPr/>
            <p:nvPr/>
          </p:nvSpPr>
          <p:spPr>
            <a:xfrm>
              <a:off x="672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3" name="矩形 195642"/>
            <p:cNvSpPr/>
            <p:nvPr/>
          </p:nvSpPr>
          <p:spPr>
            <a:xfrm>
              <a:off x="1008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4" name="矩形 195643"/>
            <p:cNvSpPr/>
            <p:nvPr/>
          </p:nvSpPr>
          <p:spPr>
            <a:xfrm>
              <a:off x="1344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5" name="矩形 195644"/>
            <p:cNvSpPr/>
            <p:nvPr/>
          </p:nvSpPr>
          <p:spPr>
            <a:xfrm>
              <a:off x="1680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6" name="矩形 195645"/>
            <p:cNvSpPr/>
            <p:nvPr/>
          </p:nvSpPr>
          <p:spPr>
            <a:xfrm>
              <a:off x="2016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7" name="矩形 195646"/>
            <p:cNvSpPr/>
            <p:nvPr/>
          </p:nvSpPr>
          <p:spPr>
            <a:xfrm>
              <a:off x="2352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8" name="矩形 195647"/>
            <p:cNvSpPr/>
            <p:nvPr/>
          </p:nvSpPr>
          <p:spPr>
            <a:xfrm>
              <a:off x="2688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49" name="矩形 195648"/>
            <p:cNvSpPr/>
            <p:nvPr/>
          </p:nvSpPr>
          <p:spPr>
            <a:xfrm>
              <a:off x="3024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50" name="矩形 195649"/>
            <p:cNvSpPr/>
            <p:nvPr/>
          </p:nvSpPr>
          <p:spPr>
            <a:xfrm>
              <a:off x="3360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51" name="矩形 195650"/>
            <p:cNvSpPr/>
            <p:nvPr/>
          </p:nvSpPr>
          <p:spPr>
            <a:xfrm>
              <a:off x="3696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52" name="矩形 195651"/>
            <p:cNvSpPr/>
            <p:nvPr/>
          </p:nvSpPr>
          <p:spPr>
            <a:xfrm>
              <a:off x="4032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5653" name="矩形 195652"/>
            <p:cNvSpPr/>
            <p:nvPr/>
          </p:nvSpPr>
          <p:spPr>
            <a:xfrm>
              <a:off x="4368" y="3888"/>
              <a:ext cx="348" cy="336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50000">
                  <a:srgbClr val="FF99CC"/>
                </a:gs>
                <a:gs pos="100000">
                  <a:srgbClr val="1C1C1C"/>
                </a:gs>
              </a:gsLst>
              <a:lin ang="0" scaled="1"/>
              <a:tileRect/>
            </a:gradFill>
            <a:ln w="19050">
              <a:noFill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62585" y="5278120"/>
            <a:ext cx="3251835" cy="718820"/>
            <a:chOff x="711" y="8312"/>
            <a:chExt cx="5121" cy="1132"/>
          </a:xfrm>
        </p:grpSpPr>
        <p:sp>
          <p:nvSpPr>
            <p:cNvPr id="5" name="文本框 4"/>
            <p:cNvSpPr txBox="1"/>
            <p:nvPr/>
          </p:nvSpPr>
          <p:spPr>
            <a:xfrm>
              <a:off x="711" y="8467"/>
              <a:ext cx="310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zh-CN" altLang="en-US" dirty="0">
                  <a:solidFill>
                    <a:srgbClr val="000000"/>
                  </a:solidFill>
                  <a:sym typeface="+mn-ea"/>
                </a:rPr>
                <a:t>条纹间距：</a:t>
              </a:r>
              <a:endParaRPr lang="zh-CN" altLang="en-US"/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274" y="8312"/>
            <a:ext cx="2558" cy="1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7" name="" r:id="rId7" imgW="889000" imgH="393700" progId="Equation.KSEE3">
                    <p:embed/>
                  </p:oleObj>
                </mc:Choice>
                <mc:Fallback>
                  <p:oleObj name="" r:id="rId7" imgW="889000" imgH="3937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74" y="8312"/>
                          <a:ext cx="2558" cy="11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69" y="2399490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75" y="651510"/>
            <a:ext cx="1203579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一单色平行光束垂直照射在宽度为1.0 mm的单缝上，在缝后放一焦距为2.0 m的会聚透镜．已知位于透镜焦平面处的屏幕上的中央明条纹宽度为2.0 mm，则入射光波长约为 [      ]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(A)  100 nm           (B)  400 nm           (C)  500 nm           (D)  600 nm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47" y="2466070"/>
            <a:ext cx="5080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中央明纹的边界为两侧的一级暗纹。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622425" y="3093720"/>
            <a:ext cx="5057775" cy="670560"/>
            <a:chOff x="2555" y="4872"/>
            <a:chExt cx="7965" cy="1056"/>
          </a:xfrm>
        </p:grpSpPr>
        <p:graphicFrame>
          <p:nvGraphicFramePr>
            <p:cNvPr id="6" name="对象 5"/>
            <p:cNvGraphicFramePr/>
            <p:nvPr/>
          </p:nvGraphicFramePr>
          <p:xfrm>
            <a:off x="5652" y="4872"/>
            <a:ext cx="4868" cy="1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" r:id="rId1" imgW="1409700" imgH="393700" progId="Equation.3">
                    <p:embed/>
                  </p:oleObj>
                </mc:Choice>
                <mc:Fallback>
                  <p:oleObj name="" r:id="rId1" imgW="1409700" imgH="393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652" y="4872"/>
                          <a:ext cx="4868" cy="10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67947"/>
            <p:cNvSpPr txBox="1"/>
            <p:nvPr/>
          </p:nvSpPr>
          <p:spPr>
            <a:xfrm>
              <a:off x="2555" y="5086"/>
              <a:ext cx="29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角位置计算：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622425" y="4042410"/>
            <a:ext cx="4932680" cy="398780"/>
            <a:chOff x="2555" y="5086"/>
            <a:chExt cx="7768" cy="628"/>
          </a:xfrm>
        </p:grpSpPr>
        <p:graphicFrame>
          <p:nvGraphicFramePr>
            <p:cNvPr id="10" name="对象 9"/>
            <p:cNvGraphicFramePr/>
            <p:nvPr/>
          </p:nvGraphicFramePr>
          <p:xfrm>
            <a:off x="5849" y="5128"/>
            <a:ext cx="4474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" imgW="1295400" imgH="203200" progId="Equation.3">
                    <p:embed/>
                  </p:oleObj>
                </mc:Choice>
                <mc:Fallback>
                  <p:oleObj name="" r:id="rId3" imgW="1295400" imgH="203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49" y="5128"/>
                          <a:ext cx="4474" cy="5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67947"/>
            <p:cNvSpPr txBox="1"/>
            <p:nvPr/>
          </p:nvSpPr>
          <p:spPr>
            <a:xfrm>
              <a:off x="2555" y="5086"/>
              <a:ext cx="29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线位置计算：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4955" y="4624070"/>
            <a:ext cx="9039225" cy="758190"/>
            <a:chOff x="2555" y="4803"/>
            <a:chExt cx="14235" cy="1194"/>
          </a:xfrm>
        </p:grpSpPr>
        <p:graphicFrame>
          <p:nvGraphicFramePr>
            <p:cNvPr id="19" name="对象 18"/>
            <p:cNvGraphicFramePr/>
            <p:nvPr/>
          </p:nvGraphicFramePr>
          <p:xfrm>
            <a:off x="5785" y="4803"/>
            <a:ext cx="11005" cy="1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5" imgW="3708400" imgH="444500" progId="Equation.3">
                    <p:embed/>
                  </p:oleObj>
                </mc:Choice>
                <mc:Fallback>
                  <p:oleObj name="" r:id="rId5" imgW="3708400" imgH="4445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785" y="4803"/>
                          <a:ext cx="11005" cy="1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167947"/>
            <p:cNvSpPr txBox="1"/>
            <p:nvPr/>
          </p:nvSpPr>
          <p:spPr>
            <a:xfrm>
              <a:off x="2555" y="5086"/>
              <a:ext cx="29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联立两式，得：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50471" y="2850340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591185"/>
            <a:ext cx="12040870" cy="181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薄钢片上有两条紧靠着的平行细缝，用双缝干涉方法来测量两缝间距。如果用波长  = 546.1 nm (1nm =10-9m)的单色光照射，双缝与屏的距离D = 300 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m. 测得中央明条纹两侧的两个第五级明条纹的间距为12.2 mm. 则两缝间距离为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________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mm.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6947" y="2881360"/>
            <a:ext cx="7834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中央明条纹两侧的两个第五级明条纹</a:t>
            </a:r>
            <a:r>
              <a:rPr 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对应十个条纹间距。</a:t>
            </a:r>
            <a:r>
              <a:rPr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761490" y="3342005"/>
            <a:ext cx="4347845" cy="880110"/>
            <a:chOff x="2774" y="5263"/>
            <a:chExt cx="6847" cy="1386"/>
          </a:xfrm>
        </p:grpSpPr>
        <p:sp>
          <p:nvSpPr>
            <p:cNvPr id="9" name="TextBox 6"/>
            <p:cNvSpPr txBox="1"/>
            <p:nvPr/>
          </p:nvSpPr>
          <p:spPr>
            <a:xfrm>
              <a:off x="2774" y="5593"/>
              <a:ext cx="1734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所以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" name="对象 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149" y="5263"/>
            <a:ext cx="4472" cy="1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1" imgW="1270000" imgH="393700" progId="Equation.KSEE3">
                    <p:embed/>
                  </p:oleObj>
                </mc:Choice>
                <mc:Fallback>
                  <p:oleObj name="" r:id="rId1" imgW="12700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149" y="5263"/>
                          <a:ext cx="4472" cy="13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组合 14"/>
          <p:cNvGrpSpPr/>
          <p:nvPr/>
        </p:nvGrpSpPr>
        <p:grpSpPr>
          <a:xfrm>
            <a:off x="2898775" y="4222115"/>
            <a:ext cx="3210560" cy="880110"/>
            <a:chOff x="2974" y="5463"/>
            <a:chExt cx="5056" cy="1386"/>
          </a:xfrm>
        </p:grpSpPr>
        <p:sp>
          <p:nvSpPr>
            <p:cNvPr id="5" name="TextBox 6"/>
            <p:cNvSpPr txBox="1"/>
            <p:nvPr/>
          </p:nvSpPr>
          <p:spPr>
            <a:xfrm>
              <a:off x="2974" y="5793"/>
              <a:ext cx="269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条纹间距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838" y="5463"/>
            <a:ext cx="2192" cy="1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" imgW="622300" imgH="393700" progId="Equation.KSEE3">
                    <p:embed/>
                  </p:oleObj>
                </mc:Choice>
                <mc:Fallback>
                  <p:oleObj name="" r:id="rId3" imgW="6223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38" y="5463"/>
                          <a:ext cx="2192" cy="13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2230755" y="5318760"/>
            <a:ext cx="4441190" cy="880110"/>
            <a:chOff x="2974" y="5462"/>
            <a:chExt cx="6994" cy="1386"/>
          </a:xfrm>
        </p:grpSpPr>
        <p:sp>
          <p:nvSpPr>
            <p:cNvPr id="20" name="TextBox 6"/>
            <p:cNvSpPr txBox="1"/>
            <p:nvPr/>
          </p:nvSpPr>
          <p:spPr>
            <a:xfrm>
              <a:off x="2974" y="5793"/>
              <a:ext cx="269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条纹间距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：</a:t>
              </a:r>
              <a:endPara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72" y="5462"/>
            <a:ext cx="4296" cy="1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5" imgW="1219200" imgH="393700" progId="Equation.KSEE3">
                    <p:embed/>
                  </p:oleObj>
                </mc:Choice>
                <mc:Fallback>
                  <p:oleObj name="" r:id="rId5" imgW="12192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672" y="5462"/>
                          <a:ext cx="4296" cy="13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660" y="672465"/>
            <a:ext cx="121183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000" b="1" dirty="0" smtClean="0">
                <a:ea typeface="宋体" panose="02010600030101010101" pitchFamily="2" charset="-122"/>
              </a:rPr>
              <a:t>5. 在空气中有一劈尖形透明物，其劈尖角θ = 1.0×10</a:t>
            </a:r>
            <a:r>
              <a:rPr sz="2000" b="1" baseline="30000" dirty="0" smtClean="0">
                <a:ea typeface="宋体" panose="02010600030101010101" pitchFamily="2" charset="-122"/>
              </a:rPr>
              <a:t>-4</a:t>
            </a:r>
            <a:r>
              <a:rPr sz="2000" b="1" dirty="0" smtClean="0">
                <a:ea typeface="宋体" panose="02010600030101010101" pitchFamily="2" charset="-122"/>
              </a:rPr>
              <a:t> rad，在波长 =700 nm单色光垂直照射下，测得干涉相邻明条纹间距Δl=0.25cm，此透明材料的折射率n =</a:t>
            </a:r>
            <a:r>
              <a:rPr lang="en-US" sz="2000" b="1" dirty="0" smtClean="0">
                <a:ea typeface="宋体" panose="02010600030101010101" pitchFamily="2" charset="-122"/>
              </a:rPr>
              <a:t>_________</a:t>
            </a:r>
            <a:r>
              <a:rPr sz="2000" b="1" dirty="0" smtClean="0">
                <a:ea typeface="宋体" panose="02010600030101010101" pitchFamily="2" charset="-122"/>
              </a:rPr>
              <a:t> .</a:t>
            </a:r>
            <a:endParaRPr sz="2000" b="1" dirty="0" smtClean="0"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71145" y="1722755"/>
            <a:ext cx="42672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解：夹心型</a:t>
            </a:r>
            <a:r>
              <a: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劈尖的光程差表达式为：</a:t>
            </a:r>
            <a:endParaRPr lang="zh-CN" sz="20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96473" y="1485583"/>
          <a:ext cx="1971040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89000" imgH="393700" progId="Equation.KSEE3">
                  <p:embed/>
                </p:oleObj>
              </mc:Choice>
              <mc:Fallback>
                <p:oleObj name="" r:id="rId1" imgW="889000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96473" y="1485583"/>
                        <a:ext cx="1971040" cy="87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346835" y="3453130"/>
            <a:ext cx="5821045" cy="467995"/>
            <a:chOff x="1300" y="4058"/>
            <a:chExt cx="9167" cy="737"/>
          </a:xfrm>
        </p:grpSpPr>
        <p:sp>
          <p:nvSpPr>
            <p:cNvPr id="25" name="文本框 24"/>
            <p:cNvSpPr txBox="1"/>
            <p:nvPr/>
          </p:nvSpPr>
          <p:spPr>
            <a:xfrm>
              <a:off x="1300" y="4112"/>
              <a:ext cx="5488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推导出条纹间距表达式为：</a:t>
              </a:r>
              <a:endPara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091" y="4058"/>
            <a:ext cx="3376" cy="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3" imgW="812800" imgH="177165" progId="Equation.KSEE3">
                    <p:embed/>
                  </p:oleObj>
                </mc:Choice>
                <mc:Fallback>
                  <p:oleObj name="" r:id="rId3" imgW="812800" imgH="177165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091" y="4058"/>
                          <a:ext cx="3376" cy="7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1369695" y="2419350"/>
            <a:ext cx="7759065" cy="698500"/>
            <a:chOff x="1082" y="6085"/>
            <a:chExt cx="12219" cy="1100"/>
          </a:xfrm>
        </p:grpSpPr>
        <p:sp>
          <p:nvSpPr>
            <p:cNvPr id="5" name="文本框 4"/>
            <p:cNvSpPr txBox="1"/>
            <p:nvPr/>
          </p:nvSpPr>
          <p:spPr>
            <a:xfrm>
              <a:off x="1082" y="6321"/>
              <a:ext cx="669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第</a:t>
              </a:r>
              <a:r>
                <a: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k</a:t>
              </a:r>
              <a:r>
                <a:rPr lang="zh-CN" altLang="en-US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、</a:t>
              </a:r>
              <a:r>
                <a: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k+1</a:t>
              </a:r>
              <a:r>
                <a:rPr lang="zh-CN" altLang="en-US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级明纹条件</a:t>
              </a:r>
              <a:r>
                <a:rPr lang="zh-CN" altLang="en-US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：</a:t>
              </a:r>
              <a:endPara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899" y="6085"/>
            <a:ext cx="7402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5" imgW="2654300" imgH="393700" progId="Equation.KSEE3">
                    <p:embed/>
                  </p:oleObj>
                </mc:Choice>
                <mc:Fallback>
                  <p:oleObj name="" r:id="rId5" imgW="26543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899" y="6085"/>
                          <a:ext cx="7402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1962150" y="4376421"/>
            <a:ext cx="6654801" cy="742950"/>
            <a:chOff x="5110" y="7287"/>
            <a:chExt cx="10480" cy="1170"/>
          </a:xfrm>
        </p:grpSpPr>
        <p:sp>
          <p:nvSpPr>
            <p:cNvPr id="8" name="文本框 7"/>
            <p:cNvSpPr txBox="1"/>
            <p:nvPr/>
          </p:nvSpPr>
          <p:spPr>
            <a:xfrm>
              <a:off x="5110" y="7689"/>
              <a:ext cx="244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整理后得</a:t>
              </a:r>
              <a:r>
                <a:rPr lang="zh-CN" altLang="en-US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：</a:t>
              </a:r>
              <a:endPara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65" y="7287"/>
            <a:ext cx="7825" cy="1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7" imgW="2806700" imgH="419100" progId="Equation.KSEE3">
                    <p:embed/>
                  </p:oleObj>
                </mc:Choice>
                <mc:Fallback>
                  <p:oleObj name="" r:id="rId7" imgW="2806700" imgH="4191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765" y="7287"/>
                          <a:ext cx="7825" cy="11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660" y="672465"/>
            <a:ext cx="12118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ea typeface="宋体" panose="02010600030101010101" pitchFamily="2" charset="-122"/>
              </a:rPr>
              <a:t>6. 牛顿环装置中透镜与平板玻璃之间充以某种液体时，观察到第10级暗环的直径由1.42cm变成1.27cm，由此得该液体的折射率n = </a:t>
            </a:r>
            <a:r>
              <a:rPr lang="en-US" sz="2400" b="1" dirty="0" smtClean="0">
                <a:ea typeface="宋体" panose="02010600030101010101" pitchFamily="2" charset="-122"/>
              </a:rPr>
              <a:t>________</a:t>
            </a:r>
            <a:r>
              <a:rPr sz="2400" b="1" dirty="0" smtClean="0">
                <a:ea typeface="宋体" panose="02010600030101010101" pitchFamily="2" charset="-122"/>
              </a:rPr>
              <a:t> .</a:t>
            </a:r>
            <a:endParaRPr sz="2400" b="1" dirty="0" smtClean="0"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1145" y="1722755"/>
            <a:ext cx="528828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解：有介质填充时，牛顿环光程差表达式为</a:t>
            </a:r>
            <a:r>
              <a: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sz="2000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57533" y="1473835"/>
          <a:ext cx="1774190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800100" imgH="419100" progId="Equation.KSEE3">
                  <p:embed/>
                </p:oleObj>
              </mc:Choice>
              <mc:Fallback>
                <p:oleObj name="" r:id="rId1" imgW="800100" imgH="419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57533" y="1473835"/>
                        <a:ext cx="1774190" cy="92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1163955" y="3239135"/>
            <a:ext cx="8898255" cy="1027430"/>
            <a:chOff x="1300" y="3617"/>
            <a:chExt cx="14013" cy="1618"/>
          </a:xfrm>
        </p:grpSpPr>
        <p:sp>
          <p:nvSpPr>
            <p:cNvPr id="9" name="文本框 8"/>
            <p:cNvSpPr txBox="1"/>
            <p:nvPr/>
          </p:nvSpPr>
          <p:spPr>
            <a:xfrm>
              <a:off x="1300" y="4112"/>
              <a:ext cx="8602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填充介质前后，第十级暗环直径比值为：</a:t>
              </a:r>
              <a:endPara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8811" y="3617"/>
            <a:ext cx="6502" cy="1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" r:id="rId3" imgW="2044700" imgH="508000" progId="Equation.KSEE3">
                    <p:embed/>
                  </p:oleObj>
                </mc:Choice>
                <mc:Fallback>
                  <p:oleObj name="" r:id="rId3" imgW="2044700" imgH="5080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11" y="3617"/>
                          <a:ext cx="6502" cy="161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2239645" y="2561590"/>
            <a:ext cx="5462905" cy="450850"/>
            <a:chOff x="1082" y="6239"/>
            <a:chExt cx="8603" cy="710"/>
          </a:xfrm>
        </p:grpSpPr>
        <p:sp>
          <p:nvSpPr>
            <p:cNvPr id="12" name="文本框 11"/>
            <p:cNvSpPr txBox="1"/>
            <p:nvPr/>
          </p:nvSpPr>
          <p:spPr>
            <a:xfrm>
              <a:off x="1082" y="6321"/>
              <a:ext cx="669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第</a:t>
              </a:r>
              <a:r>
                <a:rPr lang="en-US" alt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k</a:t>
              </a:r>
              <a:r>
                <a:rPr lang="zh-CN" altLang="en-US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级暗环直径公式为：</a:t>
              </a:r>
              <a:endPara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65" y="6239"/>
            <a:ext cx="3720" cy="7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" r:id="rId5" imgW="1333500" imgH="254000" progId="Equation.KSEE3">
                    <p:embed/>
                  </p:oleObj>
                </mc:Choice>
                <mc:Fallback>
                  <p:oleObj name="" r:id="rId5" imgW="1333500" imgH="2540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965" y="6239"/>
                          <a:ext cx="3720" cy="7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3395980" y="4610736"/>
            <a:ext cx="3826511" cy="698500"/>
            <a:chOff x="5110" y="7453"/>
            <a:chExt cx="6026" cy="1100"/>
          </a:xfrm>
        </p:grpSpPr>
        <p:sp>
          <p:nvSpPr>
            <p:cNvPr id="16" name="文本框 15"/>
            <p:cNvSpPr txBox="1"/>
            <p:nvPr/>
          </p:nvSpPr>
          <p:spPr>
            <a:xfrm>
              <a:off x="5110" y="7689"/>
              <a:ext cx="244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整理后得</a:t>
              </a:r>
              <a:r>
                <a:rPr lang="zh-CN" altLang="en-US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：</a:t>
              </a:r>
              <a:endPara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983" y="7453"/>
            <a:ext cx="3153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" r:id="rId7" imgW="1130300" imgH="393700" progId="Equation.KSEE3">
                    <p:embed/>
                  </p:oleObj>
                </mc:Choice>
                <mc:Fallback>
                  <p:oleObj name="" r:id="rId7" imgW="11303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983" y="7453"/>
                          <a:ext cx="3153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76200" y="725805"/>
            <a:ext cx="120402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ea typeface="宋体" panose="02010600030101010101" pitchFamily="2" charset="-122"/>
              </a:rPr>
              <a:t>7. 在迈克耳孙干涉仪的一条光路中，插入一块折射率为n，厚度为d的透明薄片．插入这块薄片使这条光路的光程改变了</a:t>
            </a:r>
            <a:r>
              <a:rPr lang="en-US" sz="2400" b="1">
                <a:ea typeface="宋体" panose="02010600030101010101" pitchFamily="2" charset="-122"/>
              </a:rPr>
              <a:t>__________</a:t>
            </a:r>
            <a:r>
              <a:rPr sz="2400" b="1">
                <a:ea typeface="宋体" panose="02010600030101010101" pitchFamily="2" charset="-122"/>
              </a:rPr>
              <a:t>．</a:t>
            </a:r>
            <a:endParaRPr sz="2400" b="1">
              <a:ea typeface="宋体" panose="02010600030101010101" pitchFamily="2" charset="-122"/>
            </a:endParaRPr>
          </a:p>
        </p:txBody>
      </p:sp>
      <p:sp>
        <p:nvSpPr>
          <p:cNvPr id="22531" name="文本框 1"/>
          <p:cNvSpPr/>
          <p:nvPr/>
        </p:nvSpPr>
        <p:spPr>
          <a:xfrm>
            <a:off x="186690" y="2018665"/>
            <a:ext cx="1064450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解：</a:t>
            </a:r>
            <a:r>
              <a:rPr sz="2400" b="1">
                <a:ea typeface="宋体" panose="02010600030101010101" pitchFamily="2" charset="-122"/>
                <a:sym typeface="+mn-ea"/>
              </a:rPr>
              <a:t>插入一块折射率为n，厚度为d的透明薄片</a:t>
            </a:r>
            <a:r>
              <a:rPr lang="zh-CN" sz="2400" b="1">
                <a:ea typeface="宋体" panose="02010600030101010101" pitchFamily="2" charset="-122"/>
                <a:sym typeface="+mn-ea"/>
              </a:rPr>
              <a:t>的光路</a:t>
            </a:r>
            <a:r>
              <a:rPr lang="zh-CN" sz="2400" b="1">
                <a:ea typeface="宋体" panose="02010600030101010101" pitchFamily="2" charset="-122"/>
                <a:sym typeface="+mn-ea"/>
              </a:rPr>
              <a:t>，与未插介质之前相比</a:t>
            </a:r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1"/>
          <p:cNvSpPr/>
          <p:nvPr/>
        </p:nvSpPr>
        <p:spPr>
          <a:xfrm>
            <a:off x="2550160" y="2914015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光程改变量为</a:t>
            </a:r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29568" y="2991485"/>
          <a:ext cx="186055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" imgW="825500" imgH="203200" progId="Equation.KSEE3">
                  <p:embed/>
                </p:oleObj>
              </mc:Choice>
              <mc:Fallback>
                <p:oleObj name="" r:id="rId1" imgW="8255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29568" y="2991485"/>
                        <a:ext cx="186055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76200" y="725805"/>
            <a:ext cx="120402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ea typeface="宋体" panose="02010600030101010101" pitchFamily="2" charset="-122"/>
              </a:rPr>
              <a:t>8. 用波长λ=700 nm的平行光垂直照射单缝，缝后放一焦距为70 cm的正透镜，在透镜焦平面处的屏上测得中央亮条纹的宽度为2.0×10</a:t>
            </a:r>
            <a:r>
              <a:rPr lang="en-US" sz="2400" b="1" baseline="30000">
                <a:ea typeface="宋体" panose="02010600030101010101" pitchFamily="2" charset="-122"/>
              </a:rPr>
              <a:t>-</a:t>
            </a:r>
            <a:r>
              <a:rPr sz="2400" b="1" baseline="30000">
                <a:ea typeface="宋体" panose="02010600030101010101" pitchFamily="2" charset="-122"/>
              </a:rPr>
              <a:t>3</a:t>
            </a:r>
            <a:r>
              <a:rPr sz="2400" b="1">
                <a:ea typeface="宋体" panose="02010600030101010101" pitchFamily="2" charset="-122"/>
              </a:rPr>
              <a:t> m．试计算：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    (1)   单缝的宽度；  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    (2)   当用另一单色光照射时，测得中央明纹的宽度为1.5×10</a:t>
            </a:r>
            <a:r>
              <a:rPr sz="2400" b="1" baseline="30000">
                <a:ea typeface="宋体" panose="02010600030101010101" pitchFamily="2" charset="-122"/>
              </a:rPr>
              <a:t>-3</a:t>
            </a:r>
            <a:r>
              <a:rPr sz="2400" b="1">
                <a:ea typeface="宋体" panose="02010600030101010101" pitchFamily="2" charset="-122"/>
              </a:rPr>
              <a:t> m，求此光的波长．</a:t>
            </a:r>
            <a:endParaRPr sz="2400" b="1"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669" y="2399490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40147" y="2466070"/>
            <a:ext cx="50800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中央明纹的边界为两侧的一级暗纹。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41960" y="3093085"/>
            <a:ext cx="6040755" cy="671195"/>
            <a:chOff x="2555" y="4873"/>
            <a:chExt cx="9513" cy="1057"/>
          </a:xfrm>
        </p:grpSpPr>
        <p:graphicFrame>
          <p:nvGraphicFramePr>
            <p:cNvPr id="6" name="对象 5"/>
            <p:cNvGraphicFramePr/>
            <p:nvPr/>
          </p:nvGraphicFramePr>
          <p:xfrm>
            <a:off x="7200" y="4873"/>
            <a:ext cx="4868" cy="10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" name="" r:id="rId1" imgW="1409700" imgH="393700" progId="Equation.3">
                    <p:embed/>
                  </p:oleObj>
                </mc:Choice>
                <mc:Fallback>
                  <p:oleObj name="" r:id="rId1" imgW="1409700" imgH="393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0" y="4873"/>
                          <a:ext cx="4868" cy="105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本框 167947"/>
            <p:cNvSpPr txBox="1"/>
            <p:nvPr/>
          </p:nvSpPr>
          <p:spPr>
            <a:xfrm>
              <a:off x="2555" y="5086"/>
              <a:ext cx="4777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第一级暗纹角位置计算：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981825" y="3254375"/>
            <a:ext cx="4932680" cy="398780"/>
            <a:chOff x="2555" y="5086"/>
            <a:chExt cx="7768" cy="628"/>
          </a:xfrm>
        </p:grpSpPr>
        <p:graphicFrame>
          <p:nvGraphicFramePr>
            <p:cNvPr id="10" name="对象 9"/>
            <p:cNvGraphicFramePr/>
            <p:nvPr/>
          </p:nvGraphicFramePr>
          <p:xfrm>
            <a:off x="5849" y="5128"/>
            <a:ext cx="4474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3" imgW="1295400" imgH="203200" progId="Equation.3">
                    <p:embed/>
                  </p:oleObj>
                </mc:Choice>
                <mc:Fallback>
                  <p:oleObj name="" r:id="rId3" imgW="1295400" imgH="2032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849" y="5128"/>
                          <a:ext cx="4474" cy="5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67947"/>
            <p:cNvSpPr txBox="1"/>
            <p:nvPr/>
          </p:nvSpPr>
          <p:spPr>
            <a:xfrm>
              <a:off x="2555" y="5086"/>
              <a:ext cx="29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线位置计算：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632075" y="3925570"/>
            <a:ext cx="3679190" cy="671830"/>
            <a:chOff x="2555" y="4871"/>
            <a:chExt cx="5794" cy="1058"/>
          </a:xfrm>
        </p:grpSpPr>
        <p:graphicFrame>
          <p:nvGraphicFramePr>
            <p:cNvPr id="19" name="对象 18"/>
            <p:cNvGraphicFramePr/>
            <p:nvPr/>
          </p:nvGraphicFramePr>
          <p:xfrm>
            <a:off x="5258" y="4871"/>
            <a:ext cx="3091" cy="1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5" imgW="1041400" imgH="393700" progId="Equation.3">
                    <p:embed/>
                  </p:oleObj>
                </mc:Choice>
                <mc:Fallback>
                  <p:oleObj name="" r:id="rId5" imgW="1041400" imgH="393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258" y="4871"/>
                          <a:ext cx="3091" cy="10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文本框 167947"/>
            <p:cNvSpPr txBox="1"/>
            <p:nvPr/>
          </p:nvSpPr>
          <p:spPr>
            <a:xfrm>
              <a:off x="2555" y="5086"/>
              <a:ext cx="29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中央明纹：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99465" y="4764405"/>
            <a:ext cx="4700270" cy="671830"/>
            <a:chOff x="2555" y="4871"/>
            <a:chExt cx="7402" cy="1058"/>
          </a:xfrm>
        </p:grpSpPr>
        <p:graphicFrame>
          <p:nvGraphicFramePr>
            <p:cNvPr id="3" name="对象 2"/>
            <p:cNvGraphicFramePr/>
            <p:nvPr/>
          </p:nvGraphicFramePr>
          <p:xfrm>
            <a:off x="6375" y="4871"/>
            <a:ext cx="3582" cy="10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7" imgW="1206500" imgH="393700" progId="Equation.3">
                    <p:embed/>
                  </p:oleObj>
                </mc:Choice>
                <mc:Fallback>
                  <p:oleObj name="" r:id="rId7" imgW="1206500" imgH="3937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75" y="4871"/>
                          <a:ext cx="3582" cy="105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文本框 167947"/>
            <p:cNvSpPr txBox="1"/>
            <p:nvPr/>
          </p:nvSpPr>
          <p:spPr>
            <a:xfrm>
              <a:off x="2555" y="5086"/>
              <a:ext cx="29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）单缝宽度：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30885" y="5414010"/>
            <a:ext cx="8244205" cy="716280"/>
            <a:chOff x="2555" y="4836"/>
            <a:chExt cx="12983" cy="1128"/>
          </a:xfrm>
        </p:grpSpPr>
        <p:graphicFrame>
          <p:nvGraphicFramePr>
            <p:cNvPr id="16" name="对象 15"/>
            <p:cNvGraphicFramePr/>
            <p:nvPr/>
          </p:nvGraphicFramePr>
          <p:xfrm>
            <a:off x="6483" y="4836"/>
            <a:ext cx="9055" cy="1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9" imgW="3048000" imgH="419100" progId="Equation.3">
                    <p:embed/>
                  </p:oleObj>
                </mc:Choice>
                <mc:Fallback>
                  <p:oleObj name="" r:id="rId9" imgW="3048000" imgH="419100" progId="Equation.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483" y="4836"/>
                          <a:ext cx="9055" cy="11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文本框 167947"/>
            <p:cNvSpPr txBox="1"/>
            <p:nvPr/>
          </p:nvSpPr>
          <p:spPr>
            <a:xfrm>
              <a:off x="2555" y="5086"/>
              <a:ext cx="3601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）换另一种光：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/>
    </p:bld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演示</Application>
  <PresentationFormat>自定义</PresentationFormat>
  <Paragraphs>131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10</vt:i4>
      </vt:variant>
    </vt:vector>
  </HeadingPairs>
  <TitlesOfParts>
    <vt:vector size="57" baseType="lpstr">
      <vt:lpstr>Arial</vt:lpstr>
      <vt:lpstr>宋体</vt:lpstr>
      <vt:lpstr>Wingdings</vt:lpstr>
      <vt:lpstr>楷体_GB2312</vt:lpstr>
      <vt:lpstr>新宋体</vt:lpstr>
      <vt:lpstr>Times New Roman</vt:lpstr>
      <vt:lpstr>楷体</vt:lpstr>
      <vt:lpstr>微软雅黑</vt:lpstr>
      <vt:lpstr>Arial Unicode MS</vt:lpstr>
      <vt:lpstr>等线</vt:lpstr>
      <vt:lpstr>等线 Light</vt:lpstr>
      <vt:lpstr>Calibri</vt:lpstr>
      <vt:lpstr>Office 主题​​</vt:lpstr>
      <vt:lpstr>1_自定义设计方案</vt:lpstr>
      <vt:lpstr>自定义设计方案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Equation.3</vt:lpstr>
      <vt:lpstr>Equation.KSEE3</vt:lpstr>
      <vt:lpstr>Equation.KSEE3</vt:lpstr>
      <vt:lpstr>Equation.3</vt:lpstr>
      <vt:lpstr>Equation.3</vt:lpstr>
      <vt:lpstr>光学作业解答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曾 卫东</dc:creator>
  <cp:lastModifiedBy>曾先生</cp:lastModifiedBy>
  <cp:revision>212</cp:revision>
  <dcterms:created xsi:type="dcterms:W3CDTF">2020-02-22T00:57:00Z</dcterms:created>
  <dcterms:modified xsi:type="dcterms:W3CDTF">2020-06-15T08:41:21Z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