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EDDED-50F5-4ADE-97CC-948098A3A006}" type="doc">
      <dgm:prSet loTypeId="urn:microsoft.com/office/officeart/2005/8/layout/arrow5" loCatId="relationship" qsTypeId="urn:microsoft.com/office/officeart/2005/8/quickstyle/simple4" qsCatId="simple" csTypeId="urn:microsoft.com/office/officeart/2005/8/colors/accent1_2" csCatId="accent1"/>
      <dgm:spPr/>
      <dgm:t>
        <a:bodyPr/>
        <a:lstStyle/>
        <a:p>
          <a:endParaRPr lang="en-US"/>
        </a:p>
      </dgm:t>
    </dgm:pt>
    <dgm:pt modelId="{D82E20C2-0E4F-4112-8DB4-8B3C7E00917E}">
      <dgm:prSet/>
      <dgm:spPr/>
      <dgm:t>
        <a:bodyPr/>
        <a:lstStyle/>
        <a:p>
          <a:r>
            <a:rPr lang="en-US"/>
            <a:t>What is the business looking to do?</a:t>
          </a:r>
        </a:p>
      </dgm:t>
    </dgm:pt>
    <dgm:pt modelId="{3494D8FB-60DC-462F-AB5F-D6B309AC03D1}" type="parTrans" cxnId="{32145CFA-9C77-420C-80E5-BCDDE11C0F05}">
      <dgm:prSet/>
      <dgm:spPr/>
      <dgm:t>
        <a:bodyPr/>
        <a:lstStyle/>
        <a:p>
          <a:endParaRPr lang="en-US"/>
        </a:p>
      </dgm:t>
    </dgm:pt>
    <dgm:pt modelId="{56B80B6C-524F-4CB7-819D-C430A527841F}" type="sibTrans" cxnId="{32145CFA-9C77-420C-80E5-BCDDE11C0F05}">
      <dgm:prSet/>
      <dgm:spPr/>
      <dgm:t>
        <a:bodyPr/>
        <a:lstStyle/>
        <a:p>
          <a:endParaRPr lang="en-US"/>
        </a:p>
      </dgm:t>
    </dgm:pt>
    <dgm:pt modelId="{167D1BD6-F1DB-4B17-B9DD-1116D133E4FE}">
      <dgm:prSet/>
      <dgm:spPr/>
      <dgm:t>
        <a:bodyPr/>
        <a:lstStyle/>
        <a:p>
          <a:r>
            <a:rPr lang="en-US"/>
            <a:t>Well, the business is looking to expand it’s portfolio by diving into the airspace field. The business is interested in purchasing and operating airplanes for commercial and private enterprises.</a:t>
          </a:r>
        </a:p>
      </dgm:t>
    </dgm:pt>
    <dgm:pt modelId="{D87DDC53-E065-440B-91A6-E61C3ECA3CDC}" type="parTrans" cxnId="{1E8D4339-D27C-4AD0-9227-E2E64B89022C}">
      <dgm:prSet/>
      <dgm:spPr/>
      <dgm:t>
        <a:bodyPr/>
        <a:lstStyle/>
        <a:p>
          <a:endParaRPr lang="en-US"/>
        </a:p>
      </dgm:t>
    </dgm:pt>
    <dgm:pt modelId="{AB03358B-FEC2-45FD-BE95-311786B2307F}" type="sibTrans" cxnId="{1E8D4339-D27C-4AD0-9227-E2E64B89022C}">
      <dgm:prSet/>
      <dgm:spPr/>
      <dgm:t>
        <a:bodyPr/>
        <a:lstStyle/>
        <a:p>
          <a:endParaRPr lang="en-US"/>
        </a:p>
      </dgm:t>
    </dgm:pt>
    <dgm:pt modelId="{E16D3A45-D39A-4B4C-9B47-9223F3D3E9E6}">
      <dgm:prSet/>
      <dgm:spPr/>
      <dgm:t>
        <a:bodyPr/>
        <a:lstStyle/>
        <a:p>
          <a:r>
            <a:rPr lang="en-US"/>
            <a:t>However, they do not know how to go about this as they have never been in this field.</a:t>
          </a:r>
        </a:p>
      </dgm:t>
    </dgm:pt>
    <dgm:pt modelId="{413C1E55-9587-45E1-A1FC-D421D5E4CE61}" type="parTrans" cxnId="{DE704448-3182-453F-BD99-B1D11C2E7E34}">
      <dgm:prSet/>
      <dgm:spPr/>
      <dgm:t>
        <a:bodyPr/>
        <a:lstStyle/>
        <a:p>
          <a:endParaRPr lang="en-US"/>
        </a:p>
      </dgm:t>
    </dgm:pt>
    <dgm:pt modelId="{66B1489A-FA8B-4C83-91D7-585FC9DADBBF}" type="sibTrans" cxnId="{DE704448-3182-453F-BD99-B1D11C2E7E34}">
      <dgm:prSet/>
      <dgm:spPr/>
      <dgm:t>
        <a:bodyPr/>
        <a:lstStyle/>
        <a:p>
          <a:endParaRPr lang="en-US"/>
        </a:p>
      </dgm:t>
    </dgm:pt>
    <dgm:pt modelId="{06979B90-42FF-45D6-9A2E-7F7CCAFD8D87}">
      <dgm:prSet/>
      <dgm:spPr/>
      <dgm:t>
        <a:bodyPr/>
        <a:lstStyle/>
        <a:p>
          <a:r>
            <a:rPr lang="en-US"/>
            <a:t>The aircraft analyzer will focus on helping the business make data-driven decisions on what planes to acquire maintaining the low risk-high return module.</a:t>
          </a:r>
        </a:p>
      </dgm:t>
    </dgm:pt>
    <dgm:pt modelId="{7498C431-1FB6-45FF-8262-B9B23C1190B3}" type="parTrans" cxnId="{BF43DB41-F3CC-41FB-913B-BFB270AF524B}">
      <dgm:prSet/>
      <dgm:spPr/>
      <dgm:t>
        <a:bodyPr/>
        <a:lstStyle/>
        <a:p>
          <a:endParaRPr lang="en-US"/>
        </a:p>
      </dgm:t>
    </dgm:pt>
    <dgm:pt modelId="{D8F895C0-F2EF-4109-8A32-C1099F908E71}" type="sibTrans" cxnId="{BF43DB41-F3CC-41FB-913B-BFB270AF524B}">
      <dgm:prSet/>
      <dgm:spPr/>
      <dgm:t>
        <a:bodyPr/>
        <a:lstStyle/>
        <a:p>
          <a:endParaRPr lang="en-US"/>
        </a:p>
      </dgm:t>
    </dgm:pt>
    <dgm:pt modelId="{3358F638-3F4A-451A-8FDF-7F5B1ADFD3F4}" type="pres">
      <dgm:prSet presAssocID="{4BFEDDED-50F5-4ADE-97CC-948098A3A006}" presName="diagram" presStyleCnt="0">
        <dgm:presLayoutVars>
          <dgm:dir/>
          <dgm:resizeHandles val="exact"/>
        </dgm:presLayoutVars>
      </dgm:prSet>
      <dgm:spPr/>
    </dgm:pt>
    <dgm:pt modelId="{11DCE13C-B5D8-4CC1-9F9F-A4FB2FAFDE28}" type="pres">
      <dgm:prSet presAssocID="{D82E20C2-0E4F-4112-8DB4-8B3C7E00917E}" presName="arrow" presStyleLbl="node1" presStyleIdx="0" presStyleCnt="4">
        <dgm:presLayoutVars>
          <dgm:bulletEnabled val="1"/>
        </dgm:presLayoutVars>
      </dgm:prSet>
      <dgm:spPr/>
    </dgm:pt>
    <dgm:pt modelId="{B00C13FF-DAA3-43AF-97C5-36461140F20E}" type="pres">
      <dgm:prSet presAssocID="{167D1BD6-F1DB-4B17-B9DD-1116D133E4FE}" presName="arrow" presStyleLbl="node1" presStyleIdx="1" presStyleCnt="4">
        <dgm:presLayoutVars>
          <dgm:bulletEnabled val="1"/>
        </dgm:presLayoutVars>
      </dgm:prSet>
      <dgm:spPr/>
    </dgm:pt>
    <dgm:pt modelId="{B3626417-BBDA-428F-98E4-6E878FA92777}" type="pres">
      <dgm:prSet presAssocID="{E16D3A45-D39A-4B4C-9B47-9223F3D3E9E6}" presName="arrow" presStyleLbl="node1" presStyleIdx="2" presStyleCnt="4">
        <dgm:presLayoutVars>
          <dgm:bulletEnabled val="1"/>
        </dgm:presLayoutVars>
      </dgm:prSet>
      <dgm:spPr/>
    </dgm:pt>
    <dgm:pt modelId="{732722B4-E6A8-40FF-8D75-7F0E5C6D97A1}" type="pres">
      <dgm:prSet presAssocID="{06979B90-42FF-45D6-9A2E-7F7CCAFD8D87}" presName="arrow" presStyleLbl="node1" presStyleIdx="3" presStyleCnt="4">
        <dgm:presLayoutVars>
          <dgm:bulletEnabled val="1"/>
        </dgm:presLayoutVars>
      </dgm:prSet>
      <dgm:spPr/>
    </dgm:pt>
  </dgm:ptLst>
  <dgm:cxnLst>
    <dgm:cxn modelId="{1E8D4339-D27C-4AD0-9227-E2E64B89022C}" srcId="{4BFEDDED-50F5-4ADE-97CC-948098A3A006}" destId="{167D1BD6-F1DB-4B17-B9DD-1116D133E4FE}" srcOrd="1" destOrd="0" parTransId="{D87DDC53-E065-440B-91A6-E61C3ECA3CDC}" sibTransId="{AB03358B-FEC2-45FD-BE95-311786B2307F}"/>
    <dgm:cxn modelId="{8A8A935B-BBE9-44A1-AD9D-65B19858728E}" type="presOf" srcId="{167D1BD6-F1DB-4B17-B9DD-1116D133E4FE}" destId="{B00C13FF-DAA3-43AF-97C5-36461140F20E}" srcOrd="0" destOrd="0" presId="urn:microsoft.com/office/officeart/2005/8/layout/arrow5"/>
    <dgm:cxn modelId="{BF43DB41-F3CC-41FB-913B-BFB270AF524B}" srcId="{4BFEDDED-50F5-4ADE-97CC-948098A3A006}" destId="{06979B90-42FF-45D6-9A2E-7F7CCAFD8D87}" srcOrd="3" destOrd="0" parTransId="{7498C431-1FB6-45FF-8262-B9B23C1190B3}" sibTransId="{D8F895C0-F2EF-4109-8A32-C1099F908E71}"/>
    <dgm:cxn modelId="{DE704448-3182-453F-BD99-B1D11C2E7E34}" srcId="{4BFEDDED-50F5-4ADE-97CC-948098A3A006}" destId="{E16D3A45-D39A-4B4C-9B47-9223F3D3E9E6}" srcOrd="2" destOrd="0" parTransId="{413C1E55-9587-45E1-A1FC-D421D5E4CE61}" sibTransId="{66B1489A-FA8B-4C83-91D7-585FC9DADBBF}"/>
    <dgm:cxn modelId="{ADAB687E-A11B-45CE-9735-54FE850EB48C}" type="presOf" srcId="{E16D3A45-D39A-4B4C-9B47-9223F3D3E9E6}" destId="{B3626417-BBDA-428F-98E4-6E878FA92777}" srcOrd="0" destOrd="0" presId="urn:microsoft.com/office/officeart/2005/8/layout/arrow5"/>
    <dgm:cxn modelId="{3A2115A4-AEBE-42E8-8939-AB260CE9B4AA}" type="presOf" srcId="{06979B90-42FF-45D6-9A2E-7F7CCAFD8D87}" destId="{732722B4-E6A8-40FF-8D75-7F0E5C6D97A1}" srcOrd="0" destOrd="0" presId="urn:microsoft.com/office/officeart/2005/8/layout/arrow5"/>
    <dgm:cxn modelId="{4279B6EA-529F-414D-8689-28BE8E5271F8}" type="presOf" srcId="{4BFEDDED-50F5-4ADE-97CC-948098A3A006}" destId="{3358F638-3F4A-451A-8FDF-7F5B1ADFD3F4}" srcOrd="0" destOrd="0" presId="urn:microsoft.com/office/officeart/2005/8/layout/arrow5"/>
    <dgm:cxn modelId="{308D65F4-797E-49AC-9CA9-1E679DE138C0}" type="presOf" srcId="{D82E20C2-0E4F-4112-8DB4-8B3C7E00917E}" destId="{11DCE13C-B5D8-4CC1-9F9F-A4FB2FAFDE28}" srcOrd="0" destOrd="0" presId="urn:microsoft.com/office/officeart/2005/8/layout/arrow5"/>
    <dgm:cxn modelId="{32145CFA-9C77-420C-80E5-BCDDE11C0F05}" srcId="{4BFEDDED-50F5-4ADE-97CC-948098A3A006}" destId="{D82E20C2-0E4F-4112-8DB4-8B3C7E00917E}" srcOrd="0" destOrd="0" parTransId="{3494D8FB-60DC-462F-AB5F-D6B309AC03D1}" sibTransId="{56B80B6C-524F-4CB7-819D-C430A527841F}"/>
    <dgm:cxn modelId="{3AD6B040-D342-4203-8EAC-E0B3B6F973AF}" type="presParOf" srcId="{3358F638-3F4A-451A-8FDF-7F5B1ADFD3F4}" destId="{11DCE13C-B5D8-4CC1-9F9F-A4FB2FAFDE28}" srcOrd="0" destOrd="0" presId="urn:microsoft.com/office/officeart/2005/8/layout/arrow5"/>
    <dgm:cxn modelId="{DB7293AE-9785-44A6-BF58-CA4CA9DA7944}" type="presParOf" srcId="{3358F638-3F4A-451A-8FDF-7F5B1ADFD3F4}" destId="{B00C13FF-DAA3-43AF-97C5-36461140F20E}" srcOrd="1" destOrd="0" presId="urn:microsoft.com/office/officeart/2005/8/layout/arrow5"/>
    <dgm:cxn modelId="{DC7FB4E9-DC45-4380-9087-1D789BD16F82}" type="presParOf" srcId="{3358F638-3F4A-451A-8FDF-7F5B1ADFD3F4}" destId="{B3626417-BBDA-428F-98E4-6E878FA92777}" srcOrd="2" destOrd="0" presId="urn:microsoft.com/office/officeart/2005/8/layout/arrow5"/>
    <dgm:cxn modelId="{43090CEA-57A6-4060-AA8B-E379FCA78BC8}" type="presParOf" srcId="{3358F638-3F4A-451A-8FDF-7F5B1ADFD3F4}" destId="{732722B4-E6A8-40FF-8D75-7F0E5C6D97A1}" srcOrd="3"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BFF8A2-4C9E-4F4F-A9E7-83BFA35E804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A504BB0-60C0-4301-ABF1-E84C9A53389B}">
      <dgm:prSet/>
      <dgm:spPr/>
      <dgm:t>
        <a:bodyPr/>
        <a:lstStyle/>
        <a:p>
          <a:r>
            <a:rPr lang="en-US"/>
            <a:t>We first loaded the data on our editor.</a:t>
          </a:r>
        </a:p>
      </dgm:t>
    </dgm:pt>
    <dgm:pt modelId="{A1D2E107-83CE-40D5-971E-A63E516064EF}" type="parTrans" cxnId="{5C8598E6-F408-467C-BF13-92317DEEA94E}">
      <dgm:prSet/>
      <dgm:spPr/>
      <dgm:t>
        <a:bodyPr/>
        <a:lstStyle/>
        <a:p>
          <a:endParaRPr lang="en-US"/>
        </a:p>
      </dgm:t>
    </dgm:pt>
    <dgm:pt modelId="{F3CDF06F-0C36-48E6-AEED-70F7E59F8312}" type="sibTrans" cxnId="{5C8598E6-F408-467C-BF13-92317DEEA94E}">
      <dgm:prSet/>
      <dgm:spPr/>
      <dgm:t>
        <a:bodyPr/>
        <a:lstStyle/>
        <a:p>
          <a:endParaRPr lang="en-US"/>
        </a:p>
      </dgm:t>
    </dgm:pt>
    <dgm:pt modelId="{3C41A9C4-C8B0-4222-B503-EA54427B45D4}">
      <dgm:prSet/>
      <dgm:spPr/>
      <dgm:t>
        <a:bodyPr/>
        <a:lstStyle/>
        <a:p>
          <a:r>
            <a:rPr lang="en-US"/>
            <a:t>Cleaned the data.</a:t>
          </a:r>
        </a:p>
      </dgm:t>
    </dgm:pt>
    <dgm:pt modelId="{6C774B6F-9DDF-46D5-9645-3FBF7886AD57}" type="parTrans" cxnId="{0E97E7E0-552F-42F6-887D-9A74B65EC41B}">
      <dgm:prSet/>
      <dgm:spPr/>
      <dgm:t>
        <a:bodyPr/>
        <a:lstStyle/>
        <a:p>
          <a:endParaRPr lang="en-US"/>
        </a:p>
      </dgm:t>
    </dgm:pt>
    <dgm:pt modelId="{2209E63B-B7D0-4BFA-9A6E-61CAE6FF510F}" type="sibTrans" cxnId="{0E97E7E0-552F-42F6-887D-9A74B65EC41B}">
      <dgm:prSet/>
      <dgm:spPr/>
      <dgm:t>
        <a:bodyPr/>
        <a:lstStyle/>
        <a:p>
          <a:endParaRPr lang="en-US"/>
        </a:p>
      </dgm:t>
    </dgm:pt>
    <dgm:pt modelId="{78AE4DC0-98CA-419C-97E4-BA005ECB4FC7}">
      <dgm:prSet/>
      <dgm:spPr/>
      <dgm:t>
        <a:bodyPr/>
        <a:lstStyle/>
        <a:p>
          <a:r>
            <a:rPr lang="en-US"/>
            <a:t>Obtained information and shape of the data.</a:t>
          </a:r>
        </a:p>
      </dgm:t>
    </dgm:pt>
    <dgm:pt modelId="{290E11A6-C8D4-4328-8E7C-986AAF996ABB}" type="parTrans" cxnId="{14FB94FC-7155-4AAB-B47E-7841B51DE78C}">
      <dgm:prSet/>
      <dgm:spPr/>
      <dgm:t>
        <a:bodyPr/>
        <a:lstStyle/>
        <a:p>
          <a:endParaRPr lang="en-US"/>
        </a:p>
      </dgm:t>
    </dgm:pt>
    <dgm:pt modelId="{04779697-4BB2-4460-A1F5-2CC93295B125}" type="sibTrans" cxnId="{14FB94FC-7155-4AAB-B47E-7841B51DE78C}">
      <dgm:prSet/>
      <dgm:spPr/>
      <dgm:t>
        <a:bodyPr/>
        <a:lstStyle/>
        <a:p>
          <a:endParaRPr lang="en-US"/>
        </a:p>
      </dgm:t>
    </dgm:pt>
    <dgm:pt modelId="{B6EB8DF2-9A84-4AC4-99BF-441AA6618B4B}">
      <dgm:prSet/>
      <dgm:spPr/>
      <dgm:t>
        <a:bodyPr/>
        <a:lstStyle/>
        <a:p>
          <a:r>
            <a:rPr lang="en-US"/>
            <a:t>Created a new column(Aircraft) by merging Make and Model columns.</a:t>
          </a:r>
        </a:p>
      </dgm:t>
    </dgm:pt>
    <dgm:pt modelId="{29D29F21-D0DB-49DA-A9D9-48BF39231E73}" type="parTrans" cxnId="{E3E7298C-C863-4BC3-A0A4-87B82D2D9219}">
      <dgm:prSet/>
      <dgm:spPr/>
      <dgm:t>
        <a:bodyPr/>
        <a:lstStyle/>
        <a:p>
          <a:endParaRPr lang="en-US"/>
        </a:p>
      </dgm:t>
    </dgm:pt>
    <dgm:pt modelId="{74B43A62-4309-4AFB-897D-27D4150F88C6}" type="sibTrans" cxnId="{E3E7298C-C863-4BC3-A0A4-87B82D2D9219}">
      <dgm:prSet/>
      <dgm:spPr/>
      <dgm:t>
        <a:bodyPr/>
        <a:lstStyle/>
        <a:p>
          <a:endParaRPr lang="en-US"/>
        </a:p>
      </dgm:t>
    </dgm:pt>
    <dgm:pt modelId="{C6296359-C397-4400-8949-DFE4FC435A8C}">
      <dgm:prSet/>
      <dgm:spPr/>
      <dgm:t>
        <a:bodyPr/>
        <a:lstStyle/>
        <a:p>
          <a:r>
            <a:rPr lang="en-US"/>
            <a:t>Created visualizations based on the data.</a:t>
          </a:r>
        </a:p>
      </dgm:t>
    </dgm:pt>
    <dgm:pt modelId="{F63C1F35-FA85-4684-BC39-F65DB8CDCC65}" type="parTrans" cxnId="{AD36D348-8A62-4AB8-BAB9-99E10BAEA391}">
      <dgm:prSet/>
      <dgm:spPr/>
      <dgm:t>
        <a:bodyPr/>
        <a:lstStyle/>
        <a:p>
          <a:endParaRPr lang="en-US"/>
        </a:p>
      </dgm:t>
    </dgm:pt>
    <dgm:pt modelId="{D9172F14-4501-41D8-A3E1-2F8F5F2480FB}" type="sibTrans" cxnId="{AD36D348-8A62-4AB8-BAB9-99E10BAEA391}">
      <dgm:prSet/>
      <dgm:spPr/>
      <dgm:t>
        <a:bodyPr/>
        <a:lstStyle/>
        <a:p>
          <a:endParaRPr lang="en-US"/>
        </a:p>
      </dgm:t>
    </dgm:pt>
    <dgm:pt modelId="{4A4A20B0-9974-42E7-9A8B-E5F17BAB62F7}" type="pres">
      <dgm:prSet presAssocID="{DEBFF8A2-4C9E-4F4F-A9E7-83BFA35E8042}" presName="root" presStyleCnt="0">
        <dgm:presLayoutVars>
          <dgm:dir/>
          <dgm:resizeHandles val="exact"/>
        </dgm:presLayoutVars>
      </dgm:prSet>
      <dgm:spPr/>
    </dgm:pt>
    <dgm:pt modelId="{98879345-A593-41A6-A790-B67B93998882}" type="pres">
      <dgm:prSet presAssocID="{AA504BB0-60C0-4301-ABF1-E84C9A53389B}" presName="compNode" presStyleCnt="0"/>
      <dgm:spPr/>
    </dgm:pt>
    <dgm:pt modelId="{3D56F958-3663-43B4-B106-C95B410C8C1F}" type="pres">
      <dgm:prSet presAssocID="{AA504BB0-60C0-4301-ABF1-E84C9A53389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A4CDE7C6-ACE5-4FEC-91AF-83EAD565E918}" type="pres">
      <dgm:prSet presAssocID="{AA504BB0-60C0-4301-ABF1-E84C9A53389B}" presName="spaceRect" presStyleCnt="0"/>
      <dgm:spPr/>
    </dgm:pt>
    <dgm:pt modelId="{01435A95-E3CA-4BFB-9DA8-75A5D2563D06}" type="pres">
      <dgm:prSet presAssocID="{AA504BB0-60C0-4301-ABF1-E84C9A53389B}" presName="textRect" presStyleLbl="revTx" presStyleIdx="0" presStyleCnt="5">
        <dgm:presLayoutVars>
          <dgm:chMax val="1"/>
          <dgm:chPref val="1"/>
        </dgm:presLayoutVars>
      </dgm:prSet>
      <dgm:spPr/>
    </dgm:pt>
    <dgm:pt modelId="{5CA77F05-943A-4409-AF79-114E9CC3EF3B}" type="pres">
      <dgm:prSet presAssocID="{F3CDF06F-0C36-48E6-AEED-70F7E59F8312}" presName="sibTrans" presStyleCnt="0"/>
      <dgm:spPr/>
    </dgm:pt>
    <dgm:pt modelId="{21C5F49D-0A14-4B70-8A4D-A4277711650D}" type="pres">
      <dgm:prSet presAssocID="{3C41A9C4-C8B0-4222-B503-EA54427B45D4}" presName="compNode" presStyleCnt="0"/>
      <dgm:spPr/>
    </dgm:pt>
    <dgm:pt modelId="{7FCF5604-F8DA-4D05-BA74-E97CFA110F1A}" type="pres">
      <dgm:prSet presAssocID="{3C41A9C4-C8B0-4222-B503-EA54427B45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DA5641BC-4E9E-47D4-BA28-A76B46F58F1F}" type="pres">
      <dgm:prSet presAssocID="{3C41A9C4-C8B0-4222-B503-EA54427B45D4}" presName="spaceRect" presStyleCnt="0"/>
      <dgm:spPr/>
    </dgm:pt>
    <dgm:pt modelId="{2077B92C-82F6-4C80-8DEC-4B55D040CFB1}" type="pres">
      <dgm:prSet presAssocID="{3C41A9C4-C8B0-4222-B503-EA54427B45D4}" presName="textRect" presStyleLbl="revTx" presStyleIdx="1" presStyleCnt="5">
        <dgm:presLayoutVars>
          <dgm:chMax val="1"/>
          <dgm:chPref val="1"/>
        </dgm:presLayoutVars>
      </dgm:prSet>
      <dgm:spPr/>
    </dgm:pt>
    <dgm:pt modelId="{6D2AFCB9-1BD9-4B8D-8B9E-7EF23D6330E0}" type="pres">
      <dgm:prSet presAssocID="{2209E63B-B7D0-4BFA-9A6E-61CAE6FF510F}" presName="sibTrans" presStyleCnt="0"/>
      <dgm:spPr/>
    </dgm:pt>
    <dgm:pt modelId="{3E1C7F94-40E3-4934-87F8-1EC0E770D0CB}" type="pres">
      <dgm:prSet presAssocID="{78AE4DC0-98CA-419C-97E4-BA005ECB4FC7}" presName="compNode" presStyleCnt="0"/>
      <dgm:spPr/>
    </dgm:pt>
    <dgm:pt modelId="{35DB40E6-5F1C-4FEF-9A0E-07E75C00B727}" type="pres">
      <dgm:prSet presAssocID="{78AE4DC0-98CA-419C-97E4-BA005ECB4F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E3A8D5A-0BC9-4A4E-BC3F-AF8880C7265B}" type="pres">
      <dgm:prSet presAssocID="{78AE4DC0-98CA-419C-97E4-BA005ECB4FC7}" presName="spaceRect" presStyleCnt="0"/>
      <dgm:spPr/>
    </dgm:pt>
    <dgm:pt modelId="{C3855C6E-D2FD-4192-9DC8-DE04A83BF65C}" type="pres">
      <dgm:prSet presAssocID="{78AE4DC0-98CA-419C-97E4-BA005ECB4FC7}" presName="textRect" presStyleLbl="revTx" presStyleIdx="2" presStyleCnt="5">
        <dgm:presLayoutVars>
          <dgm:chMax val="1"/>
          <dgm:chPref val="1"/>
        </dgm:presLayoutVars>
      </dgm:prSet>
      <dgm:spPr/>
    </dgm:pt>
    <dgm:pt modelId="{D78332CB-CA13-4DE5-9A71-B8DC006B8F44}" type="pres">
      <dgm:prSet presAssocID="{04779697-4BB2-4460-A1F5-2CC93295B125}" presName="sibTrans" presStyleCnt="0"/>
      <dgm:spPr/>
    </dgm:pt>
    <dgm:pt modelId="{C13CB268-B84D-45EB-9333-0CD37D35CDEA}" type="pres">
      <dgm:prSet presAssocID="{B6EB8DF2-9A84-4AC4-99BF-441AA6618B4B}" presName="compNode" presStyleCnt="0"/>
      <dgm:spPr/>
    </dgm:pt>
    <dgm:pt modelId="{46D885DB-2AFD-4B58-B7AB-8AEA6D1BCA62}" type="pres">
      <dgm:prSet presAssocID="{B6EB8DF2-9A84-4AC4-99BF-441AA6618B4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sion chart"/>
        </a:ext>
      </dgm:extLst>
    </dgm:pt>
    <dgm:pt modelId="{22E84012-326C-4A41-A598-DC38AF1A963B}" type="pres">
      <dgm:prSet presAssocID="{B6EB8DF2-9A84-4AC4-99BF-441AA6618B4B}" presName="spaceRect" presStyleCnt="0"/>
      <dgm:spPr/>
    </dgm:pt>
    <dgm:pt modelId="{787A29A8-0F2B-40FA-BFE7-301F3A83A1F0}" type="pres">
      <dgm:prSet presAssocID="{B6EB8DF2-9A84-4AC4-99BF-441AA6618B4B}" presName="textRect" presStyleLbl="revTx" presStyleIdx="3" presStyleCnt="5">
        <dgm:presLayoutVars>
          <dgm:chMax val="1"/>
          <dgm:chPref val="1"/>
        </dgm:presLayoutVars>
      </dgm:prSet>
      <dgm:spPr/>
    </dgm:pt>
    <dgm:pt modelId="{ED99F053-8766-4DD8-99FB-92EA0B543EA2}" type="pres">
      <dgm:prSet presAssocID="{74B43A62-4309-4AFB-897D-27D4150F88C6}" presName="sibTrans" presStyleCnt="0"/>
      <dgm:spPr/>
    </dgm:pt>
    <dgm:pt modelId="{639E540E-FCE7-4787-A05E-6849508F34E5}" type="pres">
      <dgm:prSet presAssocID="{C6296359-C397-4400-8949-DFE4FC435A8C}" presName="compNode" presStyleCnt="0"/>
      <dgm:spPr/>
    </dgm:pt>
    <dgm:pt modelId="{C23474C1-36C8-4D81-A87E-2E5222782EBD}" type="pres">
      <dgm:prSet presAssocID="{C6296359-C397-4400-8949-DFE4FC435A8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857AD905-DE19-4AC4-9366-ACBCB5340A3F}" type="pres">
      <dgm:prSet presAssocID="{C6296359-C397-4400-8949-DFE4FC435A8C}" presName="spaceRect" presStyleCnt="0"/>
      <dgm:spPr/>
    </dgm:pt>
    <dgm:pt modelId="{162960CE-9B44-47A6-AA7B-B4612CBA261C}" type="pres">
      <dgm:prSet presAssocID="{C6296359-C397-4400-8949-DFE4FC435A8C}" presName="textRect" presStyleLbl="revTx" presStyleIdx="4" presStyleCnt="5">
        <dgm:presLayoutVars>
          <dgm:chMax val="1"/>
          <dgm:chPref val="1"/>
        </dgm:presLayoutVars>
      </dgm:prSet>
      <dgm:spPr/>
    </dgm:pt>
  </dgm:ptLst>
  <dgm:cxnLst>
    <dgm:cxn modelId="{35179901-3EC0-4B41-945A-F30283F682EA}" type="presOf" srcId="{AA504BB0-60C0-4301-ABF1-E84C9A53389B}" destId="{01435A95-E3CA-4BFB-9DA8-75A5D2563D06}" srcOrd="0" destOrd="0" presId="urn:microsoft.com/office/officeart/2018/2/layout/IconLabelList"/>
    <dgm:cxn modelId="{F936CC01-295A-4835-A60B-113508AE4BE3}" type="presOf" srcId="{C6296359-C397-4400-8949-DFE4FC435A8C}" destId="{162960CE-9B44-47A6-AA7B-B4612CBA261C}" srcOrd="0" destOrd="0" presId="urn:microsoft.com/office/officeart/2018/2/layout/IconLabelList"/>
    <dgm:cxn modelId="{DDD92D10-9851-4B2B-852C-CCA29242F8CE}" type="presOf" srcId="{3C41A9C4-C8B0-4222-B503-EA54427B45D4}" destId="{2077B92C-82F6-4C80-8DEC-4B55D040CFB1}" srcOrd="0" destOrd="0" presId="urn:microsoft.com/office/officeart/2018/2/layout/IconLabelList"/>
    <dgm:cxn modelId="{AD36D348-8A62-4AB8-BAB9-99E10BAEA391}" srcId="{DEBFF8A2-4C9E-4F4F-A9E7-83BFA35E8042}" destId="{C6296359-C397-4400-8949-DFE4FC435A8C}" srcOrd="4" destOrd="0" parTransId="{F63C1F35-FA85-4684-BC39-F65DB8CDCC65}" sibTransId="{D9172F14-4501-41D8-A3E1-2F8F5F2480FB}"/>
    <dgm:cxn modelId="{E3E7298C-C863-4BC3-A0A4-87B82D2D9219}" srcId="{DEBFF8A2-4C9E-4F4F-A9E7-83BFA35E8042}" destId="{B6EB8DF2-9A84-4AC4-99BF-441AA6618B4B}" srcOrd="3" destOrd="0" parTransId="{29D29F21-D0DB-49DA-A9D9-48BF39231E73}" sibTransId="{74B43A62-4309-4AFB-897D-27D4150F88C6}"/>
    <dgm:cxn modelId="{0E97E7E0-552F-42F6-887D-9A74B65EC41B}" srcId="{DEBFF8A2-4C9E-4F4F-A9E7-83BFA35E8042}" destId="{3C41A9C4-C8B0-4222-B503-EA54427B45D4}" srcOrd="1" destOrd="0" parTransId="{6C774B6F-9DDF-46D5-9645-3FBF7886AD57}" sibTransId="{2209E63B-B7D0-4BFA-9A6E-61CAE6FF510F}"/>
    <dgm:cxn modelId="{F56841E1-D88E-4139-8F4C-C9527C6514DC}" type="presOf" srcId="{B6EB8DF2-9A84-4AC4-99BF-441AA6618B4B}" destId="{787A29A8-0F2B-40FA-BFE7-301F3A83A1F0}" srcOrd="0" destOrd="0" presId="urn:microsoft.com/office/officeart/2018/2/layout/IconLabelList"/>
    <dgm:cxn modelId="{5C8598E6-F408-467C-BF13-92317DEEA94E}" srcId="{DEBFF8A2-4C9E-4F4F-A9E7-83BFA35E8042}" destId="{AA504BB0-60C0-4301-ABF1-E84C9A53389B}" srcOrd="0" destOrd="0" parTransId="{A1D2E107-83CE-40D5-971E-A63E516064EF}" sibTransId="{F3CDF06F-0C36-48E6-AEED-70F7E59F8312}"/>
    <dgm:cxn modelId="{587962E9-4849-451C-A9FC-D63368289E65}" type="presOf" srcId="{78AE4DC0-98CA-419C-97E4-BA005ECB4FC7}" destId="{C3855C6E-D2FD-4192-9DC8-DE04A83BF65C}" srcOrd="0" destOrd="0" presId="urn:microsoft.com/office/officeart/2018/2/layout/IconLabelList"/>
    <dgm:cxn modelId="{A51549FA-1868-4B6B-AF7F-4AB8731A27D0}" type="presOf" srcId="{DEBFF8A2-4C9E-4F4F-A9E7-83BFA35E8042}" destId="{4A4A20B0-9974-42E7-9A8B-E5F17BAB62F7}" srcOrd="0" destOrd="0" presId="urn:microsoft.com/office/officeart/2018/2/layout/IconLabelList"/>
    <dgm:cxn modelId="{14FB94FC-7155-4AAB-B47E-7841B51DE78C}" srcId="{DEBFF8A2-4C9E-4F4F-A9E7-83BFA35E8042}" destId="{78AE4DC0-98CA-419C-97E4-BA005ECB4FC7}" srcOrd="2" destOrd="0" parTransId="{290E11A6-C8D4-4328-8E7C-986AAF996ABB}" sibTransId="{04779697-4BB2-4460-A1F5-2CC93295B125}"/>
    <dgm:cxn modelId="{DC2F15EC-7C3B-42D3-AF3A-C8BD58667083}" type="presParOf" srcId="{4A4A20B0-9974-42E7-9A8B-E5F17BAB62F7}" destId="{98879345-A593-41A6-A790-B67B93998882}" srcOrd="0" destOrd="0" presId="urn:microsoft.com/office/officeart/2018/2/layout/IconLabelList"/>
    <dgm:cxn modelId="{5ECD9F3B-85FD-439F-8281-6B20CF06EB53}" type="presParOf" srcId="{98879345-A593-41A6-A790-B67B93998882}" destId="{3D56F958-3663-43B4-B106-C95B410C8C1F}" srcOrd="0" destOrd="0" presId="urn:microsoft.com/office/officeart/2018/2/layout/IconLabelList"/>
    <dgm:cxn modelId="{04EC7570-0EDD-4D72-B5C5-708DA2C206F9}" type="presParOf" srcId="{98879345-A593-41A6-A790-B67B93998882}" destId="{A4CDE7C6-ACE5-4FEC-91AF-83EAD565E918}" srcOrd="1" destOrd="0" presId="urn:microsoft.com/office/officeart/2018/2/layout/IconLabelList"/>
    <dgm:cxn modelId="{CF4E7C89-80F6-4F9A-981B-4254AC4ADD21}" type="presParOf" srcId="{98879345-A593-41A6-A790-B67B93998882}" destId="{01435A95-E3CA-4BFB-9DA8-75A5D2563D06}" srcOrd="2" destOrd="0" presId="urn:microsoft.com/office/officeart/2018/2/layout/IconLabelList"/>
    <dgm:cxn modelId="{679EB5FB-EC74-47CD-985C-EDF8BC841B50}" type="presParOf" srcId="{4A4A20B0-9974-42E7-9A8B-E5F17BAB62F7}" destId="{5CA77F05-943A-4409-AF79-114E9CC3EF3B}" srcOrd="1" destOrd="0" presId="urn:microsoft.com/office/officeart/2018/2/layout/IconLabelList"/>
    <dgm:cxn modelId="{7A1DBFD3-37D9-436A-B598-5B8C4900A43D}" type="presParOf" srcId="{4A4A20B0-9974-42E7-9A8B-E5F17BAB62F7}" destId="{21C5F49D-0A14-4B70-8A4D-A4277711650D}" srcOrd="2" destOrd="0" presId="urn:microsoft.com/office/officeart/2018/2/layout/IconLabelList"/>
    <dgm:cxn modelId="{1799B60B-5E93-46CA-AA8B-7F355F8CE4F4}" type="presParOf" srcId="{21C5F49D-0A14-4B70-8A4D-A4277711650D}" destId="{7FCF5604-F8DA-4D05-BA74-E97CFA110F1A}" srcOrd="0" destOrd="0" presId="urn:microsoft.com/office/officeart/2018/2/layout/IconLabelList"/>
    <dgm:cxn modelId="{866B5AAB-60EE-494D-B564-B4AB67C9B3BB}" type="presParOf" srcId="{21C5F49D-0A14-4B70-8A4D-A4277711650D}" destId="{DA5641BC-4E9E-47D4-BA28-A76B46F58F1F}" srcOrd="1" destOrd="0" presId="urn:microsoft.com/office/officeart/2018/2/layout/IconLabelList"/>
    <dgm:cxn modelId="{ECB5EB60-FD09-4738-9486-EA5AAAEBD47B}" type="presParOf" srcId="{21C5F49D-0A14-4B70-8A4D-A4277711650D}" destId="{2077B92C-82F6-4C80-8DEC-4B55D040CFB1}" srcOrd="2" destOrd="0" presId="urn:microsoft.com/office/officeart/2018/2/layout/IconLabelList"/>
    <dgm:cxn modelId="{D2C79EF3-07A2-4150-9286-EEF2E7C449BF}" type="presParOf" srcId="{4A4A20B0-9974-42E7-9A8B-E5F17BAB62F7}" destId="{6D2AFCB9-1BD9-4B8D-8B9E-7EF23D6330E0}" srcOrd="3" destOrd="0" presId="urn:microsoft.com/office/officeart/2018/2/layout/IconLabelList"/>
    <dgm:cxn modelId="{42B3DCFD-BD05-434E-B503-FD25E513BBD8}" type="presParOf" srcId="{4A4A20B0-9974-42E7-9A8B-E5F17BAB62F7}" destId="{3E1C7F94-40E3-4934-87F8-1EC0E770D0CB}" srcOrd="4" destOrd="0" presId="urn:microsoft.com/office/officeart/2018/2/layout/IconLabelList"/>
    <dgm:cxn modelId="{98A951A0-7020-45FE-884D-3AC851C2A1ED}" type="presParOf" srcId="{3E1C7F94-40E3-4934-87F8-1EC0E770D0CB}" destId="{35DB40E6-5F1C-4FEF-9A0E-07E75C00B727}" srcOrd="0" destOrd="0" presId="urn:microsoft.com/office/officeart/2018/2/layout/IconLabelList"/>
    <dgm:cxn modelId="{CD8A1253-E4E5-4BE4-A65C-A2FB0396DE0E}" type="presParOf" srcId="{3E1C7F94-40E3-4934-87F8-1EC0E770D0CB}" destId="{9E3A8D5A-0BC9-4A4E-BC3F-AF8880C7265B}" srcOrd="1" destOrd="0" presId="urn:microsoft.com/office/officeart/2018/2/layout/IconLabelList"/>
    <dgm:cxn modelId="{E74DB1CE-3793-472C-A115-B2F0F87C2F11}" type="presParOf" srcId="{3E1C7F94-40E3-4934-87F8-1EC0E770D0CB}" destId="{C3855C6E-D2FD-4192-9DC8-DE04A83BF65C}" srcOrd="2" destOrd="0" presId="urn:microsoft.com/office/officeart/2018/2/layout/IconLabelList"/>
    <dgm:cxn modelId="{8CF4746A-2521-4538-812B-349499318069}" type="presParOf" srcId="{4A4A20B0-9974-42E7-9A8B-E5F17BAB62F7}" destId="{D78332CB-CA13-4DE5-9A71-B8DC006B8F44}" srcOrd="5" destOrd="0" presId="urn:microsoft.com/office/officeart/2018/2/layout/IconLabelList"/>
    <dgm:cxn modelId="{4D59CF68-4A10-47B2-BD7E-49BE5B846FF5}" type="presParOf" srcId="{4A4A20B0-9974-42E7-9A8B-E5F17BAB62F7}" destId="{C13CB268-B84D-45EB-9333-0CD37D35CDEA}" srcOrd="6" destOrd="0" presId="urn:microsoft.com/office/officeart/2018/2/layout/IconLabelList"/>
    <dgm:cxn modelId="{27FABA33-295E-42FD-9B9F-4985F603EEC0}" type="presParOf" srcId="{C13CB268-B84D-45EB-9333-0CD37D35CDEA}" destId="{46D885DB-2AFD-4B58-B7AB-8AEA6D1BCA62}" srcOrd="0" destOrd="0" presId="urn:microsoft.com/office/officeart/2018/2/layout/IconLabelList"/>
    <dgm:cxn modelId="{7F1AD059-610D-4614-A4CA-4CC07F2C288C}" type="presParOf" srcId="{C13CB268-B84D-45EB-9333-0CD37D35CDEA}" destId="{22E84012-326C-4A41-A598-DC38AF1A963B}" srcOrd="1" destOrd="0" presId="urn:microsoft.com/office/officeart/2018/2/layout/IconLabelList"/>
    <dgm:cxn modelId="{B6CECE5F-C167-44C5-AE43-1F0C9DB21908}" type="presParOf" srcId="{C13CB268-B84D-45EB-9333-0CD37D35CDEA}" destId="{787A29A8-0F2B-40FA-BFE7-301F3A83A1F0}" srcOrd="2" destOrd="0" presId="urn:microsoft.com/office/officeart/2018/2/layout/IconLabelList"/>
    <dgm:cxn modelId="{0D3E93C2-6A36-4327-A16E-A6F7C96A41B0}" type="presParOf" srcId="{4A4A20B0-9974-42E7-9A8B-E5F17BAB62F7}" destId="{ED99F053-8766-4DD8-99FB-92EA0B543EA2}" srcOrd="7" destOrd="0" presId="urn:microsoft.com/office/officeart/2018/2/layout/IconLabelList"/>
    <dgm:cxn modelId="{60ACD6FD-B010-41F6-8AA1-16CAC0ADB8D2}" type="presParOf" srcId="{4A4A20B0-9974-42E7-9A8B-E5F17BAB62F7}" destId="{639E540E-FCE7-4787-A05E-6849508F34E5}" srcOrd="8" destOrd="0" presId="urn:microsoft.com/office/officeart/2018/2/layout/IconLabelList"/>
    <dgm:cxn modelId="{E7679199-1E2D-40BC-9729-E5C73E4C30BC}" type="presParOf" srcId="{639E540E-FCE7-4787-A05E-6849508F34E5}" destId="{C23474C1-36C8-4D81-A87E-2E5222782EBD}" srcOrd="0" destOrd="0" presId="urn:microsoft.com/office/officeart/2018/2/layout/IconLabelList"/>
    <dgm:cxn modelId="{E557CC42-A10A-4544-A826-95B1253CCDB9}" type="presParOf" srcId="{639E540E-FCE7-4787-A05E-6849508F34E5}" destId="{857AD905-DE19-4AC4-9366-ACBCB5340A3F}" srcOrd="1" destOrd="0" presId="urn:microsoft.com/office/officeart/2018/2/layout/IconLabelList"/>
    <dgm:cxn modelId="{D7030077-D3C5-48D8-8610-A28A52BBEC48}" type="presParOf" srcId="{639E540E-FCE7-4787-A05E-6849508F34E5}" destId="{162960CE-9B44-47A6-AA7B-B4612CBA261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13C-B5D8-4CC1-9F9F-A4FB2FAFDE28}">
      <dsp:nvSpPr>
        <dsp:cNvPr id="0" name=""/>
        <dsp:cNvSpPr/>
      </dsp:nvSpPr>
      <dsp:spPr>
        <a:xfrm>
          <a:off x="1825647" y="79"/>
          <a:ext cx="1736206" cy="1736206"/>
        </a:xfrm>
        <a:prstGeom prst="down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What is the business looking to do?</a:t>
          </a:r>
        </a:p>
      </dsp:txBody>
      <dsp:txXfrm>
        <a:off x="2259699" y="79"/>
        <a:ext cx="868103" cy="1432370"/>
      </dsp:txXfrm>
    </dsp:sp>
    <dsp:sp modelId="{B00C13FF-DAA3-43AF-97C5-36461140F20E}">
      <dsp:nvSpPr>
        <dsp:cNvPr id="0" name=""/>
        <dsp:cNvSpPr/>
      </dsp:nvSpPr>
      <dsp:spPr>
        <a:xfrm rot="5400000">
          <a:off x="3133133" y="1307565"/>
          <a:ext cx="1736206" cy="1736206"/>
        </a:xfrm>
        <a:prstGeom prst="down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Well, the business is looking to expand it’s portfolio by diving into the airspace field. The business is interested in purchasing and operating airplanes for commercial and private enterprises.</a:t>
          </a:r>
        </a:p>
      </dsp:txBody>
      <dsp:txXfrm rot="-5400000">
        <a:off x="3436970" y="1741617"/>
        <a:ext cx="1432370" cy="868103"/>
      </dsp:txXfrm>
    </dsp:sp>
    <dsp:sp modelId="{B3626417-BBDA-428F-98E4-6E878FA92777}">
      <dsp:nvSpPr>
        <dsp:cNvPr id="0" name=""/>
        <dsp:cNvSpPr/>
      </dsp:nvSpPr>
      <dsp:spPr>
        <a:xfrm rot="10800000">
          <a:off x="1825647" y="2615051"/>
          <a:ext cx="1736206" cy="1736206"/>
        </a:xfrm>
        <a:prstGeom prst="down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However, they do not know how to go about this as they have never been in this field.</a:t>
          </a:r>
        </a:p>
      </dsp:txBody>
      <dsp:txXfrm rot="10800000">
        <a:off x="2259698" y="2918887"/>
        <a:ext cx="868103" cy="1432370"/>
      </dsp:txXfrm>
    </dsp:sp>
    <dsp:sp modelId="{732722B4-E6A8-40FF-8D75-7F0E5C6D97A1}">
      <dsp:nvSpPr>
        <dsp:cNvPr id="0" name=""/>
        <dsp:cNvSpPr/>
      </dsp:nvSpPr>
      <dsp:spPr>
        <a:xfrm rot="16200000">
          <a:off x="518161" y="1307565"/>
          <a:ext cx="1736206" cy="1736206"/>
        </a:xfrm>
        <a:prstGeom prst="downArrow">
          <a:avLst>
            <a:gd name="adj1" fmla="val 50000"/>
            <a:gd name="adj2" fmla="val 35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US" sz="700" kern="1200"/>
            <a:t>The aircraft analyzer will focus on helping the business make data-driven decisions on what planes to acquire maintaining the low risk-high return module.</a:t>
          </a:r>
        </a:p>
      </dsp:txBody>
      <dsp:txXfrm rot="5400000">
        <a:off x="518162" y="1741616"/>
        <a:ext cx="1432370" cy="8681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6F958-3663-43B4-B106-C95B410C8C1F}">
      <dsp:nvSpPr>
        <dsp:cNvPr id="0" name=""/>
        <dsp:cNvSpPr/>
      </dsp:nvSpPr>
      <dsp:spPr>
        <a:xfrm>
          <a:off x="622800" y="127566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35A95-E3CA-4BFB-9DA8-75A5D2563D06}">
      <dsp:nvSpPr>
        <dsp:cNvPr id="0" name=""/>
        <dsp:cNvSpPr/>
      </dsp:nvSpPr>
      <dsp:spPr>
        <a:xfrm>
          <a:off x="12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We first loaded the data on our editor.</a:t>
          </a:r>
        </a:p>
      </dsp:txBody>
      <dsp:txXfrm>
        <a:off x="127800" y="2355670"/>
        <a:ext cx="1800000" cy="720000"/>
      </dsp:txXfrm>
    </dsp:sp>
    <dsp:sp modelId="{7FCF5604-F8DA-4D05-BA74-E97CFA110F1A}">
      <dsp:nvSpPr>
        <dsp:cNvPr id="0" name=""/>
        <dsp:cNvSpPr/>
      </dsp:nvSpPr>
      <dsp:spPr>
        <a:xfrm>
          <a:off x="2737800" y="127566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77B92C-82F6-4C80-8DEC-4B55D040CFB1}">
      <dsp:nvSpPr>
        <dsp:cNvPr id="0" name=""/>
        <dsp:cNvSpPr/>
      </dsp:nvSpPr>
      <dsp:spPr>
        <a:xfrm>
          <a:off x="224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Cleaned the data.</a:t>
          </a:r>
        </a:p>
      </dsp:txBody>
      <dsp:txXfrm>
        <a:off x="2242800" y="2355670"/>
        <a:ext cx="1800000" cy="720000"/>
      </dsp:txXfrm>
    </dsp:sp>
    <dsp:sp modelId="{35DB40E6-5F1C-4FEF-9A0E-07E75C00B727}">
      <dsp:nvSpPr>
        <dsp:cNvPr id="0" name=""/>
        <dsp:cNvSpPr/>
      </dsp:nvSpPr>
      <dsp:spPr>
        <a:xfrm>
          <a:off x="4852800" y="127566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855C6E-D2FD-4192-9DC8-DE04A83BF65C}">
      <dsp:nvSpPr>
        <dsp:cNvPr id="0" name=""/>
        <dsp:cNvSpPr/>
      </dsp:nvSpPr>
      <dsp:spPr>
        <a:xfrm>
          <a:off x="435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Obtained information and shape of the data.</a:t>
          </a:r>
        </a:p>
      </dsp:txBody>
      <dsp:txXfrm>
        <a:off x="4357800" y="2355670"/>
        <a:ext cx="1800000" cy="720000"/>
      </dsp:txXfrm>
    </dsp:sp>
    <dsp:sp modelId="{46D885DB-2AFD-4B58-B7AB-8AEA6D1BCA62}">
      <dsp:nvSpPr>
        <dsp:cNvPr id="0" name=""/>
        <dsp:cNvSpPr/>
      </dsp:nvSpPr>
      <dsp:spPr>
        <a:xfrm>
          <a:off x="6967800" y="127566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7A29A8-0F2B-40FA-BFE7-301F3A83A1F0}">
      <dsp:nvSpPr>
        <dsp:cNvPr id="0" name=""/>
        <dsp:cNvSpPr/>
      </dsp:nvSpPr>
      <dsp:spPr>
        <a:xfrm>
          <a:off x="6472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Created a new column(Aircraft) by merging Make and Model columns.</a:t>
          </a:r>
        </a:p>
      </dsp:txBody>
      <dsp:txXfrm>
        <a:off x="6472800" y="2355670"/>
        <a:ext cx="1800000" cy="720000"/>
      </dsp:txXfrm>
    </dsp:sp>
    <dsp:sp modelId="{C23474C1-36C8-4D81-A87E-2E5222782EBD}">
      <dsp:nvSpPr>
        <dsp:cNvPr id="0" name=""/>
        <dsp:cNvSpPr/>
      </dsp:nvSpPr>
      <dsp:spPr>
        <a:xfrm>
          <a:off x="9082800" y="127566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2960CE-9B44-47A6-AA7B-B4612CBA261C}">
      <dsp:nvSpPr>
        <dsp:cNvPr id="0" name=""/>
        <dsp:cNvSpPr/>
      </dsp:nvSpPr>
      <dsp:spPr>
        <a:xfrm>
          <a:off x="8587800" y="2355670"/>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Created visualizations based on the data.</a:t>
          </a:r>
        </a:p>
      </dsp:txBody>
      <dsp:txXfrm>
        <a:off x="8587800" y="2355670"/>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2BC44-C8FE-53B3-86A3-FEB387F900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75C89C-6FE7-FF14-2F87-CA9203F8C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C15BC8-1CCB-CD62-960D-93DC770B63E8}"/>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5" name="Footer Placeholder 4">
            <a:extLst>
              <a:ext uri="{FF2B5EF4-FFF2-40B4-BE49-F238E27FC236}">
                <a16:creationId xmlns:a16="http://schemas.microsoft.com/office/drawing/2014/main" id="{14B5C042-9783-9624-9B68-3BDC487A73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93FDE-B325-355D-80B3-E7112C3FA565}"/>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282078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1CDDE-7EB8-2F53-5968-966CF7E0D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98C52C-5E9A-4249-A506-FB13FCBAD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E0CB2-37B7-29B1-4B25-882ACCEB9912}"/>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5" name="Footer Placeholder 4">
            <a:extLst>
              <a:ext uri="{FF2B5EF4-FFF2-40B4-BE49-F238E27FC236}">
                <a16:creationId xmlns:a16="http://schemas.microsoft.com/office/drawing/2014/main" id="{2E9BAFEB-816F-2D7A-1172-650E71947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7EF30-33D2-3028-DE4E-1C3B26872D29}"/>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52436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130166-32A8-31E0-B5F1-9A40E84C6C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D41704-D051-40DA-97BA-5143D5FAA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215D04-51AF-47C1-A355-6845CD89F400}"/>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5" name="Footer Placeholder 4">
            <a:extLst>
              <a:ext uri="{FF2B5EF4-FFF2-40B4-BE49-F238E27FC236}">
                <a16:creationId xmlns:a16="http://schemas.microsoft.com/office/drawing/2014/main" id="{1159BC17-F262-D37E-70AC-1FC587DF6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C7730-34CF-D726-89CE-7A3EBCB91A92}"/>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4011460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6143-CF4D-F605-E836-A90394145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5D787A-06B0-915F-0AB2-800C6B5817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4F2A9-7288-15F2-5B96-D6E4B641DCD7}"/>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5" name="Footer Placeholder 4">
            <a:extLst>
              <a:ext uri="{FF2B5EF4-FFF2-40B4-BE49-F238E27FC236}">
                <a16:creationId xmlns:a16="http://schemas.microsoft.com/office/drawing/2014/main" id="{ACCEB966-0BBD-0F12-5887-E994FF1E1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1C6E0-11D0-5158-6575-0BB454388954}"/>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81957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65178-BC06-82DA-95CA-4C98966ABB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5BD2BE-251D-01EA-1C92-54FE8D74F3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84F3C9-E8E0-ACD9-EDCF-F3C25CDD17E3}"/>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5" name="Footer Placeholder 4">
            <a:extLst>
              <a:ext uri="{FF2B5EF4-FFF2-40B4-BE49-F238E27FC236}">
                <a16:creationId xmlns:a16="http://schemas.microsoft.com/office/drawing/2014/main" id="{CF56E352-E2D4-09A5-AA83-181438086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B13F2-EB0C-BDE2-CFA4-669F2374DC65}"/>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199085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5578D-BD08-8FF2-ABA7-61DBD8C0C3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398E37-D0E9-9ACA-1505-6717A01E5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915A3B-C257-AD28-5B52-82E34CD60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C7C65D-3C96-72E4-F5F0-253D1AF95461}"/>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6" name="Footer Placeholder 5">
            <a:extLst>
              <a:ext uri="{FF2B5EF4-FFF2-40B4-BE49-F238E27FC236}">
                <a16:creationId xmlns:a16="http://schemas.microsoft.com/office/drawing/2014/main" id="{05C7D8E6-4E6E-126B-244C-7908CEEE4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9BC243-502D-6F84-38F4-D85062F8B92D}"/>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317849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F192-6178-0577-68FD-9E4BE7CAEC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AD1A1-D92A-90A6-D8F0-47987588BE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45B527-2B54-5AFB-5E87-81428D0A2F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C13DC5-E169-9AE9-F812-CBE58C8D9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84678-82DC-7BD5-F725-BFA8940A22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C02917-2A3A-B988-DC4C-99AA886E6844}"/>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8" name="Footer Placeholder 7">
            <a:extLst>
              <a:ext uri="{FF2B5EF4-FFF2-40B4-BE49-F238E27FC236}">
                <a16:creationId xmlns:a16="http://schemas.microsoft.com/office/drawing/2014/main" id="{7F96BD5C-F05E-0189-D755-9712E4A665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ECEF56-4FA3-F8B0-5E03-E84A9D17826A}"/>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152832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31C5B-0A46-E4DA-A683-FC263F7A6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98E54F-6496-5174-D0ED-FCBBE1D85563}"/>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4" name="Footer Placeholder 3">
            <a:extLst>
              <a:ext uri="{FF2B5EF4-FFF2-40B4-BE49-F238E27FC236}">
                <a16:creationId xmlns:a16="http://schemas.microsoft.com/office/drawing/2014/main" id="{33DAD074-443D-6D40-F018-7AFD19568E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F0631A-C5AF-2BFE-889D-9C80F4E04394}"/>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1049791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FAA26-5B3D-74AA-5C3C-163878006052}"/>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3" name="Footer Placeholder 2">
            <a:extLst>
              <a:ext uri="{FF2B5EF4-FFF2-40B4-BE49-F238E27FC236}">
                <a16:creationId xmlns:a16="http://schemas.microsoft.com/office/drawing/2014/main" id="{AEE28463-51D2-1E2D-5F29-4B500CAAA6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05FEB9-5A84-8E6F-0CAB-26B6855BABBA}"/>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35336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2F0D-CACF-6C49-2FB5-0616D0EDD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8CC68D-D733-F9EB-EA68-FFDFF6E132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EE87E8-AE36-D09C-BD0F-FCE34556DE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5AEB6-5876-D100-648F-D93BF0C2D95E}"/>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6" name="Footer Placeholder 5">
            <a:extLst>
              <a:ext uri="{FF2B5EF4-FFF2-40B4-BE49-F238E27FC236}">
                <a16:creationId xmlns:a16="http://schemas.microsoft.com/office/drawing/2014/main" id="{FCF590C4-AA29-2C2D-0F79-F4D5716398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C3C33-7B10-5012-496C-3EDC58C754C0}"/>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293868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055D-CB35-79E4-283C-4F7A875FB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EC99DA-0620-8B63-CE0D-49323F8CEB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1ED047-7B82-7592-4FD7-B389452F7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2A6A4-D5C5-662D-8A01-749047E58335}"/>
              </a:ext>
            </a:extLst>
          </p:cNvPr>
          <p:cNvSpPr>
            <a:spLocks noGrp="1"/>
          </p:cNvSpPr>
          <p:nvPr>
            <p:ph type="dt" sz="half" idx="10"/>
          </p:nvPr>
        </p:nvSpPr>
        <p:spPr/>
        <p:txBody>
          <a:bodyPr/>
          <a:lstStyle/>
          <a:p>
            <a:fld id="{F09FF000-DDAC-4D1A-A091-D2279F8B5823}" type="datetimeFigureOut">
              <a:rPr lang="en-US" smtClean="0"/>
              <a:t>2/13/2025</a:t>
            </a:fld>
            <a:endParaRPr lang="en-US"/>
          </a:p>
        </p:txBody>
      </p:sp>
      <p:sp>
        <p:nvSpPr>
          <p:cNvPr id="6" name="Footer Placeholder 5">
            <a:extLst>
              <a:ext uri="{FF2B5EF4-FFF2-40B4-BE49-F238E27FC236}">
                <a16:creationId xmlns:a16="http://schemas.microsoft.com/office/drawing/2014/main" id="{31AB615D-1F95-F185-CB42-A3DBAB9764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3FB4C-00B9-1A8C-0431-CC4E13F49A80}"/>
              </a:ext>
            </a:extLst>
          </p:cNvPr>
          <p:cNvSpPr>
            <a:spLocks noGrp="1"/>
          </p:cNvSpPr>
          <p:nvPr>
            <p:ph type="sldNum" sz="quarter" idx="12"/>
          </p:nvPr>
        </p:nvSpPr>
        <p:spPr/>
        <p:txBody>
          <a:bodyPr/>
          <a:lstStyle/>
          <a:p>
            <a:fld id="{51D53E75-D7B8-4C74-B29B-B4DD3E314E87}" type="slidenum">
              <a:rPr lang="en-US" smtClean="0"/>
              <a:t>‹#›</a:t>
            </a:fld>
            <a:endParaRPr lang="en-US"/>
          </a:p>
        </p:txBody>
      </p:sp>
    </p:spTree>
    <p:extLst>
      <p:ext uri="{BB962C8B-B14F-4D97-AF65-F5344CB8AC3E}">
        <p14:creationId xmlns:p14="http://schemas.microsoft.com/office/powerpoint/2010/main" val="1249537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1F25A-1A3B-5D4F-E0BC-AC381F2EB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45C287-9222-5403-BA13-A7ED652A5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60467-7EBE-C414-EE95-EF99BFBC1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9FF000-DDAC-4D1A-A091-D2279F8B5823}" type="datetimeFigureOut">
              <a:rPr lang="en-US" smtClean="0"/>
              <a:t>2/13/2025</a:t>
            </a:fld>
            <a:endParaRPr lang="en-US"/>
          </a:p>
        </p:txBody>
      </p:sp>
      <p:sp>
        <p:nvSpPr>
          <p:cNvPr id="5" name="Footer Placeholder 4">
            <a:extLst>
              <a:ext uri="{FF2B5EF4-FFF2-40B4-BE49-F238E27FC236}">
                <a16:creationId xmlns:a16="http://schemas.microsoft.com/office/drawing/2014/main" id="{3B0DA1F0-BF76-3083-AE5A-0830C9BBD4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AA4794-E11D-40F6-FDCB-17BF6F26E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D53E75-D7B8-4C74-B29B-B4DD3E314E87}" type="slidenum">
              <a:rPr lang="en-US" smtClean="0"/>
              <a:t>‹#›</a:t>
            </a:fld>
            <a:endParaRPr lang="en-US"/>
          </a:p>
        </p:txBody>
      </p:sp>
    </p:spTree>
    <p:extLst>
      <p:ext uri="{BB962C8B-B14F-4D97-AF65-F5344CB8AC3E}">
        <p14:creationId xmlns:p14="http://schemas.microsoft.com/office/powerpoint/2010/main" val="3733013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Coin-operated binoculars above Central Park Manhatten">
            <a:extLst>
              <a:ext uri="{FF2B5EF4-FFF2-40B4-BE49-F238E27FC236}">
                <a16:creationId xmlns:a16="http://schemas.microsoft.com/office/drawing/2014/main" id="{67175DAA-0FE1-AAB9-BFD6-84C0A46716E0}"/>
              </a:ext>
            </a:extLst>
          </p:cNvPr>
          <p:cNvPicPr>
            <a:picLocks noChangeAspect="1"/>
          </p:cNvPicPr>
          <p:nvPr/>
        </p:nvPicPr>
        <p:blipFill>
          <a:blip r:embed="rId2">
            <a:alphaModFix amt="60000"/>
          </a:blip>
          <a:srcRect t="15414"/>
          <a:stretch/>
        </p:blipFill>
        <p:spPr>
          <a:xfrm>
            <a:off x="-1" y="10"/>
            <a:ext cx="12192001" cy="6857990"/>
          </a:xfrm>
          <a:prstGeom prst="rect">
            <a:avLst/>
          </a:prstGeom>
        </p:spPr>
      </p:pic>
      <p:sp>
        <p:nvSpPr>
          <p:cNvPr id="2" name="Title 1">
            <a:extLst>
              <a:ext uri="{FF2B5EF4-FFF2-40B4-BE49-F238E27FC236}">
                <a16:creationId xmlns:a16="http://schemas.microsoft.com/office/drawing/2014/main" id="{1FA09A09-7365-C65C-9DB6-DEB0D2B3BAF1}"/>
              </a:ext>
            </a:extLst>
          </p:cNvPr>
          <p:cNvSpPr>
            <a:spLocks noGrp="1"/>
          </p:cNvSpPr>
          <p:nvPr>
            <p:ph type="ctrTitle"/>
          </p:nvPr>
        </p:nvSpPr>
        <p:spPr>
          <a:xfrm>
            <a:off x="838200" y="914402"/>
            <a:ext cx="10515600" cy="2985923"/>
          </a:xfrm>
        </p:spPr>
        <p:txBody>
          <a:bodyPr>
            <a:normAutofit/>
          </a:bodyPr>
          <a:lstStyle/>
          <a:p>
            <a:r>
              <a:rPr lang="en-US" sz="5200">
                <a:solidFill>
                  <a:srgbClr val="FFFFFF"/>
                </a:solidFill>
              </a:rPr>
              <a:t>OVERVIEW</a:t>
            </a:r>
          </a:p>
        </p:txBody>
      </p:sp>
      <p:sp>
        <p:nvSpPr>
          <p:cNvPr id="3" name="Subtitle 2">
            <a:extLst>
              <a:ext uri="{FF2B5EF4-FFF2-40B4-BE49-F238E27FC236}">
                <a16:creationId xmlns:a16="http://schemas.microsoft.com/office/drawing/2014/main" id="{92C8ECF4-1B9E-681E-9A93-051E354B4EDE}"/>
              </a:ext>
            </a:extLst>
          </p:cNvPr>
          <p:cNvSpPr>
            <a:spLocks noGrp="1"/>
          </p:cNvSpPr>
          <p:nvPr>
            <p:ph type="subTitle" idx="1"/>
          </p:nvPr>
        </p:nvSpPr>
        <p:spPr>
          <a:xfrm>
            <a:off x="838200" y="4072040"/>
            <a:ext cx="10515600" cy="1384310"/>
          </a:xfrm>
        </p:spPr>
        <p:txBody>
          <a:bodyPr>
            <a:normAutofit/>
          </a:bodyPr>
          <a:lstStyle/>
          <a:p>
            <a:r>
              <a:rPr lang="en-US">
                <a:solidFill>
                  <a:srgbClr val="FFFFFF"/>
                </a:solidFill>
              </a:rPr>
              <a:t>AIRCRAFT ACCIDENT ANALYZER</a:t>
            </a:r>
          </a:p>
          <a:p>
            <a:r>
              <a:rPr lang="en-US">
                <a:solidFill>
                  <a:srgbClr val="FFFFFF"/>
                </a:solidFill>
              </a:rPr>
              <a:t>Phase 1 Project</a:t>
            </a:r>
          </a:p>
          <a:p>
            <a:r>
              <a:rPr lang="en-US">
                <a:solidFill>
                  <a:srgbClr val="FFFFFF"/>
                </a:solidFill>
              </a:rPr>
              <a:t>Stephen Kamiru</a:t>
            </a:r>
          </a:p>
        </p:txBody>
      </p:sp>
    </p:spTree>
    <p:extLst>
      <p:ext uri="{BB962C8B-B14F-4D97-AF65-F5344CB8AC3E}">
        <p14:creationId xmlns:p14="http://schemas.microsoft.com/office/powerpoint/2010/main" val="317205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1" name="Rectangle 1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962A955-8868-43A8-C024-861F957445F2}"/>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Cont’</a:t>
            </a:r>
          </a:p>
        </p:txBody>
      </p:sp>
      <p:sp>
        <p:nvSpPr>
          <p:cNvPr id="3" name="Content Placeholder 2">
            <a:extLst>
              <a:ext uri="{FF2B5EF4-FFF2-40B4-BE49-F238E27FC236}">
                <a16:creationId xmlns:a16="http://schemas.microsoft.com/office/drawing/2014/main" id="{9BE6AE1E-4F4C-7854-DE73-252423BD4396}"/>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What are the type of injuries experienced by passengers in the event of an accident?</a:t>
            </a:r>
          </a:p>
          <a:p>
            <a:endParaRPr lang="en-US" sz="2000" dirty="0">
              <a:solidFill>
                <a:srgbClr val="FFFFFF"/>
              </a:solidFill>
            </a:endParaRPr>
          </a:p>
        </p:txBody>
      </p:sp>
      <p:pic>
        <p:nvPicPr>
          <p:cNvPr id="5" name="Picture 4">
            <a:extLst>
              <a:ext uri="{FF2B5EF4-FFF2-40B4-BE49-F238E27FC236}">
                <a16:creationId xmlns:a16="http://schemas.microsoft.com/office/drawing/2014/main" id="{17FC86D8-E6D9-0905-4F37-AB33027930A0}"/>
              </a:ext>
            </a:extLst>
          </p:cNvPr>
          <p:cNvPicPr>
            <a:picLocks noChangeAspect="1"/>
          </p:cNvPicPr>
          <p:nvPr/>
        </p:nvPicPr>
        <p:blipFill>
          <a:blip r:embed="rId2"/>
          <a:stretch>
            <a:fillRect/>
          </a:stretch>
        </p:blipFill>
        <p:spPr>
          <a:xfrm>
            <a:off x="6005304" y="1888004"/>
            <a:ext cx="5407002" cy="3081990"/>
          </a:xfrm>
          <a:prstGeom prst="rect">
            <a:avLst/>
          </a:prstGeom>
        </p:spPr>
      </p:pic>
    </p:spTree>
    <p:extLst>
      <p:ext uri="{BB962C8B-B14F-4D97-AF65-F5344CB8AC3E}">
        <p14:creationId xmlns:p14="http://schemas.microsoft.com/office/powerpoint/2010/main" val="54513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AC7E-72C2-F1BF-5AF7-B532BA527A8E}"/>
              </a:ext>
            </a:extLst>
          </p:cNvPr>
          <p:cNvSpPr>
            <a:spLocks noGrp="1"/>
          </p:cNvSpPr>
          <p:nvPr>
            <p:ph type="title"/>
          </p:nvPr>
        </p:nvSpPr>
        <p:spPr>
          <a:xfrm>
            <a:off x="5868557" y="1138036"/>
            <a:ext cx="5444382" cy="1402470"/>
          </a:xfrm>
        </p:spPr>
        <p:txBody>
          <a:bodyPr anchor="t">
            <a:normAutofit/>
          </a:bodyPr>
          <a:lstStyle/>
          <a:p>
            <a:r>
              <a:rPr lang="en-US" sz="3200"/>
              <a:t>SOME OF THE RECOMMENDATIONS…</a:t>
            </a:r>
          </a:p>
        </p:txBody>
      </p:sp>
      <p:pic>
        <p:nvPicPr>
          <p:cNvPr id="5" name="Picture 4" descr="Back view of an airplane">
            <a:extLst>
              <a:ext uri="{FF2B5EF4-FFF2-40B4-BE49-F238E27FC236}">
                <a16:creationId xmlns:a16="http://schemas.microsoft.com/office/drawing/2014/main" id="{74658EF7-34AA-B967-21CA-3CAE13730286}"/>
              </a:ext>
            </a:extLst>
          </p:cNvPr>
          <p:cNvPicPr>
            <a:picLocks noChangeAspect="1"/>
          </p:cNvPicPr>
          <p:nvPr/>
        </p:nvPicPr>
        <p:blipFill>
          <a:blip r:embed="rId2"/>
          <a:srcRect l="19005" r="30857" b="-1"/>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68B251-1F85-6A05-667C-5DB0CC09BEA0}"/>
              </a:ext>
            </a:extLst>
          </p:cNvPr>
          <p:cNvSpPr>
            <a:spLocks noGrp="1"/>
          </p:cNvSpPr>
          <p:nvPr>
            <p:ph idx="1"/>
          </p:nvPr>
        </p:nvSpPr>
        <p:spPr>
          <a:xfrm>
            <a:off x="5868557" y="2551176"/>
            <a:ext cx="5444382" cy="3591207"/>
          </a:xfrm>
        </p:spPr>
        <p:txBody>
          <a:bodyPr>
            <a:normAutofit/>
          </a:bodyPr>
          <a:lstStyle/>
          <a:p>
            <a:pPr marL="571500" indent="-571500">
              <a:buFont typeface="+mj-lt"/>
              <a:buAutoNum type="romanLcPeriod"/>
            </a:pPr>
            <a:r>
              <a:rPr lang="en-US" sz="1400"/>
              <a:t> The safest planes to acquire solely based on the likelihood of them being in an accident are the SIROSKY make.</a:t>
            </a:r>
          </a:p>
          <a:p>
            <a:pPr marL="571500" indent="-571500">
              <a:buFont typeface="+mj-lt"/>
              <a:buAutoNum type="romanLcPeriod"/>
            </a:pPr>
            <a:r>
              <a:rPr lang="en-US" sz="1400"/>
              <a:t>Ideally, having more than one engine on the plane is way safer than having just one as in case of failure of the one, there is an increased likelihood of there being an accident so having more than one will increase the safety and lower the likelihood of these accidents (will provide ‘cover’)</a:t>
            </a:r>
          </a:p>
          <a:p>
            <a:pPr marL="571500" indent="-571500">
              <a:buFont typeface="+mj-lt"/>
              <a:buAutoNum type="romanLcPeriod"/>
            </a:pPr>
            <a:r>
              <a:rPr lang="en-US" sz="1400"/>
              <a:t>In the long run, the `ge Havilland` make is cheap. This is because, in the event of an accident, this makes sustains relatively minor damages that can therefore be fixed as compared to the planes that are usually fully destroyed thus needing an extensive amount to acquire new planes.</a:t>
            </a:r>
          </a:p>
        </p:txBody>
      </p:sp>
    </p:spTree>
    <p:extLst>
      <p:ext uri="{BB962C8B-B14F-4D97-AF65-F5344CB8AC3E}">
        <p14:creationId xmlns:p14="http://schemas.microsoft.com/office/powerpoint/2010/main" val="2688823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67D386-F475-B59E-F77D-B9071A2349AE}"/>
              </a:ext>
            </a:extLst>
          </p:cNvPr>
          <p:cNvSpPr>
            <a:spLocks noGrp="1"/>
          </p:cNvSpPr>
          <p:nvPr>
            <p:ph type="title"/>
          </p:nvPr>
        </p:nvSpPr>
        <p:spPr>
          <a:xfrm>
            <a:off x="686834" y="1153572"/>
            <a:ext cx="3200400" cy="4461163"/>
          </a:xfrm>
        </p:spPr>
        <p:txBody>
          <a:bodyPr>
            <a:normAutofit/>
          </a:bodyPr>
          <a:lstStyle/>
          <a:p>
            <a:r>
              <a:rPr lang="en-US">
                <a:solidFill>
                  <a:srgbClr val="FFFFFF"/>
                </a:solidFill>
              </a:rPr>
              <a:t>What next?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74A70E-69E0-A59A-26BC-9AE2CD384FF2}"/>
              </a:ext>
            </a:extLst>
          </p:cNvPr>
          <p:cNvSpPr>
            <a:spLocks noGrp="1"/>
          </p:cNvSpPr>
          <p:nvPr>
            <p:ph idx="1"/>
          </p:nvPr>
        </p:nvSpPr>
        <p:spPr>
          <a:xfrm>
            <a:off x="4447308" y="591344"/>
            <a:ext cx="6906491" cy="5585619"/>
          </a:xfrm>
        </p:spPr>
        <p:txBody>
          <a:bodyPr anchor="ctr">
            <a:normAutofit/>
          </a:bodyPr>
          <a:lstStyle/>
          <a:p>
            <a:r>
              <a:rPr lang="en-US" dirty="0"/>
              <a:t>Next, the stakeholders will have a view of the recommendations and then make data-driven decisions as the look to venture into this new field.</a:t>
            </a:r>
          </a:p>
        </p:txBody>
      </p:sp>
    </p:spTree>
    <p:extLst>
      <p:ext uri="{BB962C8B-B14F-4D97-AF65-F5344CB8AC3E}">
        <p14:creationId xmlns:p14="http://schemas.microsoft.com/office/powerpoint/2010/main" val="1696234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A1F4656-FFDA-4BA3-8516-90E58C01A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7" name="Rectangle 26">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4548F92-D603-7C3D-FCFE-ABD3007D65A2}"/>
              </a:ext>
            </a:extLst>
          </p:cNvPr>
          <p:cNvSpPr>
            <a:spLocks noGrp="1"/>
          </p:cNvSpPr>
          <p:nvPr>
            <p:ph type="ctrTitle"/>
          </p:nvPr>
        </p:nvSpPr>
        <p:spPr>
          <a:xfrm>
            <a:off x="549277" y="458033"/>
            <a:ext cx="5257798" cy="726224"/>
          </a:xfrm>
        </p:spPr>
        <p:txBody>
          <a:bodyPr wrap="square" anchor="ctr">
            <a:normAutofit/>
          </a:bodyPr>
          <a:lstStyle/>
          <a:p>
            <a:pPr algn="l"/>
            <a:r>
              <a:rPr lang="en-US" sz="2200"/>
              <a:t>Q &amp; A</a:t>
            </a:r>
          </a:p>
        </p:txBody>
      </p:sp>
      <p:sp>
        <p:nvSpPr>
          <p:cNvPr id="3" name="Subtitle 2">
            <a:extLst>
              <a:ext uri="{FF2B5EF4-FFF2-40B4-BE49-F238E27FC236}">
                <a16:creationId xmlns:a16="http://schemas.microsoft.com/office/drawing/2014/main" id="{CBBB625F-B77D-1729-1DDA-F4BB56B6F65C}"/>
              </a:ext>
            </a:extLst>
          </p:cNvPr>
          <p:cNvSpPr>
            <a:spLocks noGrp="1"/>
          </p:cNvSpPr>
          <p:nvPr>
            <p:ph type="subTitle" idx="1"/>
          </p:nvPr>
        </p:nvSpPr>
        <p:spPr>
          <a:xfrm>
            <a:off x="6383339" y="464372"/>
            <a:ext cx="5257798" cy="660181"/>
          </a:xfrm>
        </p:spPr>
        <p:txBody>
          <a:bodyPr wrap="square" anchor="ctr">
            <a:normAutofit/>
          </a:bodyPr>
          <a:lstStyle/>
          <a:p>
            <a:pPr algn="r"/>
            <a:r>
              <a:rPr lang="en-US" sz="2000" dirty="0">
                <a:solidFill>
                  <a:schemeClr val="tx1">
                    <a:alpha val="60000"/>
                  </a:schemeClr>
                </a:solidFill>
              </a:rPr>
              <a:t>All questions are welcomed!!</a:t>
            </a:r>
          </a:p>
        </p:txBody>
      </p:sp>
      <p:pic>
        <p:nvPicPr>
          <p:cNvPr id="5" name="Picture 4">
            <a:extLst>
              <a:ext uri="{FF2B5EF4-FFF2-40B4-BE49-F238E27FC236}">
                <a16:creationId xmlns:a16="http://schemas.microsoft.com/office/drawing/2014/main" id="{DE2960D4-E20A-9CE8-0AA1-BC642425C650}"/>
              </a:ext>
            </a:extLst>
          </p:cNvPr>
          <p:cNvPicPr>
            <a:picLocks noChangeAspect="1"/>
          </p:cNvPicPr>
          <p:nvPr/>
        </p:nvPicPr>
        <p:blipFill>
          <a:blip r:embed="rId2"/>
          <a:stretch>
            <a:fillRect/>
          </a:stretch>
        </p:blipFill>
        <p:spPr>
          <a:xfrm>
            <a:off x="550863" y="1872615"/>
            <a:ext cx="11090274" cy="4436110"/>
          </a:xfrm>
          <a:prstGeom prst="rect">
            <a:avLst/>
          </a:prstGeom>
          <a:effectLst>
            <a:outerShdw blurRad="508000" dist="101600" dir="5400000" algn="tl" rotWithShape="0">
              <a:prstClr val="black">
                <a:alpha val="10000"/>
              </a:prstClr>
            </a:outerShdw>
          </a:effectLst>
        </p:spPr>
      </p:pic>
    </p:spTree>
    <p:extLst>
      <p:ext uri="{BB962C8B-B14F-4D97-AF65-F5344CB8AC3E}">
        <p14:creationId xmlns:p14="http://schemas.microsoft.com/office/powerpoint/2010/main" val="258039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12A64C1-0D30-3FA5-BF6C-E79B90515C93}"/>
              </a:ext>
            </a:extLst>
          </p:cNvPr>
          <p:cNvSpPr>
            <a:spLocks noGrp="1"/>
          </p:cNvSpPr>
          <p:nvPr>
            <p:ph type="title"/>
          </p:nvPr>
        </p:nvSpPr>
        <p:spPr>
          <a:xfrm>
            <a:off x="838200" y="365125"/>
            <a:ext cx="5387502" cy="1325563"/>
          </a:xfrm>
        </p:spPr>
        <p:txBody>
          <a:bodyPr>
            <a:normAutofit/>
          </a:bodyPr>
          <a:lstStyle/>
          <a:p>
            <a:r>
              <a:rPr lang="en-US" dirty="0"/>
              <a:t>Business Understanding</a:t>
            </a:r>
          </a:p>
        </p:txBody>
      </p:sp>
      <p:pic>
        <p:nvPicPr>
          <p:cNvPr id="6" name="Picture 5">
            <a:extLst>
              <a:ext uri="{FF2B5EF4-FFF2-40B4-BE49-F238E27FC236}">
                <a16:creationId xmlns:a16="http://schemas.microsoft.com/office/drawing/2014/main" id="{302C707D-A072-5A63-0B51-AB0780499F9F}"/>
              </a:ext>
            </a:extLst>
          </p:cNvPr>
          <p:cNvPicPr>
            <a:picLocks noChangeAspect="1"/>
          </p:cNvPicPr>
          <p:nvPr/>
        </p:nvPicPr>
        <p:blipFill>
          <a:blip r:embed="rId2"/>
          <a:srcRect l="19321" r="13832"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12"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FDDD296-36DC-DC68-2F81-B9E0CCBC143A}"/>
              </a:ext>
            </a:extLst>
          </p:cNvPr>
          <p:cNvGraphicFramePr>
            <a:graphicFrameLocks noGrp="1"/>
          </p:cNvGraphicFramePr>
          <p:nvPr>
            <p:ph idx="1"/>
            <p:extLst>
              <p:ext uri="{D42A27DB-BD31-4B8C-83A1-F6EECF244321}">
                <p14:modId xmlns:p14="http://schemas.microsoft.com/office/powerpoint/2010/main" val="1586528805"/>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988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4F172-B280-D11E-F3B0-A61DFD31D6E3}"/>
              </a:ext>
            </a:extLst>
          </p:cNvPr>
          <p:cNvSpPr>
            <a:spLocks noGrp="1"/>
          </p:cNvSpPr>
          <p:nvPr>
            <p:ph type="title"/>
          </p:nvPr>
        </p:nvSpPr>
        <p:spPr>
          <a:xfrm>
            <a:off x="761800" y="762001"/>
            <a:ext cx="5334197" cy="1708242"/>
          </a:xfrm>
        </p:spPr>
        <p:txBody>
          <a:bodyPr anchor="ctr">
            <a:normAutofit/>
          </a:bodyPr>
          <a:lstStyle/>
          <a:p>
            <a:r>
              <a:rPr lang="en-US" sz="4000"/>
              <a:t>What data are we dealing with?</a:t>
            </a:r>
          </a:p>
        </p:txBody>
      </p:sp>
      <p:sp>
        <p:nvSpPr>
          <p:cNvPr id="3" name="Content Placeholder 2">
            <a:extLst>
              <a:ext uri="{FF2B5EF4-FFF2-40B4-BE49-F238E27FC236}">
                <a16:creationId xmlns:a16="http://schemas.microsoft.com/office/drawing/2014/main" id="{8F1CF2B2-69EB-FFA8-8C66-6F3D544A0915}"/>
              </a:ext>
            </a:extLst>
          </p:cNvPr>
          <p:cNvSpPr>
            <a:spLocks noGrp="1"/>
          </p:cNvSpPr>
          <p:nvPr>
            <p:ph idx="1"/>
          </p:nvPr>
        </p:nvSpPr>
        <p:spPr>
          <a:xfrm>
            <a:off x="761800" y="2470244"/>
            <a:ext cx="5334197" cy="3769835"/>
          </a:xfrm>
        </p:spPr>
        <p:txBody>
          <a:bodyPr anchor="ctr">
            <a:normAutofit/>
          </a:bodyPr>
          <a:lstStyle/>
          <a:p>
            <a:r>
              <a:rPr lang="en-US" sz="1700" dirty="0"/>
              <a:t>The data that we will be working on was provided by the National Transportation Safety Board.</a:t>
            </a:r>
          </a:p>
          <a:p>
            <a:r>
              <a:rPr lang="en-US" sz="1700" dirty="0"/>
              <a:t>The data focuses on accidents of different aircrafts collected from the year 1962 to 2003.</a:t>
            </a:r>
          </a:p>
          <a:p>
            <a:r>
              <a:rPr lang="en-US" sz="1700" dirty="0"/>
              <a:t>This data has multiple columns including but not limited to: </a:t>
            </a:r>
            <a:r>
              <a:rPr lang="en-US" sz="1700" b="0" i="1" dirty="0" err="1">
                <a:effectLst/>
              </a:rPr>
              <a:t>Event.Id</a:t>
            </a:r>
            <a:r>
              <a:rPr lang="en-US" sz="1700" b="0" i="1" dirty="0">
                <a:effectLst/>
              </a:rPr>
              <a:t>', '</a:t>
            </a:r>
            <a:r>
              <a:rPr lang="en-US" sz="1700" b="0" i="1" dirty="0" err="1">
                <a:effectLst/>
              </a:rPr>
              <a:t>Investigation.Type</a:t>
            </a:r>
            <a:r>
              <a:rPr lang="en-US" sz="1700" b="0" i="1" dirty="0">
                <a:effectLst/>
              </a:rPr>
              <a:t>', '</a:t>
            </a:r>
            <a:r>
              <a:rPr lang="en-US" sz="1700" b="0" i="1" dirty="0" err="1">
                <a:effectLst/>
              </a:rPr>
              <a:t>Accident.Number</a:t>
            </a:r>
            <a:r>
              <a:rPr lang="en-US" sz="1700" b="0" i="1" dirty="0">
                <a:effectLst/>
              </a:rPr>
              <a:t>', '</a:t>
            </a:r>
            <a:r>
              <a:rPr lang="en-US" sz="1700" b="0" i="1" dirty="0" err="1">
                <a:effectLst/>
              </a:rPr>
              <a:t>Event.Date</a:t>
            </a:r>
            <a:r>
              <a:rPr lang="en-US" sz="1700" b="0" i="1" dirty="0">
                <a:effectLst/>
              </a:rPr>
              <a:t>', 'Location', 'Country', '</a:t>
            </a:r>
            <a:r>
              <a:rPr lang="en-US" sz="1700" b="0" i="1" dirty="0" err="1">
                <a:effectLst/>
              </a:rPr>
              <a:t>Airport.Name</a:t>
            </a:r>
            <a:r>
              <a:rPr lang="en-US" sz="1700" b="0" i="1" dirty="0">
                <a:effectLst/>
              </a:rPr>
              <a:t>', '</a:t>
            </a:r>
            <a:r>
              <a:rPr lang="en-US" sz="1700" b="0" i="1" dirty="0" err="1">
                <a:effectLst/>
              </a:rPr>
              <a:t>Injury.Severity</a:t>
            </a:r>
            <a:r>
              <a:rPr lang="en-US" sz="1700" b="0" i="1" dirty="0">
                <a:effectLst/>
              </a:rPr>
              <a:t>', '</a:t>
            </a:r>
            <a:r>
              <a:rPr lang="en-US" sz="1700" b="0" i="1" dirty="0" err="1">
                <a:effectLst/>
              </a:rPr>
              <a:t>Aircraft.damage</a:t>
            </a:r>
            <a:r>
              <a:rPr lang="en-US" sz="1700" b="0" i="1" dirty="0">
                <a:effectLst/>
              </a:rPr>
              <a:t>', '</a:t>
            </a:r>
            <a:r>
              <a:rPr lang="en-US" sz="1700" b="0" i="1" dirty="0" err="1">
                <a:effectLst/>
              </a:rPr>
              <a:t>Aircraft.Category</a:t>
            </a:r>
            <a:r>
              <a:rPr lang="en-US" sz="1700" b="0" i="1" dirty="0">
                <a:effectLst/>
              </a:rPr>
              <a:t>', '</a:t>
            </a:r>
            <a:r>
              <a:rPr lang="en-US" sz="1700" b="0" i="1" dirty="0" err="1">
                <a:effectLst/>
              </a:rPr>
              <a:t>Registration.Number</a:t>
            </a:r>
            <a:r>
              <a:rPr lang="en-US" sz="1700" b="0" i="1" dirty="0">
                <a:effectLst/>
              </a:rPr>
              <a:t>', 'Make', 'Model', '</a:t>
            </a:r>
            <a:r>
              <a:rPr lang="en-US" sz="1700" b="0" i="1" dirty="0" err="1">
                <a:effectLst/>
              </a:rPr>
              <a:t>Amateur.Built</a:t>
            </a:r>
            <a:r>
              <a:rPr lang="en-US" sz="1700" b="0" i="1" dirty="0">
                <a:effectLst/>
              </a:rPr>
              <a:t>', '</a:t>
            </a:r>
            <a:r>
              <a:rPr lang="en-US" sz="1700" b="0" i="1" dirty="0" err="1">
                <a:effectLst/>
              </a:rPr>
              <a:t>Number.of.Engines</a:t>
            </a:r>
            <a:r>
              <a:rPr lang="en-US" sz="1700" b="0" i="1" dirty="0">
                <a:effectLst/>
              </a:rPr>
              <a:t>', '</a:t>
            </a:r>
            <a:r>
              <a:rPr lang="en-US" sz="1700" b="0" i="1" dirty="0" err="1">
                <a:effectLst/>
              </a:rPr>
              <a:t>Engine.Type</a:t>
            </a:r>
            <a:r>
              <a:rPr lang="en-US" sz="1700" b="0" i="1" dirty="0">
                <a:effectLst/>
              </a:rPr>
              <a:t>', '</a:t>
            </a:r>
            <a:r>
              <a:rPr lang="en-US" sz="1700" b="0" i="1" dirty="0" err="1">
                <a:effectLst/>
              </a:rPr>
              <a:t>Purpose.of.flight</a:t>
            </a:r>
            <a:r>
              <a:rPr lang="en-US" sz="1700" b="0" i="1" dirty="0">
                <a:effectLst/>
              </a:rPr>
              <a:t>', '</a:t>
            </a:r>
            <a:r>
              <a:rPr lang="en-US" sz="1700" b="0" i="1" dirty="0" err="1">
                <a:effectLst/>
              </a:rPr>
              <a:t>Total.Fatal.Injuries</a:t>
            </a:r>
            <a:r>
              <a:rPr lang="en-US" sz="1700" b="0" i="1" dirty="0">
                <a:effectLst/>
              </a:rPr>
              <a:t>', '</a:t>
            </a:r>
            <a:r>
              <a:rPr lang="en-US" sz="1700" b="0" i="1" dirty="0" err="1">
                <a:effectLst/>
              </a:rPr>
              <a:t>Total.Serious.Injuries</a:t>
            </a:r>
            <a:r>
              <a:rPr lang="en-US" sz="1700" b="0" i="1" dirty="0">
                <a:effectLst/>
              </a:rPr>
              <a:t>', '</a:t>
            </a:r>
            <a:r>
              <a:rPr lang="en-US" sz="1700" b="0" i="1" dirty="0" err="1">
                <a:effectLst/>
              </a:rPr>
              <a:t>Total.Minor.Injuries</a:t>
            </a:r>
            <a:r>
              <a:rPr lang="en-US" sz="1700" b="0" i="1" dirty="0">
                <a:effectLst/>
              </a:rPr>
              <a:t>', '</a:t>
            </a:r>
            <a:r>
              <a:rPr lang="en-US" sz="1700" b="0" i="1" dirty="0" err="1">
                <a:effectLst/>
              </a:rPr>
              <a:t>Total.Uninjured</a:t>
            </a:r>
            <a:r>
              <a:rPr lang="en-US" sz="1700" b="0" i="1" dirty="0">
                <a:effectLst/>
              </a:rPr>
              <a:t>', '</a:t>
            </a:r>
            <a:r>
              <a:rPr lang="en-US" sz="1700" b="0" i="1" dirty="0" err="1">
                <a:effectLst/>
              </a:rPr>
              <a:t>Weather.Condition</a:t>
            </a:r>
            <a:r>
              <a:rPr lang="en-US" sz="1700" b="0" i="1" dirty="0">
                <a:effectLst/>
              </a:rPr>
              <a:t>', '</a:t>
            </a:r>
            <a:r>
              <a:rPr lang="en-US" sz="1700" b="0" i="1" dirty="0" err="1">
                <a:effectLst/>
              </a:rPr>
              <a:t>Report.Status</a:t>
            </a:r>
            <a:r>
              <a:rPr lang="en-US" sz="1700" b="0" i="1" dirty="0">
                <a:effectLst/>
              </a:rPr>
              <a:t>', '</a:t>
            </a:r>
            <a:r>
              <a:rPr lang="en-US" sz="1700" b="0" i="1" dirty="0" err="1">
                <a:effectLst/>
              </a:rPr>
              <a:t>Publication.Date</a:t>
            </a:r>
            <a:r>
              <a:rPr lang="en-US" sz="1700" b="0" i="1" dirty="0">
                <a:effectLst/>
              </a:rPr>
              <a:t>', 'Aircraft</a:t>
            </a:r>
          </a:p>
          <a:p>
            <a:endParaRPr lang="en-US" sz="1700" b="0" i="1" dirty="0">
              <a:effectLst/>
            </a:endParaRPr>
          </a:p>
        </p:txBody>
      </p:sp>
      <p:pic>
        <p:nvPicPr>
          <p:cNvPr id="5" name="Picture 4" descr="Plane in red circle">
            <a:extLst>
              <a:ext uri="{FF2B5EF4-FFF2-40B4-BE49-F238E27FC236}">
                <a16:creationId xmlns:a16="http://schemas.microsoft.com/office/drawing/2014/main" id="{866C3418-0141-8AF1-4DBF-C31C11C8BF96}"/>
              </a:ext>
            </a:extLst>
          </p:cNvPr>
          <p:cNvPicPr>
            <a:picLocks noChangeAspect="1"/>
          </p:cNvPicPr>
          <p:nvPr/>
        </p:nvPicPr>
        <p:blipFill>
          <a:blip r:embed="rId2"/>
          <a:srcRect l="22421" r="23220"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617454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9B1D-556A-530C-0BC8-A9040835F65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FDB42CE-4D56-ECBD-851E-7FA2B6822AF7}"/>
              </a:ext>
            </a:extLst>
          </p:cNvPr>
          <p:cNvSpPr>
            <a:spLocks noGrp="1"/>
          </p:cNvSpPr>
          <p:nvPr>
            <p:ph idx="1"/>
          </p:nvPr>
        </p:nvSpPr>
        <p:spPr/>
        <p:txBody>
          <a:bodyPr>
            <a:normAutofit lnSpcReduction="10000"/>
          </a:bodyPr>
          <a:lstStyle/>
          <a:p>
            <a:r>
              <a:rPr lang="en-US" dirty="0"/>
              <a:t>The columns have different values. Some of which we will not use. We will even get rid of some of the columns that will not help in making the decisions for the company.</a:t>
            </a:r>
          </a:p>
          <a:p>
            <a:r>
              <a:rPr lang="en-US" dirty="0"/>
              <a:t>The columns that helped in making the decisions were: </a:t>
            </a:r>
            <a:r>
              <a:rPr lang="en-US" b="0" i="1" dirty="0">
                <a:effectLst/>
              </a:rPr>
              <a:t>'</a:t>
            </a:r>
            <a:r>
              <a:rPr lang="en-US" b="0" i="1" dirty="0" err="1">
                <a:effectLst/>
              </a:rPr>
              <a:t>Aircraft.damage</a:t>
            </a:r>
            <a:r>
              <a:rPr lang="en-US" b="0" i="1" dirty="0">
                <a:effectLst/>
              </a:rPr>
              <a:t>’,</a:t>
            </a:r>
          </a:p>
          <a:p>
            <a:r>
              <a:rPr lang="en-US" b="0" i="1" dirty="0">
                <a:effectLst/>
              </a:rPr>
              <a:t>'</a:t>
            </a:r>
            <a:r>
              <a:rPr lang="en-US" b="0" i="1" dirty="0" err="1">
                <a:effectLst/>
              </a:rPr>
              <a:t>Number.of.Engines</a:t>
            </a:r>
            <a:r>
              <a:rPr lang="en-US" b="0" i="1" dirty="0">
                <a:effectLst/>
              </a:rPr>
              <a:t>’,</a:t>
            </a:r>
          </a:p>
          <a:p>
            <a:r>
              <a:rPr lang="en-US" b="0" i="1" dirty="0">
                <a:effectLst/>
              </a:rPr>
              <a:t>'</a:t>
            </a:r>
            <a:r>
              <a:rPr lang="en-US" b="0" i="1" dirty="0" err="1">
                <a:effectLst/>
              </a:rPr>
              <a:t>Purpose.of.flight</a:t>
            </a:r>
            <a:r>
              <a:rPr lang="en-US" b="0" i="1" dirty="0">
                <a:effectLst/>
              </a:rPr>
              <a:t>’,</a:t>
            </a:r>
          </a:p>
          <a:p>
            <a:r>
              <a:rPr lang="en-US" b="0" i="1" dirty="0">
                <a:effectLst/>
              </a:rPr>
              <a:t>'</a:t>
            </a:r>
            <a:r>
              <a:rPr lang="en-US" b="0" i="1" dirty="0" err="1">
                <a:effectLst/>
              </a:rPr>
              <a:t>Total.Fatal.Injuries</a:t>
            </a:r>
            <a:r>
              <a:rPr lang="en-US" b="0" i="1" dirty="0">
                <a:effectLst/>
              </a:rPr>
              <a:t>', '</a:t>
            </a:r>
            <a:r>
              <a:rPr lang="en-US" b="0" i="1" dirty="0" err="1">
                <a:effectLst/>
              </a:rPr>
              <a:t>Total.Serious.Injuries</a:t>
            </a:r>
            <a:r>
              <a:rPr lang="en-US" b="0" i="1" dirty="0">
                <a:effectLst/>
              </a:rPr>
              <a:t>', '</a:t>
            </a:r>
            <a:r>
              <a:rPr lang="en-US" b="0" i="1" dirty="0" err="1">
                <a:effectLst/>
              </a:rPr>
              <a:t>Total.Minor.Injuries</a:t>
            </a:r>
            <a:r>
              <a:rPr lang="en-US" b="0" i="1" dirty="0">
                <a:effectLst/>
              </a:rPr>
              <a:t>', '</a:t>
            </a:r>
            <a:r>
              <a:rPr lang="en-US" b="0" i="1" dirty="0" err="1">
                <a:effectLst/>
              </a:rPr>
              <a:t>Total.Uninjured</a:t>
            </a:r>
            <a:r>
              <a:rPr lang="en-US" b="0" i="1" dirty="0">
                <a:effectLst/>
              </a:rPr>
              <a:t>’,</a:t>
            </a:r>
          </a:p>
          <a:p>
            <a:r>
              <a:rPr lang="en-US" b="0" i="1" dirty="0">
                <a:effectLst/>
              </a:rPr>
              <a:t>'Aircraft’.</a:t>
            </a:r>
          </a:p>
          <a:p>
            <a:endParaRPr lang="en-US" dirty="0"/>
          </a:p>
        </p:txBody>
      </p:sp>
    </p:spTree>
    <p:extLst>
      <p:ext uri="{BB962C8B-B14F-4D97-AF65-F5344CB8AC3E}">
        <p14:creationId xmlns:p14="http://schemas.microsoft.com/office/powerpoint/2010/main" val="179911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0B640D-7CE9-892F-533A-068777008073}"/>
              </a:ext>
            </a:extLst>
          </p:cNvPr>
          <p:cNvSpPr>
            <a:spLocks noGrp="1"/>
          </p:cNvSpPr>
          <p:nvPr>
            <p:ph type="title"/>
          </p:nvPr>
        </p:nvSpPr>
        <p:spPr>
          <a:xfrm>
            <a:off x="1171074" y="1396686"/>
            <a:ext cx="3240506" cy="4064628"/>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611E89D-638D-EDB2-AF0E-1B920C9480B6}"/>
              </a:ext>
            </a:extLst>
          </p:cNvPr>
          <p:cNvSpPr>
            <a:spLocks noGrp="1"/>
          </p:cNvSpPr>
          <p:nvPr>
            <p:ph idx="1"/>
          </p:nvPr>
        </p:nvSpPr>
        <p:spPr>
          <a:xfrm>
            <a:off x="5370153" y="1526033"/>
            <a:ext cx="5536397" cy="3935281"/>
          </a:xfrm>
        </p:spPr>
        <p:txBody>
          <a:bodyPr>
            <a:normAutofit/>
          </a:bodyPr>
          <a:lstStyle/>
          <a:p>
            <a:r>
              <a:rPr lang="en-US" dirty="0"/>
              <a:t>These columns, after cleaning (to get rid of the missing values and to make sense of the data) provided crucial details on the data.</a:t>
            </a:r>
          </a:p>
          <a:p>
            <a:endParaRPr lang="en-US" dirty="0"/>
          </a:p>
        </p:txBody>
      </p:sp>
    </p:spTree>
    <p:extLst>
      <p:ext uri="{BB962C8B-B14F-4D97-AF65-F5344CB8AC3E}">
        <p14:creationId xmlns:p14="http://schemas.microsoft.com/office/powerpoint/2010/main" val="362007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244FF1-7770-DAA9-7CEA-0F1811C55DD9}"/>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DATA ANALYSIS:</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61CAEDC-43BF-1C4C-6082-D5FF4A3A5D5B}"/>
              </a:ext>
            </a:extLst>
          </p:cNvPr>
          <p:cNvGraphicFramePr>
            <a:graphicFrameLocks noGrp="1"/>
          </p:cNvGraphicFramePr>
          <p:nvPr>
            <p:ph idx="1"/>
            <p:extLst>
              <p:ext uri="{D42A27DB-BD31-4B8C-83A1-F6EECF244321}">
                <p14:modId xmlns:p14="http://schemas.microsoft.com/office/powerpoint/2010/main" val="4064784865"/>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309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1" name="Rectangle 1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673D5EF-CAFE-52AA-2A84-5EC161E81856}"/>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Recommendations:</a:t>
            </a:r>
          </a:p>
        </p:txBody>
      </p:sp>
      <p:sp>
        <p:nvSpPr>
          <p:cNvPr id="3" name="Content Placeholder 2">
            <a:extLst>
              <a:ext uri="{FF2B5EF4-FFF2-40B4-BE49-F238E27FC236}">
                <a16:creationId xmlns:a16="http://schemas.microsoft.com/office/drawing/2014/main" id="{4283F8F4-09F1-7133-1E01-B7A0BE7DBA56}"/>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From the visualizations, the following recommendations were issued:</a:t>
            </a:r>
          </a:p>
          <a:p>
            <a:r>
              <a:rPr lang="en-US" sz="2000" dirty="0">
                <a:solidFill>
                  <a:srgbClr val="FFFFFF"/>
                </a:solidFill>
              </a:rPr>
              <a:t>What planes were less prone to accidents?</a:t>
            </a:r>
          </a:p>
          <a:p>
            <a:endParaRPr lang="en-US" sz="2000" dirty="0">
              <a:solidFill>
                <a:srgbClr val="FFFFFF"/>
              </a:solidFill>
            </a:endParaRPr>
          </a:p>
        </p:txBody>
      </p:sp>
      <p:pic>
        <p:nvPicPr>
          <p:cNvPr id="5" name="Picture 4">
            <a:extLst>
              <a:ext uri="{FF2B5EF4-FFF2-40B4-BE49-F238E27FC236}">
                <a16:creationId xmlns:a16="http://schemas.microsoft.com/office/drawing/2014/main" id="{003FDF27-B677-8276-AC60-1DDBE19693A0}"/>
              </a:ext>
            </a:extLst>
          </p:cNvPr>
          <p:cNvPicPr>
            <a:picLocks noChangeAspect="1"/>
          </p:cNvPicPr>
          <p:nvPr/>
        </p:nvPicPr>
        <p:blipFill>
          <a:blip r:embed="rId2"/>
          <a:stretch>
            <a:fillRect/>
          </a:stretch>
        </p:blipFill>
        <p:spPr>
          <a:xfrm>
            <a:off x="6005304" y="1495997"/>
            <a:ext cx="5407002" cy="3866005"/>
          </a:xfrm>
          <a:prstGeom prst="rect">
            <a:avLst/>
          </a:prstGeom>
        </p:spPr>
      </p:pic>
    </p:spTree>
    <p:extLst>
      <p:ext uri="{BB962C8B-B14F-4D97-AF65-F5344CB8AC3E}">
        <p14:creationId xmlns:p14="http://schemas.microsoft.com/office/powerpoint/2010/main" val="162301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1" name="Rectangle 10">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8F36834C-B5A3-2C4A-6AE0-AFD9FC69244C}"/>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Cont’</a:t>
            </a:r>
          </a:p>
        </p:txBody>
      </p:sp>
      <p:sp>
        <p:nvSpPr>
          <p:cNvPr id="3" name="Content Placeholder 2">
            <a:extLst>
              <a:ext uri="{FF2B5EF4-FFF2-40B4-BE49-F238E27FC236}">
                <a16:creationId xmlns:a16="http://schemas.microsoft.com/office/drawing/2014/main" id="{76FE4C30-A7DF-2612-CD4F-F7AE17A4B2E5}"/>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How did the number of engines correlate to the number of accidents?</a:t>
            </a:r>
          </a:p>
          <a:p>
            <a:endParaRPr lang="en-US" sz="2000" dirty="0">
              <a:solidFill>
                <a:srgbClr val="FFFFFF"/>
              </a:solidFill>
            </a:endParaRPr>
          </a:p>
        </p:txBody>
      </p:sp>
      <p:pic>
        <p:nvPicPr>
          <p:cNvPr id="5" name="Picture 4">
            <a:extLst>
              <a:ext uri="{FF2B5EF4-FFF2-40B4-BE49-F238E27FC236}">
                <a16:creationId xmlns:a16="http://schemas.microsoft.com/office/drawing/2014/main" id="{86DA426B-C676-18CF-B878-BC2D06E4AE4F}"/>
              </a:ext>
            </a:extLst>
          </p:cNvPr>
          <p:cNvPicPr>
            <a:picLocks noChangeAspect="1"/>
          </p:cNvPicPr>
          <p:nvPr/>
        </p:nvPicPr>
        <p:blipFill>
          <a:blip r:embed="rId2"/>
          <a:stretch>
            <a:fillRect/>
          </a:stretch>
        </p:blipFill>
        <p:spPr>
          <a:xfrm>
            <a:off x="6005304" y="1570342"/>
            <a:ext cx="5407002" cy="3717314"/>
          </a:xfrm>
          <a:prstGeom prst="rect">
            <a:avLst/>
          </a:prstGeom>
        </p:spPr>
      </p:pic>
    </p:spTree>
    <p:extLst>
      <p:ext uri="{BB962C8B-B14F-4D97-AF65-F5344CB8AC3E}">
        <p14:creationId xmlns:p14="http://schemas.microsoft.com/office/powerpoint/2010/main" val="153087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3" name="Rectangle 1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821BAE-4D66-93F3-174D-36098089CCAB}"/>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Cont’</a:t>
            </a:r>
          </a:p>
        </p:txBody>
      </p:sp>
      <p:sp>
        <p:nvSpPr>
          <p:cNvPr id="9" name="Content Placeholder 8">
            <a:extLst>
              <a:ext uri="{FF2B5EF4-FFF2-40B4-BE49-F238E27FC236}">
                <a16:creationId xmlns:a16="http://schemas.microsoft.com/office/drawing/2014/main" id="{4DE81942-37CE-92F7-68BC-EF8F964C1912}"/>
              </a:ext>
            </a:extLst>
          </p:cNvPr>
          <p:cNvSpPr>
            <a:spLocks noGrp="1"/>
          </p:cNvSpPr>
          <p:nvPr>
            <p:ph idx="1"/>
          </p:nvPr>
        </p:nvSpPr>
        <p:spPr>
          <a:xfrm>
            <a:off x="755484" y="2459116"/>
            <a:ext cx="3702579" cy="3524823"/>
          </a:xfrm>
        </p:spPr>
        <p:txBody>
          <a:bodyPr>
            <a:normAutofit/>
          </a:bodyPr>
          <a:lstStyle/>
          <a:p>
            <a:r>
              <a:rPr lang="en-US" sz="2000" dirty="0">
                <a:solidFill>
                  <a:srgbClr val="FFFFFF"/>
                </a:solidFill>
              </a:rPr>
              <a:t>The more the number of engines the less the chances are for an accident to occur.</a:t>
            </a:r>
          </a:p>
        </p:txBody>
      </p:sp>
      <p:pic>
        <p:nvPicPr>
          <p:cNvPr id="5" name="Content Placeholder 4">
            <a:extLst>
              <a:ext uri="{FF2B5EF4-FFF2-40B4-BE49-F238E27FC236}">
                <a16:creationId xmlns:a16="http://schemas.microsoft.com/office/drawing/2014/main" id="{881ED0E4-6D15-035C-D744-CD8D29FFF6E5}"/>
              </a:ext>
            </a:extLst>
          </p:cNvPr>
          <p:cNvPicPr>
            <a:picLocks noChangeAspect="1"/>
          </p:cNvPicPr>
          <p:nvPr/>
        </p:nvPicPr>
        <p:blipFill>
          <a:blip r:embed="rId2"/>
          <a:stretch>
            <a:fillRect/>
          </a:stretch>
        </p:blipFill>
        <p:spPr>
          <a:xfrm>
            <a:off x="6005304" y="1813658"/>
            <a:ext cx="5407002" cy="3230683"/>
          </a:xfrm>
          <a:prstGeom prst="rect">
            <a:avLst/>
          </a:prstGeom>
        </p:spPr>
      </p:pic>
    </p:spTree>
    <p:extLst>
      <p:ext uri="{BB962C8B-B14F-4D97-AF65-F5344CB8AC3E}">
        <p14:creationId xmlns:p14="http://schemas.microsoft.com/office/powerpoint/2010/main" val="2875599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658</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OVERVIEW</vt:lpstr>
      <vt:lpstr>Business Understanding</vt:lpstr>
      <vt:lpstr>What data are we dealing with?</vt:lpstr>
      <vt:lpstr>Cont’</vt:lpstr>
      <vt:lpstr>Cont’</vt:lpstr>
      <vt:lpstr>DATA ANALYSIS:</vt:lpstr>
      <vt:lpstr>Recommendations:</vt:lpstr>
      <vt:lpstr>Cont’</vt:lpstr>
      <vt:lpstr>Cont’</vt:lpstr>
      <vt:lpstr>Cont’</vt:lpstr>
      <vt:lpstr>SOME OF THE RECOMMENDATIONS…</vt:lpstr>
      <vt:lpstr>What next?</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Kamiru (KE)</dc:creator>
  <cp:lastModifiedBy>Stephen Kamiru (KE)</cp:lastModifiedBy>
  <cp:revision>1</cp:revision>
  <dcterms:created xsi:type="dcterms:W3CDTF">2025-02-13T08:08:56Z</dcterms:created>
  <dcterms:modified xsi:type="dcterms:W3CDTF">2025-02-13T08:43:58Z</dcterms:modified>
</cp:coreProperties>
</file>