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zh-CN"/>
              <a:t>10/30/2013</a:t>
            </a:fld>
            <a:endParaRPr lang="zh-C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latin typeface="Arial"/>
                <a:cs typeface="Arial"/>
              </a:rPr>
              <a:t>69回</a:t>
            </a:r>
            <a:endParaRPr lang="zh-CN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5967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79450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4413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442392-5E0F-BCBA-5B84-52CCB3AEAE9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6122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90794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75744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0BB236-EBCB-C0BD-E86F-DA1B17B2021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6752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302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94338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EFDEB9-8B88-D215-CF55-822EBC1FFDD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8F48F1-0BB5-F3B1-692D-C145174F0C6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95396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692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04756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477C60-A6C8-2A2B-2E12-C99D47541CE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2361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50200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>
                <a:latin typeface="Arial"/>
                <a:cs typeface="Arial"/>
              </a:rPr>
              <a:t>69回</a:t>
            </a:r>
            <a:endParaRPr lang="zh-CN">
              <a:latin typeface="Arial"/>
              <a:cs typeface="Arial"/>
            </a:endParaRPr>
          </a:p>
        </p:txBody>
      </p:sp>
      <p:sp>
        <p:nvSpPr>
          <p:cNvPr id="8155288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E38085-D2B0-8CF3-6D07-F01902FDCE1B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但重金属的量未免太少，这里再探讨物理因素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099411-AEBB-8AB5-6AD3-9E3C22E9F77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21F3CB-4626-109B-2407-C99BE4739EB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1348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40647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1032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8B11D8-83CE-66DD-CCF7-29E690D9FE3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5854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223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34712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8F0F6E-36E8-3F3F-E241-84FF5137441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6989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84718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00423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42B20-8FE4-22D5-0641-20523FE20D6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D16155-0A26-E68F-083F-806D10688B8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7888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8694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44644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87032F-6F28-9911-5281-10C66D594F6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2112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3968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74773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16C66A-1D16-D390-7274-F94835B1EBF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Click to edit Master subtitle style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zh-CN"/>
              <a:t>Click icon to add picture</a:t>
            </a:r>
            <a:endParaRPr lang="zh-C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Click to edit Master title style</a:t>
            </a:r>
            <a:endParaRPr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zh-CN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8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slide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975824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zh-CN" sz="3600">
                <a:latin typeface="Microsoft YaHei"/>
                <a:ea typeface="Microsoft YaHei"/>
                <a:cs typeface="Microsoft YaHei"/>
              </a:rPr>
              <a:t>尤二姐吞金自尽</a:t>
            </a:r>
            <a:r>
              <a:rPr lang="zh-CN" sz="3600">
                <a:latin typeface="Microsoft YaHei"/>
                <a:ea typeface="Microsoft YaHei"/>
                <a:cs typeface="Microsoft YaHei"/>
              </a:rPr>
              <a:t>原理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>
                <a:latin typeface="微软雅黑"/>
                <a:ea typeface="微软雅黑"/>
                <a:cs typeface="微软雅黑"/>
              </a:rPr>
              <a:t>2025.5.5                     沈仲仪</a:t>
            </a:r>
            <a:endParaRPr lang="zh-CN" sz="200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314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569445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FF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几次狠命直脖，方咽了下去</a:t>
            </a:r>
            <a:r>
              <a:rPr sz="200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金块较大或表面不平整</a:t>
            </a:r>
            <a:r>
              <a:rPr sz="200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消化道的限制尺寸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食道：直径约 2厘米（儿童更小）。超过此宽度的物体可能卡在食道，尤其是尖锐或	不规则物体；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幽门（胃出口）：直径约 1.5-2厘米，是胃内容物进入小肠的狭窄通道；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小肠：直径约 2.5-3厘米，但长度长且弯曲，大物体可能引发肠梗阻；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1241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9717414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FF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几次狠命直脖，方咽了下去</a:t>
            </a:r>
            <a:r>
              <a:rPr sz="200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金块较大或表面不平整</a:t>
            </a:r>
            <a:r>
              <a:rPr sz="200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消化道的限制尺寸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食道：直径约 2厘米（儿童更小）。超过此宽度的物体可能卡在食道，尤其是尖锐或	不规则物体；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幽门（胃出口）：直径约 1.5-2厘米，是胃内容物进入小肠的狭窄通道；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小肠：直径约 2.5-3厘米，但长度长且弯曲，大物体可能引发肠梗阻；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可能卡在食道、幽门或肠道狭窄处，导致机械性梗阻，引发剧烈疼痛、呕吐或肠坏死。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可能划伤消化道黏膜，导致内出血或穿孔，进而引发腹膜炎、感染性休克甚至死亡。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71057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8652528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FF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几次狠命直脖，方咽了下去</a:t>
            </a:r>
            <a:r>
              <a:rPr sz="200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金块较大或表面不平整</a:t>
            </a:r>
            <a:r>
              <a:rPr sz="200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消化道的限制尺寸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食道：直径约 2厘米（儿童更小）。超过此宽度的物体可能卡在食道，尤其是尖锐或	不规则物体；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幽门（胃出口）：直径约 1.5-2厘米，是胃内容物进入小肠的狭窄通道；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小肠：直径约 2.5-3厘米，但长度长且弯曲，大物体可能引发肠梗阻；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14段：生金子可以坠死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4185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cs typeface="微软雅黑"/>
              </a:rPr>
              <a:t>其他原因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232407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心理绝望：文学作品中，尤二姐的吞金行为更多是象征性表达其精神崩溃与对压迫的反抗，生理痛苦与心理创伤共同加速了死亡。</a:t>
            </a:r>
            <a:r>
              <a:rPr sz="2000">
                <a:latin typeface="微软雅黑"/>
                <a:cs typeface="微软雅黑"/>
              </a:rPr>
              <a:t>（14段：何必受这些零气，不如一死，倒还干净）；</a:t>
            </a:r>
            <a:endParaRPr sz="2000"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0674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cs typeface="微软雅黑"/>
              </a:rPr>
              <a:t>其他原因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0139267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心理绝望：文学作品中，尤二姐的吞金行为更多是象征性表达其精神崩溃与对压迫的反抗，生理痛苦与心理创伤共同加速了死亡。</a:t>
            </a:r>
            <a:r>
              <a:rPr sz="2000">
                <a:latin typeface="微软雅黑"/>
                <a:cs typeface="微软雅黑"/>
              </a:rPr>
              <a:t>（14段：何必受这些零气，不如一死，倒还干净）；</a:t>
            </a:r>
            <a:endParaRPr sz="2000"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文学夸张性：现实中吞金致死的案例极少，因黄金通常以小块首饰形式存在，易通过肠道排出。但若吞入过大或尖锐异物，仍存在致命风险。</a:t>
            </a:r>
            <a:r>
              <a:rPr sz="2000">
                <a:latin typeface="微软雅黑"/>
                <a:cs typeface="微软雅黑"/>
              </a:rPr>
              <a:t>（deepseek）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207691" name="Title 1"/>
          <p:cNvSpPr>
            <a:spLocks noGrp="1"/>
          </p:cNvSpPr>
          <p:nvPr>
            <p:ph type="ctrTitle"/>
          </p:nvPr>
        </p:nvSpPr>
        <p:spPr bwMode="auto">
          <a:xfrm>
            <a:off x="1523999" y="975824"/>
            <a:ext cx="9144000" cy="2387599"/>
          </a:xfrm>
        </p:spPr>
        <p:txBody>
          <a:bodyPr/>
          <a:lstStyle/>
          <a:p>
            <a:pPr>
              <a:defRPr/>
            </a:pPr>
            <a:r>
              <a:rPr lang="zh-CN" sz="3600">
                <a:latin typeface="Microsoft YaHei"/>
                <a:ea typeface="Microsoft YaHei"/>
                <a:cs typeface="Microsoft YaHei"/>
              </a:rPr>
              <a:t>尤二姐吞金自尽</a:t>
            </a:r>
            <a:r>
              <a:rPr lang="zh-CN" sz="3600">
                <a:latin typeface="Microsoft YaHei"/>
                <a:ea typeface="Microsoft YaHei"/>
                <a:cs typeface="Microsoft YaHei"/>
              </a:rPr>
              <a:t>原理</a:t>
            </a:r>
            <a:endParaRPr sz="3600">
              <a:latin typeface="Microsoft YaHei"/>
              <a:cs typeface="Microsoft YaHei"/>
            </a:endParaRPr>
          </a:p>
        </p:txBody>
      </p:sp>
      <p:sp>
        <p:nvSpPr>
          <p:cNvPr id="114393909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400">
                <a:latin typeface="微软雅黑"/>
                <a:ea typeface="微软雅黑"/>
                <a:cs typeface="微软雅黑"/>
              </a:rPr>
              <a:t>谢谢</a:t>
            </a:r>
            <a:endParaRPr sz="2400">
              <a:latin typeface="微软雅黑"/>
              <a:ea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4891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吞金前症状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8111152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000">
                <a:latin typeface="微软雅黑"/>
                <a:ea typeface="微软雅黑"/>
                <a:cs typeface="微软雅黑"/>
              </a:rPr>
              <a:t>10段：</a:t>
            </a:r>
            <a:r>
              <a:rPr sz="2000">
                <a:latin typeface="微软雅黑"/>
                <a:ea typeface="微软雅黑"/>
                <a:cs typeface="微软雅黑"/>
              </a:rPr>
              <a:t>不过受了一个月暗气，便恹恹得了一病，四肢懒动，茶饭不进，渐次黄瘦下去；</a:t>
            </a:r>
            <a:endParaRPr sz="2000"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endParaRPr sz="2000"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ea typeface="微软雅黑"/>
                <a:cs typeface="微软雅黑"/>
              </a:rPr>
              <a:t>11段：……尤二姐露出脸来。胡君荣一见，魂魄如飞上九天，通身麻木， 一无所知……价贾琏命人送了药理，抓了药来，调服下去。只半夜，尤二姐腹痛不止，谁知竟将一个已成形 的男胎打了下来。于是血行不止，二姐就昏迷过去</a:t>
            </a:r>
            <a:r>
              <a:rPr sz="2000" u="sng">
                <a:latin typeface="微软雅黑"/>
                <a:ea typeface="微软雅黑"/>
                <a:cs typeface="微软雅黑"/>
                <a:hlinkClick r:id="rId3" action="ppaction://hlinksldjump" tooltip="幻灯片 8"/>
              </a:rPr>
              <a:t>；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8287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4598631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，也不知多重，恨命含泪便吞入口中，几次狠命直脖，方咽了下去</a:t>
            </a:r>
            <a:r>
              <a:rPr sz="200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164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0949842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，也不知多重，恨命含泪便吞入口中，几次狠命直脖，方咽了下去。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生金：未经熔化提炼的黄金；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77928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2498721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，也不知多重，恨命含泪便吞入口中，几次狠命直脖，方咽了下去。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生金：未经熔化提炼的黄金；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金矿床中伴生矿物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针硫铋铅矿、硫砷铜矿、浓红银矿、银锑黝铜矿、硫锑砷铜银矿；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斜方碲金矿、碲银矿及六方碲银矿、楚碲铋矿、辉碲铋矿、硫银锗矿；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7007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0265387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，也不知多重，恨命含泪便吞入口中，几次狠命直脖，方咽了下去。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生金：未经熔化提炼的黄金；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金矿床中伴生矿物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针硫铋铅矿、硫砷铜矿、浓红银矿、银锑黝铜矿、硫锑砷铜银矿；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 marL="0" indent="0">
              <a:buFont typeface="Arial"/>
              <a:buNone/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	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斜方碲金矿、碲银矿及六方碲银矿、楚碲铋矿、辉碲铋矿、硫银锗矿；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cs typeface="微软雅黑"/>
              </a:rPr>
              <a:t>所以这里先不看这些化合物的毒性，重金属元素就有：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 marL="457200" lvl="1" indent="0">
              <a:buFont typeface="Arial"/>
              <a:buNone/>
              <a:defRPr/>
            </a:pPr>
            <a:r>
              <a:rPr lang="zh-CN" sz="1600" b="0" i="0" u="none" strike="noStrike" cap="none" spc="0">
                <a:solidFill>
                  <a:schemeClr val="tx1"/>
                </a:solidFill>
                <a:latin typeface="微软雅黑"/>
                <a:cs typeface="微软雅黑"/>
              </a:rPr>
              <a:t>	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银、铜、铅</a:t>
            </a:r>
            <a:r>
              <a:rPr sz="2000" b="0" i="0" u="none" strike="noStrike" cap="none" spc="0">
                <a:solidFill>
                  <a:schemeClr val="tx1"/>
                </a:solidFill>
                <a:latin typeface="微软雅黑"/>
                <a:cs typeface="微软雅黑"/>
              </a:rPr>
              <a:t>、铋</a:t>
            </a:r>
            <a:r>
              <a:rPr sz="2000" b="0" i="0" u="none" strike="noStrike" cap="none" spc="0">
                <a:solidFill>
                  <a:schemeClr val="tx1"/>
                </a:solidFill>
                <a:latin typeface="微软雅黑"/>
                <a:cs typeface="微软雅黑"/>
              </a:rPr>
              <a:t>、锑、砷（已经是化合态，溶）</a:t>
            </a:r>
            <a:endParaRPr sz="20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23181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cs typeface="微软雅黑"/>
              </a:rPr>
              <a:t>重金属中毒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7745061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重金属中毒是指相对原子质量大于65的重金属元素或其化合物引起的中毒，重金属能够使蛋白质的结构发生不可逆的改变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；</a:t>
            </a:r>
            <a:endParaRPr lang="zh-CN" sz="2000" b="0" i="0" u="none" strike="noStrike" cap="none" spc="0">
              <a:solidFill>
                <a:schemeClr val="tx1"/>
              </a:solidFill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例如体内的酶就不能够催化化学反应，细胞膜表面的载体就不能运入营养物质、排出代谢废物，肌球蛋白和肌动蛋白就无法完成肌肉收缩</a:t>
            </a:r>
            <a:r>
              <a:rPr lang="zh-CN" sz="2000" b="0" i="0" u="sng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  <a:hlinkClick r:id="rId3" action="ppaction://hlinksldjump" tooltip="幻灯片 2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6035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468217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FF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几次狠命直脖，方咽了下去</a:t>
            </a:r>
            <a:r>
              <a:rPr sz="200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9172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>
                <a:latin typeface="微软雅黑"/>
                <a:ea typeface="微软雅黑"/>
                <a:cs typeface="微软雅黑"/>
              </a:rPr>
              <a:t>吞金过程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753591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000">
                <a:latin typeface="微软雅黑"/>
                <a:cs typeface="微软雅黑"/>
              </a:rPr>
              <a:t>14段</a:t>
            </a:r>
            <a:r>
              <a:rPr lang="zh-CN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：</a:t>
            </a:r>
            <a:r>
              <a:rPr sz="2000">
                <a:latin typeface="微软雅黑"/>
                <a:cs typeface="微软雅黑"/>
              </a:rPr>
              <a:t>打开箱子，找出一块</a:t>
            </a:r>
            <a:r>
              <a:rPr sz="2000">
                <a:highlight>
                  <a:srgbClr val="FFFFFF"/>
                </a:highlight>
                <a:latin typeface="微软雅黑"/>
                <a:cs typeface="微软雅黑"/>
              </a:rPr>
              <a:t>生金</a:t>
            </a:r>
            <a:r>
              <a:rPr sz="2000">
                <a:latin typeface="微软雅黑"/>
                <a:cs typeface="微软雅黑"/>
              </a:rPr>
              <a:t>，也不知多重，恨命含泪便吞入口中，</a:t>
            </a:r>
            <a:r>
              <a:rPr sz="2000">
                <a:highlight>
                  <a:srgbClr val="FFFF00"/>
                </a:highlight>
                <a:latin typeface="微软雅黑"/>
                <a:cs typeface="微软雅黑"/>
              </a:rPr>
              <a:t>几次狠命直脖，方咽了下去</a:t>
            </a:r>
            <a:r>
              <a:rPr sz="2000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  <a:p>
            <a:pPr>
              <a:defRPr/>
            </a:pPr>
            <a:r>
              <a:rPr sz="2000">
                <a:latin typeface="微软雅黑"/>
                <a:cs typeface="微软雅黑"/>
              </a:rPr>
              <a:t>金块较大或表面不平整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2025-05-10T06:23:48Z</dcterms:modified>
</cp:coreProperties>
</file>