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notesSlides/notesSlide5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zh-CN"/>
              <a:t>10/30/2013</a:t>
            </a:fld>
            <a:endParaRPr lang="zh-CN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Click to edit Master text styles</a:t>
            </a:r>
            <a:endParaRPr/>
          </a:p>
          <a:p>
            <a:pPr lvl="1">
              <a:defRPr/>
            </a:pPr>
            <a:r>
              <a:rPr lang="zh-CN"/>
              <a:t>Second level</a:t>
            </a:r>
            <a:endParaRPr/>
          </a:p>
          <a:p>
            <a:pPr lvl="2">
              <a:defRPr/>
            </a:pPr>
            <a:r>
              <a:rPr lang="zh-CN"/>
              <a:t>Third level</a:t>
            </a:r>
            <a:endParaRPr/>
          </a:p>
          <a:p>
            <a:pPr lvl="3">
              <a:defRPr/>
            </a:pPr>
            <a:r>
              <a:rPr lang="zh-CN"/>
              <a:t>Fourth level</a:t>
            </a:r>
            <a:endParaRPr/>
          </a:p>
          <a:p>
            <a:pPr lvl="4">
              <a:defRPr/>
            </a:pPr>
            <a:r>
              <a:rPr lang="zh-CN"/>
              <a:t>Fifth level</a:t>
            </a:r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zh-CN"/>
              <a:t>1</a:t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8733B8-5FA9-C0E0-3B80-146A9831F8B4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377211-ED1B-C82F-7D52-BF1B62CECC6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487063-144F-D221-DA8D-0C7FEC29C40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F196B5-4E1F-135D-F4DC-0A6E1C67047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BEDC620-A99F-4281-97C6-DA8795FB4EB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811022" y="1122362"/>
            <a:ext cx="4079760" cy="622553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zh-CN" sz="2800">
                <a:latin typeface="Microsoft YaHei"/>
                <a:ea typeface="Microsoft YaHei"/>
                <a:cs typeface="Microsoft YaHei"/>
              </a:rPr>
              <a:t>家乡历史建筑：新津机场</a:t>
            </a:r>
            <a:endParaRPr sz="2400">
              <a:latin typeface="Microsoft YaHei"/>
              <a:cs typeface="Microsoft YaHe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5087489" y="1496785"/>
            <a:ext cx="1192626" cy="19210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zh-CN" sz="1200">
                <a:latin typeface="微软雅黑"/>
                <a:ea typeface="微软雅黑"/>
                <a:cs typeface="微软雅黑"/>
              </a:rPr>
              <a:t>操作者：沈仲仪</a:t>
            </a:r>
            <a:endParaRPr sz="1200">
              <a:latin typeface="微软雅黑"/>
              <a:cs typeface="微软雅黑"/>
            </a:endParaRPr>
          </a:p>
        </p:txBody>
      </p:sp>
      <p:pic>
        <p:nvPicPr>
          <p:cNvPr id="19669981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61910" y="1969033"/>
            <a:ext cx="6212467" cy="4669045"/>
          </a:xfrm>
          <a:prstGeom prst="rect">
            <a:avLst/>
          </a:prstGeom>
        </p:spPr>
      </p:pic>
      <p:sp>
        <p:nvSpPr>
          <p:cNvPr id="1773932859" name=""/>
          <p:cNvSpPr txBox="1"/>
          <p:nvPr/>
        </p:nvSpPr>
        <p:spPr bwMode="auto">
          <a:xfrm flipH="0" flipV="0">
            <a:off x="8301176" y="2185146"/>
            <a:ext cx="229379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1.建造历史</a:t>
            </a:r>
            <a:endParaRPr/>
          </a:p>
        </p:txBody>
      </p:sp>
      <p:sp>
        <p:nvSpPr>
          <p:cNvPr id="564268323" name=""/>
          <p:cNvSpPr txBox="1"/>
          <p:nvPr/>
        </p:nvSpPr>
        <p:spPr bwMode="auto">
          <a:xfrm flipH="0" flipV="0">
            <a:off x="8301176" y="2889516"/>
            <a:ext cx="249614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2.价值</a:t>
            </a:r>
            <a:endParaRPr/>
          </a:p>
        </p:txBody>
      </p:sp>
      <p:sp>
        <p:nvSpPr>
          <p:cNvPr id="105048732" name=""/>
          <p:cNvSpPr txBox="1"/>
          <p:nvPr/>
        </p:nvSpPr>
        <p:spPr bwMode="auto">
          <a:xfrm flipH="0" flipV="0">
            <a:off x="8301176" y="3625903"/>
            <a:ext cx="241610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3.建议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7828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400">
                <a:latin typeface="微软雅黑"/>
                <a:ea typeface="微软雅黑"/>
                <a:cs typeface="微软雅黑"/>
              </a:rPr>
              <a:t>建造历史：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51923241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zh-CN" sz="21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始建于1928年，抗战开始后被指定为空军基地。1928年，国民党24军军长刘文辉为组建空军，在原新津区旧县下街背后毁青苗谷田1000亩修建新津机场。新津机场雏形建立。</a:t>
            </a:r>
            <a:endParaRPr sz="21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1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1939年初，国民政府令四川省政府第一次扩建新津机场，征集新津、温江、郫县、新繁、邛崃、蒲江、双流等16个县民工十多万人，征民田3292亩，修跑道，建机棚，同年5月动工，次年2月竣工。</a:t>
            </a:r>
            <a:endParaRPr sz="21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1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1943年初，四川省政府奉国民党最高当局密令征集了新津、成都、华阳、温江、广汉、郫县、彭山等22县22万民工第二次扩建新津机场，所需经费大部分由美国援华款拨给，扩建一条主跑道、两条副跑道、3个大油库、两处电台、6个弹药库、一个容纳35架B-29的大机库、10余处隐型机库、一个机械厂、两个发电厂、6处招待所，至此新津机场面积近10000亩。</a:t>
            </a:r>
            <a:endParaRPr sz="2100" b="0" i="0" u="none" strike="noStrike" cap="none" spc="0">
              <a:solidFill>
                <a:schemeClr val="tx1"/>
              </a:solidFill>
              <a:latin typeface="微软雅黑"/>
              <a:cs typeface="微软雅黑"/>
            </a:endParaRPr>
          </a:p>
          <a:p>
            <a:pPr>
              <a:defRPr/>
            </a:pPr>
            <a:r>
              <a:rPr lang="zh-CN" sz="21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根据要求，扩建的新津机场有9035亩，正跑道长2600米、宽60米、钢筋水泥浇铸的地基厚1米。新津、邛崃、彭山、广汉四座机场，只用了10个月就修建完毕，其中新津机场成为当时亚洲第一大轰炸机机场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52704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400">
                <a:latin typeface="微软雅黑"/>
                <a:ea typeface="微软雅黑"/>
                <a:cs typeface="微软雅黑"/>
              </a:rPr>
              <a:t>价值描述：</a:t>
            </a:r>
            <a:endParaRPr/>
          </a:p>
        </p:txBody>
      </p:sp>
      <p:sp>
        <p:nvSpPr>
          <p:cNvPr id="15070926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5"/>
            <a:ext cx="7358921" cy="4351338"/>
          </a:xfrm>
        </p:spPr>
        <p:txBody>
          <a:bodyPr/>
          <a:lstStyle/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协助</a:t>
            </a:r>
            <a:r>
              <a:rPr>
                <a:latin typeface="微软雅黑"/>
                <a:ea typeface="微软雅黑"/>
                <a:cs typeface="微软雅黑"/>
              </a:rPr>
              <a:t>抗战</a:t>
            </a:r>
            <a:r>
              <a:rPr>
                <a:latin typeface="微软雅黑"/>
                <a:ea typeface="微软雅黑"/>
                <a:cs typeface="微软雅黑"/>
              </a:rPr>
              <a:t>：</a:t>
            </a:r>
            <a:endParaRPr>
              <a:latin typeface="微软雅黑"/>
              <a:cs typeface="微软雅黑"/>
            </a:endParaRPr>
          </a:p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    </a:t>
            </a:r>
            <a:r>
              <a:rPr>
                <a:latin typeface="微软雅黑"/>
                <a:ea typeface="微软雅黑"/>
                <a:cs typeface="微软雅黑"/>
              </a:rPr>
              <a:t>1943年下半年，42-6331号B-29重型轰炸机首飞驼峰安全降落新津机场，由此开始轰炸机开始进驻新津机场。</a:t>
            </a:r>
            <a:r>
              <a:rPr>
                <a:latin typeface="微软雅黑"/>
                <a:ea typeface="微软雅黑"/>
                <a:cs typeface="微软雅黑"/>
              </a:rPr>
              <a:t>美军援华航空指挥部就在新津机场。</a:t>
            </a:r>
            <a:endParaRPr>
              <a:latin typeface="微软雅黑"/>
              <a:cs typeface="微软雅黑"/>
            </a:endParaRPr>
          </a:p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    </a:t>
            </a:r>
            <a:r>
              <a:rPr>
                <a:latin typeface="微软雅黑"/>
                <a:ea typeface="微软雅黑"/>
                <a:cs typeface="微软雅黑"/>
              </a:rPr>
              <a:t>1944年6月15日，“马特豪恩”计划正式开始，第58联队从驻新津、广汉、邛崃和彭山机场的4个飞行大队调集B-29轰炸机75架从新津机场、广汉机场和位于成都近郊的邛崃和彭山机场起飞，分三批在预定空域编队后，直飞日本九州，轰炸位于日本九州的八幡帝国制铁所（第二次世界大战时期，八幡帝国制铁所是日本当时钢铁工业最重要的基地之一。那里年产钢铁数量达225万吨，占全日本当时年产钢总量的25%</a:t>
            </a:r>
            <a:r>
              <a:rPr>
                <a:latin typeface="微软雅黑"/>
                <a:ea typeface="微软雅黑"/>
                <a:cs typeface="微软雅黑"/>
              </a:rPr>
              <a:t>。</a:t>
            </a:r>
            <a:endParaRPr/>
          </a:p>
        </p:txBody>
      </p:sp>
      <p:pic>
        <p:nvPicPr>
          <p:cNvPr id="17712774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97121" y="2284399"/>
            <a:ext cx="3923951" cy="29742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35018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400">
                <a:latin typeface="微软雅黑"/>
                <a:ea typeface="微软雅黑"/>
                <a:cs typeface="微软雅黑"/>
              </a:rPr>
              <a:t>价值描述：</a:t>
            </a:r>
            <a:endParaRPr/>
          </a:p>
        </p:txBody>
      </p:sp>
      <p:sp>
        <p:nvSpPr>
          <p:cNvPr id="75025969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5"/>
            <a:ext cx="5734068" cy="4351338"/>
          </a:xfrm>
        </p:spPr>
        <p:txBody>
          <a:bodyPr/>
          <a:lstStyle/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常凯申</a:t>
            </a:r>
            <a:r>
              <a:rPr>
                <a:latin typeface="微软雅黑"/>
                <a:ea typeface="微软雅黑"/>
                <a:cs typeface="微软雅黑"/>
              </a:rPr>
              <a:t>的</a:t>
            </a:r>
            <a:r>
              <a:rPr>
                <a:latin typeface="微软雅黑"/>
                <a:ea typeface="微软雅黑"/>
                <a:cs typeface="微软雅黑"/>
              </a:rPr>
              <a:t>认可</a:t>
            </a:r>
            <a:r>
              <a:rPr>
                <a:latin typeface="微软雅黑"/>
                <a:ea typeface="微软雅黑"/>
                <a:cs typeface="微软雅黑"/>
              </a:rPr>
              <a:t>：</a:t>
            </a:r>
            <a:endParaRPr>
              <a:latin typeface="微软雅黑"/>
              <a:cs typeface="微软雅黑"/>
            </a:endParaRPr>
          </a:p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    </a:t>
            </a:r>
            <a:r>
              <a:rPr>
                <a:latin typeface="微软雅黑"/>
                <a:ea typeface="微软雅黑"/>
                <a:cs typeface="微软雅黑"/>
              </a:rPr>
              <a:t>1949年的12月13日，蒋介石从新津机场乘专机飞往台湾。</a:t>
            </a:r>
            <a:endParaRPr/>
          </a:p>
        </p:txBody>
      </p:sp>
      <p:pic>
        <p:nvPicPr>
          <p:cNvPr id="2189453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67499" y="1825625"/>
            <a:ext cx="4686300" cy="374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09316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400">
                <a:latin typeface="微软雅黑"/>
                <a:ea typeface="微软雅黑"/>
                <a:cs typeface="微软雅黑"/>
              </a:rPr>
              <a:t>价值描述：</a:t>
            </a:r>
            <a:endParaRPr/>
          </a:p>
        </p:txBody>
      </p:sp>
      <p:sp>
        <p:nvSpPr>
          <p:cNvPr id="15361512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协助</a:t>
            </a:r>
            <a:r>
              <a:rPr>
                <a:latin typeface="微软雅黑"/>
                <a:ea typeface="微软雅黑"/>
                <a:cs typeface="微软雅黑"/>
              </a:rPr>
              <a:t>解放</a:t>
            </a:r>
            <a:r>
              <a:rPr>
                <a:latin typeface="微软雅黑"/>
                <a:ea typeface="微软雅黑"/>
                <a:cs typeface="微软雅黑"/>
              </a:rPr>
              <a:t>：</a:t>
            </a:r>
            <a:endParaRPr>
              <a:latin typeface="微软雅黑"/>
              <a:cs typeface="微软雅黑"/>
            </a:endParaRPr>
          </a:p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   </a:t>
            </a:r>
            <a:r>
              <a:rPr>
                <a:latin typeface="微软雅黑"/>
                <a:ea typeface="微软雅黑"/>
                <a:cs typeface="微软雅黑"/>
              </a:rPr>
              <a:t>1950年4月在新津机场组建的西南军区司令部航空处空运队（空军航空兵13师的前身）。空运队当时主要担负支援陆军第18军进藏的空运空投任务。</a:t>
            </a:r>
            <a:endParaRPr>
              <a:latin typeface="微软雅黑"/>
              <a:cs typeface="微软雅黑"/>
            </a:endParaRPr>
          </a:p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    1951年4月，以空军高空运输团为基础，抽调长春第2航校高空运输训练大队空地勤人员和部分运输机，在新津机场组建了空13师，首任师长刘绍堂。当时该师共876人，飞机47架，下辖第37、39团，不久又组建了第38团。该师曾参与了康藏地区配合地面部队剿匪作战。</a:t>
            </a:r>
            <a:endParaRPr>
              <a:latin typeface="微软雅黑"/>
              <a:cs typeface="微软雅黑"/>
            </a:endParaRPr>
          </a:p>
          <a:p>
            <a:pPr>
              <a:defRPr/>
            </a:pPr>
            <a:endParaRPr>
              <a:latin typeface="微软雅黑"/>
              <a:cs typeface="微软雅黑"/>
            </a:endParaRPr>
          </a:p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协助培养人才</a:t>
            </a:r>
            <a:r>
              <a:rPr>
                <a:latin typeface="微软雅黑"/>
                <a:ea typeface="微软雅黑"/>
                <a:cs typeface="微软雅黑"/>
              </a:rPr>
              <a:t>：</a:t>
            </a:r>
            <a:endParaRPr>
              <a:latin typeface="微软雅黑"/>
              <a:cs typeface="微软雅黑"/>
            </a:endParaRPr>
          </a:p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    </a:t>
            </a:r>
            <a:r>
              <a:rPr>
                <a:latin typeface="微软雅黑"/>
                <a:ea typeface="微软雅黑"/>
                <a:cs typeface="微软雅黑"/>
              </a:rPr>
              <a:t>1956年，经周恩来、刘少奇等批准，新津和广汉机场正式交给中国民航飞行学院，专门用于培养民航飞行员使用。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7398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400">
                <a:latin typeface="微软雅黑"/>
                <a:ea typeface="微软雅黑"/>
                <a:cs typeface="微软雅黑"/>
              </a:rPr>
              <a:t>建议：</a:t>
            </a:r>
            <a:endParaRPr/>
          </a:p>
        </p:txBody>
      </p:sp>
      <p:sp>
        <p:nvSpPr>
          <p:cNvPr id="115830560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5"/>
            <a:ext cx="8879720" cy="4351338"/>
          </a:xfrm>
        </p:spPr>
        <p:txBody>
          <a:bodyPr/>
          <a:lstStyle/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对于</a:t>
            </a:r>
            <a:r>
              <a:rPr>
                <a:latin typeface="微软雅黑"/>
                <a:ea typeface="微软雅黑"/>
                <a:cs typeface="微软雅黑"/>
              </a:rPr>
              <a:t>现在</a:t>
            </a:r>
            <a:r>
              <a:rPr>
                <a:latin typeface="微软雅黑"/>
                <a:ea typeface="微软雅黑"/>
                <a:cs typeface="微软雅黑"/>
              </a:rPr>
              <a:t>的</a:t>
            </a:r>
            <a:r>
              <a:rPr>
                <a:latin typeface="微软雅黑"/>
                <a:ea typeface="微软雅黑"/>
                <a:cs typeface="微软雅黑"/>
              </a:rPr>
              <a:t>新津机场</a:t>
            </a:r>
            <a:r>
              <a:rPr>
                <a:latin typeface="微软雅黑"/>
                <a:ea typeface="微软雅黑"/>
                <a:cs typeface="微软雅黑"/>
              </a:rPr>
              <a:t>，</a:t>
            </a:r>
            <a:r>
              <a:rPr>
                <a:latin typeface="微软雅黑"/>
                <a:ea typeface="微软雅黑"/>
                <a:cs typeface="微软雅黑"/>
              </a:rPr>
              <a:t>我认为</a:t>
            </a:r>
            <a:r>
              <a:rPr>
                <a:latin typeface="微软雅黑"/>
                <a:ea typeface="微软雅黑"/>
                <a:cs typeface="微软雅黑"/>
              </a:rPr>
              <a:t>可以</a:t>
            </a:r>
            <a:r>
              <a:rPr>
                <a:latin typeface="微软雅黑"/>
                <a:ea typeface="微软雅黑"/>
                <a:cs typeface="微软雅黑"/>
              </a:rPr>
              <a:t>领导者</a:t>
            </a:r>
            <a:r>
              <a:rPr>
                <a:latin typeface="微软雅黑"/>
                <a:ea typeface="微软雅黑"/>
                <a:cs typeface="微软雅黑"/>
              </a:rPr>
              <a:t>可以</a:t>
            </a:r>
            <a:r>
              <a:rPr>
                <a:latin typeface="微软雅黑"/>
                <a:ea typeface="微软雅黑"/>
                <a:cs typeface="微软雅黑"/>
              </a:rPr>
              <a:t>通过</a:t>
            </a:r>
            <a:r>
              <a:rPr>
                <a:latin typeface="微软雅黑"/>
                <a:ea typeface="微软雅黑"/>
                <a:cs typeface="微软雅黑"/>
              </a:rPr>
              <a:t>提高</a:t>
            </a:r>
            <a:r>
              <a:rPr>
                <a:latin typeface="微软雅黑"/>
                <a:ea typeface="微软雅黑"/>
                <a:cs typeface="微软雅黑"/>
              </a:rPr>
              <a:t>师资</a:t>
            </a:r>
            <a:r>
              <a:rPr>
                <a:latin typeface="微软雅黑"/>
                <a:ea typeface="微软雅黑"/>
                <a:cs typeface="微软雅黑"/>
              </a:rPr>
              <a:t>和</a:t>
            </a:r>
            <a:r>
              <a:rPr>
                <a:latin typeface="微软雅黑"/>
                <a:ea typeface="微软雅黑"/>
                <a:cs typeface="微软雅黑"/>
              </a:rPr>
              <a:t>更新</a:t>
            </a:r>
            <a:r>
              <a:rPr>
                <a:latin typeface="微软雅黑"/>
                <a:ea typeface="微软雅黑"/>
                <a:cs typeface="微软雅黑"/>
              </a:rPr>
              <a:t>设备</a:t>
            </a:r>
            <a:r>
              <a:rPr>
                <a:latin typeface="微软雅黑"/>
                <a:ea typeface="微软雅黑"/>
                <a:cs typeface="微软雅黑"/>
              </a:rPr>
              <a:t>来</a:t>
            </a:r>
            <a:r>
              <a:rPr>
                <a:latin typeface="微软雅黑"/>
                <a:ea typeface="微软雅黑"/>
                <a:cs typeface="微软雅黑"/>
              </a:rPr>
              <a:t>让</a:t>
            </a:r>
            <a:r>
              <a:rPr>
                <a:latin typeface="微软雅黑"/>
                <a:ea typeface="微软雅黑"/>
                <a:cs typeface="微软雅黑"/>
              </a:rPr>
              <a:t>新津</a:t>
            </a:r>
            <a:r>
              <a:rPr>
                <a:latin typeface="微软雅黑"/>
                <a:ea typeface="微软雅黑"/>
                <a:cs typeface="微软雅黑"/>
              </a:rPr>
              <a:t>机场</a:t>
            </a:r>
            <a:r>
              <a:rPr>
                <a:latin typeface="微软雅黑"/>
                <a:ea typeface="微软雅黑"/>
                <a:cs typeface="微软雅黑"/>
              </a:rPr>
              <a:t>发挥</a:t>
            </a:r>
            <a:r>
              <a:rPr>
                <a:latin typeface="微软雅黑"/>
                <a:ea typeface="微软雅黑"/>
                <a:cs typeface="微软雅黑"/>
              </a:rPr>
              <a:t>更大</a:t>
            </a:r>
            <a:r>
              <a:rPr>
                <a:latin typeface="微软雅黑"/>
                <a:ea typeface="微软雅黑"/>
                <a:cs typeface="微软雅黑"/>
              </a:rPr>
              <a:t>的</a:t>
            </a:r>
            <a:r>
              <a:rPr>
                <a:latin typeface="微软雅黑"/>
                <a:ea typeface="微软雅黑"/>
                <a:cs typeface="微软雅黑"/>
              </a:rPr>
              <a:t>作用</a:t>
            </a:r>
            <a:r>
              <a:rPr>
                <a:latin typeface="微软雅黑"/>
                <a:ea typeface="微软雅黑"/>
                <a:cs typeface="微软雅黑"/>
              </a:rPr>
              <a:t>（</a:t>
            </a:r>
            <a:r>
              <a:rPr>
                <a:latin typeface="微软雅黑"/>
                <a:ea typeface="微软雅黑"/>
                <a:cs typeface="微软雅黑"/>
              </a:rPr>
              <a:t>据我所知</a:t>
            </a:r>
            <a:r>
              <a:rPr>
                <a:latin typeface="微软雅黑"/>
                <a:ea typeface="微软雅黑"/>
                <a:cs typeface="微软雅黑"/>
              </a:rPr>
              <a:t>，</a:t>
            </a:r>
            <a:r>
              <a:rPr>
                <a:latin typeface="微软雅黑"/>
                <a:ea typeface="微软雅黑"/>
                <a:cs typeface="微软雅黑"/>
              </a:rPr>
              <a:t>我还没有</a:t>
            </a:r>
            <a:r>
              <a:rPr>
                <a:latin typeface="微软雅黑"/>
                <a:ea typeface="微软雅黑"/>
                <a:cs typeface="微软雅黑"/>
              </a:rPr>
              <a:t>在</a:t>
            </a:r>
            <a:r>
              <a:rPr>
                <a:latin typeface="微软雅黑"/>
                <a:ea typeface="微软雅黑"/>
                <a:cs typeface="微软雅黑"/>
              </a:rPr>
              <a:t>新津机场</a:t>
            </a:r>
            <a:r>
              <a:rPr>
                <a:latin typeface="微软雅黑"/>
                <a:ea typeface="微软雅黑"/>
                <a:cs typeface="微软雅黑"/>
              </a:rPr>
              <a:t>内</a:t>
            </a:r>
            <a:r>
              <a:rPr>
                <a:latin typeface="微软雅黑"/>
                <a:ea typeface="微软雅黑"/>
                <a:cs typeface="微软雅黑"/>
              </a:rPr>
              <a:t>看到</a:t>
            </a:r>
            <a:r>
              <a:rPr>
                <a:latin typeface="微软雅黑"/>
                <a:ea typeface="微软雅黑"/>
                <a:cs typeface="微软雅黑"/>
              </a:rPr>
              <a:t>喷气式飞机</a:t>
            </a:r>
            <a:r>
              <a:rPr>
                <a:latin typeface="微软雅黑"/>
                <a:ea typeface="微软雅黑"/>
                <a:cs typeface="微软雅黑"/>
              </a:rPr>
              <a:t>）</a:t>
            </a:r>
            <a:r>
              <a:rPr>
                <a:latin typeface="微软雅黑"/>
                <a:ea typeface="微软雅黑"/>
                <a:cs typeface="微软雅黑"/>
              </a:rPr>
              <a:t>；</a:t>
            </a:r>
            <a:r>
              <a:rPr>
                <a:latin typeface="微软雅黑"/>
                <a:ea typeface="微软雅黑"/>
                <a:cs typeface="微软雅黑"/>
              </a:rPr>
              <a:t>同时</a:t>
            </a:r>
            <a:r>
              <a:rPr>
                <a:latin typeface="微软雅黑"/>
                <a:ea typeface="微软雅黑"/>
                <a:cs typeface="微软雅黑"/>
              </a:rPr>
              <a:t>，</a:t>
            </a:r>
            <a:r>
              <a:rPr>
                <a:latin typeface="微软雅黑"/>
                <a:ea typeface="微软雅黑"/>
                <a:cs typeface="微软雅黑"/>
              </a:rPr>
              <a:t>让学员</a:t>
            </a:r>
            <a:r>
              <a:rPr>
                <a:latin typeface="微软雅黑"/>
                <a:ea typeface="微软雅黑"/>
                <a:cs typeface="微软雅黑"/>
              </a:rPr>
              <a:t>练习</a:t>
            </a:r>
            <a:r>
              <a:rPr>
                <a:latin typeface="微软雅黑"/>
                <a:ea typeface="微软雅黑"/>
                <a:cs typeface="微软雅黑"/>
              </a:rPr>
              <a:t>足够</a:t>
            </a:r>
            <a:r>
              <a:rPr>
                <a:latin typeface="微软雅黑"/>
                <a:ea typeface="微软雅黑"/>
                <a:cs typeface="微软雅黑"/>
              </a:rPr>
              <a:t>、</a:t>
            </a:r>
            <a:r>
              <a:rPr>
                <a:latin typeface="微软雅黑"/>
                <a:ea typeface="微软雅黑"/>
                <a:cs typeface="微软雅黑"/>
              </a:rPr>
              <a:t>增加</a:t>
            </a:r>
            <a:r>
              <a:rPr>
                <a:latin typeface="微软雅黑"/>
                <a:ea typeface="微软雅黑"/>
                <a:cs typeface="微软雅黑"/>
              </a:rPr>
              <a:t>安全</a:t>
            </a:r>
            <a:r>
              <a:rPr>
                <a:latin typeface="微软雅黑"/>
                <a:ea typeface="微软雅黑"/>
                <a:cs typeface="微软雅黑"/>
              </a:rPr>
              <a:t>设施</a:t>
            </a:r>
            <a:r>
              <a:rPr>
                <a:latin typeface="微软雅黑"/>
                <a:ea typeface="微软雅黑"/>
                <a:cs typeface="微软雅黑"/>
              </a:rPr>
              <a:t>，</a:t>
            </a:r>
            <a:r>
              <a:rPr>
                <a:latin typeface="微软雅黑"/>
                <a:ea typeface="微软雅黑"/>
                <a:cs typeface="微软雅黑"/>
              </a:rPr>
              <a:t>减少</a:t>
            </a:r>
            <a:r>
              <a:rPr>
                <a:latin typeface="微软雅黑"/>
                <a:ea typeface="微软雅黑"/>
                <a:cs typeface="微软雅黑"/>
              </a:rPr>
              <a:t>事故</a:t>
            </a:r>
            <a:r>
              <a:rPr>
                <a:latin typeface="微软雅黑"/>
                <a:ea typeface="微软雅黑"/>
                <a:cs typeface="微软雅黑"/>
              </a:rPr>
              <a:t>的</a:t>
            </a:r>
            <a:r>
              <a:rPr>
                <a:latin typeface="微软雅黑"/>
                <a:ea typeface="微软雅黑"/>
                <a:cs typeface="微软雅黑"/>
              </a:rPr>
              <a:t>发生</a:t>
            </a:r>
            <a:r>
              <a:rPr>
                <a:latin typeface="微软雅黑"/>
                <a:ea typeface="微软雅黑"/>
                <a:cs typeface="微软雅黑"/>
              </a:rPr>
              <a:t>（</a:t>
            </a:r>
            <a:r>
              <a:rPr>
                <a:latin typeface="微软雅黑"/>
                <a:ea typeface="微软雅黑"/>
                <a:cs typeface="微软雅黑"/>
              </a:rPr>
              <a:t>据我</a:t>
            </a:r>
            <a:r>
              <a:rPr>
                <a:latin typeface="微软雅黑"/>
                <a:ea typeface="微软雅黑"/>
                <a:cs typeface="微软雅黑"/>
              </a:rPr>
              <a:t>所知</a:t>
            </a:r>
            <a:r>
              <a:rPr>
                <a:latin typeface="微软雅黑"/>
                <a:ea typeface="微软雅黑"/>
                <a:cs typeface="微软雅黑"/>
              </a:rPr>
              <a:t>，</a:t>
            </a:r>
            <a:r>
              <a:rPr>
                <a:latin typeface="微软雅黑"/>
                <a:ea typeface="微软雅黑"/>
                <a:cs typeface="微软雅黑"/>
              </a:rPr>
              <a:t>现在的</a:t>
            </a:r>
            <a:r>
              <a:rPr>
                <a:latin typeface="微软雅黑"/>
                <a:ea typeface="微软雅黑"/>
                <a:cs typeface="微软雅黑"/>
              </a:rPr>
              <a:t>飞行学院</a:t>
            </a:r>
            <a:r>
              <a:rPr>
                <a:latin typeface="微软雅黑"/>
                <a:ea typeface="微软雅黑"/>
                <a:cs typeface="微软雅黑"/>
              </a:rPr>
              <a:t>经常</a:t>
            </a:r>
            <a:r>
              <a:rPr>
                <a:latin typeface="微软雅黑"/>
                <a:ea typeface="微软雅黑"/>
                <a:cs typeface="微软雅黑"/>
              </a:rPr>
              <a:t>发生事故</a:t>
            </a:r>
            <a:r>
              <a:rPr>
                <a:latin typeface="微软雅黑"/>
                <a:ea typeface="微软雅黑"/>
                <a:cs typeface="微软雅黑"/>
              </a:rPr>
              <a:t>）</a:t>
            </a:r>
            <a:r>
              <a:rPr>
                <a:latin typeface="微软雅黑"/>
                <a:ea typeface="微软雅黑"/>
                <a:cs typeface="微软雅黑"/>
              </a:rPr>
              <a:t>。</a:t>
            </a:r>
            <a:endParaRPr>
              <a:latin typeface="微软雅黑"/>
              <a:ea typeface="微软雅黑"/>
              <a:cs typeface="微软雅黑"/>
            </a:endParaRPr>
          </a:p>
          <a:p>
            <a:pPr>
              <a:defRPr/>
            </a:pPr>
            <a:r>
              <a:rPr>
                <a:latin typeface="微软雅黑"/>
                <a:ea typeface="微软雅黑"/>
                <a:cs typeface="微软雅黑"/>
              </a:rPr>
              <a:t>以下为民航飞行学院新津分院的飞机</a:t>
            </a:r>
            <a:endParaRPr/>
          </a:p>
        </p:txBody>
      </p:sp>
      <p:pic>
        <p:nvPicPr>
          <p:cNvPr id="166626139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06260" y="3709146"/>
            <a:ext cx="5353049" cy="25526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2024-10-06T05:06:50Z</dcterms:modified>
  <cp:category/>
  <cp:contentStatus/>
  <cp:version/>
</cp:coreProperties>
</file>