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66" r:id="rId5"/>
    <p:sldId id="259" r:id="rId6"/>
    <p:sldId id="274" r:id="rId7"/>
    <p:sldId id="275" r:id="rId8"/>
    <p:sldId id="276" r:id="rId9"/>
    <p:sldId id="277" r:id="rId10"/>
    <p:sldId id="278" r:id="rId11"/>
    <p:sldId id="264" r:id="rId12"/>
    <p:sldId id="273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3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58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7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5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8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F620C-0A7D-4A76-A580-F0622DB84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549883"/>
            <a:ext cx="8676222" cy="10668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3600" b="1" dirty="0">
                <a:ln w="3175" cmpd="sng">
                  <a:solidFill>
                    <a:schemeClr val="tx1"/>
                  </a:solidFill>
                </a:ln>
              </a:rPr>
              <a:t>一関高専</a:t>
            </a:r>
            <a:r>
              <a:rPr kumimoji="1" lang="en-US" altLang="ja-JP" sz="3600" b="1" dirty="0">
                <a:ln w="3175" cmpd="sng">
                  <a:solidFill>
                    <a:schemeClr val="tx1"/>
                  </a:solidFill>
                </a:ln>
              </a:rPr>
              <a:t>B</a:t>
            </a:r>
            <a:r>
              <a:rPr kumimoji="1" lang="ja-JP" altLang="en-US" sz="3600" b="1" dirty="0">
                <a:ln w="3175" cmpd="sng">
                  <a:solidFill>
                    <a:schemeClr val="tx1"/>
                  </a:solidFill>
                </a:ln>
              </a:rPr>
              <a:t>チーム</a:t>
            </a:r>
            <a:br>
              <a:rPr kumimoji="1" lang="en-US" altLang="ja-JP" sz="3600" b="1" dirty="0">
                <a:ln w="3175" cmpd="sng">
                  <a:solidFill>
                    <a:schemeClr val="tx1"/>
                  </a:solidFill>
                </a:ln>
              </a:rPr>
            </a:br>
            <a:r>
              <a:rPr kumimoji="1" lang="ja-JP" altLang="en-US" sz="3600" b="1" dirty="0">
                <a:ln w="3175" cmpd="sng">
                  <a:solidFill>
                    <a:schemeClr val="tx1"/>
                  </a:solidFill>
                </a:ln>
              </a:rPr>
              <a:t>制御班 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6AFDAC-D2FD-48CB-98D4-9D3F6264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721485"/>
            <a:ext cx="8676222" cy="722243"/>
          </a:xfrm>
        </p:spPr>
        <p:txBody>
          <a:bodyPr>
            <a:noAutofit/>
          </a:bodyPr>
          <a:lstStyle/>
          <a:p>
            <a:r>
              <a:rPr kumimoji="1" lang="ja-JP" altLang="en-US" sz="4000" b="1" dirty="0"/>
              <a:t>オムニ編</a:t>
            </a:r>
            <a:endParaRPr kumimoji="1" lang="en-US" altLang="ja-JP" sz="4000" b="1" dirty="0"/>
          </a:p>
        </p:txBody>
      </p:sp>
      <p:pic>
        <p:nvPicPr>
          <p:cNvPr id="4" name="Picture 3" descr="テーブル, スポーツゲーム, 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A444BF2E-8A63-4CC4-BC01-B5E734D28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7" b="21906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5505B-7FE9-4FBE-998E-35572181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順運動学モデル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2A68C-961E-4371-98EA-D348B448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逆運動学モデルの逆</a:t>
            </a:r>
            <a:endParaRPr kumimoji="1" lang="en-US" altLang="ja-JP" sz="3600" dirty="0"/>
          </a:p>
          <a:p>
            <a:r>
              <a:rPr lang="ja-JP" altLang="en-US" sz="3600" dirty="0"/>
              <a:t>ヤコビ行列の逆行列を求めるとでてくる場合がある。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4503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4D914-4AA1-4815-9491-116914E6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29" y="745958"/>
            <a:ext cx="9905998" cy="1074821"/>
          </a:xfrm>
        </p:spPr>
        <p:txBody>
          <a:bodyPr/>
          <a:lstStyle/>
          <a:p>
            <a:r>
              <a:rPr lang="ja-JP" altLang="en-US" dirty="0"/>
              <a:t>ヤコビ行列について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D8CF4-10F2-4372-B4BD-3619782C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57" y="1764632"/>
            <a:ext cx="9844253" cy="2630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cap="none" dirty="0"/>
              <a:t>ヤコビ行列とは、</a:t>
            </a:r>
            <a:r>
              <a:rPr kumimoji="1" lang="ja-JP" altLang="en-US" sz="2400" cap="none" dirty="0">
                <a:solidFill>
                  <a:srgbClr val="FFC000"/>
                </a:solidFill>
              </a:rPr>
              <a:t>変数変換の際に使われる行列のこと</a:t>
            </a:r>
            <a:r>
              <a:rPr kumimoji="1" lang="ja-JP" altLang="en-US" sz="2400" cap="none" dirty="0"/>
              <a:t>で、三輪オムニの場合は、</a:t>
            </a:r>
            <a:r>
              <a:rPr lang="ja-JP" altLang="en-US" sz="2400" cap="none" dirty="0"/>
              <a:t>最初のホイールの角度を</a:t>
            </a:r>
            <a:r>
              <a:rPr lang="en-US" altLang="ja-JP" sz="2400" cap="none" dirty="0"/>
              <a:t>α, </a:t>
            </a:r>
            <a:r>
              <a:rPr lang="ja-JP" altLang="en-US" sz="2400" cap="none" dirty="0"/>
              <a:t>ホイールまでの距離を</a:t>
            </a:r>
            <a:r>
              <a:rPr lang="en-US" altLang="ja-JP" sz="2400" cap="none" dirty="0"/>
              <a:t>L</a:t>
            </a:r>
            <a:r>
              <a:rPr lang="ja-JP" altLang="en-US" sz="2400" cap="none" dirty="0"/>
              <a:t>とすると</a:t>
            </a:r>
            <a:endParaRPr kumimoji="1" lang="en-US" altLang="ja-JP" sz="2400" cap="none" dirty="0"/>
          </a:p>
          <a:p>
            <a:pPr marL="0" indent="0">
              <a:buNone/>
            </a:pPr>
            <a:r>
              <a:rPr kumimoji="1" lang="en-US" altLang="ja-JP" sz="2400" cap="none" dirty="0"/>
              <a:t>V1 = -sin(α)*X’ + cos(α)*Y’ + </a:t>
            </a:r>
            <a:r>
              <a:rPr kumimoji="1" lang="en-US" altLang="ja-JP" sz="2400" cap="none" dirty="0" err="1"/>
              <a:t>Lθ</a:t>
            </a:r>
            <a:r>
              <a:rPr kumimoji="1" lang="en-US" altLang="ja-JP" sz="2400" cap="none" dirty="0"/>
              <a:t>’</a:t>
            </a:r>
          </a:p>
          <a:p>
            <a:pPr marL="0" indent="0">
              <a:buNone/>
            </a:pPr>
            <a:r>
              <a:rPr lang="en-US" altLang="ja-JP" sz="2400" cap="none" dirty="0"/>
              <a:t>V2 = -sin(α+2/3*π)*X’ + cos(α+2/3*π)*Y’ + </a:t>
            </a:r>
            <a:r>
              <a:rPr lang="en-US" altLang="ja-JP" sz="2400" cap="none" dirty="0" err="1"/>
              <a:t>Lθ</a:t>
            </a:r>
            <a:r>
              <a:rPr lang="en-US" altLang="ja-JP" sz="2400" cap="none" dirty="0"/>
              <a:t>’</a:t>
            </a:r>
          </a:p>
          <a:p>
            <a:pPr marL="0" indent="0">
              <a:buNone/>
            </a:pPr>
            <a:r>
              <a:rPr lang="en-US" altLang="ja-JP" sz="2400" cap="none" dirty="0"/>
              <a:t>V3 = -sin(α-2/3*π)*X’ + cos(α-2/3*π)*Y’ + </a:t>
            </a:r>
            <a:r>
              <a:rPr lang="en-US" altLang="ja-JP" sz="2400" cap="none" dirty="0" err="1"/>
              <a:t>Lθ</a:t>
            </a:r>
            <a:r>
              <a:rPr lang="en-US" altLang="ja-JP" sz="2400" cap="none" dirty="0"/>
              <a:t>’</a:t>
            </a:r>
          </a:p>
          <a:p>
            <a:pPr marL="0" indent="0">
              <a:buNone/>
            </a:pPr>
            <a:r>
              <a:rPr kumimoji="1" lang="ja-JP" altLang="en-US" sz="2400" cap="none" dirty="0"/>
              <a:t>これを行列を使った式に直すと、</a:t>
            </a:r>
            <a:endParaRPr kumimoji="1" lang="en-US" altLang="ja-JP" sz="2400" cap="none" dirty="0"/>
          </a:p>
        </p:txBody>
      </p:sp>
      <p:pic>
        <p:nvPicPr>
          <p:cNvPr id="7" name="図 6" descr="メーター が含まれている画像&#10;&#10;自動的に生成された説明">
            <a:extLst>
              <a:ext uri="{FF2B5EF4-FFF2-40B4-BE49-F238E27FC236}">
                <a16:creationId xmlns:a16="http://schemas.microsoft.com/office/drawing/2014/main" id="{1760EC14-247E-4205-AAE2-BA1951778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99" y="4357092"/>
            <a:ext cx="8062939" cy="223317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C00ED84-A1E1-465C-8803-35D3323EEA8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911641" y="5609754"/>
            <a:ext cx="1499938" cy="29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DB75DC11-9E06-4EAC-83EF-4E985FFA8F45}"/>
              </a:ext>
            </a:extLst>
          </p:cNvPr>
          <p:cNvSpPr/>
          <p:nvPr/>
        </p:nvSpPr>
        <p:spPr>
          <a:xfrm>
            <a:off x="537409" y="5300943"/>
            <a:ext cx="2374232" cy="61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この括弧の中</a:t>
            </a:r>
          </a:p>
        </p:txBody>
      </p:sp>
    </p:spTree>
    <p:extLst>
      <p:ext uri="{BB962C8B-B14F-4D97-AF65-F5344CB8AC3E}">
        <p14:creationId xmlns:p14="http://schemas.microsoft.com/office/powerpoint/2010/main" val="197928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3481D-8355-4C76-B7D1-89C2D0F1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599"/>
            <a:ext cx="10224419" cy="586338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dirty="0"/>
              <a:t>ぷろぐらむしてみよう</a:t>
            </a:r>
          </a:p>
        </p:txBody>
      </p:sp>
    </p:spTree>
    <p:extLst>
      <p:ext uri="{BB962C8B-B14F-4D97-AF65-F5344CB8AC3E}">
        <p14:creationId xmlns:p14="http://schemas.microsoft.com/office/powerpoint/2010/main" val="428105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F06F-62C3-4154-A060-200D5356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99019-D519-4815-A600-9F77A4DF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0212"/>
            <a:ext cx="9905998" cy="3932853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B</a:t>
            </a:r>
            <a:r>
              <a:rPr lang="ja-JP" altLang="en-US" sz="3200" dirty="0"/>
              <a:t>チームはオムニ大好きなので、これができればなんでもできるようなもん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077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4014A-8CF6-4B37-A068-2A617B3A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95D4DA-A895-455A-9C5B-1849655A7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オムニを思い通りに動かすこと！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86402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9A49D-31E3-47E3-A603-D465A985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73F69-66B7-4434-AA3B-55F0A344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オムニの知識を深める</a:t>
            </a:r>
            <a:endParaRPr kumimoji="1" lang="en-US" altLang="ja-JP" sz="4400" dirty="0"/>
          </a:p>
          <a:p>
            <a:r>
              <a:rPr kumimoji="1" lang="ja-JP" altLang="en-US" sz="4400" dirty="0"/>
              <a:t>プログラミング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59305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6C33C-48D2-437D-B507-C014EECB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オムニについて</a:t>
            </a:r>
            <a:endParaRPr kumimoji="1" lang="ja-JP" altLang="en-US"/>
          </a:p>
        </p:txBody>
      </p:sp>
      <p:pic>
        <p:nvPicPr>
          <p:cNvPr id="5" name="図 4" descr="屋内, ブラック, ホワイト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AC044BA3-0616-45B8-8E88-5610013D8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0" y="1645699"/>
            <a:ext cx="3416888" cy="33680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A3F116-2AFA-44E4-A26E-06696D21E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2666999"/>
            <a:ext cx="6271591" cy="3395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cap="none" dirty="0"/>
              <a:t>そもそもオムニ</a:t>
            </a:r>
            <a:r>
              <a:rPr lang="en-US" altLang="ja-JP" sz="2800" cap="none" dirty="0"/>
              <a:t>(Omni)</a:t>
            </a:r>
            <a:r>
              <a:rPr lang="ja-JP" altLang="en-US" sz="2800" cap="none" dirty="0"/>
              <a:t>って何？</a:t>
            </a:r>
            <a:endParaRPr lang="en-US" altLang="ja-JP" sz="2800" cap="none" dirty="0"/>
          </a:p>
          <a:p>
            <a:r>
              <a:rPr lang="ja-JP" altLang="en-US" sz="2800" cap="none" dirty="0"/>
              <a:t>オムニとはラテン語で「全・すべて」という意味</a:t>
            </a:r>
            <a:endParaRPr lang="en-US" altLang="ja-JP" sz="2800" cap="none" dirty="0"/>
          </a:p>
          <a:p>
            <a:pPr marL="0" indent="0">
              <a:buNone/>
            </a:pPr>
            <a:r>
              <a:rPr lang="en-US" altLang="ja-JP" sz="2800" cap="none" dirty="0"/>
              <a:t>Omni</a:t>
            </a:r>
            <a:r>
              <a:rPr lang="ja-JP" altLang="en-US" sz="2800" cap="none" dirty="0"/>
              <a:t>って何の略？</a:t>
            </a:r>
            <a:endParaRPr lang="en-US" altLang="ja-JP" sz="2800" cap="none" dirty="0"/>
          </a:p>
          <a:p>
            <a:r>
              <a:rPr lang="en-US" altLang="ja-JP" sz="2800" cap="none" dirty="0"/>
              <a:t>OmniWheel(</a:t>
            </a:r>
            <a:r>
              <a:rPr lang="ja-JP" altLang="en-US" sz="2800" cap="none" dirty="0"/>
              <a:t>オムニホイール</a:t>
            </a:r>
            <a:r>
              <a:rPr lang="en-US" altLang="ja-JP" sz="2800" cap="none" dirty="0"/>
              <a:t>)</a:t>
            </a:r>
          </a:p>
          <a:p>
            <a:r>
              <a:rPr lang="en-US" altLang="ja-JP" sz="2800" cap="none" dirty="0"/>
              <a:t>OmniDirectional(</a:t>
            </a:r>
            <a:r>
              <a:rPr lang="ja-JP" altLang="en-US" sz="2800" cap="none" dirty="0"/>
              <a:t>全方向</a:t>
            </a:r>
            <a:r>
              <a:rPr lang="en-US" altLang="ja-JP" sz="2800" cap="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9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FBFCA-DF7C-438A-8F3D-798E3240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OmniDirectional Drive(</a:t>
            </a:r>
            <a:r>
              <a:rPr lang="ja-JP" altLang="en-US" cap="none" dirty="0"/>
              <a:t>全方向ドライブ</a:t>
            </a:r>
            <a:r>
              <a:rPr lang="en-US" altLang="ja-JP" cap="none" dirty="0"/>
              <a:t>)</a:t>
            </a:r>
            <a:r>
              <a:rPr kumimoji="1" lang="ja-JP" altLang="en-US" cap="none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06148-314E-4E7A-BC4D-51D5EB03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cap="none" dirty="0"/>
              <a:t>OmniDirectional Drive</a:t>
            </a:r>
            <a:r>
              <a:rPr kumimoji="1" lang="ja-JP" altLang="en-US" sz="3200" cap="none" dirty="0"/>
              <a:t>の種類</a:t>
            </a:r>
            <a:endParaRPr kumimoji="1" lang="en-US" altLang="ja-JP" sz="3200" cap="none" dirty="0"/>
          </a:p>
          <a:p>
            <a:r>
              <a:rPr lang="en-US" altLang="ja-JP" sz="3200" cap="none" dirty="0"/>
              <a:t>Holonomic</a:t>
            </a:r>
            <a:r>
              <a:rPr lang="ja-JP" altLang="en-US" sz="3200" cap="none" dirty="0"/>
              <a:t> </a:t>
            </a:r>
            <a:r>
              <a:rPr lang="en-US" altLang="ja-JP" sz="3200" cap="none" dirty="0"/>
              <a:t>Drive(</a:t>
            </a:r>
            <a:r>
              <a:rPr lang="ja-JP" altLang="en-US" sz="3200" cap="none" dirty="0"/>
              <a:t>オムニ</a:t>
            </a:r>
            <a:r>
              <a:rPr lang="en-US" altLang="ja-JP" sz="3200" cap="none" dirty="0"/>
              <a:t>)</a:t>
            </a:r>
            <a:endParaRPr kumimoji="1" lang="en-US" altLang="ja-JP" sz="3200" cap="none" dirty="0"/>
          </a:p>
          <a:p>
            <a:r>
              <a:rPr kumimoji="1" lang="en-US" altLang="ja-JP" sz="3200" cap="none" dirty="0"/>
              <a:t>Mecanum</a:t>
            </a:r>
            <a:r>
              <a:rPr kumimoji="1" lang="ja-JP" altLang="en-US" sz="3200" cap="none" dirty="0"/>
              <a:t> </a:t>
            </a:r>
            <a:r>
              <a:rPr kumimoji="1" lang="en-US" altLang="ja-JP" sz="3200" cap="none" dirty="0"/>
              <a:t>Drive(</a:t>
            </a:r>
            <a:r>
              <a:rPr kumimoji="1" lang="ja-JP" altLang="en-US" sz="3200" cap="none" dirty="0"/>
              <a:t>メカナム</a:t>
            </a:r>
            <a:r>
              <a:rPr kumimoji="1" lang="en-US" altLang="ja-JP" sz="3200" cap="none" dirty="0"/>
              <a:t>)</a:t>
            </a:r>
          </a:p>
          <a:p>
            <a:r>
              <a:rPr kumimoji="1" lang="en-US" altLang="ja-JP" sz="3200" cap="none" dirty="0"/>
              <a:t>Swerve Drive(</a:t>
            </a:r>
            <a:r>
              <a:rPr kumimoji="1" lang="ja-JP" altLang="en-US" sz="3200" cap="none" dirty="0"/>
              <a:t>ステア</a:t>
            </a:r>
            <a:r>
              <a:rPr kumimoji="1" lang="en-US" altLang="ja-JP" sz="3200" cap="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298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4ECF-23D8-4484-9EA1-14742781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kumimoji="1" lang="en-US" altLang="ja-JP" cap="none" dirty="0"/>
              <a:t>Holonomic Drive</a:t>
            </a:r>
            <a:r>
              <a:rPr kumimoji="1" lang="ja-JP" altLang="en-US" cap="none" dirty="0"/>
              <a:t>について</a:t>
            </a:r>
            <a:endParaRPr kumimoji="1" lang="ja-JP" altLang="en-US" cap="none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C24268-2FE6-4D6D-843F-A623922F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329881"/>
            <a:ext cx="6573684" cy="38222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cap="none" dirty="0"/>
              <a:t>ホイールの速度</a:t>
            </a:r>
            <a:r>
              <a:rPr lang="en-US" altLang="ja-JP" cap="none" dirty="0"/>
              <a:t>Vw</a:t>
            </a:r>
            <a:r>
              <a:rPr lang="ja-JP" altLang="en-US" cap="none" dirty="0"/>
              <a:t>は、</a:t>
            </a:r>
            <a:r>
              <a:rPr lang="en-US" altLang="ja-JP" cap="none" dirty="0" err="1"/>
              <a:t>xy</a:t>
            </a:r>
            <a:r>
              <a:rPr lang="ja-JP" altLang="en-US" cap="none" dirty="0"/>
              <a:t>平面に対して平行移動する速度ベクトル</a:t>
            </a:r>
            <a:r>
              <a:rPr lang="en-US" altLang="ja-JP" cap="none" dirty="0"/>
              <a:t>V</a:t>
            </a:r>
            <a:r>
              <a:rPr lang="ja-JP" altLang="en-US" cap="none" dirty="0"/>
              <a:t>と、</a:t>
            </a:r>
            <a:r>
              <a:rPr lang="en-US" altLang="ja-JP" cap="none" dirty="0"/>
              <a:t>yaw</a:t>
            </a:r>
            <a:r>
              <a:rPr lang="ja-JP" altLang="en-US" cap="none" dirty="0"/>
              <a:t>角に対する角速度ベクトルとホイールまでの距離</a:t>
            </a:r>
            <a:r>
              <a:rPr lang="en-US" altLang="ja-JP" cap="none" dirty="0"/>
              <a:t>R</a:t>
            </a:r>
            <a:r>
              <a:rPr lang="ja-JP" altLang="en-US" cap="none" dirty="0"/>
              <a:t>をかけたものの足し算で表される</a:t>
            </a:r>
            <a:endParaRPr lang="en-US" altLang="ja-JP" cap="none" dirty="0"/>
          </a:p>
          <a:p>
            <a:pPr marL="0" indent="0">
              <a:buNone/>
            </a:pPr>
            <a:r>
              <a:rPr lang="ja-JP" altLang="en-US" cap="none" dirty="0"/>
              <a:t>式に直すと、</a:t>
            </a:r>
            <a:r>
              <a:rPr lang="en-US" altLang="ja-JP" cap="none" dirty="0"/>
              <a:t>Vw = V + </a:t>
            </a:r>
            <a:r>
              <a:rPr lang="en-US" altLang="ja-JP" cap="none" dirty="0" err="1"/>
              <a:t>Rω</a:t>
            </a:r>
            <a:r>
              <a:rPr lang="ja-JP" altLang="en-US" cap="none" dirty="0"/>
              <a:t>となる。</a:t>
            </a:r>
            <a:endParaRPr lang="en-US" altLang="ja-JP" cap="none" dirty="0"/>
          </a:p>
          <a:p>
            <a:pPr marL="0" indent="0">
              <a:buNone/>
            </a:pPr>
            <a:r>
              <a:rPr lang="ja-JP" altLang="en-US" cap="none" dirty="0"/>
              <a:t>ここで、オムニホイールで、正面に対してホイールが斜め</a:t>
            </a:r>
            <a:r>
              <a:rPr lang="en-US" altLang="ja-JP" cap="none" dirty="0"/>
              <a:t>45°(π/4)</a:t>
            </a:r>
            <a:r>
              <a:rPr lang="ja-JP" altLang="en-US" cap="none" dirty="0"/>
              <a:t>に配置されているロボットについて考えると、右斜め上のホイールで出したい速度ベクトルの</a:t>
            </a:r>
            <a:r>
              <a:rPr lang="en-US" altLang="ja-JP" cap="none" dirty="0"/>
              <a:t>x</a:t>
            </a:r>
            <a:r>
              <a:rPr lang="ja-JP" altLang="en-US" cap="none" dirty="0"/>
              <a:t>軸成分は</a:t>
            </a:r>
            <a:r>
              <a:rPr lang="en-US" altLang="ja-JP" cap="none" dirty="0"/>
              <a:t>-1/</a:t>
            </a:r>
            <a:r>
              <a:rPr lang="ja-JP" altLang="en-US" cap="none" dirty="0"/>
              <a:t>√</a:t>
            </a:r>
            <a:r>
              <a:rPr lang="en-US" altLang="ja-JP" cap="none" dirty="0"/>
              <a:t>2(-sin(π/4))</a:t>
            </a:r>
            <a:r>
              <a:rPr lang="ja-JP" altLang="en-US" cap="none" dirty="0"/>
              <a:t>倍になり、</a:t>
            </a:r>
            <a:r>
              <a:rPr lang="en-US" altLang="ja-JP" cap="none" dirty="0"/>
              <a:t>y</a:t>
            </a:r>
            <a:r>
              <a:rPr lang="ja-JP" altLang="en-US" cap="none" dirty="0"/>
              <a:t>軸成分は</a:t>
            </a:r>
            <a:r>
              <a:rPr lang="en-US" altLang="ja-JP" cap="none" dirty="0"/>
              <a:t>1/</a:t>
            </a:r>
            <a:r>
              <a:rPr lang="ja-JP" altLang="en-US" cap="none" dirty="0"/>
              <a:t>√</a:t>
            </a:r>
            <a:r>
              <a:rPr lang="en-US" altLang="ja-JP" cap="none" dirty="0"/>
              <a:t>2(cos(π/4))</a:t>
            </a:r>
            <a:r>
              <a:rPr lang="ja-JP" altLang="en-US" cap="none" dirty="0"/>
              <a:t>倍になる。また、ホイールの速度ベクトルと、ホイールで出したい速度ベクトルの向きが一緒なので、次の式を得る</a:t>
            </a:r>
            <a:endParaRPr lang="en-US" altLang="ja-JP" cap="none" dirty="0"/>
          </a:p>
          <a:p>
            <a:pPr marL="0" indent="0">
              <a:buNone/>
            </a:pPr>
            <a:r>
              <a:rPr lang="en-US" altLang="ja-JP" sz="3000" cap="none" dirty="0">
                <a:ln>
                  <a:solidFill>
                    <a:schemeClr val="accent1"/>
                  </a:solidFill>
                </a:ln>
              </a:rPr>
              <a:t>Vw = -</a:t>
            </a:r>
            <a:r>
              <a:rPr lang="en-US" altLang="ja-JP" sz="3000" cap="none" dirty="0" err="1">
                <a:ln>
                  <a:solidFill>
                    <a:schemeClr val="accent1"/>
                  </a:solidFill>
                </a:ln>
              </a:rPr>
              <a:t>sinθ</a:t>
            </a:r>
            <a:r>
              <a:rPr lang="en-US" altLang="ja-JP" sz="3000" cap="none" dirty="0">
                <a:ln>
                  <a:solidFill>
                    <a:schemeClr val="accent1"/>
                  </a:solidFill>
                </a:ln>
              </a:rPr>
              <a:t>*</a:t>
            </a:r>
            <a:r>
              <a:rPr lang="en-US" altLang="ja-JP" sz="3000" cap="none" dirty="0" err="1">
                <a:ln>
                  <a:solidFill>
                    <a:schemeClr val="accent1"/>
                  </a:solidFill>
                </a:ln>
              </a:rPr>
              <a:t>Vx</a:t>
            </a:r>
            <a:r>
              <a:rPr lang="en-US" altLang="ja-JP" sz="3000" cap="none" dirty="0">
                <a:ln>
                  <a:solidFill>
                    <a:schemeClr val="accent1"/>
                  </a:solidFill>
                </a:ln>
              </a:rPr>
              <a:t> + </a:t>
            </a:r>
            <a:r>
              <a:rPr lang="en-US" altLang="ja-JP" sz="3000" cap="none" dirty="0" err="1">
                <a:ln>
                  <a:solidFill>
                    <a:schemeClr val="accent1"/>
                  </a:solidFill>
                </a:ln>
              </a:rPr>
              <a:t>cosθ</a:t>
            </a:r>
            <a:r>
              <a:rPr lang="en-US" altLang="ja-JP" sz="3000" cap="none" dirty="0">
                <a:ln>
                  <a:solidFill>
                    <a:schemeClr val="accent1"/>
                  </a:solidFill>
                </a:ln>
              </a:rPr>
              <a:t>*</a:t>
            </a:r>
            <a:r>
              <a:rPr lang="en-US" altLang="ja-JP" sz="3000" cap="none" dirty="0" err="1">
                <a:ln>
                  <a:solidFill>
                    <a:schemeClr val="accent1"/>
                  </a:solidFill>
                </a:ln>
              </a:rPr>
              <a:t>Vy</a:t>
            </a:r>
            <a:r>
              <a:rPr lang="en-US" altLang="ja-JP" sz="3000" cap="none" dirty="0">
                <a:ln>
                  <a:solidFill>
                    <a:schemeClr val="accent1"/>
                  </a:solidFill>
                </a:ln>
              </a:rPr>
              <a:t> + </a:t>
            </a:r>
            <a:r>
              <a:rPr lang="en-US" altLang="ja-JP" sz="3000" cap="none" dirty="0" err="1">
                <a:ln>
                  <a:solidFill>
                    <a:schemeClr val="accent1"/>
                  </a:solidFill>
                </a:ln>
              </a:rPr>
              <a:t>Rω</a:t>
            </a:r>
            <a:endParaRPr lang="en-US" altLang="ja-JP" sz="3000" cap="none" dirty="0">
              <a:ln>
                <a:solidFill>
                  <a:schemeClr val="accent1"/>
                </a:solidFill>
              </a:ln>
            </a:endParaRPr>
          </a:p>
          <a:p>
            <a:pPr marL="0" indent="0">
              <a:buNone/>
            </a:pPr>
            <a:r>
              <a:rPr lang="en-US" altLang="ja-JP" cap="none" dirty="0">
                <a:solidFill>
                  <a:srgbClr val="FF0000"/>
                </a:solidFill>
              </a:rPr>
              <a:t>θ</a:t>
            </a:r>
            <a:r>
              <a:rPr lang="ja-JP" altLang="en-US" cap="none" dirty="0">
                <a:solidFill>
                  <a:srgbClr val="FF0000"/>
                </a:solidFill>
              </a:rPr>
              <a:t>はそれぞれのホイールの配置されている角度</a:t>
            </a:r>
            <a:endParaRPr lang="en-US" altLang="ja-JP" cap="none" dirty="0">
              <a:solidFill>
                <a:srgbClr val="FF0000"/>
              </a:solidFill>
            </a:endParaRPr>
          </a:p>
        </p:txBody>
      </p:sp>
      <p:pic>
        <p:nvPicPr>
          <p:cNvPr id="7" name="図 6" descr="アンテナ, 空気, スキー, 飛ぶ が含まれている画像&#10;&#10;自動的に生成された説明">
            <a:extLst>
              <a:ext uri="{FF2B5EF4-FFF2-40B4-BE49-F238E27FC236}">
                <a16:creationId xmlns:a16="http://schemas.microsoft.com/office/drawing/2014/main" id="{746302C7-0EFB-43F6-A148-FE63E99AC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9" y="702877"/>
            <a:ext cx="3976788" cy="51322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7671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4ECF-23D8-4484-9EA1-14742781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75" y="833402"/>
            <a:ext cx="5517402" cy="877159"/>
          </a:xfrm>
        </p:spPr>
        <p:txBody>
          <a:bodyPr>
            <a:normAutofit/>
          </a:bodyPr>
          <a:lstStyle/>
          <a:p>
            <a:r>
              <a:rPr lang="en-US" altLang="ja-JP" cap="none" dirty="0"/>
              <a:t>Mecanum</a:t>
            </a:r>
            <a:r>
              <a:rPr kumimoji="1" lang="en-US" altLang="ja-JP" cap="none" dirty="0"/>
              <a:t> Drive</a:t>
            </a:r>
            <a:r>
              <a:rPr kumimoji="1" lang="ja-JP" altLang="en-US" cap="none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C24268-2FE6-4D6D-843F-A623922F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75" y="1608667"/>
            <a:ext cx="6893180" cy="5080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1800" cap="none" dirty="0"/>
              <a:t>メカナムは基本的に四輪限定となる。</a:t>
            </a:r>
            <a:r>
              <a:rPr lang="en-US" altLang="ja-JP" sz="1800" cap="none" dirty="0">
                <a:solidFill>
                  <a:srgbClr val="FF0000"/>
                </a:solidFill>
              </a:rPr>
              <a:t> φ</a:t>
            </a:r>
            <a:r>
              <a:rPr lang="ja-JP" altLang="en-US" sz="1800" cap="none" dirty="0">
                <a:solidFill>
                  <a:srgbClr val="FF0000"/>
                </a:solidFill>
              </a:rPr>
              <a:t>は右上ののホイールの角度</a:t>
            </a:r>
            <a:endParaRPr lang="en-US" altLang="ja-JP" sz="1800" cap="none" dirty="0"/>
          </a:p>
          <a:p>
            <a:pPr marL="0" indent="0">
              <a:buNone/>
            </a:pPr>
            <a:r>
              <a:rPr lang="ja-JP" altLang="en-US" sz="1800" cap="none" dirty="0"/>
              <a:t>考え方はオムニホイールと同じ。メカナムは長方形に配置されても</a:t>
            </a:r>
            <a:r>
              <a:rPr lang="en-US" altLang="ja-JP" sz="1800" cap="none" dirty="0" err="1"/>
              <a:t>Vx</a:t>
            </a:r>
            <a:r>
              <a:rPr lang="ja-JP" altLang="en-US" sz="1800" cap="none" dirty="0"/>
              <a:t>と</a:t>
            </a:r>
            <a:r>
              <a:rPr lang="en-US" altLang="ja-JP" sz="1800" cap="none" dirty="0" err="1"/>
              <a:t>Vy</a:t>
            </a:r>
            <a:r>
              <a:rPr lang="ja-JP" altLang="en-US" sz="1800" cap="none" dirty="0"/>
              <a:t>は変わらない。だが、回転ベクトルが少し変わる。</a:t>
            </a:r>
            <a:r>
              <a:rPr lang="en-US" altLang="ja-JP" sz="1800" cap="none" dirty="0">
                <a:solidFill>
                  <a:srgbClr val="FF0000"/>
                </a:solidFill>
              </a:rPr>
              <a:t> </a:t>
            </a:r>
            <a:r>
              <a:rPr lang="ja-JP" altLang="en-US" sz="1800" cap="none" dirty="0"/>
              <a:t>右上のホイールで出したい速度ベクトルは、</a:t>
            </a:r>
            <a:endParaRPr lang="en-US" altLang="ja-JP" sz="1800" cap="none" dirty="0"/>
          </a:p>
          <a:p>
            <a:pPr marL="0" indent="0">
              <a:buNone/>
            </a:pPr>
            <a:r>
              <a:rPr lang="en-US" altLang="ja-JP" sz="1800" cap="none" dirty="0"/>
              <a:t>V1 = -sin(π/4)*</a:t>
            </a:r>
            <a:r>
              <a:rPr lang="en-US" altLang="ja-JP" sz="1800" cap="none" dirty="0" err="1"/>
              <a:t>Vx</a:t>
            </a:r>
            <a:r>
              <a:rPr lang="en-US" altLang="ja-JP" sz="1800" cap="none" dirty="0"/>
              <a:t> + cos(π/4)*</a:t>
            </a:r>
            <a:r>
              <a:rPr lang="en-US" altLang="ja-JP" sz="1800" cap="none" dirty="0" err="1"/>
              <a:t>Vy</a:t>
            </a:r>
            <a:r>
              <a:rPr lang="ja-JP" altLang="en-US" sz="1800" cap="none" dirty="0"/>
              <a:t> </a:t>
            </a:r>
            <a:r>
              <a:rPr lang="en-US" altLang="ja-JP" sz="1800" cap="none" dirty="0"/>
              <a:t>+</a:t>
            </a:r>
            <a:r>
              <a:rPr lang="ja-JP" altLang="en-US" sz="1800" cap="none" dirty="0"/>
              <a:t> </a:t>
            </a:r>
            <a:r>
              <a:rPr lang="en-US" altLang="ja-JP" sz="1800" cap="none" dirty="0" err="1"/>
              <a:t>Rω</a:t>
            </a:r>
            <a:r>
              <a:rPr lang="en-US" altLang="ja-JP" sz="1800" cap="none" dirty="0"/>
              <a:t>*cos(φ-π/4)</a:t>
            </a:r>
          </a:p>
          <a:p>
            <a:pPr marL="0" indent="0">
              <a:buNone/>
            </a:pPr>
            <a:r>
              <a:rPr lang="ja-JP" altLang="en-US" sz="1800" cap="none" dirty="0"/>
              <a:t>となる。しかし、ホイールの速度ベクトルとホイールで出したい速度ベクトルの向きが異なるため、</a:t>
            </a:r>
            <a:endParaRPr lang="en-US" altLang="ja-JP" sz="1800" cap="none" dirty="0"/>
          </a:p>
          <a:p>
            <a:pPr marL="0" indent="0">
              <a:buNone/>
            </a:pPr>
            <a:r>
              <a:rPr lang="en-US" altLang="ja-JP" sz="1800" cap="none" dirty="0"/>
              <a:t>V1/cos(π/4) = Vw1</a:t>
            </a:r>
            <a:r>
              <a:rPr lang="ja-JP" altLang="en-US" sz="1800" cap="none" dirty="0"/>
              <a:t>より、</a:t>
            </a:r>
            <a:endParaRPr lang="en-US" altLang="ja-JP" sz="1800" cap="none" dirty="0"/>
          </a:p>
          <a:p>
            <a:pPr marL="0" indent="0">
              <a:buNone/>
            </a:pPr>
            <a:r>
              <a:rPr lang="en-US" altLang="ja-JP" sz="1800" cap="none" dirty="0"/>
              <a:t>Vw1 = </a:t>
            </a:r>
            <a:r>
              <a:rPr lang="ja-JP" altLang="en-US" sz="1800" cap="none" dirty="0"/>
              <a:t>√</a:t>
            </a:r>
            <a:r>
              <a:rPr lang="en-US" altLang="ja-JP" sz="1800" cap="none" dirty="0"/>
              <a:t>2(-1/</a:t>
            </a:r>
            <a:r>
              <a:rPr lang="ja-JP" altLang="en-US" sz="1800" cap="none" dirty="0"/>
              <a:t>√</a:t>
            </a:r>
            <a:r>
              <a:rPr lang="en-US" altLang="ja-JP" sz="1800" cap="none" dirty="0"/>
              <a:t>2*</a:t>
            </a:r>
            <a:r>
              <a:rPr lang="en-US" altLang="ja-JP" sz="1800" cap="none" dirty="0" err="1"/>
              <a:t>Vx</a:t>
            </a:r>
            <a:r>
              <a:rPr lang="en-US" altLang="ja-JP" sz="1800" cap="none" dirty="0"/>
              <a:t> + 1/</a:t>
            </a:r>
            <a:r>
              <a:rPr lang="ja-JP" altLang="en-US" sz="1800" cap="none" dirty="0"/>
              <a:t>√</a:t>
            </a:r>
            <a:r>
              <a:rPr lang="en-US" altLang="ja-JP" sz="1800" cap="none" dirty="0"/>
              <a:t>2*</a:t>
            </a:r>
            <a:r>
              <a:rPr lang="en-US" altLang="ja-JP" sz="1800" cap="none" dirty="0" err="1"/>
              <a:t>Vy</a:t>
            </a:r>
            <a:r>
              <a:rPr lang="en-US" altLang="ja-JP" sz="1800" cap="none" dirty="0"/>
              <a:t> + </a:t>
            </a:r>
            <a:r>
              <a:rPr lang="en-US" altLang="ja-JP" sz="1800" cap="none" dirty="0" err="1"/>
              <a:t>Rω</a:t>
            </a:r>
            <a:r>
              <a:rPr lang="en-US" altLang="ja-JP" sz="1800" cap="none" dirty="0"/>
              <a:t>*cos(φ-π/2))</a:t>
            </a:r>
          </a:p>
          <a:p>
            <a:pPr marL="0" indent="0">
              <a:buNone/>
            </a:pPr>
            <a:r>
              <a:rPr lang="en-US" altLang="ja-JP" sz="1800" cap="none" dirty="0"/>
              <a:t>     </a:t>
            </a:r>
            <a:r>
              <a:rPr lang="ja-JP" altLang="en-US" sz="1800" cap="none" dirty="0"/>
              <a:t>  </a:t>
            </a:r>
            <a:r>
              <a:rPr lang="en-US" altLang="ja-JP" sz="1800" cap="none" dirty="0"/>
              <a:t>= 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-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Vx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 + 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Vy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 +  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Rω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*(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sinφ+cosφ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)</a:t>
            </a:r>
          </a:p>
          <a:p>
            <a:pPr marL="0" indent="0">
              <a:buNone/>
            </a:pPr>
            <a:r>
              <a:rPr lang="ja-JP" altLang="en-US" sz="1800" cap="none" dirty="0"/>
              <a:t>また同様にして、</a:t>
            </a:r>
            <a:endParaRPr lang="en-US" altLang="ja-JP" sz="1800" cap="none" dirty="0"/>
          </a:p>
          <a:p>
            <a:pPr marL="0" indent="0">
              <a:buNone/>
            </a:pPr>
            <a:r>
              <a:rPr lang="en-US" altLang="ja-JP" sz="1800" cap="none" dirty="0"/>
              <a:t>Vw2 = </a:t>
            </a:r>
            <a:r>
              <a:rPr lang="ja-JP" altLang="en-US" sz="1800" cap="none" dirty="0"/>
              <a:t> 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Vx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 + 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Vy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 + -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Rω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*(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sinφ+cosφ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)</a:t>
            </a:r>
          </a:p>
          <a:p>
            <a:pPr marL="0" indent="0">
              <a:buNone/>
            </a:pPr>
            <a:r>
              <a:rPr lang="en-US" altLang="ja-JP" sz="1800" cap="none" dirty="0"/>
              <a:t>Vw3 = 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-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Vx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 + 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Vy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 + -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Rω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*(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sinφ+cosφ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)</a:t>
            </a:r>
          </a:p>
          <a:p>
            <a:pPr marL="0" indent="0">
              <a:buNone/>
            </a:pPr>
            <a:r>
              <a:rPr lang="en-US" altLang="ja-JP" sz="1800" cap="none" dirty="0"/>
              <a:t>Vw4 =  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Vx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 + 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Vy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 +  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Rω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*(</a:t>
            </a:r>
            <a:r>
              <a:rPr lang="en-US" altLang="ja-JP" sz="2200" cap="none" dirty="0" err="1">
                <a:ln>
                  <a:solidFill>
                    <a:schemeClr val="accent1"/>
                  </a:solidFill>
                </a:ln>
              </a:rPr>
              <a:t>sinφ+cosφ</a:t>
            </a:r>
            <a:r>
              <a:rPr lang="en-US" altLang="ja-JP" sz="2200" cap="none" dirty="0">
                <a:ln>
                  <a:solidFill>
                    <a:schemeClr val="accent1"/>
                  </a:solidFill>
                </a:ln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7FA3FE-D607-4578-921B-E930F46F0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A97C56D-8AC9-4CD2-91A9-27FE79E54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681" y="3580999"/>
            <a:ext cx="1338024" cy="2885116"/>
          </a:xfrm>
          <a:prstGeom prst="rect">
            <a:avLst/>
          </a:prstGeom>
        </p:spPr>
      </p:pic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A102A74-9E82-490E-8ED8-B07A4D97DD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9" b="-1"/>
          <a:stretch/>
        </p:blipFill>
        <p:spPr>
          <a:xfrm>
            <a:off x="9060672" y="484632"/>
            <a:ext cx="1605311" cy="2451858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7A67AF1-936C-4C0A-BB1E-1520735DC3E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9863328" y="2936490"/>
            <a:ext cx="23365" cy="64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7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4ECF-23D8-4484-9EA1-14742781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ja-JP" cap="none"/>
              <a:t>Swerve</a:t>
            </a:r>
            <a:r>
              <a:rPr kumimoji="1" lang="en-US" altLang="ja-JP" cap="none"/>
              <a:t> Drive</a:t>
            </a:r>
            <a:r>
              <a:rPr kumimoji="1" lang="ja-JP" altLang="en-US" cap="none"/>
              <a:t>について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C24268-2FE6-4D6D-843F-A623922F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336800"/>
            <a:ext cx="6189408" cy="405553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1900" cap="none" dirty="0"/>
              <a:t>オムニの説明より、ホイールが滑らなければ、</a:t>
            </a:r>
            <a:endParaRPr lang="en-US" altLang="ja-JP" sz="1900" cap="none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1900" cap="none" dirty="0"/>
              <a:t>Vw = V + </a:t>
            </a:r>
            <a:r>
              <a:rPr lang="en-US" altLang="ja-JP" sz="1900" cap="none" dirty="0" err="1"/>
              <a:t>Rω</a:t>
            </a:r>
            <a:r>
              <a:rPr lang="ja-JP" altLang="en-US" sz="1900" cap="none" dirty="0"/>
              <a:t>となる</a:t>
            </a:r>
            <a:endParaRPr lang="en-US" altLang="ja-JP" sz="1900" cap="none" dirty="0"/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1900" cap="none" dirty="0"/>
              <a:t>よって、</a:t>
            </a:r>
            <a:r>
              <a:rPr lang="en-US" altLang="ja-JP" sz="1900" cap="none" dirty="0"/>
              <a:t>Vw</a:t>
            </a:r>
            <a:r>
              <a:rPr lang="ja-JP" altLang="en-US" sz="1900" cap="none" dirty="0"/>
              <a:t>を</a:t>
            </a:r>
            <a:r>
              <a:rPr lang="en-US" altLang="ja-JP" sz="1900" cap="none" dirty="0" err="1"/>
              <a:t>Vwx</a:t>
            </a:r>
            <a:r>
              <a:rPr lang="en-US" altLang="ja-JP" sz="1900" cap="none" dirty="0"/>
              <a:t>, </a:t>
            </a:r>
            <a:r>
              <a:rPr lang="en-US" altLang="ja-JP" sz="1900" cap="none" dirty="0" err="1"/>
              <a:t>Vwy</a:t>
            </a:r>
            <a:r>
              <a:rPr lang="ja-JP" altLang="en-US" sz="1900" cap="none" dirty="0"/>
              <a:t>に分解すると、</a:t>
            </a:r>
            <a:endParaRPr lang="en-US" altLang="ja-JP" sz="1900" cap="none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Vwx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 = </a:t>
            </a: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Vx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 + </a:t>
            </a: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Rω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*(-</a:t>
            </a: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sinθ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Vwy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 = </a:t>
            </a: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Vy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 + </a:t>
            </a: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Rω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*(</a:t>
            </a: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cosθ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1900" cap="none" dirty="0"/>
              <a:t>となるため、ステアリングの角度を</a:t>
            </a:r>
            <a:r>
              <a:rPr lang="en-US" altLang="ja-JP" sz="1900" cap="none" dirty="0"/>
              <a:t>r</a:t>
            </a:r>
            <a:r>
              <a:rPr lang="ja-JP" altLang="en-US" sz="1900" cap="none" dirty="0"/>
              <a:t>とすると</a:t>
            </a:r>
            <a:endParaRPr lang="en-US" altLang="ja-JP" sz="1900" cap="none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Vw = </a:t>
            </a:r>
            <a:r>
              <a:rPr lang="ja-JP" altLang="en-US" sz="2400" cap="none" dirty="0">
                <a:ln>
                  <a:solidFill>
                    <a:schemeClr val="accent1"/>
                  </a:solidFill>
                </a:ln>
              </a:rPr>
              <a:t>√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(Vwx^2 + Vwy^2)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r = arctan(</a:t>
            </a: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Vwy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/</a:t>
            </a:r>
            <a:r>
              <a:rPr lang="en-US" altLang="ja-JP" sz="2400" cap="none" dirty="0" err="1">
                <a:ln>
                  <a:solidFill>
                    <a:schemeClr val="accent1"/>
                  </a:solidFill>
                </a:ln>
              </a:rPr>
              <a:t>Vwx</a:t>
            </a:r>
            <a:r>
              <a:rPr lang="en-US" altLang="ja-JP" sz="2400" cap="none" dirty="0">
                <a:ln>
                  <a:solidFill>
                    <a:schemeClr val="accent1"/>
                  </a:solidFill>
                </a:ln>
              </a:rPr>
              <a:t>)</a:t>
            </a:r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130B002-AE4A-4DE1-9C56-B97A57974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9" y="1101793"/>
            <a:ext cx="3976788" cy="43343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1866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1AAB3-965F-4C43-A0E7-222E6EE5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逆運動学モデル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27205B-F636-4C77-B17A-26667622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ロボットの位置</a:t>
            </a:r>
            <a:r>
              <a:rPr kumimoji="1" lang="en-US" altLang="ja-JP" dirty="0"/>
              <a:t>(</a:t>
            </a:r>
            <a:r>
              <a:rPr kumimoji="1" lang="ja-JP" altLang="en-US" dirty="0"/>
              <a:t>速度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が与えられたとき、その位置</a:t>
            </a:r>
            <a:r>
              <a:rPr kumimoji="1" lang="en-US" altLang="ja-JP" dirty="0"/>
              <a:t>(</a:t>
            </a:r>
            <a:r>
              <a:rPr kumimoji="1" lang="ja-JP" altLang="en-US" dirty="0"/>
              <a:t>速度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にするための角度</a:t>
            </a:r>
            <a:r>
              <a:rPr kumimoji="1" lang="en-US" altLang="ja-JP" dirty="0"/>
              <a:t>(</a:t>
            </a:r>
            <a:r>
              <a:rPr kumimoji="1" lang="ja-JP" altLang="en-US" dirty="0"/>
              <a:t>角速度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を算出するための式</a:t>
            </a:r>
            <a:endParaRPr kumimoji="1" lang="en-US" altLang="ja-JP" dirty="0"/>
          </a:p>
          <a:p>
            <a:r>
              <a:rPr kumimoji="1" lang="ja-JP" altLang="en-US" dirty="0"/>
              <a:t>さっき求めた式は全て逆運動学モデルの式</a:t>
            </a:r>
            <a:endParaRPr kumimoji="1" lang="en-US" altLang="ja-JP" dirty="0"/>
          </a:p>
          <a:p>
            <a:r>
              <a:rPr lang="ja-JP" altLang="en-US" dirty="0"/>
              <a:t>さっきは速度ベースだったが、ロボットアームなどでは位置と角度の変換の式も立てることが多い</a:t>
            </a:r>
            <a:endParaRPr lang="en-US" altLang="ja-JP" dirty="0"/>
          </a:p>
          <a:p>
            <a:r>
              <a:rPr kumimoji="1" lang="ja-JP" altLang="en-US" dirty="0"/>
              <a:t>ロボットをやっているひとは一度は耳にする言葉なので</a:t>
            </a:r>
            <a:r>
              <a:rPr kumimoji="1" lang="ja-JP" altLang="en-US" dirty="0">
                <a:solidFill>
                  <a:srgbClr val="FFC000"/>
                </a:solidFill>
              </a:rPr>
              <a:t>きちんと理解すること！</a:t>
            </a:r>
            <a:endParaRPr kumimoji="1" lang="en-US" altLang="ja-JP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1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赤紫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ユーザー定義 2">
      <a:majorFont>
        <a:latin typeface="Meiryo UI"/>
        <a:ea typeface="HGｺﾞｼｯｸM"/>
        <a:cs typeface=""/>
      </a:majorFont>
      <a:minorFont>
        <a:latin typeface="Meiryo UI"/>
        <a:ea typeface="HG丸ｺﾞｼｯｸM-PRO"/>
        <a:cs typeface="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799</Words>
  <Application>Microsoft Office PowerPoint</Application>
  <PresentationFormat>ワイド画面</PresentationFormat>
  <Paragraphs>63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Meiryo UI</vt:lpstr>
      <vt:lpstr>Arial</vt:lpstr>
      <vt:lpstr>メッシュ</vt:lpstr>
      <vt:lpstr>一関高専Bチーム 制御班 資料</vt:lpstr>
      <vt:lpstr>目標</vt:lpstr>
      <vt:lpstr>やること</vt:lpstr>
      <vt:lpstr>オムニについて</vt:lpstr>
      <vt:lpstr>OmniDirectional Drive(全方向ドライブ)について</vt:lpstr>
      <vt:lpstr>Holonomic Driveについて</vt:lpstr>
      <vt:lpstr>Mecanum Driveについて</vt:lpstr>
      <vt:lpstr>Swerve Driveについて</vt:lpstr>
      <vt:lpstr>逆運動学モデル</vt:lpstr>
      <vt:lpstr>順運動学モデル</vt:lpstr>
      <vt:lpstr>ヤコビ行列について</vt:lpstr>
      <vt:lpstr>ぷろぐらむしてみよう</vt:lpstr>
      <vt:lpstr>最後に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一関高専Bチーム 制御班 資料</dc:title>
  <dc:creator>hayase kamitai</dc:creator>
  <cp:lastModifiedBy>hayase kamitai</cp:lastModifiedBy>
  <cp:revision>27</cp:revision>
  <dcterms:created xsi:type="dcterms:W3CDTF">2020-02-23T15:45:55Z</dcterms:created>
  <dcterms:modified xsi:type="dcterms:W3CDTF">2020-02-23T16:24:35Z</dcterms:modified>
</cp:coreProperties>
</file>