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66" r:id="rId5"/>
    <p:sldId id="259" r:id="rId6"/>
    <p:sldId id="264" r:id="rId7"/>
    <p:sldId id="267" r:id="rId8"/>
    <p:sldId id="268" r:id="rId9"/>
    <p:sldId id="269" r:id="rId10"/>
    <p:sldId id="270" r:id="rId11"/>
    <p:sldId id="271" r:id="rId12"/>
    <p:sldId id="272" r:id="rId13"/>
    <p:sldId id="273"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78" autoAdjust="0"/>
    <p:restoredTop sz="94660"/>
  </p:normalViewPr>
  <p:slideViewPr>
    <p:cSldViewPr snapToGrid="0">
      <p:cViewPr varScale="1">
        <p:scale>
          <a:sx n="119" d="100"/>
          <a:sy n="119"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24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AC24A9-CCB6-4F8D-B8DB-C2F3692CFA5A}"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5174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951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7233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7188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3258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967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9047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358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04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AC24A9-CCB6-4F8D-B8DB-C2F3692CFA5A}" type="datetimeFigureOut">
              <a:rPr lang="en-US" smtClean="0"/>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50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098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148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858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606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AC24A9-CCB6-4F8D-B8DB-C2F3692CFA5A}" type="datetimeFigureOut">
              <a:rPr lang="en-US" smtClean="0"/>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812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6399212" y="5883275"/>
            <a:ext cx="914400" cy="365125"/>
          </a:xfrm>
        </p:spPr>
        <p:txBody>
          <a:bodyPr/>
          <a:lstStyle/>
          <a:p>
            <a:fld id="{02AC24A9-CCB6-4F8D-B8DB-C2F3692CFA5A}" type="datetimeFigureOut">
              <a:rPr lang="en-US" smtClean="0"/>
              <a:t>2/23/2020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645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2AC24A9-CCB6-4F8D-B8DB-C2F3692CFA5A}" type="datetimeFigureOut">
              <a:rPr lang="en-US" smtClean="0"/>
              <a:t>2/23/2020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30618723"/>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457200" rtl="0" eaLnBrk="1" latinLnBrk="0" hangingPunct="1">
        <a:spcBef>
          <a:spcPct val="0"/>
        </a:spcBef>
        <a:buNone/>
        <a:defRPr kumimoji="1"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F620C-0A7D-4A76-A580-F0622DB84353}"/>
              </a:ext>
            </a:extLst>
          </p:cNvPr>
          <p:cNvSpPr>
            <a:spLocks noGrp="1"/>
          </p:cNvSpPr>
          <p:nvPr>
            <p:ph type="ctrTitle"/>
          </p:nvPr>
        </p:nvSpPr>
        <p:spPr>
          <a:xfrm>
            <a:off x="1751012" y="4549883"/>
            <a:ext cx="8676222" cy="1066801"/>
          </a:xfrm>
        </p:spPr>
        <p:txBody>
          <a:bodyPr>
            <a:noAutofit/>
          </a:bodyPr>
          <a:lstStyle/>
          <a:p>
            <a:pPr>
              <a:lnSpc>
                <a:spcPct val="90000"/>
              </a:lnSpc>
            </a:pPr>
            <a:r>
              <a:rPr kumimoji="1" lang="ja-JP" altLang="en-US" sz="3600" b="1" dirty="0">
                <a:ln w="3175" cmpd="sng">
                  <a:solidFill>
                    <a:schemeClr val="tx1"/>
                  </a:solidFill>
                </a:ln>
              </a:rPr>
              <a:t>一関高専</a:t>
            </a:r>
            <a:r>
              <a:rPr kumimoji="1" lang="en-US" altLang="ja-JP" sz="3600" b="1" dirty="0">
                <a:ln w="3175" cmpd="sng">
                  <a:solidFill>
                    <a:schemeClr val="tx1"/>
                  </a:solidFill>
                </a:ln>
              </a:rPr>
              <a:t>B</a:t>
            </a:r>
            <a:r>
              <a:rPr kumimoji="1" lang="ja-JP" altLang="en-US" sz="3600" b="1" dirty="0">
                <a:ln w="3175" cmpd="sng">
                  <a:solidFill>
                    <a:schemeClr val="tx1"/>
                  </a:solidFill>
                </a:ln>
              </a:rPr>
              <a:t>チーム</a:t>
            </a:r>
            <a:br>
              <a:rPr kumimoji="1" lang="en-US" altLang="ja-JP" sz="3600" b="1" dirty="0">
                <a:ln w="3175" cmpd="sng">
                  <a:solidFill>
                    <a:schemeClr val="tx1"/>
                  </a:solidFill>
                </a:ln>
              </a:rPr>
            </a:br>
            <a:r>
              <a:rPr kumimoji="1" lang="ja-JP" altLang="en-US" sz="3600" b="1" dirty="0">
                <a:ln w="3175" cmpd="sng">
                  <a:solidFill>
                    <a:schemeClr val="tx1"/>
                  </a:solidFill>
                </a:ln>
              </a:rPr>
              <a:t>制御班 資料</a:t>
            </a:r>
          </a:p>
        </p:txBody>
      </p:sp>
      <p:sp>
        <p:nvSpPr>
          <p:cNvPr id="3" name="字幕 2">
            <a:extLst>
              <a:ext uri="{FF2B5EF4-FFF2-40B4-BE49-F238E27FC236}">
                <a16:creationId xmlns:a16="http://schemas.microsoft.com/office/drawing/2014/main" id="{106AFDAC-D2FD-48CB-98D4-9D3F62648D78}"/>
              </a:ext>
            </a:extLst>
          </p:cNvPr>
          <p:cNvSpPr>
            <a:spLocks noGrp="1"/>
          </p:cNvSpPr>
          <p:nvPr>
            <p:ph type="subTitle" idx="1"/>
          </p:nvPr>
        </p:nvSpPr>
        <p:spPr>
          <a:xfrm>
            <a:off x="1751012" y="5721485"/>
            <a:ext cx="8676222" cy="722243"/>
          </a:xfrm>
        </p:spPr>
        <p:txBody>
          <a:bodyPr>
            <a:noAutofit/>
          </a:bodyPr>
          <a:lstStyle/>
          <a:p>
            <a:r>
              <a:rPr lang="ja-JP" altLang="en-US" sz="4000" b="1" dirty="0"/>
              <a:t>モーター</a:t>
            </a:r>
            <a:r>
              <a:rPr kumimoji="1" lang="ja-JP" altLang="en-US" sz="4000" b="1" dirty="0"/>
              <a:t>編</a:t>
            </a:r>
            <a:endParaRPr kumimoji="1" lang="en-US" altLang="ja-JP" sz="4000" b="1" dirty="0"/>
          </a:p>
        </p:txBody>
      </p:sp>
      <p:pic>
        <p:nvPicPr>
          <p:cNvPr id="4" name="Picture 3" descr="テーブル, スポーツゲーム, ウィンドウ が含まれている画像&#10;&#10;自動的に生成された説明">
            <a:extLst>
              <a:ext uri="{FF2B5EF4-FFF2-40B4-BE49-F238E27FC236}">
                <a16:creationId xmlns:a16="http://schemas.microsoft.com/office/drawing/2014/main" id="{A444BF2E-8A63-4CC4-BC01-B5E734D2831A}"/>
              </a:ext>
            </a:extLst>
          </p:cNvPr>
          <p:cNvPicPr>
            <a:picLocks noChangeAspect="1"/>
          </p:cNvPicPr>
          <p:nvPr/>
        </p:nvPicPr>
        <p:blipFill rotWithShape="1">
          <a:blip r:embed="rId3">
            <a:extLst>
              <a:ext uri="{28A0092B-C50C-407E-A947-70E740481C1C}">
                <a14:useLocalDpi xmlns:a14="http://schemas.microsoft.com/office/drawing/2010/main" val="0"/>
              </a:ext>
            </a:extLst>
          </a:blip>
          <a:srcRect t="14647" b="21906"/>
          <a:stretch/>
        </p:blipFill>
        <p:spPr>
          <a:xfrm>
            <a:off x="20" y="10"/>
            <a:ext cx="12191980" cy="4273816"/>
          </a:xfrm>
          <a:prstGeom prst="rect">
            <a:avLst/>
          </a:prstGeom>
        </p:spPr>
      </p:pic>
    </p:spTree>
    <p:extLst>
      <p:ext uri="{BB962C8B-B14F-4D97-AF65-F5344CB8AC3E}">
        <p14:creationId xmlns:p14="http://schemas.microsoft.com/office/powerpoint/2010/main" val="275667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9DC3CA-25F7-46F9-B717-B5B22F54C1CE}"/>
              </a:ext>
            </a:extLst>
          </p:cNvPr>
          <p:cNvSpPr>
            <a:spLocks noGrp="1"/>
          </p:cNvSpPr>
          <p:nvPr>
            <p:ph type="title"/>
          </p:nvPr>
        </p:nvSpPr>
        <p:spPr>
          <a:xfrm>
            <a:off x="643191" y="609600"/>
            <a:ext cx="6573685" cy="1905000"/>
          </a:xfrm>
        </p:spPr>
        <p:txBody>
          <a:bodyPr>
            <a:normAutofit/>
          </a:bodyPr>
          <a:lstStyle/>
          <a:p>
            <a:r>
              <a:rPr kumimoji="1" lang="ja-JP" altLang="en-US" dirty="0"/>
              <a:t>周波数</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FBC326E8-56BC-4C73-B454-76D9DF6037BF}"/>
              </a:ext>
            </a:extLst>
          </p:cNvPr>
          <p:cNvSpPr>
            <a:spLocks noGrp="1"/>
          </p:cNvSpPr>
          <p:nvPr>
            <p:ph idx="1"/>
          </p:nvPr>
        </p:nvSpPr>
        <p:spPr>
          <a:xfrm>
            <a:off x="643192" y="2666999"/>
            <a:ext cx="6573684" cy="3216276"/>
          </a:xfrm>
        </p:spPr>
        <p:txBody>
          <a:bodyPr>
            <a:normAutofit/>
          </a:bodyPr>
          <a:lstStyle/>
          <a:p>
            <a:r>
              <a:rPr lang="en-US" altLang="ja-JP" dirty="0"/>
              <a:t>PWM</a:t>
            </a:r>
            <a:r>
              <a:rPr lang="ja-JP" altLang="en-US" dirty="0"/>
              <a:t>信号の場合の周波数とは、</a:t>
            </a:r>
            <a:endParaRPr lang="en-US" altLang="ja-JP" dirty="0"/>
          </a:p>
          <a:p>
            <a:pPr marL="0" indent="0">
              <a:buNone/>
            </a:pPr>
            <a:r>
              <a:rPr lang="en-US" altLang="ja-JP" dirty="0"/>
              <a:t>1</a:t>
            </a:r>
            <a:r>
              <a:rPr lang="ja-JP" altLang="en-US" dirty="0"/>
              <a:t>秒に何回</a:t>
            </a:r>
            <a:r>
              <a:rPr lang="en-US" altLang="ja-JP" dirty="0"/>
              <a:t>”0</a:t>
            </a:r>
            <a:r>
              <a:rPr lang="ja-JP" altLang="en-US" dirty="0"/>
              <a:t>から</a:t>
            </a:r>
            <a:r>
              <a:rPr lang="en-US" altLang="ja-JP" dirty="0"/>
              <a:t>1</a:t>
            </a:r>
            <a:r>
              <a:rPr lang="ja-JP" altLang="en-US" dirty="0"/>
              <a:t>になってからもう一回</a:t>
            </a:r>
            <a:r>
              <a:rPr lang="en-US" altLang="ja-JP" dirty="0"/>
              <a:t>0</a:t>
            </a:r>
            <a:r>
              <a:rPr lang="ja-JP" altLang="en-US" dirty="0"/>
              <a:t>から</a:t>
            </a:r>
            <a:r>
              <a:rPr lang="en-US" altLang="ja-JP" dirty="0"/>
              <a:t>1</a:t>
            </a:r>
            <a:r>
              <a:rPr lang="ja-JP" altLang="en-US" dirty="0"/>
              <a:t>になる</a:t>
            </a:r>
            <a:r>
              <a:rPr lang="en-US" altLang="ja-JP" dirty="0"/>
              <a:t>”</a:t>
            </a:r>
            <a:r>
              <a:rPr lang="ja-JP" altLang="en-US" dirty="0"/>
              <a:t>か</a:t>
            </a:r>
            <a:endParaRPr lang="en-US" altLang="ja-JP" dirty="0"/>
          </a:p>
          <a:p>
            <a:r>
              <a:rPr lang="en-US" altLang="ja-JP" dirty="0"/>
              <a:t>”0</a:t>
            </a:r>
            <a:r>
              <a:rPr lang="ja-JP" altLang="en-US" dirty="0"/>
              <a:t>から</a:t>
            </a:r>
            <a:r>
              <a:rPr lang="en-US" altLang="ja-JP" dirty="0"/>
              <a:t>1</a:t>
            </a:r>
            <a:r>
              <a:rPr lang="ja-JP" altLang="en-US" dirty="0"/>
              <a:t>になってからもう一回</a:t>
            </a:r>
            <a:r>
              <a:rPr lang="en-US" altLang="ja-JP" dirty="0"/>
              <a:t>0</a:t>
            </a:r>
            <a:r>
              <a:rPr lang="ja-JP" altLang="en-US" dirty="0"/>
              <a:t>から</a:t>
            </a:r>
            <a:r>
              <a:rPr lang="en-US" altLang="ja-JP" dirty="0"/>
              <a:t>1</a:t>
            </a:r>
            <a:r>
              <a:rPr lang="ja-JP" altLang="en-US" dirty="0"/>
              <a:t>になる</a:t>
            </a:r>
            <a:r>
              <a:rPr lang="en-US" altLang="ja-JP" dirty="0"/>
              <a:t>”</a:t>
            </a:r>
            <a:r>
              <a:rPr lang="ja-JP" altLang="en-US" dirty="0"/>
              <a:t>までを周期という</a:t>
            </a:r>
            <a:endParaRPr lang="en-US" altLang="ja-JP" dirty="0"/>
          </a:p>
          <a:p>
            <a:r>
              <a:rPr lang="ja-JP" altLang="en-US" dirty="0"/>
              <a:t>周波数が高いほど、作られるアナログ信号がなめらかにきれいになる</a:t>
            </a:r>
            <a:endParaRPr lang="en-US" altLang="ja-JP" dirty="0"/>
          </a:p>
          <a:p>
            <a:r>
              <a:rPr lang="en-US" altLang="ja-JP" dirty="0"/>
              <a:t>B</a:t>
            </a:r>
            <a:r>
              <a:rPr lang="ja-JP" altLang="en-US" dirty="0"/>
              <a:t>チームでは</a:t>
            </a:r>
            <a:r>
              <a:rPr lang="en-US" altLang="ja-JP" dirty="0"/>
              <a:t>10KHz(10000Hz)</a:t>
            </a:r>
            <a:r>
              <a:rPr lang="ja-JP" altLang="en-US" dirty="0"/>
              <a:t>にしている</a:t>
            </a:r>
            <a:endParaRPr lang="en-US" altLang="ja-JP" dirty="0"/>
          </a:p>
        </p:txBody>
      </p:sp>
      <p:pic>
        <p:nvPicPr>
          <p:cNvPr id="5" name="図 4">
            <a:extLst>
              <a:ext uri="{FF2B5EF4-FFF2-40B4-BE49-F238E27FC236}">
                <a16:creationId xmlns:a16="http://schemas.microsoft.com/office/drawing/2014/main" id="{5299DB92-5B17-435B-B42F-481E71A26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839" y="1901958"/>
            <a:ext cx="3976788" cy="273404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9890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3F97A-2CA0-4B4B-B013-1772976EAC5E}"/>
              </a:ext>
            </a:extLst>
          </p:cNvPr>
          <p:cNvSpPr>
            <a:spLocks noGrp="1"/>
          </p:cNvSpPr>
          <p:nvPr>
            <p:ph type="title"/>
          </p:nvPr>
        </p:nvSpPr>
        <p:spPr/>
        <p:txBody>
          <a:bodyPr/>
          <a:lstStyle/>
          <a:p>
            <a:r>
              <a:rPr kumimoji="1" lang="en-US" altLang="ja-JP" dirty="0"/>
              <a:t>PWM</a:t>
            </a:r>
            <a:r>
              <a:rPr kumimoji="1" lang="ja-JP" altLang="en-US" dirty="0"/>
              <a:t>信号とデジタル信号によって制御するパターン</a:t>
            </a:r>
          </a:p>
        </p:txBody>
      </p:sp>
      <p:sp>
        <p:nvSpPr>
          <p:cNvPr id="3" name="コンテンツ プレースホルダー 2">
            <a:extLst>
              <a:ext uri="{FF2B5EF4-FFF2-40B4-BE49-F238E27FC236}">
                <a16:creationId xmlns:a16="http://schemas.microsoft.com/office/drawing/2014/main" id="{38CAE6D1-A1E7-4742-BEB6-6C91A386E763}"/>
              </a:ext>
            </a:extLst>
          </p:cNvPr>
          <p:cNvSpPr>
            <a:spLocks noGrp="1"/>
          </p:cNvSpPr>
          <p:nvPr>
            <p:ph idx="1"/>
          </p:nvPr>
        </p:nvSpPr>
        <p:spPr/>
        <p:txBody>
          <a:bodyPr>
            <a:normAutofit/>
          </a:bodyPr>
          <a:lstStyle/>
          <a:p>
            <a:pPr marL="0" indent="0">
              <a:buNone/>
            </a:pPr>
            <a:r>
              <a:rPr kumimoji="1" lang="ja-JP" altLang="en-US" sz="3200" dirty="0"/>
              <a:t>この場合は</a:t>
            </a:r>
            <a:endParaRPr kumimoji="1" lang="en-US" altLang="ja-JP" sz="3200" dirty="0"/>
          </a:p>
          <a:p>
            <a:r>
              <a:rPr lang="en-US" altLang="ja-JP" sz="3200" dirty="0"/>
              <a:t>PWM</a:t>
            </a:r>
            <a:r>
              <a:rPr lang="ja-JP" altLang="en-US" sz="3200" dirty="0"/>
              <a:t>信号→モーターの回転の速さ</a:t>
            </a:r>
            <a:endParaRPr lang="en-US" altLang="ja-JP" sz="3200" dirty="0"/>
          </a:p>
          <a:p>
            <a:r>
              <a:rPr kumimoji="1" lang="ja-JP" altLang="en-US" sz="3200" dirty="0"/>
              <a:t>デジタル信号→モーターの回転の方向</a:t>
            </a:r>
            <a:endParaRPr kumimoji="1" lang="en-US" altLang="ja-JP" sz="3200" dirty="0"/>
          </a:p>
          <a:p>
            <a:pPr marL="0" indent="0">
              <a:buNone/>
            </a:pPr>
            <a:r>
              <a:rPr kumimoji="1" lang="ja-JP" altLang="en-US" sz="3200" dirty="0"/>
              <a:t>となる</a:t>
            </a:r>
          </a:p>
        </p:txBody>
      </p:sp>
    </p:spTree>
    <p:extLst>
      <p:ext uri="{BB962C8B-B14F-4D97-AF65-F5344CB8AC3E}">
        <p14:creationId xmlns:p14="http://schemas.microsoft.com/office/powerpoint/2010/main" val="395054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E8AA7B-11EC-4168-99B9-C7ABB784FC86}"/>
              </a:ext>
            </a:extLst>
          </p:cNvPr>
          <p:cNvSpPr>
            <a:spLocks noGrp="1"/>
          </p:cNvSpPr>
          <p:nvPr>
            <p:ph type="title"/>
          </p:nvPr>
        </p:nvSpPr>
        <p:spPr/>
        <p:txBody>
          <a:bodyPr/>
          <a:lstStyle/>
          <a:p>
            <a:r>
              <a:rPr kumimoji="1" lang="ja-JP" altLang="en-US" dirty="0"/>
              <a:t>２つの</a:t>
            </a:r>
            <a:r>
              <a:rPr kumimoji="1" lang="en-US" altLang="ja-JP" dirty="0"/>
              <a:t>PWM</a:t>
            </a:r>
            <a:r>
              <a:rPr kumimoji="1" lang="ja-JP" altLang="en-US" dirty="0"/>
              <a:t>信号によって制御するパターン</a:t>
            </a:r>
          </a:p>
        </p:txBody>
      </p:sp>
      <p:sp>
        <p:nvSpPr>
          <p:cNvPr id="3" name="コンテンツ プレースホルダー 2">
            <a:extLst>
              <a:ext uri="{FF2B5EF4-FFF2-40B4-BE49-F238E27FC236}">
                <a16:creationId xmlns:a16="http://schemas.microsoft.com/office/drawing/2014/main" id="{8C2E0AEF-EB85-4A15-B5A2-75E352F7E553}"/>
              </a:ext>
            </a:extLst>
          </p:cNvPr>
          <p:cNvSpPr>
            <a:spLocks noGrp="1"/>
          </p:cNvSpPr>
          <p:nvPr>
            <p:ph idx="1"/>
          </p:nvPr>
        </p:nvSpPr>
        <p:spPr/>
        <p:txBody>
          <a:bodyPr>
            <a:normAutofit/>
          </a:bodyPr>
          <a:lstStyle/>
          <a:p>
            <a:r>
              <a:rPr kumimoji="1" lang="ja-JP" altLang="en-US" sz="2800" dirty="0"/>
              <a:t>この場合は、</a:t>
            </a:r>
            <a:r>
              <a:rPr lang="en-US" altLang="ja-JP" sz="2800" dirty="0"/>
              <a:t>2</a:t>
            </a:r>
            <a:r>
              <a:rPr lang="ja-JP" altLang="en-US" sz="2800" dirty="0"/>
              <a:t>つの入力先から</a:t>
            </a:r>
            <a:r>
              <a:rPr kumimoji="1" lang="ja-JP" altLang="en-US" sz="2800" dirty="0"/>
              <a:t>どちらか選んで</a:t>
            </a:r>
            <a:r>
              <a:rPr kumimoji="1" lang="en-US" altLang="ja-JP" sz="2800" dirty="0"/>
              <a:t>PWM</a:t>
            </a:r>
            <a:r>
              <a:rPr kumimoji="1" lang="ja-JP" altLang="en-US" sz="2800" dirty="0"/>
              <a:t>信号をいれ、もう片方は</a:t>
            </a:r>
            <a:r>
              <a:rPr kumimoji="1" lang="en-US" altLang="ja-JP" sz="2800" dirty="0"/>
              <a:t>0</a:t>
            </a:r>
            <a:r>
              <a:rPr kumimoji="1" lang="ja-JP" altLang="en-US" sz="2800" dirty="0"/>
              <a:t>にする。</a:t>
            </a:r>
            <a:endParaRPr kumimoji="1" lang="en-US" altLang="ja-JP" sz="2800" dirty="0"/>
          </a:p>
          <a:p>
            <a:r>
              <a:rPr lang="en-US" altLang="ja-JP" sz="2800" dirty="0"/>
              <a:t>PWM</a:t>
            </a:r>
            <a:r>
              <a:rPr lang="ja-JP" altLang="en-US" sz="2800" dirty="0"/>
              <a:t>信号によりモーターの速度が決定され、どちらを</a:t>
            </a:r>
            <a:r>
              <a:rPr lang="en-US" altLang="ja-JP" sz="2800" dirty="0"/>
              <a:t>PWM</a:t>
            </a:r>
            <a:r>
              <a:rPr lang="ja-JP" altLang="en-US" sz="2800" dirty="0"/>
              <a:t>信号にするかで、回転方向が決定される。</a:t>
            </a:r>
            <a:endParaRPr kumimoji="1" lang="ja-JP" altLang="en-US" sz="2800" dirty="0"/>
          </a:p>
        </p:txBody>
      </p:sp>
    </p:spTree>
    <p:extLst>
      <p:ext uri="{BB962C8B-B14F-4D97-AF65-F5344CB8AC3E}">
        <p14:creationId xmlns:p14="http://schemas.microsoft.com/office/powerpoint/2010/main" val="313813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3481D-8355-4C76-B7D1-89C2D0F1EA86}"/>
              </a:ext>
            </a:extLst>
          </p:cNvPr>
          <p:cNvSpPr>
            <a:spLocks noGrp="1"/>
          </p:cNvSpPr>
          <p:nvPr>
            <p:ph type="title"/>
          </p:nvPr>
        </p:nvSpPr>
        <p:spPr>
          <a:xfrm>
            <a:off x="1141412" y="609599"/>
            <a:ext cx="10224419" cy="5863389"/>
          </a:xfrm>
        </p:spPr>
        <p:txBody>
          <a:bodyPr>
            <a:normAutofit/>
          </a:bodyPr>
          <a:lstStyle/>
          <a:p>
            <a:pPr algn="ctr"/>
            <a:r>
              <a:rPr kumimoji="1" lang="ja-JP" altLang="en-US" sz="6600" dirty="0"/>
              <a:t>ぷろぐらむしてみよう</a:t>
            </a:r>
          </a:p>
        </p:txBody>
      </p:sp>
    </p:spTree>
    <p:extLst>
      <p:ext uri="{BB962C8B-B14F-4D97-AF65-F5344CB8AC3E}">
        <p14:creationId xmlns:p14="http://schemas.microsoft.com/office/powerpoint/2010/main" val="4281053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2F06F-62C3-4154-A060-200D53562691}"/>
              </a:ext>
            </a:extLst>
          </p:cNvPr>
          <p:cNvSpPr>
            <a:spLocks noGrp="1"/>
          </p:cNvSpPr>
          <p:nvPr>
            <p:ph type="title"/>
          </p:nvPr>
        </p:nvSpPr>
        <p:spPr/>
        <p:txBody>
          <a:bodyPr/>
          <a:lstStyle/>
          <a:p>
            <a:r>
              <a:rPr kumimoji="1" lang="ja-JP" altLang="en-US" dirty="0"/>
              <a:t>最後に</a:t>
            </a:r>
          </a:p>
        </p:txBody>
      </p:sp>
      <p:sp>
        <p:nvSpPr>
          <p:cNvPr id="3" name="コンテンツ プレースホルダー 2">
            <a:extLst>
              <a:ext uri="{FF2B5EF4-FFF2-40B4-BE49-F238E27FC236}">
                <a16:creationId xmlns:a16="http://schemas.microsoft.com/office/drawing/2014/main" id="{0ED99019-D519-4815-A600-9F77A4DF2118}"/>
              </a:ext>
            </a:extLst>
          </p:cNvPr>
          <p:cNvSpPr>
            <a:spLocks noGrp="1"/>
          </p:cNvSpPr>
          <p:nvPr>
            <p:ph idx="1"/>
          </p:nvPr>
        </p:nvSpPr>
        <p:spPr>
          <a:xfrm>
            <a:off x="1141413" y="2320212"/>
            <a:ext cx="9905998" cy="3932853"/>
          </a:xfrm>
        </p:spPr>
        <p:txBody>
          <a:bodyPr>
            <a:noAutofit/>
          </a:bodyPr>
          <a:lstStyle/>
          <a:p>
            <a:r>
              <a:rPr lang="en-US" altLang="ja-JP" sz="3200" dirty="0"/>
              <a:t>B</a:t>
            </a:r>
            <a:r>
              <a:rPr lang="ja-JP" altLang="en-US" sz="3200" dirty="0"/>
              <a:t>チームはモーター大好きなので、これができればなんでもできるようなもん</a:t>
            </a:r>
            <a:endParaRPr lang="en-US" altLang="ja-JP" sz="3200" dirty="0"/>
          </a:p>
        </p:txBody>
      </p:sp>
    </p:spTree>
    <p:extLst>
      <p:ext uri="{BB962C8B-B14F-4D97-AF65-F5344CB8AC3E}">
        <p14:creationId xmlns:p14="http://schemas.microsoft.com/office/powerpoint/2010/main" val="5077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4014A-8CF6-4B37-A068-2A617B3A915F}"/>
              </a:ext>
            </a:extLst>
          </p:cNvPr>
          <p:cNvSpPr>
            <a:spLocks noGrp="1"/>
          </p:cNvSpPr>
          <p:nvPr>
            <p:ph type="title"/>
          </p:nvPr>
        </p:nvSpPr>
        <p:spPr/>
        <p:txBody>
          <a:bodyPr/>
          <a:lstStyle/>
          <a:p>
            <a:r>
              <a:rPr kumimoji="1" lang="ja-JP" altLang="en-US" dirty="0"/>
              <a:t>目標</a:t>
            </a:r>
          </a:p>
        </p:txBody>
      </p:sp>
      <p:sp>
        <p:nvSpPr>
          <p:cNvPr id="3" name="コンテンツ プレースホルダー 2">
            <a:extLst>
              <a:ext uri="{FF2B5EF4-FFF2-40B4-BE49-F238E27FC236}">
                <a16:creationId xmlns:a16="http://schemas.microsoft.com/office/drawing/2014/main" id="{4C95D4DA-A895-455A-9C5B-1849655A70CE}"/>
              </a:ext>
            </a:extLst>
          </p:cNvPr>
          <p:cNvSpPr>
            <a:spLocks noGrp="1"/>
          </p:cNvSpPr>
          <p:nvPr>
            <p:ph idx="1"/>
          </p:nvPr>
        </p:nvSpPr>
        <p:spPr/>
        <p:txBody>
          <a:bodyPr>
            <a:normAutofit/>
          </a:bodyPr>
          <a:lstStyle/>
          <a:p>
            <a:r>
              <a:rPr lang="ja-JP" altLang="en-US" sz="4000" dirty="0"/>
              <a:t>モーター</a:t>
            </a:r>
            <a:r>
              <a:rPr kumimoji="1" lang="ja-JP" altLang="en-US" sz="4000" dirty="0"/>
              <a:t>を思い通りに動かすこと！</a:t>
            </a:r>
            <a:endParaRPr kumimoji="1" lang="en-US" altLang="ja-JP" sz="4000" dirty="0"/>
          </a:p>
        </p:txBody>
      </p:sp>
    </p:spTree>
    <p:extLst>
      <p:ext uri="{BB962C8B-B14F-4D97-AF65-F5344CB8AC3E}">
        <p14:creationId xmlns:p14="http://schemas.microsoft.com/office/powerpoint/2010/main" val="86402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9A49D-31E3-47E3-A603-D465A985B45C}"/>
              </a:ext>
            </a:extLst>
          </p:cNvPr>
          <p:cNvSpPr>
            <a:spLocks noGrp="1"/>
          </p:cNvSpPr>
          <p:nvPr>
            <p:ph type="title"/>
          </p:nvPr>
        </p:nvSpPr>
        <p:spPr/>
        <p:txBody>
          <a:bodyPr/>
          <a:lstStyle/>
          <a:p>
            <a:r>
              <a:rPr kumimoji="1" lang="ja-JP" altLang="en-US" dirty="0"/>
              <a:t>やること</a:t>
            </a:r>
          </a:p>
        </p:txBody>
      </p:sp>
      <p:sp>
        <p:nvSpPr>
          <p:cNvPr id="3" name="コンテンツ プレースホルダー 2">
            <a:extLst>
              <a:ext uri="{FF2B5EF4-FFF2-40B4-BE49-F238E27FC236}">
                <a16:creationId xmlns:a16="http://schemas.microsoft.com/office/drawing/2014/main" id="{E4873F69-66B7-4434-AA3B-55F0A344BE6B}"/>
              </a:ext>
            </a:extLst>
          </p:cNvPr>
          <p:cNvSpPr>
            <a:spLocks noGrp="1"/>
          </p:cNvSpPr>
          <p:nvPr>
            <p:ph idx="1"/>
          </p:nvPr>
        </p:nvSpPr>
        <p:spPr/>
        <p:txBody>
          <a:bodyPr>
            <a:normAutofit/>
          </a:bodyPr>
          <a:lstStyle/>
          <a:p>
            <a:r>
              <a:rPr lang="ja-JP" altLang="en-US" sz="4400" dirty="0"/>
              <a:t>モーターの知識を深める</a:t>
            </a:r>
            <a:endParaRPr kumimoji="1" lang="en-US" altLang="ja-JP" sz="4400" dirty="0"/>
          </a:p>
          <a:p>
            <a:r>
              <a:rPr kumimoji="1" lang="ja-JP" altLang="en-US" sz="4400" dirty="0"/>
              <a:t>プログラミング</a:t>
            </a:r>
            <a:endParaRPr kumimoji="1" lang="en-US" altLang="ja-JP" sz="4400" dirty="0"/>
          </a:p>
          <a:p>
            <a:r>
              <a:rPr kumimoji="1" lang="ja-JP" altLang="en-US" sz="4400" dirty="0"/>
              <a:t>回路作成</a:t>
            </a:r>
            <a:r>
              <a:rPr kumimoji="1" lang="en-US" altLang="ja-JP" sz="4400" dirty="0"/>
              <a:t>(</a:t>
            </a:r>
            <a:r>
              <a:rPr kumimoji="1" lang="ja-JP" altLang="en-US" sz="4400" dirty="0"/>
              <a:t>やりません</a:t>
            </a:r>
            <a:r>
              <a:rPr kumimoji="1" lang="en-US" altLang="ja-JP" sz="4400" dirty="0"/>
              <a:t>)</a:t>
            </a:r>
          </a:p>
        </p:txBody>
      </p:sp>
    </p:spTree>
    <p:extLst>
      <p:ext uri="{BB962C8B-B14F-4D97-AF65-F5344CB8AC3E}">
        <p14:creationId xmlns:p14="http://schemas.microsoft.com/office/powerpoint/2010/main" val="59305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6C33C-48D2-437D-B507-C014EECBBA18}"/>
              </a:ext>
            </a:extLst>
          </p:cNvPr>
          <p:cNvSpPr>
            <a:spLocks noGrp="1"/>
          </p:cNvSpPr>
          <p:nvPr>
            <p:ph type="title"/>
          </p:nvPr>
        </p:nvSpPr>
        <p:spPr/>
        <p:txBody>
          <a:bodyPr/>
          <a:lstStyle/>
          <a:p>
            <a:r>
              <a:rPr lang="ja-JP" altLang="en-US" dirty="0"/>
              <a:t>モーターの種類</a:t>
            </a:r>
            <a:r>
              <a:rPr kumimoji="1" lang="ja-JP" altLang="en-US" dirty="0"/>
              <a:t>について</a:t>
            </a:r>
          </a:p>
        </p:txBody>
      </p:sp>
      <p:sp>
        <p:nvSpPr>
          <p:cNvPr id="3" name="コンテンツ プレースホルダー 2">
            <a:extLst>
              <a:ext uri="{FF2B5EF4-FFF2-40B4-BE49-F238E27FC236}">
                <a16:creationId xmlns:a16="http://schemas.microsoft.com/office/drawing/2014/main" id="{F3A3F116-2AFA-44E4-A26E-06696D21E033}"/>
              </a:ext>
            </a:extLst>
          </p:cNvPr>
          <p:cNvSpPr>
            <a:spLocks noGrp="1"/>
          </p:cNvSpPr>
          <p:nvPr>
            <p:ph idx="1"/>
          </p:nvPr>
        </p:nvSpPr>
        <p:spPr>
          <a:xfrm>
            <a:off x="1141413" y="2227007"/>
            <a:ext cx="9905998" cy="3564194"/>
          </a:xfrm>
        </p:spPr>
        <p:txBody>
          <a:bodyPr>
            <a:normAutofit lnSpcReduction="10000"/>
          </a:bodyPr>
          <a:lstStyle/>
          <a:p>
            <a:r>
              <a:rPr lang="ja-JP" altLang="en-US" sz="3200" cap="none" dirty="0"/>
              <a:t>ブラシ付き</a:t>
            </a:r>
            <a:r>
              <a:rPr lang="en-US" altLang="ja-JP" sz="3200" cap="none" dirty="0"/>
              <a:t>DC</a:t>
            </a:r>
            <a:r>
              <a:rPr lang="ja-JP" altLang="en-US" sz="3200" cap="none" dirty="0"/>
              <a:t>モーター</a:t>
            </a:r>
            <a:endParaRPr lang="en-US" altLang="ja-JP" sz="3200" cap="none" dirty="0"/>
          </a:p>
          <a:p>
            <a:r>
              <a:rPr lang="ja-JP" altLang="en-US" sz="3200" cap="none" dirty="0"/>
              <a:t>ブラシレス</a:t>
            </a:r>
            <a:r>
              <a:rPr lang="en-US" altLang="ja-JP" sz="3200" cap="none" dirty="0"/>
              <a:t>DC</a:t>
            </a:r>
            <a:r>
              <a:rPr lang="ja-JP" altLang="en-US" sz="3200" cap="none" dirty="0"/>
              <a:t>モーター</a:t>
            </a:r>
            <a:endParaRPr lang="en-US" altLang="ja-JP" sz="3200" cap="none" dirty="0"/>
          </a:p>
          <a:p>
            <a:r>
              <a:rPr lang="ja-JP" altLang="en-US" sz="3200" cap="none" dirty="0"/>
              <a:t>ステッピングモーター</a:t>
            </a:r>
            <a:endParaRPr lang="en-US" altLang="ja-JP" sz="3200" cap="none" dirty="0"/>
          </a:p>
          <a:p>
            <a:r>
              <a:rPr lang="ja-JP" altLang="en-US" sz="3200" cap="none" dirty="0"/>
              <a:t>三相交流モーターなど</a:t>
            </a:r>
            <a:endParaRPr lang="en-US" altLang="ja-JP" sz="3200" cap="none" dirty="0"/>
          </a:p>
          <a:p>
            <a:pPr marL="0" indent="0">
              <a:buNone/>
            </a:pPr>
            <a:r>
              <a:rPr lang="ja-JP" altLang="en-US" sz="3200" cap="none" dirty="0"/>
              <a:t>基本的には</a:t>
            </a:r>
            <a:r>
              <a:rPr lang="en-US" altLang="ja-JP" sz="3200" cap="none" dirty="0"/>
              <a:t>DC</a:t>
            </a:r>
            <a:r>
              <a:rPr lang="ja-JP" altLang="en-US" sz="3200" cap="none" dirty="0"/>
              <a:t>モーターを使う。理由は</a:t>
            </a:r>
            <a:r>
              <a:rPr lang="en-US" altLang="ja-JP" sz="3200" cap="none" dirty="0"/>
              <a:t>DC</a:t>
            </a:r>
            <a:r>
              <a:rPr lang="ja-JP" altLang="en-US" sz="3200" cap="none" dirty="0"/>
              <a:t>モーターは安くて使いやすいから。</a:t>
            </a:r>
            <a:endParaRPr lang="en-US" altLang="ja-JP" sz="3200" cap="none" dirty="0"/>
          </a:p>
        </p:txBody>
      </p:sp>
    </p:spTree>
    <p:extLst>
      <p:ext uri="{BB962C8B-B14F-4D97-AF65-F5344CB8AC3E}">
        <p14:creationId xmlns:p14="http://schemas.microsoft.com/office/powerpoint/2010/main" val="2209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9FBFCA-DF7C-438A-8F3D-798E32405986}"/>
              </a:ext>
            </a:extLst>
          </p:cNvPr>
          <p:cNvSpPr>
            <a:spLocks noGrp="1"/>
          </p:cNvSpPr>
          <p:nvPr>
            <p:ph type="title"/>
          </p:nvPr>
        </p:nvSpPr>
        <p:spPr/>
        <p:txBody>
          <a:bodyPr/>
          <a:lstStyle/>
          <a:p>
            <a:r>
              <a:rPr lang="ja-JP" altLang="en-US" dirty="0"/>
              <a:t>モーターの制御</a:t>
            </a:r>
            <a:r>
              <a:rPr kumimoji="1" lang="ja-JP" altLang="en-US" dirty="0"/>
              <a:t>について</a:t>
            </a:r>
          </a:p>
        </p:txBody>
      </p:sp>
      <p:sp>
        <p:nvSpPr>
          <p:cNvPr id="3" name="コンテンツ プレースホルダー 2">
            <a:extLst>
              <a:ext uri="{FF2B5EF4-FFF2-40B4-BE49-F238E27FC236}">
                <a16:creationId xmlns:a16="http://schemas.microsoft.com/office/drawing/2014/main" id="{E6206148-314E-4E7A-BC4D-51D5EB0339E2}"/>
              </a:ext>
            </a:extLst>
          </p:cNvPr>
          <p:cNvSpPr>
            <a:spLocks noGrp="1"/>
          </p:cNvSpPr>
          <p:nvPr>
            <p:ph idx="1"/>
          </p:nvPr>
        </p:nvSpPr>
        <p:spPr>
          <a:xfrm>
            <a:off x="1141413" y="2514600"/>
            <a:ext cx="9905998" cy="3124201"/>
          </a:xfrm>
        </p:spPr>
        <p:txBody>
          <a:bodyPr>
            <a:normAutofit/>
          </a:bodyPr>
          <a:lstStyle/>
          <a:p>
            <a:pPr marL="0" indent="0">
              <a:buNone/>
            </a:pPr>
            <a:r>
              <a:rPr kumimoji="1" lang="ja-JP" altLang="en-US" sz="4000" dirty="0"/>
              <a:t>何を制御するか</a:t>
            </a:r>
            <a:endParaRPr kumimoji="1" lang="en-US" altLang="ja-JP" sz="4000" dirty="0"/>
          </a:p>
          <a:p>
            <a:r>
              <a:rPr kumimoji="1" lang="ja-JP" altLang="en-US" sz="4000" dirty="0"/>
              <a:t>速度</a:t>
            </a:r>
            <a:endParaRPr kumimoji="1" lang="en-US" altLang="ja-JP" sz="4000" dirty="0"/>
          </a:p>
          <a:p>
            <a:r>
              <a:rPr lang="ja-JP" altLang="en-US" sz="4000" dirty="0"/>
              <a:t>回転方向</a:t>
            </a:r>
            <a:endParaRPr lang="en-US" altLang="ja-JP" sz="4000" dirty="0"/>
          </a:p>
        </p:txBody>
      </p:sp>
    </p:spTree>
    <p:extLst>
      <p:ext uri="{BB962C8B-B14F-4D97-AF65-F5344CB8AC3E}">
        <p14:creationId xmlns:p14="http://schemas.microsoft.com/office/powerpoint/2010/main" val="81298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44D914-4AA1-4815-9491-116914E6DB60}"/>
              </a:ext>
            </a:extLst>
          </p:cNvPr>
          <p:cNvSpPr>
            <a:spLocks noGrp="1"/>
          </p:cNvSpPr>
          <p:nvPr>
            <p:ph type="title"/>
          </p:nvPr>
        </p:nvSpPr>
        <p:spPr/>
        <p:txBody>
          <a:bodyPr/>
          <a:lstStyle/>
          <a:p>
            <a:r>
              <a:rPr lang="ja-JP" altLang="en-US" dirty="0"/>
              <a:t>モーターの制御</a:t>
            </a:r>
            <a:r>
              <a:rPr kumimoji="1" lang="ja-JP" altLang="en-US" dirty="0"/>
              <a:t>について</a:t>
            </a:r>
          </a:p>
        </p:txBody>
      </p:sp>
      <p:sp>
        <p:nvSpPr>
          <p:cNvPr id="3" name="コンテンツ プレースホルダー 2">
            <a:extLst>
              <a:ext uri="{FF2B5EF4-FFF2-40B4-BE49-F238E27FC236}">
                <a16:creationId xmlns:a16="http://schemas.microsoft.com/office/drawing/2014/main" id="{596D8CF4-10F2-4372-B4BD-3619782C39B3}"/>
              </a:ext>
            </a:extLst>
          </p:cNvPr>
          <p:cNvSpPr>
            <a:spLocks noGrp="1"/>
          </p:cNvSpPr>
          <p:nvPr>
            <p:ph idx="1"/>
          </p:nvPr>
        </p:nvSpPr>
        <p:spPr>
          <a:xfrm>
            <a:off x="1141413" y="2047566"/>
            <a:ext cx="9905998" cy="4058266"/>
          </a:xfrm>
        </p:spPr>
        <p:txBody>
          <a:bodyPr>
            <a:normAutofit/>
          </a:bodyPr>
          <a:lstStyle/>
          <a:p>
            <a:pPr marL="0" indent="0">
              <a:buNone/>
            </a:pPr>
            <a:r>
              <a:rPr kumimoji="1" lang="ja-JP" altLang="en-US" sz="3600" cap="none" dirty="0"/>
              <a:t>制御するための回路が</a:t>
            </a:r>
            <a:r>
              <a:rPr kumimoji="1" lang="en-US" altLang="ja-JP" sz="3600" cap="none" dirty="0" err="1"/>
              <a:t>MotorDriver</a:t>
            </a:r>
            <a:r>
              <a:rPr kumimoji="1" lang="en-US" altLang="ja-JP" sz="3600" cap="none" dirty="0"/>
              <a:t>(MD)</a:t>
            </a:r>
            <a:r>
              <a:rPr kumimoji="1" lang="ja-JP" altLang="en-US" sz="3600" cap="none" dirty="0"/>
              <a:t>と呼ばれるもの</a:t>
            </a:r>
            <a:r>
              <a:rPr kumimoji="1" lang="en-US" altLang="ja-JP" sz="3600" cap="none" dirty="0"/>
              <a:t>(</a:t>
            </a:r>
            <a:r>
              <a:rPr kumimoji="1" lang="ja-JP" altLang="en-US" sz="3600" cap="none" dirty="0"/>
              <a:t>この回路はとても難しいわけではありませんが簡単でもありません</a:t>
            </a:r>
            <a:r>
              <a:rPr kumimoji="1" lang="en-US" altLang="ja-JP" sz="3600" cap="none" dirty="0"/>
              <a:t>)</a:t>
            </a:r>
          </a:p>
          <a:p>
            <a:pPr marL="0" indent="0">
              <a:buNone/>
            </a:pPr>
            <a:r>
              <a:rPr lang="ja-JP" altLang="en-US" sz="3600" cap="none" dirty="0"/>
              <a:t>これに信号を送ることでモーターを制御する</a:t>
            </a:r>
            <a:endParaRPr kumimoji="1" lang="ja-JP" altLang="en-US" sz="3600" cap="none" dirty="0"/>
          </a:p>
        </p:txBody>
      </p:sp>
    </p:spTree>
    <p:extLst>
      <p:ext uri="{BB962C8B-B14F-4D97-AF65-F5344CB8AC3E}">
        <p14:creationId xmlns:p14="http://schemas.microsoft.com/office/powerpoint/2010/main" val="197928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44D914-4AA1-4815-9491-116914E6DB60}"/>
              </a:ext>
            </a:extLst>
          </p:cNvPr>
          <p:cNvSpPr>
            <a:spLocks noGrp="1"/>
          </p:cNvSpPr>
          <p:nvPr>
            <p:ph type="title"/>
          </p:nvPr>
        </p:nvSpPr>
        <p:spPr/>
        <p:txBody>
          <a:bodyPr/>
          <a:lstStyle/>
          <a:p>
            <a:r>
              <a:rPr lang="ja-JP" altLang="en-US" dirty="0"/>
              <a:t>モーターの制御</a:t>
            </a:r>
            <a:r>
              <a:rPr kumimoji="1" lang="ja-JP" altLang="en-US" dirty="0"/>
              <a:t>について</a:t>
            </a:r>
          </a:p>
        </p:txBody>
      </p:sp>
      <p:sp>
        <p:nvSpPr>
          <p:cNvPr id="3" name="コンテンツ プレースホルダー 2">
            <a:extLst>
              <a:ext uri="{FF2B5EF4-FFF2-40B4-BE49-F238E27FC236}">
                <a16:creationId xmlns:a16="http://schemas.microsoft.com/office/drawing/2014/main" id="{596D8CF4-10F2-4372-B4BD-3619782C39B3}"/>
              </a:ext>
            </a:extLst>
          </p:cNvPr>
          <p:cNvSpPr>
            <a:spLocks noGrp="1"/>
          </p:cNvSpPr>
          <p:nvPr>
            <p:ph idx="1"/>
          </p:nvPr>
        </p:nvSpPr>
        <p:spPr>
          <a:xfrm>
            <a:off x="1141413" y="2047566"/>
            <a:ext cx="9905998" cy="4058266"/>
          </a:xfrm>
        </p:spPr>
        <p:txBody>
          <a:bodyPr>
            <a:normAutofit/>
          </a:bodyPr>
          <a:lstStyle/>
          <a:p>
            <a:pPr marL="0" indent="0">
              <a:buNone/>
            </a:pPr>
            <a:r>
              <a:rPr kumimoji="1" lang="ja-JP" altLang="en-US" sz="3600" cap="none" dirty="0"/>
              <a:t>具体的にどんな信号を送ればいいのか</a:t>
            </a:r>
            <a:endParaRPr kumimoji="1" lang="en-US" altLang="ja-JP" sz="3600" cap="none" dirty="0"/>
          </a:p>
          <a:p>
            <a:r>
              <a:rPr lang="en-US" altLang="ja-JP" sz="3600" cap="none" dirty="0"/>
              <a:t>PWM</a:t>
            </a:r>
            <a:r>
              <a:rPr lang="ja-JP" altLang="en-US" sz="3600" cap="none" dirty="0"/>
              <a:t>信号とデジタル信号のパターン</a:t>
            </a:r>
            <a:endParaRPr lang="en-US" altLang="ja-JP" sz="3600" cap="none" dirty="0"/>
          </a:p>
          <a:p>
            <a:r>
              <a:rPr lang="en-US" altLang="ja-JP" sz="3600" cap="none" dirty="0"/>
              <a:t>2</a:t>
            </a:r>
            <a:r>
              <a:rPr kumimoji="1" lang="ja-JP" altLang="en-US" sz="3600" cap="none" dirty="0"/>
              <a:t>つの</a:t>
            </a:r>
            <a:r>
              <a:rPr kumimoji="1" lang="en-US" altLang="ja-JP" sz="3600" cap="none" dirty="0"/>
              <a:t>PWM</a:t>
            </a:r>
            <a:r>
              <a:rPr kumimoji="1" lang="ja-JP" altLang="en-US" sz="3600" cap="none" dirty="0"/>
              <a:t>信号のパターン</a:t>
            </a:r>
          </a:p>
        </p:txBody>
      </p:sp>
    </p:spTree>
    <p:extLst>
      <p:ext uri="{BB962C8B-B14F-4D97-AF65-F5344CB8AC3E}">
        <p14:creationId xmlns:p14="http://schemas.microsoft.com/office/powerpoint/2010/main" val="374112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44D914-4AA1-4815-9491-116914E6DB60}"/>
              </a:ext>
            </a:extLst>
          </p:cNvPr>
          <p:cNvSpPr>
            <a:spLocks noGrp="1"/>
          </p:cNvSpPr>
          <p:nvPr>
            <p:ph type="title"/>
          </p:nvPr>
        </p:nvSpPr>
        <p:spPr/>
        <p:txBody>
          <a:bodyPr/>
          <a:lstStyle/>
          <a:p>
            <a:r>
              <a:rPr lang="ja-JP" altLang="en-US" dirty="0"/>
              <a:t>デジタル</a:t>
            </a:r>
            <a:r>
              <a:rPr kumimoji="1" lang="ja-JP" altLang="en-US" dirty="0"/>
              <a:t>信号について</a:t>
            </a:r>
          </a:p>
        </p:txBody>
      </p:sp>
      <p:sp>
        <p:nvSpPr>
          <p:cNvPr id="3" name="コンテンツ プレースホルダー 2">
            <a:extLst>
              <a:ext uri="{FF2B5EF4-FFF2-40B4-BE49-F238E27FC236}">
                <a16:creationId xmlns:a16="http://schemas.microsoft.com/office/drawing/2014/main" id="{596D8CF4-10F2-4372-B4BD-3619782C39B3}"/>
              </a:ext>
            </a:extLst>
          </p:cNvPr>
          <p:cNvSpPr>
            <a:spLocks noGrp="1"/>
          </p:cNvSpPr>
          <p:nvPr>
            <p:ph idx="1"/>
          </p:nvPr>
        </p:nvSpPr>
        <p:spPr>
          <a:xfrm>
            <a:off x="1141413" y="2047566"/>
            <a:ext cx="9905998" cy="4058266"/>
          </a:xfrm>
        </p:spPr>
        <p:txBody>
          <a:bodyPr>
            <a:normAutofit/>
          </a:bodyPr>
          <a:lstStyle/>
          <a:p>
            <a:pPr marL="0" indent="0">
              <a:buNone/>
            </a:pPr>
            <a:r>
              <a:rPr kumimoji="1" lang="ja-JP" altLang="en-US" sz="3600" cap="none" dirty="0"/>
              <a:t>あるしきい値より下を</a:t>
            </a:r>
            <a:r>
              <a:rPr kumimoji="1" lang="en-US" altLang="ja-JP" sz="3600" cap="none" dirty="0"/>
              <a:t>0</a:t>
            </a:r>
            <a:r>
              <a:rPr kumimoji="1" lang="ja-JP" altLang="en-US" sz="3600" cap="none" dirty="0"/>
              <a:t>、あるしきい値より産上を</a:t>
            </a:r>
            <a:r>
              <a:rPr kumimoji="1" lang="en-US" altLang="ja-JP" sz="3600" cap="none" dirty="0"/>
              <a:t>1</a:t>
            </a:r>
            <a:r>
              <a:rPr kumimoji="1" lang="ja-JP" altLang="en-US" sz="3600" cap="none" dirty="0"/>
              <a:t>としたときの信号のこと</a:t>
            </a:r>
            <a:endParaRPr kumimoji="1" lang="en-US" altLang="ja-JP" sz="3600" cap="none" dirty="0"/>
          </a:p>
          <a:p>
            <a:pPr marL="0" indent="0">
              <a:buNone/>
            </a:pPr>
            <a:r>
              <a:rPr lang="ja-JP" altLang="en-US" sz="3600" cap="none" dirty="0"/>
              <a:t>例えば、</a:t>
            </a:r>
            <a:r>
              <a:rPr lang="en-US" altLang="ja-JP" sz="3600" cap="none" dirty="0"/>
              <a:t>2.5v</a:t>
            </a:r>
            <a:r>
              <a:rPr lang="ja-JP" altLang="en-US" sz="3600" cap="none" dirty="0"/>
              <a:t>以上を</a:t>
            </a:r>
            <a:r>
              <a:rPr lang="en-US" altLang="ja-JP" sz="3600" cap="none" dirty="0"/>
              <a:t>1</a:t>
            </a:r>
            <a:r>
              <a:rPr lang="ja-JP" altLang="en-US" sz="3600" cap="none" dirty="0"/>
              <a:t>、</a:t>
            </a:r>
            <a:r>
              <a:rPr lang="en-US" altLang="ja-JP" sz="3600" cap="none" dirty="0"/>
              <a:t>2.5v</a:t>
            </a:r>
            <a:r>
              <a:rPr lang="ja-JP" altLang="en-US" sz="3600" cap="none" dirty="0"/>
              <a:t>未満を</a:t>
            </a:r>
            <a:r>
              <a:rPr lang="en-US" altLang="ja-JP" sz="3600" cap="none" dirty="0"/>
              <a:t>0</a:t>
            </a:r>
            <a:r>
              <a:rPr lang="ja-JP" altLang="en-US" sz="3600" cap="none" dirty="0"/>
              <a:t>と置けば、電圧は二つに分けることができる。これを信号としてみるとデジタル信号になる。</a:t>
            </a:r>
            <a:endParaRPr lang="en-US" altLang="ja-JP" sz="3600" cap="none" dirty="0"/>
          </a:p>
          <a:p>
            <a:pPr marL="0" indent="0">
              <a:buNone/>
            </a:pPr>
            <a:r>
              <a:rPr lang="ja-JP" altLang="en-US" sz="3600" cap="none" dirty="0"/>
              <a:t>デジタル信号は矩形波またはパルスで表される。</a:t>
            </a:r>
            <a:endParaRPr lang="en-US" altLang="ja-JP" sz="3600" cap="none" dirty="0"/>
          </a:p>
        </p:txBody>
      </p:sp>
    </p:spTree>
    <p:extLst>
      <p:ext uri="{BB962C8B-B14F-4D97-AF65-F5344CB8AC3E}">
        <p14:creationId xmlns:p14="http://schemas.microsoft.com/office/powerpoint/2010/main" val="212874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44D914-4AA1-4815-9491-116914E6DB60}"/>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lnSpc>
                <a:spcPct val="90000"/>
              </a:lnSpc>
            </a:pPr>
            <a:r>
              <a:rPr kumimoji="1" lang="en-US" altLang="ja-JP" sz="3400">
                <a:effectLst>
                  <a:glow rad="38100">
                    <a:schemeClr val="bg1">
                      <a:lumMod val="65000"/>
                      <a:lumOff val="35000"/>
                      <a:alpha val="50000"/>
                    </a:schemeClr>
                  </a:glow>
                  <a:outerShdw blurRad="28575" dist="31750" dir="13200000" algn="tl" rotWithShape="0">
                    <a:srgbClr val="000000">
                      <a:alpha val="25000"/>
                    </a:srgbClr>
                  </a:outerShdw>
                </a:effectLst>
              </a:rPr>
              <a:t>PWM(Pulse width Modulation)</a:t>
            </a:r>
            <a:r>
              <a:rPr kumimoji="1" lang="ja-JP" altLang="en-US" sz="3400">
                <a:effectLst>
                  <a:glow rad="38100">
                    <a:schemeClr val="bg1">
                      <a:lumMod val="65000"/>
                      <a:lumOff val="35000"/>
                      <a:alpha val="50000"/>
                    </a:schemeClr>
                  </a:glow>
                  <a:outerShdw blurRad="28575" dist="31750" dir="13200000" algn="tl" rotWithShape="0">
                    <a:srgbClr val="000000">
                      <a:alpha val="25000"/>
                    </a:srgbClr>
                  </a:outerShdw>
                </a:effectLst>
              </a:rPr>
              <a:t>信号について</a:t>
            </a:r>
          </a:p>
        </p:txBody>
      </p:sp>
      <p:sp>
        <p:nvSpPr>
          <p:cNvPr id="3" name="コンテンツ プレースホルダー 2">
            <a:extLst>
              <a:ext uri="{FF2B5EF4-FFF2-40B4-BE49-F238E27FC236}">
                <a16:creationId xmlns:a16="http://schemas.microsoft.com/office/drawing/2014/main" id="{596D8CF4-10F2-4372-B4BD-3619782C39B3}"/>
              </a:ext>
            </a:extLst>
          </p:cNvPr>
          <p:cNvSpPr>
            <a:spLocks noGrp="1"/>
          </p:cNvSpPr>
          <p:nvPr>
            <p:ph idx="1"/>
          </p:nvPr>
        </p:nvSpPr>
        <p:spPr>
          <a:xfrm>
            <a:off x="1288214" y="5495677"/>
            <a:ext cx="9435934" cy="722243"/>
          </a:xfrm>
        </p:spPr>
        <p:txBody>
          <a:bodyPr vert="horz" lIns="91440" tIns="45720" rIns="91440" bIns="45720" rtlCol="0" anchor="t">
            <a:noAutofit/>
          </a:bodyPr>
          <a:lstStyle/>
          <a:p>
            <a:pPr marL="0" indent="0" algn="ctr">
              <a:lnSpc>
                <a:spcPct val="90000"/>
              </a:lnSpc>
              <a:buNone/>
            </a:pPr>
            <a:r>
              <a:rPr lang="en-US" altLang="ja-JP" sz="2400" dirty="0"/>
              <a:t>PWM</a:t>
            </a:r>
            <a:r>
              <a:rPr lang="ja-JP" altLang="en-US" sz="2400" dirty="0"/>
              <a:t>信号はパルスの幅を可変することで、アナログ信号を生成する方法。または</a:t>
            </a:r>
            <a:r>
              <a:rPr lang="en-US" altLang="ja-JP" sz="2400" dirty="0"/>
              <a:t>1</a:t>
            </a:r>
            <a:r>
              <a:rPr lang="ja-JP" altLang="en-US" sz="2400" dirty="0"/>
              <a:t>にする時間と</a:t>
            </a:r>
            <a:r>
              <a:rPr lang="en-US" altLang="ja-JP" sz="2400" dirty="0"/>
              <a:t>0</a:t>
            </a:r>
            <a:r>
              <a:rPr lang="ja-JP" altLang="en-US" sz="2400" dirty="0"/>
              <a:t>にする時間の比のこと。プログラムでは</a:t>
            </a:r>
            <a:r>
              <a:rPr lang="en-US" altLang="ja-JP" sz="2400" dirty="0"/>
              <a:t>1</a:t>
            </a:r>
            <a:r>
              <a:rPr lang="ja-JP" altLang="en-US" sz="2400" dirty="0"/>
              <a:t>にする時間を制御する</a:t>
            </a:r>
            <a:r>
              <a:rPr lang="en-US" altLang="ja-JP" sz="2400" dirty="0"/>
              <a:t>(0</a:t>
            </a:r>
            <a:r>
              <a:rPr lang="ja-JP" altLang="en-US" sz="2400" dirty="0"/>
              <a:t>の時間</a:t>
            </a:r>
            <a:r>
              <a:rPr lang="en-US" altLang="ja-JP" sz="2400" dirty="0"/>
              <a:t>=1-1</a:t>
            </a:r>
            <a:r>
              <a:rPr lang="ja-JP" altLang="en-US" sz="2400" dirty="0"/>
              <a:t>の時間</a:t>
            </a:r>
            <a:r>
              <a:rPr lang="en-US" altLang="ja-JP" sz="2400" dirty="0"/>
              <a:t>)</a:t>
            </a:r>
          </a:p>
        </p:txBody>
      </p:sp>
      <p:pic>
        <p:nvPicPr>
          <p:cNvPr id="7" name="図 6">
            <a:extLst>
              <a:ext uri="{FF2B5EF4-FFF2-40B4-BE49-F238E27FC236}">
                <a16:creationId xmlns:a16="http://schemas.microsoft.com/office/drawing/2014/main" id="{53CB3C5B-A1A0-489C-9BE9-B9D05ACEE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409" y="640080"/>
            <a:ext cx="6146558"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8" name="楕円 7">
            <a:extLst>
              <a:ext uri="{FF2B5EF4-FFF2-40B4-BE49-F238E27FC236}">
                <a16:creationId xmlns:a16="http://schemas.microsoft.com/office/drawing/2014/main" id="{214CF3B0-BA7E-4EFF-A7EF-FE982718A497}"/>
              </a:ext>
            </a:extLst>
          </p:cNvPr>
          <p:cNvSpPr/>
          <p:nvPr/>
        </p:nvSpPr>
        <p:spPr>
          <a:xfrm>
            <a:off x="1117349" y="2859505"/>
            <a:ext cx="1267326" cy="585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矩形波</a:t>
            </a:r>
          </a:p>
        </p:txBody>
      </p:sp>
      <p:cxnSp>
        <p:nvCxnSpPr>
          <p:cNvPr id="11" name="直線矢印コネクタ 10">
            <a:extLst>
              <a:ext uri="{FF2B5EF4-FFF2-40B4-BE49-F238E27FC236}">
                <a16:creationId xmlns:a16="http://schemas.microsoft.com/office/drawing/2014/main" id="{435C2B31-0361-428F-8549-5D48D6710351}"/>
              </a:ext>
            </a:extLst>
          </p:cNvPr>
          <p:cNvCxnSpPr>
            <a:cxnSpLocks/>
            <a:stCxn id="8" idx="6"/>
          </p:cNvCxnSpPr>
          <p:nvPr/>
        </p:nvCxnSpPr>
        <p:spPr>
          <a:xfrm>
            <a:off x="2384675" y="3152274"/>
            <a:ext cx="1216778" cy="2927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909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赤紫">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ユーザー定義 2">
      <a:majorFont>
        <a:latin typeface="Meiryo UI"/>
        <a:ea typeface="HGｺﾞｼｯｸM"/>
        <a:cs typeface=""/>
      </a:majorFont>
      <a:minorFont>
        <a:latin typeface="Meiryo UI"/>
        <a:ea typeface="HG丸ｺﾞｼｯｸM-PRO"/>
        <a:cs typeface=""/>
      </a:minorFont>
    </a:fontScheme>
    <a:fmtScheme name="メッシュ">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otalTime>65</TotalTime>
  <Words>470</Words>
  <Application>Microsoft Office PowerPoint</Application>
  <PresentationFormat>ワイド画面</PresentationFormat>
  <Paragraphs>49</Paragraphs>
  <Slides>14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14</vt:i4>
      </vt:variant>
    </vt:vector>
  </HeadingPairs>
  <TitlesOfParts>
    <vt:vector size="17" baseType="lpstr">
      <vt:lpstr>Meiryo UI</vt:lpstr>
      <vt:lpstr>Arial</vt:lpstr>
      <vt:lpstr>メッシュ</vt:lpstr>
      <vt:lpstr>一関高専Bチーム 制御班 資料</vt:lpstr>
      <vt:lpstr>目標</vt:lpstr>
      <vt:lpstr>やること</vt:lpstr>
      <vt:lpstr>モーターの種類について</vt:lpstr>
      <vt:lpstr>モーターの制御について</vt:lpstr>
      <vt:lpstr>モーターの制御について</vt:lpstr>
      <vt:lpstr>モーターの制御について</vt:lpstr>
      <vt:lpstr>デジタル信号について</vt:lpstr>
      <vt:lpstr>PWM(Pulse width Modulation)信号について</vt:lpstr>
      <vt:lpstr>周波数について</vt:lpstr>
      <vt:lpstr>PWM信号とデジタル信号によって制御するパターン</vt:lpstr>
      <vt:lpstr>２つのPWM信号によって制御するパターン</vt:lpstr>
      <vt:lpstr>ぷろぐらむしてみよう</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一関高専Bチーム 制御班 資料</dc:title>
  <dc:creator>hayase kamitai</dc:creator>
  <cp:lastModifiedBy>hayase kamitai</cp:lastModifiedBy>
  <cp:revision>16</cp:revision>
  <dcterms:created xsi:type="dcterms:W3CDTF">2020-02-22T16:56:44Z</dcterms:created>
  <dcterms:modified xsi:type="dcterms:W3CDTF">2020-02-22T18:02:22Z</dcterms:modified>
</cp:coreProperties>
</file>