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4675"/>
  </p:normalViewPr>
  <p:slideViewPr>
    <p:cSldViewPr snapToGrid="0">
      <p:cViewPr>
        <p:scale>
          <a:sx n="49" d="100"/>
          <a:sy n="49" d="100"/>
        </p:scale>
        <p:origin x="1984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48AD4-6CE1-7C4C-A3B5-FF7355D47B67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7B1C6-4939-5247-8ED7-0D9A6F521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595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B1C6-4939-5247-8ED7-0D9A6F521F7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350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B1C6-4939-5247-8ED7-0D9A6F521F7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554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B1C6-4939-5247-8ED7-0D9A6F521F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9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B1C6-4939-5247-8ED7-0D9A6F521F7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228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B1C6-4939-5247-8ED7-0D9A6F521F7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761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B1C6-4939-5247-8ED7-0D9A6F521F7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293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B1C6-4939-5247-8ED7-0D9A6F521F7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42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B1C6-4939-5247-8ED7-0D9A6F521F7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17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8A75F3-CA38-F74F-61FB-752365A41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A30E08-9019-4133-11B7-29AED79FC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9CA19D-23AB-6100-311C-482C15B3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32D3-B700-0943-B646-79ED0BDFE50F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302489-9FC0-0063-E1C9-C2C38287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2A9269-FBDD-2C91-DA7E-6B63D921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2320-F52E-C04E-8995-E85B686F4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5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8CACBE-1F88-D5C3-D78D-68FE0EDE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528166-AAE3-9EC3-7595-79050E917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416B36-9C4B-74AE-6381-1123BD98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32D3-B700-0943-B646-79ED0BDFE50F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C415EB-FEC8-5E6E-D383-08C2AA85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CFC727-4704-A1E2-8534-20C6B2C2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2320-F52E-C04E-8995-E85B686F4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78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445936-2C72-A50A-FC28-27513A48F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7684D3-FE77-8EDC-4E43-1F3B2C22B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72333B-1477-FD48-9B5A-F5169548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32D3-B700-0943-B646-79ED0BDFE50F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870423-5878-555F-F52D-1AA410DF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A9FB28-89C0-27F0-C6C9-515BC21D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2320-F52E-C04E-8995-E85B686F4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26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E3756-9C4D-A728-296D-273E3374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325054-04B5-01ED-8EB2-33B3A6AD9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56FAD6-ACE8-4C5B-F72D-30FF2EBD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32D3-B700-0943-B646-79ED0BDFE50F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45F2E1-E235-B073-02BF-205D7189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74EF3A-BCFD-6D2A-1584-5BBF1541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2320-F52E-C04E-8995-E85B686F4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45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42A3F-2170-A740-5DA1-6F6C6DC22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F64000-A01D-5751-DAEA-8A7DAD91E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AC0D99-A399-3741-A70B-40E4477D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32D3-B700-0943-B646-79ED0BDFE50F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1ADCAF-D2CB-B384-DCCA-8671AD76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D29C5F-415A-B625-BC53-7454EB8D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2320-F52E-C04E-8995-E85B686F4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10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9DF30-FA06-8DA2-1B72-0105D68E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0D5CC4-E915-5047-AECB-CF2316B32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B9EC2D-1B45-8DDB-2479-862132CA4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5EB29D-3344-79BD-93CC-71E869C4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32D3-B700-0943-B646-79ED0BDFE50F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0A816A-8BDA-4BBA-E1F1-271E9F56F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F57577-0E0E-310F-35FA-A6A0F472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2320-F52E-C04E-8995-E85B686F4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87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E13BF-6446-F930-D450-06B8C9C7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BAEF01-7055-1E6B-EDF9-957D107FF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F6B012-8A86-15E7-E94F-C0F363CE7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CC03D98-B8D2-5E34-5D1E-4DE386962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5226F9F-0FA0-2677-95E5-15A5BE12F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172830C-B472-A02D-4241-CCDE9D7C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32D3-B700-0943-B646-79ED0BDFE50F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10B759-24EB-DFD5-39FA-9797D52D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0721306-6A14-C33F-B6A5-9128D25F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2320-F52E-C04E-8995-E85B686F4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40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86AE6-659E-9F24-693B-A0BE22BB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9D05D6-7AFC-9324-DBC7-1CEC66F1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32D3-B700-0943-B646-79ED0BDFE50F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D921B92-33F1-BE44-46EF-E8EF3FE0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78430C-F18E-ACC7-6952-F8683E63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2320-F52E-C04E-8995-E85B686F4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63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B7D027C-2C19-339E-B9F8-FA790536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32D3-B700-0943-B646-79ED0BDFE50F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C25B7A1-3F18-B44B-B78A-EEBD2B8DD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EB9B89-36E3-B95A-EA1E-AF2558F0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2320-F52E-C04E-8995-E85B686F4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77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FFF5E0-1B46-49DE-B7B9-8ED34EAB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A53AB8-AB68-40A0-1A50-87B6AA491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ABAA57-02EE-F2E5-869F-1C01E18B3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21B256-80D8-E82E-CA5D-081BA586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32D3-B700-0943-B646-79ED0BDFE50F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8A6A81-4E1C-F97D-A035-1FCCEFD6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5D9B86-BB1E-C09C-45AA-9288FFE8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2320-F52E-C04E-8995-E85B686F4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21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43AA7-495D-1DEC-00D8-873BC742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9347200-8FFB-C180-C00A-91CBBB3A7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E676C7-34F3-95D7-1434-3151FC165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FD1793-188B-DC2F-D754-3A12ECB8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32D3-B700-0943-B646-79ED0BDFE50F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DBD8C8-355F-B78A-66F2-8508B7D3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8EF0D4-DBFE-C1E4-7337-F727B866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2320-F52E-C04E-8995-E85B686F4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77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C79BC-C248-A639-4C50-F9931D37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E793D9-043F-FA9F-0F9B-9407441EF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E13300-2A1E-AB9D-89CE-A923019A2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232D3-B700-0943-B646-79ED0BDFE50F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315ECA-6A24-2107-2EDE-04CDDB8B8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840B2E-04FB-A99F-C3D8-799E17633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C2320-F52E-C04E-8995-E85B686F4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14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Закат, Большой Остров Гавайи, США Фотография, картинки, изображения и  сток-фотография без роялти. Image 29304872">
            <a:extLst>
              <a:ext uri="{FF2B5EF4-FFF2-40B4-BE49-F238E27FC236}">
                <a16:creationId xmlns:a16="http://schemas.microsoft.com/office/drawing/2014/main" id="{FF64DA1F-26EE-4DF6-9C7E-31AA3B4339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Закат, Большой Остров Гавайи, США Фотография, картинки, изображения и  сток-фотография без роялти. Image 29304872">
            <a:extLst>
              <a:ext uri="{FF2B5EF4-FFF2-40B4-BE49-F238E27FC236}">
                <a16:creationId xmlns:a16="http://schemas.microsoft.com/office/drawing/2014/main" id="{0A20F111-1E7D-F179-6918-E4E7A714E9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9112" y="882112"/>
            <a:ext cx="2851688" cy="285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4" name="Picture 10" descr="Закат на побережье, Гавайи, США | Путешествия и отдых | ВКонтакте">
            <a:extLst>
              <a:ext uri="{FF2B5EF4-FFF2-40B4-BE49-F238E27FC236}">
                <a16:creationId xmlns:a16="http://schemas.microsoft.com/office/drawing/2014/main" id="{7584430B-AE4A-F9A3-CDD7-0520ECD6E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5393" y="-1157671"/>
            <a:ext cx="13327586" cy="886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98FDB39-4825-5C98-7D8B-F36DFDEA438A}"/>
              </a:ext>
            </a:extLst>
          </p:cNvPr>
          <p:cNvSpPr/>
          <p:nvPr/>
        </p:nvSpPr>
        <p:spPr>
          <a:xfrm>
            <a:off x="-415393" y="-1157671"/>
            <a:ext cx="13327586" cy="8868542"/>
          </a:xfrm>
          <a:prstGeom prst="rect">
            <a:avLst/>
          </a:prstGeom>
          <a:solidFill>
            <a:schemeClr val="dk1">
              <a:alpha val="4685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19D7E5-8A0D-398B-AC12-DD7CF39AEE53}"/>
              </a:ext>
            </a:extLst>
          </p:cNvPr>
          <p:cNvSpPr txBox="1"/>
          <p:nvPr/>
        </p:nvSpPr>
        <p:spPr>
          <a:xfrm>
            <a:off x="-224059" y="273504"/>
            <a:ext cx="107115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>
                <a:solidFill>
                  <a:schemeClr val="bg1"/>
                </a:solidFill>
                <a:latin typeface="ACADEMY ENGRAVED LET PLAIN:1.0" panose="02000000000000000000" pitchFamily="2" charset="0"/>
              </a:rPr>
              <a:t>Travelling App</a:t>
            </a:r>
            <a:endParaRPr lang="ru-RU" sz="8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D045E-6115-E689-093E-C059C78996F0}"/>
              </a:ext>
            </a:extLst>
          </p:cNvPr>
          <p:cNvSpPr txBox="1"/>
          <p:nvPr/>
        </p:nvSpPr>
        <p:spPr>
          <a:xfrm>
            <a:off x="8555704" y="6184386"/>
            <a:ext cx="3863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Мавлетова Карина, БПИ216</a:t>
            </a:r>
          </a:p>
        </p:txBody>
      </p:sp>
    </p:spTree>
    <p:extLst>
      <p:ext uri="{BB962C8B-B14F-4D97-AF65-F5344CB8AC3E}">
        <p14:creationId xmlns:p14="http://schemas.microsoft.com/office/powerpoint/2010/main" val="45470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Закат, Большой Остров Гавайи, США Фотография, картинки, изображения и  сток-фотография без роялти. Image 29304872">
            <a:extLst>
              <a:ext uri="{FF2B5EF4-FFF2-40B4-BE49-F238E27FC236}">
                <a16:creationId xmlns:a16="http://schemas.microsoft.com/office/drawing/2014/main" id="{FF64DA1F-26EE-4DF6-9C7E-31AA3B4339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Закат, Большой Остров Гавайи, США Фотография, картинки, изображения и  сток-фотография без роялти. Image 29304872">
            <a:extLst>
              <a:ext uri="{FF2B5EF4-FFF2-40B4-BE49-F238E27FC236}">
                <a16:creationId xmlns:a16="http://schemas.microsoft.com/office/drawing/2014/main" id="{0A20F111-1E7D-F179-6918-E4E7A714E9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9112" y="882112"/>
            <a:ext cx="2851688" cy="285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4" name="Picture 10" descr="Закат на побережье, Гавайи, США | Путешествия и отдых | ВКонтакте">
            <a:extLst>
              <a:ext uri="{FF2B5EF4-FFF2-40B4-BE49-F238E27FC236}">
                <a16:creationId xmlns:a16="http://schemas.microsoft.com/office/drawing/2014/main" id="{7584430B-AE4A-F9A3-CDD7-0520ECD6E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5393" y="-1157671"/>
            <a:ext cx="13327586" cy="886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98FDB39-4825-5C98-7D8B-F36DFDEA438A}"/>
              </a:ext>
            </a:extLst>
          </p:cNvPr>
          <p:cNvSpPr/>
          <p:nvPr/>
        </p:nvSpPr>
        <p:spPr>
          <a:xfrm>
            <a:off x="-415393" y="-1157671"/>
            <a:ext cx="13327586" cy="8868542"/>
          </a:xfrm>
          <a:prstGeom prst="rect">
            <a:avLst/>
          </a:prstGeom>
          <a:solidFill>
            <a:schemeClr val="dk1">
              <a:alpha val="4685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19D7E5-8A0D-398B-AC12-DD7CF39AEE53}"/>
              </a:ext>
            </a:extLst>
          </p:cNvPr>
          <p:cNvSpPr txBox="1"/>
          <p:nvPr/>
        </p:nvSpPr>
        <p:spPr>
          <a:xfrm>
            <a:off x="-156754" y="-861054"/>
            <a:ext cx="102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>
                <a:solidFill>
                  <a:schemeClr val="bg1"/>
                </a:solidFill>
                <a:latin typeface="Bookman Old Style" panose="02050604050505020204" pitchFamily="18" charset="0"/>
                <a:cs typeface="Phosphate Inline" panose="02000506050000020004" pitchFamily="2" charset="0"/>
              </a:rPr>
              <a:t>В чём идея?</a:t>
            </a:r>
            <a:endParaRPr lang="ru-RU" sz="8800" dirty="0">
              <a:solidFill>
                <a:schemeClr val="bg1"/>
              </a:solidFill>
              <a:latin typeface="Bookman Old Style" panose="02050604050505020204" pitchFamily="18" charset="0"/>
              <a:cs typeface="Phosphate Inline" panose="0200050605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0F09B8-AD5E-9A23-6841-8DCB9108892F}"/>
              </a:ext>
            </a:extLst>
          </p:cNvPr>
          <p:cNvSpPr txBox="1"/>
          <p:nvPr/>
        </p:nvSpPr>
        <p:spPr>
          <a:xfrm>
            <a:off x="0" y="882112"/>
            <a:ext cx="1068217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Вот вы сидели, сидели и решили, что хотите поехать в путешествие.  Но как на зло никто не может составить вам компанию.</a:t>
            </a:r>
          </a:p>
          <a:p>
            <a:r>
              <a:rPr lang="ru-RU" sz="3200" dirty="0">
                <a:solidFill>
                  <a:schemeClr val="bg1"/>
                </a:solidFill>
              </a:rPr>
              <a:t>Тогда смело открывайте приложение, где такие же люди, как и вы ищут тех, кто поедет покорять с ними красивые места.</a:t>
            </a:r>
          </a:p>
          <a:p>
            <a:r>
              <a:rPr lang="ru-RU" sz="3200" dirty="0">
                <a:solidFill>
                  <a:schemeClr val="bg1"/>
                </a:solidFill>
              </a:rPr>
              <a:t>Листайте список тех путешествий, которые добавили другие, узнавайте более подробную информацию  и присоединяйтесь.</a:t>
            </a:r>
          </a:p>
          <a:p>
            <a:r>
              <a:rPr lang="ru-RU" sz="3200" dirty="0">
                <a:solidFill>
                  <a:schemeClr val="bg1"/>
                </a:solidFill>
              </a:rPr>
              <a:t>Ну а если вдруг вам ничего не понравилось, добавьте своё путешествие и ждите, пока кто-то захочет присоединиться.</a:t>
            </a:r>
          </a:p>
        </p:txBody>
      </p:sp>
    </p:spTree>
    <p:extLst>
      <p:ext uri="{BB962C8B-B14F-4D97-AF65-F5344CB8AC3E}">
        <p14:creationId xmlns:p14="http://schemas.microsoft.com/office/powerpoint/2010/main" val="107910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Закат, Большой Остров Гавайи, США Фотография, картинки, изображения и  сток-фотография без роялти. Image 29304872">
            <a:extLst>
              <a:ext uri="{FF2B5EF4-FFF2-40B4-BE49-F238E27FC236}">
                <a16:creationId xmlns:a16="http://schemas.microsoft.com/office/drawing/2014/main" id="{FF64DA1F-26EE-4DF6-9C7E-31AA3B4339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Закат, Большой Остров Гавайи, США Фотография, картинки, изображения и  сток-фотография без роялти. Image 29304872">
            <a:extLst>
              <a:ext uri="{FF2B5EF4-FFF2-40B4-BE49-F238E27FC236}">
                <a16:creationId xmlns:a16="http://schemas.microsoft.com/office/drawing/2014/main" id="{0A20F111-1E7D-F179-6918-E4E7A714E9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9112" y="882112"/>
            <a:ext cx="2851688" cy="285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4" name="Picture 10" descr="Закат на побережье, Гавайи, США | Путешествия и отдых | ВКонтакте">
            <a:extLst>
              <a:ext uri="{FF2B5EF4-FFF2-40B4-BE49-F238E27FC236}">
                <a16:creationId xmlns:a16="http://schemas.microsoft.com/office/drawing/2014/main" id="{7584430B-AE4A-F9A3-CDD7-0520ECD6E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5393" y="-1157671"/>
            <a:ext cx="13327586" cy="886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98FDB39-4825-5C98-7D8B-F36DFDEA438A}"/>
              </a:ext>
            </a:extLst>
          </p:cNvPr>
          <p:cNvSpPr/>
          <p:nvPr/>
        </p:nvSpPr>
        <p:spPr>
          <a:xfrm>
            <a:off x="-415393" y="-1157671"/>
            <a:ext cx="13327586" cy="8868542"/>
          </a:xfrm>
          <a:prstGeom prst="rect">
            <a:avLst/>
          </a:prstGeom>
          <a:solidFill>
            <a:schemeClr val="dk1">
              <a:alpha val="4685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19D7E5-8A0D-398B-AC12-DD7CF39AEE53}"/>
              </a:ext>
            </a:extLst>
          </p:cNvPr>
          <p:cNvSpPr txBox="1"/>
          <p:nvPr/>
        </p:nvSpPr>
        <p:spPr>
          <a:xfrm>
            <a:off x="-156754" y="-861054"/>
            <a:ext cx="12566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>
                <a:solidFill>
                  <a:schemeClr val="bg1"/>
                </a:solidFill>
                <a:latin typeface="Bookman Old Style" panose="02050604050505020204" pitchFamily="18" charset="0"/>
                <a:cs typeface="Phosphate Inline" panose="02000506050000020004" pitchFamily="2" charset="0"/>
              </a:rPr>
              <a:t>Доступный функционал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0F09B8-AD5E-9A23-6841-8DCB9108892F}"/>
              </a:ext>
            </a:extLst>
          </p:cNvPr>
          <p:cNvSpPr txBox="1"/>
          <p:nvPr/>
        </p:nvSpPr>
        <p:spPr>
          <a:xfrm>
            <a:off x="0" y="882112"/>
            <a:ext cx="1068217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Поиск путешествия на главном экране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Переход в раздел подробной информации о путешествии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Возможность присоединиться к путешествию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Возможность создать своё путешествие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На экране «Мои поездки» доступно три раздела</a:t>
            </a:r>
            <a:r>
              <a:rPr lang="es-ES" sz="3200" dirty="0">
                <a:solidFill>
                  <a:schemeClr val="bg1"/>
                </a:solidFill>
              </a:rPr>
              <a:t>: </a:t>
            </a:r>
            <a:endParaRPr lang="ru-RU" sz="3200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              куда вы присоединились, </a:t>
            </a:r>
          </a:p>
          <a:p>
            <a:r>
              <a:rPr lang="ru-RU" sz="3200" dirty="0">
                <a:solidFill>
                  <a:schemeClr val="bg1"/>
                </a:solidFill>
              </a:rPr>
              <a:t>              ваши созданные поездки,  </a:t>
            </a:r>
          </a:p>
          <a:p>
            <a:r>
              <a:rPr lang="ru-RU" sz="3200" dirty="0">
                <a:solidFill>
                  <a:schemeClr val="bg1"/>
                </a:solidFill>
              </a:rPr>
              <a:t>              а также возможность создать своё путешествие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Можно поменять тему приложения в профиле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Для использования приложения необходимо зарегистрироваться</a:t>
            </a:r>
          </a:p>
        </p:txBody>
      </p:sp>
    </p:spTree>
    <p:extLst>
      <p:ext uri="{BB962C8B-B14F-4D97-AF65-F5344CB8AC3E}">
        <p14:creationId xmlns:p14="http://schemas.microsoft.com/office/powerpoint/2010/main" val="265139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Закат, Большой Остров Гавайи, США Фотография, картинки, изображения и  сток-фотография без роялти. Image 29304872">
            <a:extLst>
              <a:ext uri="{FF2B5EF4-FFF2-40B4-BE49-F238E27FC236}">
                <a16:creationId xmlns:a16="http://schemas.microsoft.com/office/drawing/2014/main" id="{FF64DA1F-26EE-4DF6-9C7E-31AA3B4339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600"/>
          </a:p>
        </p:txBody>
      </p:sp>
      <p:sp>
        <p:nvSpPr>
          <p:cNvPr id="5" name="AutoShape 4" descr="Закат, Большой Остров Гавайи, США Фотография, картинки, изображения и  сток-фотография без роялти. Image 29304872">
            <a:extLst>
              <a:ext uri="{FF2B5EF4-FFF2-40B4-BE49-F238E27FC236}">
                <a16:creationId xmlns:a16="http://schemas.microsoft.com/office/drawing/2014/main" id="{0A20F111-1E7D-F179-6918-E4E7A714E9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9112" y="882112"/>
            <a:ext cx="2851688" cy="285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600"/>
          </a:p>
        </p:txBody>
      </p:sp>
      <p:pic>
        <p:nvPicPr>
          <p:cNvPr id="1034" name="Picture 10" descr="Закат на побережье, Гавайи, США | Путешествия и отдых | ВКонтакте">
            <a:extLst>
              <a:ext uri="{FF2B5EF4-FFF2-40B4-BE49-F238E27FC236}">
                <a16:creationId xmlns:a16="http://schemas.microsoft.com/office/drawing/2014/main" id="{7584430B-AE4A-F9A3-CDD7-0520ECD6E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5393" y="-1157671"/>
            <a:ext cx="13327586" cy="886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98FDB39-4825-5C98-7D8B-F36DFDEA438A}"/>
              </a:ext>
            </a:extLst>
          </p:cNvPr>
          <p:cNvSpPr/>
          <p:nvPr/>
        </p:nvSpPr>
        <p:spPr>
          <a:xfrm>
            <a:off x="-415393" y="-1157671"/>
            <a:ext cx="13327586" cy="8868542"/>
          </a:xfrm>
          <a:prstGeom prst="rect">
            <a:avLst/>
          </a:prstGeom>
          <a:solidFill>
            <a:schemeClr val="dk1">
              <a:alpha val="4685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19D7E5-8A0D-398B-AC12-DD7CF39AEE53}"/>
              </a:ext>
            </a:extLst>
          </p:cNvPr>
          <p:cNvSpPr txBox="1"/>
          <p:nvPr/>
        </p:nvSpPr>
        <p:spPr>
          <a:xfrm>
            <a:off x="-156754" y="-861054"/>
            <a:ext cx="125664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chemeClr val="bg1"/>
                </a:solidFill>
                <a:latin typeface="Bookman Old Style" panose="02050604050505020204" pitchFamily="18" charset="0"/>
                <a:cs typeface="Phosphate Inline" panose="02000506050000020004" pitchFamily="2" charset="0"/>
              </a:rPr>
              <a:t>Регистрация и авторизация</a:t>
            </a:r>
          </a:p>
          <a:p>
            <a:endParaRPr lang="ru-RU" sz="6600" dirty="0">
              <a:solidFill>
                <a:schemeClr val="bg1"/>
              </a:solidFill>
              <a:latin typeface="Bookman Old Style" panose="02050604050505020204" pitchFamily="18" charset="0"/>
              <a:cs typeface="Phosphate Inline" panose="0200050605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24CB9A-B1B2-D1CF-EF9D-A59177B32988}"/>
              </a:ext>
            </a:extLst>
          </p:cNvPr>
          <p:cNvSpPr txBox="1"/>
          <p:nvPr/>
        </p:nvSpPr>
        <p:spPr>
          <a:xfrm>
            <a:off x="-156754" y="246942"/>
            <a:ext cx="106821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Работа приложения построена на </a:t>
            </a:r>
            <a:r>
              <a:rPr lang="es-ES" sz="3200" dirty="0">
                <a:solidFill>
                  <a:schemeClr val="bg1"/>
                </a:solidFill>
              </a:rPr>
              <a:t>JWT</a:t>
            </a:r>
            <a:r>
              <a:rPr lang="ru-RU" sz="3200" dirty="0">
                <a:solidFill>
                  <a:schemeClr val="bg1"/>
                </a:solidFill>
              </a:rPr>
              <a:t>. К каждому запросу необходимо указать токен для доступа к ресурсам.</a:t>
            </a:r>
          </a:p>
          <a:p>
            <a:endParaRPr lang="ru-RU" sz="3200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При авторизации и регистрации все данные проверяются на корректность, обрабатываются ответы сервера, связанные с неверным паролем и логином.</a:t>
            </a:r>
          </a:p>
          <a:p>
            <a:endParaRPr lang="ru-RU" sz="3200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Если от приложения приходит просроченный токен, то он обновляется по </a:t>
            </a:r>
            <a:r>
              <a:rPr lang="es-ES" sz="3200" dirty="0" err="1">
                <a:solidFill>
                  <a:schemeClr val="bg1"/>
                </a:solidFill>
              </a:rPr>
              <a:t>refresh</a:t>
            </a:r>
            <a:r>
              <a:rPr lang="es-ES" sz="3200" dirty="0">
                <a:solidFill>
                  <a:schemeClr val="bg1"/>
                </a:solidFill>
              </a:rPr>
              <a:t> </a:t>
            </a:r>
            <a:r>
              <a:rPr lang="es-ES" sz="3200" dirty="0" err="1">
                <a:solidFill>
                  <a:schemeClr val="bg1"/>
                </a:solidFill>
              </a:rPr>
              <a:t>Oauth</a:t>
            </a:r>
            <a:r>
              <a:rPr lang="es-ES" sz="3200" dirty="0">
                <a:solidFill>
                  <a:schemeClr val="bg1"/>
                </a:solidFill>
              </a:rPr>
              <a:t> 2.0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Закат, Большой Остров Гавайи, США Фотография, картинки, изображения и  сток-фотография без роялти. Image 29304872">
            <a:extLst>
              <a:ext uri="{FF2B5EF4-FFF2-40B4-BE49-F238E27FC236}">
                <a16:creationId xmlns:a16="http://schemas.microsoft.com/office/drawing/2014/main" id="{FF64DA1F-26EE-4DF6-9C7E-31AA3B4339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600"/>
          </a:p>
        </p:txBody>
      </p:sp>
      <p:sp>
        <p:nvSpPr>
          <p:cNvPr id="5" name="AutoShape 4" descr="Закат, Большой Остров Гавайи, США Фотография, картинки, изображения и  сток-фотография без роялти. Image 29304872">
            <a:extLst>
              <a:ext uri="{FF2B5EF4-FFF2-40B4-BE49-F238E27FC236}">
                <a16:creationId xmlns:a16="http://schemas.microsoft.com/office/drawing/2014/main" id="{0A20F111-1E7D-F179-6918-E4E7A714E9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9112" y="882112"/>
            <a:ext cx="2851688" cy="285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600"/>
          </a:p>
        </p:txBody>
      </p:sp>
      <p:pic>
        <p:nvPicPr>
          <p:cNvPr id="1034" name="Picture 10" descr="Закат на побережье, Гавайи, США | Путешествия и отдых | ВКонтакте">
            <a:extLst>
              <a:ext uri="{FF2B5EF4-FFF2-40B4-BE49-F238E27FC236}">
                <a16:creationId xmlns:a16="http://schemas.microsoft.com/office/drawing/2014/main" id="{7584430B-AE4A-F9A3-CDD7-0520ECD6E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5393" y="-1157671"/>
            <a:ext cx="13327586" cy="886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98FDB39-4825-5C98-7D8B-F36DFDEA438A}"/>
              </a:ext>
            </a:extLst>
          </p:cNvPr>
          <p:cNvSpPr/>
          <p:nvPr/>
        </p:nvSpPr>
        <p:spPr>
          <a:xfrm>
            <a:off x="-415393" y="-1157671"/>
            <a:ext cx="13327586" cy="8868542"/>
          </a:xfrm>
          <a:prstGeom prst="rect">
            <a:avLst/>
          </a:prstGeom>
          <a:solidFill>
            <a:schemeClr val="dk1">
              <a:alpha val="4685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19D7E5-8A0D-398B-AC12-DD7CF39AEE53}"/>
              </a:ext>
            </a:extLst>
          </p:cNvPr>
          <p:cNvSpPr txBox="1"/>
          <p:nvPr/>
        </p:nvSpPr>
        <p:spPr>
          <a:xfrm>
            <a:off x="-156754" y="-861054"/>
            <a:ext cx="125664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chemeClr val="bg1"/>
                </a:solidFill>
                <a:latin typeface="Bookman Old Style" panose="02050604050505020204" pitchFamily="18" charset="0"/>
                <a:cs typeface="Phosphate Inline" panose="02000506050000020004" pitchFamily="2" charset="0"/>
              </a:rPr>
              <a:t>Экран всех поездок</a:t>
            </a:r>
          </a:p>
          <a:p>
            <a:endParaRPr lang="ru-RU" sz="6600" dirty="0">
              <a:solidFill>
                <a:schemeClr val="bg1"/>
              </a:solidFill>
              <a:latin typeface="Bookman Old Style" panose="02050604050505020204" pitchFamily="18" charset="0"/>
              <a:cs typeface="Phosphate Inline" panose="0200050605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24CB9A-B1B2-D1CF-EF9D-A59177B32988}"/>
              </a:ext>
            </a:extLst>
          </p:cNvPr>
          <p:cNvSpPr txBox="1"/>
          <p:nvPr/>
        </p:nvSpPr>
        <p:spPr>
          <a:xfrm>
            <a:off x="-156754" y="246942"/>
            <a:ext cx="106821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Здесь отображаются все поездки, которые добавлены на текущий момент пользователями.</a:t>
            </a:r>
          </a:p>
          <a:p>
            <a:endParaRPr lang="ru-RU" sz="3200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В качестве основного элемента для экрана был выбран </a:t>
            </a:r>
            <a:r>
              <a:rPr lang="es-ES" sz="3200" b="1" i="0" u="none" strike="noStrike" dirty="0" err="1">
                <a:solidFill>
                  <a:srgbClr val="ECECEC"/>
                </a:solidFill>
                <a:effectLst/>
                <a:latin typeface="Söhne Mono"/>
              </a:rPr>
              <a:t>SliverGridDelegateWithFixedCrossAxisCount</a:t>
            </a:r>
            <a:endParaRPr lang="es-ES" sz="3200" b="1" dirty="0">
              <a:solidFill>
                <a:srgbClr val="ECECEC"/>
              </a:solidFill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155845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Закат, Большой Остров Гавайи, США Фотография, картинки, изображения и  сток-фотография без роялти. Image 29304872">
            <a:extLst>
              <a:ext uri="{FF2B5EF4-FFF2-40B4-BE49-F238E27FC236}">
                <a16:creationId xmlns:a16="http://schemas.microsoft.com/office/drawing/2014/main" id="{FF64DA1F-26EE-4DF6-9C7E-31AA3B4339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600"/>
          </a:p>
        </p:txBody>
      </p:sp>
      <p:sp>
        <p:nvSpPr>
          <p:cNvPr id="5" name="AutoShape 4" descr="Закат, Большой Остров Гавайи, США Фотография, картинки, изображения и  сток-фотография без роялти. Image 29304872">
            <a:extLst>
              <a:ext uri="{FF2B5EF4-FFF2-40B4-BE49-F238E27FC236}">
                <a16:creationId xmlns:a16="http://schemas.microsoft.com/office/drawing/2014/main" id="{0A20F111-1E7D-F179-6918-E4E7A714E9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9112" y="882112"/>
            <a:ext cx="2851688" cy="285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600"/>
          </a:p>
        </p:txBody>
      </p:sp>
      <p:pic>
        <p:nvPicPr>
          <p:cNvPr id="1034" name="Picture 10" descr="Закат на побережье, Гавайи, США | Путешествия и отдых | ВКонтакте">
            <a:extLst>
              <a:ext uri="{FF2B5EF4-FFF2-40B4-BE49-F238E27FC236}">
                <a16:creationId xmlns:a16="http://schemas.microsoft.com/office/drawing/2014/main" id="{7584430B-AE4A-F9A3-CDD7-0520ECD6E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5393" y="-1157671"/>
            <a:ext cx="13327586" cy="886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98FDB39-4825-5C98-7D8B-F36DFDEA438A}"/>
              </a:ext>
            </a:extLst>
          </p:cNvPr>
          <p:cNvSpPr/>
          <p:nvPr/>
        </p:nvSpPr>
        <p:spPr>
          <a:xfrm>
            <a:off x="-415393" y="-1157671"/>
            <a:ext cx="13327586" cy="8868542"/>
          </a:xfrm>
          <a:prstGeom prst="rect">
            <a:avLst/>
          </a:prstGeom>
          <a:solidFill>
            <a:schemeClr val="dk1">
              <a:alpha val="4685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19D7E5-8A0D-398B-AC12-DD7CF39AEE53}"/>
              </a:ext>
            </a:extLst>
          </p:cNvPr>
          <p:cNvSpPr txBox="1"/>
          <p:nvPr/>
        </p:nvSpPr>
        <p:spPr>
          <a:xfrm>
            <a:off x="-156754" y="-861054"/>
            <a:ext cx="1254034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chemeClr val="bg1"/>
                </a:solidFill>
                <a:latin typeface="Bookman Old Style" panose="02050604050505020204" pitchFamily="18" charset="0"/>
                <a:cs typeface="Phosphate Inline" panose="02000506050000020004" pitchFamily="2" charset="0"/>
              </a:rPr>
              <a:t>Почему</a:t>
            </a:r>
          </a:p>
          <a:p>
            <a:r>
              <a:rPr lang="es-ES" sz="4400" i="0" u="none" strike="noStrike" dirty="0" err="1">
                <a:solidFill>
                  <a:srgbClr val="ECECEC"/>
                </a:solidFill>
                <a:effectLst/>
                <a:latin typeface="Bookman Old Style" panose="02050604050505020204" pitchFamily="18" charset="0"/>
              </a:rPr>
              <a:t>SliverGridDelegateWithFixedCrossAxisCount</a:t>
            </a:r>
            <a:endParaRPr lang="ru-RU" sz="6600" dirty="0">
              <a:solidFill>
                <a:schemeClr val="bg1"/>
              </a:solidFill>
              <a:latin typeface="Bookman Old Style" panose="02050604050505020204" pitchFamily="18" charset="0"/>
              <a:cs typeface="Phosphate Inline" panose="02000506050000020004" pitchFamily="2" charset="0"/>
            </a:endParaRPr>
          </a:p>
          <a:p>
            <a:endParaRPr lang="ru-RU" sz="6600" dirty="0">
              <a:solidFill>
                <a:schemeClr val="bg1"/>
              </a:solidFill>
              <a:latin typeface="Bookman Old Style" panose="02050604050505020204" pitchFamily="18" charset="0"/>
              <a:cs typeface="Phosphate Inline" panose="0200050605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24CB9A-B1B2-D1CF-EF9D-A59177B32988}"/>
              </a:ext>
            </a:extLst>
          </p:cNvPr>
          <p:cNvSpPr txBox="1"/>
          <p:nvPr/>
        </p:nvSpPr>
        <p:spPr>
          <a:xfrm>
            <a:off x="-108488" y="1312999"/>
            <a:ext cx="106821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0" i="0" u="none" strike="noStrike" dirty="0">
                <a:solidFill>
                  <a:srgbClr val="ECECEC"/>
                </a:solidFill>
                <a:effectLst/>
                <a:latin typeface="Söhne"/>
              </a:rPr>
              <a:t>Этот делегат позволяет определить количество столбцов (или строк) в сетке и устанавливает их фиксированное количество. Это предоставляет гибкость для управления распределением элементов в сетке в зависимости от требований макета.</a:t>
            </a:r>
            <a:endParaRPr lang="es-ES" sz="3200" b="1" dirty="0">
              <a:solidFill>
                <a:srgbClr val="ECECEC"/>
              </a:solidFill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290610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Закат, Большой Остров Гавайи, США Фотография, картинки, изображения и  сток-фотография без роялти. Image 29304872">
            <a:extLst>
              <a:ext uri="{FF2B5EF4-FFF2-40B4-BE49-F238E27FC236}">
                <a16:creationId xmlns:a16="http://schemas.microsoft.com/office/drawing/2014/main" id="{FF64DA1F-26EE-4DF6-9C7E-31AA3B4339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600"/>
          </a:p>
        </p:txBody>
      </p:sp>
      <p:sp>
        <p:nvSpPr>
          <p:cNvPr id="5" name="AutoShape 4" descr="Закат, Большой Остров Гавайи, США Фотография, картинки, изображения и  сток-фотография без роялти. Image 29304872">
            <a:extLst>
              <a:ext uri="{FF2B5EF4-FFF2-40B4-BE49-F238E27FC236}">
                <a16:creationId xmlns:a16="http://schemas.microsoft.com/office/drawing/2014/main" id="{0A20F111-1E7D-F179-6918-E4E7A714E9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9112" y="882112"/>
            <a:ext cx="2851688" cy="285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600"/>
          </a:p>
        </p:txBody>
      </p:sp>
      <p:pic>
        <p:nvPicPr>
          <p:cNvPr id="1034" name="Picture 10" descr="Закат на побережье, Гавайи, США | Путешествия и отдых | ВКонтакте">
            <a:extLst>
              <a:ext uri="{FF2B5EF4-FFF2-40B4-BE49-F238E27FC236}">
                <a16:creationId xmlns:a16="http://schemas.microsoft.com/office/drawing/2014/main" id="{7584430B-AE4A-F9A3-CDD7-0520ECD6E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5393" y="-1157671"/>
            <a:ext cx="13327586" cy="886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98FDB39-4825-5C98-7D8B-F36DFDEA438A}"/>
              </a:ext>
            </a:extLst>
          </p:cNvPr>
          <p:cNvSpPr/>
          <p:nvPr/>
        </p:nvSpPr>
        <p:spPr>
          <a:xfrm>
            <a:off x="-415393" y="-1157671"/>
            <a:ext cx="13327586" cy="8868542"/>
          </a:xfrm>
          <a:prstGeom prst="rect">
            <a:avLst/>
          </a:prstGeom>
          <a:solidFill>
            <a:schemeClr val="dk1">
              <a:alpha val="4685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19D7E5-8A0D-398B-AC12-DD7CF39AEE53}"/>
              </a:ext>
            </a:extLst>
          </p:cNvPr>
          <p:cNvSpPr txBox="1"/>
          <p:nvPr/>
        </p:nvSpPr>
        <p:spPr>
          <a:xfrm>
            <a:off x="-156754" y="-861054"/>
            <a:ext cx="1254034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chemeClr val="bg1"/>
                </a:solidFill>
                <a:latin typeface="Bookman Old Style" panose="02050604050505020204" pitchFamily="18" charset="0"/>
                <a:cs typeface="Phosphate Inline" panose="02000506050000020004" pitchFamily="2" charset="0"/>
              </a:rPr>
              <a:t>Почему</a:t>
            </a:r>
          </a:p>
          <a:p>
            <a:r>
              <a:rPr lang="es-ES" sz="4400" i="0" u="none" strike="noStrike" dirty="0" err="1">
                <a:solidFill>
                  <a:srgbClr val="ECECEC"/>
                </a:solidFill>
                <a:effectLst/>
                <a:latin typeface="Bookman Old Style" panose="02050604050505020204" pitchFamily="18" charset="0"/>
              </a:rPr>
              <a:t>SliverGridDelegateWithFixedCrossAxisCount</a:t>
            </a:r>
            <a:endParaRPr lang="ru-RU" sz="6600" dirty="0">
              <a:solidFill>
                <a:schemeClr val="bg1"/>
              </a:solidFill>
              <a:latin typeface="Bookman Old Style" panose="02050604050505020204" pitchFamily="18" charset="0"/>
              <a:cs typeface="Phosphate Inline" panose="02000506050000020004" pitchFamily="2" charset="0"/>
            </a:endParaRPr>
          </a:p>
          <a:p>
            <a:endParaRPr lang="ru-RU" sz="6600" dirty="0">
              <a:solidFill>
                <a:schemeClr val="bg1"/>
              </a:solidFill>
              <a:latin typeface="Bookman Old Style" panose="02050604050505020204" pitchFamily="18" charset="0"/>
              <a:cs typeface="Phosphate Inline" panose="0200050605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24CB9A-B1B2-D1CF-EF9D-A59177B32988}"/>
              </a:ext>
            </a:extLst>
          </p:cNvPr>
          <p:cNvSpPr txBox="1"/>
          <p:nvPr/>
        </p:nvSpPr>
        <p:spPr>
          <a:xfrm>
            <a:off x="-156754" y="927427"/>
            <a:ext cx="1068217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0" i="0" u="none" strike="noStrike" dirty="0">
                <a:solidFill>
                  <a:srgbClr val="ECECEC"/>
                </a:solidFill>
                <a:effectLst/>
                <a:latin typeface="Söhne"/>
              </a:rPr>
              <a:t>Поскольку этот делегат работает с </a:t>
            </a:r>
            <a:r>
              <a:rPr lang="es-ES" sz="3200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Sliver</a:t>
            </a:r>
            <a:r>
              <a:rPr lang="es-ES" sz="3200" b="0" i="0" u="none" strike="noStrike" dirty="0">
                <a:solidFill>
                  <a:srgbClr val="ECECEC"/>
                </a:solidFill>
                <a:effectLst/>
                <a:latin typeface="Söhne"/>
              </a:rPr>
              <a:t>-</a:t>
            </a:r>
            <a:r>
              <a:rPr lang="ru-RU" sz="3200" b="0" i="0" u="none" strike="noStrike" dirty="0">
                <a:solidFill>
                  <a:srgbClr val="ECECEC"/>
                </a:solidFill>
                <a:effectLst/>
                <a:latin typeface="Söhne"/>
              </a:rPr>
              <a:t>виджетами, он поддерживает виртуализацию, что означает, что на экране одновременно отображаются только видимые элементы, а не все элементы списка. Это позволяет эффективно управлять памятью, особенно при работе с большими объемами данных.</a:t>
            </a:r>
            <a:endParaRPr lang="es-ES" sz="3200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endParaRPr lang="es-ES" sz="3200" dirty="0">
              <a:solidFill>
                <a:srgbClr val="ECECEC"/>
              </a:solidFill>
              <a:latin typeface="Söhne"/>
            </a:endParaRPr>
          </a:p>
          <a:p>
            <a:r>
              <a:rPr lang="ru-RU" sz="3200" b="0" i="0" u="none" strike="noStrike" dirty="0">
                <a:solidFill>
                  <a:srgbClr val="ECECEC"/>
                </a:solidFill>
                <a:effectLst/>
                <a:latin typeface="Söhne"/>
              </a:rPr>
              <a:t>Когда пользователь прокручивает список, элементы, находящиеся за пределами области видимости, не загружаются сразу, что позволяет сократить время загрузки и обеспечить быструю отрисовку экрана. Вместо этого элементы загружаются по мере необходимости при прокрутке.</a:t>
            </a:r>
            <a:endParaRPr lang="es-ES" sz="3200" b="1" dirty="0">
              <a:solidFill>
                <a:srgbClr val="ECECEC"/>
              </a:solidFill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351498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Закат, Большой Остров Гавайи, США Фотография, картинки, изображения и  сток-фотография без роялти. Image 29304872">
            <a:extLst>
              <a:ext uri="{FF2B5EF4-FFF2-40B4-BE49-F238E27FC236}">
                <a16:creationId xmlns:a16="http://schemas.microsoft.com/office/drawing/2014/main" id="{FF64DA1F-26EE-4DF6-9C7E-31AA3B4339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600"/>
          </a:p>
        </p:txBody>
      </p:sp>
      <p:sp>
        <p:nvSpPr>
          <p:cNvPr id="5" name="AutoShape 4" descr="Закат, Большой Остров Гавайи, США Фотография, картинки, изображения и  сток-фотография без роялти. Image 29304872">
            <a:extLst>
              <a:ext uri="{FF2B5EF4-FFF2-40B4-BE49-F238E27FC236}">
                <a16:creationId xmlns:a16="http://schemas.microsoft.com/office/drawing/2014/main" id="{0A20F111-1E7D-F179-6918-E4E7A714E9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9112" y="882112"/>
            <a:ext cx="2851688" cy="285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600"/>
          </a:p>
        </p:txBody>
      </p:sp>
      <p:pic>
        <p:nvPicPr>
          <p:cNvPr id="1034" name="Picture 10" descr="Закат на побережье, Гавайи, США | Путешествия и отдых | ВКонтакте">
            <a:extLst>
              <a:ext uri="{FF2B5EF4-FFF2-40B4-BE49-F238E27FC236}">
                <a16:creationId xmlns:a16="http://schemas.microsoft.com/office/drawing/2014/main" id="{7584430B-AE4A-F9A3-CDD7-0520ECD6E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5393" y="-1157671"/>
            <a:ext cx="13327586" cy="886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98FDB39-4825-5C98-7D8B-F36DFDEA438A}"/>
              </a:ext>
            </a:extLst>
          </p:cNvPr>
          <p:cNvSpPr/>
          <p:nvPr/>
        </p:nvSpPr>
        <p:spPr>
          <a:xfrm>
            <a:off x="-415393" y="-1157671"/>
            <a:ext cx="13327586" cy="8868542"/>
          </a:xfrm>
          <a:prstGeom prst="rect">
            <a:avLst/>
          </a:prstGeom>
          <a:solidFill>
            <a:schemeClr val="dk1">
              <a:alpha val="4685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19D7E5-8A0D-398B-AC12-DD7CF39AEE53}"/>
              </a:ext>
            </a:extLst>
          </p:cNvPr>
          <p:cNvSpPr txBox="1"/>
          <p:nvPr/>
        </p:nvSpPr>
        <p:spPr>
          <a:xfrm>
            <a:off x="-156754" y="-861054"/>
            <a:ext cx="125403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chemeClr val="bg1"/>
                </a:solidFill>
                <a:latin typeface="Bookman Old Style" panose="02050604050505020204" pitchFamily="18" charset="0"/>
                <a:cs typeface="Phosphate Inline" panose="02000506050000020004" pitchFamily="2" charset="0"/>
              </a:rPr>
              <a:t>Экран </a:t>
            </a:r>
            <a:r>
              <a:rPr lang="es-ES" sz="6600" dirty="0" err="1">
                <a:solidFill>
                  <a:schemeClr val="bg1"/>
                </a:solidFill>
                <a:latin typeface="Bookman Old Style" panose="02050604050505020204" pitchFamily="18" charset="0"/>
                <a:cs typeface="Phosphate Inline" panose="02000506050000020004" pitchFamily="2" charset="0"/>
              </a:rPr>
              <a:t>My</a:t>
            </a:r>
            <a:r>
              <a:rPr lang="es-ES" sz="6600" dirty="0">
                <a:solidFill>
                  <a:schemeClr val="bg1"/>
                </a:solidFill>
                <a:latin typeface="Bookman Old Style" panose="02050604050505020204" pitchFamily="18" charset="0"/>
                <a:cs typeface="Phosphate Inline" panose="02000506050000020004" pitchFamily="2" charset="0"/>
              </a:rPr>
              <a:t> </a:t>
            </a:r>
            <a:r>
              <a:rPr lang="es-ES" sz="6600" dirty="0" err="1">
                <a:solidFill>
                  <a:schemeClr val="bg1"/>
                </a:solidFill>
                <a:latin typeface="Bookman Old Style" panose="02050604050505020204" pitchFamily="18" charset="0"/>
                <a:cs typeface="Phosphate Inline" panose="02000506050000020004" pitchFamily="2" charset="0"/>
              </a:rPr>
              <a:t>trips</a:t>
            </a:r>
            <a:endParaRPr lang="ru-RU" sz="6600" dirty="0">
              <a:solidFill>
                <a:schemeClr val="bg1"/>
              </a:solidFill>
              <a:latin typeface="Bookman Old Style" panose="02050604050505020204" pitchFamily="18" charset="0"/>
              <a:cs typeface="Phosphate Inline" panose="0200050605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2AB83B-09ED-EF69-A383-961CA9B46F06}"/>
              </a:ext>
            </a:extLst>
          </p:cNvPr>
          <p:cNvSpPr txBox="1"/>
          <p:nvPr/>
        </p:nvSpPr>
        <p:spPr>
          <a:xfrm>
            <a:off x="-1" y="246942"/>
            <a:ext cx="107115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Виджет </a:t>
            </a:r>
            <a:r>
              <a:rPr lang="es-ES" sz="4000" b="1" dirty="0" err="1">
                <a:solidFill>
                  <a:schemeClr val="bg1"/>
                </a:solidFill>
              </a:rPr>
              <a:t>InkWell</a:t>
            </a:r>
            <a:endParaRPr lang="es-ES" sz="4000" b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b="0" i="0" u="none" strike="noStrike" dirty="0">
                <a:solidFill>
                  <a:srgbClr val="ECECEC"/>
                </a:solidFill>
                <a:effectLst/>
                <a:latin typeface="Söhne"/>
              </a:rPr>
              <a:t>виджет </a:t>
            </a:r>
            <a:r>
              <a:rPr lang="es-ES" sz="4000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Flutter</a:t>
            </a:r>
            <a:r>
              <a:rPr lang="es-ES" sz="4000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sz="4000" b="0" i="0" u="none" strike="noStrike" dirty="0">
                <a:solidFill>
                  <a:srgbClr val="ECECEC"/>
                </a:solidFill>
                <a:effectLst/>
                <a:latin typeface="Söhne"/>
              </a:rPr>
              <a:t>который обеспечивает обратную связь при касании. Он позволяет создавать интерактивные элементы пользовательского интерфейса, такие как кнопки или области нажатия, которые реагируют на касание пользователя с анимацией эффекта волны (</a:t>
            </a:r>
            <a:r>
              <a:rPr lang="es-ES" sz="4000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ripple</a:t>
            </a:r>
            <a:r>
              <a:rPr lang="es-ES" sz="4000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sz="4000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effect</a:t>
            </a:r>
            <a:r>
              <a:rPr lang="es-ES" sz="4000" b="0" i="0" u="none" strike="noStrike" dirty="0">
                <a:solidFill>
                  <a:srgbClr val="ECECEC"/>
                </a:solidFill>
                <a:effectLst/>
                <a:latin typeface="Söhne"/>
              </a:rPr>
              <a:t>).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7297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404</Words>
  <Application>Microsoft Macintosh PowerPoint</Application>
  <PresentationFormat>Широкоэкранный</PresentationFormat>
  <Paragraphs>47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ACADEMY ENGRAVED LET PLAIN:1.0</vt:lpstr>
      <vt:lpstr>Arial</vt:lpstr>
      <vt:lpstr>Bookman Old Style</vt:lpstr>
      <vt:lpstr>Calibri</vt:lpstr>
      <vt:lpstr>Calibri Light</vt:lpstr>
      <vt:lpstr>Söhne</vt:lpstr>
      <vt:lpstr>Söhne Mono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Мавлетова Карина</dc:creator>
  <cp:lastModifiedBy>Мавлетова Карина</cp:lastModifiedBy>
  <cp:revision>1</cp:revision>
  <dcterms:created xsi:type="dcterms:W3CDTF">2024-03-25T10:38:22Z</dcterms:created>
  <dcterms:modified xsi:type="dcterms:W3CDTF">2024-03-25T13:44:33Z</dcterms:modified>
</cp:coreProperties>
</file>