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10287000" cx="18288000"/>
  <p:notesSz cx="6858000" cy="9144000"/>
  <p:embeddedFontLst>
    <p:embeddedFont>
      <p:font typeface="Oswald"/>
      <p:bold r:id="rId17"/>
    </p:embeddedFont>
    <p:embeddedFont>
      <p:font typeface="Sansita"/>
      <p:regular r:id="rId18"/>
      <p:bold r:id="rId19"/>
      <p:italic r:id="rId20"/>
      <p:boldItalic r:id="rId21"/>
    </p:embeddedFont>
    <p:embeddedFont>
      <p:font typeface="DM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6" roundtripDataSignature="AMtx7mimpTDJcjFk96VIkxzOw07gJFG5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ansita-italic.fntdata"/><Relationship Id="rId22" Type="http://schemas.openxmlformats.org/officeDocument/2006/relationships/font" Target="fonts/DMSans-regular.fntdata"/><Relationship Id="rId21" Type="http://schemas.openxmlformats.org/officeDocument/2006/relationships/font" Target="fonts/Sansita-boldItalic.fntdata"/><Relationship Id="rId24" Type="http://schemas.openxmlformats.org/officeDocument/2006/relationships/font" Target="fonts/DMSans-italic.fntdata"/><Relationship Id="rId23" Type="http://schemas.openxmlformats.org/officeDocument/2006/relationships/font" Target="fonts/DM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DM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swald-bold.fntdata"/><Relationship Id="rId16" Type="http://schemas.openxmlformats.org/officeDocument/2006/relationships/slide" Target="slides/slide11.xml"/><Relationship Id="rId19" Type="http://schemas.openxmlformats.org/officeDocument/2006/relationships/font" Target="fonts/Sansita-bold.fntdata"/><Relationship Id="rId18" Type="http://schemas.openxmlformats.org/officeDocument/2006/relationships/font" Target="fonts/Sansit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174c5683f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3174c5683f2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0.png"/><Relationship Id="rId4" Type="http://schemas.openxmlformats.org/officeDocument/2006/relationships/image" Target="../media/image9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0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0.png"/><Relationship Id="rId4" Type="http://schemas.openxmlformats.org/officeDocument/2006/relationships/image" Target="../media/image9.png"/><Relationship Id="rId5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0.png"/><Relationship Id="rId4" Type="http://schemas.openxmlformats.org/officeDocument/2006/relationships/image" Target="../media/image7.png"/><Relationship Id="rId5" Type="http://schemas.openxmlformats.org/officeDocument/2006/relationships/image" Target="../media/image12.jpg"/><Relationship Id="rId6" Type="http://schemas.openxmlformats.org/officeDocument/2006/relationships/image" Target="../media/image4.png"/><Relationship Id="rId7" Type="http://schemas.openxmlformats.org/officeDocument/2006/relationships/image" Target="../media/image6.png"/><Relationship Id="rId8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0.png"/><Relationship Id="rId4" Type="http://schemas.openxmlformats.org/officeDocument/2006/relationships/image" Target="../media/image18.jpg"/><Relationship Id="rId5" Type="http://schemas.openxmlformats.org/officeDocument/2006/relationships/image" Target="../media/image16.jpg"/><Relationship Id="rId6" Type="http://schemas.openxmlformats.org/officeDocument/2006/relationships/image" Target="../media/image13.png"/><Relationship Id="rId7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0.png"/><Relationship Id="rId4" Type="http://schemas.openxmlformats.org/officeDocument/2006/relationships/image" Target="../media/image9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6.png"/><Relationship Id="rId8" Type="http://schemas.openxmlformats.org/officeDocument/2006/relationships/image" Target="../media/image2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0.png"/><Relationship Id="rId4" Type="http://schemas.openxmlformats.org/officeDocument/2006/relationships/image" Target="../media/image9.png"/><Relationship Id="rId5" Type="http://schemas.openxmlformats.org/officeDocument/2006/relationships/image" Target="../media/image28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 rot="10800000"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83" l="0" r="0" t="-38885"/>
            </a:stretch>
          </a:blipFill>
          <a:ln>
            <a:noFill/>
          </a:ln>
        </p:spPr>
      </p:sp>
      <p:sp>
        <p:nvSpPr>
          <p:cNvPr id="85" name="Google Shape;85;p1"/>
          <p:cNvSpPr/>
          <p:nvPr/>
        </p:nvSpPr>
        <p:spPr>
          <a:xfrm rot="7659121">
            <a:off x="15091031" y="5585714"/>
            <a:ext cx="7629294" cy="7828566"/>
          </a:xfrm>
          <a:custGeom>
            <a:rect b="b" l="l" r="r" t="t"/>
            <a:pathLst>
              <a:path extrusionOk="0"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6" name="Google Shape;86;p1"/>
          <p:cNvSpPr/>
          <p:nvPr/>
        </p:nvSpPr>
        <p:spPr>
          <a:xfrm>
            <a:off x="-3258071" y="-4629150"/>
            <a:ext cx="9022634" cy="9258300"/>
          </a:xfrm>
          <a:custGeom>
            <a:rect b="b" l="l" r="r" t="t"/>
            <a:pathLst>
              <a:path extrusionOk="0"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87" name="Google Shape;87;p1"/>
          <p:cNvGrpSpPr/>
          <p:nvPr/>
        </p:nvGrpSpPr>
        <p:grpSpPr>
          <a:xfrm>
            <a:off x="3128200" y="2410249"/>
            <a:ext cx="12501106" cy="4283859"/>
            <a:chOff x="0" y="-19050"/>
            <a:chExt cx="2323496" cy="689222"/>
          </a:xfrm>
        </p:grpSpPr>
        <p:sp>
          <p:nvSpPr>
            <p:cNvPr id="88" name="Google Shape;88;p1"/>
            <p:cNvSpPr/>
            <p:nvPr/>
          </p:nvSpPr>
          <p:spPr>
            <a:xfrm>
              <a:off x="0" y="0"/>
              <a:ext cx="2323496" cy="670172"/>
            </a:xfrm>
            <a:custGeom>
              <a:rect b="b" l="l" r="r" t="t"/>
              <a:pathLst>
                <a:path extrusionOk="0" h="670172" w="2323496">
                  <a:moveTo>
                    <a:pt x="0" y="0"/>
                  </a:moveTo>
                  <a:lnTo>
                    <a:pt x="2323496" y="0"/>
                  </a:lnTo>
                  <a:lnTo>
                    <a:pt x="2323496" y="670172"/>
                  </a:lnTo>
                  <a:lnTo>
                    <a:pt x="0" y="67017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381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89" name="Google Shape;89;p1"/>
            <p:cNvSpPr txBox="1"/>
            <p:nvPr/>
          </p:nvSpPr>
          <p:spPr>
            <a:xfrm>
              <a:off x="0" y="-19050"/>
              <a:ext cx="2323496" cy="6892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0" name="Google Shape;90;p1"/>
          <p:cNvSpPr/>
          <p:nvPr/>
        </p:nvSpPr>
        <p:spPr>
          <a:xfrm>
            <a:off x="15764286" y="409380"/>
            <a:ext cx="1973153" cy="1728641"/>
          </a:xfrm>
          <a:custGeom>
            <a:rect b="b" l="l" r="r" t="t"/>
            <a:pathLst>
              <a:path extrusionOk="0" h="1728641" w="1973153">
                <a:moveTo>
                  <a:pt x="0" y="0"/>
                </a:moveTo>
                <a:lnTo>
                  <a:pt x="1973152" y="0"/>
                </a:lnTo>
                <a:lnTo>
                  <a:pt x="1973152" y="1728641"/>
                </a:lnTo>
                <a:lnTo>
                  <a:pt x="0" y="172864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-106360" t="0"/>
            </a:stretch>
          </a:blipFill>
          <a:ln>
            <a:noFill/>
          </a:ln>
        </p:spPr>
      </p:sp>
      <p:sp>
        <p:nvSpPr>
          <p:cNvPr id="91" name="Google Shape;91;p1"/>
          <p:cNvSpPr txBox="1"/>
          <p:nvPr/>
        </p:nvSpPr>
        <p:spPr>
          <a:xfrm>
            <a:off x="3353250" y="2733071"/>
            <a:ext cx="11581500" cy="37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800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Impact of network topology in collaborative</a:t>
            </a:r>
            <a:endParaRPr b="1" sz="3800">
              <a:solidFill>
                <a:srgbClr val="231F2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800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learning dynamics</a:t>
            </a:r>
            <a:endParaRPr b="1" sz="3800">
              <a:solidFill>
                <a:srgbClr val="231F2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ctr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800">
              <a:solidFill>
                <a:srgbClr val="231F2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379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157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        </a:t>
            </a:r>
            <a:r>
              <a:rPr b="0" i="0" lang="en-US" sz="3200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SOCIAL AND ECONOMIC NETWORK</a:t>
            </a:r>
            <a:endParaRPr/>
          </a:p>
        </p:txBody>
      </p:sp>
      <p:sp>
        <p:nvSpPr>
          <p:cNvPr id="92" name="Google Shape;92;p1"/>
          <p:cNvSpPr txBox="1"/>
          <p:nvPr/>
        </p:nvSpPr>
        <p:spPr>
          <a:xfrm>
            <a:off x="553920" y="8570548"/>
            <a:ext cx="4452940" cy="10725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399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Presenter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Kamla Singh (23617006)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2"/>
          <p:cNvSpPr/>
          <p:nvPr/>
        </p:nvSpPr>
        <p:spPr>
          <a:xfrm rot="10800000"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83" l="0" r="0" t="-38885"/>
            </a:stretch>
          </a:blipFill>
          <a:ln>
            <a:noFill/>
          </a:ln>
        </p:spPr>
      </p:sp>
      <p:sp>
        <p:nvSpPr>
          <p:cNvPr id="224" name="Google Shape;224;p12"/>
          <p:cNvSpPr/>
          <p:nvPr/>
        </p:nvSpPr>
        <p:spPr>
          <a:xfrm rot="257863">
            <a:off x="-602957" y="6356736"/>
            <a:ext cx="21273218" cy="9128145"/>
          </a:xfrm>
          <a:custGeom>
            <a:rect b="b" l="l" r="r" t="t"/>
            <a:pathLst>
              <a:path extrusionOk="0" h="9128145" w="21273218">
                <a:moveTo>
                  <a:pt x="0" y="0"/>
                </a:moveTo>
                <a:lnTo>
                  <a:pt x="21273218" y="0"/>
                </a:lnTo>
                <a:lnTo>
                  <a:pt x="21273218" y="9128144"/>
                </a:lnTo>
                <a:lnTo>
                  <a:pt x="0" y="91281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25" name="Google Shape;225;p12"/>
          <p:cNvGrpSpPr/>
          <p:nvPr/>
        </p:nvGrpSpPr>
        <p:grpSpPr>
          <a:xfrm>
            <a:off x="1865705" y="2877081"/>
            <a:ext cx="15801316" cy="5720336"/>
            <a:chOff x="0" y="0"/>
            <a:chExt cx="4529285" cy="1429012"/>
          </a:xfrm>
        </p:grpSpPr>
        <p:sp>
          <p:nvSpPr>
            <p:cNvPr id="226" name="Google Shape;226;p12"/>
            <p:cNvSpPr/>
            <p:nvPr/>
          </p:nvSpPr>
          <p:spPr>
            <a:xfrm>
              <a:off x="0" y="0"/>
              <a:ext cx="4528955" cy="1428993"/>
            </a:xfrm>
            <a:custGeom>
              <a:rect b="b" l="l" r="r" t="t"/>
              <a:pathLst>
                <a:path extrusionOk="0" h="1428993" w="4528955">
                  <a:moveTo>
                    <a:pt x="0" y="0"/>
                  </a:moveTo>
                  <a:lnTo>
                    <a:pt x="4528955" y="0"/>
                  </a:lnTo>
                  <a:lnTo>
                    <a:pt x="4528955" y="1428993"/>
                  </a:lnTo>
                  <a:lnTo>
                    <a:pt x="0" y="1428993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</p:sp>
        <p:sp>
          <p:nvSpPr>
            <p:cNvPr id="227" name="Google Shape;227;p12"/>
            <p:cNvSpPr txBox="1"/>
            <p:nvPr/>
          </p:nvSpPr>
          <p:spPr>
            <a:xfrm>
              <a:off x="185" y="82012"/>
              <a:ext cx="4529100" cy="134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rtl="0" algn="l">
                <a:lnSpc>
                  <a:spcPct val="138008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sz="208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indent="0" lvl="0" marL="0" rtl="0" algn="l">
                <a:lnSpc>
                  <a:spcPct val="138008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281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High connectivity accelerates initial solution convergence, while sparse connectivity supports more diverse exploration.</a:t>
              </a:r>
              <a:endParaRPr sz="228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indent="0" lvl="0" marL="0" rtl="0" algn="l">
                <a:lnSpc>
                  <a:spcPct val="138008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-US" sz="2281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Over time, both network structures achieved comparable solution quality, highlighting the resilience of sparsely connected networks.</a:t>
              </a:r>
              <a:endParaRPr sz="228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indent="0" lvl="0" marL="0" rtl="0" algn="l">
                <a:lnSpc>
                  <a:spcPct val="138008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228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indent="0" lvl="0" marL="0" rtl="0" algn="l">
                <a:lnSpc>
                  <a:spcPct val="138008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-US" sz="2281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Implications for Network Design:</a:t>
              </a:r>
              <a:endParaRPr sz="228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indent="0" lvl="0" marL="0" rtl="0" algn="l">
                <a:lnSpc>
                  <a:spcPct val="138008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228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indent="0" lvl="0" marL="0" rtl="0" algn="l">
                <a:lnSpc>
                  <a:spcPct val="138008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281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For rapid learning, highly connected networks may be ideal, but they risk limiting innovation.</a:t>
              </a:r>
              <a:endParaRPr sz="228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indent="0" lvl="0" marL="0" rtl="0" algn="l">
                <a:lnSpc>
                  <a:spcPct val="138008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281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In contrast, sparsely connected networks foster exploration, potentially leading to more robust solutions in the long term.</a:t>
              </a:r>
              <a:endParaRPr sz="228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indent="0" lvl="0" marL="0" rtl="0" algn="l">
                <a:lnSpc>
                  <a:spcPct val="138008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-US" sz="2281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These insights can inform organizational and AI system designs that balance quick learning with innovative potential.</a:t>
              </a:r>
              <a:endParaRPr sz="2300"/>
            </a:p>
            <a:p>
              <a:pPr indent="0" lvl="0" marL="0" marR="0" rtl="0" algn="l">
                <a:lnSpc>
                  <a:spcPct val="13800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481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indent="0" lvl="0" marL="0" marR="0" rtl="0" algn="l">
                <a:lnSpc>
                  <a:spcPct val="13800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581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228" name="Google Shape;228;p12"/>
          <p:cNvSpPr txBox="1"/>
          <p:nvPr/>
        </p:nvSpPr>
        <p:spPr>
          <a:xfrm>
            <a:off x="1865907" y="478524"/>
            <a:ext cx="14556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 CONCLUSION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3"/>
          <p:cNvSpPr/>
          <p:nvPr/>
        </p:nvSpPr>
        <p:spPr>
          <a:xfrm rot="10800000"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83" l="0" r="0" t="-38885"/>
            </a:stretch>
          </a:blipFill>
          <a:ln>
            <a:noFill/>
          </a:ln>
        </p:spPr>
      </p:sp>
      <p:sp>
        <p:nvSpPr>
          <p:cNvPr id="234" name="Google Shape;234;p13"/>
          <p:cNvSpPr/>
          <p:nvPr/>
        </p:nvSpPr>
        <p:spPr>
          <a:xfrm rot="-10576303">
            <a:off x="9431566" y="-9237263"/>
            <a:ext cx="24027142" cy="24654717"/>
          </a:xfrm>
          <a:custGeom>
            <a:rect b="b" l="l" r="r" t="t"/>
            <a:pathLst>
              <a:path extrusionOk="0" h="24664199" w="24036383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5" name="Google Shape;235;p13"/>
          <p:cNvSpPr txBox="1"/>
          <p:nvPr/>
        </p:nvSpPr>
        <p:spPr>
          <a:xfrm>
            <a:off x="1561733" y="2105045"/>
            <a:ext cx="8097687" cy="1594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431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THANK YOU </a:t>
            </a:r>
            <a:endParaRPr/>
          </a:p>
        </p:txBody>
      </p:sp>
      <p:sp>
        <p:nvSpPr>
          <p:cNvPr id="236" name="Google Shape;236;p13"/>
          <p:cNvSpPr/>
          <p:nvPr/>
        </p:nvSpPr>
        <p:spPr>
          <a:xfrm flipH="1">
            <a:off x="-4254153" y="7476061"/>
            <a:ext cx="11881594" cy="3564478"/>
          </a:xfrm>
          <a:custGeom>
            <a:rect b="b" l="l" r="r" t="t"/>
            <a:pathLst>
              <a:path extrusionOk="0" h="3564478" w="11881594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4F5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/>
          <p:nvPr/>
        </p:nvSpPr>
        <p:spPr>
          <a:xfrm rot="7659121">
            <a:off x="-4012602" y="5585714"/>
            <a:ext cx="7629294" cy="7828566"/>
          </a:xfrm>
          <a:custGeom>
            <a:rect b="b" l="l" r="r" t="t"/>
            <a:pathLst>
              <a:path extrusionOk="0"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98" name="Google Shape;98;p2"/>
          <p:cNvGrpSpPr/>
          <p:nvPr/>
        </p:nvGrpSpPr>
        <p:grpSpPr>
          <a:xfrm>
            <a:off x="5019320" y="2829367"/>
            <a:ext cx="1400485" cy="4682182"/>
            <a:chOff x="0" y="-19050"/>
            <a:chExt cx="368852" cy="1233167"/>
          </a:xfrm>
        </p:grpSpPr>
        <p:sp>
          <p:nvSpPr>
            <p:cNvPr id="99" name="Google Shape;99;p2"/>
            <p:cNvSpPr/>
            <p:nvPr/>
          </p:nvSpPr>
          <p:spPr>
            <a:xfrm>
              <a:off x="0" y="0"/>
              <a:ext cx="368852" cy="1214117"/>
            </a:xfrm>
            <a:custGeom>
              <a:rect b="b" l="l" r="r" t="t"/>
              <a:pathLst>
                <a:path extrusionOk="0" h="1214117" w="368852">
                  <a:moveTo>
                    <a:pt x="0" y="0"/>
                  </a:moveTo>
                  <a:lnTo>
                    <a:pt x="368852" y="0"/>
                  </a:lnTo>
                  <a:lnTo>
                    <a:pt x="368852" y="1214117"/>
                  </a:lnTo>
                  <a:lnTo>
                    <a:pt x="0" y="121411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</p:sp>
        <p:sp>
          <p:nvSpPr>
            <p:cNvPr id="100" name="Google Shape;100;p2"/>
            <p:cNvSpPr txBox="1"/>
            <p:nvPr/>
          </p:nvSpPr>
          <p:spPr>
            <a:xfrm>
              <a:off x="0" y="-19050"/>
              <a:ext cx="368852" cy="12331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1" name="Google Shape;101;p2"/>
          <p:cNvSpPr txBox="1"/>
          <p:nvPr/>
        </p:nvSpPr>
        <p:spPr>
          <a:xfrm>
            <a:off x="5019320" y="894119"/>
            <a:ext cx="7664739" cy="16837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981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CONTENT</a:t>
            </a:r>
            <a:endParaRPr/>
          </a:p>
        </p:txBody>
      </p:sp>
      <p:sp>
        <p:nvSpPr>
          <p:cNvPr id="102" name="Google Shape;102;p2"/>
          <p:cNvSpPr/>
          <p:nvPr/>
        </p:nvSpPr>
        <p:spPr>
          <a:xfrm rot="2016048">
            <a:off x="12243487" y="-1005305"/>
            <a:ext cx="10749463" cy="2687366"/>
          </a:xfrm>
          <a:custGeom>
            <a:rect b="b" l="l" r="r" t="t"/>
            <a:pathLst>
              <a:path extrusionOk="0"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3" name="Google Shape;103;p2"/>
          <p:cNvSpPr txBox="1"/>
          <p:nvPr/>
        </p:nvSpPr>
        <p:spPr>
          <a:xfrm>
            <a:off x="5231353" y="3225185"/>
            <a:ext cx="937219" cy="657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271" u="none" cap="none" strike="noStrike">
                <a:solidFill>
                  <a:srgbClr val="363636"/>
                </a:solidFill>
                <a:latin typeface="Oswald"/>
                <a:ea typeface="Oswald"/>
                <a:cs typeface="Oswald"/>
                <a:sym typeface="Oswald"/>
              </a:rPr>
              <a:t>01</a:t>
            </a:r>
            <a:endParaRPr/>
          </a:p>
        </p:txBody>
      </p:sp>
      <p:sp>
        <p:nvSpPr>
          <p:cNvPr id="104" name="Google Shape;104;p2"/>
          <p:cNvSpPr txBox="1"/>
          <p:nvPr/>
        </p:nvSpPr>
        <p:spPr>
          <a:xfrm>
            <a:off x="5231353" y="4022304"/>
            <a:ext cx="937219" cy="657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271" u="none" cap="none" strike="noStrike">
                <a:solidFill>
                  <a:srgbClr val="363636"/>
                </a:solidFill>
                <a:latin typeface="Oswald"/>
                <a:ea typeface="Oswald"/>
                <a:cs typeface="Oswald"/>
                <a:sym typeface="Oswald"/>
              </a:rPr>
              <a:t>02</a:t>
            </a:r>
            <a:endParaRPr/>
          </a:p>
        </p:txBody>
      </p:sp>
      <p:sp>
        <p:nvSpPr>
          <p:cNvPr id="105" name="Google Shape;105;p2"/>
          <p:cNvSpPr txBox="1"/>
          <p:nvPr/>
        </p:nvSpPr>
        <p:spPr>
          <a:xfrm>
            <a:off x="5231353" y="4903461"/>
            <a:ext cx="937219" cy="657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271" u="none" cap="none" strike="noStrike">
                <a:solidFill>
                  <a:srgbClr val="363636"/>
                </a:solidFill>
                <a:latin typeface="Oswald"/>
                <a:ea typeface="Oswald"/>
                <a:cs typeface="Oswald"/>
                <a:sym typeface="Oswald"/>
              </a:rPr>
              <a:t>03</a:t>
            </a:r>
            <a:endParaRPr/>
          </a:p>
        </p:txBody>
      </p:sp>
      <p:sp>
        <p:nvSpPr>
          <p:cNvPr id="106" name="Google Shape;106;p2"/>
          <p:cNvSpPr txBox="1"/>
          <p:nvPr/>
        </p:nvSpPr>
        <p:spPr>
          <a:xfrm>
            <a:off x="5231353" y="5700580"/>
            <a:ext cx="937219" cy="657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271" u="none" cap="none" strike="noStrike">
                <a:solidFill>
                  <a:srgbClr val="363636"/>
                </a:solidFill>
                <a:latin typeface="Oswald"/>
                <a:ea typeface="Oswald"/>
                <a:cs typeface="Oswald"/>
                <a:sym typeface="Oswald"/>
              </a:rPr>
              <a:t>04</a:t>
            </a:r>
            <a:endParaRPr/>
          </a:p>
        </p:txBody>
      </p:sp>
      <p:sp>
        <p:nvSpPr>
          <p:cNvPr id="107" name="Google Shape;107;p2"/>
          <p:cNvSpPr txBox="1"/>
          <p:nvPr/>
        </p:nvSpPr>
        <p:spPr>
          <a:xfrm>
            <a:off x="5250954" y="6492957"/>
            <a:ext cx="937219" cy="657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271" u="none" cap="none" strike="noStrike">
                <a:solidFill>
                  <a:srgbClr val="363636"/>
                </a:solidFill>
                <a:latin typeface="Oswald"/>
                <a:ea typeface="Oswald"/>
                <a:cs typeface="Oswald"/>
                <a:sym typeface="Oswald"/>
              </a:rPr>
              <a:t>05</a:t>
            </a:r>
            <a:endParaRPr/>
          </a:p>
        </p:txBody>
      </p:sp>
      <p:sp>
        <p:nvSpPr>
          <p:cNvPr id="108" name="Google Shape;108;p2"/>
          <p:cNvSpPr txBox="1"/>
          <p:nvPr/>
        </p:nvSpPr>
        <p:spPr>
          <a:xfrm>
            <a:off x="6607430" y="3333137"/>
            <a:ext cx="5790503" cy="4185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24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INTRODUCTION</a:t>
            </a:r>
            <a:endParaRPr/>
          </a:p>
        </p:txBody>
      </p:sp>
      <p:sp>
        <p:nvSpPr>
          <p:cNvPr id="109" name="Google Shape;109;p2"/>
          <p:cNvSpPr txBox="1"/>
          <p:nvPr/>
        </p:nvSpPr>
        <p:spPr>
          <a:xfrm>
            <a:off x="6607430" y="4127355"/>
            <a:ext cx="6076629" cy="4185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24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THEORETICAL FRAMEWORK</a:t>
            </a:r>
            <a:endParaRPr/>
          </a:p>
        </p:txBody>
      </p:sp>
      <p:sp>
        <p:nvSpPr>
          <p:cNvPr id="110" name="Google Shape;110;p2"/>
          <p:cNvSpPr txBox="1"/>
          <p:nvPr/>
        </p:nvSpPr>
        <p:spPr>
          <a:xfrm>
            <a:off x="6607430" y="5047445"/>
            <a:ext cx="57906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2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METHODOLOGY</a:t>
            </a:r>
            <a:endParaRPr/>
          </a:p>
        </p:txBody>
      </p:sp>
      <p:sp>
        <p:nvSpPr>
          <p:cNvPr id="111" name="Google Shape;111;p2"/>
          <p:cNvSpPr txBox="1"/>
          <p:nvPr/>
        </p:nvSpPr>
        <p:spPr>
          <a:xfrm>
            <a:off x="6607430" y="5841663"/>
            <a:ext cx="60765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24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RESU</a:t>
            </a:r>
            <a:r>
              <a:rPr lang="en-US" sz="252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LTS</a:t>
            </a:r>
            <a:endParaRPr/>
          </a:p>
        </p:txBody>
      </p:sp>
      <p:sp>
        <p:nvSpPr>
          <p:cNvPr id="112" name="Google Shape;112;p2"/>
          <p:cNvSpPr txBox="1"/>
          <p:nvPr/>
        </p:nvSpPr>
        <p:spPr>
          <a:xfrm>
            <a:off x="6607430" y="6642507"/>
            <a:ext cx="70737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2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CONCLUSIONS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/>
          <p:nvPr/>
        </p:nvSpPr>
        <p:spPr>
          <a:xfrm rot="10800000"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83" l="0" r="0" t="-38885"/>
            </a:stretch>
          </a:blipFill>
          <a:ln>
            <a:noFill/>
          </a:ln>
        </p:spPr>
      </p:sp>
      <p:grpSp>
        <p:nvGrpSpPr>
          <p:cNvPr id="118" name="Google Shape;118;p3"/>
          <p:cNvGrpSpPr/>
          <p:nvPr/>
        </p:nvGrpSpPr>
        <p:grpSpPr>
          <a:xfrm>
            <a:off x="13662994" y="265144"/>
            <a:ext cx="4296549" cy="9642576"/>
            <a:chOff x="0" y="-19050"/>
            <a:chExt cx="1131601" cy="2539609"/>
          </a:xfrm>
        </p:grpSpPr>
        <p:sp>
          <p:nvSpPr>
            <p:cNvPr id="119" name="Google Shape;119;p3"/>
            <p:cNvSpPr/>
            <p:nvPr/>
          </p:nvSpPr>
          <p:spPr>
            <a:xfrm>
              <a:off x="0" y="0"/>
              <a:ext cx="1131601" cy="2520559"/>
            </a:xfrm>
            <a:custGeom>
              <a:rect b="b" l="l" r="r" t="t"/>
              <a:pathLst>
                <a:path extrusionOk="0" h="2520559" w="1131601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</p:sp>
        <p:sp>
          <p:nvSpPr>
            <p:cNvPr id="120" name="Google Shape;120;p3"/>
            <p:cNvSpPr txBox="1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1" name="Google Shape;121;p3"/>
          <p:cNvSpPr/>
          <p:nvPr/>
        </p:nvSpPr>
        <p:spPr>
          <a:xfrm>
            <a:off x="2142191" y="4828880"/>
            <a:ext cx="9752965" cy="1032847"/>
          </a:xfrm>
          <a:custGeom>
            <a:rect b="b" l="l" r="r" t="t"/>
            <a:pathLst>
              <a:path extrusionOk="0"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-86494"/>
            </a:stretch>
          </a:blipFill>
          <a:ln>
            <a:noFill/>
          </a:ln>
        </p:spPr>
      </p:sp>
      <p:sp>
        <p:nvSpPr>
          <p:cNvPr id="122" name="Google Shape;122;p3"/>
          <p:cNvSpPr/>
          <p:nvPr/>
        </p:nvSpPr>
        <p:spPr>
          <a:xfrm>
            <a:off x="10758785" y="1049603"/>
            <a:ext cx="6176060" cy="8208697"/>
          </a:xfrm>
          <a:custGeom>
            <a:rect b="b" l="l" r="r" t="t"/>
            <a:pathLst>
              <a:path extrusionOk="0" h="8208697" w="6176060">
                <a:moveTo>
                  <a:pt x="0" y="0"/>
                </a:moveTo>
                <a:lnTo>
                  <a:pt x="6176060" y="0"/>
                </a:lnTo>
                <a:lnTo>
                  <a:pt x="6176060" y="8208697"/>
                </a:lnTo>
                <a:lnTo>
                  <a:pt x="0" y="82086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49741" r="-49743" t="0"/>
            </a:stretch>
          </a:blipFill>
          <a:ln>
            <a:noFill/>
          </a:ln>
        </p:spPr>
      </p:sp>
      <p:grpSp>
        <p:nvGrpSpPr>
          <p:cNvPr id="123" name="Google Shape;123;p3"/>
          <p:cNvGrpSpPr/>
          <p:nvPr/>
        </p:nvGrpSpPr>
        <p:grpSpPr>
          <a:xfrm>
            <a:off x="1427438" y="2930444"/>
            <a:ext cx="9958770" cy="3129196"/>
            <a:chOff x="0" y="-19050"/>
            <a:chExt cx="3682024" cy="765796"/>
          </a:xfrm>
        </p:grpSpPr>
        <p:sp>
          <p:nvSpPr>
            <p:cNvPr id="124" name="Google Shape;124;p3"/>
            <p:cNvSpPr/>
            <p:nvPr/>
          </p:nvSpPr>
          <p:spPr>
            <a:xfrm>
              <a:off x="0" y="0"/>
              <a:ext cx="3682024" cy="746746"/>
            </a:xfrm>
            <a:custGeom>
              <a:rect b="b" l="l" r="r" t="t"/>
              <a:pathLst>
                <a:path extrusionOk="0" h="746746" w="3682024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</p:sp>
        <p:sp>
          <p:nvSpPr>
            <p:cNvPr id="125" name="Google Shape;125;p3"/>
            <p:cNvSpPr txBox="1"/>
            <p:nvPr/>
          </p:nvSpPr>
          <p:spPr>
            <a:xfrm>
              <a:off x="0" y="-19050"/>
              <a:ext cx="3682024" cy="7657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6" name="Google Shape;126;p3"/>
          <p:cNvSpPr/>
          <p:nvPr/>
        </p:nvSpPr>
        <p:spPr>
          <a:xfrm>
            <a:off x="450367" y="3908182"/>
            <a:ext cx="1156649" cy="1173721"/>
          </a:xfrm>
          <a:custGeom>
            <a:rect b="b" l="l" r="r" t="t"/>
            <a:pathLst>
              <a:path extrusionOk="0" h="1173721" w="1156649">
                <a:moveTo>
                  <a:pt x="0" y="0"/>
                </a:moveTo>
                <a:lnTo>
                  <a:pt x="1156648" y="0"/>
                </a:lnTo>
                <a:lnTo>
                  <a:pt x="1156648" y="1173721"/>
                </a:lnTo>
                <a:lnTo>
                  <a:pt x="0" y="117372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7" name="Google Shape;127;p3"/>
          <p:cNvSpPr/>
          <p:nvPr/>
        </p:nvSpPr>
        <p:spPr>
          <a:xfrm>
            <a:off x="2142191" y="7210022"/>
            <a:ext cx="9752965" cy="1032847"/>
          </a:xfrm>
          <a:custGeom>
            <a:rect b="b" l="l" r="r" t="t"/>
            <a:pathLst>
              <a:path extrusionOk="0"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-86494"/>
            </a:stretch>
          </a:blipFill>
          <a:ln>
            <a:noFill/>
          </a:ln>
        </p:spPr>
      </p:sp>
      <p:grpSp>
        <p:nvGrpSpPr>
          <p:cNvPr id="128" name="Google Shape;128;p3"/>
          <p:cNvGrpSpPr/>
          <p:nvPr/>
        </p:nvGrpSpPr>
        <p:grpSpPr>
          <a:xfrm>
            <a:off x="1601800" y="6729253"/>
            <a:ext cx="9610083" cy="2698818"/>
            <a:chOff x="0" y="-19050"/>
            <a:chExt cx="3682024" cy="765796"/>
          </a:xfrm>
        </p:grpSpPr>
        <p:sp>
          <p:nvSpPr>
            <p:cNvPr id="129" name="Google Shape;129;p3"/>
            <p:cNvSpPr/>
            <p:nvPr/>
          </p:nvSpPr>
          <p:spPr>
            <a:xfrm>
              <a:off x="0" y="0"/>
              <a:ext cx="3682024" cy="746746"/>
            </a:xfrm>
            <a:custGeom>
              <a:rect b="b" l="l" r="r" t="t"/>
              <a:pathLst>
                <a:path extrusionOk="0" h="746746" w="3682024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</p:sp>
        <p:sp>
          <p:nvSpPr>
            <p:cNvPr id="130" name="Google Shape;130;p3"/>
            <p:cNvSpPr txBox="1"/>
            <p:nvPr/>
          </p:nvSpPr>
          <p:spPr>
            <a:xfrm>
              <a:off x="0" y="-19050"/>
              <a:ext cx="3682024" cy="7657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1" name="Google Shape;131;p3"/>
          <p:cNvSpPr/>
          <p:nvPr/>
        </p:nvSpPr>
        <p:spPr>
          <a:xfrm>
            <a:off x="560300" y="6527225"/>
            <a:ext cx="1159455" cy="1172850"/>
          </a:xfrm>
          <a:custGeom>
            <a:rect b="b" l="l" r="r" t="t"/>
            <a:pathLst>
              <a:path extrusionOk="0" h="1178744" w="1159455">
                <a:moveTo>
                  <a:pt x="0" y="0"/>
                </a:moveTo>
                <a:lnTo>
                  <a:pt x="1159455" y="0"/>
                </a:lnTo>
                <a:lnTo>
                  <a:pt x="1159455" y="1178744"/>
                </a:lnTo>
                <a:lnTo>
                  <a:pt x="0" y="11787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2" name="Google Shape;132;p3"/>
          <p:cNvSpPr txBox="1"/>
          <p:nvPr/>
        </p:nvSpPr>
        <p:spPr>
          <a:xfrm>
            <a:off x="1028700" y="776513"/>
            <a:ext cx="10756285" cy="16863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981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INTRODUCTION</a:t>
            </a:r>
            <a:endParaRPr/>
          </a:p>
        </p:txBody>
      </p:sp>
      <p:sp>
        <p:nvSpPr>
          <p:cNvPr id="133" name="Google Shape;133;p3"/>
          <p:cNvSpPr txBox="1"/>
          <p:nvPr/>
        </p:nvSpPr>
        <p:spPr>
          <a:xfrm>
            <a:off x="2109325" y="2718863"/>
            <a:ext cx="8595000" cy="73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38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</a:rPr>
              <a:t>Importance of Network Topology:</a:t>
            </a:r>
            <a:endParaRPr b="1"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80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</a:rPr>
              <a:t>In collaborative learning, network structure significantly affects how information flows and how knowledge is collectively discovered.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80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200">
                <a:solidFill>
                  <a:schemeClr val="dk1"/>
                </a:solidFill>
              </a:rPr>
              <a:t>Fields such as scientific research, technology, and organizational management rely on network structures for knowledge dissemination.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80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80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80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80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80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solidFill>
                  <a:schemeClr val="dk1"/>
                </a:solidFill>
              </a:rPr>
              <a:t>Objective:</a:t>
            </a:r>
            <a:endParaRPr b="1"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80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</a:rPr>
              <a:t>This study investigates the impact of network structures—particularly efficient and inefficient configurations—on the speed and quality of learning outcomes within a networked group of agents.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80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38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134" name="Google Shape;134;p3"/>
          <p:cNvSpPr/>
          <p:nvPr/>
        </p:nvSpPr>
        <p:spPr>
          <a:xfrm>
            <a:off x="-2779578" y="7210018"/>
            <a:ext cx="7616557" cy="7815497"/>
          </a:xfrm>
          <a:custGeom>
            <a:rect b="b" l="l" r="r" t="t"/>
            <a:pathLst>
              <a:path extrusionOk="0"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4"/>
          <p:cNvGrpSpPr/>
          <p:nvPr/>
        </p:nvGrpSpPr>
        <p:grpSpPr>
          <a:xfrm>
            <a:off x="0" y="-72330"/>
            <a:ext cx="18288000" cy="3158430"/>
            <a:chOff x="0" y="-19050"/>
            <a:chExt cx="4816593" cy="831850"/>
          </a:xfrm>
        </p:grpSpPr>
        <p:sp>
          <p:nvSpPr>
            <p:cNvPr id="140" name="Google Shape;140;p4"/>
            <p:cNvSpPr/>
            <p:nvPr/>
          </p:nvSpPr>
          <p:spPr>
            <a:xfrm>
              <a:off x="0" y="0"/>
              <a:ext cx="4816592" cy="812800"/>
            </a:xfrm>
            <a:custGeom>
              <a:rect b="b" l="l" r="r" t="t"/>
              <a:pathLst>
                <a:path extrusionOk="0"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141" name="Google Shape;141;p4"/>
            <p:cNvSpPr txBox="1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Google Shape;142;p4"/>
          <p:cNvSpPr/>
          <p:nvPr/>
        </p:nvSpPr>
        <p:spPr>
          <a:xfrm>
            <a:off x="13451022" y="-4729397"/>
            <a:ext cx="7616557" cy="7815497"/>
          </a:xfrm>
          <a:custGeom>
            <a:rect b="b" l="l" r="r" t="t"/>
            <a:pathLst>
              <a:path extrusionOk="0"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3" name="Google Shape;143;p4"/>
          <p:cNvSpPr/>
          <p:nvPr/>
        </p:nvSpPr>
        <p:spPr>
          <a:xfrm>
            <a:off x="-2851369" y="-3442596"/>
            <a:ext cx="6709932" cy="6885191"/>
          </a:xfrm>
          <a:custGeom>
            <a:rect b="b" l="l" r="r" t="t"/>
            <a:pathLst>
              <a:path extrusionOk="0"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44" name="Google Shape;144;p4"/>
          <p:cNvGrpSpPr/>
          <p:nvPr/>
        </p:nvGrpSpPr>
        <p:grpSpPr>
          <a:xfrm>
            <a:off x="503597" y="3162160"/>
            <a:ext cx="3465021" cy="853740"/>
            <a:chOff x="0" y="-57150"/>
            <a:chExt cx="912598" cy="224853"/>
          </a:xfrm>
        </p:grpSpPr>
        <p:sp>
          <p:nvSpPr>
            <p:cNvPr id="145" name="Google Shape;145;p4"/>
            <p:cNvSpPr/>
            <p:nvPr/>
          </p:nvSpPr>
          <p:spPr>
            <a:xfrm>
              <a:off x="0" y="0"/>
              <a:ext cx="912598" cy="167703"/>
            </a:xfrm>
            <a:custGeom>
              <a:rect b="b" l="l" r="r" t="t"/>
              <a:pathLst>
                <a:path extrusionOk="0" h="167703" w="912598">
                  <a:moveTo>
                    <a:pt x="0" y="0"/>
                  </a:moveTo>
                  <a:lnTo>
                    <a:pt x="912598" y="0"/>
                  </a:lnTo>
                  <a:lnTo>
                    <a:pt x="912598" y="167703"/>
                  </a:lnTo>
                  <a:lnTo>
                    <a:pt x="0" y="1677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146" name="Google Shape;146;p4"/>
            <p:cNvSpPr txBox="1"/>
            <p:nvPr/>
          </p:nvSpPr>
          <p:spPr>
            <a:xfrm>
              <a:off x="0" y="-57150"/>
              <a:ext cx="912598" cy="2248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3800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981" u="none" cap="none" strike="noStrike">
                  <a:solidFill>
                    <a:srgbClr val="FFFFFF"/>
                  </a:solidFill>
                  <a:latin typeface="Sansita"/>
                  <a:ea typeface="Sansita"/>
                  <a:cs typeface="Sansita"/>
                  <a:sym typeface="Sansita"/>
                </a:rPr>
                <a:t>Efficient</a:t>
              </a:r>
              <a:endParaRPr/>
            </a:p>
          </p:txBody>
        </p:sp>
      </p:grpSp>
      <p:grpSp>
        <p:nvGrpSpPr>
          <p:cNvPr id="147" name="Google Shape;147;p4"/>
          <p:cNvGrpSpPr/>
          <p:nvPr/>
        </p:nvGrpSpPr>
        <p:grpSpPr>
          <a:xfrm>
            <a:off x="4416590" y="3917255"/>
            <a:ext cx="9034431" cy="2906748"/>
            <a:chOff x="0" y="-19050"/>
            <a:chExt cx="1744696" cy="561340"/>
          </a:xfrm>
        </p:grpSpPr>
        <p:sp>
          <p:nvSpPr>
            <p:cNvPr id="148" name="Google Shape;148;p4"/>
            <p:cNvSpPr/>
            <p:nvPr/>
          </p:nvSpPr>
          <p:spPr>
            <a:xfrm>
              <a:off x="0" y="0"/>
              <a:ext cx="1744696" cy="542290"/>
            </a:xfrm>
            <a:custGeom>
              <a:rect b="b" l="l" r="r" t="t"/>
              <a:pathLst>
                <a:path extrusionOk="0" h="542290" w="1744696">
                  <a:moveTo>
                    <a:pt x="0" y="0"/>
                  </a:moveTo>
                  <a:lnTo>
                    <a:pt x="1744696" y="0"/>
                  </a:lnTo>
                  <a:lnTo>
                    <a:pt x="1744696" y="542290"/>
                  </a:lnTo>
                  <a:lnTo>
                    <a:pt x="0" y="5422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381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149" name="Google Shape;149;p4"/>
            <p:cNvSpPr txBox="1"/>
            <p:nvPr/>
          </p:nvSpPr>
          <p:spPr>
            <a:xfrm>
              <a:off x="0" y="-19050"/>
              <a:ext cx="1744696" cy="5613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37490" lvl="1" marL="474979" marR="0" rtl="0" algn="l">
                <a:lnSpc>
                  <a:spcPct val="13001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99"/>
                <a:buFont typeface="Arial"/>
                <a:buChar char="•"/>
              </a:pPr>
              <a:r>
                <a:rPr b="0" i="0" lang="en-US" sz="2199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Fully connected network</a:t>
              </a:r>
              <a:endParaRPr/>
            </a:p>
            <a:p>
              <a:pPr indent="-237490" lvl="1" marL="474979" marR="0" rtl="0" algn="l">
                <a:lnSpc>
                  <a:spcPct val="13001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99"/>
                <a:buFont typeface="Arial"/>
                <a:buChar char="•"/>
              </a:pPr>
              <a:r>
                <a:rPr b="0" i="0" lang="en-US" sz="2199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Communication is open and unrestricted</a:t>
              </a:r>
              <a:endParaRPr/>
            </a:p>
            <a:p>
              <a:pPr indent="-237490" lvl="1" marL="474979" marR="0" rtl="0" algn="l">
                <a:lnSpc>
                  <a:spcPct val="13001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99"/>
                <a:buFont typeface="Arial"/>
                <a:buChar char="•"/>
              </a:pPr>
              <a:r>
                <a:rPr b="0" i="0" lang="en-US" sz="2199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Rapid sharing of information</a:t>
              </a:r>
              <a:endParaRPr/>
            </a:p>
            <a:p>
              <a:pPr indent="-237490" lvl="1" marL="474979" marR="0" rtl="0" algn="l">
                <a:lnSpc>
                  <a:spcPct val="13001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99"/>
                <a:buFont typeface="Arial"/>
                <a:buChar char="•"/>
              </a:pPr>
              <a:r>
                <a:rPr b="0" i="0" lang="en-US" sz="2199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Quicker convergence on solutions</a:t>
              </a:r>
              <a:endParaRPr/>
            </a:p>
            <a:p>
              <a:pPr indent="0" lvl="0" marL="0" marR="0" rtl="0" algn="l">
                <a:lnSpc>
                  <a:spcPct val="13001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1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0" name="Google Shape;150;p4"/>
          <p:cNvGrpSpPr/>
          <p:nvPr/>
        </p:nvGrpSpPr>
        <p:grpSpPr>
          <a:xfrm>
            <a:off x="14538198" y="9041308"/>
            <a:ext cx="3365289" cy="853740"/>
            <a:chOff x="0" y="-57150"/>
            <a:chExt cx="886331" cy="224853"/>
          </a:xfrm>
        </p:grpSpPr>
        <p:sp>
          <p:nvSpPr>
            <p:cNvPr id="151" name="Google Shape;151;p4"/>
            <p:cNvSpPr/>
            <p:nvPr/>
          </p:nvSpPr>
          <p:spPr>
            <a:xfrm>
              <a:off x="0" y="0"/>
              <a:ext cx="886331" cy="167703"/>
            </a:xfrm>
            <a:custGeom>
              <a:rect b="b" l="l" r="r" t="t"/>
              <a:pathLst>
                <a:path extrusionOk="0" h="167703" w="886331">
                  <a:moveTo>
                    <a:pt x="0" y="0"/>
                  </a:moveTo>
                  <a:lnTo>
                    <a:pt x="886331" y="0"/>
                  </a:lnTo>
                  <a:lnTo>
                    <a:pt x="886331" y="167703"/>
                  </a:lnTo>
                  <a:lnTo>
                    <a:pt x="0" y="1677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152" name="Google Shape;152;p4"/>
            <p:cNvSpPr txBox="1"/>
            <p:nvPr/>
          </p:nvSpPr>
          <p:spPr>
            <a:xfrm>
              <a:off x="0" y="-57150"/>
              <a:ext cx="886331" cy="2248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3800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981" u="none" cap="none" strike="noStrike">
                  <a:solidFill>
                    <a:srgbClr val="FFFFFF"/>
                  </a:solidFill>
                  <a:latin typeface="Sansita"/>
                  <a:ea typeface="Sansita"/>
                  <a:cs typeface="Sansita"/>
                  <a:sym typeface="Sansita"/>
                </a:rPr>
                <a:t>Inefficient</a:t>
              </a:r>
              <a:endParaRPr/>
            </a:p>
          </p:txBody>
        </p:sp>
      </p:grpSp>
      <p:grpSp>
        <p:nvGrpSpPr>
          <p:cNvPr id="153" name="Google Shape;153;p4"/>
          <p:cNvGrpSpPr/>
          <p:nvPr/>
        </p:nvGrpSpPr>
        <p:grpSpPr>
          <a:xfrm>
            <a:off x="5028979" y="6988299"/>
            <a:ext cx="9034431" cy="2906748"/>
            <a:chOff x="0" y="-19050"/>
            <a:chExt cx="1744696" cy="561340"/>
          </a:xfrm>
        </p:grpSpPr>
        <p:sp>
          <p:nvSpPr>
            <p:cNvPr id="154" name="Google Shape;154;p4"/>
            <p:cNvSpPr/>
            <p:nvPr/>
          </p:nvSpPr>
          <p:spPr>
            <a:xfrm>
              <a:off x="0" y="0"/>
              <a:ext cx="1744696" cy="542290"/>
            </a:xfrm>
            <a:custGeom>
              <a:rect b="b" l="l" r="r" t="t"/>
              <a:pathLst>
                <a:path extrusionOk="0" h="542290" w="1744696">
                  <a:moveTo>
                    <a:pt x="0" y="0"/>
                  </a:moveTo>
                  <a:lnTo>
                    <a:pt x="1744696" y="0"/>
                  </a:lnTo>
                  <a:lnTo>
                    <a:pt x="1744696" y="542290"/>
                  </a:lnTo>
                  <a:lnTo>
                    <a:pt x="0" y="5422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381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155" name="Google Shape;155;p4"/>
            <p:cNvSpPr txBox="1"/>
            <p:nvPr/>
          </p:nvSpPr>
          <p:spPr>
            <a:xfrm>
              <a:off x="0" y="-19050"/>
              <a:ext cx="1744696" cy="5613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-237490" lvl="1" marL="474979" marR="0" rtl="0" algn="l">
                <a:lnSpc>
                  <a:spcPct val="13001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99"/>
                <a:buFont typeface="Arial"/>
                <a:buChar char="•"/>
              </a:pPr>
              <a:r>
                <a:rPr b="0" i="0" lang="en-US" sz="2199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1-D lattice with each node linked to four nearest neighbors</a:t>
              </a:r>
              <a:endParaRPr/>
            </a:p>
            <a:p>
              <a:pPr indent="-237490" lvl="1" marL="474979" marR="0" rtl="0" algn="l">
                <a:lnSpc>
                  <a:spcPct val="13001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99"/>
                <a:buFont typeface="Arial"/>
                <a:buChar char="•"/>
              </a:pPr>
              <a:r>
                <a:rPr b="0" i="0" lang="en-US" sz="2199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Communication is limited</a:t>
              </a:r>
              <a:endParaRPr/>
            </a:p>
            <a:p>
              <a:pPr indent="-237490" lvl="1" marL="474979" marR="0" rtl="0" algn="l">
                <a:lnSpc>
                  <a:spcPct val="13001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99"/>
                <a:buFont typeface="Arial"/>
                <a:buChar char="•"/>
              </a:pPr>
              <a:r>
                <a:rPr b="0" i="0" lang="en-US" sz="2199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Slower and more isolated flow of information</a:t>
              </a:r>
              <a:endParaRPr/>
            </a:p>
            <a:p>
              <a:pPr indent="-237490" lvl="1" marL="474979" marR="0" rtl="0" algn="l">
                <a:lnSpc>
                  <a:spcPct val="13001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99"/>
                <a:buFont typeface="Arial"/>
                <a:buChar char="•"/>
              </a:pPr>
              <a:r>
                <a:rPr b="0" i="0" lang="en-US" sz="2199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Diverse exploration of solutions.</a:t>
              </a:r>
              <a:endParaRPr/>
            </a:p>
          </p:txBody>
        </p:sp>
      </p:grpSp>
      <p:sp>
        <p:nvSpPr>
          <p:cNvPr id="156" name="Google Shape;156;p4"/>
          <p:cNvSpPr/>
          <p:nvPr/>
        </p:nvSpPr>
        <p:spPr>
          <a:xfrm>
            <a:off x="503597" y="4015900"/>
            <a:ext cx="3465021" cy="3298874"/>
          </a:xfrm>
          <a:custGeom>
            <a:rect b="b" l="l" r="r" t="t"/>
            <a:pathLst>
              <a:path extrusionOk="0" h="3298874" w="3465021">
                <a:moveTo>
                  <a:pt x="0" y="0"/>
                </a:moveTo>
                <a:lnTo>
                  <a:pt x="3465022" y="0"/>
                </a:lnTo>
                <a:lnTo>
                  <a:pt x="3465022" y="3298874"/>
                </a:lnTo>
                <a:lnTo>
                  <a:pt x="0" y="32988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833" l="0" r="0" t="-833"/>
            </a:stretch>
          </a:blipFill>
          <a:ln>
            <a:noFill/>
          </a:ln>
        </p:spPr>
      </p:sp>
      <p:sp>
        <p:nvSpPr>
          <p:cNvPr id="157" name="Google Shape;157;p4"/>
          <p:cNvSpPr/>
          <p:nvPr/>
        </p:nvSpPr>
        <p:spPr>
          <a:xfrm>
            <a:off x="14538198" y="6000872"/>
            <a:ext cx="3365289" cy="3257428"/>
          </a:xfrm>
          <a:custGeom>
            <a:rect b="b" l="l" r="r" t="t"/>
            <a:pathLst>
              <a:path extrusionOk="0" h="3257428" w="3365289">
                <a:moveTo>
                  <a:pt x="0" y="0"/>
                </a:moveTo>
                <a:lnTo>
                  <a:pt x="3365290" y="0"/>
                </a:lnTo>
                <a:lnTo>
                  <a:pt x="3365290" y="3257428"/>
                </a:lnTo>
                <a:lnTo>
                  <a:pt x="0" y="32574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8" name="Google Shape;158;p4"/>
          <p:cNvSpPr txBox="1"/>
          <p:nvPr/>
        </p:nvSpPr>
        <p:spPr>
          <a:xfrm>
            <a:off x="2480270" y="801402"/>
            <a:ext cx="13327460" cy="13499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3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NETWORK STRUCTURES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A1A1A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"/>
          <p:cNvSpPr/>
          <p:nvPr/>
        </p:nvSpPr>
        <p:spPr>
          <a:xfrm>
            <a:off x="-8840242" y="-10542812"/>
            <a:ext cx="15841853" cy="16255633"/>
          </a:xfrm>
          <a:custGeom>
            <a:rect b="b" l="l" r="r" t="t"/>
            <a:pathLst>
              <a:path extrusionOk="0"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4" name="Google Shape;164;p5"/>
          <p:cNvSpPr txBox="1"/>
          <p:nvPr/>
        </p:nvSpPr>
        <p:spPr>
          <a:xfrm>
            <a:off x="2704276" y="793321"/>
            <a:ext cx="120573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999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Exploration &amp; Exploitation</a:t>
            </a:r>
            <a:endParaRPr/>
          </a:p>
        </p:txBody>
      </p:sp>
      <p:sp>
        <p:nvSpPr>
          <p:cNvPr id="165" name="Google Shape;165;p5"/>
          <p:cNvSpPr/>
          <p:nvPr/>
        </p:nvSpPr>
        <p:spPr>
          <a:xfrm>
            <a:off x="15579575" y="-3621225"/>
            <a:ext cx="15208179" cy="16255633"/>
          </a:xfrm>
          <a:custGeom>
            <a:rect b="b" l="l" r="r" t="t"/>
            <a:pathLst>
              <a:path extrusionOk="0"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6" name="Google Shape;166;p5"/>
          <p:cNvSpPr txBox="1"/>
          <p:nvPr/>
        </p:nvSpPr>
        <p:spPr>
          <a:xfrm>
            <a:off x="1128825" y="2956900"/>
            <a:ext cx="15208200" cy="79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22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799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98" u="sng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Exploration:</a:t>
            </a:r>
            <a:endParaRPr b="1" sz="2198" u="sng">
              <a:solidFill>
                <a:srgbClr val="F5FFF5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3799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98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Defined as the process where agents seek out new information, experiment with different strategies, or test novel approaches.</a:t>
            </a:r>
            <a:endParaRPr b="1" sz="2198">
              <a:solidFill>
                <a:srgbClr val="F5FFF5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3799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98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Essential in complex problem landscapes, as it allows agents to explore various potential solutions.</a:t>
            </a:r>
            <a:endParaRPr b="1" sz="2198">
              <a:solidFill>
                <a:srgbClr val="F5FFF5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3799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98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Characterized by uncertainty and the possibility of finding innovative solutions over time.</a:t>
            </a:r>
            <a:endParaRPr b="1" sz="2198">
              <a:solidFill>
                <a:srgbClr val="F5FFF5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3799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98" u="sng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Exploitation:</a:t>
            </a:r>
            <a:endParaRPr b="1" sz="2198" u="sng">
              <a:solidFill>
                <a:srgbClr val="F5FFF5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3799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98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Refers to leveraging known solutions to maximize immediate gains.</a:t>
            </a:r>
            <a:endParaRPr b="1" sz="2198">
              <a:solidFill>
                <a:srgbClr val="F5FFF5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3799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98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Agents adopt existing, successful strategies from others rather than exploring new options.</a:t>
            </a:r>
            <a:endParaRPr b="1" sz="2198">
              <a:solidFill>
                <a:srgbClr val="F5FFF5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3799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98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Promotes efficiency and speed but risks overlooking better solutions that might be discovered through further exploration.</a:t>
            </a:r>
            <a:endParaRPr b="1" sz="2198">
              <a:solidFill>
                <a:srgbClr val="F5FFF5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3799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98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Balancing Exploration and Exploitation:</a:t>
            </a:r>
            <a:endParaRPr b="1" sz="2198">
              <a:solidFill>
                <a:srgbClr val="F5FFF5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3799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98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Effective learning systems need a balance—too much exploration delays convergence, while too much exploitation risks stagnation in suboptimal solutions.</a:t>
            </a:r>
            <a:endParaRPr b="1" sz="2198">
              <a:solidFill>
                <a:srgbClr val="F5FFF5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37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98">
              <a:solidFill>
                <a:srgbClr val="F5FFF5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37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98">
              <a:solidFill>
                <a:srgbClr val="F5FFF5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37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98" u="none" cap="none" strike="noStrike">
              <a:solidFill>
                <a:srgbClr val="F5FFF5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"/>
          <p:cNvSpPr/>
          <p:nvPr/>
        </p:nvSpPr>
        <p:spPr>
          <a:xfrm rot="10800000"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83" l="0" r="0" t="-38885"/>
            </a:stretch>
          </a:blipFill>
          <a:ln>
            <a:noFill/>
          </a:ln>
        </p:spPr>
      </p:sp>
      <p:sp>
        <p:nvSpPr>
          <p:cNvPr id="172" name="Google Shape;172;p7"/>
          <p:cNvSpPr/>
          <p:nvPr/>
        </p:nvSpPr>
        <p:spPr>
          <a:xfrm>
            <a:off x="11489411" y="664311"/>
            <a:ext cx="6021895" cy="8876442"/>
          </a:xfrm>
          <a:custGeom>
            <a:rect b="b" l="l" r="r" t="t"/>
            <a:pathLst>
              <a:path extrusionOk="0" h="8876442" w="6021895">
                <a:moveTo>
                  <a:pt x="0" y="0"/>
                </a:moveTo>
                <a:lnTo>
                  <a:pt x="6021895" y="0"/>
                </a:lnTo>
                <a:lnTo>
                  <a:pt x="6021895" y="8876442"/>
                </a:lnTo>
                <a:lnTo>
                  <a:pt x="0" y="88764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42053" r="-79048" t="0"/>
            </a:stretch>
          </a:blipFill>
          <a:ln>
            <a:noFill/>
          </a:ln>
        </p:spPr>
      </p:sp>
      <p:sp>
        <p:nvSpPr>
          <p:cNvPr id="173" name="Google Shape;173;p7"/>
          <p:cNvSpPr/>
          <p:nvPr/>
        </p:nvSpPr>
        <p:spPr>
          <a:xfrm>
            <a:off x="11489411" y="519187"/>
            <a:ext cx="6021895" cy="9021565"/>
          </a:xfrm>
          <a:custGeom>
            <a:rect b="b" l="l" r="r" t="t"/>
            <a:pathLst>
              <a:path extrusionOk="0" h="9021565" w="6021895">
                <a:moveTo>
                  <a:pt x="0" y="0"/>
                </a:moveTo>
                <a:lnTo>
                  <a:pt x="6021895" y="0"/>
                </a:lnTo>
                <a:lnTo>
                  <a:pt x="6021895" y="9021566"/>
                </a:lnTo>
                <a:lnTo>
                  <a:pt x="0" y="90215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4" name="Google Shape;174;p7"/>
          <p:cNvSpPr/>
          <p:nvPr/>
        </p:nvSpPr>
        <p:spPr>
          <a:xfrm rot="3407869">
            <a:off x="12052165" y="1118883"/>
            <a:ext cx="12471670" cy="5351480"/>
          </a:xfrm>
          <a:custGeom>
            <a:rect b="b" l="l" r="r" t="t"/>
            <a:pathLst>
              <a:path extrusionOk="0" h="5351480" w="1247167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75" name="Google Shape;175;p7"/>
          <p:cNvGrpSpPr/>
          <p:nvPr/>
        </p:nvGrpSpPr>
        <p:grpSpPr>
          <a:xfrm>
            <a:off x="10183425" y="3975175"/>
            <a:ext cx="5489549" cy="5011908"/>
            <a:chOff x="-166075" y="-57151"/>
            <a:chExt cx="1445798" cy="1320000"/>
          </a:xfrm>
        </p:grpSpPr>
        <p:sp>
          <p:nvSpPr>
            <p:cNvPr id="176" name="Google Shape;176;p7"/>
            <p:cNvSpPr/>
            <p:nvPr/>
          </p:nvSpPr>
          <p:spPr>
            <a:xfrm>
              <a:off x="0" y="0"/>
              <a:ext cx="1279723" cy="1262832"/>
            </a:xfrm>
            <a:custGeom>
              <a:rect b="b" l="l" r="r" t="t"/>
              <a:pathLst>
                <a:path extrusionOk="0" h="1262832" w="1279723">
                  <a:moveTo>
                    <a:pt x="0" y="0"/>
                  </a:moveTo>
                  <a:lnTo>
                    <a:pt x="1279723" y="0"/>
                  </a:lnTo>
                  <a:lnTo>
                    <a:pt x="1279723" y="1262832"/>
                  </a:lnTo>
                  <a:lnTo>
                    <a:pt x="0" y="1262832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</p:sp>
        <p:sp>
          <p:nvSpPr>
            <p:cNvPr id="177" name="Google Shape;177;p7"/>
            <p:cNvSpPr txBox="1"/>
            <p:nvPr/>
          </p:nvSpPr>
          <p:spPr>
            <a:xfrm>
              <a:off x="-166075" y="-57151"/>
              <a:ext cx="1445700" cy="13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28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8" name="Google Shape;178;p7"/>
          <p:cNvSpPr/>
          <p:nvPr/>
        </p:nvSpPr>
        <p:spPr>
          <a:xfrm rot="3409566">
            <a:off x="-6069813" y="9681241"/>
            <a:ext cx="12478917" cy="5354590"/>
          </a:xfrm>
          <a:custGeom>
            <a:rect b="b" l="l" r="r" t="t"/>
            <a:pathLst>
              <a:path extrusionOk="0" h="5351480" w="1247167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9" name="Google Shape;179;p7"/>
          <p:cNvSpPr/>
          <p:nvPr/>
        </p:nvSpPr>
        <p:spPr>
          <a:xfrm>
            <a:off x="11331576" y="4655843"/>
            <a:ext cx="2551375" cy="2622909"/>
          </a:xfrm>
          <a:custGeom>
            <a:rect b="b" l="l" r="r" t="t"/>
            <a:pathLst>
              <a:path extrusionOk="0" h="2622909" w="2551375">
                <a:moveTo>
                  <a:pt x="0" y="0"/>
                </a:moveTo>
                <a:lnTo>
                  <a:pt x="2551375" y="0"/>
                </a:lnTo>
                <a:lnTo>
                  <a:pt x="2551375" y="2622909"/>
                </a:lnTo>
                <a:lnTo>
                  <a:pt x="0" y="26229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0" name="Google Shape;180;p7"/>
          <p:cNvSpPr txBox="1"/>
          <p:nvPr/>
        </p:nvSpPr>
        <p:spPr>
          <a:xfrm>
            <a:off x="2666099" y="147655"/>
            <a:ext cx="8823300" cy="14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5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431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Methodology</a:t>
            </a:r>
            <a:endParaRPr/>
          </a:p>
        </p:txBody>
      </p:sp>
      <p:sp>
        <p:nvSpPr>
          <p:cNvPr id="181" name="Google Shape;181;p7"/>
          <p:cNvSpPr txBox="1"/>
          <p:nvPr/>
        </p:nvSpPr>
        <p:spPr>
          <a:xfrm>
            <a:off x="0" y="5904450"/>
            <a:ext cx="10784100" cy="42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47257" lvl="1" marL="494516" marR="0" rtl="0" algn="l">
              <a:lnSpc>
                <a:spcPct val="137991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290"/>
              <a:buChar char="•"/>
            </a:pPr>
            <a:r>
              <a:rPr b="1" i="0" lang="en-US" sz="2290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Agent Behavior:</a:t>
            </a:r>
            <a:endParaRPr b="1" i="0" sz="2290" u="none" cap="none" strike="noStrike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74015" lvl="1" marL="914400" rtl="0" algn="l">
              <a:lnSpc>
                <a:spcPct val="137991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290"/>
              <a:buChar char="•"/>
            </a:pPr>
            <a:r>
              <a:rPr b="0" i="0" lang="en-US" sz="2290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Each agent is assigned a random initial solution and must decide between exploration or exploitation each round.</a:t>
            </a:r>
            <a:endParaRPr b="0" i="0" sz="2290" u="none" cap="none" strike="noStrike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74015" lvl="1" marL="914400" rtl="0" algn="l">
              <a:lnSpc>
                <a:spcPct val="137991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290"/>
              <a:buChar char="•"/>
            </a:pPr>
            <a:r>
              <a:rPr b="0" i="0" lang="en-US" sz="2290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Exploration: Adjust one regression coefficient to improve their own BIC score independently.</a:t>
            </a:r>
            <a:endParaRPr b="0" i="0" sz="2290" u="none" cap="none" strike="noStrike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74015" lvl="1" marL="914400" rtl="0" algn="l">
              <a:lnSpc>
                <a:spcPct val="137991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290"/>
              <a:buChar char="•"/>
            </a:pPr>
            <a:r>
              <a:rPr b="0" i="0" lang="en-US" sz="2290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Exploitation: Adopt a neighbor’s solution if it has a lower BIC, increasing chances for better collective learning.</a:t>
            </a:r>
            <a:endParaRPr b="0" i="0" sz="2290" u="none" cap="none" strike="noStrike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74015" lvl="1" marL="914400" rtl="0" algn="l">
              <a:lnSpc>
                <a:spcPct val="137991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290"/>
              <a:buChar char="•"/>
            </a:pPr>
            <a:r>
              <a:rPr b="0" i="0" lang="en-US" sz="2290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The probability of choosing exploitation is higher in more connected networks.</a:t>
            </a:r>
            <a:endParaRPr sz="2290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82" name="Google Shape;182;p7"/>
          <p:cNvSpPr txBox="1"/>
          <p:nvPr/>
        </p:nvSpPr>
        <p:spPr>
          <a:xfrm>
            <a:off x="10634875" y="7278750"/>
            <a:ext cx="5038200" cy="14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81">
                <a:solidFill>
                  <a:srgbClr val="FDFBFB"/>
                </a:solidFill>
                <a:latin typeface="DM Sans"/>
                <a:ea typeface="DM Sans"/>
                <a:cs typeface="DM Sans"/>
                <a:sym typeface="DM Sans"/>
              </a:rPr>
              <a:t>Problem solving</a:t>
            </a:r>
            <a:endParaRPr b="1" sz="4081">
              <a:solidFill>
                <a:srgbClr val="FDFBFB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ctr">
              <a:lnSpc>
                <a:spcPct val="138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81">
                <a:solidFill>
                  <a:srgbClr val="FDFBFB"/>
                </a:solidFill>
                <a:latin typeface="DM Sans"/>
                <a:ea typeface="DM Sans"/>
                <a:cs typeface="DM Sans"/>
                <a:sym typeface="DM Sans"/>
              </a:rPr>
              <a:t>tasks</a:t>
            </a:r>
            <a:endParaRPr b="1" sz="4081">
              <a:solidFill>
                <a:srgbClr val="FDFBFB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83" name="Google Shape;183;p7"/>
          <p:cNvSpPr txBox="1"/>
          <p:nvPr/>
        </p:nvSpPr>
        <p:spPr>
          <a:xfrm>
            <a:off x="409850" y="2104950"/>
            <a:ext cx="8823300" cy="3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DM Sans"/>
                <a:ea typeface="DM Sans"/>
                <a:cs typeface="DM Sans"/>
                <a:sym typeface="DM Sans"/>
              </a:rPr>
              <a:t>Simulation Setup: </a:t>
            </a:r>
            <a:r>
              <a:rPr lang="en-US" sz="2200">
                <a:latin typeface="DM Sans"/>
                <a:ea typeface="DM Sans"/>
                <a:cs typeface="DM Sans"/>
                <a:sym typeface="DM Sans"/>
              </a:rPr>
              <a:t>Two network configurations: an Efficient Network (fully connected) and an Inefficient Network (lattice structure).</a:t>
            </a:r>
            <a:endParaRPr sz="22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DM Sans"/>
                <a:ea typeface="DM Sans"/>
                <a:cs typeface="DM Sans"/>
                <a:sym typeface="DM Sans"/>
              </a:rPr>
              <a:t>Network Parameters:</a:t>
            </a:r>
            <a:endParaRPr sz="22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DM Sans"/>
                <a:ea typeface="DM Sans"/>
                <a:cs typeface="DM Sans"/>
                <a:sym typeface="DM Sans"/>
              </a:rPr>
              <a:t>N = 20 agents (nodes).</a:t>
            </a:r>
            <a:endParaRPr sz="22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DM Sans"/>
                <a:ea typeface="DM Sans"/>
                <a:cs typeface="DM Sans"/>
                <a:sym typeface="DM Sans"/>
              </a:rPr>
              <a:t>D = 4 neighbors per agent in the inefficient network.</a:t>
            </a:r>
            <a:endParaRPr sz="22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200">
                <a:latin typeface="DM Sans"/>
                <a:ea typeface="DM Sans"/>
                <a:cs typeface="DM Sans"/>
                <a:sym typeface="DM Sans"/>
              </a:rPr>
              <a:t>R = 16 rounds of interaction.</a:t>
            </a:r>
            <a:endParaRPr b="1" sz="2400"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A1A1A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8"/>
          <p:cNvGrpSpPr/>
          <p:nvPr/>
        </p:nvGrpSpPr>
        <p:grpSpPr>
          <a:xfrm>
            <a:off x="-2770706" y="-3368517"/>
            <a:ext cx="4959890" cy="4959890"/>
            <a:chOff x="0" y="0"/>
            <a:chExt cx="812800" cy="812800"/>
          </a:xfrm>
        </p:grpSpPr>
        <p:sp>
          <p:nvSpPr>
            <p:cNvPr id="189" name="Google Shape;189;p8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F4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8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1" name="Google Shape;191;p8"/>
          <p:cNvSpPr/>
          <p:nvPr/>
        </p:nvSpPr>
        <p:spPr>
          <a:xfrm>
            <a:off x="-7782105" y="-6923353"/>
            <a:ext cx="12110389" cy="12426705"/>
          </a:xfrm>
          <a:custGeom>
            <a:rect b="b" l="l" r="r" t="t"/>
            <a:pathLst>
              <a:path extrusionOk="0" h="12426705" w="12110389">
                <a:moveTo>
                  <a:pt x="0" y="0"/>
                </a:moveTo>
                <a:lnTo>
                  <a:pt x="12110389" y="0"/>
                </a:lnTo>
                <a:lnTo>
                  <a:pt x="12110389" y="12426706"/>
                </a:lnTo>
                <a:lnTo>
                  <a:pt x="0" y="124267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2" name="Google Shape;192;p8"/>
          <p:cNvSpPr/>
          <p:nvPr/>
        </p:nvSpPr>
        <p:spPr>
          <a:xfrm rot="-3986662">
            <a:off x="5160768" y="5780446"/>
            <a:ext cx="9902931" cy="10161590"/>
          </a:xfrm>
          <a:custGeom>
            <a:rect b="b" l="l" r="r" t="t"/>
            <a:pathLst>
              <a:path extrusionOk="0" h="10152425" w="9894000">
                <a:moveTo>
                  <a:pt x="0" y="0"/>
                </a:moveTo>
                <a:lnTo>
                  <a:pt x="9894000" y="0"/>
                </a:lnTo>
                <a:lnTo>
                  <a:pt x="9894000" y="10152425"/>
                </a:lnTo>
                <a:lnTo>
                  <a:pt x="0" y="101524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3" name="Google Shape;193;p8"/>
          <p:cNvSpPr txBox="1"/>
          <p:nvPr/>
        </p:nvSpPr>
        <p:spPr>
          <a:xfrm>
            <a:off x="6677191" y="325356"/>
            <a:ext cx="7942200" cy="12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224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RESULTS</a:t>
            </a:r>
            <a:endParaRPr/>
          </a:p>
        </p:txBody>
      </p:sp>
      <p:sp>
        <p:nvSpPr>
          <p:cNvPr id="194" name="Google Shape;194;p8"/>
          <p:cNvSpPr txBox="1"/>
          <p:nvPr/>
        </p:nvSpPr>
        <p:spPr>
          <a:xfrm>
            <a:off x="1555800" y="2909650"/>
            <a:ext cx="15971400" cy="6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3798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93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Initial Performance Differences:</a:t>
            </a:r>
            <a:endParaRPr sz="2293">
              <a:solidFill>
                <a:srgbClr val="F5FFF5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3798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93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Agents in the Efficient Network achieved lower BIC scores early due to faster solution-sharing.</a:t>
            </a:r>
            <a:endParaRPr sz="2293">
              <a:solidFill>
                <a:srgbClr val="F5FFF5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3798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93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This advantage reflects the efficient network’s ability to quickly spread high-quality solutions, leading to rapid improvement.</a:t>
            </a:r>
            <a:endParaRPr sz="2293">
              <a:solidFill>
                <a:srgbClr val="F5FFF5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3798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93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Convergence Over Time:</a:t>
            </a:r>
            <a:endParaRPr sz="2293">
              <a:solidFill>
                <a:srgbClr val="F5FFF5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3798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93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In the Inefficient Network, agents gradually improved their BIC scores, closing the performance gap by the final rounds.</a:t>
            </a:r>
            <a:endParaRPr sz="2293">
              <a:solidFill>
                <a:srgbClr val="F5FFF5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3798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93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This trend suggests that slower knowledge diffusion allows agents to develop diverse solutions, eventually approaching the quality of the more connected network.</a:t>
            </a:r>
            <a:endParaRPr sz="2293">
              <a:solidFill>
                <a:srgbClr val="F5FFF5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3798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93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Best and Average Solution Quality:</a:t>
            </a:r>
            <a:endParaRPr sz="2293">
              <a:solidFill>
                <a:srgbClr val="F5FFF5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3798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93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The Efficient Network maintained a slight advantage in achieving the lowest BIC (best solution quality) initially.</a:t>
            </a:r>
            <a:endParaRPr sz="2293">
              <a:solidFill>
                <a:srgbClr val="F5FFF5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3798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93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Over time, both networks reached similar average solution quality, suggesting that even sparse networks can perform well given sufficient time and iterative learning.</a:t>
            </a:r>
            <a:endParaRPr sz="2293">
              <a:solidFill>
                <a:srgbClr val="F5FFF5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37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93">
              <a:solidFill>
                <a:srgbClr val="F5FFF5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"/>
          <p:cNvSpPr/>
          <p:nvPr/>
        </p:nvSpPr>
        <p:spPr>
          <a:xfrm rot="10800000"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83" l="0" r="0" t="-38885"/>
            </a:stretch>
          </a:blipFill>
          <a:ln>
            <a:noFill/>
          </a:ln>
        </p:spPr>
      </p:sp>
      <p:sp>
        <p:nvSpPr>
          <p:cNvPr id="200" name="Google Shape;200;p9"/>
          <p:cNvSpPr/>
          <p:nvPr/>
        </p:nvSpPr>
        <p:spPr>
          <a:xfrm rot="887923">
            <a:off x="13475833" y="-8787301"/>
            <a:ext cx="13977230" cy="14342307"/>
          </a:xfrm>
          <a:custGeom>
            <a:rect b="b" l="l" r="r" t="t"/>
            <a:pathLst>
              <a:path extrusionOk="0"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1" name="Google Shape;201;p9"/>
          <p:cNvSpPr/>
          <p:nvPr/>
        </p:nvSpPr>
        <p:spPr>
          <a:xfrm rot="885925">
            <a:off x="-7520770" y="5941760"/>
            <a:ext cx="13984784" cy="14350059"/>
          </a:xfrm>
          <a:custGeom>
            <a:rect b="b" l="l" r="r" t="t"/>
            <a:pathLst>
              <a:path extrusionOk="0"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2" name="Google Shape;202;p9"/>
          <p:cNvSpPr txBox="1"/>
          <p:nvPr/>
        </p:nvSpPr>
        <p:spPr>
          <a:xfrm>
            <a:off x="5442075" y="212324"/>
            <a:ext cx="10834800" cy="14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Visualisation</a:t>
            </a:r>
            <a:endParaRPr/>
          </a:p>
          <a:p>
            <a:pPr indent="0" lvl="0" marL="0" marR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8850" y="1702425"/>
            <a:ext cx="6220175" cy="373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49388" y="1702425"/>
            <a:ext cx="6220175" cy="373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32725" y="5898875"/>
            <a:ext cx="7037275" cy="4222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457625" y="5898875"/>
            <a:ext cx="7037275" cy="4222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174c5683f2_0_18"/>
          <p:cNvSpPr/>
          <p:nvPr/>
        </p:nvSpPr>
        <p:spPr>
          <a:xfrm rot="10800000"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77" l="0" r="0" t="-38887"/>
            </a:stretch>
          </a:blipFill>
          <a:ln>
            <a:noFill/>
          </a:ln>
        </p:spPr>
      </p:sp>
      <p:sp>
        <p:nvSpPr>
          <p:cNvPr id="212" name="Google Shape;212;g3174c5683f2_0_18"/>
          <p:cNvSpPr/>
          <p:nvPr/>
        </p:nvSpPr>
        <p:spPr>
          <a:xfrm rot="885925">
            <a:off x="13479786" y="-8789330"/>
            <a:ext cx="13984784" cy="14350059"/>
          </a:xfrm>
          <a:custGeom>
            <a:rect b="b" l="l" r="r" t="t"/>
            <a:pathLst>
              <a:path extrusionOk="0"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3" name="Google Shape;213;g3174c5683f2_0_18"/>
          <p:cNvSpPr/>
          <p:nvPr/>
        </p:nvSpPr>
        <p:spPr>
          <a:xfrm rot="885925">
            <a:off x="-7520770" y="5941760"/>
            <a:ext cx="13984784" cy="14350059"/>
          </a:xfrm>
          <a:custGeom>
            <a:rect b="b" l="l" r="r" t="t"/>
            <a:pathLst>
              <a:path extrusionOk="0"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4" name="Google Shape;214;g3174c5683f2_0_18"/>
          <p:cNvSpPr txBox="1"/>
          <p:nvPr/>
        </p:nvSpPr>
        <p:spPr>
          <a:xfrm>
            <a:off x="5442075" y="212349"/>
            <a:ext cx="10834800" cy="14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Visualisation</a:t>
            </a:r>
            <a:endParaRPr/>
          </a:p>
          <a:p>
            <a:pPr indent="0" lvl="0" marL="0" marR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g3174c5683f2_0_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4025" y="1565400"/>
            <a:ext cx="6746990" cy="404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g3174c5683f2_0_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529875" y="1565388"/>
            <a:ext cx="6747000" cy="404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g3174c5683f2_0_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13200" y="5812400"/>
            <a:ext cx="7240650" cy="4344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g3174c5683f2_0_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248900" y="5960500"/>
            <a:ext cx="6747000" cy="40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