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6" d="100"/>
          <a:sy n="96" d="100"/>
        </p:scale>
        <p:origin x="6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larp satchavarodom" userId="72c4928c0270acea" providerId="LiveId" clId="{B1CA9A61-FA19-42AE-880B-EC2B2B7B9162}"/>
    <pc:docChg chg="custSel modSld">
      <pc:chgData name="kamlarp satchavarodom" userId="72c4928c0270acea" providerId="LiveId" clId="{B1CA9A61-FA19-42AE-880B-EC2B2B7B9162}" dt="2023-10-17T08:59:47.495" v="8" actId="27636"/>
      <pc:docMkLst>
        <pc:docMk/>
      </pc:docMkLst>
      <pc:sldChg chg="modSp mod">
        <pc:chgData name="kamlarp satchavarodom" userId="72c4928c0270acea" providerId="LiveId" clId="{B1CA9A61-FA19-42AE-880B-EC2B2B7B9162}" dt="2023-10-17T08:59:47.495" v="8" actId="27636"/>
        <pc:sldMkLst>
          <pc:docMk/>
          <pc:sldMk cId="966112667" sldId="266"/>
        </pc:sldMkLst>
        <pc:spChg chg="mod">
          <ac:chgData name="kamlarp satchavarodom" userId="72c4928c0270acea" providerId="LiveId" clId="{B1CA9A61-FA19-42AE-880B-EC2B2B7B9162}" dt="2023-10-17T08:59:47.495" v="8" actId="27636"/>
          <ac:spMkLst>
            <pc:docMk/>
            <pc:sldMk cId="966112667" sldId="266"/>
            <ac:spMk id="3" creationId="{4C0F0D7D-2ACD-6A6F-47E2-80DD3E55211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F714A-26A2-2185-C56A-A9A1F79B6A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C4F132-34B0-D705-430C-11BA4453B2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0362D6-32C7-9FA9-8730-E01D55A7E489}"/>
              </a:ext>
            </a:extLst>
          </p:cNvPr>
          <p:cNvSpPr>
            <a:spLocks noGrp="1"/>
          </p:cNvSpPr>
          <p:nvPr>
            <p:ph type="dt" sz="half" idx="10"/>
          </p:nvPr>
        </p:nvSpPr>
        <p:spPr/>
        <p:txBody>
          <a:bodyPr/>
          <a:lstStyle/>
          <a:p>
            <a:fld id="{FFFEF7B7-254B-4877-AA5F-7D9316FFC322}" type="datetimeFigureOut">
              <a:rPr lang="en-US" smtClean="0"/>
              <a:t>10/17/2023</a:t>
            </a:fld>
            <a:endParaRPr lang="en-US"/>
          </a:p>
        </p:txBody>
      </p:sp>
      <p:sp>
        <p:nvSpPr>
          <p:cNvPr id="5" name="Footer Placeholder 4">
            <a:extLst>
              <a:ext uri="{FF2B5EF4-FFF2-40B4-BE49-F238E27FC236}">
                <a16:creationId xmlns:a16="http://schemas.microsoft.com/office/drawing/2014/main" id="{826AD8F1-D698-A632-49DF-340059E1B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562AD9-6604-0675-2FC7-A6E8DE6792A4}"/>
              </a:ext>
            </a:extLst>
          </p:cNvPr>
          <p:cNvSpPr>
            <a:spLocks noGrp="1"/>
          </p:cNvSpPr>
          <p:nvPr>
            <p:ph type="sldNum" sz="quarter" idx="12"/>
          </p:nvPr>
        </p:nvSpPr>
        <p:spPr/>
        <p:txBody>
          <a:bodyPr/>
          <a:lstStyle/>
          <a:p>
            <a:fld id="{CA8B24D6-8962-46DF-9FC5-00E1C355942D}" type="slidenum">
              <a:rPr lang="en-US" smtClean="0"/>
              <a:t>‹#›</a:t>
            </a:fld>
            <a:endParaRPr lang="en-US"/>
          </a:p>
        </p:txBody>
      </p:sp>
    </p:spTree>
    <p:extLst>
      <p:ext uri="{BB962C8B-B14F-4D97-AF65-F5344CB8AC3E}">
        <p14:creationId xmlns:p14="http://schemas.microsoft.com/office/powerpoint/2010/main" val="4294092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43EA-EADA-6E15-6632-FE3F310DA9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D8E7F8-7826-E7C4-E49F-B95B1F02C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7E5EE1-A3CE-1F30-BFF7-4634B93561D9}"/>
              </a:ext>
            </a:extLst>
          </p:cNvPr>
          <p:cNvSpPr>
            <a:spLocks noGrp="1"/>
          </p:cNvSpPr>
          <p:nvPr>
            <p:ph type="dt" sz="half" idx="10"/>
          </p:nvPr>
        </p:nvSpPr>
        <p:spPr/>
        <p:txBody>
          <a:bodyPr/>
          <a:lstStyle/>
          <a:p>
            <a:fld id="{FFFEF7B7-254B-4877-AA5F-7D9316FFC322}" type="datetimeFigureOut">
              <a:rPr lang="en-US" smtClean="0"/>
              <a:t>10/17/2023</a:t>
            </a:fld>
            <a:endParaRPr lang="en-US"/>
          </a:p>
        </p:txBody>
      </p:sp>
      <p:sp>
        <p:nvSpPr>
          <p:cNvPr id="5" name="Footer Placeholder 4">
            <a:extLst>
              <a:ext uri="{FF2B5EF4-FFF2-40B4-BE49-F238E27FC236}">
                <a16:creationId xmlns:a16="http://schemas.microsoft.com/office/drawing/2014/main" id="{3F95E06B-799B-7846-A089-D5EB83F5FE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CDBA8-9EFD-F8C6-8794-11328E1FF843}"/>
              </a:ext>
            </a:extLst>
          </p:cNvPr>
          <p:cNvSpPr>
            <a:spLocks noGrp="1"/>
          </p:cNvSpPr>
          <p:nvPr>
            <p:ph type="sldNum" sz="quarter" idx="12"/>
          </p:nvPr>
        </p:nvSpPr>
        <p:spPr/>
        <p:txBody>
          <a:bodyPr/>
          <a:lstStyle/>
          <a:p>
            <a:fld id="{CA8B24D6-8962-46DF-9FC5-00E1C355942D}" type="slidenum">
              <a:rPr lang="en-US" smtClean="0"/>
              <a:t>‹#›</a:t>
            </a:fld>
            <a:endParaRPr lang="en-US"/>
          </a:p>
        </p:txBody>
      </p:sp>
    </p:spTree>
    <p:extLst>
      <p:ext uri="{BB962C8B-B14F-4D97-AF65-F5344CB8AC3E}">
        <p14:creationId xmlns:p14="http://schemas.microsoft.com/office/powerpoint/2010/main" val="1008999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F03A03-6F4C-E08F-5ABF-B7D956D30F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1B507D-A451-6FC7-59FD-BFC1AE0826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F7823E-3A9E-DAA9-E2EF-C2E148A7054D}"/>
              </a:ext>
            </a:extLst>
          </p:cNvPr>
          <p:cNvSpPr>
            <a:spLocks noGrp="1"/>
          </p:cNvSpPr>
          <p:nvPr>
            <p:ph type="dt" sz="half" idx="10"/>
          </p:nvPr>
        </p:nvSpPr>
        <p:spPr/>
        <p:txBody>
          <a:bodyPr/>
          <a:lstStyle/>
          <a:p>
            <a:fld id="{FFFEF7B7-254B-4877-AA5F-7D9316FFC322}" type="datetimeFigureOut">
              <a:rPr lang="en-US" smtClean="0"/>
              <a:t>10/17/2023</a:t>
            </a:fld>
            <a:endParaRPr lang="en-US"/>
          </a:p>
        </p:txBody>
      </p:sp>
      <p:sp>
        <p:nvSpPr>
          <p:cNvPr id="5" name="Footer Placeholder 4">
            <a:extLst>
              <a:ext uri="{FF2B5EF4-FFF2-40B4-BE49-F238E27FC236}">
                <a16:creationId xmlns:a16="http://schemas.microsoft.com/office/drawing/2014/main" id="{8698F58A-AC93-61BB-7B5A-F3149EF73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0000A8-32B3-81A9-A2D2-30C8C0DF20DE}"/>
              </a:ext>
            </a:extLst>
          </p:cNvPr>
          <p:cNvSpPr>
            <a:spLocks noGrp="1"/>
          </p:cNvSpPr>
          <p:nvPr>
            <p:ph type="sldNum" sz="quarter" idx="12"/>
          </p:nvPr>
        </p:nvSpPr>
        <p:spPr/>
        <p:txBody>
          <a:bodyPr/>
          <a:lstStyle/>
          <a:p>
            <a:fld id="{CA8B24D6-8962-46DF-9FC5-00E1C355942D}" type="slidenum">
              <a:rPr lang="en-US" smtClean="0"/>
              <a:t>‹#›</a:t>
            </a:fld>
            <a:endParaRPr lang="en-US"/>
          </a:p>
        </p:txBody>
      </p:sp>
    </p:spTree>
    <p:extLst>
      <p:ext uri="{BB962C8B-B14F-4D97-AF65-F5344CB8AC3E}">
        <p14:creationId xmlns:p14="http://schemas.microsoft.com/office/powerpoint/2010/main" val="3600824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AE004-5B47-119C-2F45-BD93CD5404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1DDFF0-95B7-235D-F696-67E4A76453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FC9830-18A4-4376-7436-BBEE1F87A263}"/>
              </a:ext>
            </a:extLst>
          </p:cNvPr>
          <p:cNvSpPr>
            <a:spLocks noGrp="1"/>
          </p:cNvSpPr>
          <p:nvPr>
            <p:ph type="dt" sz="half" idx="10"/>
          </p:nvPr>
        </p:nvSpPr>
        <p:spPr/>
        <p:txBody>
          <a:bodyPr/>
          <a:lstStyle/>
          <a:p>
            <a:fld id="{FFFEF7B7-254B-4877-AA5F-7D9316FFC322}" type="datetimeFigureOut">
              <a:rPr lang="en-US" smtClean="0"/>
              <a:t>10/17/2023</a:t>
            </a:fld>
            <a:endParaRPr lang="en-US"/>
          </a:p>
        </p:txBody>
      </p:sp>
      <p:sp>
        <p:nvSpPr>
          <p:cNvPr id="5" name="Footer Placeholder 4">
            <a:extLst>
              <a:ext uri="{FF2B5EF4-FFF2-40B4-BE49-F238E27FC236}">
                <a16:creationId xmlns:a16="http://schemas.microsoft.com/office/drawing/2014/main" id="{E4DCB4DD-A3BB-6E47-596D-28393C59E5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171D4-15C6-05E7-C9F2-55CB47E164CB}"/>
              </a:ext>
            </a:extLst>
          </p:cNvPr>
          <p:cNvSpPr>
            <a:spLocks noGrp="1"/>
          </p:cNvSpPr>
          <p:nvPr>
            <p:ph type="sldNum" sz="quarter" idx="12"/>
          </p:nvPr>
        </p:nvSpPr>
        <p:spPr/>
        <p:txBody>
          <a:bodyPr/>
          <a:lstStyle/>
          <a:p>
            <a:fld id="{CA8B24D6-8962-46DF-9FC5-00E1C355942D}" type="slidenum">
              <a:rPr lang="en-US" smtClean="0"/>
              <a:t>‹#›</a:t>
            </a:fld>
            <a:endParaRPr lang="en-US"/>
          </a:p>
        </p:txBody>
      </p:sp>
    </p:spTree>
    <p:extLst>
      <p:ext uri="{BB962C8B-B14F-4D97-AF65-F5344CB8AC3E}">
        <p14:creationId xmlns:p14="http://schemas.microsoft.com/office/powerpoint/2010/main" val="2586052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842A5-8632-06F2-6235-A40D0AC856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80F5C0-B041-FCEC-119F-F61C586BD1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9F5CF8-9A21-488B-0533-EAEE1B57D3FF}"/>
              </a:ext>
            </a:extLst>
          </p:cNvPr>
          <p:cNvSpPr>
            <a:spLocks noGrp="1"/>
          </p:cNvSpPr>
          <p:nvPr>
            <p:ph type="dt" sz="half" idx="10"/>
          </p:nvPr>
        </p:nvSpPr>
        <p:spPr/>
        <p:txBody>
          <a:bodyPr/>
          <a:lstStyle/>
          <a:p>
            <a:fld id="{FFFEF7B7-254B-4877-AA5F-7D9316FFC322}" type="datetimeFigureOut">
              <a:rPr lang="en-US" smtClean="0"/>
              <a:t>10/17/2023</a:t>
            </a:fld>
            <a:endParaRPr lang="en-US"/>
          </a:p>
        </p:txBody>
      </p:sp>
      <p:sp>
        <p:nvSpPr>
          <p:cNvPr id="5" name="Footer Placeholder 4">
            <a:extLst>
              <a:ext uri="{FF2B5EF4-FFF2-40B4-BE49-F238E27FC236}">
                <a16:creationId xmlns:a16="http://schemas.microsoft.com/office/drawing/2014/main" id="{4121E61A-E9B9-F2D5-9475-7F0E63495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87BFF-DEE1-69B5-2F33-ABBDB9726EE4}"/>
              </a:ext>
            </a:extLst>
          </p:cNvPr>
          <p:cNvSpPr>
            <a:spLocks noGrp="1"/>
          </p:cNvSpPr>
          <p:nvPr>
            <p:ph type="sldNum" sz="quarter" idx="12"/>
          </p:nvPr>
        </p:nvSpPr>
        <p:spPr/>
        <p:txBody>
          <a:bodyPr/>
          <a:lstStyle/>
          <a:p>
            <a:fld id="{CA8B24D6-8962-46DF-9FC5-00E1C355942D}" type="slidenum">
              <a:rPr lang="en-US" smtClean="0"/>
              <a:t>‹#›</a:t>
            </a:fld>
            <a:endParaRPr lang="en-US"/>
          </a:p>
        </p:txBody>
      </p:sp>
    </p:spTree>
    <p:extLst>
      <p:ext uri="{BB962C8B-B14F-4D97-AF65-F5344CB8AC3E}">
        <p14:creationId xmlns:p14="http://schemas.microsoft.com/office/powerpoint/2010/main" val="710479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D1C9A-E6F9-7433-5D7D-22FEF93AFB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4526C7-DDB8-9BCC-B3D5-5322E2993C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792637-ED9A-DC1E-F9CA-7FB66285A3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A7BB2F-979B-AE0D-5533-D58B612425A0}"/>
              </a:ext>
            </a:extLst>
          </p:cNvPr>
          <p:cNvSpPr>
            <a:spLocks noGrp="1"/>
          </p:cNvSpPr>
          <p:nvPr>
            <p:ph type="dt" sz="half" idx="10"/>
          </p:nvPr>
        </p:nvSpPr>
        <p:spPr/>
        <p:txBody>
          <a:bodyPr/>
          <a:lstStyle/>
          <a:p>
            <a:fld id="{FFFEF7B7-254B-4877-AA5F-7D9316FFC322}" type="datetimeFigureOut">
              <a:rPr lang="en-US" smtClean="0"/>
              <a:t>10/17/2023</a:t>
            </a:fld>
            <a:endParaRPr lang="en-US"/>
          </a:p>
        </p:txBody>
      </p:sp>
      <p:sp>
        <p:nvSpPr>
          <p:cNvPr id="6" name="Footer Placeholder 5">
            <a:extLst>
              <a:ext uri="{FF2B5EF4-FFF2-40B4-BE49-F238E27FC236}">
                <a16:creationId xmlns:a16="http://schemas.microsoft.com/office/drawing/2014/main" id="{DE54C21D-C513-CFBC-6B0C-1CBDA76EB5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41524D-0D5C-AD58-72BF-57343E493714}"/>
              </a:ext>
            </a:extLst>
          </p:cNvPr>
          <p:cNvSpPr>
            <a:spLocks noGrp="1"/>
          </p:cNvSpPr>
          <p:nvPr>
            <p:ph type="sldNum" sz="quarter" idx="12"/>
          </p:nvPr>
        </p:nvSpPr>
        <p:spPr/>
        <p:txBody>
          <a:bodyPr/>
          <a:lstStyle/>
          <a:p>
            <a:fld id="{CA8B24D6-8962-46DF-9FC5-00E1C355942D}" type="slidenum">
              <a:rPr lang="en-US" smtClean="0"/>
              <a:t>‹#›</a:t>
            </a:fld>
            <a:endParaRPr lang="en-US"/>
          </a:p>
        </p:txBody>
      </p:sp>
    </p:spTree>
    <p:extLst>
      <p:ext uri="{BB962C8B-B14F-4D97-AF65-F5344CB8AC3E}">
        <p14:creationId xmlns:p14="http://schemas.microsoft.com/office/powerpoint/2010/main" val="2607721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A264-3CAD-F9AD-65BF-5D250B58F7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D7972A-591F-8439-660B-2BE9D1A5FF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95BE75-3F4B-3B3A-ED75-ADAB3FEFF3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F87C48-B810-E771-FD95-E73EA8D0F3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021318-885E-8AA7-4582-CAE24C89D6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86A01D-5023-89F8-EBC5-4B8CE9F44CD4}"/>
              </a:ext>
            </a:extLst>
          </p:cNvPr>
          <p:cNvSpPr>
            <a:spLocks noGrp="1"/>
          </p:cNvSpPr>
          <p:nvPr>
            <p:ph type="dt" sz="half" idx="10"/>
          </p:nvPr>
        </p:nvSpPr>
        <p:spPr/>
        <p:txBody>
          <a:bodyPr/>
          <a:lstStyle/>
          <a:p>
            <a:fld id="{FFFEF7B7-254B-4877-AA5F-7D9316FFC322}" type="datetimeFigureOut">
              <a:rPr lang="en-US" smtClean="0"/>
              <a:t>10/17/2023</a:t>
            </a:fld>
            <a:endParaRPr lang="en-US"/>
          </a:p>
        </p:txBody>
      </p:sp>
      <p:sp>
        <p:nvSpPr>
          <p:cNvPr id="8" name="Footer Placeholder 7">
            <a:extLst>
              <a:ext uri="{FF2B5EF4-FFF2-40B4-BE49-F238E27FC236}">
                <a16:creationId xmlns:a16="http://schemas.microsoft.com/office/drawing/2014/main" id="{03E5C89B-A749-DF2D-7FD8-43CEBA0A99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611FE5-2D3F-E300-8DEF-1901E7631096}"/>
              </a:ext>
            </a:extLst>
          </p:cNvPr>
          <p:cNvSpPr>
            <a:spLocks noGrp="1"/>
          </p:cNvSpPr>
          <p:nvPr>
            <p:ph type="sldNum" sz="quarter" idx="12"/>
          </p:nvPr>
        </p:nvSpPr>
        <p:spPr/>
        <p:txBody>
          <a:bodyPr/>
          <a:lstStyle/>
          <a:p>
            <a:fld id="{CA8B24D6-8962-46DF-9FC5-00E1C355942D}" type="slidenum">
              <a:rPr lang="en-US" smtClean="0"/>
              <a:t>‹#›</a:t>
            </a:fld>
            <a:endParaRPr lang="en-US"/>
          </a:p>
        </p:txBody>
      </p:sp>
    </p:spTree>
    <p:extLst>
      <p:ext uri="{BB962C8B-B14F-4D97-AF65-F5344CB8AC3E}">
        <p14:creationId xmlns:p14="http://schemas.microsoft.com/office/powerpoint/2010/main" val="2408133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C40E7-6006-E22F-76B8-AE7C6A63AC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28FC86-D65A-DDD4-CE7B-DF43F362F54B}"/>
              </a:ext>
            </a:extLst>
          </p:cNvPr>
          <p:cNvSpPr>
            <a:spLocks noGrp="1"/>
          </p:cNvSpPr>
          <p:nvPr>
            <p:ph type="dt" sz="half" idx="10"/>
          </p:nvPr>
        </p:nvSpPr>
        <p:spPr/>
        <p:txBody>
          <a:bodyPr/>
          <a:lstStyle/>
          <a:p>
            <a:fld id="{FFFEF7B7-254B-4877-AA5F-7D9316FFC322}" type="datetimeFigureOut">
              <a:rPr lang="en-US" smtClean="0"/>
              <a:t>10/17/2023</a:t>
            </a:fld>
            <a:endParaRPr lang="en-US"/>
          </a:p>
        </p:txBody>
      </p:sp>
      <p:sp>
        <p:nvSpPr>
          <p:cNvPr id="4" name="Footer Placeholder 3">
            <a:extLst>
              <a:ext uri="{FF2B5EF4-FFF2-40B4-BE49-F238E27FC236}">
                <a16:creationId xmlns:a16="http://schemas.microsoft.com/office/drawing/2014/main" id="{A64FF0C3-9A68-BE33-9C07-24FBDC6291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66B149-2DBF-5807-4115-E97686713A07}"/>
              </a:ext>
            </a:extLst>
          </p:cNvPr>
          <p:cNvSpPr>
            <a:spLocks noGrp="1"/>
          </p:cNvSpPr>
          <p:nvPr>
            <p:ph type="sldNum" sz="quarter" idx="12"/>
          </p:nvPr>
        </p:nvSpPr>
        <p:spPr/>
        <p:txBody>
          <a:bodyPr/>
          <a:lstStyle/>
          <a:p>
            <a:fld id="{CA8B24D6-8962-46DF-9FC5-00E1C355942D}" type="slidenum">
              <a:rPr lang="en-US" smtClean="0"/>
              <a:t>‹#›</a:t>
            </a:fld>
            <a:endParaRPr lang="en-US"/>
          </a:p>
        </p:txBody>
      </p:sp>
    </p:spTree>
    <p:extLst>
      <p:ext uri="{BB962C8B-B14F-4D97-AF65-F5344CB8AC3E}">
        <p14:creationId xmlns:p14="http://schemas.microsoft.com/office/powerpoint/2010/main" val="198959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FA4BAB-E07F-97D8-A2B0-0F178A0309C2}"/>
              </a:ext>
            </a:extLst>
          </p:cNvPr>
          <p:cNvSpPr>
            <a:spLocks noGrp="1"/>
          </p:cNvSpPr>
          <p:nvPr>
            <p:ph type="dt" sz="half" idx="10"/>
          </p:nvPr>
        </p:nvSpPr>
        <p:spPr/>
        <p:txBody>
          <a:bodyPr/>
          <a:lstStyle/>
          <a:p>
            <a:fld id="{FFFEF7B7-254B-4877-AA5F-7D9316FFC322}" type="datetimeFigureOut">
              <a:rPr lang="en-US" smtClean="0"/>
              <a:t>10/17/2023</a:t>
            </a:fld>
            <a:endParaRPr lang="en-US"/>
          </a:p>
        </p:txBody>
      </p:sp>
      <p:sp>
        <p:nvSpPr>
          <p:cNvPr id="3" name="Footer Placeholder 2">
            <a:extLst>
              <a:ext uri="{FF2B5EF4-FFF2-40B4-BE49-F238E27FC236}">
                <a16:creationId xmlns:a16="http://schemas.microsoft.com/office/drawing/2014/main" id="{ECCE6CE2-7FC3-78FA-3E86-E6F0FC670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CABBDC-670E-C1D5-09C1-7013D13FC4EC}"/>
              </a:ext>
            </a:extLst>
          </p:cNvPr>
          <p:cNvSpPr>
            <a:spLocks noGrp="1"/>
          </p:cNvSpPr>
          <p:nvPr>
            <p:ph type="sldNum" sz="quarter" idx="12"/>
          </p:nvPr>
        </p:nvSpPr>
        <p:spPr/>
        <p:txBody>
          <a:bodyPr/>
          <a:lstStyle/>
          <a:p>
            <a:fld id="{CA8B24D6-8962-46DF-9FC5-00E1C355942D}" type="slidenum">
              <a:rPr lang="en-US" smtClean="0"/>
              <a:t>‹#›</a:t>
            </a:fld>
            <a:endParaRPr lang="en-US"/>
          </a:p>
        </p:txBody>
      </p:sp>
    </p:spTree>
    <p:extLst>
      <p:ext uri="{BB962C8B-B14F-4D97-AF65-F5344CB8AC3E}">
        <p14:creationId xmlns:p14="http://schemas.microsoft.com/office/powerpoint/2010/main" val="1213454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DDB0-0C42-012E-CA21-AAC1BA24DF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75C9D7-A8DD-9A70-F958-0012034D70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5F1CF7-97AC-D886-BDAE-9C2A0BDC37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5EDC9E-78D7-D024-9B1E-7E06A5612874}"/>
              </a:ext>
            </a:extLst>
          </p:cNvPr>
          <p:cNvSpPr>
            <a:spLocks noGrp="1"/>
          </p:cNvSpPr>
          <p:nvPr>
            <p:ph type="dt" sz="half" idx="10"/>
          </p:nvPr>
        </p:nvSpPr>
        <p:spPr/>
        <p:txBody>
          <a:bodyPr/>
          <a:lstStyle/>
          <a:p>
            <a:fld id="{FFFEF7B7-254B-4877-AA5F-7D9316FFC322}" type="datetimeFigureOut">
              <a:rPr lang="en-US" smtClean="0"/>
              <a:t>10/17/2023</a:t>
            </a:fld>
            <a:endParaRPr lang="en-US"/>
          </a:p>
        </p:txBody>
      </p:sp>
      <p:sp>
        <p:nvSpPr>
          <p:cNvPr id="6" name="Footer Placeholder 5">
            <a:extLst>
              <a:ext uri="{FF2B5EF4-FFF2-40B4-BE49-F238E27FC236}">
                <a16:creationId xmlns:a16="http://schemas.microsoft.com/office/drawing/2014/main" id="{7F02F85B-C1F4-E65E-42BB-0FFD914CE9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E17957-B3C4-F4DB-8156-A9898EB4A4A1}"/>
              </a:ext>
            </a:extLst>
          </p:cNvPr>
          <p:cNvSpPr>
            <a:spLocks noGrp="1"/>
          </p:cNvSpPr>
          <p:nvPr>
            <p:ph type="sldNum" sz="quarter" idx="12"/>
          </p:nvPr>
        </p:nvSpPr>
        <p:spPr/>
        <p:txBody>
          <a:bodyPr/>
          <a:lstStyle/>
          <a:p>
            <a:fld id="{CA8B24D6-8962-46DF-9FC5-00E1C355942D}" type="slidenum">
              <a:rPr lang="en-US" smtClean="0"/>
              <a:t>‹#›</a:t>
            </a:fld>
            <a:endParaRPr lang="en-US"/>
          </a:p>
        </p:txBody>
      </p:sp>
    </p:spTree>
    <p:extLst>
      <p:ext uri="{BB962C8B-B14F-4D97-AF65-F5344CB8AC3E}">
        <p14:creationId xmlns:p14="http://schemas.microsoft.com/office/powerpoint/2010/main" val="3217683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857C-2287-57C5-C0B1-A05939A1EB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1D1E6D-FBC9-707D-7B44-9CD78CD163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3C967B-743B-C0F4-713B-C3E5BB2716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B67CF9-216B-749B-29EE-1C3DFF76C323}"/>
              </a:ext>
            </a:extLst>
          </p:cNvPr>
          <p:cNvSpPr>
            <a:spLocks noGrp="1"/>
          </p:cNvSpPr>
          <p:nvPr>
            <p:ph type="dt" sz="half" idx="10"/>
          </p:nvPr>
        </p:nvSpPr>
        <p:spPr/>
        <p:txBody>
          <a:bodyPr/>
          <a:lstStyle/>
          <a:p>
            <a:fld id="{FFFEF7B7-254B-4877-AA5F-7D9316FFC322}" type="datetimeFigureOut">
              <a:rPr lang="en-US" smtClean="0"/>
              <a:t>10/17/2023</a:t>
            </a:fld>
            <a:endParaRPr lang="en-US"/>
          </a:p>
        </p:txBody>
      </p:sp>
      <p:sp>
        <p:nvSpPr>
          <p:cNvPr id="6" name="Footer Placeholder 5">
            <a:extLst>
              <a:ext uri="{FF2B5EF4-FFF2-40B4-BE49-F238E27FC236}">
                <a16:creationId xmlns:a16="http://schemas.microsoft.com/office/drawing/2014/main" id="{7D73019A-CBE3-0473-D2F7-1C56071817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D5CEE1-7BEE-8F26-4D56-CF1738EEDF1B}"/>
              </a:ext>
            </a:extLst>
          </p:cNvPr>
          <p:cNvSpPr>
            <a:spLocks noGrp="1"/>
          </p:cNvSpPr>
          <p:nvPr>
            <p:ph type="sldNum" sz="quarter" idx="12"/>
          </p:nvPr>
        </p:nvSpPr>
        <p:spPr/>
        <p:txBody>
          <a:bodyPr/>
          <a:lstStyle/>
          <a:p>
            <a:fld id="{CA8B24D6-8962-46DF-9FC5-00E1C355942D}" type="slidenum">
              <a:rPr lang="en-US" smtClean="0"/>
              <a:t>‹#›</a:t>
            </a:fld>
            <a:endParaRPr lang="en-US"/>
          </a:p>
        </p:txBody>
      </p:sp>
    </p:spTree>
    <p:extLst>
      <p:ext uri="{BB962C8B-B14F-4D97-AF65-F5344CB8AC3E}">
        <p14:creationId xmlns:p14="http://schemas.microsoft.com/office/powerpoint/2010/main" val="79333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E6CB7D-7257-3476-C25C-A3B6ED5A9C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570707-F2B9-0312-3E70-56ACFC446C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EE2FB1-B76F-2FBA-3301-0F91BE7F48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FEF7B7-254B-4877-AA5F-7D9316FFC322}" type="datetimeFigureOut">
              <a:rPr lang="en-US" smtClean="0"/>
              <a:t>10/17/2023</a:t>
            </a:fld>
            <a:endParaRPr lang="en-US"/>
          </a:p>
        </p:txBody>
      </p:sp>
      <p:sp>
        <p:nvSpPr>
          <p:cNvPr id="5" name="Footer Placeholder 4">
            <a:extLst>
              <a:ext uri="{FF2B5EF4-FFF2-40B4-BE49-F238E27FC236}">
                <a16:creationId xmlns:a16="http://schemas.microsoft.com/office/drawing/2014/main" id="{A98CBD70-8B79-AAF1-2E73-27CF04448F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F15DE6-4633-D2C6-BA4B-9AF6D6FBAD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8B24D6-8962-46DF-9FC5-00E1C355942D}" type="slidenum">
              <a:rPr lang="en-US" smtClean="0"/>
              <a:t>‹#›</a:t>
            </a:fld>
            <a:endParaRPr lang="en-US"/>
          </a:p>
        </p:txBody>
      </p:sp>
    </p:spTree>
    <p:extLst>
      <p:ext uri="{BB962C8B-B14F-4D97-AF65-F5344CB8AC3E}">
        <p14:creationId xmlns:p14="http://schemas.microsoft.com/office/powerpoint/2010/main" val="2382275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beta.data.gov.s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0D0D2-7EC3-D0A7-95AB-622D33CC3934}"/>
              </a:ext>
            </a:extLst>
          </p:cNvPr>
          <p:cNvSpPr>
            <a:spLocks noGrp="1"/>
          </p:cNvSpPr>
          <p:nvPr>
            <p:ph type="ctrTitle"/>
          </p:nvPr>
        </p:nvSpPr>
        <p:spPr/>
        <p:txBody>
          <a:bodyPr/>
          <a:lstStyle/>
          <a:p>
            <a:r>
              <a:rPr lang="en-US" dirty="0"/>
              <a:t>Project1</a:t>
            </a:r>
          </a:p>
        </p:txBody>
      </p:sp>
      <p:sp>
        <p:nvSpPr>
          <p:cNvPr id="3" name="Subtitle 2">
            <a:extLst>
              <a:ext uri="{FF2B5EF4-FFF2-40B4-BE49-F238E27FC236}">
                <a16:creationId xmlns:a16="http://schemas.microsoft.com/office/drawing/2014/main" id="{A761624C-723D-642F-173D-50E48E7C1D36}"/>
              </a:ext>
            </a:extLst>
          </p:cNvPr>
          <p:cNvSpPr>
            <a:spLocks noGrp="1"/>
          </p:cNvSpPr>
          <p:nvPr>
            <p:ph type="subTitle" idx="1"/>
          </p:nvPr>
        </p:nvSpPr>
        <p:spPr/>
        <p:txBody>
          <a:bodyPr/>
          <a:lstStyle/>
          <a:p>
            <a:r>
              <a:rPr lang="en-US" dirty="0"/>
              <a:t>DSI_TDA_03</a:t>
            </a:r>
          </a:p>
          <a:p>
            <a:r>
              <a:rPr lang="en-US" dirty="0"/>
              <a:t>Kamlarp Satchavarodom</a:t>
            </a:r>
          </a:p>
          <a:p>
            <a:r>
              <a:rPr lang="en-US" dirty="0"/>
              <a:t>October 2023</a:t>
            </a:r>
          </a:p>
          <a:p>
            <a:endParaRPr lang="en-US" dirty="0"/>
          </a:p>
        </p:txBody>
      </p:sp>
    </p:spTree>
    <p:extLst>
      <p:ext uri="{BB962C8B-B14F-4D97-AF65-F5344CB8AC3E}">
        <p14:creationId xmlns:p14="http://schemas.microsoft.com/office/powerpoint/2010/main" val="3435124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69F3-140D-7058-6CD4-496ABC58EA52}"/>
              </a:ext>
            </a:extLst>
          </p:cNvPr>
          <p:cNvSpPr>
            <a:spLocks noGrp="1"/>
          </p:cNvSpPr>
          <p:nvPr>
            <p:ph type="title"/>
          </p:nvPr>
        </p:nvSpPr>
        <p:spPr>
          <a:xfrm>
            <a:off x="838200" y="1"/>
            <a:ext cx="10515600" cy="410844"/>
          </a:xfrm>
        </p:spPr>
        <p:txBody>
          <a:bodyPr>
            <a:noAutofit/>
          </a:bodyPr>
          <a:lstStyle/>
          <a:p>
            <a:r>
              <a:rPr lang="en-US" sz="2000" dirty="0"/>
              <a:t>Data Set</a:t>
            </a:r>
          </a:p>
        </p:txBody>
      </p:sp>
      <p:sp>
        <p:nvSpPr>
          <p:cNvPr id="8" name="Title 1">
            <a:extLst>
              <a:ext uri="{FF2B5EF4-FFF2-40B4-BE49-F238E27FC236}">
                <a16:creationId xmlns:a16="http://schemas.microsoft.com/office/drawing/2014/main" id="{0E6D3AE8-205D-4EE1-CABB-34F3B14F1771}"/>
              </a:ext>
            </a:extLst>
          </p:cNvPr>
          <p:cNvSpPr txBox="1">
            <a:spLocks/>
          </p:cNvSpPr>
          <p:nvPr/>
        </p:nvSpPr>
        <p:spPr>
          <a:xfrm>
            <a:off x="351183" y="365125"/>
            <a:ext cx="11002617" cy="9733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nSpc>
                <a:spcPct val="110000"/>
              </a:lnSpc>
            </a:pPr>
            <a:r>
              <a:rPr lang="en-US" sz="3200" b="0" i="0" dirty="0">
                <a:solidFill>
                  <a:srgbClr val="1F2328"/>
                </a:solidFill>
                <a:effectLst/>
                <a:latin typeface="-apple-system"/>
              </a:rPr>
              <a:t>we use total 4 data sources …</a:t>
            </a:r>
          </a:p>
        </p:txBody>
      </p:sp>
      <p:sp>
        <p:nvSpPr>
          <p:cNvPr id="3" name="Content Placeholder 4">
            <a:extLst>
              <a:ext uri="{FF2B5EF4-FFF2-40B4-BE49-F238E27FC236}">
                <a16:creationId xmlns:a16="http://schemas.microsoft.com/office/drawing/2014/main" id="{4C0F0D7D-2ACD-6A6F-47E2-80DD3E55211C}"/>
              </a:ext>
            </a:extLst>
          </p:cNvPr>
          <p:cNvSpPr>
            <a:spLocks noGrp="1"/>
          </p:cNvSpPr>
          <p:nvPr>
            <p:ph idx="1"/>
          </p:nvPr>
        </p:nvSpPr>
        <p:spPr>
          <a:xfrm>
            <a:off x="947530" y="1690688"/>
            <a:ext cx="9852992" cy="4736616"/>
          </a:xfrm>
        </p:spPr>
        <p:txBody>
          <a:bodyPr>
            <a:normAutofit/>
          </a:bodyPr>
          <a:lstStyle/>
          <a:p>
            <a:pPr algn="l"/>
            <a:r>
              <a:rPr lang="en-US" sz="1800" b="0" i="0" dirty="0">
                <a:solidFill>
                  <a:srgbClr val="1F2328"/>
                </a:solidFill>
                <a:effectLst/>
                <a:latin typeface="-apple-system"/>
              </a:rPr>
              <a:t>we use total 4 data sources. all of them are from </a:t>
            </a:r>
            <a:r>
              <a:rPr lang="en-US" sz="1800" b="0" i="0" u="none" strike="noStrike" dirty="0">
                <a:solidFill>
                  <a:srgbClr val="1F2328"/>
                </a:solidFill>
                <a:effectLst/>
                <a:latin typeface="-apple-system"/>
                <a:hlinkClick r:id="rId2"/>
              </a:rPr>
              <a:t>https://beta.data.gov.sg/</a:t>
            </a:r>
            <a:endParaRPr lang="en-US" sz="1800" b="0" i="0" dirty="0">
              <a:solidFill>
                <a:srgbClr val="1F2328"/>
              </a:solidFill>
              <a:effectLst/>
              <a:latin typeface="-apple-system"/>
            </a:endParaRPr>
          </a:p>
          <a:p>
            <a:pPr algn="l"/>
            <a:r>
              <a:rPr lang="en-US" sz="1800" b="0" i="0" dirty="0">
                <a:solidFill>
                  <a:srgbClr val="1F2328"/>
                </a:solidFill>
                <a:effectLst/>
                <a:latin typeface="-apple-system"/>
              </a:rPr>
              <a:t># provided data </a:t>
            </a:r>
          </a:p>
          <a:p>
            <a:pPr lvl="1"/>
            <a:r>
              <a:rPr lang="en-US" sz="1400" b="0" i="0" dirty="0">
                <a:solidFill>
                  <a:srgbClr val="1F2328"/>
                </a:solidFill>
                <a:effectLst/>
                <a:latin typeface="-apple-system"/>
              </a:rPr>
              <a:t>1 </a:t>
            </a:r>
            <a:r>
              <a:rPr lang="en-US" sz="1400" b="0" i="0" dirty="0" err="1">
                <a:solidFill>
                  <a:srgbClr val="1F2328"/>
                </a:solidFill>
                <a:effectLst/>
                <a:latin typeface="-apple-system"/>
              </a:rPr>
              <a:t>rainyday_mth</a:t>
            </a:r>
            <a:r>
              <a:rPr lang="en-US" sz="1400" b="0" i="0" dirty="0">
                <a:solidFill>
                  <a:srgbClr val="1F2328"/>
                </a:solidFill>
                <a:effectLst/>
                <a:latin typeface="-apple-system"/>
              </a:rPr>
              <a:t> = </a:t>
            </a:r>
            <a:r>
              <a:rPr lang="en-US" sz="1400" b="0" i="0" dirty="0" err="1">
                <a:solidFill>
                  <a:srgbClr val="1F2328"/>
                </a:solidFill>
                <a:effectLst/>
                <a:latin typeface="-apple-system"/>
              </a:rPr>
              <a:t>pd.read_csv</a:t>
            </a:r>
            <a:r>
              <a:rPr lang="en-US" sz="1400" b="0" i="0" dirty="0">
                <a:solidFill>
                  <a:srgbClr val="1F2328"/>
                </a:solidFill>
                <a:effectLst/>
                <a:latin typeface="-apple-system"/>
              </a:rPr>
              <a:t>("../data/rainfall-monthly-number-of-rain-days.csv") </a:t>
            </a:r>
          </a:p>
          <a:p>
            <a:pPr lvl="1"/>
            <a:r>
              <a:rPr lang="en-US" sz="1400" b="0" i="0" dirty="0">
                <a:solidFill>
                  <a:srgbClr val="1F2328"/>
                </a:solidFill>
                <a:effectLst/>
                <a:latin typeface="-apple-system"/>
              </a:rPr>
              <a:t>2 </a:t>
            </a:r>
            <a:r>
              <a:rPr lang="en-US" sz="1400" b="0" i="0" dirty="0" err="1">
                <a:solidFill>
                  <a:srgbClr val="1F2328"/>
                </a:solidFill>
                <a:effectLst/>
                <a:latin typeface="-apple-system"/>
              </a:rPr>
              <a:t>rainvolume_mth</a:t>
            </a:r>
            <a:r>
              <a:rPr lang="en-US" sz="1400" b="0" i="0" dirty="0">
                <a:solidFill>
                  <a:srgbClr val="1F2328"/>
                </a:solidFill>
                <a:effectLst/>
                <a:latin typeface="-apple-system"/>
              </a:rPr>
              <a:t> = </a:t>
            </a:r>
            <a:r>
              <a:rPr lang="en-US" sz="1400" b="0" i="0" dirty="0" err="1">
                <a:solidFill>
                  <a:srgbClr val="1F2328"/>
                </a:solidFill>
                <a:effectLst/>
                <a:latin typeface="-apple-system"/>
              </a:rPr>
              <a:t>pd.read_csv</a:t>
            </a:r>
            <a:r>
              <a:rPr lang="en-US" sz="1400" b="0" i="0" dirty="0">
                <a:solidFill>
                  <a:srgbClr val="1F2328"/>
                </a:solidFill>
                <a:effectLst/>
                <a:latin typeface="-apple-system"/>
              </a:rPr>
              <a:t>("../data/rainfall-monthly-total.csv") </a:t>
            </a:r>
          </a:p>
          <a:p>
            <a:pPr lvl="1"/>
            <a:r>
              <a:rPr lang="en-US" sz="1400" b="0" i="0" dirty="0">
                <a:solidFill>
                  <a:srgbClr val="1F2328"/>
                </a:solidFill>
                <a:effectLst/>
                <a:latin typeface="-apple-system"/>
              </a:rPr>
              <a:t>3 </a:t>
            </a:r>
            <a:r>
              <a:rPr lang="en-US" sz="1400" b="0" i="0" dirty="0" err="1">
                <a:solidFill>
                  <a:srgbClr val="1F2328"/>
                </a:solidFill>
                <a:effectLst/>
                <a:latin typeface="-apple-system"/>
              </a:rPr>
              <a:t>rainhighestday_mth</a:t>
            </a:r>
            <a:r>
              <a:rPr lang="en-US" sz="1400" b="0" i="0" dirty="0">
                <a:solidFill>
                  <a:srgbClr val="1F2328"/>
                </a:solidFill>
                <a:effectLst/>
                <a:latin typeface="-apple-system"/>
              </a:rPr>
              <a:t> = </a:t>
            </a:r>
            <a:r>
              <a:rPr lang="en-US" sz="1400" b="0" i="0" dirty="0" err="1">
                <a:solidFill>
                  <a:srgbClr val="1F2328"/>
                </a:solidFill>
                <a:effectLst/>
                <a:latin typeface="-apple-system"/>
              </a:rPr>
              <a:t>pd.read_csv</a:t>
            </a:r>
            <a:r>
              <a:rPr lang="en-US" sz="1400" b="0" i="0" dirty="0">
                <a:solidFill>
                  <a:srgbClr val="1F2328"/>
                </a:solidFill>
                <a:effectLst/>
                <a:latin typeface="-apple-system"/>
              </a:rPr>
              <a:t>("../data/RainfallMonthlyHighestDailyTotal.csv")</a:t>
            </a:r>
          </a:p>
          <a:p>
            <a:pPr algn="l"/>
            <a:r>
              <a:rPr lang="en-US" sz="1800" b="0" i="0" dirty="0">
                <a:solidFill>
                  <a:srgbClr val="1F2328"/>
                </a:solidFill>
                <a:effectLst/>
                <a:latin typeface="-apple-system"/>
              </a:rPr>
              <a:t># additional data </a:t>
            </a:r>
          </a:p>
          <a:p>
            <a:pPr lvl="1"/>
            <a:r>
              <a:rPr lang="en-US" sz="1400" b="0" i="0" dirty="0">
                <a:solidFill>
                  <a:srgbClr val="1F2328"/>
                </a:solidFill>
                <a:effectLst/>
                <a:latin typeface="-apple-system"/>
              </a:rPr>
              <a:t>4 </a:t>
            </a:r>
            <a:r>
              <a:rPr lang="en-US" sz="1400" b="0" i="0" dirty="0" err="1">
                <a:solidFill>
                  <a:srgbClr val="1F2328"/>
                </a:solidFill>
                <a:effectLst/>
                <a:latin typeface="-apple-system"/>
              </a:rPr>
              <a:t>trans_ridership_yr</a:t>
            </a:r>
            <a:r>
              <a:rPr lang="en-US" sz="1400" b="0" i="0" dirty="0">
                <a:solidFill>
                  <a:srgbClr val="1F2328"/>
                </a:solidFill>
                <a:effectLst/>
                <a:latin typeface="-apple-system"/>
              </a:rPr>
              <a:t> = </a:t>
            </a:r>
            <a:r>
              <a:rPr lang="en-US" sz="1400" b="0" i="0" dirty="0" err="1">
                <a:solidFill>
                  <a:srgbClr val="1F2328"/>
                </a:solidFill>
                <a:effectLst/>
                <a:latin typeface="-apple-system"/>
              </a:rPr>
              <a:t>pd.read_csv</a:t>
            </a:r>
            <a:r>
              <a:rPr lang="en-US" sz="1400" b="0" i="0" dirty="0">
                <a:solidFill>
                  <a:srgbClr val="1F2328"/>
                </a:solidFill>
                <a:effectLst/>
                <a:latin typeface="-apple-system"/>
              </a:rPr>
              <a:t>("../data/PublicTransportUtilisationAveragePublicTransportRidership.csv")</a:t>
            </a:r>
          </a:p>
        </p:txBody>
      </p:sp>
    </p:spTree>
    <p:extLst>
      <p:ext uri="{BB962C8B-B14F-4D97-AF65-F5344CB8AC3E}">
        <p14:creationId xmlns:p14="http://schemas.microsoft.com/office/powerpoint/2010/main" val="2522201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69F3-140D-7058-6CD4-496ABC58EA52}"/>
              </a:ext>
            </a:extLst>
          </p:cNvPr>
          <p:cNvSpPr>
            <a:spLocks noGrp="1"/>
          </p:cNvSpPr>
          <p:nvPr>
            <p:ph type="title"/>
          </p:nvPr>
        </p:nvSpPr>
        <p:spPr>
          <a:xfrm>
            <a:off x="838200" y="1"/>
            <a:ext cx="10515600" cy="410844"/>
          </a:xfrm>
        </p:spPr>
        <p:txBody>
          <a:bodyPr>
            <a:noAutofit/>
          </a:bodyPr>
          <a:lstStyle/>
          <a:p>
            <a:r>
              <a:rPr lang="en-US" sz="2000" dirty="0"/>
              <a:t>Data processing procedure</a:t>
            </a:r>
          </a:p>
        </p:txBody>
      </p:sp>
      <p:sp>
        <p:nvSpPr>
          <p:cNvPr id="8" name="Title 1">
            <a:extLst>
              <a:ext uri="{FF2B5EF4-FFF2-40B4-BE49-F238E27FC236}">
                <a16:creationId xmlns:a16="http://schemas.microsoft.com/office/drawing/2014/main" id="{0E6D3AE8-205D-4EE1-CABB-34F3B14F1771}"/>
              </a:ext>
            </a:extLst>
          </p:cNvPr>
          <p:cNvSpPr txBox="1">
            <a:spLocks/>
          </p:cNvSpPr>
          <p:nvPr/>
        </p:nvSpPr>
        <p:spPr>
          <a:xfrm>
            <a:off x="351183" y="365125"/>
            <a:ext cx="11002617" cy="97334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nSpc>
                <a:spcPct val="110000"/>
              </a:lnSpc>
            </a:pPr>
            <a:r>
              <a:rPr lang="en-US" sz="3200" b="0" i="0" dirty="0">
                <a:solidFill>
                  <a:srgbClr val="1F2328"/>
                </a:solidFill>
                <a:effectLst/>
                <a:latin typeface="-apple-system"/>
              </a:rPr>
              <a:t>based on our problem statement, we first checked the data issues, then merge 4 datasets into 1 datasets with year summary for each row</a:t>
            </a:r>
          </a:p>
        </p:txBody>
      </p:sp>
      <p:sp>
        <p:nvSpPr>
          <p:cNvPr id="3" name="Content Placeholder 4">
            <a:extLst>
              <a:ext uri="{FF2B5EF4-FFF2-40B4-BE49-F238E27FC236}">
                <a16:creationId xmlns:a16="http://schemas.microsoft.com/office/drawing/2014/main" id="{4C0F0D7D-2ACD-6A6F-47E2-80DD3E55211C}"/>
              </a:ext>
            </a:extLst>
          </p:cNvPr>
          <p:cNvSpPr>
            <a:spLocks noGrp="1"/>
          </p:cNvSpPr>
          <p:nvPr>
            <p:ph idx="1"/>
          </p:nvPr>
        </p:nvSpPr>
        <p:spPr>
          <a:xfrm>
            <a:off x="947530" y="1690688"/>
            <a:ext cx="9852992" cy="4736616"/>
          </a:xfrm>
        </p:spPr>
        <p:txBody>
          <a:bodyPr>
            <a:normAutofit fontScale="92500" lnSpcReduction="20000"/>
          </a:bodyPr>
          <a:lstStyle/>
          <a:p>
            <a:pPr marL="0" indent="0" algn="l">
              <a:buNone/>
            </a:pPr>
            <a:r>
              <a:rPr lang="en-US" sz="1400" b="0" i="0" dirty="0">
                <a:solidFill>
                  <a:srgbClr val="1F2328"/>
                </a:solidFill>
                <a:effectLst/>
                <a:latin typeface="-apple-system"/>
              </a:rPr>
              <a:t>There are 5 steps in this data processing</a:t>
            </a:r>
          </a:p>
          <a:p>
            <a:pPr algn="l"/>
            <a:endParaRPr lang="en-US" sz="1400" b="0" i="0" dirty="0">
              <a:solidFill>
                <a:srgbClr val="1F2328"/>
              </a:solidFill>
              <a:effectLst/>
              <a:latin typeface="-apple-system"/>
            </a:endParaRPr>
          </a:p>
          <a:p>
            <a:pPr algn="l"/>
            <a:r>
              <a:rPr lang="en-US" sz="1400" b="0" i="0" dirty="0">
                <a:solidFill>
                  <a:srgbClr val="1F2328"/>
                </a:solidFill>
                <a:effectLst/>
                <a:latin typeface="-apple-system"/>
              </a:rPr>
              <a:t>step 1) check data set</a:t>
            </a:r>
          </a:p>
          <a:p>
            <a:pPr algn="l"/>
            <a:endParaRPr lang="en-US" sz="1400" b="0" i="0" dirty="0">
              <a:solidFill>
                <a:srgbClr val="1F2328"/>
              </a:solidFill>
              <a:effectLst/>
              <a:latin typeface="-apple-system"/>
            </a:endParaRPr>
          </a:p>
          <a:p>
            <a:pPr algn="l"/>
            <a:r>
              <a:rPr lang="en-US" sz="1400" b="0" i="0" dirty="0">
                <a:solidFill>
                  <a:srgbClr val="1F2328"/>
                </a:solidFill>
                <a:effectLst/>
                <a:latin typeface="-apple-system"/>
              </a:rPr>
              <a:t>step 2) transform these following 3 datasets from month summary datasets into year summary datasets </a:t>
            </a:r>
          </a:p>
          <a:p>
            <a:pPr algn="l"/>
            <a:r>
              <a:rPr lang="en-US" sz="1400" b="0" i="0" dirty="0">
                <a:solidFill>
                  <a:srgbClr val="1F2328"/>
                </a:solidFill>
                <a:effectLst/>
                <a:latin typeface="-apple-system"/>
              </a:rPr>
              <a:t># </a:t>
            </a:r>
            <a:r>
              <a:rPr lang="en-US" sz="1400" b="0" i="0" dirty="0" err="1">
                <a:solidFill>
                  <a:srgbClr val="1F2328"/>
                </a:solidFill>
                <a:effectLst/>
                <a:latin typeface="-apple-system"/>
              </a:rPr>
              <a:t>rainyday_mth</a:t>
            </a:r>
            <a:r>
              <a:rPr lang="en-US" sz="1400" b="0" i="0" dirty="0">
                <a:solidFill>
                  <a:srgbClr val="1F2328"/>
                </a:solidFill>
                <a:effectLst/>
                <a:latin typeface="-apple-system"/>
              </a:rPr>
              <a:t> --&gt; </a:t>
            </a:r>
            <a:r>
              <a:rPr lang="en-US" sz="1400" b="0" i="0" dirty="0" err="1">
                <a:solidFill>
                  <a:srgbClr val="1F2328"/>
                </a:solidFill>
                <a:effectLst/>
                <a:latin typeface="-apple-system"/>
              </a:rPr>
              <a:t>rainyday_year</a:t>
            </a:r>
            <a:r>
              <a:rPr lang="en-US" sz="1400" b="0" i="0" dirty="0">
                <a:solidFill>
                  <a:srgbClr val="1F2328"/>
                </a:solidFill>
                <a:effectLst/>
                <a:latin typeface="-apple-system"/>
              </a:rPr>
              <a:t> </a:t>
            </a:r>
          </a:p>
          <a:p>
            <a:pPr algn="l"/>
            <a:r>
              <a:rPr lang="en-US" sz="1400" b="0" i="0" dirty="0">
                <a:solidFill>
                  <a:srgbClr val="1F2328"/>
                </a:solidFill>
                <a:effectLst/>
                <a:latin typeface="-apple-system"/>
              </a:rPr>
              <a:t># </a:t>
            </a:r>
            <a:r>
              <a:rPr lang="en-US" sz="1400" b="0" i="0" dirty="0" err="1">
                <a:solidFill>
                  <a:srgbClr val="1F2328"/>
                </a:solidFill>
                <a:effectLst/>
                <a:latin typeface="-apple-system"/>
              </a:rPr>
              <a:t>rainvolume_mth</a:t>
            </a:r>
            <a:r>
              <a:rPr lang="en-US" sz="1400" b="0" i="0" dirty="0">
                <a:solidFill>
                  <a:srgbClr val="1F2328"/>
                </a:solidFill>
                <a:effectLst/>
                <a:latin typeface="-apple-system"/>
              </a:rPr>
              <a:t> --&gt; </a:t>
            </a:r>
            <a:r>
              <a:rPr lang="en-US" sz="1400" b="0" i="0" dirty="0" err="1">
                <a:solidFill>
                  <a:srgbClr val="1F2328"/>
                </a:solidFill>
                <a:effectLst/>
                <a:latin typeface="-apple-system"/>
              </a:rPr>
              <a:t>rainvolume_yr</a:t>
            </a:r>
            <a:r>
              <a:rPr lang="en-US" sz="1400" b="0" i="0" dirty="0">
                <a:solidFill>
                  <a:srgbClr val="1F2328"/>
                </a:solidFill>
                <a:effectLst/>
                <a:latin typeface="-apple-system"/>
              </a:rPr>
              <a:t> </a:t>
            </a:r>
          </a:p>
          <a:p>
            <a:pPr algn="l"/>
            <a:r>
              <a:rPr lang="en-US" sz="1400" b="0" i="0" dirty="0">
                <a:solidFill>
                  <a:srgbClr val="1F2328"/>
                </a:solidFill>
                <a:effectLst/>
                <a:latin typeface="-apple-system"/>
              </a:rPr>
              <a:t># </a:t>
            </a:r>
            <a:r>
              <a:rPr lang="en-US" sz="1400" b="0" i="0" dirty="0" err="1">
                <a:solidFill>
                  <a:srgbClr val="1F2328"/>
                </a:solidFill>
                <a:effectLst/>
                <a:latin typeface="-apple-system"/>
              </a:rPr>
              <a:t>rainhighestday_mth</a:t>
            </a:r>
            <a:r>
              <a:rPr lang="en-US" sz="1400" b="0" i="0" dirty="0">
                <a:solidFill>
                  <a:srgbClr val="1F2328"/>
                </a:solidFill>
                <a:effectLst/>
                <a:latin typeface="-apple-system"/>
              </a:rPr>
              <a:t> --&gt; </a:t>
            </a:r>
            <a:r>
              <a:rPr lang="en-US" sz="1400" b="0" i="0" dirty="0" err="1">
                <a:solidFill>
                  <a:srgbClr val="1F2328"/>
                </a:solidFill>
                <a:effectLst/>
                <a:latin typeface="-apple-system"/>
              </a:rPr>
              <a:t>rainvolume_yr</a:t>
            </a:r>
            <a:endParaRPr lang="en-US" sz="1400" b="0" i="0" dirty="0">
              <a:solidFill>
                <a:srgbClr val="1F2328"/>
              </a:solidFill>
              <a:effectLst/>
              <a:latin typeface="-apple-system"/>
            </a:endParaRPr>
          </a:p>
          <a:p>
            <a:pPr algn="l"/>
            <a:endParaRPr lang="en-US" sz="1400" b="0" i="0" dirty="0">
              <a:solidFill>
                <a:srgbClr val="1F2328"/>
              </a:solidFill>
              <a:effectLst/>
              <a:latin typeface="-apple-system"/>
            </a:endParaRPr>
          </a:p>
          <a:p>
            <a:pPr algn="l"/>
            <a:r>
              <a:rPr lang="en-US" sz="1400" b="0" i="0" dirty="0">
                <a:solidFill>
                  <a:srgbClr val="1F2328"/>
                </a:solidFill>
                <a:effectLst/>
                <a:latin typeface="-apple-system"/>
              </a:rPr>
              <a:t>step 3) combine these 3 datasets above into one dataset with year as key # </a:t>
            </a:r>
            <a:r>
              <a:rPr lang="en-US" sz="1400" b="0" i="0" dirty="0" err="1">
                <a:solidFill>
                  <a:srgbClr val="1F2328"/>
                </a:solidFill>
                <a:effectLst/>
                <a:latin typeface="-apple-system"/>
              </a:rPr>
              <a:t>rain_yr_join</a:t>
            </a:r>
            <a:endParaRPr lang="en-US" sz="1400" b="0" i="0" dirty="0">
              <a:solidFill>
                <a:srgbClr val="1F2328"/>
              </a:solidFill>
              <a:effectLst/>
              <a:latin typeface="-apple-system"/>
            </a:endParaRPr>
          </a:p>
          <a:p>
            <a:pPr algn="l"/>
            <a:endParaRPr lang="en-US" sz="1400" b="0" i="0" dirty="0">
              <a:solidFill>
                <a:srgbClr val="1F2328"/>
              </a:solidFill>
              <a:effectLst/>
              <a:latin typeface="-apple-system"/>
            </a:endParaRPr>
          </a:p>
          <a:p>
            <a:pPr algn="l"/>
            <a:r>
              <a:rPr lang="en-US" sz="1400" b="0" i="0" dirty="0">
                <a:solidFill>
                  <a:srgbClr val="1F2328"/>
                </a:solidFill>
                <a:effectLst/>
                <a:latin typeface="-apple-system"/>
              </a:rPr>
              <a:t>step 4) transform "</a:t>
            </a:r>
            <a:r>
              <a:rPr lang="en-US" sz="1400" b="0" i="0" dirty="0" err="1">
                <a:solidFill>
                  <a:srgbClr val="1F2328"/>
                </a:solidFill>
                <a:effectLst/>
                <a:latin typeface="-apple-system"/>
              </a:rPr>
              <a:t>trans_ridership_yr</a:t>
            </a:r>
            <a:r>
              <a:rPr lang="en-US" sz="1400" b="0" i="0" dirty="0">
                <a:solidFill>
                  <a:srgbClr val="1F2328"/>
                </a:solidFill>
                <a:effectLst/>
                <a:latin typeface="-apple-system"/>
              </a:rPr>
              <a:t>" data set by pivoting values into attributes and summarizing into year summary per row </a:t>
            </a:r>
          </a:p>
          <a:p>
            <a:pPr algn="l"/>
            <a:r>
              <a:rPr lang="en-US" sz="1400" b="0" i="0" dirty="0">
                <a:solidFill>
                  <a:srgbClr val="1F2328"/>
                </a:solidFill>
                <a:effectLst/>
                <a:latin typeface="-apple-system"/>
              </a:rPr>
              <a:t># </a:t>
            </a:r>
            <a:r>
              <a:rPr lang="en-US" sz="1400" b="0" i="0" dirty="0" err="1">
                <a:solidFill>
                  <a:srgbClr val="1F2328"/>
                </a:solidFill>
                <a:effectLst/>
                <a:latin typeface="-apple-system"/>
              </a:rPr>
              <a:t>trans_ridership_yr</a:t>
            </a:r>
            <a:r>
              <a:rPr lang="en-US" sz="1400" b="0" i="0" dirty="0">
                <a:solidFill>
                  <a:srgbClr val="1F2328"/>
                </a:solidFill>
                <a:effectLst/>
                <a:latin typeface="-apple-system"/>
              </a:rPr>
              <a:t> --&gt; </a:t>
            </a:r>
            <a:r>
              <a:rPr lang="en-US" sz="1400" b="0" i="0" dirty="0" err="1">
                <a:solidFill>
                  <a:srgbClr val="1F2328"/>
                </a:solidFill>
                <a:effectLst/>
                <a:latin typeface="-apple-system"/>
              </a:rPr>
              <a:t>trans_ridership_yr_join</a:t>
            </a:r>
            <a:endParaRPr lang="en-US" sz="1400" b="0" i="0" dirty="0">
              <a:solidFill>
                <a:srgbClr val="1F2328"/>
              </a:solidFill>
              <a:effectLst/>
              <a:latin typeface="-apple-system"/>
            </a:endParaRPr>
          </a:p>
          <a:p>
            <a:pPr algn="l"/>
            <a:endParaRPr lang="en-US" sz="1400" b="0" i="0" dirty="0">
              <a:solidFill>
                <a:srgbClr val="1F2328"/>
              </a:solidFill>
              <a:effectLst/>
              <a:latin typeface="-apple-system"/>
            </a:endParaRPr>
          </a:p>
          <a:p>
            <a:pPr algn="l"/>
            <a:r>
              <a:rPr lang="en-US" sz="1400" b="0" i="0" dirty="0">
                <a:solidFill>
                  <a:srgbClr val="1F2328"/>
                </a:solidFill>
                <a:effectLst/>
                <a:latin typeface="-apple-system"/>
              </a:rPr>
              <a:t>step 5) combine "</a:t>
            </a:r>
            <a:r>
              <a:rPr lang="en-US" sz="1400" b="0" i="0" dirty="0" err="1">
                <a:solidFill>
                  <a:srgbClr val="1F2328"/>
                </a:solidFill>
                <a:effectLst/>
                <a:latin typeface="-apple-system"/>
              </a:rPr>
              <a:t>rain_yr_join</a:t>
            </a:r>
            <a:r>
              <a:rPr lang="en-US" sz="1400" b="0" i="0" dirty="0">
                <a:solidFill>
                  <a:srgbClr val="1F2328"/>
                </a:solidFill>
                <a:effectLst/>
                <a:latin typeface="-apple-system"/>
              </a:rPr>
              <a:t>" data set with "</a:t>
            </a:r>
            <a:r>
              <a:rPr lang="en-US" sz="1400" b="0" i="0" dirty="0" err="1">
                <a:solidFill>
                  <a:srgbClr val="1F2328"/>
                </a:solidFill>
                <a:effectLst/>
                <a:latin typeface="-apple-system"/>
              </a:rPr>
              <a:t>trans_ridership_yr_join</a:t>
            </a:r>
            <a:r>
              <a:rPr lang="en-US" sz="1400" b="0" i="0" dirty="0">
                <a:solidFill>
                  <a:srgbClr val="1F2328"/>
                </a:solidFill>
                <a:effectLst/>
                <a:latin typeface="-apple-system"/>
              </a:rPr>
              <a:t>" dataset, and then filter year before 2000 to handle missing values </a:t>
            </a:r>
          </a:p>
          <a:p>
            <a:pPr algn="l"/>
            <a:r>
              <a:rPr lang="en-US" sz="1400" b="0" i="0" dirty="0">
                <a:solidFill>
                  <a:srgbClr val="1F2328"/>
                </a:solidFill>
                <a:effectLst/>
                <a:latin typeface="-apple-system"/>
              </a:rPr>
              <a:t># </a:t>
            </a:r>
            <a:r>
              <a:rPr lang="en-US" sz="1400" b="0" i="0" dirty="0" err="1">
                <a:solidFill>
                  <a:srgbClr val="1F2328"/>
                </a:solidFill>
                <a:effectLst/>
                <a:latin typeface="-apple-system"/>
              </a:rPr>
              <a:t>rain_vs_publictransport</a:t>
            </a:r>
            <a:r>
              <a:rPr lang="en-US" sz="1400" b="0" i="0">
                <a:solidFill>
                  <a:srgbClr val="1F2328"/>
                </a:solidFill>
                <a:effectLst/>
                <a:latin typeface="-apple-system"/>
              </a:rPr>
              <a:t> </a:t>
            </a:r>
          </a:p>
          <a:p>
            <a:pPr algn="l"/>
            <a:r>
              <a:rPr lang="en-US" sz="1400" b="0" i="0">
                <a:solidFill>
                  <a:srgbClr val="1F2328"/>
                </a:solidFill>
                <a:effectLst/>
                <a:latin typeface="-apple-system"/>
              </a:rPr>
              <a:t># </a:t>
            </a:r>
            <a:r>
              <a:rPr lang="en-US" sz="1400" b="0" i="0" dirty="0">
                <a:solidFill>
                  <a:srgbClr val="1F2328"/>
                </a:solidFill>
                <a:effectLst/>
                <a:latin typeface="-apple-system"/>
              </a:rPr>
              <a:t>rain_vs_publictransport_start2001</a:t>
            </a:r>
          </a:p>
        </p:txBody>
      </p:sp>
    </p:spTree>
    <p:extLst>
      <p:ext uri="{BB962C8B-B14F-4D97-AF65-F5344CB8AC3E}">
        <p14:creationId xmlns:p14="http://schemas.microsoft.com/office/powerpoint/2010/main" val="96611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ECBF5-8DEA-5B37-AF23-D2CA04494066}"/>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18F67E51-E67A-8EC0-E93C-0C12E050D02F}"/>
              </a:ext>
            </a:extLst>
          </p:cNvPr>
          <p:cNvSpPr>
            <a:spLocks noGrp="1"/>
          </p:cNvSpPr>
          <p:nvPr>
            <p:ph idx="1"/>
          </p:nvPr>
        </p:nvSpPr>
        <p:spPr/>
        <p:txBody>
          <a:bodyPr>
            <a:normAutofit/>
          </a:bodyPr>
          <a:lstStyle/>
          <a:p>
            <a:r>
              <a:rPr lang="en-US" sz="1600" dirty="0"/>
              <a:t>Problem statement</a:t>
            </a:r>
          </a:p>
          <a:p>
            <a:r>
              <a:rPr lang="en-US" sz="1600" dirty="0"/>
              <a:t>Context to the problem</a:t>
            </a:r>
          </a:p>
          <a:p>
            <a:r>
              <a:rPr lang="en-US" sz="1600" dirty="0"/>
              <a:t>Answer to the problem</a:t>
            </a:r>
          </a:p>
          <a:p>
            <a:r>
              <a:rPr lang="en-US" sz="1600" dirty="0"/>
              <a:t>Appendix</a:t>
            </a:r>
          </a:p>
          <a:p>
            <a:pPr lvl="1"/>
            <a:r>
              <a:rPr lang="en-US" sz="1200" dirty="0"/>
              <a:t>Data set</a:t>
            </a:r>
          </a:p>
          <a:p>
            <a:pPr lvl="1"/>
            <a:r>
              <a:rPr lang="en-US" sz="1200" dirty="0"/>
              <a:t>Data processing procedure</a:t>
            </a:r>
          </a:p>
          <a:p>
            <a:endParaRPr lang="en-US" sz="1600" dirty="0"/>
          </a:p>
        </p:txBody>
      </p:sp>
    </p:spTree>
    <p:extLst>
      <p:ext uri="{BB962C8B-B14F-4D97-AF65-F5344CB8AC3E}">
        <p14:creationId xmlns:p14="http://schemas.microsoft.com/office/powerpoint/2010/main" val="3603897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8C3DD0-9F79-AAAE-89C3-E352FF2808F7}"/>
              </a:ext>
            </a:extLst>
          </p:cNvPr>
          <p:cNvSpPr>
            <a:spLocks noGrp="1"/>
          </p:cNvSpPr>
          <p:nvPr>
            <p:ph idx="1"/>
          </p:nvPr>
        </p:nvSpPr>
        <p:spPr>
          <a:xfrm>
            <a:off x="838200" y="1690688"/>
            <a:ext cx="10515600" cy="4802187"/>
          </a:xfrm>
        </p:spPr>
        <p:txBody>
          <a:bodyPr>
            <a:normAutofit/>
          </a:bodyPr>
          <a:lstStyle/>
          <a:p>
            <a:pPr algn="l">
              <a:lnSpc>
                <a:spcPct val="110000"/>
              </a:lnSpc>
            </a:pPr>
            <a:r>
              <a:rPr lang="en-US" b="1" i="0" dirty="0">
                <a:solidFill>
                  <a:srgbClr val="1F2328"/>
                </a:solidFill>
                <a:effectLst/>
                <a:latin typeface="-apple-system"/>
              </a:rPr>
              <a:t>The objective of this presentation is to help </a:t>
            </a:r>
            <a:r>
              <a:rPr lang="en-US" b="1" i="0" dirty="0">
                <a:solidFill>
                  <a:srgbClr val="1F2328"/>
                </a:solidFill>
                <a:effectLst/>
                <a:highlight>
                  <a:srgbClr val="FFFF00"/>
                </a:highlight>
                <a:latin typeface="-apple-system"/>
              </a:rPr>
              <a:t>audiences who operate the public transportation </a:t>
            </a:r>
            <a:r>
              <a:rPr lang="en-US" b="1" i="0" dirty="0">
                <a:solidFill>
                  <a:srgbClr val="1F2328"/>
                </a:solidFill>
                <a:effectLst/>
                <a:latin typeface="-apple-system"/>
              </a:rPr>
              <a:t>to be able </a:t>
            </a:r>
            <a:r>
              <a:rPr lang="en-US" b="1" i="0" dirty="0">
                <a:solidFill>
                  <a:srgbClr val="1F2328"/>
                </a:solidFill>
                <a:effectLst/>
                <a:highlight>
                  <a:srgbClr val="FFFF00"/>
                </a:highlight>
                <a:latin typeface="-apple-system"/>
              </a:rPr>
              <a:t>forecast the demand </a:t>
            </a:r>
            <a:r>
              <a:rPr lang="en-US" b="1" i="0" dirty="0">
                <a:solidFill>
                  <a:srgbClr val="1F2328"/>
                </a:solidFill>
                <a:effectLst/>
                <a:latin typeface="-apple-system"/>
              </a:rPr>
              <a:t>on public transportation better, given by the number of rainy days and the rain volume, hence being able </a:t>
            </a:r>
            <a:r>
              <a:rPr lang="en-US" b="1" i="0" dirty="0">
                <a:solidFill>
                  <a:srgbClr val="1F2328"/>
                </a:solidFill>
                <a:effectLst/>
                <a:highlight>
                  <a:srgbClr val="FFFF00"/>
                </a:highlight>
                <a:latin typeface="-apple-system"/>
              </a:rPr>
              <a:t>handling its capacity better</a:t>
            </a:r>
            <a:r>
              <a:rPr lang="en-US" b="1" i="0" dirty="0">
                <a:solidFill>
                  <a:srgbClr val="1F2328"/>
                </a:solidFill>
                <a:effectLst/>
                <a:latin typeface="-apple-system"/>
              </a:rPr>
              <a:t>, or even </a:t>
            </a:r>
            <a:r>
              <a:rPr lang="en-US" b="1" i="0" dirty="0">
                <a:solidFill>
                  <a:srgbClr val="1F2328"/>
                </a:solidFill>
                <a:effectLst/>
                <a:highlight>
                  <a:srgbClr val="FFFF00"/>
                </a:highlight>
                <a:latin typeface="-apple-system"/>
              </a:rPr>
              <a:t>adjust for better services</a:t>
            </a:r>
            <a:r>
              <a:rPr lang="en-US" b="1" dirty="0">
                <a:solidFill>
                  <a:srgbClr val="1F2328"/>
                </a:solidFill>
                <a:highlight>
                  <a:srgbClr val="FFFF00"/>
                </a:highlight>
                <a:latin typeface="-apple-system"/>
              </a:rPr>
              <a:t>.</a:t>
            </a:r>
            <a:endParaRPr lang="en-US" b="1" i="0" dirty="0">
              <a:solidFill>
                <a:srgbClr val="1F2328"/>
              </a:solidFill>
              <a:effectLst/>
              <a:latin typeface="-apple-system"/>
            </a:endParaRPr>
          </a:p>
          <a:p>
            <a:pPr algn="l">
              <a:lnSpc>
                <a:spcPct val="110000"/>
              </a:lnSpc>
            </a:pPr>
            <a:r>
              <a:rPr lang="en-US" b="1" i="0" dirty="0">
                <a:solidFill>
                  <a:srgbClr val="1F2328"/>
                </a:solidFill>
                <a:effectLst/>
                <a:latin typeface="-apple-system"/>
              </a:rPr>
              <a:t>Therefore, we will address the following problems.</a:t>
            </a:r>
          </a:p>
          <a:p>
            <a:pPr lvl="1">
              <a:lnSpc>
                <a:spcPct val="110000"/>
              </a:lnSpc>
            </a:pPr>
            <a:r>
              <a:rPr lang="en-US" sz="2200" b="0" i="0" dirty="0">
                <a:solidFill>
                  <a:srgbClr val="1F2328"/>
                </a:solidFill>
                <a:effectLst/>
                <a:latin typeface="-apple-system"/>
              </a:rPr>
              <a:t>Does the rainy days and rain volumes have impact on demand for public transport across mode of transportation?</a:t>
            </a:r>
          </a:p>
          <a:p>
            <a:pPr lvl="1">
              <a:lnSpc>
                <a:spcPct val="110000"/>
              </a:lnSpc>
            </a:pPr>
            <a:r>
              <a:rPr lang="en-US" sz="2200" b="0" i="0" dirty="0">
                <a:solidFill>
                  <a:srgbClr val="1F2328"/>
                </a:solidFill>
                <a:effectLst/>
                <a:latin typeface="-apple-system"/>
              </a:rPr>
              <a:t>What are recommendation possible from the finding above?</a:t>
            </a:r>
          </a:p>
          <a:p>
            <a:pPr>
              <a:lnSpc>
                <a:spcPct val="110000"/>
              </a:lnSpc>
            </a:pPr>
            <a:endParaRPr lang="en-US" dirty="0"/>
          </a:p>
        </p:txBody>
      </p:sp>
      <p:sp>
        <p:nvSpPr>
          <p:cNvPr id="10" name="Title 1">
            <a:extLst>
              <a:ext uri="{FF2B5EF4-FFF2-40B4-BE49-F238E27FC236}">
                <a16:creationId xmlns:a16="http://schemas.microsoft.com/office/drawing/2014/main" id="{86393FB3-8FD0-F415-51BB-5957A69300AD}"/>
              </a:ext>
            </a:extLst>
          </p:cNvPr>
          <p:cNvSpPr>
            <a:spLocks noGrp="1"/>
          </p:cNvSpPr>
          <p:nvPr>
            <p:ph type="title"/>
          </p:nvPr>
        </p:nvSpPr>
        <p:spPr>
          <a:xfrm>
            <a:off x="838200" y="1"/>
            <a:ext cx="10515600" cy="410844"/>
          </a:xfrm>
        </p:spPr>
        <p:txBody>
          <a:bodyPr>
            <a:noAutofit/>
          </a:bodyPr>
          <a:lstStyle/>
          <a:p>
            <a:r>
              <a:rPr lang="en-US" sz="2000" dirty="0"/>
              <a:t>Problem statement</a:t>
            </a:r>
          </a:p>
        </p:txBody>
      </p:sp>
      <p:sp>
        <p:nvSpPr>
          <p:cNvPr id="11" name="Title 1">
            <a:extLst>
              <a:ext uri="{FF2B5EF4-FFF2-40B4-BE49-F238E27FC236}">
                <a16:creationId xmlns:a16="http://schemas.microsoft.com/office/drawing/2014/main" id="{466D7A90-76EB-CA1D-3DEE-7622D2997589}"/>
              </a:ext>
            </a:extLst>
          </p:cNvPr>
          <p:cNvSpPr txBox="1">
            <a:spLocks/>
          </p:cNvSpPr>
          <p:nvPr/>
        </p:nvSpPr>
        <p:spPr>
          <a:xfrm>
            <a:off x="838200" y="365125"/>
            <a:ext cx="10515600" cy="9733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Rain vs Demand for public transportation</a:t>
            </a:r>
          </a:p>
        </p:txBody>
      </p:sp>
    </p:spTree>
    <p:extLst>
      <p:ext uri="{BB962C8B-B14F-4D97-AF65-F5344CB8AC3E}">
        <p14:creationId xmlns:p14="http://schemas.microsoft.com/office/powerpoint/2010/main" val="1825991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69F3-140D-7058-6CD4-496ABC58EA52}"/>
              </a:ext>
            </a:extLst>
          </p:cNvPr>
          <p:cNvSpPr>
            <a:spLocks noGrp="1"/>
          </p:cNvSpPr>
          <p:nvPr>
            <p:ph type="title"/>
          </p:nvPr>
        </p:nvSpPr>
        <p:spPr>
          <a:xfrm>
            <a:off x="838200" y="1"/>
            <a:ext cx="10515600" cy="410844"/>
          </a:xfrm>
        </p:spPr>
        <p:txBody>
          <a:bodyPr>
            <a:noAutofit/>
          </a:bodyPr>
          <a:lstStyle/>
          <a:p>
            <a:r>
              <a:rPr lang="en-US" sz="2000" dirty="0"/>
              <a:t>Background to the problem </a:t>
            </a:r>
          </a:p>
        </p:txBody>
      </p:sp>
      <p:sp>
        <p:nvSpPr>
          <p:cNvPr id="5" name="Content Placeholder 4">
            <a:extLst>
              <a:ext uri="{FF2B5EF4-FFF2-40B4-BE49-F238E27FC236}">
                <a16:creationId xmlns:a16="http://schemas.microsoft.com/office/drawing/2014/main" id="{F848AEFF-6C8F-15B4-1B53-8ACB4408F168}"/>
              </a:ext>
            </a:extLst>
          </p:cNvPr>
          <p:cNvSpPr>
            <a:spLocks noGrp="1"/>
          </p:cNvSpPr>
          <p:nvPr>
            <p:ph idx="1"/>
          </p:nvPr>
        </p:nvSpPr>
        <p:spPr>
          <a:xfrm>
            <a:off x="6315656" y="1690688"/>
            <a:ext cx="5293248" cy="4736616"/>
          </a:xfrm>
        </p:spPr>
        <p:txBody>
          <a:bodyPr>
            <a:normAutofit fontScale="92500"/>
          </a:bodyPr>
          <a:lstStyle/>
          <a:p>
            <a:pPr>
              <a:lnSpc>
                <a:spcPct val="120000"/>
              </a:lnSpc>
            </a:pPr>
            <a:r>
              <a:rPr lang="en-US" sz="2000" b="0" i="0" dirty="0">
                <a:solidFill>
                  <a:srgbClr val="1F2328"/>
                </a:solidFill>
                <a:effectLst/>
                <a:latin typeface="+mj-lt"/>
              </a:rPr>
              <a:t>Average number of passengers per day using public transport in Singapore is </a:t>
            </a:r>
            <a:r>
              <a:rPr lang="en-US" sz="2000" b="1" i="0" dirty="0">
                <a:solidFill>
                  <a:srgbClr val="1F2328"/>
                </a:solidFill>
                <a:effectLst/>
                <a:highlight>
                  <a:srgbClr val="FFFF00"/>
                </a:highlight>
                <a:latin typeface="+mj-lt"/>
              </a:rPr>
              <a:t>6.39 millions passengers</a:t>
            </a:r>
            <a:r>
              <a:rPr lang="en-US" sz="2000" b="1" i="0" dirty="0">
                <a:solidFill>
                  <a:srgbClr val="1F2328"/>
                </a:solidFill>
                <a:effectLst/>
                <a:latin typeface="+mj-lt"/>
              </a:rPr>
              <a:t> </a:t>
            </a:r>
            <a:r>
              <a:rPr lang="en-US" sz="2000" b="0" i="0" dirty="0">
                <a:solidFill>
                  <a:srgbClr val="1F2328"/>
                </a:solidFill>
                <a:effectLst/>
                <a:latin typeface="+mj-lt"/>
              </a:rPr>
              <a:t>which are almost </a:t>
            </a:r>
            <a:r>
              <a:rPr lang="en-US" sz="2000" b="0" i="0" dirty="0">
                <a:solidFill>
                  <a:srgbClr val="1F2328"/>
                </a:solidFill>
                <a:effectLst/>
                <a:highlight>
                  <a:srgbClr val="FFFF00"/>
                </a:highlight>
                <a:latin typeface="+mj-lt"/>
              </a:rPr>
              <a:t>100% of population</a:t>
            </a:r>
            <a:r>
              <a:rPr lang="en-US" sz="2000" b="0" i="0" dirty="0">
                <a:solidFill>
                  <a:srgbClr val="1F2328"/>
                </a:solidFill>
                <a:effectLst/>
                <a:latin typeface="+mj-lt"/>
              </a:rPr>
              <a:t>.</a:t>
            </a:r>
          </a:p>
          <a:p>
            <a:pPr algn="l">
              <a:lnSpc>
                <a:spcPct val="120000"/>
              </a:lnSpc>
            </a:pPr>
            <a:r>
              <a:rPr lang="en-US" sz="2000" b="0" i="0" dirty="0">
                <a:solidFill>
                  <a:srgbClr val="1F2328"/>
                </a:solidFill>
                <a:effectLst/>
                <a:latin typeface="+mj-lt"/>
              </a:rPr>
              <a:t>The </a:t>
            </a:r>
            <a:r>
              <a:rPr lang="en-US" sz="2000" b="1" i="0" dirty="0">
                <a:solidFill>
                  <a:srgbClr val="1F2328"/>
                </a:solidFill>
                <a:effectLst/>
                <a:highlight>
                  <a:srgbClr val="FFFF00"/>
                </a:highlight>
                <a:latin typeface="+mj-lt"/>
              </a:rPr>
              <a:t>main transports </a:t>
            </a:r>
            <a:r>
              <a:rPr lang="en-US" sz="2000" b="0" i="0" dirty="0">
                <a:solidFill>
                  <a:srgbClr val="1F2328"/>
                </a:solidFill>
                <a:effectLst/>
                <a:latin typeface="+mj-lt"/>
              </a:rPr>
              <a:t>in Singapore comprises of</a:t>
            </a:r>
          </a:p>
          <a:p>
            <a:pPr lvl="1">
              <a:lnSpc>
                <a:spcPct val="120000"/>
              </a:lnSpc>
            </a:pPr>
            <a:r>
              <a:rPr lang="en-US" sz="1600" b="1" i="0" dirty="0">
                <a:solidFill>
                  <a:srgbClr val="1F2328"/>
                </a:solidFill>
                <a:effectLst/>
                <a:highlight>
                  <a:srgbClr val="FFFF00"/>
                </a:highlight>
                <a:latin typeface="+mj-lt"/>
              </a:rPr>
              <a:t>The Mass Rapid Transit (MRT) </a:t>
            </a:r>
            <a:r>
              <a:rPr lang="en-US" sz="1600" b="0" i="0" dirty="0">
                <a:solidFill>
                  <a:srgbClr val="1F2328"/>
                </a:solidFill>
                <a:effectLst/>
                <a:latin typeface="+mj-lt"/>
              </a:rPr>
              <a:t>140 stations across six lines, </a:t>
            </a:r>
          </a:p>
          <a:p>
            <a:pPr lvl="1">
              <a:lnSpc>
                <a:spcPct val="120000"/>
              </a:lnSpc>
            </a:pPr>
            <a:r>
              <a:rPr lang="en-US" sz="1600" b="1" dirty="0">
                <a:solidFill>
                  <a:srgbClr val="1F2328"/>
                </a:solidFill>
                <a:highlight>
                  <a:srgbClr val="FFFF00"/>
                </a:highlight>
                <a:latin typeface="+mj-lt"/>
              </a:rPr>
              <a:t>T</a:t>
            </a:r>
            <a:r>
              <a:rPr lang="en-US" sz="1600" b="1" i="0" dirty="0">
                <a:solidFill>
                  <a:srgbClr val="1F2328"/>
                </a:solidFill>
                <a:effectLst/>
                <a:highlight>
                  <a:srgbClr val="FFFF00"/>
                </a:highlight>
                <a:latin typeface="+mj-lt"/>
              </a:rPr>
              <a:t>he Light Rail Transit (LRT) </a:t>
            </a:r>
            <a:r>
              <a:rPr lang="en-US" sz="1600" b="0" i="0" dirty="0">
                <a:solidFill>
                  <a:srgbClr val="1F2328"/>
                </a:solidFill>
                <a:effectLst/>
                <a:latin typeface="+mj-lt"/>
              </a:rPr>
              <a:t>41 stations across three lines. </a:t>
            </a:r>
          </a:p>
          <a:p>
            <a:pPr lvl="1">
              <a:lnSpc>
                <a:spcPct val="120000"/>
              </a:lnSpc>
            </a:pPr>
            <a:r>
              <a:rPr lang="en-US" sz="1600" b="1" i="0" dirty="0">
                <a:solidFill>
                  <a:srgbClr val="1F2328"/>
                </a:solidFill>
                <a:effectLst/>
                <a:highlight>
                  <a:srgbClr val="FFFF00"/>
                </a:highlight>
                <a:latin typeface="+mj-lt"/>
              </a:rPr>
              <a:t>The bus system </a:t>
            </a:r>
            <a:r>
              <a:rPr lang="en-US" sz="1600" b="0" i="0" dirty="0">
                <a:solidFill>
                  <a:srgbClr val="1F2328"/>
                </a:solidFill>
                <a:effectLst/>
                <a:latin typeface="+mj-lt"/>
              </a:rPr>
              <a:t>operated by four companies offering different types of services such as midnight bus service and feeder bus services that connects passengers within an estate. </a:t>
            </a:r>
          </a:p>
          <a:p>
            <a:pPr lvl="1">
              <a:lnSpc>
                <a:spcPct val="120000"/>
              </a:lnSpc>
            </a:pPr>
            <a:r>
              <a:rPr lang="en-US" sz="1600" b="1" i="0" dirty="0">
                <a:solidFill>
                  <a:srgbClr val="1F2328"/>
                </a:solidFill>
                <a:effectLst/>
                <a:highlight>
                  <a:srgbClr val="FFFF00"/>
                </a:highlight>
                <a:latin typeface="+mj-lt"/>
              </a:rPr>
              <a:t>The six taxi operators</a:t>
            </a:r>
            <a:r>
              <a:rPr lang="en-US" sz="1600" b="0" i="0" dirty="0">
                <a:solidFill>
                  <a:srgbClr val="1F2328"/>
                </a:solidFill>
                <a:effectLst/>
                <a:latin typeface="+mj-lt"/>
              </a:rPr>
              <a:t>, and the taxis can be flagged along the street, at designated taxi stands or booked online.</a:t>
            </a:r>
          </a:p>
        </p:txBody>
      </p:sp>
      <p:pic>
        <p:nvPicPr>
          <p:cNvPr id="7" name="Picture 6">
            <a:extLst>
              <a:ext uri="{FF2B5EF4-FFF2-40B4-BE49-F238E27FC236}">
                <a16:creationId xmlns:a16="http://schemas.microsoft.com/office/drawing/2014/main" id="{4FF16B60-F16C-CD2D-5AF1-A1015CE886F0}"/>
              </a:ext>
            </a:extLst>
          </p:cNvPr>
          <p:cNvPicPr>
            <a:picLocks noChangeAspect="1"/>
          </p:cNvPicPr>
          <p:nvPr/>
        </p:nvPicPr>
        <p:blipFill>
          <a:blip r:embed="rId2"/>
          <a:stretch>
            <a:fillRect/>
          </a:stretch>
        </p:blipFill>
        <p:spPr>
          <a:xfrm>
            <a:off x="838199" y="1740631"/>
            <a:ext cx="5293749" cy="3023525"/>
          </a:xfrm>
          <a:prstGeom prst="rect">
            <a:avLst/>
          </a:prstGeom>
        </p:spPr>
      </p:pic>
      <p:sp>
        <p:nvSpPr>
          <p:cNvPr id="8" name="Title 1">
            <a:extLst>
              <a:ext uri="{FF2B5EF4-FFF2-40B4-BE49-F238E27FC236}">
                <a16:creationId xmlns:a16="http://schemas.microsoft.com/office/drawing/2014/main" id="{0E6D3AE8-205D-4EE1-CABB-34F3B14F1771}"/>
              </a:ext>
            </a:extLst>
          </p:cNvPr>
          <p:cNvSpPr txBox="1">
            <a:spLocks/>
          </p:cNvSpPr>
          <p:nvPr/>
        </p:nvSpPr>
        <p:spPr>
          <a:xfrm>
            <a:off x="838200" y="365125"/>
            <a:ext cx="10515600" cy="9733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Public transportation is the important thing in SG; </a:t>
            </a:r>
          </a:p>
          <a:p>
            <a:r>
              <a:rPr lang="en-US" sz="3200" b="1" dirty="0"/>
              <a:t>SG has 4 major transports led by the bus and MRT</a:t>
            </a:r>
          </a:p>
        </p:txBody>
      </p:sp>
    </p:spTree>
    <p:extLst>
      <p:ext uri="{BB962C8B-B14F-4D97-AF65-F5344CB8AC3E}">
        <p14:creationId xmlns:p14="http://schemas.microsoft.com/office/powerpoint/2010/main" val="1903257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69F3-140D-7058-6CD4-496ABC58EA52}"/>
              </a:ext>
            </a:extLst>
          </p:cNvPr>
          <p:cNvSpPr>
            <a:spLocks noGrp="1"/>
          </p:cNvSpPr>
          <p:nvPr>
            <p:ph type="title"/>
          </p:nvPr>
        </p:nvSpPr>
        <p:spPr>
          <a:xfrm>
            <a:off x="838200" y="1"/>
            <a:ext cx="10515600" cy="410844"/>
          </a:xfrm>
        </p:spPr>
        <p:txBody>
          <a:bodyPr>
            <a:noAutofit/>
          </a:bodyPr>
          <a:lstStyle/>
          <a:p>
            <a:r>
              <a:rPr lang="en-US" sz="2000" dirty="0"/>
              <a:t>Background to the problem </a:t>
            </a:r>
          </a:p>
        </p:txBody>
      </p:sp>
      <p:sp>
        <p:nvSpPr>
          <p:cNvPr id="8" name="Title 1">
            <a:extLst>
              <a:ext uri="{FF2B5EF4-FFF2-40B4-BE49-F238E27FC236}">
                <a16:creationId xmlns:a16="http://schemas.microsoft.com/office/drawing/2014/main" id="{0E6D3AE8-205D-4EE1-CABB-34F3B14F1771}"/>
              </a:ext>
            </a:extLst>
          </p:cNvPr>
          <p:cNvSpPr txBox="1">
            <a:spLocks/>
          </p:cNvSpPr>
          <p:nvPr/>
        </p:nvSpPr>
        <p:spPr>
          <a:xfrm>
            <a:off x="838200" y="365125"/>
            <a:ext cx="10515600" cy="97334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Public transportation is even more important year by year ; Passenger ridership has increase annually especially MRT and Bus</a:t>
            </a:r>
          </a:p>
        </p:txBody>
      </p:sp>
      <p:pic>
        <p:nvPicPr>
          <p:cNvPr id="9" name="Picture 8">
            <a:extLst>
              <a:ext uri="{FF2B5EF4-FFF2-40B4-BE49-F238E27FC236}">
                <a16:creationId xmlns:a16="http://schemas.microsoft.com/office/drawing/2014/main" id="{488714D8-84DC-0E57-2686-C842CB457E93}"/>
              </a:ext>
            </a:extLst>
          </p:cNvPr>
          <p:cNvPicPr>
            <a:picLocks noChangeAspect="1"/>
          </p:cNvPicPr>
          <p:nvPr/>
        </p:nvPicPr>
        <p:blipFill>
          <a:blip r:embed="rId2"/>
          <a:stretch>
            <a:fillRect/>
          </a:stretch>
        </p:blipFill>
        <p:spPr>
          <a:xfrm>
            <a:off x="3341974" y="1995141"/>
            <a:ext cx="5214622" cy="3703293"/>
          </a:xfrm>
          <a:prstGeom prst="rect">
            <a:avLst/>
          </a:prstGeom>
        </p:spPr>
      </p:pic>
    </p:spTree>
    <p:extLst>
      <p:ext uri="{BB962C8B-B14F-4D97-AF65-F5344CB8AC3E}">
        <p14:creationId xmlns:p14="http://schemas.microsoft.com/office/powerpoint/2010/main" val="2293793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69F3-140D-7058-6CD4-496ABC58EA52}"/>
              </a:ext>
            </a:extLst>
          </p:cNvPr>
          <p:cNvSpPr>
            <a:spLocks noGrp="1"/>
          </p:cNvSpPr>
          <p:nvPr>
            <p:ph type="title"/>
          </p:nvPr>
        </p:nvSpPr>
        <p:spPr>
          <a:xfrm>
            <a:off x="838200" y="1"/>
            <a:ext cx="10515600" cy="410844"/>
          </a:xfrm>
        </p:spPr>
        <p:txBody>
          <a:bodyPr>
            <a:noAutofit/>
          </a:bodyPr>
          <a:lstStyle/>
          <a:p>
            <a:r>
              <a:rPr lang="en-US" sz="2000" dirty="0"/>
              <a:t>Background to the problem </a:t>
            </a:r>
          </a:p>
        </p:txBody>
      </p:sp>
      <p:sp>
        <p:nvSpPr>
          <p:cNvPr id="8" name="Title 1">
            <a:extLst>
              <a:ext uri="{FF2B5EF4-FFF2-40B4-BE49-F238E27FC236}">
                <a16:creationId xmlns:a16="http://schemas.microsoft.com/office/drawing/2014/main" id="{0E6D3AE8-205D-4EE1-CABB-34F3B14F1771}"/>
              </a:ext>
            </a:extLst>
          </p:cNvPr>
          <p:cNvSpPr txBox="1">
            <a:spLocks/>
          </p:cNvSpPr>
          <p:nvPr/>
        </p:nvSpPr>
        <p:spPr>
          <a:xfrm>
            <a:off x="838200" y="365125"/>
            <a:ext cx="10515600" cy="9733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Good news is that the rainy days and rain volume have flat trend or even small declines with some fluctuation over the years</a:t>
            </a:r>
          </a:p>
        </p:txBody>
      </p:sp>
      <p:pic>
        <p:nvPicPr>
          <p:cNvPr id="4" name="Picture 3">
            <a:extLst>
              <a:ext uri="{FF2B5EF4-FFF2-40B4-BE49-F238E27FC236}">
                <a16:creationId xmlns:a16="http://schemas.microsoft.com/office/drawing/2014/main" id="{FCC13572-2EEF-3D93-BB79-ADCF5CE04C0F}"/>
              </a:ext>
            </a:extLst>
          </p:cNvPr>
          <p:cNvPicPr>
            <a:picLocks noChangeAspect="1"/>
          </p:cNvPicPr>
          <p:nvPr/>
        </p:nvPicPr>
        <p:blipFill>
          <a:blip r:embed="rId2"/>
          <a:stretch>
            <a:fillRect/>
          </a:stretch>
        </p:blipFill>
        <p:spPr>
          <a:xfrm>
            <a:off x="6163048" y="1956654"/>
            <a:ext cx="5420294" cy="3583967"/>
          </a:xfrm>
          <a:prstGeom prst="rect">
            <a:avLst/>
          </a:prstGeom>
        </p:spPr>
      </p:pic>
      <p:pic>
        <p:nvPicPr>
          <p:cNvPr id="6" name="Picture 5">
            <a:extLst>
              <a:ext uri="{FF2B5EF4-FFF2-40B4-BE49-F238E27FC236}">
                <a16:creationId xmlns:a16="http://schemas.microsoft.com/office/drawing/2014/main" id="{BF2F28FC-74C4-19B4-0057-95612E822769}"/>
              </a:ext>
            </a:extLst>
          </p:cNvPr>
          <p:cNvPicPr>
            <a:picLocks noChangeAspect="1"/>
          </p:cNvPicPr>
          <p:nvPr/>
        </p:nvPicPr>
        <p:blipFill>
          <a:blip r:embed="rId3"/>
          <a:stretch>
            <a:fillRect/>
          </a:stretch>
        </p:blipFill>
        <p:spPr>
          <a:xfrm>
            <a:off x="1133062" y="1956655"/>
            <a:ext cx="4635898" cy="3583967"/>
          </a:xfrm>
          <a:prstGeom prst="rect">
            <a:avLst/>
          </a:prstGeom>
        </p:spPr>
      </p:pic>
    </p:spTree>
    <p:extLst>
      <p:ext uri="{BB962C8B-B14F-4D97-AF65-F5344CB8AC3E}">
        <p14:creationId xmlns:p14="http://schemas.microsoft.com/office/powerpoint/2010/main" val="3484844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69F3-140D-7058-6CD4-496ABC58EA52}"/>
              </a:ext>
            </a:extLst>
          </p:cNvPr>
          <p:cNvSpPr>
            <a:spLocks noGrp="1"/>
          </p:cNvSpPr>
          <p:nvPr>
            <p:ph type="title"/>
          </p:nvPr>
        </p:nvSpPr>
        <p:spPr>
          <a:xfrm>
            <a:off x="838200" y="1"/>
            <a:ext cx="10515600" cy="410844"/>
          </a:xfrm>
        </p:spPr>
        <p:txBody>
          <a:bodyPr>
            <a:noAutofit/>
          </a:bodyPr>
          <a:lstStyle/>
          <a:p>
            <a:r>
              <a:rPr lang="en-US" sz="2000" dirty="0"/>
              <a:t>Answer to the problem</a:t>
            </a:r>
          </a:p>
        </p:txBody>
      </p:sp>
      <p:sp>
        <p:nvSpPr>
          <p:cNvPr id="8" name="Title 1">
            <a:extLst>
              <a:ext uri="{FF2B5EF4-FFF2-40B4-BE49-F238E27FC236}">
                <a16:creationId xmlns:a16="http://schemas.microsoft.com/office/drawing/2014/main" id="{0E6D3AE8-205D-4EE1-CABB-34F3B14F1771}"/>
              </a:ext>
            </a:extLst>
          </p:cNvPr>
          <p:cNvSpPr txBox="1">
            <a:spLocks/>
          </p:cNvSpPr>
          <p:nvPr/>
        </p:nvSpPr>
        <p:spPr>
          <a:xfrm>
            <a:off x="351183" y="365125"/>
            <a:ext cx="11002617" cy="97334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nSpc>
                <a:spcPct val="110000"/>
              </a:lnSpc>
            </a:pPr>
            <a:r>
              <a:rPr lang="en-US" sz="3200" b="0" i="0" dirty="0">
                <a:solidFill>
                  <a:srgbClr val="1F2328"/>
                </a:solidFill>
                <a:effectLst/>
                <a:latin typeface="-apple-system"/>
              </a:rPr>
              <a:t>Does the rainy days and rain volumes have impact on demand for public transport across mode of transportation?</a:t>
            </a:r>
          </a:p>
        </p:txBody>
      </p:sp>
      <p:pic>
        <p:nvPicPr>
          <p:cNvPr id="5" name="Picture 4">
            <a:extLst>
              <a:ext uri="{FF2B5EF4-FFF2-40B4-BE49-F238E27FC236}">
                <a16:creationId xmlns:a16="http://schemas.microsoft.com/office/drawing/2014/main" id="{0844721E-CD79-3982-5F68-5D73D66B4AB2}"/>
              </a:ext>
            </a:extLst>
          </p:cNvPr>
          <p:cNvPicPr>
            <a:picLocks noChangeAspect="1"/>
          </p:cNvPicPr>
          <p:nvPr/>
        </p:nvPicPr>
        <p:blipFill>
          <a:blip r:embed="rId2"/>
          <a:stretch>
            <a:fillRect/>
          </a:stretch>
        </p:blipFill>
        <p:spPr>
          <a:xfrm>
            <a:off x="4796280" y="1768584"/>
            <a:ext cx="6037373" cy="4635251"/>
          </a:xfrm>
          <a:prstGeom prst="rect">
            <a:avLst/>
          </a:prstGeom>
        </p:spPr>
      </p:pic>
      <p:sp>
        <p:nvSpPr>
          <p:cNvPr id="7" name="Rectangle 6">
            <a:extLst>
              <a:ext uri="{FF2B5EF4-FFF2-40B4-BE49-F238E27FC236}">
                <a16:creationId xmlns:a16="http://schemas.microsoft.com/office/drawing/2014/main" id="{18D0CA3A-4225-7423-26FE-C17BC6C0A708}"/>
              </a:ext>
            </a:extLst>
          </p:cNvPr>
          <p:cNvSpPr/>
          <p:nvPr/>
        </p:nvSpPr>
        <p:spPr>
          <a:xfrm>
            <a:off x="4731027" y="3425687"/>
            <a:ext cx="3034748" cy="2809461"/>
          </a:xfrm>
          <a:prstGeom prst="rect">
            <a:avLst/>
          </a:prstGeom>
          <a:noFill/>
          <a:ln w="28575">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peech Bubble: Rectangle with Corners Rounded 8">
            <a:extLst>
              <a:ext uri="{FF2B5EF4-FFF2-40B4-BE49-F238E27FC236}">
                <a16:creationId xmlns:a16="http://schemas.microsoft.com/office/drawing/2014/main" id="{3C15127F-756E-4078-C758-4FA667264426}"/>
              </a:ext>
            </a:extLst>
          </p:cNvPr>
          <p:cNvSpPr/>
          <p:nvPr/>
        </p:nvSpPr>
        <p:spPr>
          <a:xfrm>
            <a:off x="271670" y="3379304"/>
            <a:ext cx="3810000" cy="2809461"/>
          </a:xfrm>
          <a:prstGeom prst="wedgeRoundRectCallout">
            <a:avLst>
              <a:gd name="adj1" fmla="val 65051"/>
              <a:gd name="adj2" fmla="val 6194"/>
              <a:gd name="adj3" fmla="val 16667"/>
            </a:avLst>
          </a:prstGeom>
          <a:ln>
            <a:solidFill>
              <a:schemeClr val="tx1">
                <a:lumMod val="65000"/>
                <a:lumOff val="35000"/>
              </a:schemeClr>
            </a:solidFill>
          </a:ln>
        </p:spPr>
        <p:txBody>
          <a:bodyPr vert="horz" lIns="91440" tIns="45720" rIns="91440" bIns="45720" rtlCol="0">
            <a:normAutofit fontScale="70000" lnSpcReduction="20000"/>
          </a:bodyPr>
          <a:lstStyle/>
          <a:p>
            <a:pPr marL="228600" indent="-228600">
              <a:lnSpc>
                <a:spcPct val="120000"/>
              </a:lnSpc>
              <a:spcBef>
                <a:spcPts val="1000"/>
              </a:spcBef>
              <a:buFont typeface="Arial" panose="020B0604020202020204" pitchFamily="34" charset="0"/>
              <a:buChar char="•"/>
            </a:pPr>
            <a:r>
              <a:rPr lang="en-US" sz="2000" b="0" i="0" dirty="0">
                <a:solidFill>
                  <a:srgbClr val="1F2328"/>
                </a:solidFill>
                <a:effectLst/>
                <a:highlight>
                  <a:srgbClr val="FFFF00"/>
                </a:highlight>
                <a:latin typeface="-apple-system"/>
              </a:rPr>
              <a:t>Rainy days and rain volumes has negative impact on demand for public transport </a:t>
            </a:r>
            <a:r>
              <a:rPr lang="en-US" sz="2000" b="0" i="0" dirty="0">
                <a:solidFill>
                  <a:srgbClr val="1F2328"/>
                </a:solidFill>
                <a:effectLst/>
                <a:latin typeface="-apple-system"/>
              </a:rPr>
              <a:t>across MRT, LRT, bus, and taxi, with heavy impact on MRT, LRT, and bus, and moderate impact on taxi. </a:t>
            </a:r>
          </a:p>
          <a:p>
            <a:pPr marL="228600" indent="-228600">
              <a:lnSpc>
                <a:spcPct val="120000"/>
              </a:lnSpc>
              <a:spcBef>
                <a:spcPts val="1000"/>
              </a:spcBef>
              <a:buFont typeface="Arial" panose="020B0604020202020204" pitchFamily="34" charset="0"/>
              <a:buChar char="•"/>
            </a:pPr>
            <a:r>
              <a:rPr lang="en-US" sz="2000" b="0" i="0" dirty="0">
                <a:solidFill>
                  <a:srgbClr val="1F2328"/>
                </a:solidFill>
                <a:effectLst/>
                <a:latin typeface="-apple-system"/>
              </a:rPr>
              <a:t>These difference in impact between mode of transportation may because taxi does not require walking distance compared to MRT, LRT, and bus.</a:t>
            </a:r>
            <a:endParaRPr lang="en-US" sz="2000" dirty="0">
              <a:solidFill>
                <a:srgbClr val="1F2328"/>
              </a:solidFill>
              <a:latin typeface="+mj-lt"/>
            </a:endParaRPr>
          </a:p>
        </p:txBody>
      </p:sp>
    </p:spTree>
    <p:extLst>
      <p:ext uri="{BB962C8B-B14F-4D97-AF65-F5344CB8AC3E}">
        <p14:creationId xmlns:p14="http://schemas.microsoft.com/office/powerpoint/2010/main" val="3407122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69F3-140D-7058-6CD4-496ABC58EA52}"/>
              </a:ext>
            </a:extLst>
          </p:cNvPr>
          <p:cNvSpPr>
            <a:spLocks noGrp="1"/>
          </p:cNvSpPr>
          <p:nvPr>
            <p:ph type="title"/>
          </p:nvPr>
        </p:nvSpPr>
        <p:spPr>
          <a:xfrm>
            <a:off x="838200" y="1"/>
            <a:ext cx="10515600" cy="410844"/>
          </a:xfrm>
        </p:spPr>
        <p:txBody>
          <a:bodyPr>
            <a:noAutofit/>
          </a:bodyPr>
          <a:lstStyle/>
          <a:p>
            <a:r>
              <a:rPr lang="en-US" sz="2000" dirty="0"/>
              <a:t>Answer to the problem</a:t>
            </a:r>
          </a:p>
        </p:txBody>
      </p:sp>
      <p:sp>
        <p:nvSpPr>
          <p:cNvPr id="8" name="Title 1">
            <a:extLst>
              <a:ext uri="{FF2B5EF4-FFF2-40B4-BE49-F238E27FC236}">
                <a16:creationId xmlns:a16="http://schemas.microsoft.com/office/drawing/2014/main" id="{0E6D3AE8-205D-4EE1-CABB-34F3B14F1771}"/>
              </a:ext>
            </a:extLst>
          </p:cNvPr>
          <p:cNvSpPr txBox="1">
            <a:spLocks/>
          </p:cNvSpPr>
          <p:nvPr/>
        </p:nvSpPr>
        <p:spPr>
          <a:xfrm>
            <a:off x="351183" y="365125"/>
            <a:ext cx="11002617" cy="9733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nSpc>
                <a:spcPct val="110000"/>
              </a:lnSpc>
            </a:pPr>
            <a:r>
              <a:rPr lang="en-US" sz="3200" b="0" i="0" dirty="0">
                <a:solidFill>
                  <a:srgbClr val="1F2328"/>
                </a:solidFill>
                <a:effectLst/>
                <a:latin typeface="-apple-system"/>
              </a:rPr>
              <a:t>What are recommendation possible from the finding above?</a:t>
            </a:r>
          </a:p>
        </p:txBody>
      </p:sp>
      <p:sp>
        <p:nvSpPr>
          <p:cNvPr id="3" name="Content Placeholder 4">
            <a:extLst>
              <a:ext uri="{FF2B5EF4-FFF2-40B4-BE49-F238E27FC236}">
                <a16:creationId xmlns:a16="http://schemas.microsoft.com/office/drawing/2014/main" id="{4C0F0D7D-2ACD-6A6F-47E2-80DD3E55211C}"/>
              </a:ext>
            </a:extLst>
          </p:cNvPr>
          <p:cNvSpPr>
            <a:spLocks noGrp="1"/>
          </p:cNvSpPr>
          <p:nvPr>
            <p:ph idx="1"/>
          </p:nvPr>
        </p:nvSpPr>
        <p:spPr>
          <a:xfrm>
            <a:off x="947530" y="1690688"/>
            <a:ext cx="9852992" cy="4736616"/>
          </a:xfrm>
        </p:spPr>
        <p:txBody>
          <a:bodyPr>
            <a:normAutofit/>
          </a:bodyPr>
          <a:lstStyle/>
          <a:p>
            <a:pPr marL="457200" indent="-457200">
              <a:lnSpc>
                <a:spcPct val="120000"/>
              </a:lnSpc>
              <a:buFont typeface="+mj-lt"/>
              <a:buAutoNum type="arabicPeriod"/>
            </a:pPr>
            <a:r>
              <a:rPr lang="en-US" sz="2000" b="0" i="0" dirty="0">
                <a:solidFill>
                  <a:srgbClr val="1F2328"/>
                </a:solidFill>
                <a:effectLst/>
                <a:latin typeface="+mj-lt"/>
              </a:rPr>
              <a:t>operators of MRT, LRT, bus, and taxi should include rain forecast as part of features in transportation demand prediction.</a:t>
            </a:r>
          </a:p>
          <a:p>
            <a:pPr marL="457200" indent="-457200">
              <a:lnSpc>
                <a:spcPct val="120000"/>
              </a:lnSpc>
              <a:buFont typeface="+mj-lt"/>
              <a:buAutoNum type="arabicPeriod"/>
            </a:pPr>
            <a:r>
              <a:rPr lang="en-US" sz="2000" b="0" i="0" dirty="0">
                <a:solidFill>
                  <a:srgbClr val="1F2328"/>
                </a:solidFill>
                <a:effectLst/>
                <a:latin typeface="+mj-lt"/>
              </a:rPr>
              <a:t>to perform better forecast, daily level data of rain and usage of public transportation are required.</a:t>
            </a:r>
          </a:p>
          <a:p>
            <a:pPr marL="457200" indent="-457200">
              <a:lnSpc>
                <a:spcPct val="120000"/>
              </a:lnSpc>
              <a:buFont typeface="+mj-lt"/>
              <a:buAutoNum type="arabicPeriod"/>
            </a:pPr>
            <a:r>
              <a:rPr lang="en-US" sz="2000" b="0" i="0" dirty="0">
                <a:solidFill>
                  <a:srgbClr val="1F2328"/>
                </a:solidFill>
                <a:effectLst/>
                <a:latin typeface="+mj-lt"/>
              </a:rPr>
              <a:t>for operators to increase the demand for public transportation, the infrastructure to help prevent the rainfall along the walking distance to train stations or bus stops are required. we can start this project by looking at the train station and bus stop with high demand during rainy season. or the operators can provide the sales of umbrella or raincoat during rainy season at the bus stops or train station.</a:t>
            </a:r>
            <a:endParaRPr lang="en-US" sz="1600" b="0" i="0" dirty="0">
              <a:solidFill>
                <a:srgbClr val="1F2328"/>
              </a:solidFill>
              <a:effectLst/>
              <a:latin typeface="+mj-lt"/>
            </a:endParaRPr>
          </a:p>
        </p:txBody>
      </p:sp>
    </p:spTree>
    <p:extLst>
      <p:ext uri="{BB962C8B-B14F-4D97-AF65-F5344CB8AC3E}">
        <p14:creationId xmlns:p14="http://schemas.microsoft.com/office/powerpoint/2010/main" val="2600315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ECBF5-8DEA-5B37-AF23-D2CA04494066}"/>
              </a:ext>
            </a:extLst>
          </p:cNvPr>
          <p:cNvSpPr>
            <a:spLocks noGrp="1"/>
          </p:cNvSpPr>
          <p:nvPr>
            <p:ph type="title"/>
          </p:nvPr>
        </p:nvSpPr>
        <p:spPr>
          <a:xfrm>
            <a:off x="838200" y="2699957"/>
            <a:ext cx="10515600" cy="1325563"/>
          </a:xfrm>
        </p:spPr>
        <p:txBody>
          <a:bodyPr/>
          <a:lstStyle/>
          <a:p>
            <a:r>
              <a:rPr lang="en-US" dirty="0"/>
              <a:t>Appendix</a:t>
            </a:r>
          </a:p>
        </p:txBody>
      </p:sp>
    </p:spTree>
    <p:extLst>
      <p:ext uri="{BB962C8B-B14F-4D97-AF65-F5344CB8AC3E}">
        <p14:creationId xmlns:p14="http://schemas.microsoft.com/office/powerpoint/2010/main" val="90326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820</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Calibri Light</vt:lpstr>
      <vt:lpstr>Office Theme</vt:lpstr>
      <vt:lpstr>Project1</vt:lpstr>
      <vt:lpstr>outline</vt:lpstr>
      <vt:lpstr>Problem statement</vt:lpstr>
      <vt:lpstr>Background to the problem </vt:lpstr>
      <vt:lpstr>Background to the problem </vt:lpstr>
      <vt:lpstr>Background to the problem </vt:lpstr>
      <vt:lpstr>Answer to the problem</vt:lpstr>
      <vt:lpstr>Answer to the problem</vt:lpstr>
      <vt:lpstr>Appendix</vt:lpstr>
      <vt:lpstr>Data Set</vt:lpstr>
      <vt:lpstr>Data processing procedure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dc:title>
  <dc:creator>kamlarp satchavarodom</dc:creator>
  <cp:lastModifiedBy>kamlarp satchavarodom</cp:lastModifiedBy>
  <cp:revision>2</cp:revision>
  <dcterms:created xsi:type="dcterms:W3CDTF">2023-10-10T09:51:16Z</dcterms:created>
  <dcterms:modified xsi:type="dcterms:W3CDTF">2023-10-17T08:59:49Z</dcterms:modified>
</cp:coreProperties>
</file>