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drawings/drawing1.xml" ContentType="application/vnd.openxmlformats-officedocument.drawingml.chartshape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charts/chart3.xml" ContentType="application/vnd.openxmlformats-officedocument.drawingml.chart+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11/relationships/webextensiontaskpanes" Target="ppt/webextensions/taskpanes.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7" r:id="rId2"/>
    <p:sldId id="273" r:id="rId3"/>
    <p:sldId id="320" r:id="rId4"/>
    <p:sldId id="318" r:id="rId5"/>
    <p:sldId id="336" r:id="rId6"/>
    <p:sldId id="293" r:id="rId7"/>
    <p:sldId id="339" r:id="rId8"/>
    <p:sldId id="340" r:id="rId9"/>
    <p:sldId id="341" r:id="rId10"/>
    <p:sldId id="319" r:id="rId11"/>
    <p:sldId id="321" r:id="rId12"/>
    <p:sldId id="322" r:id="rId13"/>
    <p:sldId id="323" r:id="rId14"/>
    <p:sldId id="324" r:id="rId15"/>
    <p:sldId id="342" r:id="rId16"/>
    <p:sldId id="343" r:id="rId17"/>
    <p:sldId id="344" r:id="rId18"/>
    <p:sldId id="345" r:id="rId19"/>
    <p:sldId id="346" r:id="rId20"/>
    <p:sldId id="347" r:id="rId21"/>
    <p:sldId id="349" r:id="rId22"/>
    <p:sldId id="283" r:id="rId23"/>
    <p:sldId id="298" r:id="rId24"/>
    <p:sldId id="299" r:id="rId25"/>
    <p:sldId id="284" r:id="rId26"/>
    <p:sldId id="325" r:id="rId27"/>
    <p:sldId id="326" r:id="rId28"/>
    <p:sldId id="327" r:id="rId29"/>
    <p:sldId id="350" r:id="rId30"/>
    <p:sldId id="351" r:id="rId31"/>
    <p:sldId id="352" r:id="rId32"/>
    <p:sldId id="353" r:id="rId33"/>
    <p:sldId id="354" r:id="rId34"/>
    <p:sldId id="355" r:id="rId35"/>
    <p:sldId id="356"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D3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8" autoAdjust="0"/>
    <p:restoredTop sz="86894" autoAdjust="0"/>
  </p:normalViewPr>
  <p:slideViewPr>
    <p:cSldViewPr>
      <p:cViewPr varScale="1">
        <p:scale>
          <a:sx n="101" d="100"/>
          <a:sy n="101" d="100"/>
        </p:scale>
        <p:origin x="-588" y="-90"/>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PHCHBS-S3047.EU.novartis.net\KOUTSAN2$\data\1.%20WW%20Entresto\Entresto%20QoL\PARADIGM%20KCCQ%20charts.xlsx" TargetMode="Externa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6095778762100599E-2"/>
          <c:y val="7.2583266928375495E-2"/>
          <c:w val="0.93390421877096397"/>
          <c:h val="0.88199635302342205"/>
        </c:manualLayout>
      </c:layout>
      <c:barChart>
        <c:barDir val="col"/>
        <c:grouping val="clustered"/>
        <c:varyColors val="0"/>
        <c:ser>
          <c:idx val="0"/>
          <c:order val="0"/>
          <c:tx>
            <c:strRef>
              <c:f>Sheet1!$B$1</c:f>
              <c:strCache>
                <c:ptCount val="1"/>
                <c:pt idx="0">
                  <c:v>LCZ696</c:v>
                </c:pt>
              </c:strCache>
            </c:strRef>
          </c:tx>
          <c:spPr>
            <a:gradFill>
              <a:gsLst>
                <a:gs pos="29000">
                  <a:srgbClr val="E8AE00"/>
                </a:gs>
                <a:gs pos="100000">
                  <a:schemeClr val="bg2"/>
                </a:gs>
              </a:gsLst>
              <a:lin ang="5400000" scaled="0"/>
            </a:gradFill>
          </c:spPr>
          <c:invertIfNegative val="0"/>
          <c:dPt>
            <c:idx val="1"/>
            <c:invertIfNegative val="0"/>
            <c:bubble3D val="0"/>
          </c:dPt>
          <c:dLbls>
            <c:dLbl>
              <c:idx val="0"/>
              <c:layout/>
              <c:tx>
                <c:rich>
                  <a:bodyPr/>
                  <a:lstStyle/>
                  <a:p>
                    <a:r>
                      <a:rPr lang="en-US" sz="1100" dirty="0" smtClean="0"/>
                      <a:t>12.8%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100" dirty="0" smtClean="0"/>
                      <a:t>8.8%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2"/>
              <c:layout/>
              <c:tx>
                <c:rich>
                  <a:bodyPr/>
                  <a:lstStyle/>
                  <a:p>
                    <a:r>
                      <a:rPr lang="en-US" sz="1100" dirty="0" smtClean="0"/>
                      <a:t>8.8%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3"/>
              <c:layout/>
              <c:tx>
                <c:rich>
                  <a:bodyPr/>
                  <a:lstStyle/>
                  <a:p>
                    <a:r>
                      <a:rPr lang="en-US" sz="1100" dirty="0" smtClean="0"/>
                      <a:t>2.6%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4"/>
              <c:layout/>
              <c:tx>
                <c:rich>
                  <a:bodyPr/>
                  <a:lstStyle/>
                  <a:p>
                    <a:r>
                      <a:rPr lang="en-US" sz="1100" dirty="0" smtClean="0"/>
                      <a:t>0.8%</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5"/>
              <c:layout/>
              <c:tx>
                <c:rich>
                  <a:bodyPr/>
                  <a:lstStyle/>
                  <a:p>
                    <a:pPr>
                      <a:defRPr sz="1100" b="1">
                        <a:solidFill>
                          <a:schemeClr val="accent2"/>
                        </a:solidFill>
                      </a:defRPr>
                    </a:pPr>
                    <a:r>
                      <a:rPr lang="en-US" sz="1100" dirty="0" smtClean="0"/>
                      <a:t>0.6%</a:t>
                    </a:r>
                    <a:endParaRPr lang="en-US" sz="1100" dirty="0"/>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400" b="1">
                    <a:solidFill>
                      <a:schemeClr val="accent2"/>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Total</c:v>
                </c:pt>
                <c:pt idx="2">
                  <c:v>1</c:v>
                </c:pt>
                <c:pt idx="3">
                  <c:v>2</c:v>
                </c:pt>
                <c:pt idx="4">
                  <c:v>3</c:v>
                </c:pt>
                <c:pt idx="5">
                  <c:v>4</c:v>
                </c:pt>
              </c:strCache>
            </c:strRef>
          </c:cat>
          <c:val>
            <c:numRef>
              <c:f>Sheet1!$B$2:$B$7</c:f>
              <c:numCache>
                <c:formatCode>General</c:formatCode>
                <c:ptCount val="6"/>
                <c:pt idx="0">
                  <c:v>12.8</c:v>
                </c:pt>
                <c:pt idx="2">
                  <c:v>8.8000000000000007</c:v>
                </c:pt>
                <c:pt idx="3">
                  <c:v>2.6</c:v>
                </c:pt>
                <c:pt idx="4">
                  <c:v>0.8</c:v>
                </c:pt>
                <c:pt idx="5">
                  <c:v>0.6</c:v>
                </c:pt>
              </c:numCache>
            </c:numRef>
          </c:val>
        </c:ser>
        <c:ser>
          <c:idx val="1"/>
          <c:order val="1"/>
          <c:tx>
            <c:strRef>
              <c:f>Sheet1!$C$1</c:f>
              <c:strCache>
                <c:ptCount val="1"/>
                <c:pt idx="0">
                  <c:v>Enalapril</c:v>
                </c:pt>
              </c:strCache>
            </c:strRef>
          </c:tx>
          <c:spPr>
            <a:solidFill>
              <a:srgbClr val="808080"/>
            </a:solidFill>
          </c:spPr>
          <c:invertIfNegative val="0"/>
          <c:dLbls>
            <c:dLbl>
              <c:idx val="0"/>
              <c:layout/>
              <c:tx>
                <c:rich>
                  <a:bodyPr/>
                  <a:lstStyle/>
                  <a:p>
                    <a:r>
                      <a:rPr lang="en-US" sz="1100" dirty="0" smtClean="0"/>
                      <a:t>15.6%</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1"/>
              <c:tx>
                <c:rich>
                  <a:bodyPr/>
                  <a:lstStyle/>
                  <a:p>
                    <a:r>
                      <a:rPr lang="en-US" sz="1100" dirty="0" smtClean="0"/>
                      <a:t>9.9%</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2"/>
              <c:layout/>
              <c:tx>
                <c:rich>
                  <a:bodyPr/>
                  <a:lstStyle/>
                  <a:p>
                    <a:r>
                      <a:rPr lang="en-US" sz="1100" dirty="0" smtClean="0"/>
                      <a:t>9.9%</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3"/>
              <c:layout/>
              <c:tx>
                <c:rich>
                  <a:bodyPr/>
                  <a:lstStyle/>
                  <a:p>
                    <a:r>
                      <a:rPr lang="en-US" sz="1100" dirty="0" smtClean="0"/>
                      <a:t>3.4%</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4"/>
              <c:layout/>
              <c:tx>
                <c:rich>
                  <a:bodyPr/>
                  <a:lstStyle/>
                  <a:p>
                    <a:r>
                      <a:rPr lang="en-US" sz="1100" dirty="0" smtClean="0"/>
                      <a:t>1.3%</a:t>
                    </a:r>
                    <a:endParaRPr lang="en-US" dirty="0"/>
                  </a:p>
                </c:rich>
              </c:tx>
              <c:dLblPos val="outEnd"/>
              <c:showLegendKey val="0"/>
              <c:showVal val="1"/>
              <c:showCatName val="0"/>
              <c:showSerName val="0"/>
              <c:showPercent val="0"/>
              <c:showBubbleSize val="0"/>
              <c:extLst>
                <c:ext xmlns:c15="http://schemas.microsoft.com/office/drawing/2012/chart" uri="{CE6537A1-D6FC-4f65-9D91-7224C49458BB}"/>
              </c:extLst>
            </c:dLbl>
            <c:dLbl>
              <c:idx val="5"/>
              <c:layout/>
              <c:tx>
                <c:rich>
                  <a:bodyPr/>
                  <a:lstStyle/>
                  <a:p>
                    <a:r>
                      <a:rPr lang="en-US" sz="1100" dirty="0" smtClean="0"/>
                      <a:t>1.0%</a:t>
                    </a:r>
                    <a:endParaRPr lang="en-US" sz="1100" dirty="0"/>
                  </a:p>
                </c:rich>
              </c:tx>
              <c:dLblPos val="out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a:lstStyle/>
              <a:p>
                <a:pPr>
                  <a:defRPr sz="1400" b="1">
                    <a:solidFill>
                      <a:srgbClr val="808080"/>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Total</c:v>
                </c:pt>
                <c:pt idx="2">
                  <c:v>1</c:v>
                </c:pt>
                <c:pt idx="3">
                  <c:v>2</c:v>
                </c:pt>
                <c:pt idx="4">
                  <c:v>3</c:v>
                </c:pt>
                <c:pt idx="5">
                  <c:v>4</c:v>
                </c:pt>
              </c:strCache>
            </c:strRef>
          </c:cat>
          <c:val>
            <c:numRef>
              <c:f>Sheet1!$C$2:$C$7</c:f>
              <c:numCache>
                <c:formatCode>General</c:formatCode>
                <c:ptCount val="6"/>
                <c:pt idx="0">
                  <c:v>15.6</c:v>
                </c:pt>
                <c:pt idx="2">
                  <c:v>9.9</c:v>
                </c:pt>
                <c:pt idx="3">
                  <c:v>3.4</c:v>
                </c:pt>
                <c:pt idx="4">
                  <c:v>1.3</c:v>
                </c:pt>
                <c:pt idx="5">
                  <c:v>1</c:v>
                </c:pt>
              </c:numCache>
            </c:numRef>
          </c:val>
        </c:ser>
        <c:dLbls>
          <c:dLblPos val="outEnd"/>
          <c:showLegendKey val="0"/>
          <c:showVal val="1"/>
          <c:showCatName val="0"/>
          <c:showSerName val="0"/>
          <c:showPercent val="0"/>
          <c:showBubbleSize val="0"/>
        </c:dLbls>
        <c:gapWidth val="70"/>
        <c:axId val="108616704"/>
        <c:axId val="108622592"/>
      </c:barChart>
      <c:catAx>
        <c:axId val="108616704"/>
        <c:scaling>
          <c:orientation val="minMax"/>
        </c:scaling>
        <c:delete val="0"/>
        <c:axPos val="b"/>
        <c:numFmt formatCode="General" sourceLinked="1"/>
        <c:majorTickMark val="none"/>
        <c:minorTickMark val="none"/>
        <c:tickLblPos val="none"/>
        <c:spPr>
          <a:ln w="19050">
            <a:solidFill>
              <a:schemeClr val="tx1"/>
            </a:solidFill>
          </a:ln>
        </c:spPr>
        <c:crossAx val="108622592"/>
        <c:crosses val="autoZero"/>
        <c:auto val="1"/>
        <c:lblAlgn val="ctr"/>
        <c:lblOffset val="100"/>
        <c:noMultiLvlLbl val="0"/>
      </c:catAx>
      <c:valAx>
        <c:axId val="108622592"/>
        <c:scaling>
          <c:orientation val="minMax"/>
          <c:max val="16"/>
        </c:scaling>
        <c:delete val="0"/>
        <c:axPos val="l"/>
        <c:numFmt formatCode="General" sourceLinked="1"/>
        <c:majorTickMark val="out"/>
        <c:minorTickMark val="none"/>
        <c:tickLblPos val="nextTo"/>
        <c:spPr>
          <a:ln w="19050" cap="sq">
            <a:solidFill>
              <a:schemeClr val="tx1"/>
            </a:solidFill>
            <a:miter lim="800000"/>
          </a:ln>
        </c:spPr>
        <c:txPr>
          <a:bodyPr/>
          <a:lstStyle/>
          <a:p>
            <a:pPr>
              <a:defRPr sz="1400" b="0">
                <a:solidFill>
                  <a:schemeClr val="tx1"/>
                </a:solidFill>
              </a:defRPr>
            </a:pPr>
            <a:endParaRPr lang="en-US"/>
          </a:p>
        </c:txPr>
        <c:crossAx val="108616704"/>
        <c:crosses val="autoZero"/>
        <c:crossBetween val="between"/>
        <c:majorUnit val="2"/>
      </c:valAx>
    </c:plotArea>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Sheet1!$C$31</c:f>
              <c:strCache>
                <c:ptCount val="1"/>
                <c:pt idx="0">
                  <c:v>Entresto</c:v>
                </c:pt>
              </c:strCache>
            </c:strRef>
          </c:tx>
          <c:spPr>
            <a:ln>
              <a:solidFill>
                <a:schemeClr val="accent2"/>
              </a:solidFill>
            </a:ln>
          </c:spPr>
          <c:marker>
            <c:symbol val="none"/>
          </c:marker>
          <c:cat>
            <c:strRef>
              <c:f>Sheet1!$B$32:$B$41</c:f>
              <c:strCache>
                <c:ptCount val="10"/>
                <c:pt idx="0">
                  <c:v>Randomization</c:v>
                </c:pt>
                <c:pt idx="1">
                  <c:v>Month 4</c:v>
                </c:pt>
                <c:pt idx="2">
                  <c:v>Month 8</c:v>
                </c:pt>
                <c:pt idx="3">
                  <c:v>Month 12</c:v>
                </c:pt>
                <c:pt idx="6">
                  <c:v>Month 24</c:v>
                </c:pt>
                <c:pt idx="9">
                  <c:v>Month 36</c:v>
                </c:pt>
              </c:strCache>
            </c:strRef>
          </c:cat>
          <c:val>
            <c:numRef>
              <c:f>Sheet1!$C$32:$C$41</c:f>
              <c:numCache>
                <c:formatCode>General</c:formatCode>
                <c:ptCount val="10"/>
                <c:pt idx="0">
                  <c:v>0</c:v>
                </c:pt>
                <c:pt idx="1">
                  <c:v>1.1000000000000001</c:v>
                </c:pt>
                <c:pt idx="2">
                  <c:v>1.1299999999999999</c:v>
                </c:pt>
                <c:pt idx="3">
                  <c:v>1.17</c:v>
                </c:pt>
                <c:pt idx="4">
                  <c:v>1.01</c:v>
                </c:pt>
                <c:pt idx="5">
                  <c:v>0.85</c:v>
                </c:pt>
                <c:pt idx="6">
                  <c:v>0.69</c:v>
                </c:pt>
                <c:pt idx="7">
                  <c:v>0.57999999999999996</c:v>
                </c:pt>
                <c:pt idx="8">
                  <c:v>0.47</c:v>
                </c:pt>
                <c:pt idx="9">
                  <c:v>0.36</c:v>
                </c:pt>
              </c:numCache>
            </c:numRef>
          </c:val>
          <c:smooth val="0"/>
          <c:extLst xmlns:c16r2="http://schemas.microsoft.com/office/drawing/2015/06/chart">
            <c:ext xmlns:c16="http://schemas.microsoft.com/office/drawing/2014/chart" uri="{C3380CC4-5D6E-409C-BE32-E72D297353CC}">
              <c16:uniqueId val="{00000000-E1BE-491E-9F85-0C2CC45AC3B2}"/>
            </c:ext>
          </c:extLst>
        </c:ser>
        <c:ser>
          <c:idx val="1"/>
          <c:order val="1"/>
          <c:tx>
            <c:strRef>
              <c:f>Sheet1!$D$31</c:f>
              <c:strCache>
                <c:ptCount val="1"/>
                <c:pt idx="0">
                  <c:v>Enalapril</c:v>
                </c:pt>
              </c:strCache>
            </c:strRef>
          </c:tx>
          <c:spPr>
            <a:ln>
              <a:solidFill>
                <a:schemeClr val="bg1">
                  <a:lumMod val="65000"/>
                </a:schemeClr>
              </a:solidFill>
            </a:ln>
          </c:spPr>
          <c:marker>
            <c:symbol val="none"/>
          </c:marker>
          <c:cat>
            <c:strRef>
              <c:f>Sheet1!$B$32:$B$41</c:f>
              <c:strCache>
                <c:ptCount val="10"/>
                <c:pt idx="0">
                  <c:v>Randomization</c:v>
                </c:pt>
                <c:pt idx="1">
                  <c:v>Month 4</c:v>
                </c:pt>
                <c:pt idx="2">
                  <c:v>Month 8</c:v>
                </c:pt>
                <c:pt idx="3">
                  <c:v>Month 12</c:v>
                </c:pt>
                <c:pt idx="6">
                  <c:v>Month 24</c:v>
                </c:pt>
                <c:pt idx="9">
                  <c:v>Month 36</c:v>
                </c:pt>
              </c:strCache>
            </c:strRef>
          </c:cat>
          <c:val>
            <c:numRef>
              <c:f>Sheet1!$D$32:$D$41</c:f>
              <c:numCache>
                <c:formatCode>General</c:formatCode>
                <c:ptCount val="10"/>
                <c:pt idx="0">
                  <c:v>0</c:v>
                </c:pt>
                <c:pt idx="1">
                  <c:v>0.44</c:v>
                </c:pt>
                <c:pt idx="2">
                  <c:v>-0.14000000000000001</c:v>
                </c:pt>
                <c:pt idx="3">
                  <c:v>0.08</c:v>
                </c:pt>
                <c:pt idx="4">
                  <c:v>-0.15999999999999998</c:v>
                </c:pt>
                <c:pt idx="5">
                  <c:v>-0.39999999999999997</c:v>
                </c:pt>
                <c:pt idx="6">
                  <c:v>-0.64</c:v>
                </c:pt>
                <c:pt idx="7">
                  <c:v>-1.0666666666666667</c:v>
                </c:pt>
                <c:pt idx="8">
                  <c:v>-1.4933333333333332</c:v>
                </c:pt>
                <c:pt idx="9">
                  <c:v>-1.92</c:v>
                </c:pt>
              </c:numCache>
            </c:numRef>
          </c:val>
          <c:smooth val="0"/>
          <c:extLst xmlns:c16r2="http://schemas.microsoft.com/office/drawing/2015/06/chart">
            <c:ext xmlns:c16="http://schemas.microsoft.com/office/drawing/2014/chart" uri="{C3380CC4-5D6E-409C-BE32-E72D297353CC}">
              <c16:uniqueId val="{00000001-E1BE-491E-9F85-0C2CC45AC3B2}"/>
            </c:ext>
          </c:extLst>
        </c:ser>
        <c:dLbls>
          <c:showLegendKey val="0"/>
          <c:showVal val="0"/>
          <c:showCatName val="0"/>
          <c:showSerName val="0"/>
          <c:showPercent val="0"/>
          <c:showBubbleSize val="0"/>
        </c:dLbls>
        <c:marker val="1"/>
        <c:smooth val="0"/>
        <c:axId val="276261120"/>
        <c:axId val="276376192"/>
      </c:lineChart>
      <c:catAx>
        <c:axId val="276261120"/>
        <c:scaling>
          <c:orientation val="minMax"/>
        </c:scaling>
        <c:delete val="0"/>
        <c:axPos val="b"/>
        <c:numFmt formatCode="General" sourceLinked="1"/>
        <c:majorTickMark val="none"/>
        <c:minorTickMark val="none"/>
        <c:tickLblPos val="low"/>
        <c:spPr>
          <a:ln>
            <a:solidFill>
              <a:schemeClr val="tx1">
                <a:tint val="75000"/>
                <a:shade val="95000"/>
                <a:satMod val="105000"/>
              </a:schemeClr>
            </a:solidFill>
          </a:ln>
        </c:spPr>
        <c:crossAx val="276376192"/>
        <c:crosses val="autoZero"/>
        <c:auto val="1"/>
        <c:lblAlgn val="ctr"/>
        <c:lblOffset val="100"/>
        <c:noMultiLvlLbl val="0"/>
      </c:catAx>
      <c:valAx>
        <c:axId val="276376192"/>
        <c:scaling>
          <c:orientation val="minMax"/>
          <c:max val="2"/>
          <c:min val="-2"/>
        </c:scaling>
        <c:delete val="0"/>
        <c:axPos val="l"/>
        <c:numFmt formatCode="General" sourceLinked="1"/>
        <c:majorTickMark val="out"/>
        <c:minorTickMark val="none"/>
        <c:tickLblPos val="nextTo"/>
        <c:spPr>
          <a:ln w="3175">
            <a:prstDash val="dash"/>
          </a:ln>
        </c:spPr>
        <c:crossAx val="276261120"/>
        <c:crosses val="autoZero"/>
        <c:crossBetween val="midCat"/>
        <c:majorUnit val="1"/>
      </c:valAx>
    </c:plotArea>
    <c:legend>
      <c:legendPos val="r"/>
      <c:layout>
        <c:manualLayout>
          <c:xMode val="edge"/>
          <c:yMode val="edge"/>
          <c:x val="0.83886227776927325"/>
          <c:y val="5.0633202099737512E-2"/>
          <c:w val="0.13895355521523248"/>
          <c:h val="0.15799285505978419"/>
        </c:manualLayout>
      </c:layout>
      <c:overlay val="0"/>
    </c:legend>
    <c:plotVisOnly val="1"/>
    <c:dispBlanksAs val="gap"/>
    <c:showDLblsOverMax val="0"/>
  </c:chart>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c:f>
              <c:strCache>
                <c:ptCount val="1"/>
                <c:pt idx="0">
                  <c:v>Entresto</c:v>
                </c:pt>
              </c:strCache>
            </c:strRef>
          </c:tx>
          <c:spPr>
            <a:ln>
              <a:solidFill>
                <a:schemeClr val="accent2"/>
              </a:solidFill>
            </a:ln>
          </c:spPr>
          <c:marker>
            <c:spPr>
              <a:solidFill>
                <a:schemeClr val="accent2"/>
              </a:solidFill>
              <a:ln>
                <a:solidFill>
                  <a:schemeClr val="accent2"/>
                </a:solidFill>
              </a:ln>
            </c:spPr>
          </c:marker>
          <c:dPt>
            <c:idx val="7"/>
            <c:marker>
              <c:symbol val="diamond"/>
              <c:size val="7"/>
            </c:marker>
            <c:bubble3D val="0"/>
          </c:dPt>
          <c:errBars>
            <c:errDir val="y"/>
            <c:errBarType val="both"/>
            <c:errValType val="cust"/>
            <c:noEndCap val="0"/>
            <c:plus>
              <c:numRef>
                <c:f>Sheet1!$D$2:$D$15</c:f>
                <c:numCache>
                  <c:formatCode>General</c:formatCode>
                  <c:ptCount val="14"/>
                  <c:pt idx="0">
                    <c:v>-0.32879999999999998</c:v>
                  </c:pt>
                  <c:pt idx="1">
                    <c:v>-0.33970000000000011</c:v>
                  </c:pt>
                  <c:pt idx="2">
                    <c:v>-0.36329999999999996</c:v>
                  </c:pt>
                  <c:pt idx="3">
                    <c:v>-0.3853000000000002</c:v>
                  </c:pt>
                  <c:pt idx="4">
                    <c:v>-0.40979999999999994</c:v>
                  </c:pt>
                  <c:pt idx="5">
                    <c:v>-0.40569999999999995</c:v>
                  </c:pt>
                  <c:pt idx="6">
                    <c:v>-0.44710000000000027</c:v>
                  </c:pt>
                  <c:pt idx="7">
                    <c:v>-0.46319999999999961</c:v>
                  </c:pt>
                  <c:pt idx="8">
                    <c:v>-0.4971000000000001</c:v>
                  </c:pt>
                  <c:pt idx="9">
                    <c:v>-0.53869999999999996</c:v>
                  </c:pt>
                  <c:pt idx="10">
                    <c:v>-0.59040000000000026</c:v>
                  </c:pt>
                  <c:pt idx="11">
                    <c:v>-0.63529999999999998</c:v>
                  </c:pt>
                  <c:pt idx="12">
                    <c:v>-0.77669999999999995</c:v>
                  </c:pt>
                  <c:pt idx="13">
                    <c:v>-1.0236999999999998</c:v>
                  </c:pt>
                </c:numCache>
              </c:numRef>
            </c:plus>
            <c:minus>
              <c:numRef>
                <c:f>Sheet1!$D$2:$D$15</c:f>
                <c:numCache>
                  <c:formatCode>General</c:formatCode>
                  <c:ptCount val="14"/>
                  <c:pt idx="0">
                    <c:v>-0.32879999999999998</c:v>
                  </c:pt>
                  <c:pt idx="1">
                    <c:v>-0.33970000000000011</c:v>
                  </c:pt>
                  <c:pt idx="2">
                    <c:v>-0.36329999999999996</c:v>
                  </c:pt>
                  <c:pt idx="3">
                    <c:v>-0.3853000000000002</c:v>
                  </c:pt>
                  <c:pt idx="4">
                    <c:v>-0.40979999999999994</c:v>
                  </c:pt>
                  <c:pt idx="5">
                    <c:v>-0.40569999999999995</c:v>
                  </c:pt>
                  <c:pt idx="6">
                    <c:v>-0.44710000000000027</c:v>
                  </c:pt>
                  <c:pt idx="7">
                    <c:v>-0.46319999999999961</c:v>
                  </c:pt>
                  <c:pt idx="8">
                    <c:v>-0.4971000000000001</c:v>
                  </c:pt>
                  <c:pt idx="9">
                    <c:v>-0.53869999999999996</c:v>
                  </c:pt>
                  <c:pt idx="10">
                    <c:v>-0.59040000000000026</c:v>
                  </c:pt>
                  <c:pt idx="11">
                    <c:v>-0.63529999999999998</c:v>
                  </c:pt>
                  <c:pt idx="12">
                    <c:v>-0.77669999999999995</c:v>
                  </c:pt>
                  <c:pt idx="13">
                    <c:v>-1.0236999999999998</c:v>
                  </c:pt>
                </c:numCache>
              </c:numRef>
            </c:minus>
            <c:spPr>
              <a:ln w="28575">
                <a:solidFill>
                  <a:schemeClr val="accent2">
                    <a:lumMod val="40000"/>
                    <a:lumOff val="60000"/>
                    <a:alpha val="76000"/>
                  </a:schemeClr>
                </a:solidFill>
              </a:ln>
            </c:spPr>
          </c:errBars>
          <c:xVal>
            <c:numRef>
              <c:f>Sheet1!$A$2:$A$15</c:f>
              <c:numCache>
                <c:formatCode>General</c:formatCode>
                <c:ptCount val="14"/>
                <c:pt idx="0">
                  <c:v>0.5</c:v>
                </c:pt>
                <c:pt idx="1">
                  <c:v>1</c:v>
                </c:pt>
                <c:pt idx="2">
                  <c:v>2</c:v>
                </c:pt>
                <c:pt idx="3">
                  <c:v>4</c:v>
                </c:pt>
                <c:pt idx="4">
                  <c:v>8</c:v>
                </c:pt>
                <c:pt idx="5">
                  <c:v>12</c:v>
                </c:pt>
                <c:pt idx="6">
                  <c:v>16</c:v>
                </c:pt>
                <c:pt idx="7">
                  <c:v>20</c:v>
                </c:pt>
                <c:pt idx="8">
                  <c:v>24</c:v>
                </c:pt>
                <c:pt idx="9">
                  <c:v>28</c:v>
                </c:pt>
                <c:pt idx="10">
                  <c:v>32</c:v>
                </c:pt>
                <c:pt idx="11">
                  <c:v>36</c:v>
                </c:pt>
                <c:pt idx="12">
                  <c:v>40</c:v>
                </c:pt>
                <c:pt idx="13">
                  <c:v>44</c:v>
                </c:pt>
              </c:numCache>
            </c:numRef>
          </c:xVal>
          <c:yVal>
            <c:numRef>
              <c:f>Sheet1!$B$2:$B$15</c:f>
              <c:numCache>
                <c:formatCode>General</c:formatCode>
                <c:ptCount val="14"/>
                <c:pt idx="0">
                  <c:v>-0.54200000000000004</c:v>
                </c:pt>
                <c:pt idx="1">
                  <c:v>-0.87329999999999997</c:v>
                </c:pt>
                <c:pt idx="2">
                  <c:v>-0.98340000000000005</c:v>
                </c:pt>
                <c:pt idx="3">
                  <c:v>-1.3052999999999999</c:v>
                </c:pt>
                <c:pt idx="4">
                  <c:v>-1.6424000000000001</c:v>
                </c:pt>
                <c:pt idx="5">
                  <c:v>-1.7833000000000001</c:v>
                </c:pt>
                <c:pt idx="6">
                  <c:v>-2.2084999999999999</c:v>
                </c:pt>
                <c:pt idx="7">
                  <c:v>-2.2282000000000002</c:v>
                </c:pt>
                <c:pt idx="8">
                  <c:v>-2.5783999999999998</c:v>
                </c:pt>
                <c:pt idx="9">
                  <c:v>-3.4064999999999999</c:v>
                </c:pt>
                <c:pt idx="10">
                  <c:v>-3.9624000000000001</c:v>
                </c:pt>
                <c:pt idx="11">
                  <c:v>-4.4492000000000003</c:v>
                </c:pt>
                <c:pt idx="12">
                  <c:v>-5.0606</c:v>
                </c:pt>
                <c:pt idx="13">
                  <c:v>-5.2960000000000003</c:v>
                </c:pt>
              </c:numCache>
            </c:numRef>
          </c:yVal>
          <c:smooth val="0"/>
          <c:extLst xmlns:c16r2="http://schemas.microsoft.com/office/drawing/2015/06/chart">
            <c:ext xmlns:c16="http://schemas.microsoft.com/office/drawing/2014/chart" uri="{C3380CC4-5D6E-409C-BE32-E72D297353CC}">
              <c16:uniqueId val="{00000000-B9E3-4DC6-938C-E3486299916E}"/>
            </c:ext>
          </c:extLst>
        </c:ser>
        <c:ser>
          <c:idx val="1"/>
          <c:order val="1"/>
          <c:tx>
            <c:strRef>
              <c:f>Sheet1!$C$1</c:f>
              <c:strCache>
                <c:ptCount val="1"/>
                <c:pt idx="0">
                  <c:v>Enalapril (N=4,212)</c:v>
                </c:pt>
              </c:strCache>
            </c:strRef>
          </c:tx>
          <c:spPr>
            <a:ln>
              <a:solidFill>
                <a:schemeClr val="accent4"/>
              </a:solidFill>
            </a:ln>
          </c:spPr>
          <c:marker>
            <c:symbol val="circle"/>
            <c:size val="7"/>
            <c:spPr>
              <a:solidFill>
                <a:schemeClr val="accent4"/>
              </a:solidFill>
              <a:ln>
                <a:solidFill>
                  <a:schemeClr val="accent4"/>
                </a:solidFill>
              </a:ln>
            </c:spPr>
          </c:marker>
          <c:errBars>
            <c:errDir val="y"/>
            <c:errBarType val="both"/>
            <c:errValType val="cust"/>
            <c:noEndCap val="0"/>
            <c:plus>
              <c:numRef>
                <c:f>Sheet1!$E$2:$E$15</c:f>
                <c:numCache>
                  <c:formatCode>General</c:formatCode>
                  <c:ptCount val="14"/>
                  <c:pt idx="0">
                    <c:v>-0.32909999999999995</c:v>
                  </c:pt>
                  <c:pt idx="1">
                    <c:v>-0.34040000000000004</c:v>
                  </c:pt>
                  <c:pt idx="2">
                    <c:v>-0.36349999999999993</c:v>
                  </c:pt>
                  <c:pt idx="3">
                    <c:v>-0.3862000000000001</c:v>
                  </c:pt>
                  <c:pt idx="4">
                    <c:v>-0.41049999999999986</c:v>
                  </c:pt>
                  <c:pt idx="5">
                    <c:v>-0.40790000000000015</c:v>
                  </c:pt>
                  <c:pt idx="6">
                    <c:v>-0.44989999999999997</c:v>
                  </c:pt>
                  <c:pt idx="7">
                    <c:v>-0.46730000000000027</c:v>
                  </c:pt>
                  <c:pt idx="8">
                    <c:v>-0.50370000000000026</c:v>
                  </c:pt>
                  <c:pt idx="9">
                    <c:v>-0.54679999999999973</c:v>
                  </c:pt>
                  <c:pt idx="10">
                    <c:v>-0.59629999999999939</c:v>
                  </c:pt>
                  <c:pt idx="11">
                    <c:v>-0.64000000000000057</c:v>
                  </c:pt>
                  <c:pt idx="12">
                    <c:v>-0.78720000000000034</c:v>
                  </c:pt>
                  <c:pt idx="13">
                    <c:v>-1.0329999999999995</c:v>
                  </c:pt>
                </c:numCache>
              </c:numRef>
            </c:plus>
            <c:minus>
              <c:numRef>
                <c:f>Sheet1!$E$2:$E$15</c:f>
                <c:numCache>
                  <c:formatCode>General</c:formatCode>
                  <c:ptCount val="14"/>
                  <c:pt idx="0">
                    <c:v>-0.32909999999999995</c:v>
                  </c:pt>
                  <c:pt idx="1">
                    <c:v>-0.34040000000000004</c:v>
                  </c:pt>
                  <c:pt idx="2">
                    <c:v>-0.36349999999999993</c:v>
                  </c:pt>
                  <c:pt idx="3">
                    <c:v>-0.3862000000000001</c:v>
                  </c:pt>
                  <c:pt idx="4">
                    <c:v>-0.41049999999999986</c:v>
                  </c:pt>
                  <c:pt idx="5">
                    <c:v>-0.40790000000000015</c:v>
                  </c:pt>
                  <c:pt idx="6">
                    <c:v>-0.44989999999999997</c:v>
                  </c:pt>
                  <c:pt idx="7">
                    <c:v>-0.46730000000000027</c:v>
                  </c:pt>
                  <c:pt idx="8">
                    <c:v>-0.50370000000000026</c:v>
                  </c:pt>
                  <c:pt idx="9">
                    <c:v>-0.54679999999999973</c:v>
                  </c:pt>
                  <c:pt idx="10">
                    <c:v>-0.59629999999999939</c:v>
                  </c:pt>
                  <c:pt idx="11">
                    <c:v>-0.64000000000000057</c:v>
                  </c:pt>
                  <c:pt idx="12">
                    <c:v>-0.78720000000000034</c:v>
                  </c:pt>
                  <c:pt idx="13">
                    <c:v>-1.0329999999999995</c:v>
                  </c:pt>
                </c:numCache>
              </c:numRef>
            </c:minus>
            <c:spPr>
              <a:ln w="25400">
                <a:solidFill>
                  <a:schemeClr val="accent4">
                    <a:lumMod val="40000"/>
                    <a:lumOff val="60000"/>
                    <a:alpha val="98000"/>
                  </a:schemeClr>
                </a:solidFill>
              </a:ln>
            </c:spPr>
          </c:errBars>
          <c:xVal>
            <c:numRef>
              <c:f>Sheet1!$A$2:$A$15</c:f>
              <c:numCache>
                <c:formatCode>General</c:formatCode>
                <c:ptCount val="14"/>
                <c:pt idx="0">
                  <c:v>0.5</c:v>
                </c:pt>
                <c:pt idx="1">
                  <c:v>1</c:v>
                </c:pt>
                <c:pt idx="2">
                  <c:v>2</c:v>
                </c:pt>
                <c:pt idx="3">
                  <c:v>4</c:v>
                </c:pt>
                <c:pt idx="4">
                  <c:v>8</c:v>
                </c:pt>
                <c:pt idx="5">
                  <c:v>12</c:v>
                </c:pt>
                <c:pt idx="6">
                  <c:v>16</c:v>
                </c:pt>
                <c:pt idx="7">
                  <c:v>20</c:v>
                </c:pt>
                <c:pt idx="8">
                  <c:v>24</c:v>
                </c:pt>
                <c:pt idx="9">
                  <c:v>28</c:v>
                </c:pt>
                <c:pt idx="10">
                  <c:v>32</c:v>
                </c:pt>
                <c:pt idx="11">
                  <c:v>36</c:v>
                </c:pt>
                <c:pt idx="12">
                  <c:v>40</c:v>
                </c:pt>
                <c:pt idx="13">
                  <c:v>44</c:v>
                </c:pt>
              </c:numCache>
            </c:numRef>
          </c:xVal>
          <c:yVal>
            <c:numRef>
              <c:f>Sheet1!$C$2:$C$15</c:f>
              <c:numCache>
                <c:formatCode>General</c:formatCode>
                <c:ptCount val="14"/>
                <c:pt idx="0">
                  <c:v>-0.60970000000000002</c:v>
                </c:pt>
                <c:pt idx="1">
                  <c:v>-0.58489999999999998</c:v>
                </c:pt>
                <c:pt idx="2">
                  <c:v>-0.90559999999999996</c:v>
                </c:pt>
                <c:pt idx="3">
                  <c:v>-1.4234</c:v>
                </c:pt>
                <c:pt idx="4">
                  <c:v>-1.83</c:v>
                </c:pt>
                <c:pt idx="5">
                  <c:v>-2.2757000000000001</c:v>
                </c:pt>
                <c:pt idx="6">
                  <c:v>-2.7951999999999999</c:v>
                </c:pt>
                <c:pt idx="7">
                  <c:v>-3.2568999999999999</c:v>
                </c:pt>
                <c:pt idx="8">
                  <c:v>-3.5091000000000001</c:v>
                </c:pt>
                <c:pt idx="9">
                  <c:v>-3.9689000000000001</c:v>
                </c:pt>
                <c:pt idx="10">
                  <c:v>-5.2392000000000003</c:v>
                </c:pt>
                <c:pt idx="11">
                  <c:v>-5.3365999999999998</c:v>
                </c:pt>
                <c:pt idx="12">
                  <c:v>-6.3273999999999999</c:v>
                </c:pt>
                <c:pt idx="13">
                  <c:v>-6.8761000000000001</c:v>
                </c:pt>
              </c:numCache>
            </c:numRef>
          </c:yVal>
          <c:smooth val="0"/>
          <c:extLst xmlns:c16r2="http://schemas.microsoft.com/office/drawing/2015/06/chart">
            <c:ext xmlns:c16="http://schemas.microsoft.com/office/drawing/2014/chart" uri="{C3380CC4-5D6E-409C-BE32-E72D297353CC}">
              <c16:uniqueId val="{00000001-B9E3-4DC6-938C-E3486299916E}"/>
            </c:ext>
          </c:extLst>
        </c:ser>
        <c:dLbls>
          <c:showLegendKey val="0"/>
          <c:showVal val="0"/>
          <c:showCatName val="0"/>
          <c:showSerName val="0"/>
          <c:showPercent val="0"/>
          <c:showBubbleSize val="0"/>
        </c:dLbls>
        <c:axId val="150459520"/>
        <c:axId val="150461440"/>
      </c:scatterChart>
      <c:valAx>
        <c:axId val="150459520"/>
        <c:scaling>
          <c:orientation val="minMax"/>
          <c:max val="48"/>
        </c:scaling>
        <c:delete val="0"/>
        <c:axPos val="b"/>
        <c:title>
          <c:tx>
            <c:rich>
              <a:bodyPr/>
              <a:lstStyle/>
              <a:p>
                <a:pPr>
                  <a:defRPr sz="1400">
                    <a:solidFill>
                      <a:schemeClr val="tx1"/>
                    </a:solidFill>
                  </a:defRPr>
                </a:pPr>
                <a:r>
                  <a:rPr lang="en-US" sz="1400" dirty="0">
                    <a:solidFill>
                      <a:schemeClr val="tx1"/>
                    </a:solidFill>
                  </a:rPr>
                  <a:t>Time</a:t>
                </a:r>
                <a:r>
                  <a:rPr lang="en-US" sz="1400" baseline="0" dirty="0">
                    <a:solidFill>
                      <a:schemeClr val="tx1"/>
                    </a:solidFill>
                  </a:rPr>
                  <a:t> from </a:t>
                </a:r>
                <a:r>
                  <a:rPr lang="en-US" sz="1400" baseline="0" dirty="0" smtClean="0">
                    <a:solidFill>
                      <a:schemeClr val="tx1"/>
                    </a:solidFill>
                  </a:rPr>
                  <a:t>randomization months</a:t>
                </a:r>
                <a:r>
                  <a:rPr lang="en-US" sz="1400" baseline="0" dirty="0">
                    <a:solidFill>
                      <a:schemeClr val="tx1"/>
                    </a:solidFill>
                  </a:rPr>
                  <a:t>)</a:t>
                </a:r>
                <a:endParaRPr lang="en-US" sz="1400" dirty="0">
                  <a:solidFill>
                    <a:schemeClr val="tx1"/>
                  </a:solidFill>
                </a:endParaRPr>
              </a:p>
            </c:rich>
          </c:tx>
          <c:layout/>
          <c:overlay val="0"/>
        </c:title>
        <c:numFmt formatCode="General" sourceLinked="1"/>
        <c:majorTickMark val="out"/>
        <c:minorTickMark val="none"/>
        <c:tickLblPos val="nextTo"/>
        <c:txPr>
          <a:bodyPr/>
          <a:lstStyle/>
          <a:p>
            <a:pPr>
              <a:defRPr sz="1400">
                <a:solidFill>
                  <a:schemeClr val="tx1"/>
                </a:solidFill>
              </a:defRPr>
            </a:pPr>
            <a:endParaRPr lang="en-US"/>
          </a:p>
        </c:txPr>
        <c:crossAx val="150461440"/>
        <c:crossesAt val="-8"/>
        <c:crossBetween val="midCat"/>
        <c:majorUnit val="4"/>
        <c:minorUnit val="2"/>
      </c:valAx>
      <c:valAx>
        <c:axId val="150461440"/>
        <c:scaling>
          <c:orientation val="minMax"/>
          <c:max val="0"/>
          <c:min val="-8"/>
        </c:scaling>
        <c:delete val="0"/>
        <c:axPos val="l"/>
        <c:title>
          <c:tx>
            <c:rich>
              <a:bodyPr rot="-5400000" vert="horz"/>
              <a:lstStyle/>
              <a:p>
                <a:pPr>
                  <a:defRPr sz="1400">
                    <a:solidFill>
                      <a:schemeClr val="tx1"/>
                    </a:solidFill>
                  </a:defRPr>
                </a:pPr>
                <a:r>
                  <a:rPr lang="en-US" sz="1400" dirty="0">
                    <a:solidFill>
                      <a:schemeClr val="tx1"/>
                    </a:solidFill>
                  </a:rPr>
                  <a:t>Change</a:t>
                </a:r>
                <a:r>
                  <a:rPr lang="en-US" sz="1400" baseline="0" dirty="0">
                    <a:solidFill>
                      <a:schemeClr val="tx1"/>
                    </a:solidFill>
                  </a:rPr>
                  <a:t> from </a:t>
                </a:r>
                <a:r>
                  <a:rPr lang="en-US" sz="1400" baseline="0" dirty="0" smtClean="0">
                    <a:solidFill>
                      <a:schemeClr val="tx1"/>
                    </a:solidFill>
                  </a:rPr>
                  <a:t>baseline </a:t>
                </a:r>
                <a:r>
                  <a:rPr lang="en-US" sz="1400" baseline="0" dirty="0">
                    <a:solidFill>
                      <a:schemeClr val="tx1"/>
                    </a:solidFill>
                  </a:rPr>
                  <a:t>in eGFR (</a:t>
                </a:r>
                <a:r>
                  <a:rPr lang="en-US" sz="1400" baseline="0" dirty="0" smtClean="0">
                    <a:solidFill>
                      <a:schemeClr val="tx1"/>
                    </a:solidFill>
                  </a:rPr>
                  <a:t>ml/min/1.73 m</a:t>
                </a:r>
                <a:r>
                  <a:rPr lang="en-US" sz="1400" baseline="30000" dirty="0" smtClean="0">
                    <a:solidFill>
                      <a:schemeClr val="tx1"/>
                    </a:solidFill>
                  </a:rPr>
                  <a:t>2</a:t>
                </a:r>
                <a:r>
                  <a:rPr lang="en-US" sz="1400" baseline="0" dirty="0">
                    <a:solidFill>
                      <a:schemeClr val="tx1"/>
                    </a:solidFill>
                  </a:rPr>
                  <a:t>)</a:t>
                </a:r>
                <a:endParaRPr lang="en-US" sz="1400" dirty="0">
                  <a:solidFill>
                    <a:schemeClr val="tx1"/>
                  </a:solidFill>
                </a:endParaRPr>
              </a:p>
            </c:rich>
          </c:tx>
          <c:layout/>
          <c:overlay val="0"/>
        </c:title>
        <c:numFmt formatCode="General" sourceLinked="1"/>
        <c:majorTickMark val="out"/>
        <c:minorTickMark val="none"/>
        <c:tickLblPos val="nextTo"/>
        <c:txPr>
          <a:bodyPr/>
          <a:lstStyle/>
          <a:p>
            <a:pPr>
              <a:defRPr sz="1400">
                <a:solidFill>
                  <a:schemeClr val="tx1"/>
                </a:solidFill>
              </a:defRPr>
            </a:pPr>
            <a:endParaRPr lang="en-US"/>
          </a:p>
        </c:txPr>
        <c:crossAx val="150459520"/>
        <c:crossesAt val="-8"/>
        <c:crossBetween val="midCat"/>
      </c:valAx>
    </c:plotArea>
    <c:legend>
      <c:legendPos val="b"/>
      <c:legendEntry>
        <c:idx val="0"/>
        <c:txPr>
          <a:bodyPr/>
          <a:lstStyle/>
          <a:p>
            <a:pPr>
              <a:defRPr sz="1600" b="1" i="0" baseline="0">
                <a:solidFill>
                  <a:schemeClr val="accent2"/>
                </a:solidFill>
              </a:defRPr>
            </a:pPr>
            <a:endParaRPr lang="en-US"/>
          </a:p>
        </c:txPr>
      </c:legendEntry>
      <c:legendEntry>
        <c:idx val="1"/>
        <c:txPr>
          <a:bodyPr/>
          <a:lstStyle/>
          <a:p>
            <a:pPr>
              <a:defRPr sz="1600" b="1" i="0" baseline="0">
                <a:solidFill>
                  <a:schemeClr val="accent4"/>
                </a:solidFill>
              </a:defRPr>
            </a:pPr>
            <a:endParaRPr lang="en-US"/>
          </a:p>
        </c:txPr>
      </c:legendEntry>
      <c:layout>
        <c:manualLayout>
          <c:xMode val="edge"/>
          <c:yMode val="edge"/>
          <c:x val="0.55896096301871301"/>
          <c:y val="1.8544543013128401E-2"/>
          <c:w val="0.44103903698128699"/>
          <c:h val="0.22545530069421699"/>
        </c:manualLayout>
      </c:layout>
      <c:overlay val="0"/>
      <c:txPr>
        <a:bodyPr/>
        <a:lstStyle/>
        <a:p>
          <a:pPr>
            <a:defRPr sz="1600"/>
          </a:pPr>
          <a:endParaRPr lang="en-US"/>
        </a:p>
      </c:txPr>
    </c:legend>
    <c:plotVisOnly val="1"/>
    <c:dispBlanksAs val="gap"/>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0D2455-7259-4B4F-9300-DD60AEDCA504}"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CBED49AD-4522-4E97-B02E-6AFCBA12CBB9}">
      <dgm:prSet/>
      <dgm:spPr/>
      <dgm:t>
        <a:bodyPr/>
        <a:lstStyle/>
        <a:p>
          <a:pPr rtl="0"/>
          <a:r>
            <a:rPr lang="en-US" smtClean="0"/>
            <a:t>We decide  to  increase Entresto  to 100 mg twice daily </a:t>
          </a:r>
          <a:endParaRPr lang="en-US"/>
        </a:p>
      </dgm:t>
    </dgm:pt>
    <dgm:pt modelId="{BD111F2E-91C5-42F6-B85C-93185F0A84B9}" type="parTrans" cxnId="{0D01C5B5-5CB3-4504-A5C3-217124172830}">
      <dgm:prSet/>
      <dgm:spPr/>
      <dgm:t>
        <a:bodyPr/>
        <a:lstStyle/>
        <a:p>
          <a:endParaRPr lang="en-US"/>
        </a:p>
      </dgm:t>
    </dgm:pt>
    <dgm:pt modelId="{2FDC0CDF-144F-4DAE-BDF0-350C7A7D764B}" type="sibTrans" cxnId="{0D01C5B5-5CB3-4504-A5C3-217124172830}">
      <dgm:prSet/>
      <dgm:spPr/>
      <dgm:t>
        <a:bodyPr/>
        <a:lstStyle/>
        <a:p>
          <a:endParaRPr lang="en-US"/>
        </a:p>
      </dgm:t>
    </dgm:pt>
    <dgm:pt modelId="{941F7219-2ACD-44D9-9F18-83F79C8FAF3D}">
      <dgm:prSet/>
      <dgm:spPr/>
      <dgm:t>
        <a:bodyPr/>
        <a:lstStyle/>
        <a:p>
          <a:pPr rtl="0"/>
          <a:r>
            <a:rPr lang="en-US" dirty="0" smtClean="0"/>
            <a:t>Next visit is scheduled in 3 weeks</a:t>
          </a:r>
          <a:endParaRPr lang="en-US" dirty="0"/>
        </a:p>
      </dgm:t>
    </dgm:pt>
    <dgm:pt modelId="{CABE131C-CCEF-4EA0-8B6F-6C00637A1614}" type="parTrans" cxnId="{C29243BC-259B-4DB5-9A5A-D08704D04981}">
      <dgm:prSet/>
      <dgm:spPr/>
      <dgm:t>
        <a:bodyPr/>
        <a:lstStyle/>
        <a:p>
          <a:endParaRPr lang="en-US"/>
        </a:p>
      </dgm:t>
    </dgm:pt>
    <dgm:pt modelId="{E72B5E4D-6294-493D-9BEB-FFC33C60056D}" type="sibTrans" cxnId="{C29243BC-259B-4DB5-9A5A-D08704D04981}">
      <dgm:prSet/>
      <dgm:spPr/>
      <dgm:t>
        <a:bodyPr/>
        <a:lstStyle/>
        <a:p>
          <a:endParaRPr lang="en-US"/>
        </a:p>
      </dgm:t>
    </dgm:pt>
    <dgm:pt modelId="{643981CC-4307-4297-B47D-0F0A4CB1A199}" type="pres">
      <dgm:prSet presAssocID="{E80D2455-7259-4B4F-9300-DD60AEDCA504}" presName="linear" presStyleCnt="0">
        <dgm:presLayoutVars>
          <dgm:animLvl val="lvl"/>
          <dgm:resizeHandles val="exact"/>
        </dgm:presLayoutVars>
      </dgm:prSet>
      <dgm:spPr/>
      <dgm:t>
        <a:bodyPr/>
        <a:lstStyle/>
        <a:p>
          <a:endParaRPr lang="en-US"/>
        </a:p>
      </dgm:t>
    </dgm:pt>
    <dgm:pt modelId="{B93A42DB-8BCC-4B73-AD1C-634CED2FB92C}" type="pres">
      <dgm:prSet presAssocID="{CBED49AD-4522-4E97-B02E-6AFCBA12CBB9}" presName="parentText" presStyleLbl="node1" presStyleIdx="0" presStyleCnt="2">
        <dgm:presLayoutVars>
          <dgm:chMax val="0"/>
          <dgm:bulletEnabled val="1"/>
        </dgm:presLayoutVars>
      </dgm:prSet>
      <dgm:spPr/>
      <dgm:t>
        <a:bodyPr/>
        <a:lstStyle/>
        <a:p>
          <a:endParaRPr lang="en-US"/>
        </a:p>
      </dgm:t>
    </dgm:pt>
    <dgm:pt modelId="{39994E61-AE0C-4BDF-9BC6-2B9321545A54}" type="pres">
      <dgm:prSet presAssocID="{2FDC0CDF-144F-4DAE-BDF0-350C7A7D764B}" presName="spacer" presStyleCnt="0"/>
      <dgm:spPr/>
    </dgm:pt>
    <dgm:pt modelId="{30C61201-6DE8-4453-A505-87751402C654}" type="pres">
      <dgm:prSet presAssocID="{941F7219-2ACD-44D9-9F18-83F79C8FAF3D}" presName="parentText" presStyleLbl="node1" presStyleIdx="1" presStyleCnt="2">
        <dgm:presLayoutVars>
          <dgm:chMax val="0"/>
          <dgm:bulletEnabled val="1"/>
        </dgm:presLayoutVars>
      </dgm:prSet>
      <dgm:spPr/>
      <dgm:t>
        <a:bodyPr/>
        <a:lstStyle/>
        <a:p>
          <a:endParaRPr lang="en-US"/>
        </a:p>
      </dgm:t>
    </dgm:pt>
  </dgm:ptLst>
  <dgm:cxnLst>
    <dgm:cxn modelId="{CA51D638-5674-43F2-B818-D3189EAFDCA8}" type="presOf" srcId="{CBED49AD-4522-4E97-B02E-6AFCBA12CBB9}" destId="{B93A42DB-8BCC-4B73-AD1C-634CED2FB92C}" srcOrd="0" destOrd="0" presId="urn:microsoft.com/office/officeart/2005/8/layout/vList2"/>
    <dgm:cxn modelId="{562D2A4F-9888-464E-A273-F09B746FEA7B}" type="presOf" srcId="{E80D2455-7259-4B4F-9300-DD60AEDCA504}" destId="{643981CC-4307-4297-B47D-0F0A4CB1A199}" srcOrd="0" destOrd="0" presId="urn:microsoft.com/office/officeart/2005/8/layout/vList2"/>
    <dgm:cxn modelId="{0D01C5B5-5CB3-4504-A5C3-217124172830}" srcId="{E80D2455-7259-4B4F-9300-DD60AEDCA504}" destId="{CBED49AD-4522-4E97-B02E-6AFCBA12CBB9}" srcOrd="0" destOrd="0" parTransId="{BD111F2E-91C5-42F6-B85C-93185F0A84B9}" sibTransId="{2FDC0CDF-144F-4DAE-BDF0-350C7A7D764B}"/>
    <dgm:cxn modelId="{C29243BC-259B-4DB5-9A5A-D08704D04981}" srcId="{E80D2455-7259-4B4F-9300-DD60AEDCA504}" destId="{941F7219-2ACD-44D9-9F18-83F79C8FAF3D}" srcOrd="1" destOrd="0" parTransId="{CABE131C-CCEF-4EA0-8B6F-6C00637A1614}" sibTransId="{E72B5E4D-6294-493D-9BEB-FFC33C60056D}"/>
    <dgm:cxn modelId="{41CFB322-0F1C-4758-A54B-84AE932F62F4}" type="presOf" srcId="{941F7219-2ACD-44D9-9F18-83F79C8FAF3D}" destId="{30C61201-6DE8-4453-A505-87751402C654}" srcOrd="0" destOrd="0" presId="urn:microsoft.com/office/officeart/2005/8/layout/vList2"/>
    <dgm:cxn modelId="{65AFB6B8-44BB-4DDE-B296-6D9631F3D7B2}" type="presParOf" srcId="{643981CC-4307-4297-B47D-0F0A4CB1A199}" destId="{B93A42DB-8BCC-4B73-AD1C-634CED2FB92C}" srcOrd="0" destOrd="0" presId="urn:microsoft.com/office/officeart/2005/8/layout/vList2"/>
    <dgm:cxn modelId="{07EF5CCC-EC78-405C-AE55-06B1DC77A254}" type="presParOf" srcId="{643981CC-4307-4297-B47D-0F0A4CB1A199}" destId="{39994E61-AE0C-4BDF-9BC6-2B9321545A54}" srcOrd="1" destOrd="0" presId="urn:microsoft.com/office/officeart/2005/8/layout/vList2"/>
    <dgm:cxn modelId="{0BD9CBF5-EE8B-4EAC-89ED-EDC06A9514A1}" type="presParOf" srcId="{643981CC-4307-4297-B47D-0F0A4CB1A199}" destId="{30C61201-6DE8-4453-A505-87751402C65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0D2455-7259-4B4F-9300-DD60AEDCA504}" type="doc">
      <dgm:prSet loTypeId="urn:microsoft.com/office/officeart/2005/8/layout/vList2" loCatId="list" qsTypeId="urn:microsoft.com/office/officeart/2005/8/quickstyle/simple1" qsCatId="simple" csTypeId="urn:microsoft.com/office/officeart/2005/8/colors/accent0_1" csCatId="mainScheme" phldr="1"/>
      <dgm:spPr/>
      <dgm:t>
        <a:bodyPr/>
        <a:lstStyle/>
        <a:p>
          <a:endParaRPr lang="en-US"/>
        </a:p>
      </dgm:t>
    </dgm:pt>
    <dgm:pt modelId="{CBED49AD-4522-4E97-B02E-6AFCBA12CBB9}">
      <dgm:prSet/>
      <dgm:spPr/>
      <dgm:t>
        <a:bodyPr/>
        <a:lstStyle/>
        <a:p>
          <a:pPr rtl="0"/>
          <a:r>
            <a:rPr lang="en-US" dirty="0" smtClean="0"/>
            <a:t>To continue entresto100 mg twice daily until the following visit scheduled in three months</a:t>
          </a:r>
          <a:endParaRPr lang="en-US" dirty="0"/>
        </a:p>
      </dgm:t>
    </dgm:pt>
    <dgm:pt modelId="{BD111F2E-91C5-42F6-B85C-93185F0A84B9}" type="parTrans" cxnId="{0D01C5B5-5CB3-4504-A5C3-217124172830}">
      <dgm:prSet/>
      <dgm:spPr/>
      <dgm:t>
        <a:bodyPr/>
        <a:lstStyle/>
        <a:p>
          <a:endParaRPr lang="en-US"/>
        </a:p>
      </dgm:t>
    </dgm:pt>
    <dgm:pt modelId="{2FDC0CDF-144F-4DAE-BDF0-350C7A7D764B}" type="sibTrans" cxnId="{0D01C5B5-5CB3-4504-A5C3-217124172830}">
      <dgm:prSet/>
      <dgm:spPr/>
      <dgm:t>
        <a:bodyPr/>
        <a:lstStyle/>
        <a:p>
          <a:endParaRPr lang="en-US"/>
        </a:p>
      </dgm:t>
    </dgm:pt>
    <dgm:pt modelId="{941F7219-2ACD-44D9-9F18-83F79C8FAF3D}">
      <dgm:prSet/>
      <dgm:spPr/>
      <dgm:t>
        <a:bodyPr/>
        <a:lstStyle/>
        <a:p>
          <a:pPr rtl="0"/>
          <a:endParaRPr lang="en-US" dirty="0"/>
        </a:p>
      </dgm:t>
    </dgm:pt>
    <dgm:pt modelId="{CABE131C-CCEF-4EA0-8B6F-6C00637A1614}" type="parTrans" cxnId="{C29243BC-259B-4DB5-9A5A-D08704D04981}">
      <dgm:prSet/>
      <dgm:spPr/>
      <dgm:t>
        <a:bodyPr/>
        <a:lstStyle/>
        <a:p>
          <a:endParaRPr lang="en-US"/>
        </a:p>
      </dgm:t>
    </dgm:pt>
    <dgm:pt modelId="{E72B5E4D-6294-493D-9BEB-FFC33C60056D}" type="sibTrans" cxnId="{C29243BC-259B-4DB5-9A5A-D08704D04981}">
      <dgm:prSet/>
      <dgm:spPr/>
      <dgm:t>
        <a:bodyPr/>
        <a:lstStyle/>
        <a:p>
          <a:endParaRPr lang="en-US"/>
        </a:p>
      </dgm:t>
    </dgm:pt>
    <dgm:pt modelId="{643981CC-4307-4297-B47D-0F0A4CB1A199}" type="pres">
      <dgm:prSet presAssocID="{E80D2455-7259-4B4F-9300-DD60AEDCA504}" presName="linear" presStyleCnt="0">
        <dgm:presLayoutVars>
          <dgm:animLvl val="lvl"/>
          <dgm:resizeHandles val="exact"/>
        </dgm:presLayoutVars>
      </dgm:prSet>
      <dgm:spPr/>
      <dgm:t>
        <a:bodyPr/>
        <a:lstStyle/>
        <a:p>
          <a:endParaRPr lang="en-US"/>
        </a:p>
      </dgm:t>
    </dgm:pt>
    <dgm:pt modelId="{B93A42DB-8BCC-4B73-AD1C-634CED2FB92C}" type="pres">
      <dgm:prSet presAssocID="{CBED49AD-4522-4E97-B02E-6AFCBA12CBB9}" presName="parentText" presStyleLbl="node1" presStyleIdx="0" presStyleCnt="2">
        <dgm:presLayoutVars>
          <dgm:chMax val="0"/>
          <dgm:bulletEnabled val="1"/>
        </dgm:presLayoutVars>
      </dgm:prSet>
      <dgm:spPr/>
      <dgm:t>
        <a:bodyPr/>
        <a:lstStyle/>
        <a:p>
          <a:endParaRPr lang="en-US"/>
        </a:p>
      </dgm:t>
    </dgm:pt>
    <dgm:pt modelId="{39994E61-AE0C-4BDF-9BC6-2B9321545A54}" type="pres">
      <dgm:prSet presAssocID="{2FDC0CDF-144F-4DAE-BDF0-350C7A7D764B}" presName="spacer" presStyleCnt="0"/>
      <dgm:spPr/>
    </dgm:pt>
    <dgm:pt modelId="{30C61201-6DE8-4453-A505-87751402C654}" type="pres">
      <dgm:prSet presAssocID="{941F7219-2ACD-44D9-9F18-83F79C8FAF3D}" presName="parentText" presStyleLbl="node1" presStyleIdx="1" presStyleCnt="2">
        <dgm:presLayoutVars>
          <dgm:chMax val="0"/>
          <dgm:bulletEnabled val="1"/>
        </dgm:presLayoutVars>
      </dgm:prSet>
      <dgm:spPr/>
      <dgm:t>
        <a:bodyPr/>
        <a:lstStyle/>
        <a:p>
          <a:endParaRPr lang="en-US"/>
        </a:p>
      </dgm:t>
    </dgm:pt>
  </dgm:ptLst>
  <dgm:cxnLst>
    <dgm:cxn modelId="{2D934E3F-841F-4F5F-9B94-3BB0C39DA1F8}" type="presOf" srcId="{CBED49AD-4522-4E97-B02E-6AFCBA12CBB9}" destId="{B93A42DB-8BCC-4B73-AD1C-634CED2FB92C}" srcOrd="0" destOrd="0" presId="urn:microsoft.com/office/officeart/2005/8/layout/vList2"/>
    <dgm:cxn modelId="{1EFCD6E4-70D8-452B-935F-2ACE102B4400}" type="presOf" srcId="{E80D2455-7259-4B4F-9300-DD60AEDCA504}" destId="{643981CC-4307-4297-B47D-0F0A4CB1A199}" srcOrd="0" destOrd="0" presId="urn:microsoft.com/office/officeart/2005/8/layout/vList2"/>
    <dgm:cxn modelId="{D2863D39-CEDF-4354-8141-346E54F48E37}" type="presOf" srcId="{941F7219-2ACD-44D9-9F18-83F79C8FAF3D}" destId="{30C61201-6DE8-4453-A505-87751402C654}" srcOrd="0" destOrd="0" presId="urn:microsoft.com/office/officeart/2005/8/layout/vList2"/>
    <dgm:cxn modelId="{0D01C5B5-5CB3-4504-A5C3-217124172830}" srcId="{E80D2455-7259-4B4F-9300-DD60AEDCA504}" destId="{CBED49AD-4522-4E97-B02E-6AFCBA12CBB9}" srcOrd="0" destOrd="0" parTransId="{BD111F2E-91C5-42F6-B85C-93185F0A84B9}" sibTransId="{2FDC0CDF-144F-4DAE-BDF0-350C7A7D764B}"/>
    <dgm:cxn modelId="{C29243BC-259B-4DB5-9A5A-D08704D04981}" srcId="{E80D2455-7259-4B4F-9300-DD60AEDCA504}" destId="{941F7219-2ACD-44D9-9F18-83F79C8FAF3D}" srcOrd="1" destOrd="0" parTransId="{CABE131C-CCEF-4EA0-8B6F-6C00637A1614}" sibTransId="{E72B5E4D-6294-493D-9BEB-FFC33C60056D}"/>
    <dgm:cxn modelId="{307DB043-BF76-4E0A-A329-A9E6D70037A4}" type="presParOf" srcId="{643981CC-4307-4297-B47D-0F0A4CB1A199}" destId="{B93A42DB-8BCC-4B73-AD1C-634CED2FB92C}" srcOrd="0" destOrd="0" presId="urn:microsoft.com/office/officeart/2005/8/layout/vList2"/>
    <dgm:cxn modelId="{82F86011-5992-4363-A331-008635E1875A}" type="presParOf" srcId="{643981CC-4307-4297-B47D-0F0A4CB1A199}" destId="{39994E61-AE0C-4BDF-9BC6-2B9321545A54}" srcOrd="1" destOrd="0" presId="urn:microsoft.com/office/officeart/2005/8/layout/vList2"/>
    <dgm:cxn modelId="{8402F0FE-D06A-4DD9-8C95-96DF4CBFF0C2}" type="presParOf" srcId="{643981CC-4307-4297-B47D-0F0A4CB1A199}" destId="{30C61201-6DE8-4453-A505-87751402C65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A42DB-8BCC-4B73-AD1C-634CED2FB92C}">
      <dsp:nvSpPr>
        <dsp:cNvPr id="0" name=""/>
        <dsp:cNvSpPr/>
      </dsp:nvSpPr>
      <dsp:spPr>
        <a:xfrm>
          <a:off x="0" y="10409"/>
          <a:ext cx="7543800" cy="3837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smtClean="0"/>
            <a:t>We decide  to  increase Entresto  to 100 mg twice daily </a:t>
          </a:r>
          <a:endParaRPr lang="en-US" sz="1600" kern="1200"/>
        </a:p>
      </dsp:txBody>
      <dsp:txXfrm>
        <a:off x="18734" y="29143"/>
        <a:ext cx="7506332" cy="346292"/>
      </dsp:txXfrm>
    </dsp:sp>
    <dsp:sp modelId="{30C61201-6DE8-4453-A505-87751402C654}">
      <dsp:nvSpPr>
        <dsp:cNvPr id="0" name=""/>
        <dsp:cNvSpPr/>
      </dsp:nvSpPr>
      <dsp:spPr>
        <a:xfrm>
          <a:off x="0" y="440250"/>
          <a:ext cx="7543800" cy="383760"/>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kern="1200" dirty="0" smtClean="0"/>
            <a:t>Next visit is scheduled in 3 weeks</a:t>
          </a:r>
          <a:endParaRPr lang="en-US" sz="1600" kern="1200" dirty="0"/>
        </a:p>
      </dsp:txBody>
      <dsp:txXfrm>
        <a:off x="18734" y="458984"/>
        <a:ext cx="7506332" cy="346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3A42DB-8BCC-4B73-AD1C-634CED2FB92C}">
      <dsp:nvSpPr>
        <dsp:cNvPr id="0" name=""/>
        <dsp:cNvSpPr/>
      </dsp:nvSpPr>
      <dsp:spPr>
        <a:xfrm>
          <a:off x="0" y="35835"/>
          <a:ext cx="7543800" cy="359774"/>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r>
            <a:rPr lang="en-US" sz="1500" kern="1200" dirty="0" smtClean="0"/>
            <a:t>To continue entresto100 mg twice daily until the following visit scheduled in three months</a:t>
          </a:r>
          <a:endParaRPr lang="en-US" sz="1500" kern="1200" dirty="0"/>
        </a:p>
      </dsp:txBody>
      <dsp:txXfrm>
        <a:off x="17563" y="53398"/>
        <a:ext cx="7508674" cy="324648"/>
      </dsp:txXfrm>
    </dsp:sp>
    <dsp:sp modelId="{30C61201-6DE8-4453-A505-87751402C654}">
      <dsp:nvSpPr>
        <dsp:cNvPr id="0" name=""/>
        <dsp:cNvSpPr/>
      </dsp:nvSpPr>
      <dsp:spPr>
        <a:xfrm>
          <a:off x="0" y="438810"/>
          <a:ext cx="7543800" cy="359774"/>
        </a:xfrm>
        <a:prstGeom prst="roundRect">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l" defTabSz="666750" rtl="0">
            <a:lnSpc>
              <a:spcPct val="90000"/>
            </a:lnSpc>
            <a:spcBef>
              <a:spcPct val="0"/>
            </a:spcBef>
            <a:spcAft>
              <a:spcPct val="35000"/>
            </a:spcAft>
          </a:pPr>
          <a:endParaRPr lang="en-US" sz="1500" kern="1200" dirty="0"/>
        </a:p>
      </dsp:txBody>
      <dsp:txXfrm>
        <a:off x="17563" y="456373"/>
        <a:ext cx="7508674" cy="3246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drawing1.xml><?xml version="1.0" encoding="utf-8"?>
<c:userShapes xmlns:c="http://schemas.openxmlformats.org/drawingml/2006/chart">
  <cdr:relSizeAnchor xmlns:cdr="http://schemas.openxmlformats.org/drawingml/2006/chartDrawing">
    <cdr:from>
      <cdr:x>0.19425</cdr:x>
      <cdr:y>0.06597</cdr:y>
    </cdr:from>
    <cdr:to>
      <cdr:x>0.19425</cdr:x>
      <cdr:y>0.69176</cdr:y>
    </cdr:to>
    <cdr:cxnSp macro="">
      <cdr:nvCxnSpPr>
        <cdr:cNvPr id="3" name="Straight Connector 2"/>
        <cdr:cNvCxnSpPr/>
      </cdr:nvCxnSpPr>
      <cdr:spPr>
        <a:xfrm xmlns:a="http://schemas.openxmlformats.org/drawingml/2006/main">
          <a:off x="1223226" y="180976"/>
          <a:ext cx="0" cy="1716657"/>
        </a:xfrm>
        <a:prstGeom xmlns:a="http://schemas.openxmlformats.org/drawingml/2006/main" prst="line">
          <a:avLst/>
        </a:prstGeom>
        <a:ln xmlns:a="http://schemas.openxmlformats.org/drawingml/2006/main">
          <a:solidFill>
            <a:schemeClr val="bg1">
              <a:lumMod val="6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0.27096</cdr:x>
      <cdr:y>0.06597</cdr:y>
    </cdr:from>
    <cdr:to>
      <cdr:x>0.27096</cdr:x>
      <cdr:y>0.69176</cdr:y>
    </cdr:to>
    <cdr:cxnSp macro="">
      <cdr:nvCxnSpPr>
        <cdr:cNvPr id="4" name="Straight Connector 3"/>
        <cdr:cNvCxnSpPr/>
      </cdr:nvCxnSpPr>
      <cdr:spPr>
        <a:xfrm xmlns:a="http://schemas.openxmlformats.org/drawingml/2006/main">
          <a:off x="1706305" y="180976"/>
          <a:ext cx="0" cy="1716657"/>
        </a:xfrm>
        <a:prstGeom xmlns:a="http://schemas.openxmlformats.org/drawingml/2006/main" prst="line">
          <a:avLst/>
        </a:prstGeom>
        <a:ln xmlns:a="http://schemas.openxmlformats.org/drawingml/2006/main">
          <a:solidFill>
            <a:schemeClr val="bg1">
              <a:lumMod val="6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0.34767</cdr:x>
      <cdr:y>0.06597</cdr:y>
    </cdr:from>
    <cdr:to>
      <cdr:x>0.34767</cdr:x>
      <cdr:y>0.69176</cdr:y>
    </cdr:to>
    <cdr:cxnSp macro="">
      <cdr:nvCxnSpPr>
        <cdr:cNvPr id="5" name="Straight Connector 4"/>
        <cdr:cNvCxnSpPr/>
      </cdr:nvCxnSpPr>
      <cdr:spPr>
        <a:xfrm xmlns:a="http://schemas.openxmlformats.org/drawingml/2006/main">
          <a:off x="2189384" y="180976"/>
          <a:ext cx="0" cy="1716657"/>
        </a:xfrm>
        <a:prstGeom xmlns:a="http://schemas.openxmlformats.org/drawingml/2006/main" prst="line">
          <a:avLst/>
        </a:prstGeom>
        <a:ln xmlns:a="http://schemas.openxmlformats.org/drawingml/2006/main">
          <a:solidFill>
            <a:schemeClr val="bg1">
              <a:lumMod val="6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0.57781</cdr:x>
      <cdr:y>0.06597</cdr:y>
    </cdr:from>
    <cdr:to>
      <cdr:x>0.57781</cdr:x>
      <cdr:y>0.69176</cdr:y>
    </cdr:to>
    <cdr:cxnSp macro="">
      <cdr:nvCxnSpPr>
        <cdr:cNvPr id="6" name="Straight Connector 5"/>
        <cdr:cNvCxnSpPr/>
      </cdr:nvCxnSpPr>
      <cdr:spPr>
        <a:xfrm xmlns:a="http://schemas.openxmlformats.org/drawingml/2006/main">
          <a:off x="3638622" y="180976"/>
          <a:ext cx="0" cy="1716657"/>
        </a:xfrm>
        <a:prstGeom xmlns:a="http://schemas.openxmlformats.org/drawingml/2006/main" prst="line">
          <a:avLst/>
        </a:prstGeom>
        <a:ln xmlns:a="http://schemas.openxmlformats.org/drawingml/2006/main">
          <a:solidFill>
            <a:schemeClr val="bg1">
              <a:lumMod val="6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0.80931</cdr:x>
      <cdr:y>0.06597</cdr:y>
    </cdr:from>
    <cdr:to>
      <cdr:x>0.80931</cdr:x>
      <cdr:y>0.69176</cdr:y>
    </cdr:to>
    <cdr:cxnSp macro="">
      <cdr:nvCxnSpPr>
        <cdr:cNvPr id="7" name="Straight Connector 6"/>
        <cdr:cNvCxnSpPr/>
      </cdr:nvCxnSpPr>
      <cdr:spPr>
        <a:xfrm xmlns:a="http://schemas.openxmlformats.org/drawingml/2006/main">
          <a:off x="5096486" y="180976"/>
          <a:ext cx="0" cy="1716657"/>
        </a:xfrm>
        <a:prstGeom xmlns:a="http://schemas.openxmlformats.org/drawingml/2006/main" prst="line">
          <a:avLst/>
        </a:prstGeom>
        <a:ln xmlns:a="http://schemas.openxmlformats.org/drawingml/2006/main">
          <a:solidFill>
            <a:schemeClr val="bg1">
              <a:lumMod val="65000"/>
            </a:schemeClr>
          </a:solidFill>
          <a:prstDash val="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7409CD8-1CF6-4443-BDCB-569BCBE36BBB}" type="datetimeFigureOut">
              <a:rPr lang="en-US" smtClean="0"/>
              <a:t>10/17/2017</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31A688-39D0-4EB0-98FA-FC3FE93BF1AC}" type="slidenum">
              <a:rPr lang="en-US" smtClean="0"/>
              <a:t>‹#›</a:t>
            </a:fld>
            <a:endParaRPr lang="en-US"/>
          </a:p>
        </p:txBody>
      </p:sp>
    </p:spTree>
    <p:extLst>
      <p:ext uri="{BB962C8B-B14F-4D97-AF65-F5344CB8AC3E}">
        <p14:creationId xmlns:p14="http://schemas.microsoft.com/office/powerpoint/2010/main" val="871292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2600" b="1" kern="1200" dirty="0" smtClean="0">
                <a:solidFill>
                  <a:schemeClr val="tx1"/>
                </a:solidFill>
                <a:effectLst/>
                <a:latin typeface="+mn-lt"/>
                <a:ea typeface="+mn-ea"/>
                <a:cs typeface="+mn-cs"/>
              </a:rPr>
              <a:t>Slide Name: </a:t>
            </a:r>
            <a:r>
              <a:rPr lang="en-US" sz="2600" b="0" i="0" u="none" strike="noStrike" kern="1200" baseline="0" dirty="0" smtClean="0">
                <a:solidFill>
                  <a:schemeClr val="tx1"/>
                </a:solidFill>
                <a:latin typeface="+mn-lt"/>
                <a:ea typeface="+mn-ea"/>
                <a:cs typeface="+mn-cs"/>
              </a:rPr>
              <a:t>GLB_Entresto_EN_moa_overview_8_1_GLCM LCZ 0036</a:t>
            </a:r>
          </a:p>
          <a:p>
            <a:pPr rtl="0"/>
            <a:r>
              <a:rPr lang="en-US" sz="2600" b="1" kern="1200" dirty="0" smtClean="0">
                <a:solidFill>
                  <a:schemeClr val="tx1"/>
                </a:solidFill>
                <a:effectLst/>
                <a:latin typeface="+mn-lt"/>
                <a:ea typeface="+mn-ea"/>
                <a:cs typeface="+mn-cs"/>
              </a:rPr>
              <a:t>Description: </a:t>
            </a:r>
            <a:r>
              <a:rPr lang="en-US" sz="2600" b="0" i="0" u="none" strike="noStrike" kern="1200" baseline="0" dirty="0" smtClean="0">
                <a:solidFill>
                  <a:schemeClr val="tx1"/>
                </a:solidFill>
                <a:latin typeface="+mn-lt"/>
                <a:ea typeface="+mn-ea"/>
                <a:cs typeface="+mn-cs"/>
              </a:rPr>
              <a:t>MOA Overview</a:t>
            </a:r>
          </a:p>
          <a:p>
            <a:pPr marL="0" marR="0" indent="0" algn="l" defTabSz="1950507" rtl="0" eaLnBrk="1" fontAlgn="auto" latinLnBrk="0" hangingPunct="1">
              <a:lnSpc>
                <a:spcPct val="100000"/>
              </a:lnSpc>
              <a:spcBef>
                <a:spcPts val="0"/>
              </a:spcBef>
              <a:spcAft>
                <a:spcPts val="0"/>
              </a:spcAft>
              <a:buClrTx/>
              <a:buSzTx/>
              <a:buFontTx/>
              <a:buNone/>
              <a:tabLst/>
              <a:defRPr/>
            </a:pPr>
            <a:r>
              <a:rPr lang="en-US" sz="2600" b="1" kern="1200" dirty="0" smtClean="0">
                <a:solidFill>
                  <a:schemeClr val="tx1"/>
                </a:solidFill>
                <a:effectLst/>
                <a:latin typeface="+mn-lt"/>
                <a:ea typeface="+mn-ea"/>
                <a:cs typeface="+mn-cs"/>
              </a:rPr>
              <a:t>Category:</a:t>
            </a:r>
            <a:r>
              <a:rPr lang="en-US" sz="2600" b="1" kern="1200" baseline="0" dirty="0" smtClean="0">
                <a:solidFill>
                  <a:schemeClr val="tx1"/>
                </a:solidFill>
                <a:effectLst/>
                <a:latin typeface="+mn-lt"/>
                <a:ea typeface="+mn-ea"/>
                <a:cs typeface="+mn-cs"/>
              </a:rPr>
              <a:t> Mode of Action </a:t>
            </a:r>
          </a:p>
          <a:p>
            <a:pPr rtl="0"/>
            <a:r>
              <a:rPr lang="en-US" sz="2600" b="1" kern="1200" dirty="0" smtClean="0">
                <a:solidFill>
                  <a:schemeClr val="tx1"/>
                </a:solidFill>
                <a:effectLst/>
                <a:latin typeface="+mn-lt"/>
                <a:ea typeface="+mn-ea"/>
                <a:cs typeface="+mn-cs"/>
              </a:rPr>
              <a:t>Slide order: 39</a:t>
            </a:r>
          </a:p>
          <a:p>
            <a:pPr rtl="0"/>
            <a:r>
              <a:rPr lang="en-US" sz="2600" b="1" kern="1200" dirty="0" smtClean="0">
                <a:solidFill>
                  <a:schemeClr val="tx1"/>
                </a:solidFill>
                <a:effectLst/>
                <a:latin typeface="+mn-lt"/>
                <a:ea typeface="+mn-ea"/>
                <a:cs typeface="+mn-cs"/>
              </a:rPr>
              <a:t>Add-on file names (video/PDF):N/A</a:t>
            </a:r>
            <a:endParaRPr lang="en-US" sz="26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B23490A-EB37-4251-BE51-7F049990BCC9}" type="slidenum">
              <a:rPr lang="en-US" smtClean="0"/>
              <a:t>10</a:t>
            </a:fld>
            <a:endParaRPr lang="en-US"/>
          </a:p>
        </p:txBody>
      </p:sp>
    </p:spTree>
    <p:extLst>
      <p:ext uri="{BB962C8B-B14F-4D97-AF65-F5344CB8AC3E}">
        <p14:creationId xmlns:p14="http://schemas.microsoft.com/office/powerpoint/2010/main" val="506446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D8D5CF25-F849-4F50-9836-5F4CF5542A86}" type="slidenum">
              <a:rPr lang="en-GB" smtClean="0">
                <a:solidFill>
                  <a:prstClr val="black"/>
                </a:solidFill>
                <a:latin typeface="Calibri"/>
              </a:rPr>
              <a:pPr/>
              <a:t>20</a:t>
            </a:fld>
            <a:endParaRPr lang="en-GB" dirty="0">
              <a:solidFill>
                <a:prstClr val="black"/>
              </a:solidFill>
              <a:latin typeface="Calibri"/>
            </a:endParaRPr>
          </a:p>
        </p:txBody>
      </p:sp>
      <p:sp>
        <p:nvSpPr>
          <p:cNvPr id="5" name="Notes Placeholder 4"/>
          <p:cNvSpPr>
            <a:spLocks noGrp="1"/>
          </p:cNvSpPr>
          <p:nvPr>
            <p:ph type="body" sz="quarter" idx="11"/>
          </p:nvPr>
        </p:nvSpPr>
        <p:spPr/>
        <p:txBody>
          <a:bodyPr/>
          <a:lstStyle/>
          <a:p>
            <a:endParaRPr lang="en-GB" dirty="0"/>
          </a:p>
        </p:txBody>
      </p:sp>
    </p:spTree>
    <p:extLst>
      <p:ext uri="{BB962C8B-B14F-4D97-AF65-F5344CB8AC3E}">
        <p14:creationId xmlns:p14="http://schemas.microsoft.com/office/powerpoint/2010/main" val="33121946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solidFill>
                <a:srgbClr val="080808"/>
              </a:solidFill>
            </a:endParaRPr>
          </a:p>
        </p:txBody>
      </p:sp>
      <p:sp>
        <p:nvSpPr>
          <p:cNvPr id="4" name="Slide Number Placeholder 3"/>
          <p:cNvSpPr>
            <a:spLocks noGrp="1"/>
          </p:cNvSpPr>
          <p:nvPr>
            <p:ph type="sldNum" sz="quarter" idx="10"/>
          </p:nvPr>
        </p:nvSpPr>
        <p:spPr/>
        <p:txBody>
          <a:bodyPr/>
          <a:lstStyle/>
          <a:p>
            <a:fld id="{E9734105-2219-45C9-9579-CB9D8E89EC13}" type="slidenum">
              <a:rPr lang="en-GB" smtClean="0">
                <a:solidFill>
                  <a:prstClr val="black"/>
                </a:solidFill>
                <a:latin typeface="Calibri"/>
              </a:rPr>
              <a:pPr/>
              <a:t>21</a:t>
            </a:fld>
            <a:endParaRPr lang="en-GB" dirty="0">
              <a:solidFill>
                <a:prstClr val="black"/>
              </a:solidFill>
              <a:latin typeface="Calibri"/>
            </a:endParaRPr>
          </a:p>
        </p:txBody>
      </p:sp>
    </p:spTree>
    <p:extLst>
      <p:ext uri="{BB962C8B-B14F-4D97-AF65-F5344CB8AC3E}">
        <p14:creationId xmlns:p14="http://schemas.microsoft.com/office/powerpoint/2010/main" val="2822266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1413" y="684213"/>
            <a:ext cx="4575175" cy="3430587"/>
          </a:xfrm>
        </p:spPr>
      </p:sp>
      <p:sp>
        <p:nvSpPr>
          <p:cNvPr id="3" name="Notes Placeholder 2"/>
          <p:cNvSpPr>
            <a:spLocks noGrp="1"/>
          </p:cNvSpPr>
          <p:nvPr>
            <p:ph type="body" idx="1"/>
          </p:nvPr>
        </p:nvSpPr>
        <p:spPr/>
        <p:txBody>
          <a:bodyPr/>
          <a:lstStyle/>
          <a:p>
            <a:endParaRPr lang="en-GB" dirty="0">
              <a:solidFill>
                <a:srgbClr val="000000"/>
              </a:solidFill>
            </a:endParaRPr>
          </a:p>
        </p:txBody>
      </p:sp>
      <p:sp>
        <p:nvSpPr>
          <p:cNvPr id="4" name="Slide Number Placeholder 3"/>
          <p:cNvSpPr>
            <a:spLocks noGrp="1"/>
          </p:cNvSpPr>
          <p:nvPr>
            <p:ph type="sldNum" sz="quarter" idx="10"/>
          </p:nvPr>
        </p:nvSpPr>
        <p:spPr/>
        <p:txBody>
          <a:bodyPr/>
          <a:lstStyle/>
          <a:p>
            <a:fld id="{D8D5CF25-F849-4F50-9836-5F4CF5542A86}" type="slidenum">
              <a:rPr lang="en-GB" smtClean="0">
                <a:solidFill>
                  <a:prstClr val="black"/>
                </a:solidFill>
              </a:rPr>
              <a:pPr/>
              <a:t>33</a:t>
            </a:fld>
            <a:endParaRPr lang="en-GB">
              <a:solidFill>
                <a:prstClr val="black"/>
              </a:solidFill>
            </a:endParaRPr>
          </a:p>
        </p:txBody>
      </p:sp>
    </p:spTree>
    <p:extLst>
      <p:ext uri="{BB962C8B-B14F-4D97-AF65-F5344CB8AC3E}">
        <p14:creationId xmlns:p14="http://schemas.microsoft.com/office/powerpoint/2010/main" val="6732547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pPr>
                <a:defRPr/>
              </a:pPr>
              <a:t>35</a:t>
            </a:fld>
            <a:endParaRPr lang="en-US" dirty="0"/>
          </a:p>
        </p:txBody>
      </p:sp>
    </p:spTree>
    <p:extLst>
      <p:ext uri="{BB962C8B-B14F-4D97-AF65-F5344CB8AC3E}">
        <p14:creationId xmlns:p14="http://schemas.microsoft.com/office/powerpoint/2010/main" val="6257481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3D50BE3-7B63-4F74-A846-78120FB61B94}" type="slidenum">
              <a:rPr lang="en-US" smtClean="0"/>
              <a:pPr>
                <a:defRPr/>
              </a:pPr>
              <a:t>12</a:t>
            </a:fld>
            <a:endParaRPr lang="en-US" dirty="0"/>
          </a:p>
        </p:txBody>
      </p:sp>
    </p:spTree>
    <p:extLst>
      <p:ext uri="{BB962C8B-B14F-4D97-AF65-F5344CB8AC3E}">
        <p14:creationId xmlns:p14="http://schemas.microsoft.com/office/powerpoint/2010/main" val="2423984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solidFill>
                  <a:prstClr val="black"/>
                </a:solidFill>
              </a:rPr>
              <a:pPr>
                <a:defRPr/>
              </a:pPr>
              <a:t>13</a:t>
            </a:fld>
            <a:endParaRPr lang="en-US" dirty="0">
              <a:solidFill>
                <a:prstClr val="black"/>
              </a:solidFill>
            </a:endParaRPr>
          </a:p>
        </p:txBody>
      </p:sp>
    </p:spTree>
    <p:extLst>
      <p:ext uri="{BB962C8B-B14F-4D97-AF65-F5344CB8AC3E}">
        <p14:creationId xmlns:p14="http://schemas.microsoft.com/office/powerpoint/2010/main" val="1812036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pPr>
              <a:defRPr/>
            </a:pPr>
            <a:fld id="{13D50BE3-7B63-4F74-A846-78120FB61B94}" type="slidenum">
              <a:rPr lang="en-US" smtClean="0">
                <a:solidFill>
                  <a:prstClr val="black"/>
                </a:solidFill>
              </a:rPr>
              <a:pPr>
                <a:defRPr/>
              </a:pPr>
              <a:t>14</a:t>
            </a:fld>
            <a:endParaRPr lang="en-US" dirty="0">
              <a:solidFill>
                <a:prstClr val="black"/>
              </a:solidFill>
            </a:endParaRPr>
          </a:p>
        </p:txBody>
      </p:sp>
    </p:spTree>
    <p:extLst>
      <p:ext uri="{BB962C8B-B14F-4D97-AF65-F5344CB8AC3E}">
        <p14:creationId xmlns:p14="http://schemas.microsoft.com/office/powerpoint/2010/main" val="18413296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solidFill>
                  <a:prstClr val="black"/>
                </a:solidFill>
              </a:rPr>
              <a:pPr>
                <a:defRPr/>
              </a:pPr>
              <a:t>15</a:t>
            </a:fld>
            <a:endParaRPr lang="en-US" dirty="0">
              <a:solidFill>
                <a:prstClr val="black"/>
              </a:solidFill>
            </a:endParaRPr>
          </a:p>
        </p:txBody>
      </p:sp>
    </p:spTree>
    <p:extLst>
      <p:ext uri="{BB962C8B-B14F-4D97-AF65-F5344CB8AC3E}">
        <p14:creationId xmlns:p14="http://schemas.microsoft.com/office/powerpoint/2010/main" val="56144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3D50BE3-7B63-4F74-A846-78120FB61B94}" type="slidenum">
              <a:rPr lang="en-US" smtClean="0">
                <a:solidFill>
                  <a:prstClr val="black"/>
                </a:solidFill>
              </a:rPr>
              <a:pPr>
                <a:defRPr/>
              </a:pPr>
              <a:t>16</a:t>
            </a:fld>
            <a:endParaRPr lang="en-US" dirty="0">
              <a:solidFill>
                <a:prstClr val="black"/>
              </a:solidFill>
            </a:endParaRPr>
          </a:p>
        </p:txBody>
      </p:sp>
    </p:spTree>
    <p:extLst>
      <p:ext uri="{BB962C8B-B14F-4D97-AF65-F5344CB8AC3E}">
        <p14:creationId xmlns:p14="http://schemas.microsoft.com/office/powerpoint/2010/main" val="156879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b="1" dirty="0" smtClean="0"/>
          </a:p>
        </p:txBody>
      </p:sp>
      <p:sp>
        <p:nvSpPr>
          <p:cNvPr id="4" name="Slide Number Placeholder 3"/>
          <p:cNvSpPr>
            <a:spLocks noGrp="1"/>
          </p:cNvSpPr>
          <p:nvPr>
            <p:ph type="sldNum" sz="quarter" idx="10"/>
          </p:nvPr>
        </p:nvSpPr>
        <p:spPr/>
        <p:txBody>
          <a:bodyPr/>
          <a:lstStyle/>
          <a:p>
            <a:fld id="{E9734105-2219-45C9-9579-CB9D8E89EC13}" type="slidenum">
              <a:rPr lang="en-GB" smtClean="0">
                <a:solidFill>
                  <a:prstClr val="black"/>
                </a:solidFill>
                <a:latin typeface="Calibri"/>
              </a:rPr>
              <a:pPr/>
              <a:t>17</a:t>
            </a:fld>
            <a:endParaRPr lang="en-GB" dirty="0">
              <a:solidFill>
                <a:prstClr val="black"/>
              </a:solidFill>
              <a:latin typeface="Calibri"/>
            </a:endParaRPr>
          </a:p>
        </p:txBody>
      </p:sp>
    </p:spTree>
    <p:extLst>
      <p:ext uri="{BB962C8B-B14F-4D97-AF65-F5344CB8AC3E}">
        <p14:creationId xmlns:p14="http://schemas.microsoft.com/office/powerpoint/2010/main" val="5037429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Rot="1" noChangeAspect="1" noChangeArrowheads="1" noTextEdit="1"/>
          </p:cNvSpPr>
          <p:nvPr>
            <p:ph type="sldImg"/>
          </p:nvPr>
        </p:nvSpPr>
        <p:spPr>
          <a:xfrm>
            <a:off x="381000" y="685800"/>
            <a:ext cx="6096000" cy="3429000"/>
          </a:xfrm>
          <a:ln/>
        </p:spPr>
      </p:sp>
      <p:sp>
        <p:nvSpPr>
          <p:cNvPr id="547843" name="Rectangle 3"/>
          <p:cNvSpPr>
            <a:spLocks noGrp="1" noChangeArrowheads="1"/>
          </p:cNvSpPr>
          <p:nvPr>
            <p:ph type="body" idx="1"/>
          </p:nvPr>
        </p:nvSpPr>
        <p:spPr>
          <a:xfrm>
            <a:off x="685646" y="4343159"/>
            <a:ext cx="5486729" cy="4800852"/>
          </a:xfrm>
          <a:noFill/>
          <a:ln/>
        </p:spPr>
        <p:txBody>
          <a:bodyPr>
            <a:noAutofit/>
          </a:bodyPr>
          <a:lstStyle/>
          <a:p>
            <a:pPr>
              <a:lnSpc>
                <a:spcPct val="110000"/>
              </a:lnSpc>
              <a:spcAft>
                <a:spcPts val="284"/>
              </a:spcAft>
            </a:pPr>
            <a:endParaRPr lang="da-DK" dirty="0">
              <a:solidFill>
                <a:srgbClr val="000000"/>
              </a:solidFill>
            </a:endParaRPr>
          </a:p>
        </p:txBody>
      </p:sp>
      <p:sp>
        <p:nvSpPr>
          <p:cNvPr id="4" name="Slide Number Placeholder 3"/>
          <p:cNvSpPr>
            <a:spLocks noGrp="1"/>
          </p:cNvSpPr>
          <p:nvPr>
            <p:ph type="sldNum" sz="quarter" idx="5"/>
          </p:nvPr>
        </p:nvSpPr>
        <p:spPr>
          <a:xfrm>
            <a:off x="3885287" y="8684833"/>
            <a:ext cx="2971091" cy="457711"/>
          </a:xfrm>
          <a:prstGeom prst="rect">
            <a:avLst/>
          </a:prstGeom>
        </p:spPr>
        <p:txBody>
          <a:bodyPr lIns="86945" tIns="43476" rIns="86945" bIns="43476"/>
          <a:lstStyle/>
          <a:p>
            <a:pPr>
              <a:defRPr/>
            </a:pPr>
            <a:fld id="{51C694F7-FACA-4804-935A-D919CB9F65D3}" type="slidenum">
              <a:rPr lang="en-GB">
                <a:solidFill>
                  <a:prstClr val="black"/>
                </a:solidFill>
                <a:latin typeface="Calibri"/>
              </a:rPr>
              <a:pPr>
                <a:defRPr/>
              </a:pPr>
              <a:t>18</a:t>
            </a:fld>
            <a:endParaRPr lang="en-GB" dirty="0">
              <a:solidFill>
                <a:prstClr val="black"/>
              </a:solidFill>
              <a:latin typeface="Calibri"/>
            </a:endParaRPr>
          </a:p>
        </p:txBody>
      </p:sp>
    </p:spTree>
    <p:extLst>
      <p:ext uri="{BB962C8B-B14F-4D97-AF65-F5344CB8AC3E}">
        <p14:creationId xmlns:p14="http://schemas.microsoft.com/office/powerpoint/2010/main" val="333756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D8D5CF25-F849-4F50-9836-5F4CF5542A86}" type="slidenum">
              <a:rPr lang="en-GB" smtClean="0">
                <a:solidFill>
                  <a:prstClr val="black"/>
                </a:solidFill>
                <a:latin typeface="Calibri"/>
              </a:rPr>
              <a:pPr/>
              <a:t>19</a:t>
            </a:fld>
            <a:endParaRPr lang="en-GB" dirty="0">
              <a:solidFill>
                <a:prstClr val="black"/>
              </a:solidFill>
              <a:latin typeface="Calibri"/>
            </a:endParaRPr>
          </a:p>
        </p:txBody>
      </p:sp>
      <p:sp>
        <p:nvSpPr>
          <p:cNvPr id="5" name="Notes Placeholder 4"/>
          <p:cNvSpPr>
            <a:spLocks noGrp="1"/>
          </p:cNvSpPr>
          <p:nvPr>
            <p:ph type="body" sz="quarter" idx="11"/>
          </p:nvPr>
        </p:nvSpPr>
        <p:spPr/>
        <p:txBody>
          <a:bodyPr/>
          <a:lstStyle/>
          <a:p>
            <a:endParaRPr lang="en-GB" dirty="0"/>
          </a:p>
        </p:txBody>
      </p:sp>
    </p:spTree>
    <p:extLst>
      <p:ext uri="{BB962C8B-B14F-4D97-AF65-F5344CB8AC3E}">
        <p14:creationId xmlns:p14="http://schemas.microsoft.com/office/powerpoint/2010/main" val="37323256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xml"/><Relationship Id="rId1" Type="http://schemas.openxmlformats.org/officeDocument/2006/relationships/vmlDrawing" Target="../drawings/vmlDrawing1.vml"/><Relationship Id="rId5" Type="http://schemas.openxmlformats.org/officeDocument/2006/relationships/image" Target="../media/image2.emf"/><Relationship Id="rId4" Type="http://schemas.openxmlformats.org/officeDocument/2006/relationships/oleObject" Target="../embeddings/oleObject1.bin"/></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6" y="4800600"/>
            <a:ext cx="9141619" cy="342900"/>
          </a:xfrm>
          <a:prstGeom prst="rect">
            <a:avLst/>
          </a:prstGeom>
          <a:gradFill>
            <a:gsLst>
              <a:gs pos="0">
                <a:srgbClr val="ED1C24">
                  <a:lumMod val="100000"/>
                </a:srgbClr>
              </a:gs>
              <a:gs pos="100000">
                <a:srgbClr val="BF1E2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6" y="4750737"/>
            <a:ext cx="9141619" cy="480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71548"/>
            <a:ext cx="7543800" cy="2472285"/>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68580" rIns="6858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0A257E-1B2E-4246-9C0D-F29AD38241C8}" type="datetime1">
              <a:rPr lang="en-US" smtClean="0"/>
              <a:t>10/17/2017</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5BBF733F-C515-40D9-B856-7FD1FCC86CB1}"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 y="0"/>
            <a:ext cx="1203249" cy="771549"/>
          </a:xfrm>
          <a:prstGeom prst="rect">
            <a:avLst/>
          </a:prstGeom>
        </p:spPr>
      </p:pic>
    </p:spTree>
    <p:extLst>
      <p:ext uri="{BB962C8B-B14F-4D97-AF65-F5344CB8AC3E}">
        <p14:creationId xmlns:p14="http://schemas.microsoft.com/office/powerpoint/2010/main" val="3963628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t>| Presentation Title | Presenter Name | Date | Subject | Business Use Only</a:t>
            </a:r>
            <a:endParaRPr lang="en-US" dirty="0"/>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pPr/>
              <a:t>‹#›</a:t>
            </a:fld>
            <a:endParaRPr lang="en-US" dirty="0" smtClean="0"/>
          </a:p>
        </p:txBody>
      </p:sp>
    </p:spTree>
    <p:extLst>
      <p:ext uri="{BB962C8B-B14F-4D97-AF65-F5344CB8AC3E}">
        <p14:creationId xmlns:p14="http://schemas.microsoft.com/office/powerpoint/2010/main" val="3728587924"/>
      </p:ext>
    </p:extLst>
  </p:cSld>
  <p:clrMapOvr>
    <a:masterClrMapping/>
  </p:clrMapOv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solidFill>
                  <a:srgbClr val="374B5A"/>
                </a:solidFill>
              </a:rPr>
              <a:t>| Presentation Title | Presenter Name | Date | Subject | Business Use Only</a:t>
            </a:r>
            <a:endParaRPr lang="en-US" dirty="0">
              <a:solidFill>
                <a:srgbClr val="374B5A"/>
              </a:solidFill>
            </a:endParaRPr>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solidFill>
                  <a:srgbClr val="374B5A"/>
                </a:solidFill>
              </a:rPr>
              <a:pPr/>
              <a:t>‹#›</a:t>
            </a:fld>
            <a:endParaRPr lang="en-US" dirty="0" smtClean="0">
              <a:solidFill>
                <a:srgbClr val="374B5A"/>
              </a:solidFill>
            </a:endParaRPr>
          </a:p>
        </p:txBody>
      </p:sp>
    </p:spTree>
    <p:extLst>
      <p:ext uri="{BB962C8B-B14F-4D97-AF65-F5344CB8AC3E}">
        <p14:creationId xmlns:p14="http://schemas.microsoft.com/office/powerpoint/2010/main" val="3175936591"/>
      </p:ext>
    </p:extLst>
  </p:cSld>
  <p:clrMapOvr>
    <a:masterClrMapping/>
  </p:clrMapOvr>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solidFill>
                  <a:srgbClr val="374B5A"/>
                </a:solidFill>
              </a:rPr>
              <a:t>| Presentation Title | Presenter Name | Date | Subject | Business Use Only</a:t>
            </a:r>
            <a:endParaRPr lang="en-US" dirty="0">
              <a:solidFill>
                <a:srgbClr val="374B5A"/>
              </a:solidFill>
            </a:endParaRPr>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solidFill>
                  <a:srgbClr val="374B5A"/>
                </a:solidFill>
              </a:rPr>
              <a:pPr/>
              <a:t>‹#›</a:t>
            </a:fld>
            <a:endParaRPr lang="en-US" dirty="0" smtClean="0">
              <a:solidFill>
                <a:srgbClr val="374B5A"/>
              </a:solidFill>
            </a:endParaRPr>
          </a:p>
        </p:txBody>
      </p:sp>
    </p:spTree>
    <p:extLst>
      <p:ext uri="{BB962C8B-B14F-4D97-AF65-F5344CB8AC3E}">
        <p14:creationId xmlns:p14="http://schemas.microsoft.com/office/powerpoint/2010/main" val="3270347954"/>
      </p:ext>
    </p:extLst>
  </p:cSld>
  <p:clrMapOvr>
    <a:masterClrMapping/>
  </p:clrMapOvr>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 no subhea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326409311"/>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1033" name="think-cell Slide" r:id="rId4" imgW="338" imgH="338" progId="TCLayout.ActiveDocument.1">
                  <p:embed/>
                </p:oleObj>
              </mc:Choice>
              <mc:Fallback>
                <p:oleObj name="think-cell Slide" r:id="rId4" imgW="338" imgH="338" progId="TCLayout.ActiveDocument.1">
                  <p:embed/>
                  <p:pic>
                    <p:nvPicPr>
                      <p:cNvPr id="0" name=""/>
                      <p:cNvPicPr/>
                      <p:nvPr/>
                    </p:nvPicPr>
                    <p:blipFill>
                      <a:blip r:embed="rId5"/>
                      <a:stretch>
                        <a:fillRect/>
                      </a:stretch>
                    </p:blipFill>
                    <p:spPr>
                      <a:xfrm>
                        <a:off x="1589" y="1192"/>
                        <a:ext cx="1587" cy="1190"/>
                      </a:xfrm>
                      <a:prstGeom prst="rect">
                        <a:avLst/>
                      </a:prstGeom>
                    </p:spPr>
                  </p:pic>
                </p:oleObj>
              </mc:Fallback>
            </mc:AlternateContent>
          </a:graphicData>
        </a:graphic>
      </p:graphicFrame>
      <p:sp>
        <p:nvSpPr>
          <p:cNvPr id="11" name="Title 1"/>
          <p:cNvSpPr>
            <a:spLocks noGrp="1"/>
          </p:cNvSpPr>
          <p:nvPr>
            <p:ph type="title"/>
          </p:nvPr>
        </p:nvSpPr>
        <p:spPr>
          <a:xfrm>
            <a:off x="360000" y="229499"/>
            <a:ext cx="8318530" cy="602100"/>
          </a:xfrm>
          <a:prstGeom prst="rect">
            <a:avLst/>
          </a:prstGeom>
        </p:spPr>
        <p:txBody>
          <a:bodyPr tIns="126000" anchor="b" anchorCtr="0"/>
          <a:lstStyle>
            <a:lvl1pPr>
              <a:lnSpc>
                <a:spcPct val="100000"/>
              </a:lnSpc>
              <a:defRPr sz="2600">
                <a:solidFill>
                  <a:schemeClr val="accent4"/>
                </a:solidFill>
              </a:defRPr>
            </a:lvl1pPr>
          </a:lstStyle>
          <a:p>
            <a:r>
              <a:rPr lang="en-US" noProof="0" dirty="0" smtClean="0"/>
              <a:t>Click to edit Master title style</a:t>
            </a:r>
            <a:endParaRPr lang="en-US" noProof="0" dirty="0"/>
          </a:p>
        </p:txBody>
      </p:sp>
      <p:sp>
        <p:nvSpPr>
          <p:cNvPr id="5" name="Footer Placeholder 4"/>
          <p:cNvSpPr>
            <a:spLocks noGrp="1"/>
          </p:cNvSpPr>
          <p:nvPr>
            <p:ph type="ftr" sz="quarter" idx="3"/>
          </p:nvPr>
        </p:nvSpPr>
        <p:spPr>
          <a:xfrm>
            <a:off x="430826" y="4878759"/>
            <a:ext cx="6477000" cy="188119"/>
          </a:xfrm>
          <a:prstGeom prst="rect">
            <a:avLst/>
          </a:prstGeom>
        </p:spPr>
        <p:txBody>
          <a:bodyPr/>
          <a:lstStyle>
            <a:lvl1pPr>
              <a:defRPr sz="700" dirty="0" smtClean="0">
                <a:solidFill>
                  <a:srgbClr val="7F7F7F"/>
                </a:solidFill>
                <a:latin typeface="Arial" charset="0"/>
                <a:cs typeface="+mn-cs"/>
              </a:defRPr>
            </a:lvl1pPr>
          </a:lstStyle>
          <a:p>
            <a:pPr>
              <a:defRPr/>
            </a:pPr>
            <a:r>
              <a:rPr lang="en-US" smtClean="0"/>
              <a:t> | Entresto Effect on QoL</a:t>
            </a:r>
            <a:endParaRPr lang="en-US"/>
          </a:p>
        </p:txBody>
      </p:sp>
      <p:sp>
        <p:nvSpPr>
          <p:cNvPr id="8" name="Slide Number Placeholder 5"/>
          <p:cNvSpPr>
            <a:spLocks noGrp="1"/>
          </p:cNvSpPr>
          <p:nvPr>
            <p:ph type="sldNum" sz="quarter" idx="4"/>
          </p:nvPr>
        </p:nvSpPr>
        <p:spPr>
          <a:xfrm>
            <a:off x="164817" y="4878759"/>
            <a:ext cx="400050" cy="185738"/>
          </a:xfrm>
          <a:prstGeom prst="rect">
            <a:avLst/>
          </a:prstGeom>
        </p:spPr>
        <p:txBody>
          <a:bodyPr/>
          <a:lstStyle>
            <a:lvl1pPr>
              <a:defRPr sz="700" smtClean="0">
                <a:solidFill>
                  <a:srgbClr val="7F7F7F"/>
                </a:solidFill>
                <a:latin typeface="Arial" charset="0"/>
                <a:cs typeface="+mn-cs"/>
              </a:defRPr>
            </a:lvl1pPr>
          </a:lstStyle>
          <a:p>
            <a:pPr>
              <a:defRPr/>
            </a:pPr>
            <a:fld id="{2DD38B89-8EC2-401E-88DD-11F0CCAEBD75}" type="slidenum">
              <a:rPr lang="en-US"/>
              <a:pPr>
                <a:defRPr/>
              </a:pPr>
              <a:t>‹#›</a:t>
            </a:fld>
            <a:endParaRPr lang="en-US" dirty="0"/>
          </a:p>
        </p:txBody>
      </p:sp>
    </p:spTree>
    <p:extLst>
      <p:ext uri="{BB962C8B-B14F-4D97-AF65-F5344CB8AC3E}">
        <p14:creationId xmlns:p14="http://schemas.microsoft.com/office/powerpoint/2010/main" val="162281039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par>
    </p:tnLst>
  </p:timing>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7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solidFill>
                  <a:srgbClr val="374B5A"/>
                </a:solidFill>
              </a:rPr>
              <a:t>| Presentation Title | Presenter Name | Date | Subject | Business Use Only</a:t>
            </a:r>
            <a:endParaRPr lang="en-US" dirty="0">
              <a:solidFill>
                <a:srgbClr val="374B5A"/>
              </a:solidFill>
            </a:endParaRPr>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solidFill>
                  <a:srgbClr val="374B5A"/>
                </a:solidFill>
              </a:rPr>
              <a:pPr/>
              <a:t>‹#›</a:t>
            </a:fld>
            <a:endParaRPr lang="en-US" dirty="0" smtClean="0">
              <a:solidFill>
                <a:srgbClr val="374B5A"/>
              </a:solidFill>
            </a:endParaRPr>
          </a:p>
        </p:txBody>
      </p:sp>
    </p:spTree>
    <p:extLst>
      <p:ext uri="{BB962C8B-B14F-4D97-AF65-F5344CB8AC3E}">
        <p14:creationId xmlns:p14="http://schemas.microsoft.com/office/powerpoint/2010/main" val="3061292042"/>
      </p:ext>
    </p:extLst>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8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solidFill>
                  <a:srgbClr val="374B5A"/>
                </a:solidFill>
              </a:rPr>
              <a:t>| Presentation Title | Presenter Name | Date | Subject | Business Use Only</a:t>
            </a:r>
            <a:endParaRPr lang="en-US" dirty="0">
              <a:solidFill>
                <a:srgbClr val="374B5A"/>
              </a:solidFill>
            </a:endParaRPr>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solidFill>
                  <a:srgbClr val="374B5A"/>
                </a:solidFill>
              </a:rPr>
              <a:pPr/>
              <a:t>‹#›</a:t>
            </a:fld>
            <a:endParaRPr lang="en-US" dirty="0" smtClean="0">
              <a:solidFill>
                <a:srgbClr val="374B5A"/>
              </a:solidFill>
            </a:endParaRPr>
          </a:p>
        </p:txBody>
      </p:sp>
    </p:spTree>
    <p:extLst>
      <p:ext uri="{BB962C8B-B14F-4D97-AF65-F5344CB8AC3E}">
        <p14:creationId xmlns:p14="http://schemas.microsoft.com/office/powerpoint/2010/main" val="3334681565"/>
      </p:ext>
    </p:extLst>
  </p:cSld>
  <p:clrMapOvr>
    <a:masterClrMapping/>
  </p:clrMapOvr>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9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solidFill>
                  <a:srgbClr val="374B5A"/>
                </a:solidFill>
              </a:rPr>
              <a:t>| Presentation Title | Presenter Name | Date | Subject | Business Use Only</a:t>
            </a:r>
            <a:endParaRPr lang="en-US" dirty="0">
              <a:solidFill>
                <a:srgbClr val="374B5A"/>
              </a:solidFill>
            </a:endParaRPr>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solidFill>
                  <a:srgbClr val="374B5A"/>
                </a:solidFill>
              </a:rPr>
              <a:pPr/>
              <a:t>‹#›</a:t>
            </a:fld>
            <a:endParaRPr lang="en-US" dirty="0" smtClean="0">
              <a:solidFill>
                <a:srgbClr val="374B5A"/>
              </a:solidFill>
            </a:endParaRPr>
          </a:p>
        </p:txBody>
      </p:sp>
    </p:spTree>
    <p:extLst>
      <p:ext uri="{BB962C8B-B14F-4D97-AF65-F5344CB8AC3E}">
        <p14:creationId xmlns:p14="http://schemas.microsoft.com/office/powerpoint/2010/main" val="3334681565"/>
      </p:ext>
    </p:extLst>
  </p:cSld>
  <p:clrMapOvr>
    <a:masterClrMapping/>
  </p:clrMapOvr>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0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solidFill>
                  <a:srgbClr val="374B5A"/>
                </a:solidFill>
              </a:rPr>
              <a:t>| Presentation Title | Presenter Name | Date | Subject | Business Use Only</a:t>
            </a:r>
            <a:endParaRPr lang="en-US" dirty="0">
              <a:solidFill>
                <a:srgbClr val="374B5A"/>
              </a:solidFill>
            </a:endParaRPr>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solidFill>
                  <a:srgbClr val="374B5A"/>
                </a:solidFill>
              </a:rPr>
              <a:pPr/>
              <a:t>‹#›</a:t>
            </a:fld>
            <a:endParaRPr lang="en-US" dirty="0" smtClean="0">
              <a:solidFill>
                <a:srgbClr val="374B5A"/>
              </a:solidFill>
            </a:endParaRPr>
          </a:p>
        </p:txBody>
      </p:sp>
    </p:spTree>
    <p:extLst>
      <p:ext uri="{BB962C8B-B14F-4D97-AF65-F5344CB8AC3E}">
        <p14:creationId xmlns:p14="http://schemas.microsoft.com/office/powerpoint/2010/main" val="3334681565"/>
      </p:ext>
    </p:extLst>
  </p:cSld>
  <p:clrMapOvr>
    <a:masterClrMapping/>
  </p:clrMapOv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solidFill>
                  <a:srgbClr val="374B5A"/>
                </a:solidFill>
              </a:rPr>
              <a:t>| Presentation Title | Presenter Name | Date | Subject | Business Use Only</a:t>
            </a:r>
            <a:endParaRPr lang="en-US" dirty="0">
              <a:solidFill>
                <a:srgbClr val="374B5A"/>
              </a:solidFill>
            </a:endParaRPr>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solidFill>
                  <a:srgbClr val="374B5A"/>
                </a:solidFill>
              </a:rPr>
              <a:pPr/>
              <a:t>‹#›</a:t>
            </a:fld>
            <a:endParaRPr lang="en-US" dirty="0" smtClean="0">
              <a:solidFill>
                <a:srgbClr val="374B5A"/>
              </a:solidFill>
            </a:endParaRPr>
          </a:p>
        </p:txBody>
      </p:sp>
    </p:spTree>
    <p:extLst>
      <p:ext uri="{BB962C8B-B14F-4D97-AF65-F5344CB8AC3E}">
        <p14:creationId xmlns:p14="http://schemas.microsoft.com/office/powerpoint/2010/main" val="3273668938"/>
      </p:ext>
    </p:extLst>
  </p:cSld>
  <p:clrMapOvr>
    <a:masterClrMapping/>
  </p:clrMapOvr>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solidFill>
                  <a:srgbClr val="374B5A"/>
                </a:solidFill>
              </a:rPr>
              <a:t>| Presentation Title | Presenter Name | Date | Subject | Business Use Only</a:t>
            </a:r>
            <a:endParaRPr lang="en-US" dirty="0">
              <a:solidFill>
                <a:srgbClr val="374B5A"/>
              </a:solidFill>
            </a:endParaRPr>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solidFill>
                  <a:srgbClr val="374B5A"/>
                </a:solidFill>
              </a:rPr>
              <a:pPr/>
              <a:t>‹#›</a:t>
            </a:fld>
            <a:endParaRPr lang="en-US" dirty="0" smtClean="0">
              <a:solidFill>
                <a:srgbClr val="374B5A"/>
              </a:solidFill>
            </a:endParaRPr>
          </a:p>
        </p:txBody>
      </p:sp>
    </p:spTree>
    <p:extLst>
      <p:ext uri="{BB962C8B-B14F-4D97-AF65-F5344CB8AC3E}">
        <p14:creationId xmlns:p14="http://schemas.microsoft.com/office/powerpoint/2010/main" val="3273668938"/>
      </p:ext>
    </p:extLst>
  </p:cSld>
  <p:clrMapOvr>
    <a:masterClrMapping/>
  </p:clrMapOv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305750-6E56-4680-9E3D-4E67309C637D}" type="datetime1">
              <a:rPr lang="en-US" smtClean="0"/>
              <a:t>10/17/2017</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5BBF733F-C515-40D9-B856-7FD1FCC86CB1}" type="slidenum">
              <a:rPr lang="en-US" smtClean="0"/>
              <a:pPr/>
              <a:t>‹#›</a:t>
            </a:fld>
            <a:endParaRPr lang="en-US"/>
          </a:p>
        </p:txBody>
      </p:sp>
    </p:spTree>
    <p:extLst>
      <p:ext uri="{BB962C8B-B14F-4D97-AF65-F5344CB8AC3E}">
        <p14:creationId xmlns:p14="http://schemas.microsoft.com/office/powerpoint/2010/main" val="3154020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solidFill>
                  <a:srgbClr val="374B5A"/>
                </a:solidFill>
              </a:rPr>
              <a:t>| Presentation Title | Presenter Name | Date | Subject | Business Use Only</a:t>
            </a:r>
            <a:endParaRPr lang="en-US" dirty="0">
              <a:solidFill>
                <a:srgbClr val="374B5A"/>
              </a:solidFill>
            </a:endParaRPr>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solidFill>
                  <a:srgbClr val="374B5A"/>
                </a:solidFill>
              </a:rPr>
              <a:pPr/>
              <a:t>‹#›</a:t>
            </a:fld>
            <a:endParaRPr lang="en-US" dirty="0" smtClean="0">
              <a:solidFill>
                <a:srgbClr val="374B5A"/>
              </a:solidFill>
            </a:endParaRPr>
          </a:p>
        </p:txBody>
      </p:sp>
    </p:spTree>
    <p:extLst>
      <p:ext uri="{BB962C8B-B14F-4D97-AF65-F5344CB8AC3E}">
        <p14:creationId xmlns:p14="http://schemas.microsoft.com/office/powerpoint/2010/main" val="2762011749"/>
      </p:ext>
    </p:extLst>
  </p:cSld>
  <p:clrMapOvr>
    <a:masterClrMapping/>
  </p:clrMapOvr>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5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t>| Presentation Title | Presenter Name | Date | Subject | Business Use Only</a:t>
            </a:r>
            <a:endParaRPr lang="en-US" dirty="0"/>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pPr/>
              <a:t>‹#›</a:t>
            </a:fld>
            <a:endParaRPr lang="en-US" dirty="0" smtClean="0"/>
          </a:p>
        </p:txBody>
      </p:sp>
    </p:spTree>
    <p:extLst>
      <p:ext uri="{BB962C8B-B14F-4D97-AF65-F5344CB8AC3E}">
        <p14:creationId xmlns:p14="http://schemas.microsoft.com/office/powerpoint/2010/main" val="2538745649"/>
      </p:ext>
    </p:extLst>
  </p:cSld>
  <p:clrMapOvr>
    <a:masterClrMapping/>
  </p:clrMapOvr>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9"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6"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t>| Presentation Title | Presenter Name | Date | Subject | Business Use Only</a:t>
            </a:r>
            <a:endParaRPr lang="en-US" dirty="0"/>
          </a:p>
        </p:txBody>
      </p:sp>
      <p:sp>
        <p:nvSpPr>
          <p:cNvPr id="7"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pPr/>
              <a:t>‹#›</a:t>
            </a:fld>
            <a:endParaRPr lang="en-US" dirty="0" smtClean="0"/>
          </a:p>
        </p:txBody>
      </p:sp>
    </p:spTree>
    <p:extLst>
      <p:ext uri="{BB962C8B-B14F-4D97-AF65-F5344CB8AC3E}">
        <p14:creationId xmlns:p14="http://schemas.microsoft.com/office/powerpoint/2010/main" val="1296644844"/>
      </p:ext>
    </p:extLst>
  </p:cSld>
  <p:clrMapOvr>
    <a:masterClrMapping/>
  </p:clrMapOv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1" name="Rectangle 10"/>
          <p:cNvSpPr/>
          <p:nvPr userDrawn="1"/>
        </p:nvSpPr>
        <p:spPr>
          <a:xfrm>
            <a:off x="16" y="4750737"/>
            <a:ext cx="9141619" cy="480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2386" y="4800600"/>
            <a:ext cx="9141619" cy="342900"/>
          </a:xfrm>
          <a:prstGeom prst="rect">
            <a:avLst/>
          </a:prstGeom>
          <a:gradFill>
            <a:gsLst>
              <a:gs pos="0">
                <a:srgbClr val="ED1C24">
                  <a:lumMod val="100000"/>
                </a:srgbClr>
              </a:gs>
              <a:gs pos="100000">
                <a:srgbClr val="BF1E2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68580" rIns="68580" anchor="t" anchorCtr="0">
            <a:normAutofit/>
          </a:bodyPr>
          <a:lstStyle>
            <a:lvl1pPr marL="0" indent="0">
              <a:buNone/>
              <a:defRPr sz="1800" cap="all" spc="150" baseline="0">
                <a:solidFill>
                  <a:schemeClr val="tx2"/>
                </a:solidFill>
                <a:latin typeface="+mj-lt"/>
              </a:defRPr>
            </a:lvl1pPr>
            <a:lvl2pPr marL="342900" indent="0">
              <a:buNone/>
              <a:defRPr sz="1400">
                <a:solidFill>
                  <a:schemeClr val="tx1">
                    <a:tint val="75000"/>
                  </a:schemeClr>
                </a:solidFill>
              </a:defRPr>
            </a:lvl2pPr>
            <a:lvl3pPr marL="685800" indent="0">
              <a:buNone/>
              <a:defRPr sz="1200">
                <a:solidFill>
                  <a:schemeClr val="tx1">
                    <a:tint val="75000"/>
                  </a:schemeClr>
                </a:solidFill>
              </a:defRPr>
            </a:lvl3pPr>
            <a:lvl4pPr marL="1028700" indent="0">
              <a:buNone/>
              <a:defRPr sz="1100">
                <a:solidFill>
                  <a:schemeClr val="tx1">
                    <a:tint val="75000"/>
                  </a:schemeClr>
                </a:solidFill>
              </a:defRPr>
            </a:lvl4pPr>
            <a:lvl5pPr marL="1371600" indent="0">
              <a:buNone/>
              <a:defRPr sz="1100">
                <a:solidFill>
                  <a:schemeClr val="tx1">
                    <a:tint val="75000"/>
                  </a:schemeClr>
                </a:solidFill>
              </a:defRPr>
            </a:lvl5pPr>
            <a:lvl6pPr marL="1714500" indent="0">
              <a:buNone/>
              <a:defRPr sz="1100">
                <a:solidFill>
                  <a:schemeClr val="tx1">
                    <a:tint val="75000"/>
                  </a:schemeClr>
                </a:solidFill>
              </a:defRPr>
            </a:lvl6pPr>
            <a:lvl7pPr marL="2057400" indent="0">
              <a:buNone/>
              <a:defRPr sz="1100">
                <a:solidFill>
                  <a:schemeClr val="tx1">
                    <a:tint val="75000"/>
                  </a:schemeClr>
                </a:solidFill>
              </a:defRPr>
            </a:lvl7pPr>
            <a:lvl8pPr marL="2400300" indent="0">
              <a:buNone/>
              <a:defRPr sz="1100">
                <a:solidFill>
                  <a:schemeClr val="tx1">
                    <a:tint val="75000"/>
                  </a:schemeClr>
                </a:solidFill>
              </a:defRPr>
            </a:lvl8pPr>
            <a:lvl9pPr marL="2743200" indent="0">
              <a:buNone/>
              <a:defRPr sz="1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E5926A-BEDA-44D0-92C3-7546F29475B0}" type="datetime1">
              <a:rPr lang="en-US" smtClean="0"/>
              <a:t>10/17/2017</a:t>
            </a:fld>
            <a:endParaRPr lang="en-US"/>
          </a:p>
        </p:txBody>
      </p:sp>
      <p:sp>
        <p:nvSpPr>
          <p:cNvPr id="5" name="Footer Placeholder 4"/>
          <p:cNvSpPr>
            <a:spLocks noGrp="1"/>
          </p:cNvSpPr>
          <p:nvPr>
            <p:ph type="ftr" sz="quarter" idx="11"/>
          </p:nvPr>
        </p:nvSpPr>
        <p:spPr/>
        <p:txBody>
          <a:bodyPr/>
          <a:lstStyle/>
          <a:p>
            <a:r>
              <a:rPr lang="en-US"/>
              <a:t>Confidential</a:t>
            </a:r>
          </a:p>
        </p:txBody>
      </p:sp>
      <p:sp>
        <p:nvSpPr>
          <p:cNvPr id="6" name="Slide Number Placeholder 5"/>
          <p:cNvSpPr>
            <a:spLocks noGrp="1"/>
          </p:cNvSpPr>
          <p:nvPr>
            <p:ph type="sldNum" sz="quarter" idx="12"/>
          </p:nvPr>
        </p:nvSpPr>
        <p:spPr/>
        <p:txBody>
          <a:bodyPr/>
          <a:lstStyle/>
          <a:p>
            <a:fld id="{5BBF733F-C515-40D9-B856-7FD1FCC86CB1}" type="slidenum">
              <a:rPr lang="en-US" smtClean="0"/>
              <a:pPr/>
              <a:t>‹#›</a:t>
            </a:fld>
            <a:endParaRPr lang="en-US"/>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22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28977E-9C7E-44D4-9877-161DBA21200D}" type="datetime1">
              <a:rPr lang="en-US" smtClean="0"/>
              <a:t>10/17/2017</a:t>
            </a:fld>
            <a:endParaRPr lang="en-US"/>
          </a:p>
        </p:txBody>
      </p:sp>
      <p:sp>
        <p:nvSpPr>
          <p:cNvPr id="6" name="Footer Placeholder 5"/>
          <p:cNvSpPr>
            <a:spLocks noGrp="1"/>
          </p:cNvSpPr>
          <p:nvPr>
            <p:ph type="ftr" sz="quarter" idx="11"/>
          </p:nvPr>
        </p:nvSpPr>
        <p:spPr/>
        <p:txBody>
          <a:bodyPr/>
          <a:lstStyle/>
          <a:p>
            <a:r>
              <a:rPr lang="en-US"/>
              <a:t>Confidential</a:t>
            </a:r>
          </a:p>
        </p:txBody>
      </p:sp>
      <p:sp>
        <p:nvSpPr>
          <p:cNvPr id="7" name="Slide Number Placeholder 6"/>
          <p:cNvSpPr>
            <a:spLocks noGrp="1"/>
          </p:cNvSpPr>
          <p:nvPr>
            <p:ph type="sldNum" sz="quarter" idx="12"/>
          </p:nvPr>
        </p:nvSpPr>
        <p:spPr/>
        <p:txBody>
          <a:bodyPr/>
          <a:lstStyle/>
          <a:p>
            <a:fld id="{5BBF733F-C515-40D9-B856-7FD1FCC86CB1}" type="slidenum">
              <a:rPr lang="en-US" smtClean="0"/>
              <a:pPr/>
              <a:t>‹#›</a:t>
            </a:fld>
            <a:endParaRPr lang="en-US"/>
          </a:p>
        </p:txBody>
      </p:sp>
    </p:spTree>
    <p:extLst>
      <p:ext uri="{BB962C8B-B14F-4D97-AF65-F5344CB8AC3E}">
        <p14:creationId xmlns:p14="http://schemas.microsoft.com/office/powerpoint/2010/main" val="3032749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40"/>
            <a:ext cx="3703320" cy="552212"/>
          </a:xfrm>
        </p:spPr>
        <p:txBody>
          <a:bodyPr lIns="68580" rIns="68580" anchor="ctr">
            <a:normAutofit/>
          </a:bodyPr>
          <a:lstStyle>
            <a:lvl1pPr marL="0" indent="0">
              <a:buNone/>
              <a:defRPr sz="1500" b="0" cap="all" baseline="0">
                <a:solidFill>
                  <a:schemeClr val="tx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40"/>
            <a:ext cx="3703320" cy="552212"/>
          </a:xfrm>
        </p:spPr>
        <p:txBody>
          <a:bodyPr lIns="68580" rIns="68580" anchor="ctr">
            <a:normAutofit/>
          </a:bodyPr>
          <a:lstStyle>
            <a:lvl1pPr marL="0" indent="0">
              <a:buNone/>
              <a:defRPr sz="1500" b="0" cap="all" baseline="0">
                <a:solidFill>
                  <a:schemeClr val="tx2"/>
                </a:solidFill>
              </a:defRPr>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C3E0AB-B68D-4EA3-87B3-75D29605ED87}" type="datetime1">
              <a:rPr lang="en-US" smtClean="0"/>
              <a:t>10/17/2017</a:t>
            </a:fld>
            <a:endParaRPr lang="en-US"/>
          </a:p>
        </p:txBody>
      </p:sp>
      <p:sp>
        <p:nvSpPr>
          <p:cNvPr id="8" name="Footer Placeholder 7"/>
          <p:cNvSpPr>
            <a:spLocks noGrp="1"/>
          </p:cNvSpPr>
          <p:nvPr>
            <p:ph type="ftr" sz="quarter" idx="11"/>
          </p:nvPr>
        </p:nvSpPr>
        <p:spPr/>
        <p:txBody>
          <a:bodyPr/>
          <a:lstStyle/>
          <a:p>
            <a:r>
              <a:rPr lang="en-US"/>
              <a:t>Confidential</a:t>
            </a:r>
          </a:p>
        </p:txBody>
      </p:sp>
      <p:sp>
        <p:nvSpPr>
          <p:cNvPr id="9" name="Slide Number Placeholder 8"/>
          <p:cNvSpPr>
            <a:spLocks noGrp="1"/>
          </p:cNvSpPr>
          <p:nvPr>
            <p:ph type="sldNum" sz="quarter" idx="12"/>
          </p:nvPr>
        </p:nvSpPr>
        <p:spPr/>
        <p:txBody>
          <a:bodyPr/>
          <a:lstStyle/>
          <a:p>
            <a:fld id="{5BBF733F-C515-40D9-B856-7FD1FCC86CB1}" type="slidenum">
              <a:rPr lang="en-US" smtClean="0"/>
              <a:pPr/>
              <a:t>‹#›</a:t>
            </a:fld>
            <a:endParaRPr lang="en-US"/>
          </a:p>
        </p:txBody>
      </p:sp>
    </p:spTree>
    <p:extLst>
      <p:ext uri="{BB962C8B-B14F-4D97-AF65-F5344CB8AC3E}">
        <p14:creationId xmlns:p14="http://schemas.microsoft.com/office/powerpoint/2010/main" val="317701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70620E-98A6-40D2-B773-8147620C617A}" type="datetime1">
              <a:rPr lang="en-US" smtClean="0"/>
              <a:t>10/17/2017</a:t>
            </a:fld>
            <a:endParaRPr lang="en-US"/>
          </a:p>
        </p:txBody>
      </p:sp>
      <p:sp>
        <p:nvSpPr>
          <p:cNvPr id="4" name="Footer Placeholder 3"/>
          <p:cNvSpPr>
            <a:spLocks noGrp="1"/>
          </p:cNvSpPr>
          <p:nvPr>
            <p:ph type="ftr" sz="quarter" idx="11"/>
          </p:nvPr>
        </p:nvSpPr>
        <p:spPr/>
        <p:txBody>
          <a:bodyPr/>
          <a:lstStyle/>
          <a:p>
            <a:r>
              <a:rPr lang="en-US"/>
              <a:t>Confidential</a:t>
            </a:r>
          </a:p>
        </p:txBody>
      </p:sp>
      <p:sp>
        <p:nvSpPr>
          <p:cNvPr id="5" name="Slide Number Placeholder 4"/>
          <p:cNvSpPr>
            <a:spLocks noGrp="1"/>
          </p:cNvSpPr>
          <p:nvPr>
            <p:ph type="sldNum" sz="quarter" idx="12"/>
          </p:nvPr>
        </p:nvSpPr>
        <p:spPr/>
        <p:txBody>
          <a:bodyPr/>
          <a:lstStyle/>
          <a:p>
            <a:fld id="{5BBF733F-C515-40D9-B856-7FD1FCC86CB1}" type="slidenum">
              <a:rPr lang="en-US" smtClean="0"/>
              <a:pPr/>
              <a:t>‹#›</a:t>
            </a:fld>
            <a:endParaRPr lang="en-US"/>
          </a:p>
        </p:txBody>
      </p:sp>
    </p:spTree>
    <p:extLst>
      <p:ext uri="{BB962C8B-B14F-4D97-AF65-F5344CB8AC3E}">
        <p14:creationId xmlns:p14="http://schemas.microsoft.com/office/powerpoint/2010/main" val="46066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1" name="Rectangle 10"/>
          <p:cNvSpPr/>
          <p:nvPr userDrawn="1"/>
        </p:nvSpPr>
        <p:spPr>
          <a:xfrm>
            <a:off x="16" y="4750737"/>
            <a:ext cx="9141619" cy="480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2386" y="4800600"/>
            <a:ext cx="9141619" cy="342900"/>
          </a:xfrm>
          <a:prstGeom prst="rect">
            <a:avLst/>
          </a:prstGeom>
          <a:gradFill>
            <a:gsLst>
              <a:gs pos="0">
                <a:srgbClr val="ED1C24">
                  <a:lumMod val="100000"/>
                </a:srgbClr>
              </a:gs>
              <a:gs pos="100000">
                <a:srgbClr val="BF1E2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329AD92-2863-4C0E-B1E2-FF53575F3AFC}" type="datetime1">
              <a:rPr lang="en-US" smtClean="0"/>
              <a:t>10/17/2017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Confidential</a:t>
            </a:r>
          </a:p>
        </p:txBody>
      </p:sp>
      <p:sp>
        <p:nvSpPr>
          <p:cNvPr id="9" name="Slide Number Placeholder 8"/>
          <p:cNvSpPr>
            <a:spLocks noGrp="1"/>
          </p:cNvSpPr>
          <p:nvPr>
            <p:ph type="sldNum" sz="quarter" idx="12"/>
          </p:nvPr>
        </p:nvSpPr>
        <p:spPr/>
        <p:txBody>
          <a:bodyPr/>
          <a:lstStyle/>
          <a:p>
            <a:fld id="{5BBF733F-C515-40D9-B856-7FD1FCC86CB1}" type="slidenum">
              <a:rPr lang="en-US" smtClean="0"/>
              <a:pPr/>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 y="1"/>
            <a:ext cx="827483" cy="530600"/>
          </a:xfrm>
          <a:prstGeom prst="rect">
            <a:avLst/>
          </a:prstGeom>
        </p:spPr>
      </p:pic>
    </p:spTree>
    <p:extLst>
      <p:ext uri="{BB962C8B-B14F-4D97-AF65-F5344CB8AC3E}">
        <p14:creationId xmlns:p14="http://schemas.microsoft.com/office/powerpoint/2010/main" val="2502827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userDrawn="1"/>
        </p:nvSpPr>
        <p:spPr>
          <a:xfrm>
            <a:off x="12" y="0"/>
            <a:ext cx="3037500" cy="5143500"/>
          </a:xfrm>
          <a:prstGeom prst="rect">
            <a:avLst/>
          </a:prstGeom>
          <a:gradFill>
            <a:gsLst>
              <a:gs pos="0">
                <a:srgbClr val="ED1C24">
                  <a:lumMod val="100000"/>
                </a:srgbClr>
              </a:gs>
              <a:gs pos="100000">
                <a:srgbClr val="BF1E2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2"/>
            <a:ext cx="2400300" cy="2534343"/>
          </a:xfrm>
        </p:spPr>
        <p:txBody>
          <a:bodyPr lIns="68580" rIns="68580">
            <a:normAutofit/>
          </a:bodyPr>
          <a:lstStyle>
            <a:lvl1pPr marL="0" indent="0">
              <a:buNone/>
              <a:defRPr sz="1100">
                <a:solidFill>
                  <a:srgbClr val="FFFFFF"/>
                </a:solidFill>
              </a:defRPr>
            </a:lvl1pPr>
            <a:lvl2pPr marL="342900" indent="0">
              <a:buNone/>
              <a:defRPr sz="900"/>
            </a:lvl2pPr>
            <a:lvl3pPr marL="685800" indent="0">
              <a:buNone/>
              <a:defRPr sz="800"/>
            </a:lvl3pPr>
            <a:lvl4pPr marL="1028700" indent="0">
              <a:buNone/>
              <a:defRPr sz="700"/>
            </a:lvl4pPr>
            <a:lvl5pPr marL="1371600" indent="0">
              <a:buNone/>
              <a:defRPr sz="700"/>
            </a:lvl5pPr>
            <a:lvl6pPr marL="1714500" indent="0">
              <a:buNone/>
              <a:defRPr sz="700"/>
            </a:lvl6pPr>
            <a:lvl7pPr marL="2057400" indent="0">
              <a:buNone/>
              <a:defRPr sz="700"/>
            </a:lvl7pPr>
            <a:lvl8pPr marL="2400300" indent="0">
              <a:buNone/>
              <a:defRPr sz="700"/>
            </a:lvl8pPr>
            <a:lvl9pPr marL="2743200" indent="0">
              <a:buNone/>
              <a:defRPr sz="700"/>
            </a:lvl9pPr>
          </a:lstStyle>
          <a:p>
            <a:pPr lvl="0"/>
            <a:r>
              <a:rPr lang="en-US"/>
              <a:t>Click to edit Master text styles</a:t>
            </a:r>
          </a:p>
        </p:txBody>
      </p:sp>
      <p:sp>
        <p:nvSpPr>
          <p:cNvPr id="5" name="Date Placeholder 4"/>
          <p:cNvSpPr>
            <a:spLocks noGrp="1"/>
          </p:cNvSpPr>
          <p:nvPr>
            <p:ph type="dt" sz="half" idx="10"/>
          </p:nvPr>
        </p:nvSpPr>
        <p:spPr>
          <a:xfrm>
            <a:off x="349138" y="4844841"/>
            <a:ext cx="1963883" cy="273844"/>
          </a:xfrm>
        </p:spPr>
        <p:txBody>
          <a:bodyPr/>
          <a:lstStyle>
            <a:lvl1pPr algn="l">
              <a:defRPr/>
            </a:lvl1pPr>
          </a:lstStyle>
          <a:p>
            <a:fld id="{5ED6F154-5C8A-40A7-865F-40936116CDF4}" type="datetime1">
              <a:rPr lang="en-US" smtClean="0"/>
              <a:t>10/17/2017</a:t>
            </a:fld>
            <a:endParaRPr lang="en-US"/>
          </a:p>
        </p:txBody>
      </p:sp>
      <p:sp>
        <p:nvSpPr>
          <p:cNvPr id="6" name="Footer Placeholder 5"/>
          <p:cNvSpPr>
            <a:spLocks noGrp="1"/>
          </p:cNvSpPr>
          <p:nvPr>
            <p:ph type="ftr" sz="quarter" idx="11"/>
          </p:nvPr>
        </p:nvSpPr>
        <p:spPr>
          <a:xfrm>
            <a:off x="3600450" y="4844841"/>
            <a:ext cx="3486150" cy="273844"/>
          </a:xfrm>
        </p:spPr>
        <p:txBody>
          <a:bodyPr/>
          <a:lstStyle>
            <a:lvl1pPr algn="l">
              <a:defRPr>
                <a:solidFill>
                  <a:schemeClr val="tx2"/>
                </a:solidFill>
              </a:defRPr>
            </a:lvl1pPr>
          </a:lstStyle>
          <a:p>
            <a:r>
              <a:rPr lang="en-US">
                <a:solidFill>
                  <a:srgbClr val="637052"/>
                </a:solidFill>
              </a:rPr>
              <a:t>Confidential</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BF733F-C515-40D9-B856-7FD1FCC86CB1}" type="slidenum">
              <a:rPr lang="en-US" smtClean="0">
                <a:solidFill>
                  <a:srgbClr val="637052"/>
                </a:solidFill>
              </a:rPr>
              <a:pPr/>
              <a:t>‹#›</a:t>
            </a:fld>
            <a:endParaRPr lang="en-US">
              <a:solidFill>
                <a:srgbClr val="637052"/>
              </a:solidFill>
            </a:endParaRPr>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16521" y="1"/>
            <a:ext cx="827483" cy="530600"/>
          </a:xfrm>
          <a:prstGeom prst="rect">
            <a:avLst/>
          </a:prstGeom>
        </p:spPr>
      </p:pic>
    </p:spTree>
    <p:extLst>
      <p:ext uri="{BB962C8B-B14F-4D97-AF65-F5344CB8AC3E}">
        <p14:creationId xmlns:p14="http://schemas.microsoft.com/office/powerpoint/2010/main" val="281420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el and Content">
    <p:spTree>
      <p:nvGrpSpPr>
        <p:cNvPr id="1" name=""/>
        <p:cNvGrpSpPr/>
        <p:nvPr/>
      </p:nvGrpSpPr>
      <p:grpSpPr>
        <a:xfrm>
          <a:off x="0" y="0"/>
          <a:ext cx="0" cy="0"/>
          <a:chOff x="0" y="0"/>
          <a:chExt cx="0" cy="0"/>
        </a:xfrm>
      </p:grpSpPr>
      <p:sp>
        <p:nvSpPr>
          <p:cNvPr id="10" name="Textplatzhalter 9" descr="Subtitle" title="Subtitle"/>
          <p:cNvSpPr>
            <a:spLocks noGrp="1"/>
          </p:cNvSpPr>
          <p:nvPr>
            <p:ph type="body" sz="quarter" idx="10" hasCustomPrompt="1"/>
          </p:nvPr>
        </p:nvSpPr>
        <p:spPr>
          <a:xfrm>
            <a:off x="640080" y="737084"/>
            <a:ext cx="7863840" cy="290426"/>
          </a:xfrm>
          <a:prstGeom prst="rect">
            <a:avLst/>
          </a:prstGeom>
        </p:spPr>
        <p:txBody>
          <a:bodyPr anchor="t" anchorCtr="0">
            <a:noAutofit/>
          </a:bodyPr>
          <a:lstStyle>
            <a:lvl1pPr marL="0" indent="0">
              <a:lnSpc>
                <a:spcPts val="2200"/>
              </a:lnSpc>
              <a:spcAft>
                <a:spcPts val="0"/>
              </a:spcAft>
              <a:buNone/>
              <a:defRPr sz="2000" b="0" i="0">
                <a:solidFill>
                  <a:schemeClr val="accent2"/>
                </a:solidFill>
              </a:defRPr>
            </a:lvl1pPr>
          </a:lstStyle>
          <a:p>
            <a:pPr lvl="0"/>
            <a:r>
              <a:rPr lang="en-US" noProof="0" dirty="0" smtClean="0"/>
              <a:t>Subtitle goes here in Arial Regular 20/22pts sentence case</a:t>
            </a:r>
          </a:p>
        </p:txBody>
      </p:sp>
      <p:sp>
        <p:nvSpPr>
          <p:cNvPr id="3" name="Title 2"/>
          <p:cNvSpPr>
            <a:spLocks noGrp="1"/>
          </p:cNvSpPr>
          <p:nvPr>
            <p:ph type="title" hasCustomPrompt="1"/>
          </p:nvPr>
        </p:nvSpPr>
        <p:spPr/>
        <p:txBody>
          <a:bodyPr/>
          <a:lstStyle/>
          <a:p>
            <a:r>
              <a:rPr lang="en-US" dirty="0" smtClean="0"/>
              <a:t>Slide title goes here in Arial Bold sentence case 24/26pts </a:t>
            </a:r>
            <a:r>
              <a:rPr lang="en-US" dirty="0" err="1" smtClean="0"/>
              <a:t>lorem</a:t>
            </a:r>
            <a:r>
              <a:rPr lang="en-US" dirty="0" smtClean="0"/>
              <a:t> </a:t>
            </a:r>
            <a:r>
              <a:rPr lang="en-US" dirty="0" err="1" smtClean="0"/>
              <a:t>ipsum</a:t>
            </a:r>
            <a:r>
              <a:rPr lang="en-US" dirty="0" smtClean="0"/>
              <a:t> dolor</a:t>
            </a:r>
            <a:endParaRPr lang="en-US" dirty="0"/>
          </a:p>
        </p:txBody>
      </p:sp>
      <p:sp>
        <p:nvSpPr>
          <p:cNvPr id="11" name="Content Placeholder 10"/>
          <p:cNvSpPr>
            <a:spLocks noGrp="1"/>
          </p:cNvSpPr>
          <p:nvPr>
            <p:ph sz="quarter" idx="13" hasCustomPrompt="1"/>
          </p:nvPr>
        </p:nvSpPr>
        <p:spPr>
          <a:xfrm>
            <a:off x="640080" y="1083564"/>
            <a:ext cx="7863840" cy="3538728"/>
          </a:xfrm>
        </p:spPr>
        <p:txBody>
          <a:bodyPr/>
          <a:lstStyle/>
          <a:p>
            <a:pPr lvl="0"/>
            <a:r>
              <a:rPr lang="en-US" dirty="0" smtClean="0"/>
              <a:t>Bulleted list first level Arial Regular 18pts</a:t>
            </a:r>
          </a:p>
          <a:p>
            <a:pPr lvl="1"/>
            <a:r>
              <a:rPr lang="en-US" dirty="0" smtClean="0"/>
              <a:t>Bulleted list second level Arial Regular 16pts</a:t>
            </a:r>
          </a:p>
          <a:p>
            <a:pPr lvl="2"/>
            <a:r>
              <a:rPr lang="en-US" dirty="0" smtClean="0"/>
              <a:t>Bulleted list third level Arial Regular 14pts</a:t>
            </a:r>
          </a:p>
          <a:p>
            <a:pPr lvl="3"/>
            <a:r>
              <a:rPr lang="en-US" dirty="0" smtClean="0"/>
              <a:t>Bulleted list fourth level Arial Regular 12pts</a:t>
            </a:r>
          </a:p>
          <a:p>
            <a:pPr lvl="4"/>
            <a:r>
              <a:rPr lang="en-US" dirty="0" smtClean="0"/>
              <a:t>Bulleted list fifth level Arial Regular 10pts</a:t>
            </a:r>
          </a:p>
          <a:p>
            <a:pPr lvl="0"/>
            <a:r>
              <a:rPr lang="en-US" dirty="0" smtClean="0"/>
              <a:t>Bulleted list first level Arial Regular 18pts</a:t>
            </a:r>
          </a:p>
          <a:p>
            <a:pPr lvl="1"/>
            <a:r>
              <a:rPr lang="en-US" dirty="0" smtClean="0"/>
              <a:t>Bulleted list second level Arial Regular 16pts</a:t>
            </a:r>
          </a:p>
          <a:p>
            <a:pPr lvl="2"/>
            <a:r>
              <a:rPr lang="en-US" dirty="0" smtClean="0"/>
              <a:t>Bulleted list third level Arial Regular 14pts</a:t>
            </a:r>
          </a:p>
          <a:p>
            <a:pPr lvl="3"/>
            <a:r>
              <a:rPr lang="en-US" dirty="0" smtClean="0"/>
              <a:t>Bulleted list fourth level Arial Regular 12pts</a:t>
            </a:r>
          </a:p>
          <a:p>
            <a:pPr lvl="4"/>
            <a:r>
              <a:rPr lang="en-US" dirty="0" smtClean="0"/>
              <a:t>Bulleted list fifth level Arial Regular 10pts</a:t>
            </a:r>
            <a:endParaRPr lang="en-US" dirty="0"/>
          </a:p>
        </p:txBody>
      </p:sp>
      <p:sp>
        <p:nvSpPr>
          <p:cNvPr id="7" name="Footer Placeholder 4"/>
          <p:cNvSpPr>
            <a:spLocks noGrp="1"/>
          </p:cNvSpPr>
          <p:nvPr>
            <p:ph type="ftr" sz="quarter" idx="3"/>
          </p:nvPr>
        </p:nvSpPr>
        <p:spPr>
          <a:xfrm>
            <a:off x="687248" y="4802363"/>
            <a:ext cx="6494602" cy="188119"/>
          </a:xfrm>
          <a:prstGeom prst="rect">
            <a:avLst/>
          </a:prstGeom>
        </p:spPr>
        <p:txBody>
          <a:bodyPr/>
          <a:lstStyle>
            <a:lvl1pPr>
              <a:defRPr sz="900">
                <a:solidFill>
                  <a:schemeClr val="tx1"/>
                </a:solidFill>
              </a:defRPr>
            </a:lvl1pPr>
          </a:lstStyle>
          <a:p>
            <a:r>
              <a:rPr lang="en-US" dirty="0" smtClean="0"/>
              <a:t>| Presentation Title | Presenter Name | Date | Subject | Business Use Only</a:t>
            </a:r>
            <a:endParaRPr lang="en-US" dirty="0"/>
          </a:p>
        </p:txBody>
      </p:sp>
      <p:sp>
        <p:nvSpPr>
          <p:cNvPr id="8" name="Slide Number Placeholder 5"/>
          <p:cNvSpPr>
            <a:spLocks noGrp="1"/>
          </p:cNvSpPr>
          <p:nvPr>
            <p:ph type="sldNum" sz="quarter" idx="4"/>
          </p:nvPr>
        </p:nvSpPr>
        <p:spPr>
          <a:xfrm>
            <a:off x="538117" y="4802363"/>
            <a:ext cx="400035" cy="185273"/>
          </a:xfrm>
          <a:prstGeom prst="rect">
            <a:avLst/>
          </a:prstGeom>
        </p:spPr>
        <p:txBody>
          <a:bodyPr/>
          <a:lstStyle>
            <a:lvl1pPr>
              <a:defRPr sz="900">
                <a:solidFill>
                  <a:schemeClr val="tx1"/>
                </a:solidFill>
              </a:defRPr>
            </a:lvl1pPr>
          </a:lstStyle>
          <a:p>
            <a:fld id="{E66AA3EA-0569-43EF-BBA3-83FDB109D582}" type="slidenum">
              <a:rPr lang="en-US" smtClean="0"/>
              <a:pPr/>
              <a:t>‹#›</a:t>
            </a:fld>
            <a:endParaRPr lang="en-US" dirty="0" smtClean="0"/>
          </a:p>
        </p:txBody>
      </p:sp>
    </p:spTree>
    <p:extLst>
      <p:ext uri="{BB962C8B-B14F-4D97-AF65-F5344CB8AC3E}">
        <p14:creationId xmlns:p14="http://schemas.microsoft.com/office/powerpoint/2010/main" val="3431898147"/>
      </p:ext>
    </p:extLst>
  </p:cSld>
  <p:clrMapOvr>
    <a:masterClrMapping/>
  </p:clrMapOv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Rectangle 12"/>
          <p:cNvSpPr/>
          <p:nvPr userDrawn="1"/>
        </p:nvSpPr>
        <p:spPr>
          <a:xfrm>
            <a:off x="16" y="4750737"/>
            <a:ext cx="9141619" cy="4800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a:off x="2386" y="4800600"/>
            <a:ext cx="9141619" cy="342900"/>
          </a:xfrm>
          <a:prstGeom prst="rect">
            <a:avLst/>
          </a:prstGeom>
          <a:gradFill>
            <a:gsLst>
              <a:gs pos="0">
                <a:srgbClr val="ED1C24">
                  <a:lumMod val="100000"/>
                </a:srgbClr>
              </a:gs>
              <a:gs pos="100000">
                <a:srgbClr val="BF1E2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68580" tIns="34290" rIns="68580" bIns="3429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34290" rIns="0" bIns="3429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5" y="4844841"/>
            <a:ext cx="1854203" cy="273844"/>
          </a:xfrm>
          <a:prstGeom prst="rect">
            <a:avLst/>
          </a:prstGeom>
        </p:spPr>
        <p:txBody>
          <a:bodyPr vert="horz" lIns="68580" tIns="34290" rIns="68580" bIns="34290" rtlCol="0" anchor="ctr"/>
          <a:lstStyle>
            <a:lvl1pPr algn="l">
              <a:defRPr sz="700">
                <a:solidFill>
                  <a:srgbClr val="FFFFFF"/>
                </a:solidFill>
              </a:defRPr>
            </a:lvl1pPr>
          </a:lstStyle>
          <a:p>
            <a:pPr defTabSz="685800"/>
            <a:fld id="{8CD948FB-DC5E-4A94-A73D-94874146E293}" type="datetime1">
              <a:rPr lang="en-US" smtClean="0"/>
              <a:t>10/17/2017</a:t>
            </a:fld>
            <a:endParaRPr lang="en-US"/>
          </a:p>
        </p:txBody>
      </p:sp>
      <p:sp>
        <p:nvSpPr>
          <p:cNvPr id="5" name="Footer Placeholder 4"/>
          <p:cNvSpPr>
            <a:spLocks noGrp="1"/>
          </p:cNvSpPr>
          <p:nvPr>
            <p:ph type="ftr" sz="quarter" idx="3"/>
          </p:nvPr>
        </p:nvSpPr>
        <p:spPr>
          <a:xfrm>
            <a:off x="2764643" y="4844841"/>
            <a:ext cx="3617103" cy="273844"/>
          </a:xfrm>
          <a:prstGeom prst="rect">
            <a:avLst/>
          </a:prstGeom>
        </p:spPr>
        <p:txBody>
          <a:bodyPr vert="horz" lIns="68580" tIns="34290" rIns="68580" bIns="34290" rtlCol="0" anchor="ctr"/>
          <a:lstStyle>
            <a:lvl1pPr algn="ctr">
              <a:defRPr sz="700" cap="all" baseline="0">
                <a:solidFill>
                  <a:srgbClr val="FFFFFF"/>
                </a:solidFill>
              </a:defRPr>
            </a:lvl1pPr>
          </a:lstStyle>
          <a:p>
            <a:pPr defTabSz="685800"/>
            <a:r>
              <a:rPr lang="en-US"/>
              <a:t>Confidential</a:t>
            </a:r>
          </a:p>
        </p:txBody>
      </p:sp>
      <p:sp>
        <p:nvSpPr>
          <p:cNvPr id="6" name="Slide Number Placeholder 5"/>
          <p:cNvSpPr>
            <a:spLocks noGrp="1"/>
          </p:cNvSpPr>
          <p:nvPr>
            <p:ph type="sldNum" sz="quarter" idx="4"/>
          </p:nvPr>
        </p:nvSpPr>
        <p:spPr>
          <a:xfrm>
            <a:off x="7425348" y="4844841"/>
            <a:ext cx="984019" cy="273844"/>
          </a:xfrm>
          <a:prstGeom prst="rect">
            <a:avLst/>
          </a:prstGeom>
        </p:spPr>
        <p:txBody>
          <a:bodyPr vert="horz" lIns="68580" tIns="34290" rIns="68580" bIns="34290" rtlCol="0" anchor="ctr"/>
          <a:lstStyle>
            <a:lvl1pPr algn="r">
              <a:defRPr sz="800">
                <a:solidFill>
                  <a:srgbClr val="FFFFFF"/>
                </a:solidFill>
              </a:defRPr>
            </a:lvl1pPr>
          </a:lstStyle>
          <a:p>
            <a:pPr defTabSz="685800"/>
            <a:fld id="{5BBF733F-C515-40D9-B856-7FD1FCC86CB1}" type="slidenum">
              <a:rPr lang="en-US" smtClean="0"/>
              <a:pPr defTabSz="685800"/>
              <a:t>‹#›</a:t>
            </a:fld>
            <a:endParaRPr lang="en-US"/>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4" y="1"/>
            <a:ext cx="827483" cy="530600"/>
          </a:xfrm>
          <a:prstGeom prst="rect">
            <a:avLst/>
          </a:prstGeom>
        </p:spPr>
      </p:pic>
    </p:spTree>
    <p:extLst>
      <p:ext uri="{BB962C8B-B14F-4D97-AF65-F5344CB8AC3E}">
        <p14:creationId xmlns:p14="http://schemas.microsoft.com/office/powerpoint/2010/main" val="3848283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Lst>
  <p:hf hd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0" indent="0" algn="l" defTabSz="685800" rtl="0" eaLnBrk="1" latinLnBrk="0" hangingPunct="1">
        <a:lnSpc>
          <a:spcPct val="90000"/>
        </a:lnSpc>
        <a:spcBef>
          <a:spcPts val="900"/>
        </a:spcBef>
        <a:spcAft>
          <a:spcPts val="150"/>
        </a:spcAft>
        <a:buClr>
          <a:schemeClr val="accent1"/>
        </a:buClr>
        <a:buSzPct val="100000"/>
        <a:buFontTx/>
        <a:buNone/>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8.xml"/><Relationship Id="rId1" Type="http://schemas.openxmlformats.org/officeDocument/2006/relationships/slideLayout" Target="../slideLayouts/slideLayout17.xml"/><Relationship Id="rId4" Type="http://schemas.openxmlformats.org/officeDocument/2006/relationships/chart" Target="../charts/chart1.xml"/></Relationships>
</file>

<file path=ppt/slides/_rels/slide1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image" Target="../media/image9.emf"/><Relationship Id="rId2" Type="http://schemas.openxmlformats.org/officeDocument/2006/relationships/tags" Target="../tags/tag2.xml"/><Relationship Id="rId16" Type="http://schemas.openxmlformats.org/officeDocument/2006/relationships/oleObject" Target="../embeddings/oleObject3.bin"/><Relationship Id="rId1" Type="http://schemas.openxmlformats.org/officeDocument/2006/relationships/vmlDrawing" Target="../drawings/vmlDrawing2.v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2.emf"/><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oleObject" Target="../embeddings/oleObject2.bin"/></Relationships>
</file>

<file path=ppt/slides/_rels/slide28.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5038" y="1564786"/>
            <a:ext cx="7543800" cy="1661375"/>
          </a:xfrm>
        </p:spPr>
        <p:txBody>
          <a:bodyPr>
            <a:normAutofit/>
          </a:bodyPr>
          <a:lstStyle/>
          <a:p>
            <a:r>
              <a:rPr lang="en-IN" sz="3200" dirty="0">
                <a:latin typeface="Calibri" panose="020F0502020204030204" pitchFamily="34" charset="0"/>
                <a:cs typeface="Calibri" panose="020F0502020204030204" pitchFamily="34" charset="0"/>
              </a:rPr>
              <a:t>CASE PROFILE FOR THE HEART FAILURE MODULES</a:t>
            </a:r>
            <a:endParaRPr lang="en-US" sz="3200" dirty="0"/>
          </a:p>
        </p:txBody>
      </p:sp>
      <p:sp>
        <p:nvSpPr>
          <p:cNvPr id="6" name="Subtitle 5"/>
          <p:cNvSpPr>
            <a:spLocks noGrp="1"/>
          </p:cNvSpPr>
          <p:nvPr>
            <p:ph type="subTitle" idx="1"/>
          </p:nvPr>
        </p:nvSpPr>
        <p:spPr/>
        <p:txBody>
          <a:bodyPr>
            <a:noAutofit/>
          </a:bodyPr>
          <a:lstStyle/>
          <a:p>
            <a:r>
              <a:rPr lang="en-US" b="1" i="1" cap="none" dirty="0" err="1"/>
              <a:t>MedTrix</a:t>
            </a:r>
            <a:r>
              <a:rPr lang="en-US" b="1" i="1" cap="none" dirty="0"/>
              <a:t> team</a:t>
            </a:r>
          </a:p>
        </p:txBody>
      </p:sp>
      <p:sp>
        <p:nvSpPr>
          <p:cNvPr id="4" name="Slide Number Placeholder 3"/>
          <p:cNvSpPr>
            <a:spLocks noGrp="1"/>
          </p:cNvSpPr>
          <p:nvPr>
            <p:ph type="sldNum" sz="quarter" idx="12"/>
          </p:nvPr>
        </p:nvSpPr>
        <p:spPr/>
        <p:txBody>
          <a:bodyPr/>
          <a:lstStyle/>
          <a:p>
            <a:fld id="{5BBF733F-C515-40D9-B856-7FD1FCC86CB1}" type="slidenum">
              <a:rPr lang="en-US" smtClean="0"/>
              <a:pPr/>
              <a:t>1</a:t>
            </a:fld>
            <a:endParaRPr lang="en-US" dirty="0"/>
          </a:p>
        </p:txBody>
      </p:sp>
      <p:sp>
        <p:nvSpPr>
          <p:cNvPr id="5" name="Footer Placeholder 4"/>
          <p:cNvSpPr>
            <a:spLocks noGrp="1"/>
          </p:cNvSpPr>
          <p:nvPr>
            <p:ph type="ftr" sz="quarter" idx="11"/>
          </p:nvPr>
        </p:nvSpPr>
        <p:spPr/>
        <p:txBody>
          <a:bodyPr/>
          <a:lstStyle/>
          <a:p>
            <a:r>
              <a:rPr lang="en-US"/>
              <a:t>Confidential</a:t>
            </a:r>
          </a:p>
        </p:txBody>
      </p:sp>
    </p:spTree>
    <p:extLst>
      <p:ext uri="{BB962C8B-B14F-4D97-AF65-F5344CB8AC3E}">
        <p14:creationId xmlns:p14="http://schemas.microsoft.com/office/powerpoint/2010/main" val="1251426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6" name="Picture 2"/>
          <p:cNvPicPr>
            <a:picLocks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9145489"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99399" y="589359"/>
            <a:ext cx="7895129" cy="525955"/>
          </a:xfrm>
          <a:prstGeom prst="rect">
            <a:avLst/>
          </a:prstGeom>
          <a:ln>
            <a:solidFill>
              <a:srgbClr val="FF0000"/>
            </a:solidFill>
          </a:ln>
        </p:spPr>
        <p:txBody>
          <a:bodyPr wrap="square" lIns="38268" tIns="19134" rIns="38268" bIns="19134">
            <a:spAutoFit/>
          </a:bodyPr>
          <a:lstStyle/>
          <a:p>
            <a:pPr>
              <a:spcBef>
                <a:spcPts val="209"/>
              </a:spcBef>
            </a:pPr>
            <a:r>
              <a:rPr lang="en-US" b="1" dirty="0">
                <a:solidFill>
                  <a:srgbClr val="374B5A"/>
                </a:solidFill>
                <a:latin typeface="Arial" panose="020B0604020202020204" pitchFamily="34" charset="0"/>
                <a:cs typeface="Arial" panose="020B0604020202020204" pitchFamily="34" charset="0"/>
              </a:rPr>
              <a:t>ENTRESTO, the first-in-class angiotensin receptor-</a:t>
            </a:r>
            <a:r>
              <a:rPr lang="en-US" b="1" dirty="0" err="1">
                <a:solidFill>
                  <a:srgbClr val="374B5A"/>
                </a:solidFill>
                <a:latin typeface="Arial" panose="020B0604020202020204" pitchFamily="34" charset="0"/>
                <a:cs typeface="Arial" panose="020B0604020202020204" pitchFamily="34" charset="0"/>
              </a:rPr>
              <a:t>neprilysin</a:t>
            </a:r>
            <a:r>
              <a:rPr lang="en-US" b="1" dirty="0">
                <a:solidFill>
                  <a:srgbClr val="374B5A"/>
                </a:solidFill>
                <a:latin typeface="Arial" panose="020B0604020202020204" pitchFamily="34" charset="0"/>
                <a:cs typeface="Arial" panose="020B0604020202020204" pitchFamily="34" charset="0"/>
              </a:rPr>
              <a:t> inhibitor</a:t>
            </a:r>
            <a:r>
              <a:rPr lang="en-US" baseline="30000" dirty="0">
                <a:solidFill>
                  <a:srgbClr val="374B5A"/>
                </a:solidFill>
                <a:latin typeface="Arial" panose="020B0604020202020204" pitchFamily="34" charset="0"/>
                <a:cs typeface="Arial" panose="020B0604020202020204" pitchFamily="34" charset="0"/>
              </a:rPr>
              <a:t>1</a:t>
            </a:r>
          </a:p>
          <a:p>
            <a:pPr>
              <a:spcBef>
                <a:spcPts val="209"/>
              </a:spcBef>
            </a:pPr>
            <a:r>
              <a:rPr lang="en-US" sz="1200" b="1" dirty="0">
                <a:solidFill>
                  <a:srgbClr val="E5A812"/>
                </a:solidFill>
                <a:latin typeface="Arial" panose="020B0604020202020204" pitchFamily="34" charset="0"/>
                <a:cs typeface="Arial" panose="020B0604020202020204" pitchFamily="34" charset="0"/>
              </a:rPr>
              <a:t>An innovative multipathway approach restores balance to the CV system in HF</a:t>
            </a:r>
          </a:p>
        </p:txBody>
      </p:sp>
      <p:sp>
        <p:nvSpPr>
          <p:cNvPr id="3" name="Rectangle 2"/>
          <p:cNvSpPr/>
          <p:nvPr/>
        </p:nvSpPr>
        <p:spPr>
          <a:xfrm>
            <a:off x="1714035" y="2011800"/>
            <a:ext cx="2176594" cy="407974"/>
          </a:xfrm>
          <a:prstGeom prst="rect">
            <a:avLst/>
          </a:prstGeom>
          <a:ln>
            <a:solidFill>
              <a:srgbClr val="FF0000"/>
            </a:solidFill>
          </a:ln>
        </p:spPr>
        <p:txBody>
          <a:bodyPr wrap="square" lIns="38268" tIns="19134" rIns="38268" bIns="19134">
            <a:spAutoFit/>
          </a:bodyPr>
          <a:lstStyle/>
          <a:p>
            <a:pPr algn="ctr"/>
            <a:r>
              <a:rPr lang="en-US" sz="1200" b="1" cap="all" dirty="0">
                <a:solidFill>
                  <a:schemeClr val="bg1"/>
                </a:solidFill>
                <a:latin typeface="Arial" panose="020B0604020202020204" pitchFamily="34" charset="0"/>
                <a:cs typeface="Arial" panose="020B0604020202020204" pitchFamily="34" charset="0"/>
              </a:rPr>
              <a:t>ENHANCES</a:t>
            </a:r>
          </a:p>
          <a:p>
            <a:pPr algn="ctr"/>
            <a:endParaRPr lang="en-US" sz="400" b="1" cap="all" dirty="0">
              <a:solidFill>
                <a:schemeClr val="bg1"/>
              </a:solidFill>
              <a:latin typeface="Arial" panose="020B0604020202020204" pitchFamily="34" charset="0"/>
              <a:cs typeface="Arial" panose="020B0604020202020204" pitchFamily="34" charset="0"/>
            </a:endParaRPr>
          </a:p>
          <a:p>
            <a:pPr algn="ctr"/>
            <a:r>
              <a:rPr lang="en-US" sz="400" b="1" cap="all" dirty="0">
                <a:solidFill>
                  <a:schemeClr val="bg1"/>
                </a:solidFill>
                <a:latin typeface="Arial" panose="020B0604020202020204" pitchFamily="34" charset="0"/>
                <a:cs typeface="Arial" panose="020B0604020202020204" pitchFamily="34" charset="0"/>
              </a:rPr>
              <a:t>The beneficial effects of natriuretic peptides (NP</a:t>
            </a:r>
            <a:r>
              <a:rPr lang="en-US" sz="400" dirty="0">
                <a:solidFill>
                  <a:schemeClr val="bg1"/>
                </a:solidFill>
              </a:rPr>
              <a:t>s</a:t>
            </a:r>
            <a:r>
              <a:rPr lang="en-US" sz="400" b="1" cap="all" dirty="0">
                <a:solidFill>
                  <a:schemeClr val="bg1"/>
                </a:solidFill>
                <a:latin typeface="Arial" panose="020B0604020202020204" pitchFamily="34" charset="0"/>
                <a:cs typeface="Arial" panose="020B0604020202020204" pitchFamily="34" charset="0"/>
              </a:rPr>
              <a:t>) </a:t>
            </a:r>
          </a:p>
          <a:p>
            <a:pPr algn="ctr"/>
            <a:r>
              <a:rPr lang="en-US" sz="400" b="1" cap="all" dirty="0">
                <a:solidFill>
                  <a:schemeClr val="bg1"/>
                </a:solidFill>
                <a:latin typeface="Arial" panose="020B0604020202020204" pitchFamily="34" charset="0"/>
                <a:cs typeface="Arial" panose="020B0604020202020204" pitchFamily="34" charset="0"/>
              </a:rPr>
              <a:t>by suppressing their breakdown by </a:t>
            </a:r>
            <a:r>
              <a:rPr lang="en-US" sz="400" b="1" cap="all" dirty="0" err="1">
                <a:solidFill>
                  <a:schemeClr val="bg1"/>
                </a:solidFill>
                <a:latin typeface="Arial" panose="020B0604020202020204" pitchFamily="34" charset="0"/>
                <a:cs typeface="Arial" panose="020B0604020202020204" pitchFamily="34" charset="0"/>
              </a:rPr>
              <a:t>neprilysin</a:t>
            </a:r>
            <a:r>
              <a:rPr lang="en-US" sz="400" b="1" cap="all" dirty="0">
                <a:solidFill>
                  <a:schemeClr val="bg1"/>
                </a:solidFill>
                <a:latin typeface="Arial" panose="020B0604020202020204" pitchFamily="34" charset="0"/>
                <a:cs typeface="Arial" panose="020B0604020202020204" pitchFamily="34" charset="0"/>
              </a:rPr>
              <a:t>*</a:t>
            </a:r>
          </a:p>
        </p:txBody>
      </p:sp>
      <p:sp>
        <p:nvSpPr>
          <p:cNvPr id="5" name="Rectangle 4"/>
          <p:cNvSpPr/>
          <p:nvPr/>
        </p:nvSpPr>
        <p:spPr>
          <a:xfrm>
            <a:off x="4679173" y="2357437"/>
            <a:ext cx="1893402" cy="407974"/>
          </a:xfrm>
          <a:prstGeom prst="rect">
            <a:avLst/>
          </a:prstGeom>
          <a:ln>
            <a:solidFill>
              <a:srgbClr val="FF0000"/>
            </a:solidFill>
          </a:ln>
        </p:spPr>
        <p:txBody>
          <a:bodyPr wrap="square" lIns="38268" tIns="19134" rIns="38268" bIns="19134">
            <a:spAutoFit/>
          </a:bodyPr>
          <a:lstStyle/>
          <a:p>
            <a:pPr algn="ctr"/>
            <a:r>
              <a:rPr lang="en-US" sz="1200" b="1" cap="all" dirty="0">
                <a:solidFill>
                  <a:schemeClr val="bg1"/>
                </a:solidFill>
                <a:latin typeface="Arial" panose="020B0604020202020204" pitchFamily="34" charset="0"/>
                <a:cs typeface="Arial" panose="020B0604020202020204" pitchFamily="34" charset="0"/>
              </a:rPr>
              <a:t>INHIBITS</a:t>
            </a:r>
          </a:p>
          <a:p>
            <a:pPr algn="ctr"/>
            <a:endParaRPr lang="en-US" sz="400" b="1" cap="all" dirty="0">
              <a:solidFill>
                <a:schemeClr val="bg1"/>
              </a:solidFill>
              <a:latin typeface="Arial" panose="020B0604020202020204" pitchFamily="34" charset="0"/>
              <a:cs typeface="Arial" panose="020B0604020202020204" pitchFamily="34" charset="0"/>
            </a:endParaRPr>
          </a:p>
          <a:p>
            <a:pPr algn="ctr"/>
            <a:r>
              <a:rPr lang="en-US" sz="400" b="1" cap="all" dirty="0">
                <a:solidFill>
                  <a:schemeClr val="bg1"/>
                </a:solidFill>
                <a:latin typeface="Arial" panose="020B0604020202020204" pitchFamily="34" charset="0"/>
                <a:cs typeface="Arial" panose="020B0604020202020204" pitchFamily="34" charset="0"/>
              </a:rPr>
              <a:t>The renin-angiotensin-aldosterone system </a:t>
            </a:r>
          </a:p>
          <a:p>
            <a:pPr algn="ctr"/>
            <a:r>
              <a:rPr lang="en-US" sz="400" b="1" cap="all" dirty="0">
                <a:solidFill>
                  <a:schemeClr val="bg1"/>
                </a:solidFill>
                <a:latin typeface="Arial" panose="020B0604020202020204" pitchFamily="34" charset="0"/>
                <a:cs typeface="Arial" panose="020B0604020202020204" pitchFamily="34" charset="0"/>
              </a:rPr>
              <a:t>(RAAS) through AT</a:t>
            </a:r>
            <a:r>
              <a:rPr lang="en-US" sz="400" b="1" cap="all" baseline="-25000" dirty="0">
                <a:solidFill>
                  <a:schemeClr val="bg1"/>
                </a:solidFill>
                <a:latin typeface="Arial" panose="020B0604020202020204" pitchFamily="34" charset="0"/>
                <a:cs typeface="Arial" panose="020B0604020202020204" pitchFamily="34" charset="0"/>
              </a:rPr>
              <a:t>1</a:t>
            </a:r>
            <a:r>
              <a:rPr lang="en-US" sz="400" b="1" cap="all" dirty="0">
                <a:solidFill>
                  <a:schemeClr val="bg1"/>
                </a:solidFill>
                <a:latin typeface="Arial" panose="020B0604020202020204" pitchFamily="34" charset="0"/>
                <a:cs typeface="Arial" panose="020B0604020202020204" pitchFamily="34" charset="0"/>
              </a:rPr>
              <a:t> receptor blockade</a:t>
            </a:r>
          </a:p>
        </p:txBody>
      </p:sp>
      <p:sp>
        <p:nvSpPr>
          <p:cNvPr id="4" name="Rectangle 3"/>
          <p:cNvSpPr/>
          <p:nvPr/>
        </p:nvSpPr>
        <p:spPr>
          <a:xfrm>
            <a:off x="713747" y="3606248"/>
            <a:ext cx="2682133" cy="592640"/>
          </a:xfrm>
          <a:prstGeom prst="rect">
            <a:avLst/>
          </a:prstGeom>
          <a:ln>
            <a:solidFill>
              <a:srgbClr val="FF0000"/>
            </a:solidFill>
          </a:ln>
        </p:spPr>
        <p:txBody>
          <a:bodyPr wrap="square" lIns="38268" tIns="19134" rIns="38268" bIns="19134">
            <a:spAutoFit/>
          </a:bodyPr>
          <a:lstStyle/>
          <a:p>
            <a:r>
              <a:rPr lang="en-US" sz="1200" b="1" dirty="0">
                <a:solidFill>
                  <a:srgbClr val="374B5A"/>
                </a:solidFill>
                <a:latin typeface="Arial" panose="020B0604020202020204" pitchFamily="34" charset="0"/>
                <a:cs typeface="Arial" panose="020B0604020202020204" pitchFamily="34" charset="0"/>
              </a:rPr>
              <a:t>The benefits of restoring the natural balance between the NP system and the RAAS include:</a:t>
            </a:r>
          </a:p>
        </p:txBody>
      </p:sp>
      <p:sp>
        <p:nvSpPr>
          <p:cNvPr id="7" name="Rectangle 6"/>
          <p:cNvSpPr/>
          <p:nvPr/>
        </p:nvSpPr>
        <p:spPr>
          <a:xfrm>
            <a:off x="124291" y="4313039"/>
            <a:ext cx="1178911" cy="223308"/>
          </a:xfrm>
          <a:prstGeom prst="rect">
            <a:avLst/>
          </a:prstGeom>
          <a:ln>
            <a:solidFill>
              <a:srgbClr val="FF0000"/>
            </a:solidFill>
          </a:ln>
        </p:spPr>
        <p:txBody>
          <a:bodyPr wrap="square" lIns="38268" tIns="19134" rIns="38268" bIns="19134">
            <a:spAutoFit/>
          </a:bodyPr>
          <a:lstStyle/>
          <a:p>
            <a:r>
              <a:rPr lang="en-US" sz="600" dirty="0">
                <a:solidFill>
                  <a:srgbClr val="374B5A"/>
                </a:solidFill>
                <a:latin typeface="Arial" panose="020B0604020202020204" pitchFamily="34" charset="0"/>
                <a:cs typeface="Arial" panose="020B0604020202020204" pitchFamily="34" charset="0"/>
              </a:rPr>
              <a:t>*Other vasoactive peptides </a:t>
            </a:r>
          </a:p>
          <a:p>
            <a:r>
              <a:rPr lang="en-US" sz="600" dirty="0">
                <a:solidFill>
                  <a:srgbClr val="374B5A"/>
                </a:solidFill>
                <a:latin typeface="Arial" panose="020B0604020202020204" pitchFamily="34" charset="0"/>
                <a:cs typeface="Arial" panose="020B0604020202020204" pitchFamily="34" charset="0"/>
              </a:rPr>
              <a:t> are concomitantly affected.</a:t>
            </a:r>
          </a:p>
        </p:txBody>
      </p:sp>
      <p:sp>
        <p:nvSpPr>
          <p:cNvPr id="8" name="Rectangle 7"/>
          <p:cNvSpPr/>
          <p:nvPr/>
        </p:nvSpPr>
        <p:spPr>
          <a:xfrm>
            <a:off x="3789510" y="3455789"/>
            <a:ext cx="899432" cy="223308"/>
          </a:xfrm>
          <a:prstGeom prst="rect">
            <a:avLst/>
          </a:prstGeom>
          <a:ln>
            <a:solidFill>
              <a:srgbClr val="FF0000"/>
            </a:solidFill>
          </a:ln>
        </p:spPr>
        <p:txBody>
          <a:bodyPr wrap="none" lIns="38268" tIns="19134" rIns="38268" bIns="19134">
            <a:spAutoFit/>
          </a:bodyPr>
          <a:lstStyle/>
          <a:p>
            <a:r>
              <a:rPr lang="en-US" sz="1200" dirty="0">
                <a:solidFill>
                  <a:srgbClr val="374B5A"/>
                </a:solidFill>
                <a:latin typeface="Arial" panose="020B0604020202020204" pitchFamily="34" charset="0"/>
                <a:cs typeface="Arial" panose="020B0604020202020204" pitchFamily="34" charset="0"/>
              </a:rPr>
              <a:t>Vasodilation</a:t>
            </a:r>
          </a:p>
        </p:txBody>
      </p:sp>
      <p:sp>
        <p:nvSpPr>
          <p:cNvPr id="10" name="Rectangle 9"/>
          <p:cNvSpPr/>
          <p:nvPr/>
        </p:nvSpPr>
        <p:spPr>
          <a:xfrm>
            <a:off x="4076148" y="3700009"/>
            <a:ext cx="2105531" cy="223308"/>
          </a:xfrm>
          <a:prstGeom prst="rect">
            <a:avLst/>
          </a:prstGeom>
          <a:ln>
            <a:solidFill>
              <a:srgbClr val="FF0000"/>
            </a:solidFill>
          </a:ln>
        </p:spPr>
        <p:txBody>
          <a:bodyPr wrap="none" lIns="38268" tIns="19134" rIns="38268" bIns="19134">
            <a:spAutoFit/>
          </a:bodyPr>
          <a:lstStyle/>
          <a:p>
            <a:r>
              <a:rPr lang="en-US" sz="1200" dirty="0">
                <a:solidFill>
                  <a:srgbClr val="374B5A"/>
                </a:solidFill>
                <a:latin typeface="Arial" panose="020B0604020202020204" pitchFamily="34" charset="0"/>
                <a:cs typeface="Arial" panose="020B0604020202020204" pitchFamily="34" charset="0"/>
              </a:rPr>
              <a:t>Natriuretic and diuretic effects</a:t>
            </a:r>
          </a:p>
        </p:txBody>
      </p:sp>
      <p:sp>
        <p:nvSpPr>
          <p:cNvPr id="11" name="Rectangle 10"/>
          <p:cNvSpPr/>
          <p:nvPr/>
        </p:nvSpPr>
        <p:spPr>
          <a:xfrm>
            <a:off x="4362786" y="3944229"/>
            <a:ext cx="3059318" cy="223308"/>
          </a:xfrm>
          <a:prstGeom prst="rect">
            <a:avLst/>
          </a:prstGeom>
          <a:ln>
            <a:solidFill>
              <a:srgbClr val="FF0000"/>
            </a:solidFill>
          </a:ln>
        </p:spPr>
        <p:txBody>
          <a:bodyPr wrap="none" lIns="38268" tIns="19134" rIns="38268" bIns="19134">
            <a:spAutoFit/>
          </a:bodyPr>
          <a:lstStyle/>
          <a:p>
            <a:r>
              <a:rPr lang="en-US" sz="1200" dirty="0" err="1">
                <a:solidFill>
                  <a:srgbClr val="374B5A"/>
                </a:solidFill>
                <a:latin typeface="Arial" panose="020B0604020202020204" pitchFamily="34" charset="0"/>
                <a:cs typeface="Arial" panose="020B0604020202020204" pitchFamily="34" charset="0"/>
              </a:rPr>
              <a:t>Antiproliferative</a:t>
            </a:r>
            <a:r>
              <a:rPr lang="en-US" sz="1200" dirty="0">
                <a:solidFill>
                  <a:srgbClr val="374B5A"/>
                </a:solidFill>
                <a:latin typeface="Arial" panose="020B0604020202020204" pitchFamily="34" charset="0"/>
                <a:cs typeface="Arial" panose="020B0604020202020204" pitchFamily="34" charset="0"/>
              </a:rPr>
              <a:t> and </a:t>
            </a:r>
            <a:r>
              <a:rPr lang="en-US" sz="1200" dirty="0" err="1">
                <a:solidFill>
                  <a:srgbClr val="374B5A"/>
                </a:solidFill>
                <a:latin typeface="Arial" panose="020B0604020202020204" pitchFamily="34" charset="0"/>
                <a:cs typeface="Arial" panose="020B0604020202020204" pitchFamily="34" charset="0"/>
              </a:rPr>
              <a:t>antihypertrophic</a:t>
            </a:r>
            <a:r>
              <a:rPr lang="en-US" sz="1200" dirty="0">
                <a:solidFill>
                  <a:srgbClr val="374B5A"/>
                </a:solidFill>
                <a:latin typeface="Arial" panose="020B0604020202020204" pitchFamily="34" charset="0"/>
                <a:cs typeface="Arial" panose="020B0604020202020204" pitchFamily="34" charset="0"/>
              </a:rPr>
              <a:t> effects</a:t>
            </a:r>
          </a:p>
        </p:txBody>
      </p:sp>
      <p:sp>
        <p:nvSpPr>
          <p:cNvPr id="12" name="Rectangle 11"/>
          <p:cNvSpPr/>
          <p:nvPr/>
        </p:nvSpPr>
        <p:spPr>
          <a:xfrm>
            <a:off x="4649425" y="4188449"/>
            <a:ext cx="2369578" cy="223308"/>
          </a:xfrm>
          <a:prstGeom prst="rect">
            <a:avLst/>
          </a:prstGeom>
          <a:ln>
            <a:solidFill>
              <a:srgbClr val="FF0000"/>
            </a:solidFill>
          </a:ln>
        </p:spPr>
        <p:txBody>
          <a:bodyPr wrap="none" lIns="38268" tIns="19134" rIns="38268" bIns="19134">
            <a:spAutoFit/>
          </a:bodyPr>
          <a:lstStyle/>
          <a:p>
            <a:r>
              <a:rPr lang="en-US" sz="1200" dirty="0">
                <a:solidFill>
                  <a:srgbClr val="374B5A"/>
                </a:solidFill>
                <a:latin typeface="Arial" panose="020B0604020202020204" pitchFamily="34" charset="0"/>
                <a:cs typeface="Arial" panose="020B0604020202020204" pitchFamily="34" charset="0"/>
              </a:rPr>
              <a:t>Inhibition of aldosterone secretion</a:t>
            </a:r>
          </a:p>
        </p:txBody>
      </p:sp>
      <p:sp>
        <p:nvSpPr>
          <p:cNvPr id="6" name="Rectangle 5"/>
          <p:cNvSpPr/>
          <p:nvPr/>
        </p:nvSpPr>
        <p:spPr>
          <a:xfrm>
            <a:off x="2286000" y="1801026"/>
            <a:ext cx="4572000" cy="1541448"/>
          </a:xfrm>
          <a:prstGeom prst="rect">
            <a:avLst/>
          </a:prstGeom>
        </p:spPr>
        <p:txBody>
          <a:bodyPr>
            <a:spAutoFit/>
          </a:bodyPr>
          <a:lstStyle/>
          <a:p>
            <a:pPr marL="457200" indent="-457200">
              <a:spcBef>
                <a:spcPts val="500"/>
              </a:spcBef>
              <a:buAutoNum type="arabicPeriod"/>
            </a:pPr>
            <a:r>
              <a:rPr lang="en-US" dirty="0" err="1">
                <a:solidFill>
                  <a:srgbClr val="374B5A"/>
                </a:solidFill>
                <a:latin typeface="Arial" panose="020B0604020202020204" pitchFamily="34" charset="0"/>
                <a:cs typeface="Arial" panose="020B0604020202020204" pitchFamily="34" charset="0"/>
              </a:rPr>
              <a:t>Vardeny</a:t>
            </a:r>
            <a:r>
              <a:rPr lang="en-US" dirty="0">
                <a:solidFill>
                  <a:srgbClr val="374B5A"/>
                </a:solidFill>
                <a:latin typeface="Arial" panose="020B0604020202020204" pitchFamily="34" charset="0"/>
                <a:cs typeface="Arial" panose="020B0604020202020204" pitchFamily="34" charset="0"/>
              </a:rPr>
              <a:t> O, Miller R, Solomon SD. Combined </a:t>
            </a:r>
            <a:r>
              <a:rPr lang="en-US" dirty="0" err="1">
                <a:solidFill>
                  <a:srgbClr val="374B5A"/>
                </a:solidFill>
                <a:latin typeface="Arial" panose="020B0604020202020204" pitchFamily="34" charset="0"/>
                <a:cs typeface="Arial" panose="020B0604020202020204" pitchFamily="34" charset="0"/>
              </a:rPr>
              <a:t>neprilysin</a:t>
            </a:r>
            <a:r>
              <a:rPr lang="en-US" dirty="0">
                <a:solidFill>
                  <a:srgbClr val="374B5A"/>
                </a:solidFill>
                <a:latin typeface="Arial" panose="020B0604020202020204" pitchFamily="34" charset="0"/>
                <a:cs typeface="Arial" panose="020B0604020202020204" pitchFamily="34" charset="0"/>
              </a:rPr>
              <a:t> and renin-angiotensin system inhibition for the treatment of heart failure. </a:t>
            </a:r>
          </a:p>
          <a:p>
            <a:pPr>
              <a:spcBef>
                <a:spcPts val="500"/>
              </a:spcBef>
            </a:pPr>
            <a:r>
              <a:rPr lang="en-US" dirty="0">
                <a:solidFill>
                  <a:srgbClr val="374B5A"/>
                </a:solidFill>
                <a:latin typeface="Arial" panose="020B0604020202020204" pitchFamily="34" charset="0"/>
                <a:cs typeface="Arial" panose="020B0604020202020204" pitchFamily="34" charset="0"/>
              </a:rPr>
              <a:t>       </a:t>
            </a:r>
            <a:r>
              <a:rPr lang="en-US" i="1" dirty="0">
                <a:solidFill>
                  <a:srgbClr val="374B5A"/>
                </a:solidFill>
                <a:latin typeface="Arial" panose="020B0604020202020204" pitchFamily="34" charset="0"/>
                <a:cs typeface="Arial" panose="020B0604020202020204" pitchFamily="34" charset="0"/>
              </a:rPr>
              <a:t>JACC Heart Fail.</a:t>
            </a:r>
            <a:r>
              <a:rPr lang="en-US" dirty="0">
                <a:solidFill>
                  <a:srgbClr val="374B5A"/>
                </a:solidFill>
                <a:latin typeface="Arial" panose="020B0604020202020204" pitchFamily="34" charset="0"/>
                <a:cs typeface="Arial" panose="020B0604020202020204" pitchFamily="34" charset="0"/>
              </a:rPr>
              <a:t> 2014;2(6):663-670</a:t>
            </a:r>
            <a:endParaRPr lang="en-US" dirty="0"/>
          </a:p>
        </p:txBody>
      </p:sp>
      <p:sp>
        <p:nvSpPr>
          <p:cNvPr id="9" name="Rectangle 8"/>
          <p:cNvSpPr/>
          <p:nvPr/>
        </p:nvSpPr>
        <p:spPr>
          <a:xfrm>
            <a:off x="1386291" y="4411757"/>
            <a:ext cx="6526268" cy="400110"/>
          </a:xfrm>
          <a:prstGeom prst="rect">
            <a:avLst/>
          </a:prstGeom>
        </p:spPr>
        <p:txBody>
          <a:bodyPr wrap="square">
            <a:spAutoFit/>
          </a:bodyPr>
          <a:lstStyle/>
          <a:p>
            <a:pPr marL="457200" indent="-457200" algn="just">
              <a:spcBef>
                <a:spcPts val="500"/>
              </a:spcBef>
              <a:buAutoNum type="arabicPeriod"/>
            </a:pPr>
            <a:r>
              <a:rPr lang="en-US" sz="1000" dirty="0" err="1">
                <a:solidFill>
                  <a:srgbClr val="374B5A"/>
                </a:solidFill>
                <a:latin typeface="Arial" panose="020B0604020202020204" pitchFamily="34" charset="0"/>
                <a:cs typeface="Arial" panose="020B0604020202020204" pitchFamily="34" charset="0"/>
              </a:rPr>
              <a:t>Vardeny</a:t>
            </a:r>
            <a:r>
              <a:rPr lang="en-US" sz="1000" dirty="0">
                <a:solidFill>
                  <a:srgbClr val="374B5A"/>
                </a:solidFill>
                <a:latin typeface="Arial" panose="020B0604020202020204" pitchFamily="34" charset="0"/>
                <a:cs typeface="Arial" panose="020B0604020202020204" pitchFamily="34" charset="0"/>
              </a:rPr>
              <a:t> O, Miller R, Solomon SD. Combined </a:t>
            </a:r>
            <a:r>
              <a:rPr lang="en-US" sz="1000" dirty="0" err="1">
                <a:solidFill>
                  <a:srgbClr val="374B5A"/>
                </a:solidFill>
                <a:latin typeface="Arial" panose="020B0604020202020204" pitchFamily="34" charset="0"/>
                <a:cs typeface="Arial" panose="020B0604020202020204" pitchFamily="34" charset="0"/>
              </a:rPr>
              <a:t>neprilysin</a:t>
            </a:r>
            <a:r>
              <a:rPr lang="en-US" sz="1000" dirty="0">
                <a:solidFill>
                  <a:srgbClr val="374B5A"/>
                </a:solidFill>
                <a:latin typeface="Arial" panose="020B0604020202020204" pitchFamily="34" charset="0"/>
                <a:cs typeface="Arial" panose="020B0604020202020204" pitchFamily="34" charset="0"/>
              </a:rPr>
              <a:t> and renin-angiotensin system inhibition for the treatment of heart failure. </a:t>
            </a:r>
            <a:r>
              <a:rPr lang="en-US" sz="1000" i="1" dirty="0" smtClean="0">
                <a:solidFill>
                  <a:srgbClr val="374B5A"/>
                </a:solidFill>
                <a:latin typeface="Arial" panose="020B0604020202020204" pitchFamily="34" charset="0"/>
                <a:cs typeface="Arial" panose="020B0604020202020204" pitchFamily="34" charset="0"/>
              </a:rPr>
              <a:t>JACC </a:t>
            </a:r>
            <a:r>
              <a:rPr lang="en-US" sz="1000" i="1" dirty="0">
                <a:solidFill>
                  <a:srgbClr val="374B5A"/>
                </a:solidFill>
                <a:latin typeface="Arial" panose="020B0604020202020204" pitchFamily="34" charset="0"/>
                <a:cs typeface="Arial" panose="020B0604020202020204" pitchFamily="34" charset="0"/>
              </a:rPr>
              <a:t>Heart Fail.</a:t>
            </a:r>
            <a:r>
              <a:rPr lang="en-US" sz="1000" dirty="0">
                <a:solidFill>
                  <a:srgbClr val="374B5A"/>
                </a:solidFill>
                <a:latin typeface="Arial" panose="020B0604020202020204" pitchFamily="34" charset="0"/>
                <a:cs typeface="Arial" panose="020B0604020202020204" pitchFamily="34" charset="0"/>
              </a:rPr>
              <a:t> 2014;2(6):663-670</a:t>
            </a:r>
            <a:endParaRPr lang="en-US" sz="1000" dirty="0"/>
          </a:p>
        </p:txBody>
      </p:sp>
    </p:spTree>
    <p:extLst>
      <p:ext uri="{BB962C8B-B14F-4D97-AF65-F5344CB8AC3E}">
        <p14:creationId xmlns:p14="http://schemas.microsoft.com/office/powerpoint/2010/main" val="14260691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27584" y="627534"/>
            <a:ext cx="8109394" cy="514350"/>
          </a:xfrm>
        </p:spPr>
        <p:txBody>
          <a:bodyPr>
            <a:noAutofit/>
          </a:bodyPr>
          <a:lstStyle/>
          <a:p>
            <a:r>
              <a:rPr lang="en-GB" sz="2400" dirty="0" smtClean="0"/>
              <a:t>2016 ACC/AHA/HFSA </a:t>
            </a:r>
            <a:r>
              <a:rPr lang="en-GB" sz="2400" dirty="0"/>
              <a:t>and </a:t>
            </a:r>
            <a:r>
              <a:rPr lang="en-GB" sz="2400" dirty="0" smtClean="0"/>
              <a:t>ESC </a:t>
            </a:r>
            <a:r>
              <a:rPr lang="en-GB" sz="2400" dirty="0"/>
              <a:t>guidelines </a:t>
            </a:r>
            <a:r>
              <a:rPr lang="en-GB" sz="2400" dirty="0" smtClean="0"/>
              <a:t>recommend </a:t>
            </a:r>
            <a:r>
              <a:rPr lang="en-GB" sz="2400" dirty="0"/>
              <a:t>ARNI for the treatment of </a:t>
            </a:r>
            <a:r>
              <a:rPr lang="en-GB" sz="2400" dirty="0" smtClean="0"/>
              <a:t>HFrEF</a:t>
            </a:r>
            <a:r>
              <a:rPr lang="en-GB" sz="2400" baseline="30000" dirty="0" smtClean="0"/>
              <a:t>1,2</a:t>
            </a:r>
            <a:r>
              <a:rPr lang="en-GB" sz="2400" dirty="0"/>
              <a:t/>
            </a:r>
            <a:br>
              <a:rPr lang="en-GB" sz="2400" dirty="0"/>
            </a:br>
            <a:endParaRPr lang="en-GB" sz="24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589" y="981083"/>
            <a:ext cx="3572577" cy="33674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ooter Placeholder 1"/>
          <p:cNvSpPr>
            <a:spLocks noGrp="1"/>
          </p:cNvSpPr>
          <p:nvPr>
            <p:ph type="ftr" sz="quarter" idx="4294967295"/>
          </p:nvPr>
        </p:nvSpPr>
        <p:spPr>
          <a:xfrm>
            <a:off x="568964" y="4526935"/>
            <a:ext cx="7736081" cy="188119"/>
          </a:xfrm>
          <a:prstGeom prst="rect">
            <a:avLst/>
          </a:prstGeom>
        </p:spPr>
        <p:txBody>
          <a:bodyPr/>
          <a:lstStyle/>
          <a:p>
            <a:r>
              <a:rPr lang="en-GB" sz="800" dirty="0" smtClean="0"/>
              <a:t>ACE=angiotensin-converting enzyme; ACC=American College of Cardiology; AHA=American Heart Association; ARB=angiotensin receptor blocker; ESC=European Society of Cardiology; HF=heart failure; HFrEF=heart failure with reduced ejection fraction; HFSA=Heart Failure Society of America; MRA=mineralocorticoid receptor antagonist </a:t>
            </a:r>
          </a:p>
          <a:p>
            <a:r>
              <a:rPr lang="en-GB" sz="800" dirty="0" smtClean="0"/>
              <a:t>1. Ponikowski  </a:t>
            </a:r>
            <a:r>
              <a:rPr lang="en-GB" sz="800" dirty="0"/>
              <a:t>et al. </a:t>
            </a:r>
            <a:r>
              <a:rPr lang="en-GB" sz="800" dirty="0" smtClean="0"/>
              <a:t>Eur </a:t>
            </a:r>
            <a:r>
              <a:rPr lang="en-GB" sz="800" dirty="0"/>
              <a:t>Heart </a:t>
            </a:r>
            <a:r>
              <a:rPr lang="en-GB" sz="800" dirty="0" smtClean="0"/>
              <a:t>J 2016;37:2129–200; 2. Yancy et </a:t>
            </a:r>
            <a:r>
              <a:rPr lang="en-GB" sz="800" dirty="0"/>
              <a:t>al. Circulation </a:t>
            </a:r>
            <a:r>
              <a:rPr lang="en-GB" sz="800" dirty="0" smtClean="0"/>
              <a:t>2016;134:e282–93</a:t>
            </a:r>
            <a:endParaRPr lang="de-DE" sz="700" dirty="0"/>
          </a:p>
        </p:txBody>
      </p:sp>
      <p:sp>
        <p:nvSpPr>
          <p:cNvPr id="9" name="TextBox 8"/>
          <p:cNvSpPr txBox="1"/>
          <p:nvPr/>
        </p:nvSpPr>
        <p:spPr>
          <a:xfrm>
            <a:off x="4286030" y="1245206"/>
            <a:ext cx="4451569" cy="3785652"/>
          </a:xfrm>
          <a:prstGeom prst="rect">
            <a:avLst/>
          </a:prstGeom>
          <a:noFill/>
          <a:ln>
            <a:noFill/>
          </a:ln>
        </p:spPr>
        <p:txBody>
          <a:bodyPr wrap="square" rtlCol="0">
            <a:spAutoFit/>
          </a:bodyPr>
          <a:lstStyle/>
          <a:p>
            <a:r>
              <a:rPr lang="en-US" sz="1600" b="1" dirty="0">
                <a:solidFill>
                  <a:srgbClr val="E5B439"/>
                </a:solidFill>
              </a:rPr>
              <a:t>2016 ACC/AHA/HFSA Guideline Update</a:t>
            </a:r>
          </a:p>
          <a:p>
            <a:pPr marL="285750" indent="-285750">
              <a:buClr>
                <a:schemeClr val="accent2"/>
              </a:buClr>
              <a:buFont typeface="Arial" panose="020B0604020202020204" pitchFamily="34" charset="0"/>
              <a:buChar char="•"/>
            </a:pPr>
            <a:r>
              <a:rPr lang="en-US" sz="1600" dirty="0" smtClean="0">
                <a:solidFill>
                  <a:srgbClr val="344051"/>
                </a:solidFill>
              </a:rPr>
              <a:t>Recommend sacubitril/valsartan </a:t>
            </a:r>
            <a:r>
              <a:rPr lang="en-US" sz="1600" u="sng" dirty="0" smtClean="0">
                <a:solidFill>
                  <a:srgbClr val="344051"/>
                </a:solidFill>
              </a:rPr>
              <a:t>OR</a:t>
            </a:r>
            <a:r>
              <a:rPr lang="en-US" sz="1600" dirty="0" smtClean="0">
                <a:solidFill>
                  <a:srgbClr val="344051"/>
                </a:solidFill>
              </a:rPr>
              <a:t> </a:t>
            </a:r>
            <a:r>
              <a:rPr lang="en-US" sz="1600" dirty="0">
                <a:solidFill>
                  <a:srgbClr val="344051"/>
                </a:solidFill>
              </a:rPr>
              <a:t>ACE inhibitors </a:t>
            </a:r>
            <a:r>
              <a:rPr lang="en-US" sz="1600" u="sng" dirty="0" smtClean="0">
                <a:solidFill>
                  <a:srgbClr val="344051"/>
                </a:solidFill>
              </a:rPr>
              <a:t>OR</a:t>
            </a:r>
            <a:r>
              <a:rPr lang="en-US" sz="1600" dirty="0" smtClean="0">
                <a:solidFill>
                  <a:srgbClr val="344051"/>
                </a:solidFill>
              </a:rPr>
              <a:t> ARBs for </a:t>
            </a:r>
            <a:r>
              <a:rPr lang="en-US" sz="1600" dirty="0">
                <a:solidFill>
                  <a:srgbClr val="344051"/>
                </a:solidFill>
              </a:rPr>
              <a:t>patients with </a:t>
            </a:r>
            <a:r>
              <a:rPr lang="en-US" sz="1600" dirty="0" smtClean="0">
                <a:solidFill>
                  <a:srgbClr val="344051"/>
                </a:solidFill>
              </a:rPr>
              <a:t>HFrEF</a:t>
            </a:r>
            <a:r>
              <a:rPr lang="en-US" sz="1600" baseline="30000" dirty="0" smtClean="0">
                <a:solidFill>
                  <a:srgbClr val="344051"/>
                </a:solidFill>
              </a:rPr>
              <a:t>2</a:t>
            </a:r>
            <a:endParaRPr lang="en-US" sz="1600" baseline="30000" dirty="0">
              <a:solidFill>
                <a:srgbClr val="344051"/>
              </a:solidFill>
            </a:endParaRPr>
          </a:p>
          <a:p>
            <a:pPr marL="285750" indent="-285750">
              <a:buClr>
                <a:schemeClr val="accent2"/>
              </a:buClr>
              <a:buFont typeface="Arial" panose="020B0604020202020204" pitchFamily="34" charset="0"/>
              <a:buChar char="•"/>
            </a:pPr>
            <a:r>
              <a:rPr lang="en-US" sz="1600" dirty="0">
                <a:solidFill>
                  <a:srgbClr val="344051"/>
                </a:solidFill>
              </a:rPr>
              <a:t>Recommend sacubitril/valsartan in conjunction with </a:t>
            </a:r>
            <a:r>
              <a:rPr lang="en-US" sz="1600" dirty="0" smtClean="0">
                <a:solidFill>
                  <a:srgbClr val="344051"/>
                </a:solidFill>
              </a:rPr>
              <a:t>evidence-based           beta-blockers </a:t>
            </a:r>
            <a:r>
              <a:rPr lang="en-US" sz="1600" dirty="0">
                <a:solidFill>
                  <a:srgbClr val="344051"/>
                </a:solidFill>
              </a:rPr>
              <a:t>and </a:t>
            </a:r>
            <a:r>
              <a:rPr lang="en-US" sz="1600" dirty="0" smtClean="0">
                <a:solidFill>
                  <a:srgbClr val="344051"/>
                </a:solidFill>
              </a:rPr>
              <a:t>MRAs in </a:t>
            </a:r>
            <a:r>
              <a:rPr lang="en-GB" sz="1600" dirty="0">
                <a:solidFill>
                  <a:srgbClr val="344051"/>
                </a:solidFill>
              </a:rPr>
              <a:t>patients with chronic symptomatic HFrEF NYHA class II or III who tolerate an ACE inhibitor or ARB</a:t>
            </a:r>
            <a:r>
              <a:rPr lang="en-US" sz="1600" baseline="30000" dirty="0" smtClean="0">
                <a:solidFill>
                  <a:srgbClr val="344051"/>
                </a:solidFill>
              </a:rPr>
              <a:t>2</a:t>
            </a:r>
            <a:endParaRPr lang="en-US" sz="1600" baseline="30000" dirty="0">
              <a:solidFill>
                <a:srgbClr val="344051"/>
              </a:solidFill>
            </a:endParaRPr>
          </a:p>
          <a:p>
            <a:endParaRPr lang="en-US" sz="1600" dirty="0">
              <a:solidFill>
                <a:srgbClr val="344051"/>
              </a:solidFill>
            </a:endParaRPr>
          </a:p>
          <a:p>
            <a:r>
              <a:rPr lang="en-US" sz="1600" b="1" dirty="0" smtClean="0">
                <a:solidFill>
                  <a:srgbClr val="E5B439"/>
                </a:solidFill>
              </a:rPr>
              <a:t>2016 ESC </a:t>
            </a:r>
            <a:r>
              <a:rPr lang="en-US" sz="1600" b="1" dirty="0">
                <a:solidFill>
                  <a:srgbClr val="E5B439"/>
                </a:solidFill>
              </a:rPr>
              <a:t>HF Guidelines</a:t>
            </a:r>
          </a:p>
          <a:p>
            <a:pPr marL="285750" indent="-285750">
              <a:buClr>
                <a:schemeClr val="accent2"/>
              </a:buClr>
              <a:buFont typeface="Arial" panose="020B0604020202020204" pitchFamily="34" charset="0"/>
              <a:buChar char="•"/>
            </a:pPr>
            <a:r>
              <a:rPr lang="en-US" sz="1600" dirty="0" smtClean="0">
                <a:solidFill>
                  <a:srgbClr val="344051"/>
                </a:solidFill>
              </a:rPr>
              <a:t>Recommend </a:t>
            </a:r>
            <a:r>
              <a:rPr lang="en-US" sz="1600" dirty="0">
                <a:solidFill>
                  <a:srgbClr val="344051"/>
                </a:solidFill>
              </a:rPr>
              <a:t>replacing an ACE inhibitor </a:t>
            </a:r>
            <a:r>
              <a:rPr lang="en-US" sz="1600" dirty="0" smtClean="0">
                <a:solidFill>
                  <a:srgbClr val="344051"/>
                </a:solidFill>
              </a:rPr>
              <a:t>(or ARB) with sacubitril/valsartan in ambulatory patients with HFrEF who are symptomatic despite optimal treatment </a:t>
            </a:r>
            <a:r>
              <a:rPr lang="en-US" sz="1600" dirty="0">
                <a:solidFill>
                  <a:srgbClr val="344051"/>
                </a:solidFill>
              </a:rPr>
              <a:t>with an ACE inhibitor, a beta-blocker, </a:t>
            </a:r>
            <a:r>
              <a:rPr lang="en-US" sz="1600" dirty="0" smtClean="0">
                <a:solidFill>
                  <a:srgbClr val="344051"/>
                </a:solidFill>
              </a:rPr>
              <a:t>and an MRA</a:t>
            </a:r>
            <a:r>
              <a:rPr lang="en-US" sz="1600" baseline="30000" dirty="0" smtClean="0">
                <a:solidFill>
                  <a:srgbClr val="344051"/>
                </a:solidFill>
              </a:rPr>
              <a:t>10</a:t>
            </a:r>
            <a:endParaRPr lang="en-US" sz="1600" baseline="30000" dirty="0">
              <a:solidFill>
                <a:srgbClr val="344051"/>
              </a:solidFill>
            </a:endParaRPr>
          </a:p>
        </p:txBody>
      </p:sp>
      <p:sp>
        <p:nvSpPr>
          <p:cNvPr id="6"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11</a:t>
            </a:fld>
            <a:endParaRPr lang="en-US" dirty="0" smtClean="0"/>
          </a:p>
        </p:txBody>
      </p:sp>
    </p:spTree>
    <p:extLst>
      <p:ext uri="{BB962C8B-B14F-4D97-AF65-F5344CB8AC3E}">
        <p14:creationId xmlns:p14="http://schemas.microsoft.com/office/powerpoint/2010/main" val="1103448482"/>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6"/>
          <p:cNvSpPr txBox="1">
            <a:spLocks/>
          </p:cNvSpPr>
          <p:nvPr/>
        </p:nvSpPr>
        <p:spPr>
          <a:xfrm>
            <a:off x="-1149352" y="23651"/>
            <a:ext cx="7863840" cy="514350"/>
          </a:xfrm>
          <a:prstGeom prst="rect">
            <a:avLst/>
          </a:prstGeom>
        </p:spPr>
        <p:txBody>
          <a:bodyPr vert="horz" lIns="0" tIns="0" rIns="0" bIns="0" rtlCol="0" anchor="t" anchorCtr="0">
            <a:noAutofit/>
          </a:bodyPr>
          <a:lstStyle>
            <a:lvl1pPr algn="l" rtl="0" eaLnBrk="1" fontAlgn="base" hangingPunct="1">
              <a:lnSpc>
                <a:spcPts val="2600"/>
              </a:lnSpc>
              <a:spcBef>
                <a:spcPct val="0"/>
              </a:spcBef>
              <a:spcAft>
                <a:spcPct val="0"/>
              </a:spcAft>
              <a:defRPr sz="2400" b="1" i="0" baseline="0">
                <a:solidFill>
                  <a:schemeClr val="tx1"/>
                </a:solidFill>
                <a:latin typeface="+mj-lt"/>
                <a:ea typeface="+mj-ea"/>
                <a:cs typeface="+mj-cs"/>
              </a:defRPr>
            </a:lvl1pPr>
            <a:lvl2pPr algn="l" rtl="0" eaLnBrk="1" fontAlgn="base" hangingPunct="1">
              <a:lnSpc>
                <a:spcPct val="95000"/>
              </a:lnSpc>
              <a:spcBef>
                <a:spcPct val="0"/>
              </a:spcBef>
              <a:spcAft>
                <a:spcPct val="0"/>
              </a:spcAft>
              <a:defRPr sz="2800">
                <a:solidFill>
                  <a:schemeClr val="folHlink"/>
                </a:solidFill>
                <a:latin typeface="Arial" charset="0"/>
              </a:defRPr>
            </a:lvl2pPr>
            <a:lvl3pPr algn="l" rtl="0" eaLnBrk="1" fontAlgn="base" hangingPunct="1">
              <a:lnSpc>
                <a:spcPct val="95000"/>
              </a:lnSpc>
              <a:spcBef>
                <a:spcPct val="0"/>
              </a:spcBef>
              <a:spcAft>
                <a:spcPct val="0"/>
              </a:spcAft>
              <a:defRPr sz="2800">
                <a:solidFill>
                  <a:schemeClr val="folHlink"/>
                </a:solidFill>
                <a:latin typeface="Arial" charset="0"/>
              </a:defRPr>
            </a:lvl3pPr>
            <a:lvl4pPr algn="l" rtl="0" eaLnBrk="1" fontAlgn="base" hangingPunct="1">
              <a:lnSpc>
                <a:spcPct val="95000"/>
              </a:lnSpc>
              <a:spcBef>
                <a:spcPct val="0"/>
              </a:spcBef>
              <a:spcAft>
                <a:spcPct val="0"/>
              </a:spcAft>
              <a:defRPr sz="2800">
                <a:solidFill>
                  <a:schemeClr val="folHlink"/>
                </a:solidFill>
                <a:latin typeface="Arial" charset="0"/>
              </a:defRPr>
            </a:lvl4pPr>
            <a:lvl5pPr algn="l" rtl="0" eaLnBrk="1" fontAlgn="base" hangingPunct="1">
              <a:lnSpc>
                <a:spcPct val="95000"/>
              </a:lnSpc>
              <a:spcBef>
                <a:spcPct val="0"/>
              </a:spcBef>
              <a:spcAft>
                <a:spcPct val="0"/>
              </a:spcAft>
              <a:defRPr sz="2800">
                <a:solidFill>
                  <a:schemeClr val="folHlink"/>
                </a:solidFill>
                <a:latin typeface="Arial" charset="0"/>
              </a:defRPr>
            </a:lvl5pPr>
            <a:lvl6pPr marL="457200" algn="l" rtl="0" eaLnBrk="1" fontAlgn="base" hangingPunct="1">
              <a:lnSpc>
                <a:spcPct val="95000"/>
              </a:lnSpc>
              <a:spcBef>
                <a:spcPct val="0"/>
              </a:spcBef>
              <a:spcAft>
                <a:spcPct val="0"/>
              </a:spcAft>
              <a:defRPr sz="2800">
                <a:solidFill>
                  <a:schemeClr val="folHlink"/>
                </a:solidFill>
                <a:latin typeface="Arial" charset="0"/>
              </a:defRPr>
            </a:lvl6pPr>
            <a:lvl7pPr marL="914400" algn="l" rtl="0" eaLnBrk="1" fontAlgn="base" hangingPunct="1">
              <a:lnSpc>
                <a:spcPct val="95000"/>
              </a:lnSpc>
              <a:spcBef>
                <a:spcPct val="0"/>
              </a:spcBef>
              <a:spcAft>
                <a:spcPct val="0"/>
              </a:spcAft>
              <a:defRPr sz="2800">
                <a:solidFill>
                  <a:schemeClr val="folHlink"/>
                </a:solidFill>
                <a:latin typeface="Arial" charset="0"/>
              </a:defRPr>
            </a:lvl7pPr>
            <a:lvl8pPr marL="1371600" algn="l" rtl="0" eaLnBrk="1" fontAlgn="base" hangingPunct="1">
              <a:lnSpc>
                <a:spcPct val="95000"/>
              </a:lnSpc>
              <a:spcBef>
                <a:spcPct val="0"/>
              </a:spcBef>
              <a:spcAft>
                <a:spcPct val="0"/>
              </a:spcAft>
              <a:defRPr sz="2800">
                <a:solidFill>
                  <a:schemeClr val="folHlink"/>
                </a:solidFill>
                <a:latin typeface="Arial" charset="0"/>
              </a:defRPr>
            </a:lvl8pPr>
            <a:lvl9pPr marL="1828800" algn="l" rtl="0" eaLnBrk="1" fontAlgn="base" hangingPunct="1">
              <a:lnSpc>
                <a:spcPct val="95000"/>
              </a:lnSpc>
              <a:spcBef>
                <a:spcPct val="0"/>
              </a:spcBef>
              <a:spcAft>
                <a:spcPct val="0"/>
              </a:spcAft>
              <a:defRPr sz="2800">
                <a:solidFill>
                  <a:schemeClr val="folHlink"/>
                </a:solidFill>
                <a:latin typeface="Arial" charset="0"/>
              </a:defRPr>
            </a:lvl9pPr>
          </a:lstStyle>
          <a:p>
            <a:endParaRPr lang="de-DE" sz="2000" baseline="30000" dirty="0"/>
          </a:p>
        </p:txBody>
      </p:sp>
      <p:sp>
        <p:nvSpPr>
          <p:cNvPr id="9" name="Rechteck 8"/>
          <p:cNvSpPr/>
          <p:nvPr/>
        </p:nvSpPr>
        <p:spPr>
          <a:xfrm>
            <a:off x="556934" y="4440746"/>
            <a:ext cx="8496944" cy="707886"/>
          </a:xfrm>
          <a:prstGeom prst="rect">
            <a:avLst/>
          </a:prstGeom>
        </p:spPr>
        <p:txBody>
          <a:bodyPr wrap="square">
            <a:spAutoFit/>
          </a:bodyPr>
          <a:lstStyle/>
          <a:p>
            <a:r>
              <a:rPr lang="en-US" sz="800" dirty="0" smtClean="0"/>
              <a:t>*Compared with enalapril, as assessed via time </a:t>
            </a:r>
            <a:r>
              <a:rPr lang="en-US" sz="800" dirty="0"/>
              <a:t>until </a:t>
            </a:r>
            <a:r>
              <a:rPr lang="en-US" sz="800" dirty="0" smtClean="0"/>
              <a:t>cardiovascular death or </a:t>
            </a:r>
            <a:r>
              <a:rPr lang="en-US" sz="800" dirty="0"/>
              <a:t>first hospitalization for </a:t>
            </a:r>
            <a:r>
              <a:rPr lang="en-US" sz="800" dirty="0" smtClean="0"/>
              <a:t>HF.</a:t>
            </a:r>
            <a:r>
              <a:rPr lang="en-US" sz="800" baseline="30000" dirty="0" smtClean="0"/>
              <a:t>1</a:t>
            </a:r>
            <a:r>
              <a:rPr lang="en-US" sz="800" dirty="0" smtClean="0"/>
              <a:t> </a:t>
            </a:r>
            <a:r>
              <a:rPr lang="en-US" sz="800" baseline="30000" dirty="0" smtClean="0"/>
              <a:t>‡</a:t>
            </a:r>
            <a:r>
              <a:rPr lang="en-US" sz="800" dirty="0"/>
              <a:t>E</a:t>
            </a:r>
            <a:r>
              <a:rPr lang="en-US" sz="800" dirty="0" smtClean="0"/>
              <a:t>nalapril </a:t>
            </a:r>
            <a:r>
              <a:rPr lang="en-US" sz="800" dirty="0"/>
              <a:t>10 mg 2x daily as comparator </a:t>
            </a:r>
            <a:r>
              <a:rPr lang="en-US" sz="800" dirty="0" smtClean="0"/>
              <a:t>vs sacubitril/valsartan </a:t>
            </a:r>
            <a:r>
              <a:rPr lang="en-US" sz="800" dirty="0"/>
              <a:t>200 mg 2x daily in the PARADIGM-HF study (in addition of standard therapy). </a:t>
            </a:r>
            <a:r>
              <a:rPr lang="en-US" sz="800" baseline="30000" dirty="0"/>
              <a:t>§</a:t>
            </a:r>
            <a:r>
              <a:rPr lang="en-US" sz="800" dirty="0"/>
              <a:t>27 months since randomization (median</a:t>
            </a:r>
            <a:r>
              <a:rPr lang="en-US" sz="800" dirty="0" smtClean="0"/>
              <a:t>)</a:t>
            </a:r>
          </a:p>
          <a:p>
            <a:pPr lvl="0"/>
            <a:r>
              <a:rPr lang="en-US" sz="800" dirty="0" smtClean="0"/>
              <a:t>ACE=angiotensin-converting enzyme;</a:t>
            </a:r>
            <a:r>
              <a:rPr lang="en-US" sz="800" b="1" dirty="0" smtClean="0">
                <a:solidFill>
                  <a:srgbClr val="374B5A"/>
                </a:solidFill>
              </a:rPr>
              <a:t> </a:t>
            </a:r>
            <a:r>
              <a:rPr lang="en-US" sz="800" dirty="0" smtClean="0">
                <a:solidFill>
                  <a:srgbClr val="374B5A"/>
                </a:solidFill>
              </a:rPr>
              <a:t>ARR=absolute </a:t>
            </a:r>
            <a:r>
              <a:rPr lang="en-US" sz="800" dirty="0">
                <a:solidFill>
                  <a:srgbClr val="374B5A"/>
                </a:solidFill>
              </a:rPr>
              <a:t>risk reduction</a:t>
            </a:r>
            <a:r>
              <a:rPr lang="en-US" sz="800" dirty="0" smtClean="0">
                <a:solidFill>
                  <a:srgbClr val="374B5A"/>
                </a:solidFill>
              </a:rPr>
              <a:t>;</a:t>
            </a:r>
            <a:r>
              <a:rPr lang="en-US" sz="800" dirty="0">
                <a:solidFill>
                  <a:srgbClr val="374B5A"/>
                </a:solidFill>
              </a:rPr>
              <a:t> CI=confidence </a:t>
            </a:r>
            <a:r>
              <a:rPr lang="en-US" sz="800" dirty="0" smtClean="0">
                <a:solidFill>
                  <a:srgbClr val="374B5A"/>
                </a:solidFill>
              </a:rPr>
              <a:t>interval; HF=heart failure; HFrEF=heart failure with reduced ejection fraction; HR=hazard </a:t>
            </a:r>
            <a:r>
              <a:rPr lang="en-US" sz="800" dirty="0">
                <a:solidFill>
                  <a:srgbClr val="374B5A"/>
                </a:solidFill>
              </a:rPr>
              <a:t>ratio</a:t>
            </a:r>
            <a:r>
              <a:rPr lang="en-US" sz="800" dirty="0" smtClean="0">
                <a:solidFill>
                  <a:srgbClr val="374B5A"/>
                </a:solidFill>
              </a:rPr>
              <a:t>;</a:t>
            </a:r>
            <a:r>
              <a:rPr lang="en-US" sz="800" dirty="0" smtClean="0"/>
              <a:t> NNT=number needed to treat</a:t>
            </a:r>
          </a:p>
          <a:p>
            <a:pPr lvl="0">
              <a:defRPr/>
            </a:pPr>
            <a:r>
              <a:rPr lang="en-US" sz="800" dirty="0" smtClean="0">
                <a:solidFill>
                  <a:srgbClr val="374B5A"/>
                </a:solidFill>
              </a:rPr>
              <a:t>McMurray </a:t>
            </a:r>
            <a:r>
              <a:rPr lang="en-US" sz="800" dirty="0">
                <a:solidFill>
                  <a:srgbClr val="374B5A"/>
                </a:solidFill>
              </a:rPr>
              <a:t>et al. N Engl J Med </a:t>
            </a:r>
            <a:r>
              <a:rPr lang="en-US" sz="800" dirty="0" smtClean="0">
                <a:solidFill>
                  <a:srgbClr val="374B5A"/>
                </a:solidFill>
              </a:rPr>
              <a:t>2014;371:993–1004</a:t>
            </a:r>
            <a:endParaRPr lang="en-US" sz="800" dirty="0">
              <a:solidFill>
                <a:srgbClr val="374B5A"/>
              </a:solidFill>
            </a:endParaRPr>
          </a:p>
        </p:txBody>
      </p:sp>
      <p:sp>
        <p:nvSpPr>
          <p:cNvPr id="11" name="TextBox 10"/>
          <p:cNvSpPr txBox="1"/>
          <p:nvPr/>
        </p:nvSpPr>
        <p:spPr>
          <a:xfrm rot="16200000">
            <a:off x="-400670" y="2310147"/>
            <a:ext cx="1884298" cy="282573"/>
          </a:xfrm>
          <a:prstGeom prst="rect">
            <a:avLst/>
          </a:prstGeom>
          <a:noFill/>
        </p:spPr>
        <p:txBody>
          <a:bodyPr wrap="none" lIns="0" tIns="0" rIns="0" bIns="36000" rtlCol="0" anchor="b">
            <a:spAutoFit/>
          </a:bodyPr>
          <a:lstStyle/>
          <a:p>
            <a:pPr algn="ctr"/>
            <a:r>
              <a:rPr lang="en-US" sz="1600" dirty="0" smtClean="0">
                <a:latin typeface="+mn-lt"/>
              </a:rPr>
              <a:t>Cumulative probability</a:t>
            </a:r>
            <a:endParaRPr lang="en-US" sz="1600" dirty="0">
              <a:latin typeface="+mn-lt"/>
            </a:endParaRPr>
          </a:p>
        </p:txBody>
      </p:sp>
      <p:sp>
        <p:nvSpPr>
          <p:cNvPr id="12" name="TextBox 11"/>
          <p:cNvSpPr txBox="1"/>
          <p:nvPr/>
        </p:nvSpPr>
        <p:spPr>
          <a:xfrm>
            <a:off x="802835" y="1002821"/>
            <a:ext cx="368741" cy="246221"/>
          </a:xfrm>
          <a:prstGeom prst="rect">
            <a:avLst/>
          </a:prstGeom>
          <a:noFill/>
        </p:spPr>
        <p:txBody>
          <a:bodyPr wrap="none" lIns="0" tIns="0" rIns="108000" bIns="0" rtlCol="0" anchor="ctr">
            <a:spAutoFit/>
          </a:bodyPr>
          <a:lstStyle/>
          <a:p>
            <a:pPr algn="r"/>
            <a:r>
              <a:rPr lang="en-US" sz="1600" dirty="0" smtClean="0">
                <a:latin typeface="+mj-lt"/>
              </a:rPr>
              <a:t>0.4</a:t>
            </a:r>
            <a:endParaRPr lang="en-US" sz="1600" dirty="0">
              <a:latin typeface="+mj-lt"/>
            </a:endParaRPr>
          </a:p>
        </p:txBody>
      </p:sp>
      <p:sp>
        <p:nvSpPr>
          <p:cNvPr id="13" name="TextBox 12"/>
          <p:cNvSpPr txBox="1"/>
          <p:nvPr/>
        </p:nvSpPr>
        <p:spPr>
          <a:xfrm>
            <a:off x="3737866" y="1039200"/>
            <a:ext cx="1694375" cy="528794"/>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r>
              <a:rPr lang="en-US" sz="1600" b="1" dirty="0" smtClean="0">
                <a:solidFill>
                  <a:srgbClr val="808080"/>
                </a:solidFill>
                <a:latin typeface="+mn-lt"/>
              </a:rPr>
              <a:t>Enalapril</a:t>
            </a:r>
            <a:r>
              <a:rPr lang="en-US" sz="1600" b="1" baseline="30000" dirty="0">
                <a:solidFill>
                  <a:srgbClr val="808080"/>
                </a:solidFill>
                <a:latin typeface="+mn-lt"/>
              </a:rPr>
              <a:t>‡</a:t>
            </a:r>
            <a:r>
              <a:rPr lang="en-US" sz="1600" b="1" dirty="0">
                <a:solidFill>
                  <a:srgbClr val="808080"/>
                </a:solidFill>
                <a:latin typeface="+mn-lt"/>
              </a:rPr>
              <a:t> </a:t>
            </a:r>
            <a:r>
              <a:rPr lang="en-US" sz="1600" b="1" dirty="0" smtClean="0">
                <a:solidFill>
                  <a:srgbClr val="808080"/>
                </a:solidFill>
                <a:latin typeface="+mn-lt"/>
              </a:rPr>
              <a:t>(N=4,212)</a:t>
            </a:r>
          </a:p>
          <a:p>
            <a:pPr algn="l"/>
            <a:r>
              <a:rPr lang="en-US" sz="1600" b="1" dirty="0" smtClean="0">
                <a:solidFill>
                  <a:srgbClr val="E9AE00"/>
                </a:solidFill>
                <a:latin typeface="+mn-lt"/>
              </a:rPr>
              <a:t>Entresto (N=4,187)</a:t>
            </a:r>
            <a:endParaRPr lang="en-US" sz="1600" b="1" dirty="0">
              <a:solidFill>
                <a:srgbClr val="E9AE00"/>
              </a:solidFill>
              <a:latin typeface="+mn-lt"/>
            </a:endParaRPr>
          </a:p>
        </p:txBody>
      </p:sp>
      <p:sp>
        <p:nvSpPr>
          <p:cNvPr id="14" name="TextBox 13"/>
          <p:cNvSpPr txBox="1"/>
          <p:nvPr/>
        </p:nvSpPr>
        <p:spPr>
          <a:xfrm>
            <a:off x="1697327" y="3725084"/>
            <a:ext cx="104195" cy="282573"/>
          </a:xfrm>
          <a:prstGeom prst="rect">
            <a:avLst/>
          </a:prstGeom>
          <a:noFill/>
        </p:spPr>
        <p:txBody>
          <a:bodyPr wrap="none" lIns="0" tIns="36000" rIns="0" bIns="0" rtlCol="0" anchor="t">
            <a:spAutoFit/>
          </a:bodyPr>
          <a:lstStyle/>
          <a:p>
            <a:pPr algn="ctr"/>
            <a:r>
              <a:rPr lang="en-US" sz="1600" dirty="0" smtClean="0">
                <a:latin typeface="+mj-lt"/>
              </a:rPr>
              <a:t>6</a:t>
            </a:r>
            <a:endParaRPr lang="en-US" sz="1600" dirty="0">
              <a:latin typeface="+mj-lt"/>
            </a:endParaRPr>
          </a:p>
        </p:txBody>
      </p:sp>
      <p:sp>
        <p:nvSpPr>
          <p:cNvPr id="15" name="TextBox 14"/>
          <p:cNvSpPr txBox="1"/>
          <p:nvPr/>
        </p:nvSpPr>
        <p:spPr>
          <a:xfrm>
            <a:off x="2393028" y="3905061"/>
            <a:ext cx="2367378" cy="282573"/>
          </a:xfrm>
          <a:prstGeom prst="rect">
            <a:avLst/>
          </a:prstGeom>
          <a:noFill/>
        </p:spPr>
        <p:txBody>
          <a:bodyPr wrap="none" lIns="0" tIns="36000" rIns="0" bIns="0" rtlCol="0" anchor="t">
            <a:spAutoFit/>
          </a:bodyPr>
          <a:lstStyle/>
          <a:p>
            <a:pPr algn="ctr"/>
            <a:r>
              <a:rPr lang="en-US" sz="1600" dirty="0" smtClean="0">
                <a:latin typeface="+mn-lt"/>
              </a:rPr>
              <a:t>Months since randomization</a:t>
            </a:r>
            <a:endParaRPr lang="en-US" sz="1600" dirty="0">
              <a:latin typeface="+mn-lt"/>
            </a:endParaRPr>
          </a:p>
        </p:txBody>
      </p:sp>
      <p:sp>
        <p:nvSpPr>
          <p:cNvPr id="17" name="TextBox 16"/>
          <p:cNvSpPr txBox="1"/>
          <p:nvPr/>
        </p:nvSpPr>
        <p:spPr>
          <a:xfrm>
            <a:off x="810773" y="1636119"/>
            <a:ext cx="368741" cy="246221"/>
          </a:xfrm>
          <a:prstGeom prst="rect">
            <a:avLst/>
          </a:prstGeom>
          <a:noFill/>
        </p:spPr>
        <p:txBody>
          <a:bodyPr wrap="none" lIns="0" tIns="0" rIns="108000" bIns="0" rtlCol="0" anchor="ctr">
            <a:spAutoFit/>
          </a:bodyPr>
          <a:lstStyle/>
          <a:p>
            <a:pPr algn="r"/>
            <a:r>
              <a:rPr lang="en-US" sz="1600" dirty="0" smtClean="0">
                <a:latin typeface="+mj-lt"/>
              </a:rPr>
              <a:t>0.3</a:t>
            </a:r>
            <a:endParaRPr lang="en-US" sz="1600" dirty="0">
              <a:latin typeface="+mj-lt"/>
            </a:endParaRPr>
          </a:p>
        </p:txBody>
      </p:sp>
      <p:sp>
        <p:nvSpPr>
          <p:cNvPr id="18" name="TextBox 17"/>
          <p:cNvSpPr txBox="1"/>
          <p:nvPr/>
        </p:nvSpPr>
        <p:spPr>
          <a:xfrm>
            <a:off x="785373" y="2290482"/>
            <a:ext cx="368741" cy="246221"/>
          </a:xfrm>
          <a:prstGeom prst="rect">
            <a:avLst/>
          </a:prstGeom>
          <a:noFill/>
        </p:spPr>
        <p:txBody>
          <a:bodyPr wrap="none" lIns="0" tIns="0" rIns="108000" bIns="0" rtlCol="0" anchor="ctr">
            <a:spAutoFit/>
          </a:bodyPr>
          <a:lstStyle/>
          <a:p>
            <a:pPr algn="r"/>
            <a:r>
              <a:rPr lang="en-US" sz="1600" dirty="0" smtClean="0">
                <a:latin typeface="+mj-lt"/>
              </a:rPr>
              <a:t>0.2</a:t>
            </a:r>
            <a:endParaRPr lang="en-US" sz="1600" dirty="0">
              <a:latin typeface="+mj-lt"/>
            </a:endParaRPr>
          </a:p>
        </p:txBody>
      </p:sp>
      <p:sp>
        <p:nvSpPr>
          <p:cNvPr id="19" name="TextBox 18"/>
          <p:cNvSpPr txBox="1"/>
          <p:nvPr/>
        </p:nvSpPr>
        <p:spPr>
          <a:xfrm>
            <a:off x="771085" y="2925144"/>
            <a:ext cx="368741" cy="246221"/>
          </a:xfrm>
          <a:prstGeom prst="rect">
            <a:avLst/>
          </a:prstGeom>
          <a:noFill/>
        </p:spPr>
        <p:txBody>
          <a:bodyPr wrap="none" lIns="0" tIns="0" rIns="108000" bIns="0" rtlCol="0" anchor="ctr">
            <a:spAutoFit/>
          </a:bodyPr>
          <a:lstStyle/>
          <a:p>
            <a:pPr algn="r"/>
            <a:r>
              <a:rPr lang="en-US" sz="1600" dirty="0" smtClean="0">
                <a:latin typeface="+mj-lt"/>
              </a:rPr>
              <a:t>0.1</a:t>
            </a:r>
            <a:endParaRPr lang="en-US" sz="1600" dirty="0">
              <a:latin typeface="+mj-lt"/>
            </a:endParaRPr>
          </a:p>
        </p:txBody>
      </p:sp>
      <p:sp>
        <p:nvSpPr>
          <p:cNvPr id="20" name="TextBox 19"/>
          <p:cNvSpPr txBox="1"/>
          <p:nvPr/>
        </p:nvSpPr>
        <p:spPr>
          <a:xfrm>
            <a:off x="906626" y="3566306"/>
            <a:ext cx="213249" cy="246221"/>
          </a:xfrm>
          <a:prstGeom prst="rect">
            <a:avLst/>
          </a:prstGeom>
          <a:noFill/>
        </p:spPr>
        <p:txBody>
          <a:bodyPr wrap="none" lIns="0" tIns="0" rIns="108000" bIns="0" rtlCol="0" anchor="ctr">
            <a:spAutoFit/>
          </a:bodyPr>
          <a:lstStyle/>
          <a:p>
            <a:pPr algn="r"/>
            <a:r>
              <a:rPr lang="en-US" sz="1600" dirty="0" smtClean="0">
                <a:latin typeface="+mj-lt"/>
              </a:rPr>
              <a:t>0</a:t>
            </a:r>
            <a:endParaRPr lang="en-US" sz="1600" dirty="0">
              <a:latin typeface="+mj-lt"/>
            </a:endParaRPr>
          </a:p>
        </p:txBody>
      </p:sp>
      <p:sp>
        <p:nvSpPr>
          <p:cNvPr id="21" name="TextBox 20"/>
          <p:cNvSpPr txBox="1"/>
          <p:nvPr/>
        </p:nvSpPr>
        <p:spPr>
          <a:xfrm>
            <a:off x="4487423" y="2964013"/>
            <a:ext cx="1248740" cy="775015"/>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r>
              <a:rPr lang="en-US" sz="1200" dirty="0" smtClean="0">
                <a:solidFill>
                  <a:schemeClr val="tx1"/>
                </a:solidFill>
                <a:latin typeface="+mn-lt"/>
              </a:rPr>
              <a:t>p&lt;0.0001</a:t>
            </a:r>
          </a:p>
          <a:p>
            <a:pPr algn="l"/>
            <a:r>
              <a:rPr lang="en-US" sz="1200" dirty="0" smtClean="0">
                <a:solidFill>
                  <a:schemeClr val="tx1"/>
                </a:solidFill>
                <a:latin typeface="+mn-lt"/>
              </a:rPr>
              <a:t>HR: 0.80 </a:t>
            </a:r>
          </a:p>
          <a:p>
            <a:pPr algn="l"/>
            <a:r>
              <a:rPr lang="en-US" sz="1200" dirty="0" smtClean="0">
                <a:solidFill>
                  <a:schemeClr val="tx1"/>
                </a:solidFill>
                <a:latin typeface="+mn-lt"/>
              </a:rPr>
              <a:t>(95 % CI: 0.73</a:t>
            </a:r>
            <a:r>
              <a:rPr lang="en-US" sz="1200" dirty="0" smtClean="0">
                <a:solidFill>
                  <a:schemeClr val="tx1"/>
                </a:solidFill>
                <a:latin typeface="+mn-lt"/>
                <a:cs typeface="Arial"/>
              </a:rPr>
              <a:t>–</a:t>
            </a:r>
            <a:r>
              <a:rPr lang="en-US" sz="1200" dirty="0" smtClean="0">
                <a:solidFill>
                  <a:schemeClr val="tx1"/>
                </a:solidFill>
                <a:latin typeface="+mn-lt"/>
              </a:rPr>
              <a:t>0.87)</a:t>
            </a:r>
          </a:p>
          <a:p>
            <a:pPr algn="l"/>
            <a:r>
              <a:rPr lang="en-US" sz="1200" dirty="0" smtClean="0">
                <a:solidFill>
                  <a:schemeClr val="tx1"/>
                </a:solidFill>
                <a:latin typeface="+mn-lt"/>
              </a:rPr>
              <a:t>ARR: 4.7 %</a:t>
            </a:r>
            <a:endParaRPr lang="en-US" sz="1200" dirty="0">
              <a:solidFill>
                <a:schemeClr val="tx1"/>
              </a:solidFill>
              <a:latin typeface="+mn-lt"/>
            </a:endParaRPr>
          </a:p>
        </p:txBody>
      </p:sp>
      <p:sp>
        <p:nvSpPr>
          <p:cNvPr id="3" name="TextBox 2"/>
          <p:cNvSpPr txBox="1"/>
          <p:nvPr/>
        </p:nvSpPr>
        <p:spPr>
          <a:xfrm>
            <a:off x="6311396" y="1972732"/>
            <a:ext cx="2220480" cy="1446550"/>
          </a:xfrm>
          <a:prstGeom prst="rect">
            <a:avLst/>
          </a:prstGeom>
          <a:noFill/>
          <a:effectLst>
            <a:reflection blurRad="6350" stA="52000" endA="300" endPos="16000" dir="5400000" sy="-100000" algn="bl" rotWithShape="0"/>
          </a:effectLst>
        </p:spPr>
        <p:txBody>
          <a:bodyPr wrap="none" rtlCol="0">
            <a:spAutoFit/>
          </a:bodyPr>
          <a:lstStyle/>
          <a:p>
            <a:r>
              <a:rPr lang="en-US" sz="8800" b="1" dirty="0" smtClean="0">
                <a:gradFill flip="none" rotWithShape="1">
                  <a:gsLst>
                    <a:gs pos="0">
                      <a:schemeClr val="accent2"/>
                    </a:gs>
                    <a:gs pos="100000">
                      <a:schemeClr val="bg2"/>
                    </a:gs>
                  </a:gsLst>
                  <a:lin ang="13500000" scaled="1"/>
                  <a:tileRect/>
                </a:gradFill>
                <a:effectLst>
                  <a:reflection blurRad="6350" stA="55000" endA="300" endPos="24000" dir="5400000" sy="-100000" algn="bl" rotWithShape="0"/>
                </a:effectLst>
                <a:latin typeface="News Gothic MT" panose="020B0503020103020203" pitchFamily="34" charset="0"/>
              </a:rPr>
              <a:t>20</a:t>
            </a:r>
            <a:r>
              <a:rPr lang="en-US" sz="7200" b="1" baseline="30000" dirty="0" smtClean="0">
                <a:gradFill flip="none" rotWithShape="1">
                  <a:gsLst>
                    <a:gs pos="0">
                      <a:schemeClr val="accent2"/>
                    </a:gs>
                    <a:gs pos="100000">
                      <a:schemeClr val="bg2"/>
                    </a:gs>
                  </a:gsLst>
                  <a:lin ang="13500000" scaled="1"/>
                  <a:tileRect/>
                </a:gradFill>
                <a:effectLst>
                  <a:reflection blurRad="6350" stA="55000" endA="300" endPos="24000" dir="5400000" sy="-100000" algn="bl" rotWithShape="0"/>
                </a:effectLst>
                <a:latin typeface="News Gothic MT" panose="020B0503020103020203" pitchFamily="34" charset="0"/>
              </a:rPr>
              <a:t>%</a:t>
            </a:r>
            <a:endParaRPr lang="en-US" sz="8800" b="1" baseline="30000" dirty="0">
              <a:gradFill flip="none" rotWithShape="1">
                <a:gsLst>
                  <a:gs pos="0">
                    <a:schemeClr val="accent2"/>
                  </a:gs>
                  <a:gs pos="100000">
                    <a:schemeClr val="bg2"/>
                  </a:gs>
                </a:gsLst>
                <a:lin ang="13500000" scaled="1"/>
                <a:tileRect/>
              </a:gradFill>
              <a:effectLst>
                <a:reflection blurRad="6350" stA="55000" endA="300" endPos="24000" dir="5400000" sy="-100000" algn="bl" rotWithShape="0"/>
              </a:effectLst>
              <a:latin typeface="News Gothic MT" panose="020B0503020103020203" pitchFamily="34" charset="0"/>
            </a:endParaRPr>
          </a:p>
        </p:txBody>
      </p:sp>
      <p:grpSp>
        <p:nvGrpSpPr>
          <p:cNvPr id="6" name="Group 5"/>
          <p:cNvGrpSpPr/>
          <p:nvPr/>
        </p:nvGrpSpPr>
        <p:grpSpPr>
          <a:xfrm rot="546383">
            <a:off x="7556943" y="798286"/>
            <a:ext cx="1298486" cy="973865"/>
            <a:chOff x="4323381" y="1261487"/>
            <a:chExt cx="1298486" cy="1298486"/>
          </a:xfrm>
        </p:grpSpPr>
        <p:sp>
          <p:nvSpPr>
            <p:cNvPr id="23" name="Oval 22"/>
            <p:cNvSpPr/>
            <p:nvPr/>
          </p:nvSpPr>
          <p:spPr>
            <a:xfrm>
              <a:off x="4323381" y="1261487"/>
              <a:ext cx="1298486" cy="1298486"/>
            </a:xfrm>
            <a:prstGeom prst="ellipse">
              <a:avLst/>
            </a:prstGeom>
            <a:gradFill flip="none" rotWithShape="1">
              <a:gsLst>
                <a:gs pos="0">
                  <a:schemeClr val="tx1">
                    <a:lumMod val="60000"/>
                    <a:lumOff val="40000"/>
                  </a:schemeClr>
                </a:gs>
                <a:gs pos="100000">
                  <a:schemeClr val="tx1">
                    <a:shade val="100000"/>
                    <a:satMod val="115000"/>
                  </a:scheme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b="1" baseline="30000" dirty="0">
                <a:ln>
                  <a:noFill/>
                </a:ln>
                <a:solidFill>
                  <a:schemeClr val="bg1"/>
                </a:solidFill>
                <a:latin typeface="News Gothic MT" panose="020B0503020103020203" pitchFamily="34" charset="0"/>
              </a:endParaRPr>
            </a:p>
          </p:txBody>
        </p:sp>
        <p:sp>
          <p:nvSpPr>
            <p:cNvPr id="4" name="Oval 3"/>
            <p:cNvSpPr/>
            <p:nvPr/>
          </p:nvSpPr>
          <p:spPr>
            <a:xfrm>
              <a:off x="4385377" y="1321450"/>
              <a:ext cx="1178560" cy="1178560"/>
            </a:xfrm>
            <a:prstGeom prst="ellipse">
              <a:avLst/>
            </a:prstGeom>
            <a:gradFill flip="none" rotWithShape="1">
              <a:gsLst>
                <a:gs pos="0">
                  <a:schemeClr val="tx1">
                    <a:lumMod val="60000"/>
                    <a:lumOff val="40000"/>
                  </a:schemeClr>
                </a:gs>
                <a:gs pos="100000">
                  <a:schemeClr val="tx1">
                    <a:shade val="100000"/>
                    <a:satMod val="115000"/>
                  </a:schemeClr>
                </a:gs>
              </a:gsLst>
              <a:lin ang="5400000" scaled="1"/>
              <a:tileRect/>
            </a:gra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dirty="0" smtClean="0">
                  <a:ln>
                    <a:noFill/>
                  </a:ln>
                  <a:solidFill>
                    <a:schemeClr val="bg1"/>
                  </a:solidFill>
                  <a:latin typeface="News Gothic MT" panose="020B0503020103020203" pitchFamily="34" charset="0"/>
                </a:rPr>
                <a:t>NNT</a:t>
              </a:r>
            </a:p>
            <a:p>
              <a:pPr algn="ctr"/>
              <a:r>
                <a:rPr lang="en-US" sz="4000" b="1" dirty="0" smtClean="0">
                  <a:solidFill>
                    <a:schemeClr val="bg1"/>
                  </a:solidFill>
                  <a:latin typeface="News Gothic MT" panose="020B0503020103020203" pitchFamily="34" charset="0"/>
                </a:rPr>
                <a:t>21</a:t>
              </a:r>
              <a:endParaRPr lang="en-US" b="1" baseline="30000" dirty="0">
                <a:ln>
                  <a:noFill/>
                </a:ln>
                <a:solidFill>
                  <a:schemeClr val="bg1"/>
                </a:solidFill>
                <a:latin typeface="News Gothic MT" panose="020B0503020103020203" pitchFamily="34" charset="0"/>
              </a:endParaRPr>
            </a:p>
          </p:txBody>
        </p:sp>
        <p:sp>
          <p:nvSpPr>
            <p:cNvPr id="5" name="Rectangle 4"/>
            <p:cNvSpPr/>
            <p:nvPr/>
          </p:nvSpPr>
          <p:spPr>
            <a:xfrm>
              <a:off x="5222109" y="1805839"/>
              <a:ext cx="268022" cy="369332"/>
            </a:xfrm>
            <a:prstGeom prst="rect">
              <a:avLst/>
            </a:prstGeom>
          </p:spPr>
          <p:txBody>
            <a:bodyPr wrap="none">
              <a:spAutoFit/>
            </a:bodyPr>
            <a:lstStyle/>
            <a:p>
              <a:pPr algn="ctr"/>
              <a:r>
                <a:rPr lang="en-US" sz="1800" b="1" baseline="30000" dirty="0" smtClean="0">
                  <a:solidFill>
                    <a:schemeClr val="bg1"/>
                  </a:solidFill>
                  <a:latin typeface="News Gothic MT" panose="020B0503020103020203" pitchFamily="34" charset="0"/>
                </a:rPr>
                <a:t>§</a:t>
              </a:r>
              <a:endParaRPr lang="en-US" sz="1800" b="1" baseline="30000" dirty="0">
                <a:solidFill>
                  <a:schemeClr val="bg1"/>
                </a:solidFill>
                <a:latin typeface="News Gothic MT" panose="020B0503020103020203" pitchFamily="34" charset="0"/>
              </a:endParaRPr>
            </a:p>
          </p:txBody>
        </p:sp>
      </p:grpSp>
      <p:sp>
        <p:nvSpPr>
          <p:cNvPr id="25" name="TextBox 24"/>
          <p:cNvSpPr txBox="1"/>
          <p:nvPr/>
        </p:nvSpPr>
        <p:spPr>
          <a:xfrm>
            <a:off x="2324724" y="3725084"/>
            <a:ext cx="208390" cy="282573"/>
          </a:xfrm>
          <a:prstGeom prst="rect">
            <a:avLst/>
          </a:prstGeom>
          <a:noFill/>
        </p:spPr>
        <p:txBody>
          <a:bodyPr wrap="none" lIns="0" tIns="36000" rIns="0" bIns="0" rtlCol="0" anchor="t">
            <a:spAutoFit/>
          </a:bodyPr>
          <a:lstStyle/>
          <a:p>
            <a:pPr algn="ctr"/>
            <a:r>
              <a:rPr lang="en-US" sz="1600" dirty="0" smtClean="0">
                <a:latin typeface="+mj-lt"/>
              </a:rPr>
              <a:t>12</a:t>
            </a:r>
            <a:endParaRPr lang="en-US" sz="1600" dirty="0">
              <a:latin typeface="+mj-lt"/>
            </a:endParaRPr>
          </a:p>
        </p:txBody>
      </p:sp>
      <p:sp>
        <p:nvSpPr>
          <p:cNvPr id="26" name="TextBox 25"/>
          <p:cNvSpPr txBox="1"/>
          <p:nvPr/>
        </p:nvSpPr>
        <p:spPr>
          <a:xfrm>
            <a:off x="3041480" y="3725084"/>
            <a:ext cx="208390" cy="282573"/>
          </a:xfrm>
          <a:prstGeom prst="rect">
            <a:avLst/>
          </a:prstGeom>
          <a:noFill/>
        </p:spPr>
        <p:txBody>
          <a:bodyPr wrap="none" lIns="0" tIns="36000" rIns="0" bIns="0" rtlCol="0" anchor="t">
            <a:spAutoFit/>
          </a:bodyPr>
          <a:lstStyle/>
          <a:p>
            <a:pPr algn="ctr"/>
            <a:r>
              <a:rPr lang="en-US" sz="1600" dirty="0" smtClean="0">
                <a:latin typeface="+mj-lt"/>
              </a:rPr>
              <a:t>18</a:t>
            </a:r>
            <a:endParaRPr lang="en-US" sz="1600" dirty="0">
              <a:latin typeface="+mj-lt"/>
            </a:endParaRPr>
          </a:p>
        </p:txBody>
      </p:sp>
      <p:sp>
        <p:nvSpPr>
          <p:cNvPr id="27" name="TextBox 26"/>
          <p:cNvSpPr txBox="1"/>
          <p:nvPr/>
        </p:nvSpPr>
        <p:spPr>
          <a:xfrm>
            <a:off x="3729989" y="3725084"/>
            <a:ext cx="208390" cy="282573"/>
          </a:xfrm>
          <a:prstGeom prst="rect">
            <a:avLst/>
          </a:prstGeom>
          <a:noFill/>
        </p:spPr>
        <p:txBody>
          <a:bodyPr wrap="none" lIns="0" tIns="36000" rIns="0" bIns="0" rtlCol="0" anchor="t">
            <a:spAutoFit/>
          </a:bodyPr>
          <a:lstStyle/>
          <a:p>
            <a:pPr algn="ctr"/>
            <a:r>
              <a:rPr lang="en-US" sz="1600" dirty="0" smtClean="0">
                <a:latin typeface="+mj-lt"/>
              </a:rPr>
              <a:t>24</a:t>
            </a:r>
            <a:endParaRPr lang="en-US" sz="1600" dirty="0">
              <a:latin typeface="+mj-lt"/>
            </a:endParaRPr>
          </a:p>
        </p:txBody>
      </p:sp>
      <p:sp>
        <p:nvSpPr>
          <p:cNvPr id="28" name="TextBox 27"/>
          <p:cNvSpPr txBox="1"/>
          <p:nvPr/>
        </p:nvSpPr>
        <p:spPr>
          <a:xfrm>
            <a:off x="4424531" y="3725084"/>
            <a:ext cx="208390" cy="282573"/>
          </a:xfrm>
          <a:prstGeom prst="rect">
            <a:avLst/>
          </a:prstGeom>
          <a:noFill/>
        </p:spPr>
        <p:txBody>
          <a:bodyPr wrap="none" lIns="0" tIns="36000" rIns="0" bIns="0" rtlCol="0" anchor="t">
            <a:spAutoFit/>
          </a:bodyPr>
          <a:lstStyle/>
          <a:p>
            <a:pPr algn="ctr"/>
            <a:r>
              <a:rPr lang="en-US" sz="1600" dirty="0" smtClean="0">
                <a:latin typeface="+mj-lt"/>
              </a:rPr>
              <a:t>30</a:t>
            </a:r>
            <a:endParaRPr lang="en-US" sz="1600" dirty="0">
              <a:latin typeface="+mj-lt"/>
            </a:endParaRPr>
          </a:p>
        </p:txBody>
      </p:sp>
      <p:sp>
        <p:nvSpPr>
          <p:cNvPr id="29" name="TextBox 28"/>
          <p:cNvSpPr txBox="1"/>
          <p:nvPr/>
        </p:nvSpPr>
        <p:spPr>
          <a:xfrm>
            <a:off x="5119073" y="3725084"/>
            <a:ext cx="208390" cy="282573"/>
          </a:xfrm>
          <a:prstGeom prst="rect">
            <a:avLst/>
          </a:prstGeom>
          <a:noFill/>
        </p:spPr>
        <p:txBody>
          <a:bodyPr wrap="none" lIns="0" tIns="36000" rIns="0" bIns="0" rtlCol="0" anchor="t">
            <a:spAutoFit/>
          </a:bodyPr>
          <a:lstStyle/>
          <a:p>
            <a:pPr algn="ctr"/>
            <a:r>
              <a:rPr lang="en-US" sz="1600" dirty="0" smtClean="0">
                <a:latin typeface="+mj-lt"/>
              </a:rPr>
              <a:t>36</a:t>
            </a:r>
            <a:endParaRPr lang="en-US" sz="1600" dirty="0">
              <a:latin typeface="+mj-lt"/>
            </a:endParaRPr>
          </a:p>
        </p:txBody>
      </p:sp>
      <p:sp>
        <p:nvSpPr>
          <p:cNvPr id="30" name="TextBox 29"/>
          <p:cNvSpPr txBox="1"/>
          <p:nvPr/>
        </p:nvSpPr>
        <p:spPr>
          <a:xfrm>
            <a:off x="5821257" y="3725084"/>
            <a:ext cx="208390" cy="282573"/>
          </a:xfrm>
          <a:prstGeom prst="rect">
            <a:avLst/>
          </a:prstGeom>
          <a:noFill/>
        </p:spPr>
        <p:txBody>
          <a:bodyPr wrap="none" lIns="0" tIns="36000" rIns="0" bIns="0" rtlCol="0" anchor="t">
            <a:spAutoFit/>
          </a:bodyPr>
          <a:lstStyle/>
          <a:p>
            <a:pPr algn="ctr"/>
            <a:r>
              <a:rPr lang="en-US" sz="1600" dirty="0" smtClean="0">
                <a:latin typeface="+mj-lt"/>
              </a:rPr>
              <a:t>42</a:t>
            </a:r>
            <a:endParaRPr lang="en-US" sz="1600" dirty="0">
              <a:latin typeface="+mj-lt"/>
            </a:endParaRPr>
          </a:p>
        </p:txBody>
      </p:sp>
      <p:sp>
        <p:nvSpPr>
          <p:cNvPr id="22" name="TextBox 21"/>
          <p:cNvSpPr txBox="1"/>
          <p:nvPr/>
        </p:nvSpPr>
        <p:spPr>
          <a:xfrm>
            <a:off x="6485602" y="3399749"/>
            <a:ext cx="1540486" cy="374906"/>
          </a:xfrm>
          <a:prstGeom prst="rect">
            <a:avLst/>
          </a:prstGeom>
          <a:noFill/>
        </p:spPr>
        <p:txBody>
          <a:bodyPr wrap="none" lIns="0" tIns="36000" rIns="0" bIns="0" rtlCol="0" anchor="t">
            <a:spAutoFit/>
          </a:bodyPr>
          <a:lstStyle/>
          <a:p>
            <a:r>
              <a:rPr lang="en-US" sz="1100" dirty="0" smtClean="0">
                <a:latin typeface="+mn-lt"/>
              </a:rPr>
              <a:t>RELATIVE RISK REDUCTION</a:t>
            </a:r>
          </a:p>
          <a:p>
            <a:r>
              <a:rPr lang="en-US" sz="1100" dirty="0" smtClean="0">
                <a:latin typeface="+mn-lt"/>
              </a:rPr>
              <a:t>OF PRIMARY ENDPOINT </a:t>
            </a:r>
            <a:endParaRPr lang="en-US" sz="1100" dirty="0">
              <a:latin typeface="+mn-lt"/>
            </a:endParaRPr>
          </a:p>
        </p:txBody>
      </p:sp>
      <p:sp>
        <p:nvSpPr>
          <p:cNvPr id="32" name="Title 31"/>
          <p:cNvSpPr>
            <a:spLocks noGrp="1"/>
          </p:cNvSpPr>
          <p:nvPr>
            <p:ph type="title"/>
          </p:nvPr>
        </p:nvSpPr>
        <p:spPr>
          <a:xfrm>
            <a:off x="1475656" y="307777"/>
            <a:ext cx="8260485" cy="514350"/>
          </a:xfrm>
        </p:spPr>
        <p:txBody>
          <a:bodyPr>
            <a:noAutofit/>
          </a:bodyPr>
          <a:lstStyle/>
          <a:p>
            <a:r>
              <a:rPr lang="en-GB" sz="2000" dirty="0" smtClean="0"/>
              <a:t>Entresto significantly </a:t>
            </a:r>
            <a:r>
              <a:rPr lang="en-GB" sz="2000" dirty="0"/>
              <a:t>reduced death from </a:t>
            </a:r>
            <a:br>
              <a:rPr lang="en-GB" sz="2000" dirty="0"/>
            </a:br>
            <a:r>
              <a:rPr lang="en-GB" sz="2000" dirty="0"/>
              <a:t>CV causes or first hospitalization for HF*</a:t>
            </a:r>
          </a:p>
        </p:txBody>
      </p:sp>
      <p:sp>
        <p:nvSpPr>
          <p:cNvPr id="31" name="TextBox 30"/>
          <p:cNvSpPr txBox="1"/>
          <p:nvPr/>
        </p:nvSpPr>
        <p:spPr>
          <a:xfrm>
            <a:off x="-26333" y="4113715"/>
            <a:ext cx="6219972" cy="461665"/>
          </a:xfrm>
          <a:prstGeom prst="rect">
            <a:avLst/>
          </a:prstGeom>
          <a:noFill/>
        </p:spPr>
        <p:txBody>
          <a:bodyPr wrap="none" rtlCol="0">
            <a:spAutoFit/>
          </a:bodyPr>
          <a:lstStyle/>
          <a:p>
            <a:pPr>
              <a:tabLst>
                <a:tab pos="1203325" algn="ctr"/>
                <a:tab pos="1524000" algn="l"/>
                <a:tab pos="2065338" algn="ctr"/>
                <a:tab pos="2246313" algn="l"/>
                <a:tab pos="2941638" algn="ctr"/>
                <a:tab pos="2951163" algn="l"/>
                <a:tab pos="3673475" algn="l"/>
                <a:tab pos="3817938" algn="ctr"/>
                <a:tab pos="4298950" algn="l"/>
                <a:tab pos="4686300" algn="ctr"/>
                <a:tab pos="5021263" algn="l"/>
                <a:tab pos="5554663" algn="ctr"/>
                <a:tab pos="5743575" algn="l"/>
                <a:tab pos="6423025" algn="ctr"/>
                <a:tab pos="7299325" algn="ctr"/>
              </a:tabLst>
            </a:pPr>
            <a:r>
              <a:rPr lang="en-GB" sz="1200" dirty="0" smtClean="0"/>
              <a:t>	4,187	3,922	 	3,663		3,018	2,257	1,544	 	896		249</a:t>
            </a:r>
          </a:p>
          <a:p>
            <a:pPr>
              <a:tabLst>
                <a:tab pos="1203325" algn="ctr"/>
                <a:tab pos="1524000" algn="l"/>
                <a:tab pos="2065338" algn="ctr"/>
                <a:tab pos="2246313" algn="l"/>
                <a:tab pos="2941638" algn="ctr"/>
                <a:tab pos="2951163" algn="l"/>
                <a:tab pos="3673475" algn="l"/>
                <a:tab pos="3817938" algn="ctr"/>
                <a:tab pos="4298950" algn="l"/>
                <a:tab pos="4686300" algn="ctr"/>
                <a:tab pos="5021263" algn="l"/>
                <a:tab pos="5554663" algn="ctr"/>
                <a:tab pos="5743575" algn="l"/>
                <a:tab pos="6423025" algn="ctr"/>
                <a:tab pos="7299325" algn="ctr"/>
              </a:tabLst>
            </a:pPr>
            <a:r>
              <a:rPr lang="en-GB" sz="1200" dirty="0" smtClean="0"/>
              <a:t>	4,212	3,883		3,579		2,922	2,123	1,488		853		236</a:t>
            </a:r>
            <a:endParaRPr lang="en-GB" sz="1200" dirty="0"/>
          </a:p>
        </p:txBody>
      </p:sp>
      <p:sp>
        <p:nvSpPr>
          <p:cNvPr id="33" name="TextBox 32"/>
          <p:cNvSpPr txBox="1"/>
          <p:nvPr/>
        </p:nvSpPr>
        <p:spPr>
          <a:xfrm>
            <a:off x="67355" y="3838842"/>
            <a:ext cx="1214458" cy="861774"/>
          </a:xfrm>
          <a:prstGeom prst="rect">
            <a:avLst/>
          </a:prstGeom>
          <a:noFill/>
        </p:spPr>
        <p:txBody>
          <a:bodyPr wrap="square" rtlCol="0">
            <a:spAutoFit/>
          </a:bodyPr>
          <a:lstStyle/>
          <a:p>
            <a:pPr fontAlgn="auto">
              <a:spcBef>
                <a:spcPts val="0"/>
              </a:spcBef>
              <a:spcAft>
                <a:spcPts val="0"/>
              </a:spcAft>
            </a:pPr>
            <a:r>
              <a:rPr lang="en-GB" sz="1200" dirty="0" smtClean="0">
                <a:latin typeface="+mn-lt"/>
              </a:rPr>
              <a:t>No. at risk</a:t>
            </a:r>
          </a:p>
          <a:p>
            <a:pPr fontAlgn="auto">
              <a:spcBef>
                <a:spcPts val="0"/>
              </a:spcBef>
              <a:spcAft>
                <a:spcPts val="0"/>
              </a:spcAft>
            </a:pPr>
            <a:r>
              <a:rPr lang="en-US" sz="1200" b="1" dirty="0" smtClean="0">
                <a:solidFill>
                  <a:schemeClr val="accent2"/>
                </a:solidFill>
                <a:latin typeface="+mn-lt"/>
              </a:rPr>
              <a:t>Entresto</a:t>
            </a:r>
            <a:endParaRPr lang="en-GB" sz="1200" dirty="0" smtClean="0">
              <a:latin typeface="Arial Narrow" panose="020B0606020202030204" pitchFamily="34" charset="0"/>
            </a:endParaRPr>
          </a:p>
          <a:p>
            <a:pPr fontAlgn="auto">
              <a:spcBef>
                <a:spcPts val="0"/>
              </a:spcBef>
              <a:spcAft>
                <a:spcPts val="0"/>
              </a:spcAft>
            </a:pPr>
            <a:r>
              <a:rPr lang="en-GB" sz="1200" b="1" dirty="0" smtClean="0">
                <a:solidFill>
                  <a:srgbClr val="9D9D9C"/>
                </a:solidFill>
                <a:latin typeface="+mn-lt"/>
              </a:rPr>
              <a:t>Enalapril</a:t>
            </a:r>
            <a:r>
              <a:rPr lang="uk-UA" sz="1200" dirty="0" smtClean="0">
                <a:latin typeface="Arial Narrow" panose="020B0606020202030204" pitchFamily="34" charset="0"/>
              </a:rPr>
              <a:t>            </a:t>
            </a:r>
            <a:r>
              <a:rPr lang="en-GB" sz="1200" dirty="0" smtClean="0">
                <a:latin typeface="Arial Narrow" panose="020B0606020202030204" pitchFamily="34" charset="0"/>
              </a:rPr>
              <a:t> </a:t>
            </a:r>
            <a:r>
              <a:rPr lang="en-GB" sz="1400" dirty="0" smtClean="0">
                <a:latin typeface="Arial Narrow" panose="020B0606020202030204" pitchFamily="34" charset="0"/>
              </a:rPr>
              <a:t>	</a:t>
            </a:r>
            <a:endParaRPr lang="en-GB" sz="1400" dirty="0">
              <a:latin typeface="Arial Narrow" panose="020B0606020202030204" pitchFamily="34" charset="0"/>
            </a:endParaRPr>
          </a:p>
        </p:txBody>
      </p:sp>
      <p:sp>
        <p:nvSpPr>
          <p:cNvPr id="16" name="Freeform 5"/>
          <p:cNvSpPr>
            <a:spLocks/>
          </p:cNvSpPr>
          <p:nvPr/>
        </p:nvSpPr>
        <p:spPr bwMode="auto">
          <a:xfrm>
            <a:off x="1165225" y="1125931"/>
            <a:ext cx="4792662" cy="2577703"/>
          </a:xfrm>
          <a:custGeom>
            <a:avLst/>
            <a:gdLst>
              <a:gd name="T0" fmla="*/ 0 w 3019"/>
              <a:gd name="T1" fmla="*/ 0 h 2165"/>
              <a:gd name="T2" fmla="*/ 0 w 3019"/>
              <a:gd name="T3" fmla="*/ 2165 h 2165"/>
              <a:gd name="T4" fmla="*/ 3019 w 3019"/>
              <a:gd name="T5" fmla="*/ 2165 h 2165"/>
            </a:gdLst>
            <a:ahLst/>
            <a:cxnLst>
              <a:cxn ang="0">
                <a:pos x="T0" y="T1"/>
              </a:cxn>
              <a:cxn ang="0">
                <a:pos x="T2" y="T3"/>
              </a:cxn>
              <a:cxn ang="0">
                <a:pos x="T4" y="T5"/>
              </a:cxn>
            </a:cxnLst>
            <a:rect l="0" t="0" r="r" b="b"/>
            <a:pathLst>
              <a:path w="3019" h="2165">
                <a:moveTo>
                  <a:pt x="0" y="0"/>
                </a:moveTo>
                <a:lnTo>
                  <a:pt x="0" y="2165"/>
                </a:lnTo>
                <a:lnTo>
                  <a:pt x="3019" y="2165"/>
                </a:lnTo>
              </a:path>
            </a:pathLst>
          </a:custGeom>
          <a:noFill/>
          <a:ln w="12700" cap="flat">
            <a:solidFill>
              <a:srgbClr val="3B557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34" name="Freeform 6"/>
          <p:cNvSpPr>
            <a:spLocks/>
          </p:cNvSpPr>
          <p:nvPr/>
        </p:nvSpPr>
        <p:spPr bwMode="auto">
          <a:xfrm>
            <a:off x="1108075" y="1109263"/>
            <a:ext cx="63500" cy="59531"/>
          </a:xfrm>
          <a:custGeom>
            <a:avLst/>
            <a:gdLst>
              <a:gd name="T0" fmla="*/ 0 w 40"/>
              <a:gd name="T1" fmla="*/ 24 h 50"/>
              <a:gd name="T2" fmla="*/ 40 w 40"/>
              <a:gd name="T3" fmla="*/ 50 h 50"/>
              <a:gd name="T4" fmla="*/ 40 w 40"/>
              <a:gd name="T5" fmla="*/ 0 h 50"/>
              <a:gd name="T6" fmla="*/ 0 w 40"/>
              <a:gd name="T7" fmla="*/ 24 h 50"/>
            </a:gdLst>
            <a:ahLst/>
            <a:cxnLst>
              <a:cxn ang="0">
                <a:pos x="T0" y="T1"/>
              </a:cxn>
              <a:cxn ang="0">
                <a:pos x="T2" y="T3"/>
              </a:cxn>
              <a:cxn ang="0">
                <a:pos x="T4" y="T5"/>
              </a:cxn>
              <a:cxn ang="0">
                <a:pos x="T6" y="T7"/>
              </a:cxn>
            </a:cxnLst>
            <a:rect l="0" t="0" r="r" b="b"/>
            <a:pathLst>
              <a:path w="40" h="50">
                <a:moveTo>
                  <a:pt x="0" y="24"/>
                </a:moveTo>
                <a:lnTo>
                  <a:pt x="40" y="50"/>
                </a:lnTo>
                <a:lnTo>
                  <a:pt x="40" y="0"/>
                </a:lnTo>
                <a:lnTo>
                  <a:pt x="0" y="24"/>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7"/>
          <p:cNvSpPr>
            <a:spLocks/>
          </p:cNvSpPr>
          <p:nvPr/>
        </p:nvSpPr>
        <p:spPr bwMode="auto">
          <a:xfrm>
            <a:off x="1108075" y="1746247"/>
            <a:ext cx="63500" cy="59531"/>
          </a:xfrm>
          <a:custGeom>
            <a:avLst/>
            <a:gdLst>
              <a:gd name="T0" fmla="*/ 0 w 40"/>
              <a:gd name="T1" fmla="*/ 26 h 50"/>
              <a:gd name="T2" fmla="*/ 40 w 40"/>
              <a:gd name="T3" fmla="*/ 50 h 50"/>
              <a:gd name="T4" fmla="*/ 40 w 40"/>
              <a:gd name="T5" fmla="*/ 0 h 50"/>
              <a:gd name="T6" fmla="*/ 0 w 40"/>
              <a:gd name="T7" fmla="*/ 26 h 50"/>
            </a:gdLst>
            <a:ahLst/>
            <a:cxnLst>
              <a:cxn ang="0">
                <a:pos x="T0" y="T1"/>
              </a:cxn>
              <a:cxn ang="0">
                <a:pos x="T2" y="T3"/>
              </a:cxn>
              <a:cxn ang="0">
                <a:pos x="T4" y="T5"/>
              </a:cxn>
              <a:cxn ang="0">
                <a:pos x="T6" y="T7"/>
              </a:cxn>
            </a:cxnLst>
            <a:rect l="0" t="0" r="r" b="b"/>
            <a:pathLst>
              <a:path w="40" h="50">
                <a:moveTo>
                  <a:pt x="0" y="26"/>
                </a:moveTo>
                <a:lnTo>
                  <a:pt x="40" y="50"/>
                </a:lnTo>
                <a:lnTo>
                  <a:pt x="40" y="0"/>
                </a:lnTo>
                <a:lnTo>
                  <a:pt x="0" y="26"/>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6" name="Freeform 8"/>
          <p:cNvSpPr>
            <a:spLocks/>
          </p:cNvSpPr>
          <p:nvPr/>
        </p:nvSpPr>
        <p:spPr bwMode="auto">
          <a:xfrm>
            <a:off x="1108075" y="2383231"/>
            <a:ext cx="63500" cy="60722"/>
          </a:xfrm>
          <a:custGeom>
            <a:avLst/>
            <a:gdLst>
              <a:gd name="T0" fmla="*/ 0 w 40"/>
              <a:gd name="T1" fmla="*/ 26 h 51"/>
              <a:gd name="T2" fmla="*/ 40 w 40"/>
              <a:gd name="T3" fmla="*/ 51 h 51"/>
              <a:gd name="T4" fmla="*/ 40 w 40"/>
              <a:gd name="T5" fmla="*/ 0 h 51"/>
              <a:gd name="T6" fmla="*/ 0 w 40"/>
              <a:gd name="T7" fmla="*/ 26 h 51"/>
            </a:gdLst>
            <a:ahLst/>
            <a:cxnLst>
              <a:cxn ang="0">
                <a:pos x="T0" y="T1"/>
              </a:cxn>
              <a:cxn ang="0">
                <a:pos x="T2" y="T3"/>
              </a:cxn>
              <a:cxn ang="0">
                <a:pos x="T4" y="T5"/>
              </a:cxn>
              <a:cxn ang="0">
                <a:pos x="T6" y="T7"/>
              </a:cxn>
            </a:cxnLst>
            <a:rect l="0" t="0" r="r" b="b"/>
            <a:pathLst>
              <a:path w="40" h="51">
                <a:moveTo>
                  <a:pt x="0" y="26"/>
                </a:moveTo>
                <a:lnTo>
                  <a:pt x="40" y="51"/>
                </a:lnTo>
                <a:lnTo>
                  <a:pt x="40" y="0"/>
                </a:lnTo>
                <a:lnTo>
                  <a:pt x="0" y="26"/>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7" name="Freeform 9"/>
          <p:cNvSpPr>
            <a:spLocks/>
          </p:cNvSpPr>
          <p:nvPr/>
        </p:nvSpPr>
        <p:spPr bwMode="auto">
          <a:xfrm>
            <a:off x="1108075" y="3022597"/>
            <a:ext cx="63500" cy="58340"/>
          </a:xfrm>
          <a:custGeom>
            <a:avLst/>
            <a:gdLst>
              <a:gd name="T0" fmla="*/ 0 w 40"/>
              <a:gd name="T1" fmla="*/ 24 h 49"/>
              <a:gd name="T2" fmla="*/ 40 w 40"/>
              <a:gd name="T3" fmla="*/ 49 h 49"/>
              <a:gd name="T4" fmla="*/ 40 w 40"/>
              <a:gd name="T5" fmla="*/ 0 h 49"/>
              <a:gd name="T6" fmla="*/ 0 w 40"/>
              <a:gd name="T7" fmla="*/ 24 h 49"/>
            </a:gdLst>
            <a:ahLst/>
            <a:cxnLst>
              <a:cxn ang="0">
                <a:pos x="T0" y="T1"/>
              </a:cxn>
              <a:cxn ang="0">
                <a:pos x="T2" y="T3"/>
              </a:cxn>
              <a:cxn ang="0">
                <a:pos x="T4" y="T5"/>
              </a:cxn>
              <a:cxn ang="0">
                <a:pos x="T6" y="T7"/>
              </a:cxn>
            </a:cxnLst>
            <a:rect l="0" t="0" r="r" b="b"/>
            <a:pathLst>
              <a:path w="40" h="49">
                <a:moveTo>
                  <a:pt x="0" y="24"/>
                </a:moveTo>
                <a:lnTo>
                  <a:pt x="40" y="49"/>
                </a:lnTo>
                <a:lnTo>
                  <a:pt x="40" y="0"/>
                </a:lnTo>
                <a:lnTo>
                  <a:pt x="0" y="24"/>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8" name="Freeform 10"/>
          <p:cNvSpPr>
            <a:spLocks/>
          </p:cNvSpPr>
          <p:nvPr/>
        </p:nvSpPr>
        <p:spPr bwMode="auto">
          <a:xfrm>
            <a:off x="1108075" y="3659581"/>
            <a:ext cx="63500" cy="58340"/>
          </a:xfrm>
          <a:custGeom>
            <a:avLst/>
            <a:gdLst>
              <a:gd name="T0" fmla="*/ 0 w 40"/>
              <a:gd name="T1" fmla="*/ 25 h 49"/>
              <a:gd name="T2" fmla="*/ 40 w 40"/>
              <a:gd name="T3" fmla="*/ 49 h 49"/>
              <a:gd name="T4" fmla="*/ 40 w 40"/>
              <a:gd name="T5" fmla="*/ 0 h 49"/>
              <a:gd name="T6" fmla="*/ 0 w 40"/>
              <a:gd name="T7" fmla="*/ 25 h 49"/>
            </a:gdLst>
            <a:ahLst/>
            <a:cxnLst>
              <a:cxn ang="0">
                <a:pos x="T0" y="T1"/>
              </a:cxn>
              <a:cxn ang="0">
                <a:pos x="T2" y="T3"/>
              </a:cxn>
              <a:cxn ang="0">
                <a:pos x="T4" y="T5"/>
              </a:cxn>
              <a:cxn ang="0">
                <a:pos x="T6" y="T7"/>
              </a:cxn>
            </a:cxnLst>
            <a:rect l="0" t="0" r="r" b="b"/>
            <a:pathLst>
              <a:path w="40" h="49">
                <a:moveTo>
                  <a:pt x="0" y="25"/>
                </a:moveTo>
                <a:lnTo>
                  <a:pt x="40" y="49"/>
                </a:lnTo>
                <a:lnTo>
                  <a:pt x="40" y="0"/>
                </a:lnTo>
                <a:lnTo>
                  <a:pt x="0" y="25"/>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9" name="Freeform 11"/>
          <p:cNvSpPr>
            <a:spLocks/>
          </p:cNvSpPr>
          <p:nvPr/>
        </p:nvSpPr>
        <p:spPr bwMode="auto">
          <a:xfrm>
            <a:off x="1709739" y="3698872"/>
            <a:ext cx="79375" cy="48815"/>
          </a:xfrm>
          <a:custGeom>
            <a:avLst/>
            <a:gdLst>
              <a:gd name="T0" fmla="*/ 25 w 50"/>
              <a:gd name="T1" fmla="*/ 41 h 41"/>
              <a:gd name="T2" fmla="*/ 50 w 50"/>
              <a:gd name="T3" fmla="*/ 0 h 41"/>
              <a:gd name="T4" fmla="*/ 0 w 50"/>
              <a:gd name="T5" fmla="*/ 0 h 41"/>
              <a:gd name="T6" fmla="*/ 25 w 50"/>
              <a:gd name="T7" fmla="*/ 41 h 41"/>
            </a:gdLst>
            <a:ahLst/>
            <a:cxnLst>
              <a:cxn ang="0">
                <a:pos x="T0" y="T1"/>
              </a:cxn>
              <a:cxn ang="0">
                <a:pos x="T2" y="T3"/>
              </a:cxn>
              <a:cxn ang="0">
                <a:pos x="T4" y="T5"/>
              </a:cxn>
              <a:cxn ang="0">
                <a:pos x="T6" y="T7"/>
              </a:cxn>
            </a:cxnLst>
            <a:rect l="0" t="0" r="r" b="b"/>
            <a:pathLst>
              <a:path w="50" h="41">
                <a:moveTo>
                  <a:pt x="25" y="41"/>
                </a:moveTo>
                <a:lnTo>
                  <a:pt x="50" y="0"/>
                </a:lnTo>
                <a:lnTo>
                  <a:pt x="0" y="0"/>
                </a:lnTo>
                <a:lnTo>
                  <a:pt x="25" y="41"/>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0" name="Freeform 12"/>
          <p:cNvSpPr>
            <a:spLocks/>
          </p:cNvSpPr>
          <p:nvPr/>
        </p:nvSpPr>
        <p:spPr bwMode="auto">
          <a:xfrm>
            <a:off x="2405063" y="3698872"/>
            <a:ext cx="80962" cy="48815"/>
          </a:xfrm>
          <a:custGeom>
            <a:avLst/>
            <a:gdLst>
              <a:gd name="T0" fmla="*/ 25 w 51"/>
              <a:gd name="T1" fmla="*/ 41 h 41"/>
              <a:gd name="T2" fmla="*/ 51 w 51"/>
              <a:gd name="T3" fmla="*/ 0 h 41"/>
              <a:gd name="T4" fmla="*/ 0 w 51"/>
              <a:gd name="T5" fmla="*/ 0 h 41"/>
              <a:gd name="T6" fmla="*/ 25 w 51"/>
              <a:gd name="T7" fmla="*/ 41 h 41"/>
            </a:gdLst>
            <a:ahLst/>
            <a:cxnLst>
              <a:cxn ang="0">
                <a:pos x="T0" y="T1"/>
              </a:cxn>
              <a:cxn ang="0">
                <a:pos x="T2" y="T3"/>
              </a:cxn>
              <a:cxn ang="0">
                <a:pos x="T4" y="T5"/>
              </a:cxn>
              <a:cxn ang="0">
                <a:pos x="T6" y="T7"/>
              </a:cxn>
            </a:cxnLst>
            <a:rect l="0" t="0" r="r" b="b"/>
            <a:pathLst>
              <a:path w="51" h="41">
                <a:moveTo>
                  <a:pt x="25" y="41"/>
                </a:moveTo>
                <a:lnTo>
                  <a:pt x="51" y="0"/>
                </a:lnTo>
                <a:lnTo>
                  <a:pt x="0" y="0"/>
                </a:lnTo>
                <a:lnTo>
                  <a:pt x="25" y="41"/>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1" name="Freeform 13"/>
          <p:cNvSpPr>
            <a:spLocks/>
          </p:cNvSpPr>
          <p:nvPr/>
        </p:nvSpPr>
        <p:spPr bwMode="auto">
          <a:xfrm>
            <a:off x="3100388" y="3698872"/>
            <a:ext cx="80962" cy="48815"/>
          </a:xfrm>
          <a:custGeom>
            <a:avLst/>
            <a:gdLst>
              <a:gd name="T0" fmla="*/ 25 w 51"/>
              <a:gd name="T1" fmla="*/ 41 h 41"/>
              <a:gd name="T2" fmla="*/ 51 w 51"/>
              <a:gd name="T3" fmla="*/ 0 h 41"/>
              <a:gd name="T4" fmla="*/ 0 w 51"/>
              <a:gd name="T5" fmla="*/ 0 h 41"/>
              <a:gd name="T6" fmla="*/ 25 w 51"/>
              <a:gd name="T7" fmla="*/ 41 h 41"/>
            </a:gdLst>
            <a:ahLst/>
            <a:cxnLst>
              <a:cxn ang="0">
                <a:pos x="T0" y="T1"/>
              </a:cxn>
              <a:cxn ang="0">
                <a:pos x="T2" y="T3"/>
              </a:cxn>
              <a:cxn ang="0">
                <a:pos x="T4" y="T5"/>
              </a:cxn>
              <a:cxn ang="0">
                <a:pos x="T6" y="T7"/>
              </a:cxn>
            </a:cxnLst>
            <a:rect l="0" t="0" r="r" b="b"/>
            <a:pathLst>
              <a:path w="51" h="41">
                <a:moveTo>
                  <a:pt x="25" y="41"/>
                </a:moveTo>
                <a:lnTo>
                  <a:pt x="51" y="0"/>
                </a:lnTo>
                <a:lnTo>
                  <a:pt x="0" y="0"/>
                </a:lnTo>
                <a:lnTo>
                  <a:pt x="25" y="41"/>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2" name="Freeform 14"/>
          <p:cNvSpPr>
            <a:spLocks/>
          </p:cNvSpPr>
          <p:nvPr/>
        </p:nvSpPr>
        <p:spPr bwMode="auto">
          <a:xfrm>
            <a:off x="3797301" y="3698872"/>
            <a:ext cx="79375" cy="48815"/>
          </a:xfrm>
          <a:custGeom>
            <a:avLst/>
            <a:gdLst>
              <a:gd name="T0" fmla="*/ 25 w 50"/>
              <a:gd name="T1" fmla="*/ 41 h 41"/>
              <a:gd name="T2" fmla="*/ 50 w 50"/>
              <a:gd name="T3" fmla="*/ 0 h 41"/>
              <a:gd name="T4" fmla="*/ 0 w 50"/>
              <a:gd name="T5" fmla="*/ 0 h 41"/>
              <a:gd name="T6" fmla="*/ 25 w 50"/>
              <a:gd name="T7" fmla="*/ 41 h 41"/>
            </a:gdLst>
            <a:ahLst/>
            <a:cxnLst>
              <a:cxn ang="0">
                <a:pos x="T0" y="T1"/>
              </a:cxn>
              <a:cxn ang="0">
                <a:pos x="T2" y="T3"/>
              </a:cxn>
              <a:cxn ang="0">
                <a:pos x="T4" y="T5"/>
              </a:cxn>
              <a:cxn ang="0">
                <a:pos x="T6" y="T7"/>
              </a:cxn>
            </a:cxnLst>
            <a:rect l="0" t="0" r="r" b="b"/>
            <a:pathLst>
              <a:path w="50" h="41">
                <a:moveTo>
                  <a:pt x="25" y="41"/>
                </a:moveTo>
                <a:lnTo>
                  <a:pt x="50" y="0"/>
                </a:lnTo>
                <a:lnTo>
                  <a:pt x="0" y="0"/>
                </a:lnTo>
                <a:lnTo>
                  <a:pt x="25" y="41"/>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3" name="Freeform 15"/>
          <p:cNvSpPr>
            <a:spLocks/>
          </p:cNvSpPr>
          <p:nvPr/>
        </p:nvSpPr>
        <p:spPr bwMode="auto">
          <a:xfrm>
            <a:off x="4494214" y="3698872"/>
            <a:ext cx="77787" cy="48815"/>
          </a:xfrm>
          <a:custGeom>
            <a:avLst/>
            <a:gdLst>
              <a:gd name="T0" fmla="*/ 24 w 49"/>
              <a:gd name="T1" fmla="*/ 41 h 41"/>
              <a:gd name="T2" fmla="*/ 49 w 49"/>
              <a:gd name="T3" fmla="*/ 0 h 41"/>
              <a:gd name="T4" fmla="*/ 0 w 49"/>
              <a:gd name="T5" fmla="*/ 0 h 41"/>
              <a:gd name="T6" fmla="*/ 24 w 49"/>
              <a:gd name="T7" fmla="*/ 41 h 41"/>
            </a:gdLst>
            <a:ahLst/>
            <a:cxnLst>
              <a:cxn ang="0">
                <a:pos x="T0" y="T1"/>
              </a:cxn>
              <a:cxn ang="0">
                <a:pos x="T2" y="T3"/>
              </a:cxn>
              <a:cxn ang="0">
                <a:pos x="T4" y="T5"/>
              </a:cxn>
              <a:cxn ang="0">
                <a:pos x="T6" y="T7"/>
              </a:cxn>
            </a:cxnLst>
            <a:rect l="0" t="0" r="r" b="b"/>
            <a:pathLst>
              <a:path w="49" h="41">
                <a:moveTo>
                  <a:pt x="24" y="41"/>
                </a:moveTo>
                <a:lnTo>
                  <a:pt x="49" y="0"/>
                </a:lnTo>
                <a:lnTo>
                  <a:pt x="0" y="0"/>
                </a:lnTo>
                <a:lnTo>
                  <a:pt x="24" y="41"/>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4" name="Freeform 16"/>
          <p:cNvSpPr>
            <a:spLocks/>
          </p:cNvSpPr>
          <p:nvPr/>
        </p:nvSpPr>
        <p:spPr bwMode="auto">
          <a:xfrm>
            <a:off x="5189539" y="3698872"/>
            <a:ext cx="77787" cy="48815"/>
          </a:xfrm>
          <a:custGeom>
            <a:avLst/>
            <a:gdLst>
              <a:gd name="T0" fmla="*/ 24 w 49"/>
              <a:gd name="T1" fmla="*/ 41 h 41"/>
              <a:gd name="T2" fmla="*/ 49 w 49"/>
              <a:gd name="T3" fmla="*/ 0 h 41"/>
              <a:gd name="T4" fmla="*/ 0 w 49"/>
              <a:gd name="T5" fmla="*/ 0 h 41"/>
              <a:gd name="T6" fmla="*/ 24 w 49"/>
              <a:gd name="T7" fmla="*/ 41 h 41"/>
            </a:gdLst>
            <a:ahLst/>
            <a:cxnLst>
              <a:cxn ang="0">
                <a:pos x="T0" y="T1"/>
              </a:cxn>
              <a:cxn ang="0">
                <a:pos x="T2" y="T3"/>
              </a:cxn>
              <a:cxn ang="0">
                <a:pos x="T4" y="T5"/>
              </a:cxn>
              <a:cxn ang="0">
                <a:pos x="T6" y="T7"/>
              </a:cxn>
            </a:cxnLst>
            <a:rect l="0" t="0" r="r" b="b"/>
            <a:pathLst>
              <a:path w="49" h="41">
                <a:moveTo>
                  <a:pt x="24" y="41"/>
                </a:moveTo>
                <a:lnTo>
                  <a:pt x="49" y="0"/>
                </a:lnTo>
                <a:lnTo>
                  <a:pt x="0" y="0"/>
                </a:lnTo>
                <a:lnTo>
                  <a:pt x="24" y="41"/>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5" name="Freeform 17"/>
          <p:cNvSpPr>
            <a:spLocks/>
          </p:cNvSpPr>
          <p:nvPr/>
        </p:nvSpPr>
        <p:spPr bwMode="auto">
          <a:xfrm>
            <a:off x="5884864" y="3698872"/>
            <a:ext cx="79375" cy="48815"/>
          </a:xfrm>
          <a:custGeom>
            <a:avLst/>
            <a:gdLst>
              <a:gd name="T0" fmla="*/ 25 w 50"/>
              <a:gd name="T1" fmla="*/ 41 h 41"/>
              <a:gd name="T2" fmla="*/ 50 w 50"/>
              <a:gd name="T3" fmla="*/ 0 h 41"/>
              <a:gd name="T4" fmla="*/ 0 w 50"/>
              <a:gd name="T5" fmla="*/ 0 h 41"/>
              <a:gd name="T6" fmla="*/ 25 w 50"/>
              <a:gd name="T7" fmla="*/ 41 h 41"/>
            </a:gdLst>
            <a:ahLst/>
            <a:cxnLst>
              <a:cxn ang="0">
                <a:pos x="T0" y="T1"/>
              </a:cxn>
              <a:cxn ang="0">
                <a:pos x="T2" y="T3"/>
              </a:cxn>
              <a:cxn ang="0">
                <a:pos x="T4" y="T5"/>
              </a:cxn>
              <a:cxn ang="0">
                <a:pos x="T6" y="T7"/>
              </a:cxn>
            </a:cxnLst>
            <a:rect l="0" t="0" r="r" b="b"/>
            <a:pathLst>
              <a:path w="50" h="41">
                <a:moveTo>
                  <a:pt x="25" y="41"/>
                </a:moveTo>
                <a:lnTo>
                  <a:pt x="50" y="0"/>
                </a:lnTo>
                <a:lnTo>
                  <a:pt x="0" y="0"/>
                </a:lnTo>
                <a:lnTo>
                  <a:pt x="25" y="41"/>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6" name="Line 18"/>
          <p:cNvSpPr>
            <a:spLocks noChangeShapeType="1"/>
          </p:cNvSpPr>
          <p:nvPr/>
        </p:nvSpPr>
        <p:spPr bwMode="auto">
          <a:xfrm>
            <a:off x="1154113" y="360719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7" name="Line 19"/>
          <p:cNvSpPr>
            <a:spLocks noChangeShapeType="1"/>
          </p:cNvSpPr>
          <p:nvPr/>
        </p:nvSpPr>
        <p:spPr bwMode="auto">
          <a:xfrm>
            <a:off x="1154113" y="3607193"/>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48" name="Freeform 20"/>
          <p:cNvSpPr>
            <a:spLocks/>
          </p:cNvSpPr>
          <p:nvPr/>
        </p:nvSpPr>
        <p:spPr bwMode="auto">
          <a:xfrm>
            <a:off x="1185863" y="1490262"/>
            <a:ext cx="4741862" cy="2207419"/>
          </a:xfrm>
          <a:custGeom>
            <a:avLst/>
            <a:gdLst>
              <a:gd name="T0" fmla="*/ 23 w 2987"/>
              <a:gd name="T1" fmla="*/ 1826 h 1854"/>
              <a:gd name="T2" fmla="*/ 52 w 2987"/>
              <a:gd name="T3" fmla="*/ 1790 h 1854"/>
              <a:gd name="T4" fmla="*/ 80 w 2987"/>
              <a:gd name="T5" fmla="*/ 1749 h 1854"/>
              <a:gd name="T6" fmla="*/ 113 w 2987"/>
              <a:gd name="T7" fmla="*/ 1722 h 1854"/>
              <a:gd name="T8" fmla="*/ 140 w 2987"/>
              <a:gd name="T9" fmla="*/ 1694 h 1854"/>
              <a:gd name="T10" fmla="*/ 173 w 2987"/>
              <a:gd name="T11" fmla="*/ 1666 h 1854"/>
              <a:gd name="T12" fmla="*/ 196 w 2987"/>
              <a:gd name="T13" fmla="*/ 1637 h 1854"/>
              <a:gd name="T14" fmla="*/ 226 w 2987"/>
              <a:gd name="T15" fmla="*/ 1613 h 1854"/>
              <a:gd name="T16" fmla="*/ 261 w 2987"/>
              <a:gd name="T17" fmla="*/ 1576 h 1854"/>
              <a:gd name="T18" fmla="*/ 294 w 2987"/>
              <a:gd name="T19" fmla="*/ 1545 h 1854"/>
              <a:gd name="T20" fmla="*/ 328 w 2987"/>
              <a:gd name="T21" fmla="*/ 1525 h 1854"/>
              <a:gd name="T22" fmla="*/ 369 w 2987"/>
              <a:gd name="T23" fmla="*/ 1502 h 1854"/>
              <a:gd name="T24" fmla="*/ 412 w 2987"/>
              <a:gd name="T25" fmla="*/ 1465 h 1854"/>
              <a:gd name="T26" fmla="*/ 440 w 2987"/>
              <a:gd name="T27" fmla="*/ 1445 h 1854"/>
              <a:gd name="T28" fmla="*/ 468 w 2987"/>
              <a:gd name="T29" fmla="*/ 1422 h 1854"/>
              <a:gd name="T30" fmla="*/ 495 w 2987"/>
              <a:gd name="T31" fmla="*/ 1398 h 1854"/>
              <a:gd name="T32" fmla="*/ 526 w 2987"/>
              <a:gd name="T33" fmla="*/ 1364 h 1854"/>
              <a:gd name="T34" fmla="*/ 554 w 2987"/>
              <a:gd name="T35" fmla="*/ 1329 h 1854"/>
              <a:gd name="T36" fmla="*/ 584 w 2987"/>
              <a:gd name="T37" fmla="*/ 1294 h 1854"/>
              <a:gd name="T38" fmla="*/ 619 w 2987"/>
              <a:gd name="T39" fmla="*/ 1270 h 1854"/>
              <a:gd name="T40" fmla="*/ 647 w 2987"/>
              <a:gd name="T41" fmla="*/ 1238 h 1854"/>
              <a:gd name="T42" fmla="*/ 680 w 2987"/>
              <a:gd name="T43" fmla="*/ 1210 h 1854"/>
              <a:gd name="T44" fmla="*/ 710 w 2987"/>
              <a:gd name="T45" fmla="*/ 1187 h 1854"/>
              <a:gd name="T46" fmla="*/ 738 w 2987"/>
              <a:gd name="T47" fmla="*/ 1166 h 1854"/>
              <a:gd name="T48" fmla="*/ 768 w 2987"/>
              <a:gd name="T49" fmla="*/ 1138 h 1854"/>
              <a:gd name="T50" fmla="*/ 801 w 2987"/>
              <a:gd name="T51" fmla="*/ 1121 h 1854"/>
              <a:gd name="T52" fmla="*/ 834 w 2987"/>
              <a:gd name="T53" fmla="*/ 1094 h 1854"/>
              <a:gd name="T54" fmla="*/ 872 w 2987"/>
              <a:gd name="T55" fmla="*/ 1073 h 1854"/>
              <a:gd name="T56" fmla="*/ 903 w 2987"/>
              <a:gd name="T57" fmla="*/ 1045 h 1854"/>
              <a:gd name="T58" fmla="*/ 950 w 2987"/>
              <a:gd name="T59" fmla="*/ 1022 h 1854"/>
              <a:gd name="T60" fmla="*/ 974 w 2987"/>
              <a:gd name="T61" fmla="*/ 994 h 1854"/>
              <a:gd name="T62" fmla="*/ 1016 w 2987"/>
              <a:gd name="T63" fmla="*/ 972 h 1854"/>
              <a:gd name="T64" fmla="*/ 1045 w 2987"/>
              <a:gd name="T65" fmla="*/ 948 h 1854"/>
              <a:gd name="T66" fmla="*/ 1085 w 2987"/>
              <a:gd name="T67" fmla="*/ 922 h 1854"/>
              <a:gd name="T68" fmla="*/ 1115 w 2987"/>
              <a:gd name="T69" fmla="*/ 907 h 1854"/>
              <a:gd name="T70" fmla="*/ 1156 w 2987"/>
              <a:gd name="T71" fmla="*/ 881 h 1854"/>
              <a:gd name="T72" fmla="*/ 1194 w 2987"/>
              <a:gd name="T73" fmla="*/ 864 h 1854"/>
              <a:gd name="T74" fmla="*/ 1233 w 2987"/>
              <a:gd name="T75" fmla="*/ 843 h 1854"/>
              <a:gd name="T76" fmla="*/ 1267 w 2987"/>
              <a:gd name="T77" fmla="*/ 815 h 1854"/>
              <a:gd name="T78" fmla="*/ 1318 w 2987"/>
              <a:gd name="T79" fmla="*/ 790 h 1854"/>
              <a:gd name="T80" fmla="*/ 1368 w 2987"/>
              <a:gd name="T81" fmla="*/ 758 h 1854"/>
              <a:gd name="T82" fmla="*/ 1415 w 2987"/>
              <a:gd name="T83" fmla="*/ 732 h 1854"/>
              <a:gd name="T84" fmla="*/ 1453 w 2987"/>
              <a:gd name="T85" fmla="*/ 709 h 1854"/>
              <a:gd name="T86" fmla="*/ 1493 w 2987"/>
              <a:gd name="T87" fmla="*/ 681 h 1854"/>
              <a:gd name="T88" fmla="*/ 1531 w 2987"/>
              <a:gd name="T89" fmla="*/ 655 h 1854"/>
              <a:gd name="T90" fmla="*/ 1572 w 2987"/>
              <a:gd name="T91" fmla="*/ 636 h 1854"/>
              <a:gd name="T92" fmla="*/ 1605 w 2987"/>
              <a:gd name="T93" fmla="*/ 606 h 1854"/>
              <a:gd name="T94" fmla="*/ 1640 w 2987"/>
              <a:gd name="T95" fmla="*/ 578 h 1854"/>
              <a:gd name="T96" fmla="*/ 1696 w 2987"/>
              <a:gd name="T97" fmla="*/ 549 h 1854"/>
              <a:gd name="T98" fmla="*/ 1751 w 2987"/>
              <a:gd name="T99" fmla="*/ 525 h 1854"/>
              <a:gd name="T100" fmla="*/ 1801 w 2987"/>
              <a:gd name="T101" fmla="*/ 497 h 1854"/>
              <a:gd name="T102" fmla="*/ 1880 w 2987"/>
              <a:gd name="T103" fmla="*/ 469 h 1854"/>
              <a:gd name="T104" fmla="*/ 1957 w 2987"/>
              <a:gd name="T105" fmla="*/ 425 h 1854"/>
              <a:gd name="T106" fmla="*/ 2021 w 2987"/>
              <a:gd name="T107" fmla="*/ 392 h 1854"/>
              <a:gd name="T108" fmla="*/ 2057 w 2987"/>
              <a:gd name="T109" fmla="*/ 360 h 1854"/>
              <a:gd name="T110" fmla="*/ 2107 w 2987"/>
              <a:gd name="T111" fmla="*/ 332 h 1854"/>
              <a:gd name="T112" fmla="*/ 2189 w 2987"/>
              <a:gd name="T113" fmla="*/ 300 h 1854"/>
              <a:gd name="T114" fmla="*/ 2313 w 2987"/>
              <a:gd name="T115" fmla="*/ 261 h 1854"/>
              <a:gd name="T116" fmla="*/ 2428 w 2987"/>
              <a:gd name="T117" fmla="*/ 221 h 1854"/>
              <a:gd name="T118" fmla="*/ 2552 w 2987"/>
              <a:gd name="T119" fmla="*/ 173 h 1854"/>
              <a:gd name="T120" fmla="*/ 2654 w 2987"/>
              <a:gd name="T121" fmla="*/ 116 h 1854"/>
              <a:gd name="T122" fmla="*/ 2877 w 2987"/>
              <a:gd name="T123" fmla="*/ 20 h 18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987" h="1854">
                <a:moveTo>
                  <a:pt x="0" y="1854"/>
                </a:moveTo>
                <a:lnTo>
                  <a:pt x="2" y="1854"/>
                </a:lnTo>
                <a:lnTo>
                  <a:pt x="2" y="1851"/>
                </a:lnTo>
                <a:lnTo>
                  <a:pt x="5" y="1851"/>
                </a:lnTo>
                <a:lnTo>
                  <a:pt x="5" y="1846"/>
                </a:lnTo>
                <a:lnTo>
                  <a:pt x="6" y="1846"/>
                </a:lnTo>
                <a:lnTo>
                  <a:pt x="6" y="1845"/>
                </a:lnTo>
                <a:lnTo>
                  <a:pt x="9" y="1845"/>
                </a:lnTo>
                <a:lnTo>
                  <a:pt x="9" y="1842"/>
                </a:lnTo>
                <a:lnTo>
                  <a:pt x="11" y="1842"/>
                </a:lnTo>
                <a:lnTo>
                  <a:pt x="11" y="1841"/>
                </a:lnTo>
                <a:lnTo>
                  <a:pt x="14" y="1841"/>
                </a:lnTo>
                <a:lnTo>
                  <a:pt x="14" y="1836"/>
                </a:lnTo>
                <a:lnTo>
                  <a:pt x="16" y="1836"/>
                </a:lnTo>
                <a:lnTo>
                  <a:pt x="16" y="1832"/>
                </a:lnTo>
                <a:lnTo>
                  <a:pt x="19" y="1832"/>
                </a:lnTo>
                <a:lnTo>
                  <a:pt x="19" y="1831"/>
                </a:lnTo>
                <a:lnTo>
                  <a:pt x="21" y="1831"/>
                </a:lnTo>
                <a:lnTo>
                  <a:pt x="21" y="1829"/>
                </a:lnTo>
                <a:lnTo>
                  <a:pt x="23" y="1829"/>
                </a:lnTo>
                <a:lnTo>
                  <a:pt x="23" y="1826"/>
                </a:lnTo>
                <a:lnTo>
                  <a:pt x="25" y="1826"/>
                </a:lnTo>
                <a:lnTo>
                  <a:pt x="25" y="1824"/>
                </a:lnTo>
                <a:lnTo>
                  <a:pt x="28" y="1824"/>
                </a:lnTo>
                <a:lnTo>
                  <a:pt x="28" y="1823"/>
                </a:lnTo>
                <a:lnTo>
                  <a:pt x="30" y="1823"/>
                </a:lnTo>
                <a:lnTo>
                  <a:pt x="30" y="1818"/>
                </a:lnTo>
                <a:lnTo>
                  <a:pt x="33" y="1818"/>
                </a:lnTo>
                <a:lnTo>
                  <a:pt x="33" y="1815"/>
                </a:lnTo>
                <a:lnTo>
                  <a:pt x="35" y="1815"/>
                </a:lnTo>
                <a:lnTo>
                  <a:pt x="35" y="1810"/>
                </a:lnTo>
                <a:lnTo>
                  <a:pt x="38" y="1810"/>
                </a:lnTo>
                <a:lnTo>
                  <a:pt x="38" y="1807"/>
                </a:lnTo>
                <a:lnTo>
                  <a:pt x="39" y="1807"/>
                </a:lnTo>
                <a:lnTo>
                  <a:pt x="39" y="1803"/>
                </a:lnTo>
                <a:lnTo>
                  <a:pt x="42" y="1803"/>
                </a:lnTo>
                <a:lnTo>
                  <a:pt x="42" y="1798"/>
                </a:lnTo>
                <a:lnTo>
                  <a:pt x="44" y="1798"/>
                </a:lnTo>
                <a:lnTo>
                  <a:pt x="44" y="1795"/>
                </a:lnTo>
                <a:lnTo>
                  <a:pt x="47" y="1795"/>
                </a:lnTo>
                <a:lnTo>
                  <a:pt x="47" y="1790"/>
                </a:lnTo>
                <a:lnTo>
                  <a:pt x="52" y="1790"/>
                </a:lnTo>
                <a:lnTo>
                  <a:pt x="52" y="1786"/>
                </a:lnTo>
                <a:lnTo>
                  <a:pt x="56" y="1786"/>
                </a:lnTo>
                <a:lnTo>
                  <a:pt x="56" y="1785"/>
                </a:lnTo>
                <a:lnTo>
                  <a:pt x="58" y="1785"/>
                </a:lnTo>
                <a:lnTo>
                  <a:pt x="58" y="1777"/>
                </a:lnTo>
                <a:lnTo>
                  <a:pt x="63" y="1777"/>
                </a:lnTo>
                <a:lnTo>
                  <a:pt x="63" y="1772"/>
                </a:lnTo>
                <a:lnTo>
                  <a:pt x="66" y="1772"/>
                </a:lnTo>
                <a:lnTo>
                  <a:pt x="66" y="1768"/>
                </a:lnTo>
                <a:lnTo>
                  <a:pt x="68" y="1768"/>
                </a:lnTo>
                <a:lnTo>
                  <a:pt x="68" y="1766"/>
                </a:lnTo>
                <a:lnTo>
                  <a:pt x="71" y="1766"/>
                </a:lnTo>
                <a:lnTo>
                  <a:pt x="71" y="1758"/>
                </a:lnTo>
                <a:lnTo>
                  <a:pt x="72" y="1758"/>
                </a:lnTo>
                <a:lnTo>
                  <a:pt x="72" y="1756"/>
                </a:lnTo>
                <a:lnTo>
                  <a:pt x="75" y="1756"/>
                </a:lnTo>
                <a:lnTo>
                  <a:pt x="75" y="1754"/>
                </a:lnTo>
                <a:lnTo>
                  <a:pt x="77" y="1754"/>
                </a:lnTo>
                <a:lnTo>
                  <a:pt x="77" y="1753"/>
                </a:lnTo>
                <a:lnTo>
                  <a:pt x="80" y="1753"/>
                </a:lnTo>
                <a:lnTo>
                  <a:pt x="80" y="1749"/>
                </a:lnTo>
                <a:lnTo>
                  <a:pt x="85" y="1749"/>
                </a:lnTo>
                <a:lnTo>
                  <a:pt x="85" y="1748"/>
                </a:lnTo>
                <a:lnTo>
                  <a:pt x="90" y="1748"/>
                </a:lnTo>
                <a:lnTo>
                  <a:pt x="90" y="1747"/>
                </a:lnTo>
                <a:lnTo>
                  <a:pt x="91" y="1747"/>
                </a:lnTo>
                <a:lnTo>
                  <a:pt x="91" y="1745"/>
                </a:lnTo>
                <a:lnTo>
                  <a:pt x="94" y="1745"/>
                </a:lnTo>
                <a:lnTo>
                  <a:pt x="94" y="1740"/>
                </a:lnTo>
                <a:lnTo>
                  <a:pt x="96" y="1740"/>
                </a:lnTo>
                <a:lnTo>
                  <a:pt x="96" y="1736"/>
                </a:lnTo>
                <a:lnTo>
                  <a:pt x="99" y="1736"/>
                </a:lnTo>
                <a:lnTo>
                  <a:pt x="99" y="1735"/>
                </a:lnTo>
                <a:lnTo>
                  <a:pt x="104" y="1735"/>
                </a:lnTo>
                <a:lnTo>
                  <a:pt x="104" y="1733"/>
                </a:lnTo>
                <a:lnTo>
                  <a:pt x="107" y="1733"/>
                </a:lnTo>
                <a:lnTo>
                  <a:pt x="107" y="1730"/>
                </a:lnTo>
                <a:lnTo>
                  <a:pt x="108" y="1730"/>
                </a:lnTo>
                <a:lnTo>
                  <a:pt x="108" y="1725"/>
                </a:lnTo>
                <a:lnTo>
                  <a:pt x="110" y="1725"/>
                </a:lnTo>
                <a:lnTo>
                  <a:pt x="110" y="1722"/>
                </a:lnTo>
                <a:lnTo>
                  <a:pt x="113" y="1722"/>
                </a:lnTo>
                <a:lnTo>
                  <a:pt x="113" y="1721"/>
                </a:lnTo>
                <a:lnTo>
                  <a:pt x="116" y="1721"/>
                </a:lnTo>
                <a:lnTo>
                  <a:pt x="116" y="1719"/>
                </a:lnTo>
                <a:lnTo>
                  <a:pt x="118" y="1719"/>
                </a:lnTo>
                <a:lnTo>
                  <a:pt x="118" y="1716"/>
                </a:lnTo>
                <a:lnTo>
                  <a:pt x="121" y="1716"/>
                </a:lnTo>
                <a:lnTo>
                  <a:pt x="121" y="1713"/>
                </a:lnTo>
                <a:lnTo>
                  <a:pt x="123" y="1713"/>
                </a:lnTo>
                <a:lnTo>
                  <a:pt x="123" y="1711"/>
                </a:lnTo>
                <a:lnTo>
                  <a:pt x="124" y="1711"/>
                </a:lnTo>
                <a:lnTo>
                  <a:pt x="124" y="1711"/>
                </a:lnTo>
                <a:lnTo>
                  <a:pt x="127" y="1711"/>
                </a:lnTo>
                <a:lnTo>
                  <a:pt x="127" y="1707"/>
                </a:lnTo>
                <a:lnTo>
                  <a:pt x="130" y="1707"/>
                </a:lnTo>
                <a:lnTo>
                  <a:pt x="130" y="1705"/>
                </a:lnTo>
                <a:lnTo>
                  <a:pt x="135" y="1705"/>
                </a:lnTo>
                <a:lnTo>
                  <a:pt x="135" y="1698"/>
                </a:lnTo>
                <a:lnTo>
                  <a:pt x="137" y="1698"/>
                </a:lnTo>
                <a:lnTo>
                  <a:pt x="137" y="1697"/>
                </a:lnTo>
                <a:lnTo>
                  <a:pt x="140" y="1697"/>
                </a:lnTo>
                <a:lnTo>
                  <a:pt x="140" y="1694"/>
                </a:lnTo>
                <a:lnTo>
                  <a:pt x="144" y="1694"/>
                </a:lnTo>
                <a:lnTo>
                  <a:pt x="144" y="1692"/>
                </a:lnTo>
                <a:lnTo>
                  <a:pt x="146" y="1692"/>
                </a:lnTo>
                <a:lnTo>
                  <a:pt x="146" y="1691"/>
                </a:lnTo>
                <a:lnTo>
                  <a:pt x="151" y="1691"/>
                </a:lnTo>
                <a:lnTo>
                  <a:pt x="151" y="1688"/>
                </a:lnTo>
                <a:lnTo>
                  <a:pt x="154" y="1688"/>
                </a:lnTo>
                <a:lnTo>
                  <a:pt x="154" y="1687"/>
                </a:lnTo>
                <a:lnTo>
                  <a:pt x="156" y="1687"/>
                </a:lnTo>
                <a:lnTo>
                  <a:pt x="156" y="1682"/>
                </a:lnTo>
                <a:lnTo>
                  <a:pt x="159" y="1682"/>
                </a:lnTo>
                <a:lnTo>
                  <a:pt x="159" y="1680"/>
                </a:lnTo>
                <a:lnTo>
                  <a:pt x="160" y="1680"/>
                </a:lnTo>
                <a:lnTo>
                  <a:pt x="160" y="1675"/>
                </a:lnTo>
                <a:lnTo>
                  <a:pt x="163" y="1675"/>
                </a:lnTo>
                <a:lnTo>
                  <a:pt x="163" y="1673"/>
                </a:lnTo>
                <a:lnTo>
                  <a:pt x="165" y="1673"/>
                </a:lnTo>
                <a:lnTo>
                  <a:pt x="165" y="1670"/>
                </a:lnTo>
                <a:lnTo>
                  <a:pt x="168" y="1670"/>
                </a:lnTo>
                <a:lnTo>
                  <a:pt x="168" y="1666"/>
                </a:lnTo>
                <a:lnTo>
                  <a:pt x="173" y="1666"/>
                </a:lnTo>
                <a:lnTo>
                  <a:pt x="173" y="1664"/>
                </a:lnTo>
                <a:lnTo>
                  <a:pt x="175" y="1664"/>
                </a:lnTo>
                <a:lnTo>
                  <a:pt x="175" y="1661"/>
                </a:lnTo>
                <a:lnTo>
                  <a:pt x="177" y="1661"/>
                </a:lnTo>
                <a:lnTo>
                  <a:pt x="177" y="1660"/>
                </a:lnTo>
                <a:lnTo>
                  <a:pt x="179" y="1660"/>
                </a:lnTo>
                <a:lnTo>
                  <a:pt x="179" y="1657"/>
                </a:lnTo>
                <a:lnTo>
                  <a:pt x="182" y="1657"/>
                </a:lnTo>
                <a:lnTo>
                  <a:pt x="182" y="1657"/>
                </a:lnTo>
                <a:lnTo>
                  <a:pt x="184" y="1657"/>
                </a:lnTo>
                <a:lnTo>
                  <a:pt x="184" y="1655"/>
                </a:lnTo>
                <a:lnTo>
                  <a:pt x="187" y="1655"/>
                </a:lnTo>
                <a:lnTo>
                  <a:pt x="187" y="1652"/>
                </a:lnTo>
                <a:lnTo>
                  <a:pt x="189" y="1652"/>
                </a:lnTo>
                <a:lnTo>
                  <a:pt x="189" y="1651"/>
                </a:lnTo>
                <a:lnTo>
                  <a:pt x="192" y="1651"/>
                </a:lnTo>
                <a:lnTo>
                  <a:pt x="192" y="1645"/>
                </a:lnTo>
                <a:lnTo>
                  <a:pt x="193" y="1645"/>
                </a:lnTo>
                <a:lnTo>
                  <a:pt x="193" y="1642"/>
                </a:lnTo>
                <a:lnTo>
                  <a:pt x="196" y="1642"/>
                </a:lnTo>
                <a:lnTo>
                  <a:pt x="196" y="1637"/>
                </a:lnTo>
                <a:lnTo>
                  <a:pt x="198" y="1637"/>
                </a:lnTo>
                <a:lnTo>
                  <a:pt x="198" y="1636"/>
                </a:lnTo>
                <a:lnTo>
                  <a:pt x="203" y="1636"/>
                </a:lnTo>
                <a:lnTo>
                  <a:pt x="203" y="1634"/>
                </a:lnTo>
                <a:lnTo>
                  <a:pt x="206" y="1634"/>
                </a:lnTo>
                <a:lnTo>
                  <a:pt x="206" y="1633"/>
                </a:lnTo>
                <a:lnTo>
                  <a:pt x="209" y="1633"/>
                </a:lnTo>
                <a:lnTo>
                  <a:pt x="209" y="1632"/>
                </a:lnTo>
                <a:lnTo>
                  <a:pt x="210" y="1632"/>
                </a:lnTo>
                <a:lnTo>
                  <a:pt x="210" y="1627"/>
                </a:lnTo>
                <a:lnTo>
                  <a:pt x="212" y="1627"/>
                </a:lnTo>
                <a:lnTo>
                  <a:pt x="212" y="1626"/>
                </a:lnTo>
                <a:lnTo>
                  <a:pt x="217" y="1626"/>
                </a:lnTo>
                <a:lnTo>
                  <a:pt x="217" y="1623"/>
                </a:lnTo>
                <a:lnTo>
                  <a:pt x="220" y="1623"/>
                </a:lnTo>
                <a:lnTo>
                  <a:pt x="220" y="1618"/>
                </a:lnTo>
                <a:lnTo>
                  <a:pt x="223" y="1618"/>
                </a:lnTo>
                <a:lnTo>
                  <a:pt x="223" y="1615"/>
                </a:lnTo>
                <a:lnTo>
                  <a:pt x="225" y="1615"/>
                </a:lnTo>
                <a:lnTo>
                  <a:pt x="225" y="1613"/>
                </a:lnTo>
                <a:lnTo>
                  <a:pt x="226" y="1613"/>
                </a:lnTo>
                <a:lnTo>
                  <a:pt x="226" y="1604"/>
                </a:lnTo>
                <a:lnTo>
                  <a:pt x="231" y="1604"/>
                </a:lnTo>
                <a:lnTo>
                  <a:pt x="231" y="1599"/>
                </a:lnTo>
                <a:lnTo>
                  <a:pt x="234" y="1599"/>
                </a:lnTo>
                <a:lnTo>
                  <a:pt x="234" y="1598"/>
                </a:lnTo>
                <a:lnTo>
                  <a:pt x="237" y="1598"/>
                </a:lnTo>
                <a:lnTo>
                  <a:pt x="237" y="1596"/>
                </a:lnTo>
                <a:lnTo>
                  <a:pt x="239" y="1596"/>
                </a:lnTo>
                <a:lnTo>
                  <a:pt x="239" y="1594"/>
                </a:lnTo>
                <a:lnTo>
                  <a:pt x="242" y="1594"/>
                </a:lnTo>
                <a:lnTo>
                  <a:pt x="242" y="1590"/>
                </a:lnTo>
                <a:lnTo>
                  <a:pt x="244" y="1590"/>
                </a:lnTo>
                <a:lnTo>
                  <a:pt x="244" y="1586"/>
                </a:lnTo>
                <a:lnTo>
                  <a:pt x="248" y="1586"/>
                </a:lnTo>
                <a:lnTo>
                  <a:pt x="248" y="1584"/>
                </a:lnTo>
                <a:lnTo>
                  <a:pt x="251" y="1584"/>
                </a:lnTo>
                <a:lnTo>
                  <a:pt x="251" y="1581"/>
                </a:lnTo>
                <a:lnTo>
                  <a:pt x="253" y="1581"/>
                </a:lnTo>
                <a:lnTo>
                  <a:pt x="253" y="1577"/>
                </a:lnTo>
                <a:lnTo>
                  <a:pt x="261" y="1577"/>
                </a:lnTo>
                <a:lnTo>
                  <a:pt x="261" y="1576"/>
                </a:lnTo>
                <a:lnTo>
                  <a:pt x="262" y="1576"/>
                </a:lnTo>
                <a:lnTo>
                  <a:pt x="262" y="1573"/>
                </a:lnTo>
                <a:lnTo>
                  <a:pt x="267" y="1573"/>
                </a:lnTo>
                <a:lnTo>
                  <a:pt x="267" y="1570"/>
                </a:lnTo>
                <a:lnTo>
                  <a:pt x="270" y="1570"/>
                </a:lnTo>
                <a:lnTo>
                  <a:pt x="270" y="1568"/>
                </a:lnTo>
                <a:lnTo>
                  <a:pt x="272" y="1568"/>
                </a:lnTo>
                <a:lnTo>
                  <a:pt x="272" y="1567"/>
                </a:lnTo>
                <a:lnTo>
                  <a:pt x="275" y="1567"/>
                </a:lnTo>
                <a:lnTo>
                  <a:pt x="275" y="1562"/>
                </a:lnTo>
                <a:lnTo>
                  <a:pt x="277" y="1562"/>
                </a:lnTo>
                <a:lnTo>
                  <a:pt x="277" y="1557"/>
                </a:lnTo>
                <a:lnTo>
                  <a:pt x="281" y="1557"/>
                </a:lnTo>
                <a:lnTo>
                  <a:pt x="281" y="1553"/>
                </a:lnTo>
                <a:lnTo>
                  <a:pt x="286" y="1553"/>
                </a:lnTo>
                <a:lnTo>
                  <a:pt x="286" y="1550"/>
                </a:lnTo>
                <a:lnTo>
                  <a:pt x="289" y="1550"/>
                </a:lnTo>
                <a:lnTo>
                  <a:pt x="289" y="1547"/>
                </a:lnTo>
                <a:lnTo>
                  <a:pt x="291" y="1547"/>
                </a:lnTo>
                <a:lnTo>
                  <a:pt x="291" y="1545"/>
                </a:lnTo>
                <a:lnTo>
                  <a:pt x="294" y="1545"/>
                </a:lnTo>
                <a:lnTo>
                  <a:pt x="294" y="1544"/>
                </a:lnTo>
                <a:lnTo>
                  <a:pt x="295" y="1544"/>
                </a:lnTo>
                <a:lnTo>
                  <a:pt x="295" y="1541"/>
                </a:lnTo>
                <a:lnTo>
                  <a:pt x="300" y="1541"/>
                </a:lnTo>
                <a:lnTo>
                  <a:pt x="300" y="1540"/>
                </a:lnTo>
                <a:lnTo>
                  <a:pt x="303" y="1540"/>
                </a:lnTo>
                <a:lnTo>
                  <a:pt x="303" y="1539"/>
                </a:lnTo>
                <a:lnTo>
                  <a:pt x="305" y="1539"/>
                </a:lnTo>
                <a:lnTo>
                  <a:pt x="305" y="1536"/>
                </a:lnTo>
                <a:lnTo>
                  <a:pt x="310" y="1536"/>
                </a:lnTo>
                <a:lnTo>
                  <a:pt x="310" y="1535"/>
                </a:lnTo>
                <a:lnTo>
                  <a:pt x="314" y="1535"/>
                </a:lnTo>
                <a:lnTo>
                  <a:pt x="314" y="1533"/>
                </a:lnTo>
                <a:lnTo>
                  <a:pt x="317" y="1533"/>
                </a:lnTo>
                <a:lnTo>
                  <a:pt x="317" y="1531"/>
                </a:lnTo>
                <a:lnTo>
                  <a:pt x="324" y="1531"/>
                </a:lnTo>
                <a:lnTo>
                  <a:pt x="324" y="1527"/>
                </a:lnTo>
                <a:lnTo>
                  <a:pt x="327" y="1527"/>
                </a:lnTo>
                <a:lnTo>
                  <a:pt x="327" y="1526"/>
                </a:lnTo>
                <a:lnTo>
                  <a:pt x="328" y="1526"/>
                </a:lnTo>
                <a:lnTo>
                  <a:pt x="328" y="1525"/>
                </a:lnTo>
                <a:lnTo>
                  <a:pt x="331" y="1525"/>
                </a:lnTo>
                <a:lnTo>
                  <a:pt x="331" y="1524"/>
                </a:lnTo>
                <a:lnTo>
                  <a:pt x="333" y="1524"/>
                </a:lnTo>
                <a:lnTo>
                  <a:pt x="333" y="1520"/>
                </a:lnTo>
                <a:lnTo>
                  <a:pt x="336" y="1520"/>
                </a:lnTo>
                <a:lnTo>
                  <a:pt x="336" y="1519"/>
                </a:lnTo>
                <a:lnTo>
                  <a:pt x="346" y="1519"/>
                </a:lnTo>
                <a:lnTo>
                  <a:pt x="346" y="1516"/>
                </a:lnTo>
                <a:lnTo>
                  <a:pt x="347" y="1516"/>
                </a:lnTo>
                <a:lnTo>
                  <a:pt x="347" y="1515"/>
                </a:lnTo>
                <a:lnTo>
                  <a:pt x="350" y="1515"/>
                </a:lnTo>
                <a:lnTo>
                  <a:pt x="350" y="1513"/>
                </a:lnTo>
                <a:lnTo>
                  <a:pt x="352" y="1513"/>
                </a:lnTo>
                <a:lnTo>
                  <a:pt x="352" y="1512"/>
                </a:lnTo>
                <a:lnTo>
                  <a:pt x="355" y="1512"/>
                </a:lnTo>
                <a:lnTo>
                  <a:pt x="355" y="1507"/>
                </a:lnTo>
                <a:lnTo>
                  <a:pt x="360" y="1507"/>
                </a:lnTo>
                <a:lnTo>
                  <a:pt x="360" y="1505"/>
                </a:lnTo>
                <a:lnTo>
                  <a:pt x="363" y="1505"/>
                </a:lnTo>
                <a:lnTo>
                  <a:pt x="363" y="1502"/>
                </a:lnTo>
                <a:lnTo>
                  <a:pt x="369" y="1502"/>
                </a:lnTo>
                <a:lnTo>
                  <a:pt x="369" y="1501"/>
                </a:lnTo>
                <a:lnTo>
                  <a:pt x="372" y="1501"/>
                </a:lnTo>
                <a:lnTo>
                  <a:pt x="372" y="1496"/>
                </a:lnTo>
                <a:lnTo>
                  <a:pt x="377" y="1496"/>
                </a:lnTo>
                <a:lnTo>
                  <a:pt x="377" y="1492"/>
                </a:lnTo>
                <a:lnTo>
                  <a:pt x="380" y="1492"/>
                </a:lnTo>
                <a:lnTo>
                  <a:pt x="380" y="1488"/>
                </a:lnTo>
                <a:lnTo>
                  <a:pt x="386" y="1488"/>
                </a:lnTo>
                <a:lnTo>
                  <a:pt x="386" y="1487"/>
                </a:lnTo>
                <a:lnTo>
                  <a:pt x="388" y="1487"/>
                </a:lnTo>
                <a:lnTo>
                  <a:pt x="388" y="1482"/>
                </a:lnTo>
                <a:lnTo>
                  <a:pt x="398" y="1482"/>
                </a:lnTo>
                <a:lnTo>
                  <a:pt x="398" y="1480"/>
                </a:lnTo>
                <a:lnTo>
                  <a:pt x="400" y="1480"/>
                </a:lnTo>
                <a:lnTo>
                  <a:pt x="400" y="1475"/>
                </a:lnTo>
                <a:lnTo>
                  <a:pt x="402" y="1475"/>
                </a:lnTo>
                <a:lnTo>
                  <a:pt x="402" y="1474"/>
                </a:lnTo>
                <a:lnTo>
                  <a:pt x="407" y="1474"/>
                </a:lnTo>
                <a:lnTo>
                  <a:pt x="407" y="1469"/>
                </a:lnTo>
                <a:lnTo>
                  <a:pt x="412" y="1469"/>
                </a:lnTo>
                <a:lnTo>
                  <a:pt x="412" y="1465"/>
                </a:lnTo>
                <a:lnTo>
                  <a:pt x="415" y="1465"/>
                </a:lnTo>
                <a:lnTo>
                  <a:pt x="415" y="1462"/>
                </a:lnTo>
                <a:lnTo>
                  <a:pt x="416" y="1462"/>
                </a:lnTo>
                <a:lnTo>
                  <a:pt x="416" y="1461"/>
                </a:lnTo>
                <a:lnTo>
                  <a:pt x="419" y="1461"/>
                </a:lnTo>
                <a:lnTo>
                  <a:pt x="419" y="1460"/>
                </a:lnTo>
                <a:lnTo>
                  <a:pt x="421" y="1460"/>
                </a:lnTo>
                <a:lnTo>
                  <a:pt x="421" y="1459"/>
                </a:lnTo>
                <a:lnTo>
                  <a:pt x="424" y="1459"/>
                </a:lnTo>
                <a:lnTo>
                  <a:pt x="424" y="1455"/>
                </a:lnTo>
                <a:lnTo>
                  <a:pt x="426" y="1455"/>
                </a:lnTo>
                <a:lnTo>
                  <a:pt x="426" y="1454"/>
                </a:lnTo>
                <a:lnTo>
                  <a:pt x="429" y="1454"/>
                </a:lnTo>
                <a:lnTo>
                  <a:pt x="429" y="1452"/>
                </a:lnTo>
                <a:lnTo>
                  <a:pt x="431" y="1452"/>
                </a:lnTo>
                <a:lnTo>
                  <a:pt x="431" y="1448"/>
                </a:lnTo>
                <a:lnTo>
                  <a:pt x="433" y="1448"/>
                </a:lnTo>
                <a:lnTo>
                  <a:pt x="433" y="1446"/>
                </a:lnTo>
                <a:lnTo>
                  <a:pt x="435" y="1446"/>
                </a:lnTo>
                <a:lnTo>
                  <a:pt x="435" y="1445"/>
                </a:lnTo>
                <a:lnTo>
                  <a:pt x="440" y="1445"/>
                </a:lnTo>
                <a:lnTo>
                  <a:pt x="440" y="1442"/>
                </a:lnTo>
                <a:lnTo>
                  <a:pt x="445" y="1442"/>
                </a:lnTo>
                <a:lnTo>
                  <a:pt x="445" y="1440"/>
                </a:lnTo>
                <a:lnTo>
                  <a:pt x="448" y="1440"/>
                </a:lnTo>
                <a:lnTo>
                  <a:pt x="448" y="1437"/>
                </a:lnTo>
                <a:lnTo>
                  <a:pt x="449" y="1437"/>
                </a:lnTo>
                <a:lnTo>
                  <a:pt x="449" y="1433"/>
                </a:lnTo>
                <a:lnTo>
                  <a:pt x="452" y="1433"/>
                </a:lnTo>
                <a:lnTo>
                  <a:pt x="452" y="1432"/>
                </a:lnTo>
                <a:lnTo>
                  <a:pt x="454" y="1432"/>
                </a:lnTo>
                <a:lnTo>
                  <a:pt x="454" y="1431"/>
                </a:lnTo>
                <a:lnTo>
                  <a:pt x="457" y="1431"/>
                </a:lnTo>
                <a:lnTo>
                  <a:pt x="457" y="1429"/>
                </a:lnTo>
                <a:lnTo>
                  <a:pt x="459" y="1429"/>
                </a:lnTo>
                <a:lnTo>
                  <a:pt x="459" y="1428"/>
                </a:lnTo>
                <a:lnTo>
                  <a:pt x="462" y="1428"/>
                </a:lnTo>
                <a:lnTo>
                  <a:pt x="462" y="1427"/>
                </a:lnTo>
                <a:lnTo>
                  <a:pt x="465" y="1427"/>
                </a:lnTo>
                <a:lnTo>
                  <a:pt x="465" y="1424"/>
                </a:lnTo>
                <a:lnTo>
                  <a:pt x="468" y="1424"/>
                </a:lnTo>
                <a:lnTo>
                  <a:pt x="468" y="1422"/>
                </a:lnTo>
                <a:lnTo>
                  <a:pt x="471" y="1422"/>
                </a:lnTo>
                <a:lnTo>
                  <a:pt x="471" y="1419"/>
                </a:lnTo>
                <a:lnTo>
                  <a:pt x="473" y="1419"/>
                </a:lnTo>
                <a:lnTo>
                  <a:pt x="473" y="1417"/>
                </a:lnTo>
                <a:lnTo>
                  <a:pt x="476" y="1417"/>
                </a:lnTo>
                <a:lnTo>
                  <a:pt x="476" y="1415"/>
                </a:lnTo>
                <a:lnTo>
                  <a:pt x="479" y="1415"/>
                </a:lnTo>
                <a:lnTo>
                  <a:pt x="479" y="1414"/>
                </a:lnTo>
                <a:lnTo>
                  <a:pt x="481" y="1414"/>
                </a:lnTo>
                <a:lnTo>
                  <a:pt x="481" y="1410"/>
                </a:lnTo>
                <a:lnTo>
                  <a:pt x="482" y="1410"/>
                </a:lnTo>
                <a:lnTo>
                  <a:pt x="482" y="1406"/>
                </a:lnTo>
                <a:lnTo>
                  <a:pt x="485" y="1406"/>
                </a:lnTo>
                <a:lnTo>
                  <a:pt x="485" y="1405"/>
                </a:lnTo>
                <a:lnTo>
                  <a:pt x="487" y="1405"/>
                </a:lnTo>
                <a:lnTo>
                  <a:pt x="487" y="1404"/>
                </a:lnTo>
                <a:lnTo>
                  <a:pt x="490" y="1404"/>
                </a:lnTo>
                <a:lnTo>
                  <a:pt x="490" y="1401"/>
                </a:lnTo>
                <a:lnTo>
                  <a:pt x="493" y="1401"/>
                </a:lnTo>
                <a:lnTo>
                  <a:pt x="493" y="1398"/>
                </a:lnTo>
                <a:lnTo>
                  <a:pt x="495" y="1398"/>
                </a:lnTo>
                <a:lnTo>
                  <a:pt x="495" y="1391"/>
                </a:lnTo>
                <a:lnTo>
                  <a:pt x="498" y="1391"/>
                </a:lnTo>
                <a:lnTo>
                  <a:pt x="498" y="1390"/>
                </a:lnTo>
                <a:lnTo>
                  <a:pt x="499" y="1390"/>
                </a:lnTo>
                <a:lnTo>
                  <a:pt x="499" y="1389"/>
                </a:lnTo>
                <a:lnTo>
                  <a:pt x="504" y="1389"/>
                </a:lnTo>
                <a:lnTo>
                  <a:pt x="504" y="1385"/>
                </a:lnTo>
                <a:lnTo>
                  <a:pt x="507" y="1385"/>
                </a:lnTo>
                <a:lnTo>
                  <a:pt x="507" y="1380"/>
                </a:lnTo>
                <a:lnTo>
                  <a:pt x="509" y="1380"/>
                </a:lnTo>
                <a:lnTo>
                  <a:pt x="509" y="1378"/>
                </a:lnTo>
                <a:lnTo>
                  <a:pt x="514" y="1378"/>
                </a:lnTo>
                <a:lnTo>
                  <a:pt x="514" y="1376"/>
                </a:lnTo>
                <a:lnTo>
                  <a:pt x="517" y="1376"/>
                </a:lnTo>
                <a:lnTo>
                  <a:pt x="517" y="1373"/>
                </a:lnTo>
                <a:lnTo>
                  <a:pt x="521" y="1373"/>
                </a:lnTo>
                <a:lnTo>
                  <a:pt x="521" y="1371"/>
                </a:lnTo>
                <a:lnTo>
                  <a:pt x="523" y="1371"/>
                </a:lnTo>
                <a:lnTo>
                  <a:pt x="523" y="1368"/>
                </a:lnTo>
                <a:lnTo>
                  <a:pt x="526" y="1368"/>
                </a:lnTo>
                <a:lnTo>
                  <a:pt x="526" y="1364"/>
                </a:lnTo>
                <a:lnTo>
                  <a:pt x="528" y="1364"/>
                </a:lnTo>
                <a:lnTo>
                  <a:pt x="528" y="1361"/>
                </a:lnTo>
                <a:lnTo>
                  <a:pt x="531" y="1361"/>
                </a:lnTo>
                <a:lnTo>
                  <a:pt x="531" y="1359"/>
                </a:lnTo>
                <a:lnTo>
                  <a:pt x="533" y="1359"/>
                </a:lnTo>
                <a:lnTo>
                  <a:pt x="533" y="1353"/>
                </a:lnTo>
                <a:lnTo>
                  <a:pt x="535" y="1353"/>
                </a:lnTo>
                <a:lnTo>
                  <a:pt x="535" y="1350"/>
                </a:lnTo>
                <a:lnTo>
                  <a:pt x="537" y="1350"/>
                </a:lnTo>
                <a:lnTo>
                  <a:pt x="537" y="1348"/>
                </a:lnTo>
                <a:lnTo>
                  <a:pt x="540" y="1348"/>
                </a:lnTo>
                <a:lnTo>
                  <a:pt x="540" y="1344"/>
                </a:lnTo>
                <a:lnTo>
                  <a:pt x="542" y="1344"/>
                </a:lnTo>
                <a:lnTo>
                  <a:pt x="542" y="1343"/>
                </a:lnTo>
                <a:lnTo>
                  <a:pt x="545" y="1343"/>
                </a:lnTo>
                <a:lnTo>
                  <a:pt x="545" y="1339"/>
                </a:lnTo>
                <a:lnTo>
                  <a:pt x="550" y="1339"/>
                </a:lnTo>
                <a:lnTo>
                  <a:pt x="550" y="1331"/>
                </a:lnTo>
                <a:lnTo>
                  <a:pt x="551" y="1331"/>
                </a:lnTo>
                <a:lnTo>
                  <a:pt x="551" y="1329"/>
                </a:lnTo>
                <a:lnTo>
                  <a:pt x="554" y="1329"/>
                </a:lnTo>
                <a:lnTo>
                  <a:pt x="554" y="1324"/>
                </a:lnTo>
                <a:lnTo>
                  <a:pt x="559" y="1324"/>
                </a:lnTo>
                <a:lnTo>
                  <a:pt x="559" y="1321"/>
                </a:lnTo>
                <a:lnTo>
                  <a:pt x="561" y="1321"/>
                </a:lnTo>
                <a:lnTo>
                  <a:pt x="561" y="1319"/>
                </a:lnTo>
                <a:lnTo>
                  <a:pt x="564" y="1319"/>
                </a:lnTo>
                <a:lnTo>
                  <a:pt x="564" y="1316"/>
                </a:lnTo>
                <a:lnTo>
                  <a:pt x="566" y="1316"/>
                </a:lnTo>
                <a:lnTo>
                  <a:pt x="566" y="1313"/>
                </a:lnTo>
                <a:lnTo>
                  <a:pt x="570" y="1313"/>
                </a:lnTo>
                <a:lnTo>
                  <a:pt x="570" y="1312"/>
                </a:lnTo>
                <a:lnTo>
                  <a:pt x="573" y="1312"/>
                </a:lnTo>
                <a:lnTo>
                  <a:pt x="573" y="1310"/>
                </a:lnTo>
                <a:lnTo>
                  <a:pt x="575" y="1310"/>
                </a:lnTo>
                <a:lnTo>
                  <a:pt x="575" y="1308"/>
                </a:lnTo>
                <a:lnTo>
                  <a:pt x="578" y="1308"/>
                </a:lnTo>
                <a:lnTo>
                  <a:pt x="578" y="1307"/>
                </a:lnTo>
                <a:lnTo>
                  <a:pt x="580" y="1307"/>
                </a:lnTo>
                <a:lnTo>
                  <a:pt x="580" y="1303"/>
                </a:lnTo>
                <a:lnTo>
                  <a:pt x="584" y="1303"/>
                </a:lnTo>
                <a:lnTo>
                  <a:pt x="584" y="1294"/>
                </a:lnTo>
                <a:lnTo>
                  <a:pt x="589" y="1294"/>
                </a:lnTo>
                <a:lnTo>
                  <a:pt x="589" y="1290"/>
                </a:lnTo>
                <a:lnTo>
                  <a:pt x="592" y="1290"/>
                </a:lnTo>
                <a:lnTo>
                  <a:pt x="592" y="1289"/>
                </a:lnTo>
                <a:lnTo>
                  <a:pt x="594" y="1289"/>
                </a:lnTo>
                <a:lnTo>
                  <a:pt x="594" y="1287"/>
                </a:lnTo>
                <a:lnTo>
                  <a:pt x="597" y="1287"/>
                </a:lnTo>
                <a:lnTo>
                  <a:pt x="597" y="1285"/>
                </a:lnTo>
                <a:lnTo>
                  <a:pt x="600" y="1285"/>
                </a:lnTo>
                <a:lnTo>
                  <a:pt x="600" y="1283"/>
                </a:lnTo>
                <a:lnTo>
                  <a:pt x="603" y="1283"/>
                </a:lnTo>
                <a:lnTo>
                  <a:pt x="603" y="1282"/>
                </a:lnTo>
                <a:lnTo>
                  <a:pt x="606" y="1282"/>
                </a:lnTo>
                <a:lnTo>
                  <a:pt x="606" y="1280"/>
                </a:lnTo>
                <a:lnTo>
                  <a:pt x="608" y="1280"/>
                </a:lnTo>
                <a:lnTo>
                  <a:pt x="608" y="1274"/>
                </a:lnTo>
                <a:lnTo>
                  <a:pt x="611" y="1274"/>
                </a:lnTo>
                <a:lnTo>
                  <a:pt x="611" y="1271"/>
                </a:lnTo>
                <a:lnTo>
                  <a:pt x="616" y="1271"/>
                </a:lnTo>
                <a:lnTo>
                  <a:pt x="616" y="1270"/>
                </a:lnTo>
                <a:lnTo>
                  <a:pt x="619" y="1270"/>
                </a:lnTo>
                <a:lnTo>
                  <a:pt x="619" y="1268"/>
                </a:lnTo>
                <a:lnTo>
                  <a:pt x="620" y="1268"/>
                </a:lnTo>
                <a:lnTo>
                  <a:pt x="620" y="1266"/>
                </a:lnTo>
                <a:lnTo>
                  <a:pt x="625" y="1266"/>
                </a:lnTo>
                <a:lnTo>
                  <a:pt x="625" y="1265"/>
                </a:lnTo>
                <a:lnTo>
                  <a:pt x="628" y="1265"/>
                </a:lnTo>
                <a:lnTo>
                  <a:pt x="628" y="1264"/>
                </a:lnTo>
                <a:lnTo>
                  <a:pt x="630" y="1264"/>
                </a:lnTo>
                <a:lnTo>
                  <a:pt x="630" y="1256"/>
                </a:lnTo>
                <a:lnTo>
                  <a:pt x="633" y="1256"/>
                </a:lnTo>
                <a:lnTo>
                  <a:pt x="633" y="1255"/>
                </a:lnTo>
                <a:lnTo>
                  <a:pt x="635" y="1255"/>
                </a:lnTo>
                <a:lnTo>
                  <a:pt x="635" y="1251"/>
                </a:lnTo>
                <a:lnTo>
                  <a:pt x="637" y="1251"/>
                </a:lnTo>
                <a:lnTo>
                  <a:pt x="637" y="1248"/>
                </a:lnTo>
                <a:lnTo>
                  <a:pt x="639" y="1248"/>
                </a:lnTo>
                <a:lnTo>
                  <a:pt x="639" y="1247"/>
                </a:lnTo>
                <a:lnTo>
                  <a:pt x="644" y="1247"/>
                </a:lnTo>
                <a:lnTo>
                  <a:pt x="644" y="1242"/>
                </a:lnTo>
                <a:lnTo>
                  <a:pt x="647" y="1242"/>
                </a:lnTo>
                <a:lnTo>
                  <a:pt x="647" y="1238"/>
                </a:lnTo>
                <a:lnTo>
                  <a:pt x="649" y="1238"/>
                </a:lnTo>
                <a:lnTo>
                  <a:pt x="649" y="1234"/>
                </a:lnTo>
                <a:lnTo>
                  <a:pt x="653" y="1234"/>
                </a:lnTo>
                <a:lnTo>
                  <a:pt x="653" y="1232"/>
                </a:lnTo>
                <a:lnTo>
                  <a:pt x="658" y="1232"/>
                </a:lnTo>
                <a:lnTo>
                  <a:pt x="658" y="1231"/>
                </a:lnTo>
                <a:lnTo>
                  <a:pt x="661" y="1231"/>
                </a:lnTo>
                <a:lnTo>
                  <a:pt x="661" y="1229"/>
                </a:lnTo>
                <a:lnTo>
                  <a:pt x="663" y="1229"/>
                </a:lnTo>
                <a:lnTo>
                  <a:pt x="663" y="1225"/>
                </a:lnTo>
                <a:lnTo>
                  <a:pt x="666" y="1225"/>
                </a:lnTo>
                <a:lnTo>
                  <a:pt x="666" y="1223"/>
                </a:lnTo>
                <a:lnTo>
                  <a:pt x="668" y="1223"/>
                </a:lnTo>
                <a:lnTo>
                  <a:pt x="668" y="1219"/>
                </a:lnTo>
                <a:lnTo>
                  <a:pt x="671" y="1219"/>
                </a:lnTo>
                <a:lnTo>
                  <a:pt x="671" y="1215"/>
                </a:lnTo>
                <a:lnTo>
                  <a:pt x="672" y="1215"/>
                </a:lnTo>
                <a:lnTo>
                  <a:pt x="672" y="1214"/>
                </a:lnTo>
                <a:lnTo>
                  <a:pt x="675" y="1214"/>
                </a:lnTo>
                <a:lnTo>
                  <a:pt x="675" y="1210"/>
                </a:lnTo>
                <a:lnTo>
                  <a:pt x="680" y="1210"/>
                </a:lnTo>
                <a:lnTo>
                  <a:pt x="680" y="1209"/>
                </a:lnTo>
                <a:lnTo>
                  <a:pt x="682" y="1209"/>
                </a:lnTo>
                <a:lnTo>
                  <a:pt x="682" y="1208"/>
                </a:lnTo>
                <a:lnTo>
                  <a:pt x="685" y="1208"/>
                </a:lnTo>
                <a:lnTo>
                  <a:pt x="685" y="1206"/>
                </a:lnTo>
                <a:lnTo>
                  <a:pt x="689" y="1206"/>
                </a:lnTo>
                <a:lnTo>
                  <a:pt x="689" y="1205"/>
                </a:lnTo>
                <a:lnTo>
                  <a:pt x="691" y="1205"/>
                </a:lnTo>
                <a:lnTo>
                  <a:pt x="691" y="1201"/>
                </a:lnTo>
                <a:lnTo>
                  <a:pt x="694" y="1201"/>
                </a:lnTo>
                <a:lnTo>
                  <a:pt x="694" y="1200"/>
                </a:lnTo>
                <a:lnTo>
                  <a:pt x="699" y="1200"/>
                </a:lnTo>
                <a:lnTo>
                  <a:pt x="699" y="1196"/>
                </a:lnTo>
                <a:lnTo>
                  <a:pt x="701" y="1196"/>
                </a:lnTo>
                <a:lnTo>
                  <a:pt x="701" y="1195"/>
                </a:lnTo>
                <a:lnTo>
                  <a:pt x="705" y="1195"/>
                </a:lnTo>
                <a:lnTo>
                  <a:pt x="705" y="1192"/>
                </a:lnTo>
                <a:lnTo>
                  <a:pt x="708" y="1192"/>
                </a:lnTo>
                <a:lnTo>
                  <a:pt x="708" y="1190"/>
                </a:lnTo>
                <a:lnTo>
                  <a:pt x="710" y="1190"/>
                </a:lnTo>
                <a:lnTo>
                  <a:pt x="710" y="1187"/>
                </a:lnTo>
                <a:lnTo>
                  <a:pt x="713" y="1187"/>
                </a:lnTo>
                <a:lnTo>
                  <a:pt x="713" y="1186"/>
                </a:lnTo>
                <a:lnTo>
                  <a:pt x="718" y="1186"/>
                </a:lnTo>
                <a:lnTo>
                  <a:pt x="718" y="1177"/>
                </a:lnTo>
                <a:lnTo>
                  <a:pt x="721" y="1177"/>
                </a:lnTo>
                <a:lnTo>
                  <a:pt x="721" y="1176"/>
                </a:lnTo>
                <a:lnTo>
                  <a:pt x="722" y="1176"/>
                </a:lnTo>
                <a:lnTo>
                  <a:pt x="722" y="1175"/>
                </a:lnTo>
                <a:lnTo>
                  <a:pt x="724" y="1175"/>
                </a:lnTo>
                <a:lnTo>
                  <a:pt x="724" y="1173"/>
                </a:lnTo>
                <a:lnTo>
                  <a:pt x="727" y="1173"/>
                </a:lnTo>
                <a:lnTo>
                  <a:pt x="727" y="1172"/>
                </a:lnTo>
                <a:lnTo>
                  <a:pt x="730" y="1172"/>
                </a:lnTo>
                <a:lnTo>
                  <a:pt x="730" y="1171"/>
                </a:lnTo>
                <a:lnTo>
                  <a:pt x="732" y="1171"/>
                </a:lnTo>
                <a:lnTo>
                  <a:pt x="732" y="1168"/>
                </a:lnTo>
                <a:lnTo>
                  <a:pt x="735" y="1168"/>
                </a:lnTo>
                <a:lnTo>
                  <a:pt x="735" y="1167"/>
                </a:lnTo>
                <a:lnTo>
                  <a:pt x="737" y="1167"/>
                </a:lnTo>
                <a:lnTo>
                  <a:pt x="737" y="1166"/>
                </a:lnTo>
                <a:lnTo>
                  <a:pt x="738" y="1166"/>
                </a:lnTo>
                <a:lnTo>
                  <a:pt x="738" y="1164"/>
                </a:lnTo>
                <a:lnTo>
                  <a:pt x="741" y="1164"/>
                </a:lnTo>
                <a:lnTo>
                  <a:pt x="741" y="1163"/>
                </a:lnTo>
                <a:lnTo>
                  <a:pt x="744" y="1163"/>
                </a:lnTo>
                <a:lnTo>
                  <a:pt x="744" y="1159"/>
                </a:lnTo>
                <a:lnTo>
                  <a:pt x="746" y="1159"/>
                </a:lnTo>
                <a:lnTo>
                  <a:pt x="746" y="1158"/>
                </a:lnTo>
                <a:lnTo>
                  <a:pt x="749" y="1158"/>
                </a:lnTo>
                <a:lnTo>
                  <a:pt x="749" y="1157"/>
                </a:lnTo>
                <a:lnTo>
                  <a:pt x="754" y="1157"/>
                </a:lnTo>
                <a:lnTo>
                  <a:pt x="754" y="1154"/>
                </a:lnTo>
                <a:lnTo>
                  <a:pt x="758" y="1154"/>
                </a:lnTo>
                <a:lnTo>
                  <a:pt x="758" y="1153"/>
                </a:lnTo>
                <a:lnTo>
                  <a:pt x="760" y="1153"/>
                </a:lnTo>
                <a:lnTo>
                  <a:pt x="760" y="1150"/>
                </a:lnTo>
                <a:lnTo>
                  <a:pt x="763" y="1150"/>
                </a:lnTo>
                <a:lnTo>
                  <a:pt x="763" y="1147"/>
                </a:lnTo>
                <a:lnTo>
                  <a:pt x="765" y="1147"/>
                </a:lnTo>
                <a:lnTo>
                  <a:pt x="765" y="1140"/>
                </a:lnTo>
                <a:lnTo>
                  <a:pt x="768" y="1140"/>
                </a:lnTo>
                <a:lnTo>
                  <a:pt x="768" y="1138"/>
                </a:lnTo>
                <a:lnTo>
                  <a:pt x="770" y="1138"/>
                </a:lnTo>
                <a:lnTo>
                  <a:pt x="770" y="1136"/>
                </a:lnTo>
                <a:lnTo>
                  <a:pt x="772" y="1136"/>
                </a:lnTo>
                <a:lnTo>
                  <a:pt x="772" y="1134"/>
                </a:lnTo>
                <a:lnTo>
                  <a:pt x="779" y="1134"/>
                </a:lnTo>
                <a:lnTo>
                  <a:pt x="779" y="1132"/>
                </a:lnTo>
                <a:lnTo>
                  <a:pt x="782" y="1132"/>
                </a:lnTo>
                <a:lnTo>
                  <a:pt x="782" y="1131"/>
                </a:lnTo>
                <a:lnTo>
                  <a:pt x="784" y="1131"/>
                </a:lnTo>
                <a:lnTo>
                  <a:pt x="784" y="1130"/>
                </a:lnTo>
                <a:lnTo>
                  <a:pt x="789" y="1130"/>
                </a:lnTo>
                <a:lnTo>
                  <a:pt x="789" y="1129"/>
                </a:lnTo>
                <a:lnTo>
                  <a:pt x="791" y="1129"/>
                </a:lnTo>
                <a:lnTo>
                  <a:pt x="791" y="1126"/>
                </a:lnTo>
                <a:lnTo>
                  <a:pt x="793" y="1126"/>
                </a:lnTo>
                <a:lnTo>
                  <a:pt x="793" y="1124"/>
                </a:lnTo>
                <a:lnTo>
                  <a:pt x="796" y="1124"/>
                </a:lnTo>
                <a:lnTo>
                  <a:pt x="796" y="1122"/>
                </a:lnTo>
                <a:lnTo>
                  <a:pt x="798" y="1122"/>
                </a:lnTo>
                <a:lnTo>
                  <a:pt x="798" y="1121"/>
                </a:lnTo>
                <a:lnTo>
                  <a:pt x="801" y="1121"/>
                </a:lnTo>
                <a:lnTo>
                  <a:pt x="801" y="1118"/>
                </a:lnTo>
                <a:lnTo>
                  <a:pt x="806" y="1118"/>
                </a:lnTo>
                <a:lnTo>
                  <a:pt x="806" y="1116"/>
                </a:lnTo>
                <a:lnTo>
                  <a:pt x="807" y="1116"/>
                </a:lnTo>
                <a:lnTo>
                  <a:pt x="807" y="1115"/>
                </a:lnTo>
                <a:lnTo>
                  <a:pt x="815" y="1115"/>
                </a:lnTo>
                <a:lnTo>
                  <a:pt x="815" y="1112"/>
                </a:lnTo>
                <a:lnTo>
                  <a:pt x="817" y="1112"/>
                </a:lnTo>
                <a:lnTo>
                  <a:pt x="817" y="1111"/>
                </a:lnTo>
                <a:lnTo>
                  <a:pt x="822" y="1111"/>
                </a:lnTo>
                <a:lnTo>
                  <a:pt x="822" y="1110"/>
                </a:lnTo>
                <a:lnTo>
                  <a:pt x="824" y="1110"/>
                </a:lnTo>
                <a:lnTo>
                  <a:pt x="824" y="1107"/>
                </a:lnTo>
                <a:lnTo>
                  <a:pt x="826" y="1107"/>
                </a:lnTo>
                <a:lnTo>
                  <a:pt x="826" y="1104"/>
                </a:lnTo>
                <a:lnTo>
                  <a:pt x="829" y="1104"/>
                </a:lnTo>
                <a:lnTo>
                  <a:pt x="829" y="1102"/>
                </a:lnTo>
                <a:lnTo>
                  <a:pt x="831" y="1102"/>
                </a:lnTo>
                <a:lnTo>
                  <a:pt x="831" y="1099"/>
                </a:lnTo>
                <a:lnTo>
                  <a:pt x="834" y="1099"/>
                </a:lnTo>
                <a:lnTo>
                  <a:pt x="834" y="1094"/>
                </a:lnTo>
                <a:lnTo>
                  <a:pt x="839" y="1094"/>
                </a:lnTo>
                <a:lnTo>
                  <a:pt x="839" y="1092"/>
                </a:lnTo>
                <a:lnTo>
                  <a:pt x="845" y="1092"/>
                </a:lnTo>
                <a:lnTo>
                  <a:pt x="845" y="1087"/>
                </a:lnTo>
                <a:lnTo>
                  <a:pt x="848" y="1087"/>
                </a:lnTo>
                <a:lnTo>
                  <a:pt x="848" y="1084"/>
                </a:lnTo>
                <a:lnTo>
                  <a:pt x="851" y="1084"/>
                </a:lnTo>
                <a:lnTo>
                  <a:pt x="851" y="1083"/>
                </a:lnTo>
                <a:lnTo>
                  <a:pt x="853" y="1083"/>
                </a:lnTo>
                <a:lnTo>
                  <a:pt x="853" y="1082"/>
                </a:lnTo>
                <a:lnTo>
                  <a:pt x="856" y="1082"/>
                </a:lnTo>
                <a:lnTo>
                  <a:pt x="856" y="1080"/>
                </a:lnTo>
                <a:lnTo>
                  <a:pt x="862" y="1080"/>
                </a:lnTo>
                <a:lnTo>
                  <a:pt x="862" y="1079"/>
                </a:lnTo>
                <a:lnTo>
                  <a:pt x="865" y="1079"/>
                </a:lnTo>
                <a:lnTo>
                  <a:pt x="865" y="1075"/>
                </a:lnTo>
                <a:lnTo>
                  <a:pt x="867" y="1075"/>
                </a:lnTo>
                <a:lnTo>
                  <a:pt x="867" y="1074"/>
                </a:lnTo>
                <a:lnTo>
                  <a:pt x="870" y="1074"/>
                </a:lnTo>
                <a:lnTo>
                  <a:pt x="870" y="1073"/>
                </a:lnTo>
                <a:lnTo>
                  <a:pt x="872" y="1073"/>
                </a:lnTo>
                <a:lnTo>
                  <a:pt x="872" y="1070"/>
                </a:lnTo>
                <a:lnTo>
                  <a:pt x="876" y="1070"/>
                </a:lnTo>
                <a:lnTo>
                  <a:pt x="876" y="1066"/>
                </a:lnTo>
                <a:lnTo>
                  <a:pt x="879" y="1066"/>
                </a:lnTo>
                <a:lnTo>
                  <a:pt x="879" y="1065"/>
                </a:lnTo>
                <a:lnTo>
                  <a:pt x="881" y="1065"/>
                </a:lnTo>
                <a:lnTo>
                  <a:pt x="881" y="1060"/>
                </a:lnTo>
                <a:lnTo>
                  <a:pt x="886" y="1060"/>
                </a:lnTo>
                <a:lnTo>
                  <a:pt x="886" y="1059"/>
                </a:lnTo>
                <a:lnTo>
                  <a:pt x="889" y="1059"/>
                </a:lnTo>
                <a:lnTo>
                  <a:pt x="889" y="1053"/>
                </a:lnTo>
                <a:lnTo>
                  <a:pt x="893" y="1053"/>
                </a:lnTo>
                <a:lnTo>
                  <a:pt x="893" y="1052"/>
                </a:lnTo>
                <a:lnTo>
                  <a:pt x="895" y="1052"/>
                </a:lnTo>
                <a:lnTo>
                  <a:pt x="895" y="1051"/>
                </a:lnTo>
                <a:lnTo>
                  <a:pt x="898" y="1051"/>
                </a:lnTo>
                <a:lnTo>
                  <a:pt x="898" y="1047"/>
                </a:lnTo>
                <a:lnTo>
                  <a:pt x="900" y="1047"/>
                </a:lnTo>
                <a:lnTo>
                  <a:pt x="900" y="1046"/>
                </a:lnTo>
                <a:lnTo>
                  <a:pt x="903" y="1046"/>
                </a:lnTo>
                <a:lnTo>
                  <a:pt x="903" y="1045"/>
                </a:lnTo>
                <a:lnTo>
                  <a:pt x="909" y="1045"/>
                </a:lnTo>
                <a:lnTo>
                  <a:pt x="909" y="1042"/>
                </a:lnTo>
                <a:lnTo>
                  <a:pt x="912" y="1042"/>
                </a:lnTo>
                <a:lnTo>
                  <a:pt x="912" y="1041"/>
                </a:lnTo>
                <a:lnTo>
                  <a:pt x="914" y="1041"/>
                </a:lnTo>
                <a:lnTo>
                  <a:pt x="914" y="1038"/>
                </a:lnTo>
                <a:lnTo>
                  <a:pt x="922" y="1038"/>
                </a:lnTo>
                <a:lnTo>
                  <a:pt x="922" y="1037"/>
                </a:lnTo>
                <a:lnTo>
                  <a:pt x="924" y="1037"/>
                </a:lnTo>
                <a:lnTo>
                  <a:pt x="924" y="1036"/>
                </a:lnTo>
                <a:lnTo>
                  <a:pt x="928" y="1036"/>
                </a:lnTo>
                <a:lnTo>
                  <a:pt x="928" y="1033"/>
                </a:lnTo>
                <a:lnTo>
                  <a:pt x="931" y="1033"/>
                </a:lnTo>
                <a:lnTo>
                  <a:pt x="931" y="1031"/>
                </a:lnTo>
                <a:lnTo>
                  <a:pt x="933" y="1031"/>
                </a:lnTo>
                <a:lnTo>
                  <a:pt x="933" y="1028"/>
                </a:lnTo>
                <a:lnTo>
                  <a:pt x="936" y="1028"/>
                </a:lnTo>
                <a:lnTo>
                  <a:pt x="936" y="1024"/>
                </a:lnTo>
                <a:lnTo>
                  <a:pt x="941" y="1024"/>
                </a:lnTo>
                <a:lnTo>
                  <a:pt x="941" y="1022"/>
                </a:lnTo>
                <a:lnTo>
                  <a:pt x="950" y="1022"/>
                </a:lnTo>
                <a:lnTo>
                  <a:pt x="950" y="1019"/>
                </a:lnTo>
                <a:lnTo>
                  <a:pt x="952" y="1019"/>
                </a:lnTo>
                <a:lnTo>
                  <a:pt x="952" y="1017"/>
                </a:lnTo>
                <a:lnTo>
                  <a:pt x="955" y="1017"/>
                </a:lnTo>
                <a:lnTo>
                  <a:pt x="955" y="1014"/>
                </a:lnTo>
                <a:lnTo>
                  <a:pt x="958" y="1014"/>
                </a:lnTo>
                <a:lnTo>
                  <a:pt x="958" y="1011"/>
                </a:lnTo>
                <a:lnTo>
                  <a:pt x="960" y="1011"/>
                </a:lnTo>
                <a:lnTo>
                  <a:pt x="960" y="1010"/>
                </a:lnTo>
                <a:lnTo>
                  <a:pt x="961" y="1010"/>
                </a:lnTo>
                <a:lnTo>
                  <a:pt x="961" y="1008"/>
                </a:lnTo>
                <a:lnTo>
                  <a:pt x="964" y="1008"/>
                </a:lnTo>
                <a:lnTo>
                  <a:pt x="964" y="1005"/>
                </a:lnTo>
                <a:lnTo>
                  <a:pt x="966" y="1005"/>
                </a:lnTo>
                <a:lnTo>
                  <a:pt x="966" y="1000"/>
                </a:lnTo>
                <a:lnTo>
                  <a:pt x="969" y="1000"/>
                </a:lnTo>
                <a:lnTo>
                  <a:pt x="969" y="996"/>
                </a:lnTo>
                <a:lnTo>
                  <a:pt x="972" y="996"/>
                </a:lnTo>
                <a:lnTo>
                  <a:pt x="972" y="995"/>
                </a:lnTo>
                <a:lnTo>
                  <a:pt x="974" y="995"/>
                </a:lnTo>
                <a:lnTo>
                  <a:pt x="974" y="994"/>
                </a:lnTo>
                <a:lnTo>
                  <a:pt x="977" y="994"/>
                </a:lnTo>
                <a:lnTo>
                  <a:pt x="977" y="992"/>
                </a:lnTo>
                <a:lnTo>
                  <a:pt x="978" y="992"/>
                </a:lnTo>
                <a:lnTo>
                  <a:pt x="978" y="991"/>
                </a:lnTo>
                <a:lnTo>
                  <a:pt x="980" y="991"/>
                </a:lnTo>
                <a:lnTo>
                  <a:pt x="980" y="990"/>
                </a:lnTo>
                <a:lnTo>
                  <a:pt x="983" y="990"/>
                </a:lnTo>
                <a:lnTo>
                  <a:pt x="983" y="987"/>
                </a:lnTo>
                <a:lnTo>
                  <a:pt x="993" y="987"/>
                </a:lnTo>
                <a:lnTo>
                  <a:pt x="993" y="985"/>
                </a:lnTo>
                <a:lnTo>
                  <a:pt x="994" y="985"/>
                </a:lnTo>
                <a:lnTo>
                  <a:pt x="994" y="982"/>
                </a:lnTo>
                <a:lnTo>
                  <a:pt x="1007" y="982"/>
                </a:lnTo>
                <a:lnTo>
                  <a:pt x="1007" y="978"/>
                </a:lnTo>
                <a:lnTo>
                  <a:pt x="1010" y="978"/>
                </a:lnTo>
                <a:lnTo>
                  <a:pt x="1010" y="977"/>
                </a:lnTo>
                <a:lnTo>
                  <a:pt x="1011" y="977"/>
                </a:lnTo>
                <a:lnTo>
                  <a:pt x="1011" y="976"/>
                </a:lnTo>
                <a:lnTo>
                  <a:pt x="1014" y="976"/>
                </a:lnTo>
                <a:lnTo>
                  <a:pt x="1014" y="972"/>
                </a:lnTo>
                <a:lnTo>
                  <a:pt x="1016" y="972"/>
                </a:lnTo>
                <a:lnTo>
                  <a:pt x="1016" y="969"/>
                </a:lnTo>
                <a:lnTo>
                  <a:pt x="1021" y="969"/>
                </a:lnTo>
                <a:lnTo>
                  <a:pt x="1021" y="968"/>
                </a:lnTo>
                <a:lnTo>
                  <a:pt x="1024" y="968"/>
                </a:lnTo>
                <a:lnTo>
                  <a:pt x="1024" y="967"/>
                </a:lnTo>
                <a:lnTo>
                  <a:pt x="1026" y="967"/>
                </a:lnTo>
                <a:lnTo>
                  <a:pt x="1026" y="966"/>
                </a:lnTo>
                <a:lnTo>
                  <a:pt x="1028" y="966"/>
                </a:lnTo>
                <a:lnTo>
                  <a:pt x="1028" y="962"/>
                </a:lnTo>
                <a:lnTo>
                  <a:pt x="1030" y="962"/>
                </a:lnTo>
                <a:lnTo>
                  <a:pt x="1030" y="959"/>
                </a:lnTo>
                <a:lnTo>
                  <a:pt x="1035" y="959"/>
                </a:lnTo>
                <a:lnTo>
                  <a:pt x="1035" y="958"/>
                </a:lnTo>
                <a:lnTo>
                  <a:pt x="1038" y="958"/>
                </a:lnTo>
                <a:lnTo>
                  <a:pt x="1038" y="955"/>
                </a:lnTo>
                <a:lnTo>
                  <a:pt x="1040" y="955"/>
                </a:lnTo>
                <a:lnTo>
                  <a:pt x="1040" y="952"/>
                </a:lnTo>
                <a:lnTo>
                  <a:pt x="1043" y="952"/>
                </a:lnTo>
                <a:lnTo>
                  <a:pt x="1043" y="949"/>
                </a:lnTo>
                <a:lnTo>
                  <a:pt x="1045" y="949"/>
                </a:lnTo>
                <a:lnTo>
                  <a:pt x="1045" y="948"/>
                </a:lnTo>
                <a:lnTo>
                  <a:pt x="1049" y="948"/>
                </a:lnTo>
                <a:lnTo>
                  <a:pt x="1049" y="946"/>
                </a:lnTo>
                <a:lnTo>
                  <a:pt x="1054" y="946"/>
                </a:lnTo>
                <a:lnTo>
                  <a:pt x="1054" y="944"/>
                </a:lnTo>
                <a:lnTo>
                  <a:pt x="1057" y="944"/>
                </a:lnTo>
                <a:lnTo>
                  <a:pt x="1057" y="940"/>
                </a:lnTo>
                <a:lnTo>
                  <a:pt x="1059" y="940"/>
                </a:lnTo>
                <a:lnTo>
                  <a:pt x="1059" y="938"/>
                </a:lnTo>
                <a:lnTo>
                  <a:pt x="1062" y="938"/>
                </a:lnTo>
                <a:lnTo>
                  <a:pt x="1062" y="936"/>
                </a:lnTo>
                <a:lnTo>
                  <a:pt x="1063" y="936"/>
                </a:lnTo>
                <a:lnTo>
                  <a:pt x="1063" y="931"/>
                </a:lnTo>
                <a:lnTo>
                  <a:pt x="1066" y="931"/>
                </a:lnTo>
                <a:lnTo>
                  <a:pt x="1066" y="929"/>
                </a:lnTo>
                <a:lnTo>
                  <a:pt x="1073" y="929"/>
                </a:lnTo>
                <a:lnTo>
                  <a:pt x="1073" y="927"/>
                </a:lnTo>
                <a:lnTo>
                  <a:pt x="1076" y="927"/>
                </a:lnTo>
                <a:lnTo>
                  <a:pt x="1076" y="926"/>
                </a:lnTo>
                <a:lnTo>
                  <a:pt x="1080" y="926"/>
                </a:lnTo>
                <a:lnTo>
                  <a:pt x="1080" y="922"/>
                </a:lnTo>
                <a:lnTo>
                  <a:pt x="1085" y="922"/>
                </a:lnTo>
                <a:lnTo>
                  <a:pt x="1085" y="921"/>
                </a:lnTo>
                <a:lnTo>
                  <a:pt x="1087" y="921"/>
                </a:lnTo>
                <a:lnTo>
                  <a:pt x="1087" y="920"/>
                </a:lnTo>
                <a:lnTo>
                  <a:pt x="1090" y="920"/>
                </a:lnTo>
                <a:lnTo>
                  <a:pt x="1090" y="917"/>
                </a:lnTo>
                <a:lnTo>
                  <a:pt x="1093" y="917"/>
                </a:lnTo>
                <a:lnTo>
                  <a:pt x="1093" y="916"/>
                </a:lnTo>
                <a:lnTo>
                  <a:pt x="1095" y="916"/>
                </a:lnTo>
                <a:lnTo>
                  <a:pt x="1095" y="915"/>
                </a:lnTo>
                <a:lnTo>
                  <a:pt x="1098" y="915"/>
                </a:lnTo>
                <a:lnTo>
                  <a:pt x="1098" y="913"/>
                </a:lnTo>
                <a:lnTo>
                  <a:pt x="1101" y="913"/>
                </a:lnTo>
                <a:lnTo>
                  <a:pt x="1101" y="912"/>
                </a:lnTo>
                <a:lnTo>
                  <a:pt x="1109" y="912"/>
                </a:lnTo>
                <a:lnTo>
                  <a:pt x="1109" y="911"/>
                </a:lnTo>
                <a:lnTo>
                  <a:pt x="1112" y="911"/>
                </a:lnTo>
                <a:lnTo>
                  <a:pt x="1112" y="910"/>
                </a:lnTo>
                <a:lnTo>
                  <a:pt x="1113" y="910"/>
                </a:lnTo>
                <a:lnTo>
                  <a:pt x="1113" y="908"/>
                </a:lnTo>
                <a:lnTo>
                  <a:pt x="1115" y="908"/>
                </a:lnTo>
                <a:lnTo>
                  <a:pt x="1115" y="907"/>
                </a:lnTo>
                <a:lnTo>
                  <a:pt x="1118" y="907"/>
                </a:lnTo>
                <a:lnTo>
                  <a:pt x="1118" y="903"/>
                </a:lnTo>
                <a:lnTo>
                  <a:pt x="1121" y="903"/>
                </a:lnTo>
                <a:lnTo>
                  <a:pt x="1121" y="902"/>
                </a:lnTo>
                <a:lnTo>
                  <a:pt x="1126" y="902"/>
                </a:lnTo>
                <a:lnTo>
                  <a:pt x="1126" y="897"/>
                </a:lnTo>
                <a:lnTo>
                  <a:pt x="1128" y="897"/>
                </a:lnTo>
                <a:lnTo>
                  <a:pt x="1128" y="895"/>
                </a:lnTo>
                <a:lnTo>
                  <a:pt x="1131" y="895"/>
                </a:lnTo>
                <a:lnTo>
                  <a:pt x="1131" y="894"/>
                </a:lnTo>
                <a:lnTo>
                  <a:pt x="1132" y="894"/>
                </a:lnTo>
                <a:lnTo>
                  <a:pt x="1132" y="892"/>
                </a:lnTo>
                <a:lnTo>
                  <a:pt x="1135" y="892"/>
                </a:lnTo>
                <a:lnTo>
                  <a:pt x="1135" y="890"/>
                </a:lnTo>
                <a:lnTo>
                  <a:pt x="1137" y="890"/>
                </a:lnTo>
                <a:lnTo>
                  <a:pt x="1137" y="889"/>
                </a:lnTo>
                <a:lnTo>
                  <a:pt x="1147" y="889"/>
                </a:lnTo>
                <a:lnTo>
                  <a:pt x="1147" y="887"/>
                </a:lnTo>
                <a:lnTo>
                  <a:pt x="1151" y="887"/>
                </a:lnTo>
                <a:lnTo>
                  <a:pt x="1151" y="881"/>
                </a:lnTo>
                <a:lnTo>
                  <a:pt x="1156" y="881"/>
                </a:lnTo>
                <a:lnTo>
                  <a:pt x="1156" y="879"/>
                </a:lnTo>
                <a:lnTo>
                  <a:pt x="1159" y="879"/>
                </a:lnTo>
                <a:lnTo>
                  <a:pt x="1159" y="878"/>
                </a:lnTo>
                <a:lnTo>
                  <a:pt x="1165" y="878"/>
                </a:lnTo>
                <a:lnTo>
                  <a:pt x="1165" y="875"/>
                </a:lnTo>
                <a:lnTo>
                  <a:pt x="1170" y="875"/>
                </a:lnTo>
                <a:lnTo>
                  <a:pt x="1170" y="874"/>
                </a:lnTo>
                <a:lnTo>
                  <a:pt x="1178" y="874"/>
                </a:lnTo>
                <a:lnTo>
                  <a:pt x="1178" y="871"/>
                </a:lnTo>
                <a:lnTo>
                  <a:pt x="1180" y="871"/>
                </a:lnTo>
                <a:lnTo>
                  <a:pt x="1180" y="870"/>
                </a:lnTo>
                <a:lnTo>
                  <a:pt x="1184" y="870"/>
                </a:lnTo>
                <a:lnTo>
                  <a:pt x="1184" y="869"/>
                </a:lnTo>
                <a:lnTo>
                  <a:pt x="1187" y="869"/>
                </a:lnTo>
                <a:lnTo>
                  <a:pt x="1187" y="867"/>
                </a:lnTo>
                <a:lnTo>
                  <a:pt x="1189" y="867"/>
                </a:lnTo>
                <a:lnTo>
                  <a:pt x="1189" y="866"/>
                </a:lnTo>
                <a:lnTo>
                  <a:pt x="1192" y="866"/>
                </a:lnTo>
                <a:lnTo>
                  <a:pt x="1192" y="865"/>
                </a:lnTo>
                <a:lnTo>
                  <a:pt x="1194" y="865"/>
                </a:lnTo>
                <a:lnTo>
                  <a:pt x="1194" y="864"/>
                </a:lnTo>
                <a:lnTo>
                  <a:pt x="1197" y="864"/>
                </a:lnTo>
                <a:lnTo>
                  <a:pt x="1197" y="862"/>
                </a:lnTo>
                <a:lnTo>
                  <a:pt x="1200" y="862"/>
                </a:lnTo>
                <a:lnTo>
                  <a:pt x="1200" y="857"/>
                </a:lnTo>
                <a:lnTo>
                  <a:pt x="1201" y="857"/>
                </a:lnTo>
                <a:lnTo>
                  <a:pt x="1201" y="856"/>
                </a:lnTo>
                <a:lnTo>
                  <a:pt x="1206" y="856"/>
                </a:lnTo>
                <a:lnTo>
                  <a:pt x="1206" y="853"/>
                </a:lnTo>
                <a:lnTo>
                  <a:pt x="1208" y="853"/>
                </a:lnTo>
                <a:lnTo>
                  <a:pt x="1208" y="851"/>
                </a:lnTo>
                <a:lnTo>
                  <a:pt x="1211" y="851"/>
                </a:lnTo>
                <a:lnTo>
                  <a:pt x="1211" y="850"/>
                </a:lnTo>
                <a:lnTo>
                  <a:pt x="1216" y="850"/>
                </a:lnTo>
                <a:lnTo>
                  <a:pt x="1216" y="848"/>
                </a:lnTo>
                <a:lnTo>
                  <a:pt x="1222" y="848"/>
                </a:lnTo>
                <a:lnTo>
                  <a:pt x="1222" y="847"/>
                </a:lnTo>
                <a:lnTo>
                  <a:pt x="1225" y="847"/>
                </a:lnTo>
                <a:lnTo>
                  <a:pt x="1225" y="846"/>
                </a:lnTo>
                <a:lnTo>
                  <a:pt x="1228" y="846"/>
                </a:lnTo>
                <a:lnTo>
                  <a:pt x="1228" y="843"/>
                </a:lnTo>
                <a:lnTo>
                  <a:pt x="1233" y="843"/>
                </a:lnTo>
                <a:lnTo>
                  <a:pt x="1233" y="839"/>
                </a:lnTo>
                <a:lnTo>
                  <a:pt x="1234" y="839"/>
                </a:lnTo>
                <a:lnTo>
                  <a:pt x="1234" y="838"/>
                </a:lnTo>
                <a:lnTo>
                  <a:pt x="1242" y="838"/>
                </a:lnTo>
                <a:lnTo>
                  <a:pt x="1242" y="837"/>
                </a:lnTo>
                <a:lnTo>
                  <a:pt x="1244" y="837"/>
                </a:lnTo>
                <a:lnTo>
                  <a:pt x="1244" y="833"/>
                </a:lnTo>
                <a:lnTo>
                  <a:pt x="1247" y="833"/>
                </a:lnTo>
                <a:lnTo>
                  <a:pt x="1247" y="832"/>
                </a:lnTo>
                <a:lnTo>
                  <a:pt x="1249" y="832"/>
                </a:lnTo>
                <a:lnTo>
                  <a:pt x="1249" y="831"/>
                </a:lnTo>
                <a:lnTo>
                  <a:pt x="1251" y="831"/>
                </a:lnTo>
                <a:lnTo>
                  <a:pt x="1251" y="827"/>
                </a:lnTo>
                <a:lnTo>
                  <a:pt x="1256" y="827"/>
                </a:lnTo>
                <a:lnTo>
                  <a:pt x="1256" y="823"/>
                </a:lnTo>
                <a:lnTo>
                  <a:pt x="1258" y="823"/>
                </a:lnTo>
                <a:lnTo>
                  <a:pt x="1258" y="822"/>
                </a:lnTo>
                <a:lnTo>
                  <a:pt x="1261" y="822"/>
                </a:lnTo>
                <a:lnTo>
                  <a:pt x="1261" y="820"/>
                </a:lnTo>
                <a:lnTo>
                  <a:pt x="1267" y="820"/>
                </a:lnTo>
                <a:lnTo>
                  <a:pt x="1267" y="815"/>
                </a:lnTo>
                <a:lnTo>
                  <a:pt x="1270" y="815"/>
                </a:lnTo>
                <a:lnTo>
                  <a:pt x="1270" y="813"/>
                </a:lnTo>
                <a:lnTo>
                  <a:pt x="1272" y="813"/>
                </a:lnTo>
                <a:lnTo>
                  <a:pt x="1272" y="811"/>
                </a:lnTo>
                <a:lnTo>
                  <a:pt x="1275" y="811"/>
                </a:lnTo>
                <a:lnTo>
                  <a:pt x="1275" y="806"/>
                </a:lnTo>
                <a:lnTo>
                  <a:pt x="1277" y="806"/>
                </a:lnTo>
                <a:lnTo>
                  <a:pt x="1277" y="804"/>
                </a:lnTo>
                <a:lnTo>
                  <a:pt x="1280" y="804"/>
                </a:lnTo>
                <a:lnTo>
                  <a:pt x="1280" y="800"/>
                </a:lnTo>
                <a:lnTo>
                  <a:pt x="1282" y="800"/>
                </a:lnTo>
                <a:lnTo>
                  <a:pt x="1282" y="799"/>
                </a:lnTo>
                <a:lnTo>
                  <a:pt x="1285" y="799"/>
                </a:lnTo>
                <a:lnTo>
                  <a:pt x="1285" y="796"/>
                </a:lnTo>
                <a:lnTo>
                  <a:pt x="1301" y="796"/>
                </a:lnTo>
                <a:lnTo>
                  <a:pt x="1301" y="795"/>
                </a:lnTo>
                <a:lnTo>
                  <a:pt x="1310" y="795"/>
                </a:lnTo>
                <a:lnTo>
                  <a:pt x="1310" y="791"/>
                </a:lnTo>
                <a:lnTo>
                  <a:pt x="1313" y="791"/>
                </a:lnTo>
                <a:lnTo>
                  <a:pt x="1313" y="790"/>
                </a:lnTo>
                <a:lnTo>
                  <a:pt x="1318" y="790"/>
                </a:lnTo>
                <a:lnTo>
                  <a:pt x="1318" y="788"/>
                </a:lnTo>
                <a:lnTo>
                  <a:pt x="1319" y="788"/>
                </a:lnTo>
                <a:lnTo>
                  <a:pt x="1319" y="787"/>
                </a:lnTo>
                <a:lnTo>
                  <a:pt x="1324" y="787"/>
                </a:lnTo>
                <a:lnTo>
                  <a:pt x="1324" y="783"/>
                </a:lnTo>
                <a:lnTo>
                  <a:pt x="1327" y="783"/>
                </a:lnTo>
                <a:lnTo>
                  <a:pt x="1327" y="782"/>
                </a:lnTo>
                <a:lnTo>
                  <a:pt x="1332" y="782"/>
                </a:lnTo>
                <a:lnTo>
                  <a:pt x="1332" y="777"/>
                </a:lnTo>
                <a:lnTo>
                  <a:pt x="1336" y="777"/>
                </a:lnTo>
                <a:lnTo>
                  <a:pt x="1336" y="774"/>
                </a:lnTo>
                <a:lnTo>
                  <a:pt x="1338" y="774"/>
                </a:lnTo>
                <a:lnTo>
                  <a:pt x="1338" y="771"/>
                </a:lnTo>
                <a:lnTo>
                  <a:pt x="1354" y="771"/>
                </a:lnTo>
                <a:lnTo>
                  <a:pt x="1354" y="768"/>
                </a:lnTo>
                <a:lnTo>
                  <a:pt x="1358" y="768"/>
                </a:lnTo>
                <a:lnTo>
                  <a:pt x="1358" y="766"/>
                </a:lnTo>
                <a:lnTo>
                  <a:pt x="1363" y="766"/>
                </a:lnTo>
                <a:lnTo>
                  <a:pt x="1363" y="762"/>
                </a:lnTo>
                <a:lnTo>
                  <a:pt x="1368" y="762"/>
                </a:lnTo>
                <a:lnTo>
                  <a:pt x="1368" y="758"/>
                </a:lnTo>
                <a:lnTo>
                  <a:pt x="1374" y="758"/>
                </a:lnTo>
                <a:lnTo>
                  <a:pt x="1374" y="754"/>
                </a:lnTo>
                <a:lnTo>
                  <a:pt x="1382" y="754"/>
                </a:lnTo>
                <a:lnTo>
                  <a:pt x="1382" y="752"/>
                </a:lnTo>
                <a:lnTo>
                  <a:pt x="1387" y="752"/>
                </a:lnTo>
                <a:lnTo>
                  <a:pt x="1387" y="750"/>
                </a:lnTo>
                <a:lnTo>
                  <a:pt x="1388" y="750"/>
                </a:lnTo>
                <a:lnTo>
                  <a:pt x="1388" y="749"/>
                </a:lnTo>
                <a:lnTo>
                  <a:pt x="1393" y="749"/>
                </a:lnTo>
                <a:lnTo>
                  <a:pt x="1393" y="746"/>
                </a:lnTo>
                <a:lnTo>
                  <a:pt x="1396" y="746"/>
                </a:lnTo>
                <a:lnTo>
                  <a:pt x="1396" y="745"/>
                </a:lnTo>
                <a:lnTo>
                  <a:pt x="1403" y="745"/>
                </a:lnTo>
                <a:lnTo>
                  <a:pt x="1403" y="744"/>
                </a:lnTo>
                <a:lnTo>
                  <a:pt x="1405" y="744"/>
                </a:lnTo>
                <a:lnTo>
                  <a:pt x="1405" y="743"/>
                </a:lnTo>
                <a:lnTo>
                  <a:pt x="1410" y="743"/>
                </a:lnTo>
                <a:lnTo>
                  <a:pt x="1410" y="738"/>
                </a:lnTo>
                <a:lnTo>
                  <a:pt x="1412" y="738"/>
                </a:lnTo>
                <a:lnTo>
                  <a:pt x="1412" y="732"/>
                </a:lnTo>
                <a:lnTo>
                  <a:pt x="1415" y="732"/>
                </a:lnTo>
                <a:lnTo>
                  <a:pt x="1415" y="731"/>
                </a:lnTo>
                <a:lnTo>
                  <a:pt x="1417" y="731"/>
                </a:lnTo>
                <a:lnTo>
                  <a:pt x="1417" y="729"/>
                </a:lnTo>
                <a:lnTo>
                  <a:pt x="1420" y="729"/>
                </a:lnTo>
                <a:lnTo>
                  <a:pt x="1420" y="727"/>
                </a:lnTo>
                <a:lnTo>
                  <a:pt x="1421" y="727"/>
                </a:lnTo>
                <a:lnTo>
                  <a:pt x="1421" y="726"/>
                </a:lnTo>
                <a:lnTo>
                  <a:pt x="1424" y="726"/>
                </a:lnTo>
                <a:lnTo>
                  <a:pt x="1424" y="722"/>
                </a:lnTo>
                <a:lnTo>
                  <a:pt x="1426" y="722"/>
                </a:lnTo>
                <a:lnTo>
                  <a:pt x="1426" y="718"/>
                </a:lnTo>
                <a:lnTo>
                  <a:pt x="1429" y="718"/>
                </a:lnTo>
                <a:lnTo>
                  <a:pt x="1429" y="717"/>
                </a:lnTo>
                <a:lnTo>
                  <a:pt x="1431" y="717"/>
                </a:lnTo>
                <a:lnTo>
                  <a:pt x="1431" y="716"/>
                </a:lnTo>
                <a:lnTo>
                  <a:pt x="1438" y="716"/>
                </a:lnTo>
                <a:lnTo>
                  <a:pt x="1438" y="712"/>
                </a:lnTo>
                <a:lnTo>
                  <a:pt x="1445" y="712"/>
                </a:lnTo>
                <a:lnTo>
                  <a:pt x="1445" y="711"/>
                </a:lnTo>
                <a:lnTo>
                  <a:pt x="1453" y="711"/>
                </a:lnTo>
                <a:lnTo>
                  <a:pt x="1453" y="709"/>
                </a:lnTo>
                <a:lnTo>
                  <a:pt x="1454" y="709"/>
                </a:lnTo>
                <a:lnTo>
                  <a:pt x="1454" y="702"/>
                </a:lnTo>
                <a:lnTo>
                  <a:pt x="1457" y="702"/>
                </a:lnTo>
                <a:lnTo>
                  <a:pt x="1457" y="701"/>
                </a:lnTo>
                <a:lnTo>
                  <a:pt x="1459" y="701"/>
                </a:lnTo>
                <a:lnTo>
                  <a:pt x="1459" y="699"/>
                </a:lnTo>
                <a:lnTo>
                  <a:pt x="1462" y="699"/>
                </a:lnTo>
                <a:lnTo>
                  <a:pt x="1462" y="697"/>
                </a:lnTo>
                <a:lnTo>
                  <a:pt x="1465" y="697"/>
                </a:lnTo>
                <a:lnTo>
                  <a:pt x="1465" y="694"/>
                </a:lnTo>
                <a:lnTo>
                  <a:pt x="1470" y="694"/>
                </a:lnTo>
                <a:lnTo>
                  <a:pt x="1470" y="692"/>
                </a:lnTo>
                <a:lnTo>
                  <a:pt x="1476" y="692"/>
                </a:lnTo>
                <a:lnTo>
                  <a:pt x="1476" y="687"/>
                </a:lnTo>
                <a:lnTo>
                  <a:pt x="1484" y="687"/>
                </a:lnTo>
                <a:lnTo>
                  <a:pt x="1484" y="685"/>
                </a:lnTo>
                <a:lnTo>
                  <a:pt x="1489" y="685"/>
                </a:lnTo>
                <a:lnTo>
                  <a:pt x="1489" y="683"/>
                </a:lnTo>
                <a:lnTo>
                  <a:pt x="1490" y="683"/>
                </a:lnTo>
                <a:lnTo>
                  <a:pt x="1490" y="681"/>
                </a:lnTo>
                <a:lnTo>
                  <a:pt x="1493" y="681"/>
                </a:lnTo>
                <a:lnTo>
                  <a:pt x="1493" y="680"/>
                </a:lnTo>
                <a:lnTo>
                  <a:pt x="1495" y="680"/>
                </a:lnTo>
                <a:lnTo>
                  <a:pt x="1495" y="678"/>
                </a:lnTo>
                <a:lnTo>
                  <a:pt x="1503" y="678"/>
                </a:lnTo>
                <a:lnTo>
                  <a:pt x="1503" y="676"/>
                </a:lnTo>
                <a:lnTo>
                  <a:pt x="1507" y="676"/>
                </a:lnTo>
                <a:lnTo>
                  <a:pt x="1507" y="675"/>
                </a:lnTo>
                <a:lnTo>
                  <a:pt x="1509" y="675"/>
                </a:lnTo>
                <a:lnTo>
                  <a:pt x="1509" y="673"/>
                </a:lnTo>
                <a:lnTo>
                  <a:pt x="1514" y="673"/>
                </a:lnTo>
                <a:lnTo>
                  <a:pt x="1514" y="671"/>
                </a:lnTo>
                <a:lnTo>
                  <a:pt x="1517" y="671"/>
                </a:lnTo>
                <a:lnTo>
                  <a:pt x="1517" y="666"/>
                </a:lnTo>
                <a:lnTo>
                  <a:pt x="1522" y="666"/>
                </a:lnTo>
                <a:lnTo>
                  <a:pt x="1522" y="662"/>
                </a:lnTo>
                <a:lnTo>
                  <a:pt x="1523" y="662"/>
                </a:lnTo>
                <a:lnTo>
                  <a:pt x="1523" y="661"/>
                </a:lnTo>
                <a:lnTo>
                  <a:pt x="1526" y="661"/>
                </a:lnTo>
                <a:lnTo>
                  <a:pt x="1526" y="659"/>
                </a:lnTo>
                <a:lnTo>
                  <a:pt x="1531" y="659"/>
                </a:lnTo>
                <a:lnTo>
                  <a:pt x="1531" y="655"/>
                </a:lnTo>
                <a:lnTo>
                  <a:pt x="1541" y="655"/>
                </a:lnTo>
                <a:lnTo>
                  <a:pt x="1541" y="653"/>
                </a:lnTo>
                <a:lnTo>
                  <a:pt x="1542" y="653"/>
                </a:lnTo>
                <a:lnTo>
                  <a:pt x="1542" y="650"/>
                </a:lnTo>
                <a:lnTo>
                  <a:pt x="1545" y="650"/>
                </a:lnTo>
                <a:lnTo>
                  <a:pt x="1545" y="648"/>
                </a:lnTo>
                <a:lnTo>
                  <a:pt x="1547" y="648"/>
                </a:lnTo>
                <a:lnTo>
                  <a:pt x="1547" y="646"/>
                </a:lnTo>
                <a:lnTo>
                  <a:pt x="1552" y="646"/>
                </a:lnTo>
                <a:lnTo>
                  <a:pt x="1552" y="644"/>
                </a:lnTo>
                <a:lnTo>
                  <a:pt x="1555" y="644"/>
                </a:lnTo>
                <a:lnTo>
                  <a:pt x="1555" y="643"/>
                </a:lnTo>
                <a:lnTo>
                  <a:pt x="1557" y="643"/>
                </a:lnTo>
                <a:lnTo>
                  <a:pt x="1557" y="641"/>
                </a:lnTo>
                <a:lnTo>
                  <a:pt x="1559" y="641"/>
                </a:lnTo>
                <a:lnTo>
                  <a:pt x="1559" y="639"/>
                </a:lnTo>
                <a:lnTo>
                  <a:pt x="1564" y="639"/>
                </a:lnTo>
                <a:lnTo>
                  <a:pt x="1564" y="637"/>
                </a:lnTo>
                <a:lnTo>
                  <a:pt x="1569" y="637"/>
                </a:lnTo>
                <a:lnTo>
                  <a:pt x="1569" y="636"/>
                </a:lnTo>
                <a:lnTo>
                  <a:pt x="1572" y="636"/>
                </a:lnTo>
                <a:lnTo>
                  <a:pt x="1572" y="630"/>
                </a:lnTo>
                <a:lnTo>
                  <a:pt x="1573" y="630"/>
                </a:lnTo>
                <a:lnTo>
                  <a:pt x="1573" y="628"/>
                </a:lnTo>
                <a:lnTo>
                  <a:pt x="1575" y="628"/>
                </a:lnTo>
                <a:lnTo>
                  <a:pt x="1575" y="624"/>
                </a:lnTo>
                <a:lnTo>
                  <a:pt x="1578" y="624"/>
                </a:lnTo>
                <a:lnTo>
                  <a:pt x="1578" y="620"/>
                </a:lnTo>
                <a:lnTo>
                  <a:pt x="1580" y="620"/>
                </a:lnTo>
                <a:lnTo>
                  <a:pt x="1580" y="618"/>
                </a:lnTo>
                <a:lnTo>
                  <a:pt x="1583" y="618"/>
                </a:lnTo>
                <a:lnTo>
                  <a:pt x="1583" y="615"/>
                </a:lnTo>
                <a:lnTo>
                  <a:pt x="1586" y="615"/>
                </a:lnTo>
                <a:lnTo>
                  <a:pt x="1586" y="614"/>
                </a:lnTo>
                <a:lnTo>
                  <a:pt x="1588" y="614"/>
                </a:lnTo>
                <a:lnTo>
                  <a:pt x="1588" y="611"/>
                </a:lnTo>
                <a:lnTo>
                  <a:pt x="1592" y="611"/>
                </a:lnTo>
                <a:lnTo>
                  <a:pt x="1592" y="610"/>
                </a:lnTo>
                <a:lnTo>
                  <a:pt x="1602" y="610"/>
                </a:lnTo>
                <a:lnTo>
                  <a:pt x="1602" y="608"/>
                </a:lnTo>
                <a:lnTo>
                  <a:pt x="1605" y="608"/>
                </a:lnTo>
                <a:lnTo>
                  <a:pt x="1605" y="606"/>
                </a:lnTo>
                <a:lnTo>
                  <a:pt x="1607" y="606"/>
                </a:lnTo>
                <a:lnTo>
                  <a:pt x="1607" y="602"/>
                </a:lnTo>
                <a:lnTo>
                  <a:pt x="1611" y="602"/>
                </a:lnTo>
                <a:lnTo>
                  <a:pt x="1611" y="599"/>
                </a:lnTo>
                <a:lnTo>
                  <a:pt x="1614" y="599"/>
                </a:lnTo>
                <a:lnTo>
                  <a:pt x="1614" y="595"/>
                </a:lnTo>
                <a:lnTo>
                  <a:pt x="1616" y="595"/>
                </a:lnTo>
                <a:lnTo>
                  <a:pt x="1616" y="594"/>
                </a:lnTo>
                <a:lnTo>
                  <a:pt x="1619" y="594"/>
                </a:lnTo>
                <a:lnTo>
                  <a:pt x="1619" y="590"/>
                </a:lnTo>
                <a:lnTo>
                  <a:pt x="1621" y="590"/>
                </a:lnTo>
                <a:lnTo>
                  <a:pt x="1621" y="586"/>
                </a:lnTo>
                <a:lnTo>
                  <a:pt x="1628" y="586"/>
                </a:lnTo>
                <a:lnTo>
                  <a:pt x="1628" y="583"/>
                </a:lnTo>
                <a:lnTo>
                  <a:pt x="1630" y="583"/>
                </a:lnTo>
                <a:lnTo>
                  <a:pt x="1630" y="582"/>
                </a:lnTo>
                <a:lnTo>
                  <a:pt x="1633" y="582"/>
                </a:lnTo>
                <a:lnTo>
                  <a:pt x="1633" y="580"/>
                </a:lnTo>
                <a:lnTo>
                  <a:pt x="1635" y="580"/>
                </a:lnTo>
                <a:lnTo>
                  <a:pt x="1635" y="578"/>
                </a:lnTo>
                <a:lnTo>
                  <a:pt x="1640" y="578"/>
                </a:lnTo>
                <a:lnTo>
                  <a:pt x="1640" y="576"/>
                </a:lnTo>
                <a:lnTo>
                  <a:pt x="1649" y="576"/>
                </a:lnTo>
                <a:lnTo>
                  <a:pt x="1649" y="574"/>
                </a:lnTo>
                <a:lnTo>
                  <a:pt x="1652" y="574"/>
                </a:lnTo>
                <a:lnTo>
                  <a:pt x="1652" y="571"/>
                </a:lnTo>
                <a:lnTo>
                  <a:pt x="1657" y="571"/>
                </a:lnTo>
                <a:lnTo>
                  <a:pt x="1657" y="567"/>
                </a:lnTo>
                <a:lnTo>
                  <a:pt x="1659" y="567"/>
                </a:lnTo>
                <a:lnTo>
                  <a:pt x="1659" y="563"/>
                </a:lnTo>
                <a:lnTo>
                  <a:pt x="1661" y="563"/>
                </a:lnTo>
                <a:lnTo>
                  <a:pt x="1661" y="560"/>
                </a:lnTo>
                <a:lnTo>
                  <a:pt x="1663" y="560"/>
                </a:lnTo>
                <a:lnTo>
                  <a:pt x="1663" y="559"/>
                </a:lnTo>
                <a:lnTo>
                  <a:pt x="1676" y="559"/>
                </a:lnTo>
                <a:lnTo>
                  <a:pt x="1676" y="557"/>
                </a:lnTo>
                <a:lnTo>
                  <a:pt x="1685" y="557"/>
                </a:lnTo>
                <a:lnTo>
                  <a:pt x="1685" y="553"/>
                </a:lnTo>
                <a:lnTo>
                  <a:pt x="1694" y="553"/>
                </a:lnTo>
                <a:lnTo>
                  <a:pt x="1694" y="551"/>
                </a:lnTo>
                <a:lnTo>
                  <a:pt x="1696" y="551"/>
                </a:lnTo>
                <a:lnTo>
                  <a:pt x="1696" y="549"/>
                </a:lnTo>
                <a:lnTo>
                  <a:pt x="1701" y="549"/>
                </a:lnTo>
                <a:lnTo>
                  <a:pt x="1701" y="545"/>
                </a:lnTo>
                <a:lnTo>
                  <a:pt x="1709" y="545"/>
                </a:lnTo>
                <a:lnTo>
                  <a:pt x="1709" y="543"/>
                </a:lnTo>
                <a:lnTo>
                  <a:pt x="1710" y="543"/>
                </a:lnTo>
                <a:lnTo>
                  <a:pt x="1710" y="541"/>
                </a:lnTo>
                <a:lnTo>
                  <a:pt x="1715" y="541"/>
                </a:lnTo>
                <a:lnTo>
                  <a:pt x="1715" y="539"/>
                </a:lnTo>
                <a:lnTo>
                  <a:pt x="1721" y="539"/>
                </a:lnTo>
                <a:lnTo>
                  <a:pt x="1721" y="537"/>
                </a:lnTo>
                <a:lnTo>
                  <a:pt x="1727" y="537"/>
                </a:lnTo>
                <a:lnTo>
                  <a:pt x="1727" y="535"/>
                </a:lnTo>
                <a:lnTo>
                  <a:pt x="1732" y="535"/>
                </a:lnTo>
                <a:lnTo>
                  <a:pt x="1732" y="534"/>
                </a:lnTo>
                <a:lnTo>
                  <a:pt x="1735" y="534"/>
                </a:lnTo>
                <a:lnTo>
                  <a:pt x="1735" y="531"/>
                </a:lnTo>
                <a:lnTo>
                  <a:pt x="1737" y="531"/>
                </a:lnTo>
                <a:lnTo>
                  <a:pt x="1737" y="529"/>
                </a:lnTo>
                <a:lnTo>
                  <a:pt x="1746" y="529"/>
                </a:lnTo>
                <a:lnTo>
                  <a:pt x="1746" y="525"/>
                </a:lnTo>
                <a:lnTo>
                  <a:pt x="1751" y="525"/>
                </a:lnTo>
                <a:lnTo>
                  <a:pt x="1751" y="523"/>
                </a:lnTo>
                <a:lnTo>
                  <a:pt x="1759" y="523"/>
                </a:lnTo>
                <a:lnTo>
                  <a:pt x="1759" y="521"/>
                </a:lnTo>
                <a:lnTo>
                  <a:pt x="1761" y="521"/>
                </a:lnTo>
                <a:lnTo>
                  <a:pt x="1761" y="520"/>
                </a:lnTo>
                <a:lnTo>
                  <a:pt x="1765" y="520"/>
                </a:lnTo>
                <a:lnTo>
                  <a:pt x="1765" y="517"/>
                </a:lnTo>
                <a:lnTo>
                  <a:pt x="1768" y="517"/>
                </a:lnTo>
                <a:lnTo>
                  <a:pt x="1768" y="515"/>
                </a:lnTo>
                <a:lnTo>
                  <a:pt x="1773" y="515"/>
                </a:lnTo>
                <a:lnTo>
                  <a:pt x="1773" y="513"/>
                </a:lnTo>
                <a:lnTo>
                  <a:pt x="1775" y="513"/>
                </a:lnTo>
                <a:lnTo>
                  <a:pt x="1775" y="511"/>
                </a:lnTo>
                <a:lnTo>
                  <a:pt x="1779" y="511"/>
                </a:lnTo>
                <a:lnTo>
                  <a:pt x="1779" y="504"/>
                </a:lnTo>
                <a:lnTo>
                  <a:pt x="1784" y="504"/>
                </a:lnTo>
                <a:lnTo>
                  <a:pt x="1784" y="501"/>
                </a:lnTo>
                <a:lnTo>
                  <a:pt x="1794" y="501"/>
                </a:lnTo>
                <a:lnTo>
                  <a:pt x="1794" y="498"/>
                </a:lnTo>
                <a:lnTo>
                  <a:pt x="1801" y="498"/>
                </a:lnTo>
                <a:lnTo>
                  <a:pt x="1801" y="497"/>
                </a:lnTo>
                <a:lnTo>
                  <a:pt x="1803" y="497"/>
                </a:lnTo>
                <a:lnTo>
                  <a:pt x="1803" y="494"/>
                </a:lnTo>
                <a:lnTo>
                  <a:pt x="1806" y="494"/>
                </a:lnTo>
                <a:lnTo>
                  <a:pt x="1806" y="492"/>
                </a:lnTo>
                <a:lnTo>
                  <a:pt x="1814" y="492"/>
                </a:lnTo>
                <a:lnTo>
                  <a:pt x="1814" y="490"/>
                </a:lnTo>
                <a:lnTo>
                  <a:pt x="1817" y="490"/>
                </a:lnTo>
                <a:lnTo>
                  <a:pt x="1817" y="484"/>
                </a:lnTo>
                <a:lnTo>
                  <a:pt x="1844" y="484"/>
                </a:lnTo>
                <a:lnTo>
                  <a:pt x="1844" y="481"/>
                </a:lnTo>
                <a:lnTo>
                  <a:pt x="1853" y="481"/>
                </a:lnTo>
                <a:lnTo>
                  <a:pt x="1853" y="479"/>
                </a:lnTo>
                <a:lnTo>
                  <a:pt x="1864" y="479"/>
                </a:lnTo>
                <a:lnTo>
                  <a:pt x="1864" y="478"/>
                </a:lnTo>
                <a:lnTo>
                  <a:pt x="1870" y="478"/>
                </a:lnTo>
                <a:lnTo>
                  <a:pt x="1870" y="475"/>
                </a:lnTo>
                <a:lnTo>
                  <a:pt x="1872" y="475"/>
                </a:lnTo>
                <a:lnTo>
                  <a:pt x="1872" y="472"/>
                </a:lnTo>
                <a:lnTo>
                  <a:pt x="1877" y="472"/>
                </a:lnTo>
                <a:lnTo>
                  <a:pt x="1877" y="469"/>
                </a:lnTo>
                <a:lnTo>
                  <a:pt x="1880" y="469"/>
                </a:lnTo>
                <a:lnTo>
                  <a:pt x="1880" y="466"/>
                </a:lnTo>
                <a:lnTo>
                  <a:pt x="1886" y="466"/>
                </a:lnTo>
                <a:lnTo>
                  <a:pt x="1886" y="464"/>
                </a:lnTo>
                <a:lnTo>
                  <a:pt x="1889" y="464"/>
                </a:lnTo>
                <a:lnTo>
                  <a:pt x="1889" y="460"/>
                </a:lnTo>
                <a:lnTo>
                  <a:pt x="1896" y="460"/>
                </a:lnTo>
                <a:lnTo>
                  <a:pt x="1896" y="457"/>
                </a:lnTo>
                <a:lnTo>
                  <a:pt x="1908" y="457"/>
                </a:lnTo>
                <a:lnTo>
                  <a:pt x="1908" y="453"/>
                </a:lnTo>
                <a:lnTo>
                  <a:pt x="1915" y="453"/>
                </a:lnTo>
                <a:lnTo>
                  <a:pt x="1915" y="451"/>
                </a:lnTo>
                <a:lnTo>
                  <a:pt x="1941" y="451"/>
                </a:lnTo>
                <a:lnTo>
                  <a:pt x="1941" y="446"/>
                </a:lnTo>
                <a:lnTo>
                  <a:pt x="1943" y="446"/>
                </a:lnTo>
                <a:lnTo>
                  <a:pt x="1943" y="439"/>
                </a:lnTo>
                <a:lnTo>
                  <a:pt x="1949" y="439"/>
                </a:lnTo>
                <a:lnTo>
                  <a:pt x="1949" y="437"/>
                </a:lnTo>
                <a:lnTo>
                  <a:pt x="1952" y="437"/>
                </a:lnTo>
                <a:lnTo>
                  <a:pt x="1952" y="433"/>
                </a:lnTo>
                <a:lnTo>
                  <a:pt x="1957" y="433"/>
                </a:lnTo>
                <a:lnTo>
                  <a:pt x="1957" y="425"/>
                </a:lnTo>
                <a:lnTo>
                  <a:pt x="1960" y="425"/>
                </a:lnTo>
                <a:lnTo>
                  <a:pt x="1960" y="423"/>
                </a:lnTo>
                <a:lnTo>
                  <a:pt x="1963" y="423"/>
                </a:lnTo>
                <a:lnTo>
                  <a:pt x="1963" y="419"/>
                </a:lnTo>
                <a:lnTo>
                  <a:pt x="1971" y="419"/>
                </a:lnTo>
                <a:lnTo>
                  <a:pt x="1971" y="414"/>
                </a:lnTo>
                <a:lnTo>
                  <a:pt x="1977" y="414"/>
                </a:lnTo>
                <a:lnTo>
                  <a:pt x="1977" y="411"/>
                </a:lnTo>
                <a:lnTo>
                  <a:pt x="1982" y="411"/>
                </a:lnTo>
                <a:lnTo>
                  <a:pt x="1982" y="409"/>
                </a:lnTo>
                <a:lnTo>
                  <a:pt x="1983" y="409"/>
                </a:lnTo>
                <a:lnTo>
                  <a:pt x="1983" y="405"/>
                </a:lnTo>
                <a:lnTo>
                  <a:pt x="2001" y="405"/>
                </a:lnTo>
                <a:lnTo>
                  <a:pt x="2001" y="402"/>
                </a:lnTo>
                <a:lnTo>
                  <a:pt x="2002" y="402"/>
                </a:lnTo>
                <a:lnTo>
                  <a:pt x="2002" y="400"/>
                </a:lnTo>
                <a:lnTo>
                  <a:pt x="2012" y="400"/>
                </a:lnTo>
                <a:lnTo>
                  <a:pt x="2012" y="395"/>
                </a:lnTo>
                <a:lnTo>
                  <a:pt x="2015" y="395"/>
                </a:lnTo>
                <a:lnTo>
                  <a:pt x="2015" y="392"/>
                </a:lnTo>
                <a:lnTo>
                  <a:pt x="2021" y="392"/>
                </a:lnTo>
                <a:lnTo>
                  <a:pt x="2021" y="387"/>
                </a:lnTo>
                <a:lnTo>
                  <a:pt x="2024" y="387"/>
                </a:lnTo>
                <a:lnTo>
                  <a:pt x="2024" y="385"/>
                </a:lnTo>
                <a:lnTo>
                  <a:pt x="2026" y="385"/>
                </a:lnTo>
                <a:lnTo>
                  <a:pt x="2026" y="383"/>
                </a:lnTo>
                <a:lnTo>
                  <a:pt x="2029" y="383"/>
                </a:lnTo>
                <a:lnTo>
                  <a:pt x="2029" y="381"/>
                </a:lnTo>
                <a:lnTo>
                  <a:pt x="2031" y="381"/>
                </a:lnTo>
                <a:lnTo>
                  <a:pt x="2031" y="378"/>
                </a:lnTo>
                <a:lnTo>
                  <a:pt x="2035" y="378"/>
                </a:lnTo>
                <a:lnTo>
                  <a:pt x="2035" y="376"/>
                </a:lnTo>
                <a:lnTo>
                  <a:pt x="2038" y="376"/>
                </a:lnTo>
                <a:lnTo>
                  <a:pt x="2038" y="373"/>
                </a:lnTo>
                <a:lnTo>
                  <a:pt x="2040" y="373"/>
                </a:lnTo>
                <a:lnTo>
                  <a:pt x="2040" y="371"/>
                </a:lnTo>
                <a:lnTo>
                  <a:pt x="2043" y="371"/>
                </a:lnTo>
                <a:lnTo>
                  <a:pt x="2043" y="368"/>
                </a:lnTo>
                <a:lnTo>
                  <a:pt x="2050" y="368"/>
                </a:lnTo>
                <a:lnTo>
                  <a:pt x="2050" y="363"/>
                </a:lnTo>
                <a:lnTo>
                  <a:pt x="2057" y="363"/>
                </a:lnTo>
                <a:lnTo>
                  <a:pt x="2057" y="360"/>
                </a:lnTo>
                <a:lnTo>
                  <a:pt x="2059" y="360"/>
                </a:lnTo>
                <a:lnTo>
                  <a:pt x="2059" y="355"/>
                </a:lnTo>
                <a:lnTo>
                  <a:pt x="2062" y="355"/>
                </a:lnTo>
                <a:lnTo>
                  <a:pt x="2062" y="353"/>
                </a:lnTo>
                <a:lnTo>
                  <a:pt x="2073" y="353"/>
                </a:lnTo>
                <a:lnTo>
                  <a:pt x="2073" y="350"/>
                </a:lnTo>
                <a:lnTo>
                  <a:pt x="2078" y="350"/>
                </a:lnTo>
                <a:lnTo>
                  <a:pt x="2078" y="348"/>
                </a:lnTo>
                <a:lnTo>
                  <a:pt x="2081" y="348"/>
                </a:lnTo>
                <a:lnTo>
                  <a:pt x="2081" y="345"/>
                </a:lnTo>
                <a:lnTo>
                  <a:pt x="2087" y="345"/>
                </a:lnTo>
                <a:lnTo>
                  <a:pt x="2087" y="343"/>
                </a:lnTo>
                <a:lnTo>
                  <a:pt x="2090" y="343"/>
                </a:lnTo>
                <a:lnTo>
                  <a:pt x="2090" y="340"/>
                </a:lnTo>
                <a:lnTo>
                  <a:pt x="2093" y="340"/>
                </a:lnTo>
                <a:lnTo>
                  <a:pt x="2093" y="337"/>
                </a:lnTo>
                <a:lnTo>
                  <a:pt x="2095" y="337"/>
                </a:lnTo>
                <a:lnTo>
                  <a:pt x="2095" y="335"/>
                </a:lnTo>
                <a:lnTo>
                  <a:pt x="2100" y="335"/>
                </a:lnTo>
                <a:lnTo>
                  <a:pt x="2100" y="332"/>
                </a:lnTo>
                <a:lnTo>
                  <a:pt x="2107" y="332"/>
                </a:lnTo>
                <a:lnTo>
                  <a:pt x="2107" y="330"/>
                </a:lnTo>
                <a:lnTo>
                  <a:pt x="2128" y="330"/>
                </a:lnTo>
                <a:lnTo>
                  <a:pt x="2128" y="327"/>
                </a:lnTo>
                <a:lnTo>
                  <a:pt x="2133" y="327"/>
                </a:lnTo>
                <a:lnTo>
                  <a:pt x="2133" y="325"/>
                </a:lnTo>
                <a:lnTo>
                  <a:pt x="2136" y="325"/>
                </a:lnTo>
                <a:lnTo>
                  <a:pt x="2136" y="320"/>
                </a:lnTo>
                <a:lnTo>
                  <a:pt x="2140" y="320"/>
                </a:lnTo>
                <a:lnTo>
                  <a:pt x="2140" y="316"/>
                </a:lnTo>
                <a:lnTo>
                  <a:pt x="2152" y="316"/>
                </a:lnTo>
                <a:lnTo>
                  <a:pt x="2152" y="313"/>
                </a:lnTo>
                <a:lnTo>
                  <a:pt x="2166" y="313"/>
                </a:lnTo>
                <a:lnTo>
                  <a:pt x="2166" y="311"/>
                </a:lnTo>
                <a:lnTo>
                  <a:pt x="2169" y="311"/>
                </a:lnTo>
                <a:lnTo>
                  <a:pt x="2169" y="308"/>
                </a:lnTo>
                <a:lnTo>
                  <a:pt x="2175" y="308"/>
                </a:lnTo>
                <a:lnTo>
                  <a:pt x="2175" y="306"/>
                </a:lnTo>
                <a:lnTo>
                  <a:pt x="2180" y="306"/>
                </a:lnTo>
                <a:lnTo>
                  <a:pt x="2180" y="303"/>
                </a:lnTo>
                <a:lnTo>
                  <a:pt x="2189" y="303"/>
                </a:lnTo>
                <a:lnTo>
                  <a:pt x="2189" y="300"/>
                </a:lnTo>
                <a:lnTo>
                  <a:pt x="2206" y="300"/>
                </a:lnTo>
                <a:lnTo>
                  <a:pt x="2206" y="297"/>
                </a:lnTo>
                <a:lnTo>
                  <a:pt x="2221" y="297"/>
                </a:lnTo>
                <a:lnTo>
                  <a:pt x="2221" y="294"/>
                </a:lnTo>
                <a:lnTo>
                  <a:pt x="2233" y="294"/>
                </a:lnTo>
                <a:lnTo>
                  <a:pt x="2233" y="289"/>
                </a:lnTo>
                <a:lnTo>
                  <a:pt x="2238" y="289"/>
                </a:lnTo>
                <a:lnTo>
                  <a:pt x="2238" y="285"/>
                </a:lnTo>
                <a:lnTo>
                  <a:pt x="2239" y="285"/>
                </a:lnTo>
                <a:lnTo>
                  <a:pt x="2239" y="283"/>
                </a:lnTo>
                <a:lnTo>
                  <a:pt x="2244" y="283"/>
                </a:lnTo>
                <a:lnTo>
                  <a:pt x="2244" y="276"/>
                </a:lnTo>
                <a:lnTo>
                  <a:pt x="2254" y="276"/>
                </a:lnTo>
                <a:lnTo>
                  <a:pt x="2254" y="274"/>
                </a:lnTo>
                <a:lnTo>
                  <a:pt x="2261" y="274"/>
                </a:lnTo>
                <a:lnTo>
                  <a:pt x="2261" y="271"/>
                </a:lnTo>
                <a:lnTo>
                  <a:pt x="2273" y="271"/>
                </a:lnTo>
                <a:lnTo>
                  <a:pt x="2273" y="267"/>
                </a:lnTo>
                <a:lnTo>
                  <a:pt x="2310" y="267"/>
                </a:lnTo>
                <a:lnTo>
                  <a:pt x="2310" y="261"/>
                </a:lnTo>
                <a:lnTo>
                  <a:pt x="2313" y="261"/>
                </a:lnTo>
                <a:lnTo>
                  <a:pt x="2313" y="258"/>
                </a:lnTo>
                <a:lnTo>
                  <a:pt x="2327" y="258"/>
                </a:lnTo>
                <a:lnTo>
                  <a:pt x="2327" y="252"/>
                </a:lnTo>
                <a:lnTo>
                  <a:pt x="2337" y="252"/>
                </a:lnTo>
                <a:lnTo>
                  <a:pt x="2337" y="248"/>
                </a:lnTo>
                <a:lnTo>
                  <a:pt x="2343" y="248"/>
                </a:lnTo>
                <a:lnTo>
                  <a:pt x="2343" y="246"/>
                </a:lnTo>
                <a:lnTo>
                  <a:pt x="2370" y="246"/>
                </a:lnTo>
                <a:lnTo>
                  <a:pt x="2370" y="242"/>
                </a:lnTo>
                <a:lnTo>
                  <a:pt x="2377" y="242"/>
                </a:lnTo>
                <a:lnTo>
                  <a:pt x="2377" y="238"/>
                </a:lnTo>
                <a:lnTo>
                  <a:pt x="2387" y="238"/>
                </a:lnTo>
                <a:lnTo>
                  <a:pt x="2387" y="235"/>
                </a:lnTo>
                <a:lnTo>
                  <a:pt x="2398" y="235"/>
                </a:lnTo>
                <a:lnTo>
                  <a:pt x="2398" y="232"/>
                </a:lnTo>
                <a:lnTo>
                  <a:pt x="2403" y="232"/>
                </a:lnTo>
                <a:lnTo>
                  <a:pt x="2403" y="228"/>
                </a:lnTo>
                <a:lnTo>
                  <a:pt x="2422" y="228"/>
                </a:lnTo>
                <a:lnTo>
                  <a:pt x="2422" y="224"/>
                </a:lnTo>
                <a:lnTo>
                  <a:pt x="2428" y="224"/>
                </a:lnTo>
                <a:lnTo>
                  <a:pt x="2428" y="221"/>
                </a:lnTo>
                <a:lnTo>
                  <a:pt x="2436" y="221"/>
                </a:lnTo>
                <a:lnTo>
                  <a:pt x="2436" y="218"/>
                </a:lnTo>
                <a:lnTo>
                  <a:pt x="2444" y="218"/>
                </a:lnTo>
                <a:lnTo>
                  <a:pt x="2444" y="214"/>
                </a:lnTo>
                <a:lnTo>
                  <a:pt x="2453" y="214"/>
                </a:lnTo>
                <a:lnTo>
                  <a:pt x="2453" y="210"/>
                </a:lnTo>
                <a:lnTo>
                  <a:pt x="2464" y="210"/>
                </a:lnTo>
                <a:lnTo>
                  <a:pt x="2464" y="206"/>
                </a:lnTo>
                <a:lnTo>
                  <a:pt x="2489" y="206"/>
                </a:lnTo>
                <a:lnTo>
                  <a:pt x="2489" y="199"/>
                </a:lnTo>
                <a:lnTo>
                  <a:pt x="2494" y="199"/>
                </a:lnTo>
                <a:lnTo>
                  <a:pt x="2494" y="190"/>
                </a:lnTo>
                <a:lnTo>
                  <a:pt x="2496" y="190"/>
                </a:lnTo>
                <a:lnTo>
                  <a:pt x="2496" y="186"/>
                </a:lnTo>
                <a:lnTo>
                  <a:pt x="2508" y="186"/>
                </a:lnTo>
                <a:lnTo>
                  <a:pt x="2508" y="182"/>
                </a:lnTo>
                <a:lnTo>
                  <a:pt x="2514" y="182"/>
                </a:lnTo>
                <a:lnTo>
                  <a:pt x="2514" y="178"/>
                </a:lnTo>
                <a:lnTo>
                  <a:pt x="2527" y="178"/>
                </a:lnTo>
                <a:lnTo>
                  <a:pt x="2527" y="173"/>
                </a:lnTo>
                <a:lnTo>
                  <a:pt x="2552" y="173"/>
                </a:lnTo>
                <a:lnTo>
                  <a:pt x="2552" y="169"/>
                </a:lnTo>
                <a:lnTo>
                  <a:pt x="2555" y="169"/>
                </a:lnTo>
                <a:lnTo>
                  <a:pt x="2555" y="165"/>
                </a:lnTo>
                <a:lnTo>
                  <a:pt x="2563" y="165"/>
                </a:lnTo>
                <a:lnTo>
                  <a:pt x="2563" y="160"/>
                </a:lnTo>
                <a:lnTo>
                  <a:pt x="2591" y="160"/>
                </a:lnTo>
                <a:lnTo>
                  <a:pt x="2591" y="155"/>
                </a:lnTo>
                <a:lnTo>
                  <a:pt x="2602" y="155"/>
                </a:lnTo>
                <a:lnTo>
                  <a:pt x="2602" y="151"/>
                </a:lnTo>
                <a:lnTo>
                  <a:pt x="2612" y="151"/>
                </a:lnTo>
                <a:lnTo>
                  <a:pt x="2612" y="146"/>
                </a:lnTo>
                <a:lnTo>
                  <a:pt x="2616" y="146"/>
                </a:lnTo>
                <a:lnTo>
                  <a:pt x="2616" y="141"/>
                </a:lnTo>
                <a:lnTo>
                  <a:pt x="2619" y="141"/>
                </a:lnTo>
                <a:lnTo>
                  <a:pt x="2619" y="136"/>
                </a:lnTo>
                <a:lnTo>
                  <a:pt x="2631" y="136"/>
                </a:lnTo>
                <a:lnTo>
                  <a:pt x="2631" y="131"/>
                </a:lnTo>
                <a:lnTo>
                  <a:pt x="2649" y="131"/>
                </a:lnTo>
                <a:lnTo>
                  <a:pt x="2649" y="121"/>
                </a:lnTo>
                <a:lnTo>
                  <a:pt x="2654" y="121"/>
                </a:lnTo>
                <a:lnTo>
                  <a:pt x="2654" y="116"/>
                </a:lnTo>
                <a:lnTo>
                  <a:pt x="2657" y="116"/>
                </a:lnTo>
                <a:lnTo>
                  <a:pt x="2657" y="106"/>
                </a:lnTo>
                <a:lnTo>
                  <a:pt x="2707" y="106"/>
                </a:lnTo>
                <a:lnTo>
                  <a:pt x="2707" y="99"/>
                </a:lnTo>
                <a:lnTo>
                  <a:pt x="2723" y="99"/>
                </a:lnTo>
                <a:lnTo>
                  <a:pt x="2723" y="93"/>
                </a:lnTo>
                <a:lnTo>
                  <a:pt x="2747" y="93"/>
                </a:lnTo>
                <a:lnTo>
                  <a:pt x="2747" y="74"/>
                </a:lnTo>
                <a:lnTo>
                  <a:pt x="2783" y="74"/>
                </a:lnTo>
                <a:lnTo>
                  <a:pt x="2783" y="67"/>
                </a:lnTo>
                <a:lnTo>
                  <a:pt x="2794" y="67"/>
                </a:lnTo>
                <a:lnTo>
                  <a:pt x="2794" y="60"/>
                </a:lnTo>
                <a:lnTo>
                  <a:pt x="2802" y="60"/>
                </a:lnTo>
                <a:lnTo>
                  <a:pt x="2802" y="52"/>
                </a:lnTo>
                <a:lnTo>
                  <a:pt x="2808" y="52"/>
                </a:lnTo>
                <a:lnTo>
                  <a:pt x="2808" y="44"/>
                </a:lnTo>
                <a:lnTo>
                  <a:pt x="2820" y="44"/>
                </a:lnTo>
                <a:lnTo>
                  <a:pt x="2820" y="37"/>
                </a:lnTo>
                <a:lnTo>
                  <a:pt x="2844" y="37"/>
                </a:lnTo>
                <a:lnTo>
                  <a:pt x="2844" y="20"/>
                </a:lnTo>
                <a:lnTo>
                  <a:pt x="2877" y="20"/>
                </a:lnTo>
                <a:lnTo>
                  <a:pt x="2877" y="11"/>
                </a:lnTo>
                <a:lnTo>
                  <a:pt x="2927" y="11"/>
                </a:lnTo>
                <a:lnTo>
                  <a:pt x="2927" y="0"/>
                </a:lnTo>
                <a:lnTo>
                  <a:pt x="2987" y="0"/>
                </a:lnTo>
              </a:path>
            </a:pathLst>
          </a:custGeom>
          <a:noFill/>
          <a:ln w="22225" cap="rnd">
            <a:solidFill>
              <a:srgbClr val="9D9D9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49" name="Freeform 21"/>
          <p:cNvSpPr>
            <a:spLocks/>
          </p:cNvSpPr>
          <p:nvPr/>
        </p:nvSpPr>
        <p:spPr bwMode="auto">
          <a:xfrm>
            <a:off x="1179514" y="1840306"/>
            <a:ext cx="4751387" cy="1864519"/>
          </a:xfrm>
          <a:custGeom>
            <a:avLst/>
            <a:gdLst>
              <a:gd name="T0" fmla="*/ 30 w 2993"/>
              <a:gd name="T1" fmla="*/ 1541 h 1566"/>
              <a:gd name="T2" fmla="*/ 63 w 2993"/>
              <a:gd name="T3" fmla="*/ 1513 h 1566"/>
              <a:gd name="T4" fmla="*/ 94 w 2993"/>
              <a:gd name="T5" fmla="*/ 1492 h 1566"/>
              <a:gd name="T6" fmla="*/ 130 w 2993"/>
              <a:gd name="T7" fmla="*/ 1470 h 1566"/>
              <a:gd name="T8" fmla="*/ 165 w 2993"/>
              <a:gd name="T9" fmla="*/ 1445 h 1566"/>
              <a:gd name="T10" fmla="*/ 190 w 2993"/>
              <a:gd name="T11" fmla="*/ 1423 h 1566"/>
              <a:gd name="T12" fmla="*/ 218 w 2993"/>
              <a:gd name="T13" fmla="*/ 1398 h 1566"/>
              <a:gd name="T14" fmla="*/ 244 w 2993"/>
              <a:gd name="T15" fmla="*/ 1371 h 1566"/>
              <a:gd name="T16" fmla="*/ 275 w 2993"/>
              <a:gd name="T17" fmla="*/ 1344 h 1566"/>
              <a:gd name="T18" fmla="*/ 311 w 2993"/>
              <a:gd name="T19" fmla="*/ 1319 h 1566"/>
              <a:gd name="T20" fmla="*/ 351 w 2993"/>
              <a:gd name="T21" fmla="*/ 1302 h 1566"/>
              <a:gd name="T22" fmla="*/ 384 w 2993"/>
              <a:gd name="T23" fmla="*/ 1281 h 1566"/>
              <a:gd name="T24" fmla="*/ 412 w 2993"/>
              <a:gd name="T25" fmla="*/ 1256 h 1566"/>
              <a:gd name="T26" fmla="*/ 453 w 2993"/>
              <a:gd name="T27" fmla="*/ 1230 h 1566"/>
              <a:gd name="T28" fmla="*/ 484 w 2993"/>
              <a:gd name="T29" fmla="*/ 1198 h 1566"/>
              <a:gd name="T30" fmla="*/ 513 w 2993"/>
              <a:gd name="T31" fmla="*/ 1176 h 1566"/>
              <a:gd name="T32" fmla="*/ 536 w 2993"/>
              <a:gd name="T33" fmla="*/ 1147 h 1566"/>
              <a:gd name="T34" fmla="*/ 577 w 2993"/>
              <a:gd name="T35" fmla="*/ 1126 h 1566"/>
              <a:gd name="T36" fmla="*/ 602 w 2993"/>
              <a:gd name="T37" fmla="*/ 1105 h 1566"/>
              <a:gd name="T38" fmla="*/ 638 w 2993"/>
              <a:gd name="T39" fmla="*/ 1092 h 1566"/>
              <a:gd name="T40" fmla="*/ 662 w 2993"/>
              <a:gd name="T41" fmla="*/ 1075 h 1566"/>
              <a:gd name="T42" fmla="*/ 698 w 2993"/>
              <a:gd name="T43" fmla="*/ 1056 h 1566"/>
              <a:gd name="T44" fmla="*/ 726 w 2993"/>
              <a:gd name="T45" fmla="*/ 1031 h 1566"/>
              <a:gd name="T46" fmla="*/ 750 w 2993"/>
              <a:gd name="T47" fmla="*/ 1017 h 1566"/>
              <a:gd name="T48" fmla="*/ 783 w 2993"/>
              <a:gd name="T49" fmla="*/ 994 h 1566"/>
              <a:gd name="T50" fmla="*/ 826 w 2993"/>
              <a:gd name="T51" fmla="*/ 976 h 1566"/>
              <a:gd name="T52" fmla="*/ 860 w 2993"/>
              <a:gd name="T53" fmla="*/ 947 h 1566"/>
              <a:gd name="T54" fmla="*/ 890 w 2993"/>
              <a:gd name="T55" fmla="*/ 929 h 1566"/>
              <a:gd name="T56" fmla="*/ 937 w 2993"/>
              <a:gd name="T57" fmla="*/ 907 h 1566"/>
              <a:gd name="T58" fmla="*/ 978 w 2993"/>
              <a:gd name="T59" fmla="*/ 888 h 1566"/>
              <a:gd name="T60" fmla="*/ 1002 w 2993"/>
              <a:gd name="T61" fmla="*/ 867 h 1566"/>
              <a:gd name="T62" fmla="*/ 1043 w 2993"/>
              <a:gd name="T63" fmla="*/ 845 h 1566"/>
              <a:gd name="T64" fmla="*/ 1066 w 2993"/>
              <a:gd name="T65" fmla="*/ 826 h 1566"/>
              <a:gd name="T66" fmla="*/ 1109 w 2993"/>
              <a:gd name="T67" fmla="*/ 809 h 1566"/>
              <a:gd name="T68" fmla="*/ 1132 w 2993"/>
              <a:gd name="T69" fmla="*/ 790 h 1566"/>
              <a:gd name="T70" fmla="*/ 1184 w 2993"/>
              <a:gd name="T71" fmla="*/ 771 h 1566"/>
              <a:gd name="T72" fmla="*/ 1214 w 2993"/>
              <a:gd name="T73" fmla="*/ 753 h 1566"/>
              <a:gd name="T74" fmla="*/ 1249 w 2993"/>
              <a:gd name="T75" fmla="*/ 739 h 1566"/>
              <a:gd name="T76" fmla="*/ 1299 w 2993"/>
              <a:gd name="T77" fmla="*/ 717 h 1566"/>
              <a:gd name="T78" fmla="*/ 1344 w 2993"/>
              <a:gd name="T79" fmla="*/ 697 h 1566"/>
              <a:gd name="T80" fmla="*/ 1384 w 2993"/>
              <a:gd name="T81" fmla="*/ 674 h 1566"/>
              <a:gd name="T82" fmla="*/ 1415 w 2993"/>
              <a:gd name="T83" fmla="*/ 649 h 1566"/>
              <a:gd name="T84" fmla="*/ 1461 w 2993"/>
              <a:gd name="T85" fmla="*/ 628 h 1566"/>
              <a:gd name="T86" fmla="*/ 1527 w 2993"/>
              <a:gd name="T87" fmla="*/ 608 h 1566"/>
              <a:gd name="T88" fmla="*/ 1563 w 2993"/>
              <a:gd name="T89" fmla="*/ 584 h 1566"/>
              <a:gd name="T90" fmla="*/ 1625 w 2993"/>
              <a:gd name="T91" fmla="*/ 563 h 1566"/>
              <a:gd name="T92" fmla="*/ 1670 w 2993"/>
              <a:gd name="T93" fmla="*/ 531 h 1566"/>
              <a:gd name="T94" fmla="*/ 1722 w 2993"/>
              <a:gd name="T95" fmla="*/ 512 h 1566"/>
              <a:gd name="T96" fmla="*/ 1760 w 2993"/>
              <a:gd name="T97" fmla="*/ 488 h 1566"/>
              <a:gd name="T98" fmla="*/ 1838 w 2993"/>
              <a:gd name="T99" fmla="*/ 465 h 1566"/>
              <a:gd name="T100" fmla="*/ 1914 w 2993"/>
              <a:gd name="T101" fmla="*/ 441 h 1566"/>
              <a:gd name="T102" fmla="*/ 2010 w 2993"/>
              <a:gd name="T103" fmla="*/ 418 h 1566"/>
              <a:gd name="T104" fmla="*/ 2079 w 2993"/>
              <a:gd name="T105" fmla="*/ 387 h 1566"/>
              <a:gd name="T106" fmla="*/ 2131 w 2993"/>
              <a:gd name="T107" fmla="*/ 350 h 1566"/>
              <a:gd name="T108" fmla="*/ 2183 w 2993"/>
              <a:gd name="T109" fmla="*/ 320 h 1566"/>
              <a:gd name="T110" fmla="*/ 2238 w 2993"/>
              <a:gd name="T111" fmla="*/ 282 h 1566"/>
              <a:gd name="T112" fmla="*/ 2312 w 2993"/>
              <a:gd name="T113" fmla="*/ 238 h 1566"/>
              <a:gd name="T114" fmla="*/ 2435 w 2993"/>
              <a:gd name="T115" fmla="*/ 207 h 1566"/>
              <a:gd name="T116" fmla="*/ 2518 w 2993"/>
              <a:gd name="T117" fmla="*/ 163 h 1566"/>
              <a:gd name="T118" fmla="*/ 2681 w 2993"/>
              <a:gd name="T119" fmla="*/ 115 h 1566"/>
              <a:gd name="T120" fmla="*/ 2812 w 2993"/>
              <a:gd name="T121" fmla="*/ 50 h 15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993" h="1566">
                <a:moveTo>
                  <a:pt x="0" y="1566"/>
                </a:moveTo>
                <a:lnTo>
                  <a:pt x="2" y="1566"/>
                </a:lnTo>
                <a:lnTo>
                  <a:pt x="2" y="1565"/>
                </a:lnTo>
                <a:lnTo>
                  <a:pt x="5" y="1565"/>
                </a:lnTo>
                <a:lnTo>
                  <a:pt x="5" y="1560"/>
                </a:lnTo>
                <a:lnTo>
                  <a:pt x="6" y="1560"/>
                </a:lnTo>
                <a:lnTo>
                  <a:pt x="6" y="1558"/>
                </a:lnTo>
                <a:lnTo>
                  <a:pt x="11" y="1558"/>
                </a:lnTo>
                <a:lnTo>
                  <a:pt x="11" y="1557"/>
                </a:lnTo>
                <a:lnTo>
                  <a:pt x="14" y="1557"/>
                </a:lnTo>
                <a:lnTo>
                  <a:pt x="14" y="1556"/>
                </a:lnTo>
                <a:lnTo>
                  <a:pt x="16" y="1556"/>
                </a:lnTo>
                <a:lnTo>
                  <a:pt x="16" y="1551"/>
                </a:lnTo>
                <a:lnTo>
                  <a:pt x="21" y="1551"/>
                </a:lnTo>
                <a:lnTo>
                  <a:pt x="21" y="1549"/>
                </a:lnTo>
                <a:lnTo>
                  <a:pt x="28" y="1549"/>
                </a:lnTo>
                <a:lnTo>
                  <a:pt x="28" y="1544"/>
                </a:lnTo>
                <a:lnTo>
                  <a:pt x="30" y="1544"/>
                </a:lnTo>
                <a:lnTo>
                  <a:pt x="30" y="1541"/>
                </a:lnTo>
                <a:lnTo>
                  <a:pt x="33" y="1541"/>
                </a:lnTo>
                <a:lnTo>
                  <a:pt x="33" y="1538"/>
                </a:lnTo>
                <a:lnTo>
                  <a:pt x="35" y="1538"/>
                </a:lnTo>
                <a:lnTo>
                  <a:pt x="35" y="1532"/>
                </a:lnTo>
                <a:lnTo>
                  <a:pt x="38" y="1532"/>
                </a:lnTo>
                <a:lnTo>
                  <a:pt x="38" y="1530"/>
                </a:lnTo>
                <a:lnTo>
                  <a:pt x="39" y="1530"/>
                </a:lnTo>
                <a:lnTo>
                  <a:pt x="39" y="1528"/>
                </a:lnTo>
                <a:lnTo>
                  <a:pt x="42" y="1528"/>
                </a:lnTo>
                <a:lnTo>
                  <a:pt x="42" y="1527"/>
                </a:lnTo>
                <a:lnTo>
                  <a:pt x="44" y="1527"/>
                </a:lnTo>
                <a:lnTo>
                  <a:pt x="44" y="1523"/>
                </a:lnTo>
                <a:lnTo>
                  <a:pt x="47" y="1523"/>
                </a:lnTo>
                <a:lnTo>
                  <a:pt x="47" y="1520"/>
                </a:lnTo>
                <a:lnTo>
                  <a:pt x="56" y="1520"/>
                </a:lnTo>
                <a:lnTo>
                  <a:pt x="56" y="1518"/>
                </a:lnTo>
                <a:lnTo>
                  <a:pt x="58" y="1518"/>
                </a:lnTo>
                <a:lnTo>
                  <a:pt x="58" y="1513"/>
                </a:lnTo>
                <a:lnTo>
                  <a:pt x="63" y="1513"/>
                </a:lnTo>
                <a:lnTo>
                  <a:pt x="63" y="1511"/>
                </a:lnTo>
                <a:lnTo>
                  <a:pt x="66" y="1511"/>
                </a:lnTo>
                <a:lnTo>
                  <a:pt x="66" y="1510"/>
                </a:lnTo>
                <a:lnTo>
                  <a:pt x="69" y="1510"/>
                </a:lnTo>
                <a:lnTo>
                  <a:pt x="69" y="1506"/>
                </a:lnTo>
                <a:lnTo>
                  <a:pt x="71" y="1506"/>
                </a:lnTo>
                <a:lnTo>
                  <a:pt x="71" y="1505"/>
                </a:lnTo>
                <a:lnTo>
                  <a:pt x="74" y="1505"/>
                </a:lnTo>
                <a:lnTo>
                  <a:pt x="74" y="1502"/>
                </a:lnTo>
                <a:lnTo>
                  <a:pt x="75" y="1502"/>
                </a:lnTo>
                <a:lnTo>
                  <a:pt x="75" y="1498"/>
                </a:lnTo>
                <a:lnTo>
                  <a:pt x="77" y="1498"/>
                </a:lnTo>
                <a:lnTo>
                  <a:pt x="77" y="1496"/>
                </a:lnTo>
                <a:lnTo>
                  <a:pt x="83" y="1496"/>
                </a:lnTo>
                <a:lnTo>
                  <a:pt x="83" y="1495"/>
                </a:lnTo>
                <a:lnTo>
                  <a:pt x="88" y="1495"/>
                </a:lnTo>
                <a:lnTo>
                  <a:pt x="88" y="1493"/>
                </a:lnTo>
                <a:lnTo>
                  <a:pt x="94" y="1493"/>
                </a:lnTo>
                <a:lnTo>
                  <a:pt x="94" y="1492"/>
                </a:lnTo>
                <a:lnTo>
                  <a:pt x="99" y="1492"/>
                </a:lnTo>
                <a:lnTo>
                  <a:pt x="99" y="1490"/>
                </a:lnTo>
                <a:lnTo>
                  <a:pt x="102" y="1490"/>
                </a:lnTo>
                <a:lnTo>
                  <a:pt x="102" y="1488"/>
                </a:lnTo>
                <a:lnTo>
                  <a:pt x="104" y="1488"/>
                </a:lnTo>
                <a:lnTo>
                  <a:pt x="104" y="1487"/>
                </a:lnTo>
                <a:lnTo>
                  <a:pt x="107" y="1487"/>
                </a:lnTo>
                <a:lnTo>
                  <a:pt x="107" y="1484"/>
                </a:lnTo>
                <a:lnTo>
                  <a:pt x="109" y="1484"/>
                </a:lnTo>
                <a:lnTo>
                  <a:pt x="109" y="1483"/>
                </a:lnTo>
                <a:lnTo>
                  <a:pt x="118" y="1483"/>
                </a:lnTo>
                <a:lnTo>
                  <a:pt x="118" y="1482"/>
                </a:lnTo>
                <a:lnTo>
                  <a:pt x="121" y="1482"/>
                </a:lnTo>
                <a:lnTo>
                  <a:pt x="121" y="1481"/>
                </a:lnTo>
                <a:lnTo>
                  <a:pt x="123" y="1481"/>
                </a:lnTo>
                <a:lnTo>
                  <a:pt x="123" y="1477"/>
                </a:lnTo>
                <a:lnTo>
                  <a:pt x="127" y="1477"/>
                </a:lnTo>
                <a:lnTo>
                  <a:pt x="127" y="1470"/>
                </a:lnTo>
                <a:lnTo>
                  <a:pt x="130" y="1470"/>
                </a:lnTo>
                <a:lnTo>
                  <a:pt x="130" y="1469"/>
                </a:lnTo>
                <a:lnTo>
                  <a:pt x="132" y="1469"/>
                </a:lnTo>
                <a:lnTo>
                  <a:pt x="132" y="1467"/>
                </a:lnTo>
                <a:lnTo>
                  <a:pt x="135" y="1467"/>
                </a:lnTo>
                <a:lnTo>
                  <a:pt x="135" y="1465"/>
                </a:lnTo>
                <a:lnTo>
                  <a:pt x="137" y="1465"/>
                </a:lnTo>
                <a:lnTo>
                  <a:pt x="137" y="1464"/>
                </a:lnTo>
                <a:lnTo>
                  <a:pt x="140" y="1464"/>
                </a:lnTo>
                <a:lnTo>
                  <a:pt x="140" y="1463"/>
                </a:lnTo>
                <a:lnTo>
                  <a:pt x="146" y="1463"/>
                </a:lnTo>
                <a:lnTo>
                  <a:pt x="146" y="1456"/>
                </a:lnTo>
                <a:lnTo>
                  <a:pt x="149" y="1456"/>
                </a:lnTo>
                <a:lnTo>
                  <a:pt x="149" y="1454"/>
                </a:lnTo>
                <a:lnTo>
                  <a:pt x="156" y="1454"/>
                </a:lnTo>
                <a:lnTo>
                  <a:pt x="156" y="1449"/>
                </a:lnTo>
                <a:lnTo>
                  <a:pt x="163" y="1449"/>
                </a:lnTo>
                <a:lnTo>
                  <a:pt x="163" y="1446"/>
                </a:lnTo>
                <a:lnTo>
                  <a:pt x="165" y="1446"/>
                </a:lnTo>
                <a:lnTo>
                  <a:pt x="165" y="1445"/>
                </a:lnTo>
                <a:lnTo>
                  <a:pt x="168" y="1445"/>
                </a:lnTo>
                <a:lnTo>
                  <a:pt x="168" y="1442"/>
                </a:lnTo>
                <a:lnTo>
                  <a:pt x="170" y="1442"/>
                </a:lnTo>
                <a:lnTo>
                  <a:pt x="170" y="1441"/>
                </a:lnTo>
                <a:lnTo>
                  <a:pt x="173" y="1441"/>
                </a:lnTo>
                <a:lnTo>
                  <a:pt x="173" y="1437"/>
                </a:lnTo>
                <a:lnTo>
                  <a:pt x="176" y="1437"/>
                </a:lnTo>
                <a:lnTo>
                  <a:pt x="176" y="1436"/>
                </a:lnTo>
                <a:lnTo>
                  <a:pt x="178" y="1436"/>
                </a:lnTo>
                <a:lnTo>
                  <a:pt x="178" y="1435"/>
                </a:lnTo>
                <a:lnTo>
                  <a:pt x="181" y="1435"/>
                </a:lnTo>
                <a:lnTo>
                  <a:pt x="181" y="1428"/>
                </a:lnTo>
                <a:lnTo>
                  <a:pt x="182" y="1428"/>
                </a:lnTo>
                <a:lnTo>
                  <a:pt x="182" y="1427"/>
                </a:lnTo>
                <a:lnTo>
                  <a:pt x="184" y="1427"/>
                </a:lnTo>
                <a:lnTo>
                  <a:pt x="184" y="1425"/>
                </a:lnTo>
                <a:lnTo>
                  <a:pt x="187" y="1425"/>
                </a:lnTo>
                <a:lnTo>
                  <a:pt x="187" y="1423"/>
                </a:lnTo>
                <a:lnTo>
                  <a:pt x="190" y="1423"/>
                </a:lnTo>
                <a:lnTo>
                  <a:pt x="190" y="1421"/>
                </a:lnTo>
                <a:lnTo>
                  <a:pt x="192" y="1421"/>
                </a:lnTo>
                <a:lnTo>
                  <a:pt x="192" y="1419"/>
                </a:lnTo>
                <a:lnTo>
                  <a:pt x="201" y="1419"/>
                </a:lnTo>
                <a:lnTo>
                  <a:pt x="201" y="1417"/>
                </a:lnTo>
                <a:lnTo>
                  <a:pt x="204" y="1417"/>
                </a:lnTo>
                <a:lnTo>
                  <a:pt x="204" y="1414"/>
                </a:lnTo>
                <a:lnTo>
                  <a:pt x="206" y="1414"/>
                </a:lnTo>
                <a:lnTo>
                  <a:pt x="206" y="1412"/>
                </a:lnTo>
                <a:lnTo>
                  <a:pt x="209" y="1412"/>
                </a:lnTo>
                <a:lnTo>
                  <a:pt x="209" y="1408"/>
                </a:lnTo>
                <a:lnTo>
                  <a:pt x="211" y="1408"/>
                </a:lnTo>
                <a:lnTo>
                  <a:pt x="211" y="1404"/>
                </a:lnTo>
                <a:lnTo>
                  <a:pt x="214" y="1404"/>
                </a:lnTo>
                <a:lnTo>
                  <a:pt x="214" y="1403"/>
                </a:lnTo>
                <a:lnTo>
                  <a:pt x="215" y="1403"/>
                </a:lnTo>
                <a:lnTo>
                  <a:pt x="215" y="1402"/>
                </a:lnTo>
                <a:lnTo>
                  <a:pt x="218" y="1402"/>
                </a:lnTo>
                <a:lnTo>
                  <a:pt x="218" y="1398"/>
                </a:lnTo>
                <a:lnTo>
                  <a:pt x="220" y="1398"/>
                </a:lnTo>
                <a:lnTo>
                  <a:pt x="220" y="1397"/>
                </a:lnTo>
                <a:lnTo>
                  <a:pt x="223" y="1397"/>
                </a:lnTo>
                <a:lnTo>
                  <a:pt x="223" y="1395"/>
                </a:lnTo>
                <a:lnTo>
                  <a:pt x="225" y="1395"/>
                </a:lnTo>
                <a:lnTo>
                  <a:pt x="225" y="1393"/>
                </a:lnTo>
                <a:lnTo>
                  <a:pt x="228" y="1393"/>
                </a:lnTo>
                <a:lnTo>
                  <a:pt x="228" y="1389"/>
                </a:lnTo>
                <a:lnTo>
                  <a:pt x="230" y="1389"/>
                </a:lnTo>
                <a:lnTo>
                  <a:pt x="230" y="1386"/>
                </a:lnTo>
                <a:lnTo>
                  <a:pt x="233" y="1386"/>
                </a:lnTo>
                <a:lnTo>
                  <a:pt x="233" y="1381"/>
                </a:lnTo>
                <a:lnTo>
                  <a:pt x="234" y="1381"/>
                </a:lnTo>
                <a:lnTo>
                  <a:pt x="234" y="1376"/>
                </a:lnTo>
                <a:lnTo>
                  <a:pt x="237" y="1376"/>
                </a:lnTo>
                <a:lnTo>
                  <a:pt x="237" y="1374"/>
                </a:lnTo>
                <a:lnTo>
                  <a:pt x="239" y="1374"/>
                </a:lnTo>
                <a:lnTo>
                  <a:pt x="239" y="1371"/>
                </a:lnTo>
                <a:lnTo>
                  <a:pt x="244" y="1371"/>
                </a:lnTo>
                <a:lnTo>
                  <a:pt x="244" y="1370"/>
                </a:lnTo>
                <a:lnTo>
                  <a:pt x="249" y="1370"/>
                </a:lnTo>
                <a:lnTo>
                  <a:pt x="249" y="1369"/>
                </a:lnTo>
                <a:lnTo>
                  <a:pt x="251" y="1369"/>
                </a:lnTo>
                <a:lnTo>
                  <a:pt x="251" y="1365"/>
                </a:lnTo>
                <a:lnTo>
                  <a:pt x="256" y="1365"/>
                </a:lnTo>
                <a:lnTo>
                  <a:pt x="256" y="1363"/>
                </a:lnTo>
                <a:lnTo>
                  <a:pt x="261" y="1363"/>
                </a:lnTo>
                <a:lnTo>
                  <a:pt x="261" y="1362"/>
                </a:lnTo>
                <a:lnTo>
                  <a:pt x="263" y="1362"/>
                </a:lnTo>
                <a:lnTo>
                  <a:pt x="263" y="1361"/>
                </a:lnTo>
                <a:lnTo>
                  <a:pt x="267" y="1361"/>
                </a:lnTo>
                <a:lnTo>
                  <a:pt x="267" y="1357"/>
                </a:lnTo>
                <a:lnTo>
                  <a:pt x="270" y="1357"/>
                </a:lnTo>
                <a:lnTo>
                  <a:pt x="270" y="1352"/>
                </a:lnTo>
                <a:lnTo>
                  <a:pt x="272" y="1352"/>
                </a:lnTo>
                <a:lnTo>
                  <a:pt x="272" y="1351"/>
                </a:lnTo>
                <a:lnTo>
                  <a:pt x="275" y="1351"/>
                </a:lnTo>
                <a:lnTo>
                  <a:pt x="275" y="1344"/>
                </a:lnTo>
                <a:lnTo>
                  <a:pt x="280" y="1344"/>
                </a:lnTo>
                <a:lnTo>
                  <a:pt x="280" y="1342"/>
                </a:lnTo>
                <a:lnTo>
                  <a:pt x="285" y="1342"/>
                </a:lnTo>
                <a:lnTo>
                  <a:pt x="285" y="1338"/>
                </a:lnTo>
                <a:lnTo>
                  <a:pt x="286" y="1338"/>
                </a:lnTo>
                <a:lnTo>
                  <a:pt x="286" y="1335"/>
                </a:lnTo>
                <a:lnTo>
                  <a:pt x="289" y="1335"/>
                </a:lnTo>
                <a:lnTo>
                  <a:pt x="289" y="1333"/>
                </a:lnTo>
                <a:lnTo>
                  <a:pt x="294" y="1333"/>
                </a:lnTo>
                <a:lnTo>
                  <a:pt x="294" y="1330"/>
                </a:lnTo>
                <a:lnTo>
                  <a:pt x="297" y="1330"/>
                </a:lnTo>
                <a:lnTo>
                  <a:pt x="297" y="1326"/>
                </a:lnTo>
                <a:lnTo>
                  <a:pt x="302" y="1326"/>
                </a:lnTo>
                <a:lnTo>
                  <a:pt x="302" y="1323"/>
                </a:lnTo>
                <a:lnTo>
                  <a:pt x="305" y="1323"/>
                </a:lnTo>
                <a:lnTo>
                  <a:pt x="305" y="1320"/>
                </a:lnTo>
                <a:lnTo>
                  <a:pt x="308" y="1320"/>
                </a:lnTo>
                <a:lnTo>
                  <a:pt x="308" y="1319"/>
                </a:lnTo>
                <a:lnTo>
                  <a:pt x="311" y="1319"/>
                </a:lnTo>
                <a:lnTo>
                  <a:pt x="311" y="1316"/>
                </a:lnTo>
                <a:lnTo>
                  <a:pt x="318" y="1316"/>
                </a:lnTo>
                <a:lnTo>
                  <a:pt x="318" y="1315"/>
                </a:lnTo>
                <a:lnTo>
                  <a:pt x="321" y="1315"/>
                </a:lnTo>
                <a:lnTo>
                  <a:pt x="321" y="1314"/>
                </a:lnTo>
                <a:lnTo>
                  <a:pt x="322" y="1314"/>
                </a:lnTo>
                <a:lnTo>
                  <a:pt x="322" y="1312"/>
                </a:lnTo>
                <a:lnTo>
                  <a:pt x="330" y="1312"/>
                </a:lnTo>
                <a:lnTo>
                  <a:pt x="330" y="1311"/>
                </a:lnTo>
                <a:lnTo>
                  <a:pt x="335" y="1311"/>
                </a:lnTo>
                <a:lnTo>
                  <a:pt x="335" y="1307"/>
                </a:lnTo>
                <a:lnTo>
                  <a:pt x="337" y="1307"/>
                </a:lnTo>
                <a:lnTo>
                  <a:pt x="337" y="1306"/>
                </a:lnTo>
                <a:lnTo>
                  <a:pt x="339" y="1306"/>
                </a:lnTo>
                <a:lnTo>
                  <a:pt x="339" y="1305"/>
                </a:lnTo>
                <a:lnTo>
                  <a:pt x="346" y="1305"/>
                </a:lnTo>
                <a:lnTo>
                  <a:pt x="346" y="1304"/>
                </a:lnTo>
                <a:lnTo>
                  <a:pt x="351" y="1304"/>
                </a:lnTo>
                <a:lnTo>
                  <a:pt x="351" y="1302"/>
                </a:lnTo>
                <a:lnTo>
                  <a:pt x="354" y="1302"/>
                </a:lnTo>
                <a:lnTo>
                  <a:pt x="354" y="1300"/>
                </a:lnTo>
                <a:lnTo>
                  <a:pt x="355" y="1300"/>
                </a:lnTo>
                <a:lnTo>
                  <a:pt x="355" y="1297"/>
                </a:lnTo>
                <a:lnTo>
                  <a:pt x="360" y="1297"/>
                </a:lnTo>
                <a:lnTo>
                  <a:pt x="360" y="1296"/>
                </a:lnTo>
                <a:lnTo>
                  <a:pt x="363" y="1296"/>
                </a:lnTo>
                <a:lnTo>
                  <a:pt x="363" y="1293"/>
                </a:lnTo>
                <a:lnTo>
                  <a:pt x="365" y="1293"/>
                </a:lnTo>
                <a:lnTo>
                  <a:pt x="365" y="1291"/>
                </a:lnTo>
                <a:lnTo>
                  <a:pt x="373" y="1291"/>
                </a:lnTo>
                <a:lnTo>
                  <a:pt x="373" y="1290"/>
                </a:lnTo>
                <a:lnTo>
                  <a:pt x="377" y="1290"/>
                </a:lnTo>
                <a:lnTo>
                  <a:pt x="377" y="1286"/>
                </a:lnTo>
                <a:lnTo>
                  <a:pt x="379" y="1286"/>
                </a:lnTo>
                <a:lnTo>
                  <a:pt x="379" y="1284"/>
                </a:lnTo>
                <a:lnTo>
                  <a:pt x="382" y="1284"/>
                </a:lnTo>
                <a:lnTo>
                  <a:pt x="382" y="1281"/>
                </a:lnTo>
                <a:lnTo>
                  <a:pt x="384" y="1281"/>
                </a:lnTo>
                <a:lnTo>
                  <a:pt x="384" y="1278"/>
                </a:lnTo>
                <a:lnTo>
                  <a:pt x="387" y="1278"/>
                </a:lnTo>
                <a:lnTo>
                  <a:pt x="387" y="1277"/>
                </a:lnTo>
                <a:lnTo>
                  <a:pt x="391" y="1277"/>
                </a:lnTo>
                <a:lnTo>
                  <a:pt x="391" y="1276"/>
                </a:lnTo>
                <a:lnTo>
                  <a:pt x="398" y="1276"/>
                </a:lnTo>
                <a:lnTo>
                  <a:pt x="398" y="1274"/>
                </a:lnTo>
                <a:lnTo>
                  <a:pt x="401" y="1274"/>
                </a:lnTo>
                <a:lnTo>
                  <a:pt x="401" y="1272"/>
                </a:lnTo>
                <a:lnTo>
                  <a:pt x="404" y="1272"/>
                </a:lnTo>
                <a:lnTo>
                  <a:pt x="404" y="1270"/>
                </a:lnTo>
                <a:lnTo>
                  <a:pt x="406" y="1270"/>
                </a:lnTo>
                <a:lnTo>
                  <a:pt x="406" y="1267"/>
                </a:lnTo>
                <a:lnTo>
                  <a:pt x="409" y="1267"/>
                </a:lnTo>
                <a:lnTo>
                  <a:pt x="409" y="1260"/>
                </a:lnTo>
                <a:lnTo>
                  <a:pt x="410" y="1260"/>
                </a:lnTo>
                <a:lnTo>
                  <a:pt x="410" y="1259"/>
                </a:lnTo>
                <a:lnTo>
                  <a:pt x="412" y="1259"/>
                </a:lnTo>
                <a:lnTo>
                  <a:pt x="412" y="1256"/>
                </a:lnTo>
                <a:lnTo>
                  <a:pt x="415" y="1256"/>
                </a:lnTo>
                <a:lnTo>
                  <a:pt x="415" y="1253"/>
                </a:lnTo>
                <a:lnTo>
                  <a:pt x="425" y="1253"/>
                </a:lnTo>
                <a:lnTo>
                  <a:pt x="425" y="1250"/>
                </a:lnTo>
                <a:lnTo>
                  <a:pt x="429" y="1250"/>
                </a:lnTo>
                <a:lnTo>
                  <a:pt x="429" y="1249"/>
                </a:lnTo>
                <a:lnTo>
                  <a:pt x="434" y="1249"/>
                </a:lnTo>
                <a:lnTo>
                  <a:pt x="434" y="1244"/>
                </a:lnTo>
                <a:lnTo>
                  <a:pt x="439" y="1244"/>
                </a:lnTo>
                <a:lnTo>
                  <a:pt x="439" y="1242"/>
                </a:lnTo>
                <a:lnTo>
                  <a:pt x="442" y="1242"/>
                </a:lnTo>
                <a:lnTo>
                  <a:pt x="442" y="1237"/>
                </a:lnTo>
                <a:lnTo>
                  <a:pt x="444" y="1237"/>
                </a:lnTo>
                <a:lnTo>
                  <a:pt x="444" y="1233"/>
                </a:lnTo>
                <a:lnTo>
                  <a:pt x="446" y="1233"/>
                </a:lnTo>
                <a:lnTo>
                  <a:pt x="446" y="1232"/>
                </a:lnTo>
                <a:lnTo>
                  <a:pt x="448" y="1232"/>
                </a:lnTo>
                <a:lnTo>
                  <a:pt x="448" y="1230"/>
                </a:lnTo>
                <a:lnTo>
                  <a:pt x="453" y="1230"/>
                </a:lnTo>
                <a:lnTo>
                  <a:pt x="453" y="1228"/>
                </a:lnTo>
                <a:lnTo>
                  <a:pt x="456" y="1228"/>
                </a:lnTo>
                <a:lnTo>
                  <a:pt x="456" y="1226"/>
                </a:lnTo>
                <a:lnTo>
                  <a:pt x="458" y="1226"/>
                </a:lnTo>
                <a:lnTo>
                  <a:pt x="458" y="1225"/>
                </a:lnTo>
                <a:lnTo>
                  <a:pt x="462" y="1225"/>
                </a:lnTo>
                <a:lnTo>
                  <a:pt x="462" y="1219"/>
                </a:lnTo>
                <a:lnTo>
                  <a:pt x="467" y="1219"/>
                </a:lnTo>
                <a:lnTo>
                  <a:pt x="467" y="1218"/>
                </a:lnTo>
                <a:lnTo>
                  <a:pt x="470" y="1218"/>
                </a:lnTo>
                <a:lnTo>
                  <a:pt x="470" y="1214"/>
                </a:lnTo>
                <a:lnTo>
                  <a:pt x="472" y="1214"/>
                </a:lnTo>
                <a:lnTo>
                  <a:pt x="472" y="1211"/>
                </a:lnTo>
                <a:lnTo>
                  <a:pt x="479" y="1211"/>
                </a:lnTo>
                <a:lnTo>
                  <a:pt x="479" y="1208"/>
                </a:lnTo>
                <a:lnTo>
                  <a:pt x="481" y="1208"/>
                </a:lnTo>
                <a:lnTo>
                  <a:pt x="481" y="1204"/>
                </a:lnTo>
                <a:lnTo>
                  <a:pt x="484" y="1204"/>
                </a:lnTo>
                <a:lnTo>
                  <a:pt x="484" y="1198"/>
                </a:lnTo>
                <a:lnTo>
                  <a:pt x="486" y="1198"/>
                </a:lnTo>
                <a:lnTo>
                  <a:pt x="486" y="1198"/>
                </a:lnTo>
                <a:lnTo>
                  <a:pt x="489" y="1198"/>
                </a:lnTo>
                <a:lnTo>
                  <a:pt x="489" y="1193"/>
                </a:lnTo>
                <a:lnTo>
                  <a:pt x="491" y="1193"/>
                </a:lnTo>
                <a:lnTo>
                  <a:pt x="491" y="1191"/>
                </a:lnTo>
                <a:lnTo>
                  <a:pt x="497" y="1191"/>
                </a:lnTo>
                <a:lnTo>
                  <a:pt x="497" y="1188"/>
                </a:lnTo>
                <a:lnTo>
                  <a:pt x="498" y="1188"/>
                </a:lnTo>
                <a:lnTo>
                  <a:pt x="498" y="1185"/>
                </a:lnTo>
                <a:lnTo>
                  <a:pt x="500" y="1185"/>
                </a:lnTo>
                <a:lnTo>
                  <a:pt x="500" y="1183"/>
                </a:lnTo>
                <a:lnTo>
                  <a:pt x="505" y="1183"/>
                </a:lnTo>
                <a:lnTo>
                  <a:pt x="505" y="1180"/>
                </a:lnTo>
                <a:lnTo>
                  <a:pt x="508" y="1180"/>
                </a:lnTo>
                <a:lnTo>
                  <a:pt x="508" y="1177"/>
                </a:lnTo>
                <a:lnTo>
                  <a:pt x="511" y="1177"/>
                </a:lnTo>
                <a:lnTo>
                  <a:pt x="511" y="1176"/>
                </a:lnTo>
                <a:lnTo>
                  <a:pt x="513" y="1176"/>
                </a:lnTo>
                <a:lnTo>
                  <a:pt x="513" y="1171"/>
                </a:lnTo>
                <a:lnTo>
                  <a:pt x="514" y="1171"/>
                </a:lnTo>
                <a:lnTo>
                  <a:pt x="514" y="1165"/>
                </a:lnTo>
                <a:lnTo>
                  <a:pt x="517" y="1165"/>
                </a:lnTo>
                <a:lnTo>
                  <a:pt x="517" y="1161"/>
                </a:lnTo>
                <a:lnTo>
                  <a:pt x="520" y="1161"/>
                </a:lnTo>
                <a:lnTo>
                  <a:pt x="520" y="1158"/>
                </a:lnTo>
                <a:lnTo>
                  <a:pt x="525" y="1158"/>
                </a:lnTo>
                <a:lnTo>
                  <a:pt x="525" y="1153"/>
                </a:lnTo>
                <a:lnTo>
                  <a:pt x="527" y="1153"/>
                </a:lnTo>
                <a:lnTo>
                  <a:pt x="527" y="1152"/>
                </a:lnTo>
                <a:lnTo>
                  <a:pt x="530" y="1152"/>
                </a:lnTo>
                <a:lnTo>
                  <a:pt x="530" y="1151"/>
                </a:lnTo>
                <a:lnTo>
                  <a:pt x="532" y="1151"/>
                </a:lnTo>
                <a:lnTo>
                  <a:pt x="532" y="1149"/>
                </a:lnTo>
                <a:lnTo>
                  <a:pt x="534" y="1149"/>
                </a:lnTo>
                <a:lnTo>
                  <a:pt x="534" y="1148"/>
                </a:lnTo>
                <a:lnTo>
                  <a:pt x="536" y="1148"/>
                </a:lnTo>
                <a:lnTo>
                  <a:pt x="536" y="1147"/>
                </a:lnTo>
                <a:lnTo>
                  <a:pt x="539" y="1147"/>
                </a:lnTo>
                <a:lnTo>
                  <a:pt x="539" y="1146"/>
                </a:lnTo>
                <a:lnTo>
                  <a:pt x="541" y="1146"/>
                </a:lnTo>
                <a:lnTo>
                  <a:pt x="541" y="1143"/>
                </a:lnTo>
                <a:lnTo>
                  <a:pt x="544" y="1143"/>
                </a:lnTo>
                <a:lnTo>
                  <a:pt x="544" y="1140"/>
                </a:lnTo>
                <a:lnTo>
                  <a:pt x="546" y="1140"/>
                </a:lnTo>
                <a:lnTo>
                  <a:pt x="546" y="1137"/>
                </a:lnTo>
                <a:lnTo>
                  <a:pt x="550" y="1137"/>
                </a:lnTo>
                <a:lnTo>
                  <a:pt x="550" y="1134"/>
                </a:lnTo>
                <a:lnTo>
                  <a:pt x="558" y="1134"/>
                </a:lnTo>
                <a:lnTo>
                  <a:pt x="558" y="1133"/>
                </a:lnTo>
                <a:lnTo>
                  <a:pt x="560" y="1133"/>
                </a:lnTo>
                <a:lnTo>
                  <a:pt x="560" y="1130"/>
                </a:lnTo>
                <a:lnTo>
                  <a:pt x="563" y="1130"/>
                </a:lnTo>
                <a:lnTo>
                  <a:pt x="563" y="1128"/>
                </a:lnTo>
                <a:lnTo>
                  <a:pt x="568" y="1128"/>
                </a:lnTo>
                <a:lnTo>
                  <a:pt x="568" y="1126"/>
                </a:lnTo>
                <a:lnTo>
                  <a:pt x="577" y="1126"/>
                </a:lnTo>
                <a:lnTo>
                  <a:pt x="577" y="1123"/>
                </a:lnTo>
                <a:lnTo>
                  <a:pt x="579" y="1123"/>
                </a:lnTo>
                <a:lnTo>
                  <a:pt x="579" y="1121"/>
                </a:lnTo>
                <a:lnTo>
                  <a:pt x="584" y="1121"/>
                </a:lnTo>
                <a:lnTo>
                  <a:pt x="584" y="1120"/>
                </a:lnTo>
                <a:lnTo>
                  <a:pt x="586" y="1120"/>
                </a:lnTo>
                <a:lnTo>
                  <a:pt x="586" y="1119"/>
                </a:lnTo>
                <a:lnTo>
                  <a:pt x="588" y="1119"/>
                </a:lnTo>
                <a:lnTo>
                  <a:pt x="588" y="1116"/>
                </a:lnTo>
                <a:lnTo>
                  <a:pt x="591" y="1116"/>
                </a:lnTo>
                <a:lnTo>
                  <a:pt x="591" y="1114"/>
                </a:lnTo>
                <a:lnTo>
                  <a:pt x="596" y="1114"/>
                </a:lnTo>
                <a:lnTo>
                  <a:pt x="596" y="1112"/>
                </a:lnTo>
                <a:lnTo>
                  <a:pt x="598" y="1112"/>
                </a:lnTo>
                <a:lnTo>
                  <a:pt x="598" y="1110"/>
                </a:lnTo>
                <a:lnTo>
                  <a:pt x="601" y="1110"/>
                </a:lnTo>
                <a:lnTo>
                  <a:pt x="601" y="1107"/>
                </a:lnTo>
                <a:lnTo>
                  <a:pt x="602" y="1107"/>
                </a:lnTo>
                <a:lnTo>
                  <a:pt x="602" y="1105"/>
                </a:lnTo>
                <a:lnTo>
                  <a:pt x="607" y="1105"/>
                </a:lnTo>
                <a:lnTo>
                  <a:pt x="607" y="1104"/>
                </a:lnTo>
                <a:lnTo>
                  <a:pt x="618" y="1104"/>
                </a:lnTo>
                <a:lnTo>
                  <a:pt x="618" y="1102"/>
                </a:lnTo>
                <a:lnTo>
                  <a:pt x="621" y="1102"/>
                </a:lnTo>
                <a:lnTo>
                  <a:pt x="621" y="1101"/>
                </a:lnTo>
                <a:lnTo>
                  <a:pt x="624" y="1101"/>
                </a:lnTo>
                <a:lnTo>
                  <a:pt x="624" y="1100"/>
                </a:lnTo>
                <a:lnTo>
                  <a:pt x="627" y="1100"/>
                </a:lnTo>
                <a:lnTo>
                  <a:pt x="627" y="1098"/>
                </a:lnTo>
                <a:lnTo>
                  <a:pt x="629" y="1098"/>
                </a:lnTo>
                <a:lnTo>
                  <a:pt x="629" y="1097"/>
                </a:lnTo>
                <a:lnTo>
                  <a:pt x="632" y="1097"/>
                </a:lnTo>
                <a:lnTo>
                  <a:pt x="632" y="1096"/>
                </a:lnTo>
                <a:lnTo>
                  <a:pt x="634" y="1096"/>
                </a:lnTo>
                <a:lnTo>
                  <a:pt x="634" y="1093"/>
                </a:lnTo>
                <a:lnTo>
                  <a:pt x="637" y="1093"/>
                </a:lnTo>
                <a:lnTo>
                  <a:pt x="637" y="1092"/>
                </a:lnTo>
                <a:lnTo>
                  <a:pt x="638" y="1092"/>
                </a:lnTo>
                <a:lnTo>
                  <a:pt x="638" y="1089"/>
                </a:lnTo>
                <a:lnTo>
                  <a:pt x="641" y="1089"/>
                </a:lnTo>
                <a:lnTo>
                  <a:pt x="641" y="1088"/>
                </a:lnTo>
                <a:lnTo>
                  <a:pt x="643" y="1088"/>
                </a:lnTo>
                <a:lnTo>
                  <a:pt x="643" y="1087"/>
                </a:lnTo>
                <a:lnTo>
                  <a:pt x="646" y="1087"/>
                </a:lnTo>
                <a:lnTo>
                  <a:pt x="646" y="1086"/>
                </a:lnTo>
                <a:lnTo>
                  <a:pt x="651" y="1086"/>
                </a:lnTo>
                <a:lnTo>
                  <a:pt x="651" y="1083"/>
                </a:lnTo>
                <a:lnTo>
                  <a:pt x="653" y="1083"/>
                </a:lnTo>
                <a:lnTo>
                  <a:pt x="653" y="1082"/>
                </a:lnTo>
                <a:lnTo>
                  <a:pt x="656" y="1082"/>
                </a:lnTo>
                <a:lnTo>
                  <a:pt x="656" y="1081"/>
                </a:lnTo>
                <a:lnTo>
                  <a:pt x="657" y="1081"/>
                </a:lnTo>
                <a:lnTo>
                  <a:pt x="657" y="1079"/>
                </a:lnTo>
                <a:lnTo>
                  <a:pt x="660" y="1079"/>
                </a:lnTo>
                <a:lnTo>
                  <a:pt x="660" y="1077"/>
                </a:lnTo>
                <a:lnTo>
                  <a:pt x="662" y="1077"/>
                </a:lnTo>
                <a:lnTo>
                  <a:pt x="662" y="1075"/>
                </a:lnTo>
                <a:lnTo>
                  <a:pt x="667" y="1075"/>
                </a:lnTo>
                <a:lnTo>
                  <a:pt x="667" y="1074"/>
                </a:lnTo>
                <a:lnTo>
                  <a:pt x="670" y="1074"/>
                </a:lnTo>
                <a:lnTo>
                  <a:pt x="670" y="1073"/>
                </a:lnTo>
                <a:lnTo>
                  <a:pt x="672" y="1073"/>
                </a:lnTo>
                <a:lnTo>
                  <a:pt x="672" y="1070"/>
                </a:lnTo>
                <a:lnTo>
                  <a:pt x="679" y="1070"/>
                </a:lnTo>
                <a:lnTo>
                  <a:pt x="679" y="1068"/>
                </a:lnTo>
                <a:lnTo>
                  <a:pt x="681" y="1068"/>
                </a:lnTo>
                <a:lnTo>
                  <a:pt x="681" y="1065"/>
                </a:lnTo>
                <a:lnTo>
                  <a:pt x="684" y="1065"/>
                </a:lnTo>
                <a:lnTo>
                  <a:pt x="684" y="1064"/>
                </a:lnTo>
                <a:lnTo>
                  <a:pt x="686" y="1064"/>
                </a:lnTo>
                <a:lnTo>
                  <a:pt x="686" y="1061"/>
                </a:lnTo>
                <a:lnTo>
                  <a:pt x="689" y="1061"/>
                </a:lnTo>
                <a:lnTo>
                  <a:pt x="689" y="1059"/>
                </a:lnTo>
                <a:lnTo>
                  <a:pt x="693" y="1059"/>
                </a:lnTo>
                <a:lnTo>
                  <a:pt x="693" y="1056"/>
                </a:lnTo>
                <a:lnTo>
                  <a:pt x="698" y="1056"/>
                </a:lnTo>
                <a:lnTo>
                  <a:pt x="698" y="1055"/>
                </a:lnTo>
                <a:lnTo>
                  <a:pt x="700" y="1055"/>
                </a:lnTo>
                <a:lnTo>
                  <a:pt x="700" y="1054"/>
                </a:lnTo>
                <a:lnTo>
                  <a:pt x="703" y="1054"/>
                </a:lnTo>
                <a:lnTo>
                  <a:pt x="703" y="1053"/>
                </a:lnTo>
                <a:lnTo>
                  <a:pt x="705" y="1053"/>
                </a:lnTo>
                <a:lnTo>
                  <a:pt x="705" y="1050"/>
                </a:lnTo>
                <a:lnTo>
                  <a:pt x="708" y="1050"/>
                </a:lnTo>
                <a:lnTo>
                  <a:pt x="708" y="1049"/>
                </a:lnTo>
                <a:lnTo>
                  <a:pt x="712" y="1049"/>
                </a:lnTo>
                <a:lnTo>
                  <a:pt x="712" y="1047"/>
                </a:lnTo>
                <a:lnTo>
                  <a:pt x="714" y="1047"/>
                </a:lnTo>
                <a:lnTo>
                  <a:pt x="714" y="1046"/>
                </a:lnTo>
                <a:lnTo>
                  <a:pt x="719" y="1046"/>
                </a:lnTo>
                <a:lnTo>
                  <a:pt x="719" y="1039"/>
                </a:lnTo>
                <a:lnTo>
                  <a:pt x="722" y="1039"/>
                </a:lnTo>
                <a:lnTo>
                  <a:pt x="722" y="1035"/>
                </a:lnTo>
                <a:lnTo>
                  <a:pt x="726" y="1035"/>
                </a:lnTo>
                <a:lnTo>
                  <a:pt x="726" y="1031"/>
                </a:lnTo>
                <a:lnTo>
                  <a:pt x="728" y="1031"/>
                </a:lnTo>
                <a:lnTo>
                  <a:pt x="728" y="1030"/>
                </a:lnTo>
                <a:lnTo>
                  <a:pt x="731" y="1030"/>
                </a:lnTo>
                <a:lnTo>
                  <a:pt x="731" y="1028"/>
                </a:lnTo>
                <a:lnTo>
                  <a:pt x="734" y="1028"/>
                </a:lnTo>
                <a:lnTo>
                  <a:pt x="734" y="1025"/>
                </a:lnTo>
                <a:lnTo>
                  <a:pt x="736" y="1025"/>
                </a:lnTo>
                <a:lnTo>
                  <a:pt x="736" y="1023"/>
                </a:lnTo>
                <a:lnTo>
                  <a:pt x="739" y="1023"/>
                </a:lnTo>
                <a:lnTo>
                  <a:pt x="739" y="1022"/>
                </a:lnTo>
                <a:lnTo>
                  <a:pt x="741" y="1022"/>
                </a:lnTo>
                <a:lnTo>
                  <a:pt x="741" y="1021"/>
                </a:lnTo>
                <a:lnTo>
                  <a:pt x="742" y="1021"/>
                </a:lnTo>
                <a:lnTo>
                  <a:pt x="742" y="1019"/>
                </a:lnTo>
                <a:lnTo>
                  <a:pt x="745" y="1019"/>
                </a:lnTo>
                <a:lnTo>
                  <a:pt x="745" y="1018"/>
                </a:lnTo>
                <a:lnTo>
                  <a:pt x="748" y="1018"/>
                </a:lnTo>
                <a:lnTo>
                  <a:pt x="748" y="1017"/>
                </a:lnTo>
                <a:lnTo>
                  <a:pt x="750" y="1017"/>
                </a:lnTo>
                <a:lnTo>
                  <a:pt x="750" y="1016"/>
                </a:lnTo>
                <a:lnTo>
                  <a:pt x="753" y="1016"/>
                </a:lnTo>
                <a:lnTo>
                  <a:pt x="753" y="1013"/>
                </a:lnTo>
                <a:lnTo>
                  <a:pt x="755" y="1013"/>
                </a:lnTo>
                <a:lnTo>
                  <a:pt x="755" y="1012"/>
                </a:lnTo>
                <a:lnTo>
                  <a:pt x="758" y="1012"/>
                </a:lnTo>
                <a:lnTo>
                  <a:pt x="758" y="1010"/>
                </a:lnTo>
                <a:lnTo>
                  <a:pt x="762" y="1010"/>
                </a:lnTo>
                <a:lnTo>
                  <a:pt x="762" y="1009"/>
                </a:lnTo>
                <a:lnTo>
                  <a:pt x="764" y="1009"/>
                </a:lnTo>
                <a:lnTo>
                  <a:pt x="764" y="1005"/>
                </a:lnTo>
                <a:lnTo>
                  <a:pt x="767" y="1005"/>
                </a:lnTo>
                <a:lnTo>
                  <a:pt x="767" y="1000"/>
                </a:lnTo>
                <a:lnTo>
                  <a:pt x="769" y="1000"/>
                </a:lnTo>
                <a:lnTo>
                  <a:pt x="769" y="998"/>
                </a:lnTo>
                <a:lnTo>
                  <a:pt x="777" y="998"/>
                </a:lnTo>
                <a:lnTo>
                  <a:pt x="777" y="995"/>
                </a:lnTo>
                <a:lnTo>
                  <a:pt x="783" y="995"/>
                </a:lnTo>
                <a:lnTo>
                  <a:pt x="783" y="994"/>
                </a:lnTo>
                <a:lnTo>
                  <a:pt x="793" y="994"/>
                </a:lnTo>
                <a:lnTo>
                  <a:pt x="793" y="993"/>
                </a:lnTo>
                <a:lnTo>
                  <a:pt x="796" y="993"/>
                </a:lnTo>
                <a:lnTo>
                  <a:pt x="796" y="990"/>
                </a:lnTo>
                <a:lnTo>
                  <a:pt x="797" y="990"/>
                </a:lnTo>
                <a:lnTo>
                  <a:pt x="797" y="989"/>
                </a:lnTo>
                <a:lnTo>
                  <a:pt x="805" y="989"/>
                </a:lnTo>
                <a:lnTo>
                  <a:pt x="805" y="985"/>
                </a:lnTo>
                <a:lnTo>
                  <a:pt x="810" y="985"/>
                </a:lnTo>
                <a:lnTo>
                  <a:pt x="810" y="984"/>
                </a:lnTo>
                <a:lnTo>
                  <a:pt x="812" y="984"/>
                </a:lnTo>
                <a:lnTo>
                  <a:pt x="812" y="982"/>
                </a:lnTo>
                <a:lnTo>
                  <a:pt x="814" y="982"/>
                </a:lnTo>
                <a:lnTo>
                  <a:pt x="814" y="981"/>
                </a:lnTo>
                <a:lnTo>
                  <a:pt x="819" y="981"/>
                </a:lnTo>
                <a:lnTo>
                  <a:pt x="819" y="977"/>
                </a:lnTo>
                <a:lnTo>
                  <a:pt x="821" y="977"/>
                </a:lnTo>
                <a:lnTo>
                  <a:pt x="821" y="976"/>
                </a:lnTo>
                <a:lnTo>
                  <a:pt x="826" y="976"/>
                </a:lnTo>
                <a:lnTo>
                  <a:pt x="826" y="974"/>
                </a:lnTo>
                <a:lnTo>
                  <a:pt x="829" y="974"/>
                </a:lnTo>
                <a:lnTo>
                  <a:pt x="829" y="966"/>
                </a:lnTo>
                <a:lnTo>
                  <a:pt x="832" y="966"/>
                </a:lnTo>
                <a:lnTo>
                  <a:pt x="832" y="963"/>
                </a:lnTo>
                <a:lnTo>
                  <a:pt x="833" y="963"/>
                </a:lnTo>
                <a:lnTo>
                  <a:pt x="833" y="961"/>
                </a:lnTo>
                <a:lnTo>
                  <a:pt x="843" y="961"/>
                </a:lnTo>
                <a:lnTo>
                  <a:pt x="843" y="957"/>
                </a:lnTo>
                <a:lnTo>
                  <a:pt x="846" y="957"/>
                </a:lnTo>
                <a:lnTo>
                  <a:pt x="846" y="956"/>
                </a:lnTo>
                <a:lnTo>
                  <a:pt x="852" y="956"/>
                </a:lnTo>
                <a:lnTo>
                  <a:pt x="852" y="952"/>
                </a:lnTo>
                <a:lnTo>
                  <a:pt x="855" y="952"/>
                </a:lnTo>
                <a:lnTo>
                  <a:pt x="855" y="951"/>
                </a:lnTo>
                <a:lnTo>
                  <a:pt x="857" y="951"/>
                </a:lnTo>
                <a:lnTo>
                  <a:pt x="857" y="949"/>
                </a:lnTo>
                <a:lnTo>
                  <a:pt x="860" y="949"/>
                </a:lnTo>
                <a:lnTo>
                  <a:pt x="860" y="947"/>
                </a:lnTo>
                <a:lnTo>
                  <a:pt x="862" y="947"/>
                </a:lnTo>
                <a:lnTo>
                  <a:pt x="862" y="944"/>
                </a:lnTo>
                <a:lnTo>
                  <a:pt x="866" y="944"/>
                </a:lnTo>
                <a:lnTo>
                  <a:pt x="866" y="943"/>
                </a:lnTo>
                <a:lnTo>
                  <a:pt x="869" y="943"/>
                </a:lnTo>
                <a:lnTo>
                  <a:pt x="869" y="940"/>
                </a:lnTo>
                <a:lnTo>
                  <a:pt x="871" y="940"/>
                </a:lnTo>
                <a:lnTo>
                  <a:pt x="871" y="938"/>
                </a:lnTo>
                <a:lnTo>
                  <a:pt x="874" y="938"/>
                </a:lnTo>
                <a:lnTo>
                  <a:pt x="874" y="938"/>
                </a:lnTo>
                <a:lnTo>
                  <a:pt x="876" y="938"/>
                </a:lnTo>
                <a:lnTo>
                  <a:pt x="876" y="934"/>
                </a:lnTo>
                <a:lnTo>
                  <a:pt x="879" y="934"/>
                </a:lnTo>
                <a:lnTo>
                  <a:pt x="879" y="933"/>
                </a:lnTo>
                <a:lnTo>
                  <a:pt x="881" y="933"/>
                </a:lnTo>
                <a:lnTo>
                  <a:pt x="881" y="930"/>
                </a:lnTo>
                <a:lnTo>
                  <a:pt x="885" y="930"/>
                </a:lnTo>
                <a:lnTo>
                  <a:pt x="885" y="929"/>
                </a:lnTo>
                <a:lnTo>
                  <a:pt x="890" y="929"/>
                </a:lnTo>
                <a:lnTo>
                  <a:pt x="890" y="926"/>
                </a:lnTo>
                <a:lnTo>
                  <a:pt x="893" y="926"/>
                </a:lnTo>
                <a:lnTo>
                  <a:pt x="893" y="923"/>
                </a:lnTo>
                <a:lnTo>
                  <a:pt x="898" y="923"/>
                </a:lnTo>
                <a:lnTo>
                  <a:pt x="898" y="921"/>
                </a:lnTo>
                <a:lnTo>
                  <a:pt x="902" y="921"/>
                </a:lnTo>
                <a:lnTo>
                  <a:pt x="902" y="920"/>
                </a:lnTo>
                <a:lnTo>
                  <a:pt x="907" y="920"/>
                </a:lnTo>
                <a:lnTo>
                  <a:pt x="907" y="917"/>
                </a:lnTo>
                <a:lnTo>
                  <a:pt x="909" y="917"/>
                </a:lnTo>
                <a:lnTo>
                  <a:pt x="909" y="916"/>
                </a:lnTo>
                <a:lnTo>
                  <a:pt x="912" y="916"/>
                </a:lnTo>
                <a:lnTo>
                  <a:pt x="912" y="915"/>
                </a:lnTo>
                <a:lnTo>
                  <a:pt x="917" y="915"/>
                </a:lnTo>
                <a:lnTo>
                  <a:pt x="917" y="911"/>
                </a:lnTo>
                <a:lnTo>
                  <a:pt x="923" y="911"/>
                </a:lnTo>
                <a:lnTo>
                  <a:pt x="923" y="909"/>
                </a:lnTo>
                <a:lnTo>
                  <a:pt x="937" y="909"/>
                </a:lnTo>
                <a:lnTo>
                  <a:pt x="937" y="907"/>
                </a:lnTo>
                <a:lnTo>
                  <a:pt x="940" y="907"/>
                </a:lnTo>
                <a:lnTo>
                  <a:pt x="940" y="903"/>
                </a:lnTo>
                <a:lnTo>
                  <a:pt x="945" y="903"/>
                </a:lnTo>
                <a:lnTo>
                  <a:pt x="945" y="902"/>
                </a:lnTo>
                <a:lnTo>
                  <a:pt x="948" y="902"/>
                </a:lnTo>
                <a:lnTo>
                  <a:pt x="948" y="901"/>
                </a:lnTo>
                <a:lnTo>
                  <a:pt x="950" y="901"/>
                </a:lnTo>
                <a:lnTo>
                  <a:pt x="950" y="897"/>
                </a:lnTo>
                <a:lnTo>
                  <a:pt x="953" y="897"/>
                </a:lnTo>
                <a:lnTo>
                  <a:pt x="953" y="895"/>
                </a:lnTo>
                <a:lnTo>
                  <a:pt x="956" y="895"/>
                </a:lnTo>
                <a:lnTo>
                  <a:pt x="956" y="893"/>
                </a:lnTo>
                <a:lnTo>
                  <a:pt x="962" y="893"/>
                </a:lnTo>
                <a:lnTo>
                  <a:pt x="962" y="891"/>
                </a:lnTo>
                <a:lnTo>
                  <a:pt x="967" y="891"/>
                </a:lnTo>
                <a:lnTo>
                  <a:pt x="967" y="889"/>
                </a:lnTo>
                <a:lnTo>
                  <a:pt x="976" y="889"/>
                </a:lnTo>
                <a:lnTo>
                  <a:pt x="976" y="888"/>
                </a:lnTo>
                <a:lnTo>
                  <a:pt x="978" y="888"/>
                </a:lnTo>
                <a:lnTo>
                  <a:pt x="978" y="887"/>
                </a:lnTo>
                <a:lnTo>
                  <a:pt x="981" y="887"/>
                </a:lnTo>
                <a:lnTo>
                  <a:pt x="981" y="884"/>
                </a:lnTo>
                <a:lnTo>
                  <a:pt x="986" y="884"/>
                </a:lnTo>
                <a:lnTo>
                  <a:pt x="986" y="883"/>
                </a:lnTo>
                <a:lnTo>
                  <a:pt x="988" y="883"/>
                </a:lnTo>
                <a:lnTo>
                  <a:pt x="988" y="879"/>
                </a:lnTo>
                <a:lnTo>
                  <a:pt x="990" y="879"/>
                </a:lnTo>
                <a:lnTo>
                  <a:pt x="990" y="878"/>
                </a:lnTo>
                <a:lnTo>
                  <a:pt x="992" y="878"/>
                </a:lnTo>
                <a:lnTo>
                  <a:pt x="992" y="875"/>
                </a:lnTo>
                <a:lnTo>
                  <a:pt x="995" y="875"/>
                </a:lnTo>
                <a:lnTo>
                  <a:pt x="995" y="873"/>
                </a:lnTo>
                <a:lnTo>
                  <a:pt x="997" y="873"/>
                </a:lnTo>
                <a:lnTo>
                  <a:pt x="997" y="872"/>
                </a:lnTo>
                <a:lnTo>
                  <a:pt x="1000" y="872"/>
                </a:lnTo>
                <a:lnTo>
                  <a:pt x="1000" y="868"/>
                </a:lnTo>
                <a:lnTo>
                  <a:pt x="1002" y="868"/>
                </a:lnTo>
                <a:lnTo>
                  <a:pt x="1002" y="867"/>
                </a:lnTo>
                <a:lnTo>
                  <a:pt x="1007" y="867"/>
                </a:lnTo>
                <a:lnTo>
                  <a:pt x="1007" y="864"/>
                </a:lnTo>
                <a:lnTo>
                  <a:pt x="1009" y="864"/>
                </a:lnTo>
                <a:lnTo>
                  <a:pt x="1009" y="863"/>
                </a:lnTo>
                <a:lnTo>
                  <a:pt x="1011" y="863"/>
                </a:lnTo>
                <a:lnTo>
                  <a:pt x="1011" y="859"/>
                </a:lnTo>
                <a:lnTo>
                  <a:pt x="1014" y="859"/>
                </a:lnTo>
                <a:lnTo>
                  <a:pt x="1014" y="858"/>
                </a:lnTo>
                <a:lnTo>
                  <a:pt x="1028" y="858"/>
                </a:lnTo>
                <a:lnTo>
                  <a:pt x="1028" y="856"/>
                </a:lnTo>
                <a:lnTo>
                  <a:pt x="1030" y="856"/>
                </a:lnTo>
                <a:lnTo>
                  <a:pt x="1030" y="855"/>
                </a:lnTo>
                <a:lnTo>
                  <a:pt x="1033" y="855"/>
                </a:lnTo>
                <a:lnTo>
                  <a:pt x="1033" y="849"/>
                </a:lnTo>
                <a:lnTo>
                  <a:pt x="1038" y="849"/>
                </a:lnTo>
                <a:lnTo>
                  <a:pt x="1038" y="847"/>
                </a:lnTo>
                <a:lnTo>
                  <a:pt x="1040" y="847"/>
                </a:lnTo>
                <a:lnTo>
                  <a:pt x="1040" y="845"/>
                </a:lnTo>
                <a:lnTo>
                  <a:pt x="1043" y="845"/>
                </a:lnTo>
                <a:lnTo>
                  <a:pt x="1043" y="841"/>
                </a:lnTo>
                <a:lnTo>
                  <a:pt x="1044" y="841"/>
                </a:lnTo>
                <a:lnTo>
                  <a:pt x="1044" y="840"/>
                </a:lnTo>
                <a:lnTo>
                  <a:pt x="1047" y="840"/>
                </a:lnTo>
                <a:lnTo>
                  <a:pt x="1047" y="838"/>
                </a:lnTo>
                <a:lnTo>
                  <a:pt x="1052" y="838"/>
                </a:lnTo>
                <a:lnTo>
                  <a:pt x="1052" y="837"/>
                </a:lnTo>
                <a:lnTo>
                  <a:pt x="1055" y="837"/>
                </a:lnTo>
                <a:lnTo>
                  <a:pt x="1055" y="836"/>
                </a:lnTo>
                <a:lnTo>
                  <a:pt x="1057" y="836"/>
                </a:lnTo>
                <a:lnTo>
                  <a:pt x="1057" y="833"/>
                </a:lnTo>
                <a:lnTo>
                  <a:pt x="1060" y="833"/>
                </a:lnTo>
                <a:lnTo>
                  <a:pt x="1060" y="832"/>
                </a:lnTo>
                <a:lnTo>
                  <a:pt x="1061" y="832"/>
                </a:lnTo>
                <a:lnTo>
                  <a:pt x="1061" y="828"/>
                </a:lnTo>
                <a:lnTo>
                  <a:pt x="1063" y="828"/>
                </a:lnTo>
                <a:lnTo>
                  <a:pt x="1063" y="827"/>
                </a:lnTo>
                <a:lnTo>
                  <a:pt x="1066" y="827"/>
                </a:lnTo>
                <a:lnTo>
                  <a:pt x="1066" y="826"/>
                </a:lnTo>
                <a:lnTo>
                  <a:pt x="1069" y="826"/>
                </a:lnTo>
                <a:lnTo>
                  <a:pt x="1069" y="823"/>
                </a:lnTo>
                <a:lnTo>
                  <a:pt x="1079" y="823"/>
                </a:lnTo>
                <a:lnTo>
                  <a:pt x="1079" y="821"/>
                </a:lnTo>
                <a:lnTo>
                  <a:pt x="1080" y="821"/>
                </a:lnTo>
                <a:lnTo>
                  <a:pt x="1080" y="819"/>
                </a:lnTo>
                <a:lnTo>
                  <a:pt x="1085" y="819"/>
                </a:lnTo>
                <a:lnTo>
                  <a:pt x="1085" y="818"/>
                </a:lnTo>
                <a:lnTo>
                  <a:pt x="1088" y="818"/>
                </a:lnTo>
                <a:lnTo>
                  <a:pt x="1088" y="817"/>
                </a:lnTo>
                <a:lnTo>
                  <a:pt x="1093" y="817"/>
                </a:lnTo>
                <a:lnTo>
                  <a:pt x="1093" y="816"/>
                </a:lnTo>
                <a:lnTo>
                  <a:pt x="1099" y="816"/>
                </a:lnTo>
                <a:lnTo>
                  <a:pt x="1099" y="813"/>
                </a:lnTo>
                <a:lnTo>
                  <a:pt x="1102" y="813"/>
                </a:lnTo>
                <a:lnTo>
                  <a:pt x="1102" y="810"/>
                </a:lnTo>
                <a:lnTo>
                  <a:pt x="1104" y="810"/>
                </a:lnTo>
                <a:lnTo>
                  <a:pt x="1104" y="809"/>
                </a:lnTo>
                <a:lnTo>
                  <a:pt x="1109" y="809"/>
                </a:lnTo>
                <a:lnTo>
                  <a:pt x="1109" y="808"/>
                </a:lnTo>
                <a:lnTo>
                  <a:pt x="1112" y="808"/>
                </a:lnTo>
                <a:lnTo>
                  <a:pt x="1112" y="807"/>
                </a:lnTo>
                <a:lnTo>
                  <a:pt x="1113" y="807"/>
                </a:lnTo>
                <a:lnTo>
                  <a:pt x="1113" y="804"/>
                </a:lnTo>
                <a:lnTo>
                  <a:pt x="1116" y="804"/>
                </a:lnTo>
                <a:lnTo>
                  <a:pt x="1116" y="803"/>
                </a:lnTo>
                <a:lnTo>
                  <a:pt x="1118" y="803"/>
                </a:lnTo>
                <a:lnTo>
                  <a:pt x="1118" y="800"/>
                </a:lnTo>
                <a:lnTo>
                  <a:pt x="1121" y="800"/>
                </a:lnTo>
                <a:lnTo>
                  <a:pt x="1121" y="799"/>
                </a:lnTo>
                <a:lnTo>
                  <a:pt x="1123" y="799"/>
                </a:lnTo>
                <a:lnTo>
                  <a:pt x="1123" y="798"/>
                </a:lnTo>
                <a:lnTo>
                  <a:pt x="1126" y="798"/>
                </a:lnTo>
                <a:lnTo>
                  <a:pt x="1126" y="796"/>
                </a:lnTo>
                <a:lnTo>
                  <a:pt x="1131" y="796"/>
                </a:lnTo>
                <a:lnTo>
                  <a:pt x="1131" y="794"/>
                </a:lnTo>
                <a:lnTo>
                  <a:pt x="1132" y="794"/>
                </a:lnTo>
                <a:lnTo>
                  <a:pt x="1132" y="790"/>
                </a:lnTo>
                <a:lnTo>
                  <a:pt x="1135" y="790"/>
                </a:lnTo>
                <a:lnTo>
                  <a:pt x="1135" y="789"/>
                </a:lnTo>
                <a:lnTo>
                  <a:pt x="1137" y="789"/>
                </a:lnTo>
                <a:lnTo>
                  <a:pt x="1137" y="788"/>
                </a:lnTo>
                <a:lnTo>
                  <a:pt x="1142" y="788"/>
                </a:lnTo>
                <a:lnTo>
                  <a:pt x="1142" y="786"/>
                </a:lnTo>
                <a:lnTo>
                  <a:pt x="1149" y="786"/>
                </a:lnTo>
                <a:lnTo>
                  <a:pt x="1149" y="782"/>
                </a:lnTo>
                <a:lnTo>
                  <a:pt x="1159" y="782"/>
                </a:lnTo>
                <a:lnTo>
                  <a:pt x="1159" y="780"/>
                </a:lnTo>
                <a:lnTo>
                  <a:pt x="1164" y="780"/>
                </a:lnTo>
                <a:lnTo>
                  <a:pt x="1164" y="775"/>
                </a:lnTo>
                <a:lnTo>
                  <a:pt x="1176" y="775"/>
                </a:lnTo>
                <a:lnTo>
                  <a:pt x="1176" y="774"/>
                </a:lnTo>
                <a:lnTo>
                  <a:pt x="1178" y="774"/>
                </a:lnTo>
                <a:lnTo>
                  <a:pt x="1178" y="772"/>
                </a:lnTo>
                <a:lnTo>
                  <a:pt x="1183" y="772"/>
                </a:lnTo>
                <a:lnTo>
                  <a:pt x="1183" y="771"/>
                </a:lnTo>
                <a:lnTo>
                  <a:pt x="1184" y="771"/>
                </a:lnTo>
                <a:lnTo>
                  <a:pt x="1184" y="768"/>
                </a:lnTo>
                <a:lnTo>
                  <a:pt x="1190" y="768"/>
                </a:lnTo>
                <a:lnTo>
                  <a:pt x="1190" y="765"/>
                </a:lnTo>
                <a:lnTo>
                  <a:pt x="1192" y="765"/>
                </a:lnTo>
                <a:lnTo>
                  <a:pt x="1192" y="763"/>
                </a:lnTo>
                <a:lnTo>
                  <a:pt x="1195" y="763"/>
                </a:lnTo>
                <a:lnTo>
                  <a:pt x="1195" y="762"/>
                </a:lnTo>
                <a:lnTo>
                  <a:pt x="1200" y="762"/>
                </a:lnTo>
                <a:lnTo>
                  <a:pt x="1200" y="761"/>
                </a:lnTo>
                <a:lnTo>
                  <a:pt x="1202" y="761"/>
                </a:lnTo>
                <a:lnTo>
                  <a:pt x="1202" y="759"/>
                </a:lnTo>
                <a:lnTo>
                  <a:pt x="1204" y="759"/>
                </a:lnTo>
                <a:lnTo>
                  <a:pt x="1204" y="758"/>
                </a:lnTo>
                <a:lnTo>
                  <a:pt x="1206" y="758"/>
                </a:lnTo>
                <a:lnTo>
                  <a:pt x="1206" y="757"/>
                </a:lnTo>
                <a:lnTo>
                  <a:pt x="1211" y="757"/>
                </a:lnTo>
                <a:lnTo>
                  <a:pt x="1211" y="754"/>
                </a:lnTo>
                <a:lnTo>
                  <a:pt x="1214" y="754"/>
                </a:lnTo>
                <a:lnTo>
                  <a:pt x="1214" y="753"/>
                </a:lnTo>
                <a:lnTo>
                  <a:pt x="1216" y="753"/>
                </a:lnTo>
                <a:lnTo>
                  <a:pt x="1216" y="752"/>
                </a:lnTo>
                <a:lnTo>
                  <a:pt x="1219" y="752"/>
                </a:lnTo>
                <a:lnTo>
                  <a:pt x="1219" y="751"/>
                </a:lnTo>
                <a:lnTo>
                  <a:pt x="1220" y="751"/>
                </a:lnTo>
                <a:lnTo>
                  <a:pt x="1220" y="749"/>
                </a:lnTo>
                <a:lnTo>
                  <a:pt x="1223" y="749"/>
                </a:lnTo>
                <a:lnTo>
                  <a:pt x="1223" y="748"/>
                </a:lnTo>
                <a:lnTo>
                  <a:pt x="1225" y="748"/>
                </a:lnTo>
                <a:lnTo>
                  <a:pt x="1225" y="744"/>
                </a:lnTo>
                <a:lnTo>
                  <a:pt x="1230" y="744"/>
                </a:lnTo>
                <a:lnTo>
                  <a:pt x="1230" y="743"/>
                </a:lnTo>
                <a:lnTo>
                  <a:pt x="1235" y="743"/>
                </a:lnTo>
                <a:lnTo>
                  <a:pt x="1235" y="742"/>
                </a:lnTo>
                <a:lnTo>
                  <a:pt x="1244" y="742"/>
                </a:lnTo>
                <a:lnTo>
                  <a:pt x="1244" y="740"/>
                </a:lnTo>
                <a:lnTo>
                  <a:pt x="1247" y="740"/>
                </a:lnTo>
                <a:lnTo>
                  <a:pt x="1247" y="739"/>
                </a:lnTo>
                <a:lnTo>
                  <a:pt x="1249" y="739"/>
                </a:lnTo>
                <a:lnTo>
                  <a:pt x="1249" y="735"/>
                </a:lnTo>
                <a:lnTo>
                  <a:pt x="1258" y="735"/>
                </a:lnTo>
                <a:lnTo>
                  <a:pt x="1258" y="734"/>
                </a:lnTo>
                <a:lnTo>
                  <a:pt x="1263" y="734"/>
                </a:lnTo>
                <a:lnTo>
                  <a:pt x="1263" y="733"/>
                </a:lnTo>
                <a:lnTo>
                  <a:pt x="1266" y="733"/>
                </a:lnTo>
                <a:lnTo>
                  <a:pt x="1266" y="731"/>
                </a:lnTo>
                <a:lnTo>
                  <a:pt x="1269" y="731"/>
                </a:lnTo>
                <a:lnTo>
                  <a:pt x="1269" y="729"/>
                </a:lnTo>
                <a:lnTo>
                  <a:pt x="1277" y="729"/>
                </a:lnTo>
                <a:lnTo>
                  <a:pt x="1277" y="728"/>
                </a:lnTo>
                <a:lnTo>
                  <a:pt x="1280" y="728"/>
                </a:lnTo>
                <a:lnTo>
                  <a:pt x="1280" y="725"/>
                </a:lnTo>
                <a:lnTo>
                  <a:pt x="1288" y="725"/>
                </a:lnTo>
                <a:lnTo>
                  <a:pt x="1288" y="721"/>
                </a:lnTo>
                <a:lnTo>
                  <a:pt x="1291" y="721"/>
                </a:lnTo>
                <a:lnTo>
                  <a:pt x="1291" y="719"/>
                </a:lnTo>
                <a:lnTo>
                  <a:pt x="1299" y="719"/>
                </a:lnTo>
                <a:lnTo>
                  <a:pt x="1299" y="717"/>
                </a:lnTo>
                <a:lnTo>
                  <a:pt x="1302" y="717"/>
                </a:lnTo>
                <a:lnTo>
                  <a:pt x="1302" y="716"/>
                </a:lnTo>
                <a:lnTo>
                  <a:pt x="1307" y="716"/>
                </a:lnTo>
                <a:lnTo>
                  <a:pt x="1307" y="714"/>
                </a:lnTo>
                <a:lnTo>
                  <a:pt x="1311" y="714"/>
                </a:lnTo>
                <a:lnTo>
                  <a:pt x="1311" y="711"/>
                </a:lnTo>
                <a:lnTo>
                  <a:pt x="1316" y="711"/>
                </a:lnTo>
                <a:lnTo>
                  <a:pt x="1316" y="707"/>
                </a:lnTo>
                <a:lnTo>
                  <a:pt x="1318" y="707"/>
                </a:lnTo>
                <a:lnTo>
                  <a:pt x="1318" y="705"/>
                </a:lnTo>
                <a:lnTo>
                  <a:pt x="1321" y="705"/>
                </a:lnTo>
                <a:lnTo>
                  <a:pt x="1321" y="703"/>
                </a:lnTo>
                <a:lnTo>
                  <a:pt x="1323" y="703"/>
                </a:lnTo>
                <a:lnTo>
                  <a:pt x="1323" y="702"/>
                </a:lnTo>
                <a:lnTo>
                  <a:pt x="1327" y="702"/>
                </a:lnTo>
                <a:lnTo>
                  <a:pt x="1327" y="698"/>
                </a:lnTo>
                <a:lnTo>
                  <a:pt x="1330" y="698"/>
                </a:lnTo>
                <a:lnTo>
                  <a:pt x="1330" y="697"/>
                </a:lnTo>
                <a:lnTo>
                  <a:pt x="1344" y="697"/>
                </a:lnTo>
                <a:lnTo>
                  <a:pt x="1344" y="693"/>
                </a:lnTo>
                <a:lnTo>
                  <a:pt x="1346" y="693"/>
                </a:lnTo>
                <a:lnTo>
                  <a:pt x="1346" y="692"/>
                </a:lnTo>
                <a:lnTo>
                  <a:pt x="1349" y="692"/>
                </a:lnTo>
                <a:lnTo>
                  <a:pt x="1349" y="691"/>
                </a:lnTo>
                <a:lnTo>
                  <a:pt x="1359" y="691"/>
                </a:lnTo>
                <a:lnTo>
                  <a:pt x="1359" y="689"/>
                </a:lnTo>
                <a:lnTo>
                  <a:pt x="1365" y="689"/>
                </a:lnTo>
                <a:lnTo>
                  <a:pt x="1365" y="686"/>
                </a:lnTo>
                <a:lnTo>
                  <a:pt x="1368" y="686"/>
                </a:lnTo>
                <a:lnTo>
                  <a:pt x="1368" y="684"/>
                </a:lnTo>
                <a:lnTo>
                  <a:pt x="1376" y="684"/>
                </a:lnTo>
                <a:lnTo>
                  <a:pt x="1376" y="680"/>
                </a:lnTo>
                <a:lnTo>
                  <a:pt x="1378" y="680"/>
                </a:lnTo>
                <a:lnTo>
                  <a:pt x="1378" y="679"/>
                </a:lnTo>
                <a:lnTo>
                  <a:pt x="1379" y="679"/>
                </a:lnTo>
                <a:lnTo>
                  <a:pt x="1379" y="678"/>
                </a:lnTo>
                <a:lnTo>
                  <a:pt x="1384" y="678"/>
                </a:lnTo>
                <a:lnTo>
                  <a:pt x="1384" y="674"/>
                </a:lnTo>
                <a:lnTo>
                  <a:pt x="1387" y="674"/>
                </a:lnTo>
                <a:lnTo>
                  <a:pt x="1387" y="672"/>
                </a:lnTo>
                <a:lnTo>
                  <a:pt x="1390" y="672"/>
                </a:lnTo>
                <a:lnTo>
                  <a:pt x="1390" y="666"/>
                </a:lnTo>
                <a:lnTo>
                  <a:pt x="1392" y="666"/>
                </a:lnTo>
                <a:lnTo>
                  <a:pt x="1392" y="661"/>
                </a:lnTo>
                <a:lnTo>
                  <a:pt x="1395" y="661"/>
                </a:lnTo>
                <a:lnTo>
                  <a:pt x="1395" y="660"/>
                </a:lnTo>
                <a:lnTo>
                  <a:pt x="1396" y="660"/>
                </a:lnTo>
                <a:lnTo>
                  <a:pt x="1396" y="656"/>
                </a:lnTo>
                <a:lnTo>
                  <a:pt x="1404" y="656"/>
                </a:lnTo>
                <a:lnTo>
                  <a:pt x="1404" y="654"/>
                </a:lnTo>
                <a:lnTo>
                  <a:pt x="1406" y="654"/>
                </a:lnTo>
                <a:lnTo>
                  <a:pt x="1406" y="652"/>
                </a:lnTo>
                <a:lnTo>
                  <a:pt x="1409" y="652"/>
                </a:lnTo>
                <a:lnTo>
                  <a:pt x="1409" y="650"/>
                </a:lnTo>
                <a:lnTo>
                  <a:pt x="1414" y="650"/>
                </a:lnTo>
                <a:lnTo>
                  <a:pt x="1414" y="649"/>
                </a:lnTo>
                <a:lnTo>
                  <a:pt x="1415" y="649"/>
                </a:lnTo>
                <a:lnTo>
                  <a:pt x="1415" y="647"/>
                </a:lnTo>
                <a:lnTo>
                  <a:pt x="1418" y="647"/>
                </a:lnTo>
                <a:lnTo>
                  <a:pt x="1418" y="645"/>
                </a:lnTo>
                <a:lnTo>
                  <a:pt x="1428" y="645"/>
                </a:lnTo>
                <a:lnTo>
                  <a:pt x="1428" y="644"/>
                </a:lnTo>
                <a:lnTo>
                  <a:pt x="1430" y="644"/>
                </a:lnTo>
                <a:lnTo>
                  <a:pt x="1430" y="641"/>
                </a:lnTo>
                <a:lnTo>
                  <a:pt x="1437" y="641"/>
                </a:lnTo>
                <a:lnTo>
                  <a:pt x="1437" y="638"/>
                </a:lnTo>
                <a:lnTo>
                  <a:pt x="1439" y="638"/>
                </a:lnTo>
                <a:lnTo>
                  <a:pt x="1439" y="636"/>
                </a:lnTo>
                <a:lnTo>
                  <a:pt x="1442" y="636"/>
                </a:lnTo>
                <a:lnTo>
                  <a:pt x="1442" y="633"/>
                </a:lnTo>
                <a:lnTo>
                  <a:pt x="1444" y="633"/>
                </a:lnTo>
                <a:lnTo>
                  <a:pt x="1444" y="632"/>
                </a:lnTo>
                <a:lnTo>
                  <a:pt x="1447" y="632"/>
                </a:lnTo>
                <a:lnTo>
                  <a:pt x="1447" y="631"/>
                </a:lnTo>
                <a:lnTo>
                  <a:pt x="1461" y="631"/>
                </a:lnTo>
                <a:lnTo>
                  <a:pt x="1461" y="628"/>
                </a:lnTo>
                <a:lnTo>
                  <a:pt x="1466" y="628"/>
                </a:lnTo>
                <a:lnTo>
                  <a:pt x="1466" y="627"/>
                </a:lnTo>
                <a:lnTo>
                  <a:pt x="1467" y="627"/>
                </a:lnTo>
                <a:lnTo>
                  <a:pt x="1467" y="626"/>
                </a:lnTo>
                <a:lnTo>
                  <a:pt x="1470" y="626"/>
                </a:lnTo>
                <a:lnTo>
                  <a:pt x="1470" y="623"/>
                </a:lnTo>
                <a:lnTo>
                  <a:pt x="1475" y="623"/>
                </a:lnTo>
                <a:lnTo>
                  <a:pt x="1475" y="622"/>
                </a:lnTo>
                <a:lnTo>
                  <a:pt x="1477" y="622"/>
                </a:lnTo>
                <a:lnTo>
                  <a:pt x="1477" y="618"/>
                </a:lnTo>
                <a:lnTo>
                  <a:pt x="1483" y="618"/>
                </a:lnTo>
                <a:lnTo>
                  <a:pt x="1483" y="617"/>
                </a:lnTo>
                <a:lnTo>
                  <a:pt x="1484" y="617"/>
                </a:lnTo>
                <a:lnTo>
                  <a:pt x="1484" y="613"/>
                </a:lnTo>
                <a:lnTo>
                  <a:pt x="1491" y="613"/>
                </a:lnTo>
                <a:lnTo>
                  <a:pt x="1491" y="610"/>
                </a:lnTo>
                <a:lnTo>
                  <a:pt x="1518" y="610"/>
                </a:lnTo>
                <a:lnTo>
                  <a:pt x="1518" y="608"/>
                </a:lnTo>
                <a:lnTo>
                  <a:pt x="1527" y="608"/>
                </a:lnTo>
                <a:lnTo>
                  <a:pt x="1527" y="605"/>
                </a:lnTo>
                <a:lnTo>
                  <a:pt x="1530" y="605"/>
                </a:lnTo>
                <a:lnTo>
                  <a:pt x="1530" y="601"/>
                </a:lnTo>
                <a:lnTo>
                  <a:pt x="1539" y="601"/>
                </a:lnTo>
                <a:lnTo>
                  <a:pt x="1539" y="599"/>
                </a:lnTo>
                <a:lnTo>
                  <a:pt x="1544" y="599"/>
                </a:lnTo>
                <a:lnTo>
                  <a:pt x="1544" y="598"/>
                </a:lnTo>
                <a:lnTo>
                  <a:pt x="1546" y="598"/>
                </a:lnTo>
                <a:lnTo>
                  <a:pt x="1546" y="596"/>
                </a:lnTo>
                <a:lnTo>
                  <a:pt x="1549" y="596"/>
                </a:lnTo>
                <a:lnTo>
                  <a:pt x="1549" y="593"/>
                </a:lnTo>
                <a:lnTo>
                  <a:pt x="1555" y="593"/>
                </a:lnTo>
                <a:lnTo>
                  <a:pt x="1555" y="591"/>
                </a:lnTo>
                <a:lnTo>
                  <a:pt x="1558" y="591"/>
                </a:lnTo>
                <a:lnTo>
                  <a:pt x="1558" y="589"/>
                </a:lnTo>
                <a:lnTo>
                  <a:pt x="1560" y="589"/>
                </a:lnTo>
                <a:lnTo>
                  <a:pt x="1560" y="585"/>
                </a:lnTo>
                <a:lnTo>
                  <a:pt x="1563" y="585"/>
                </a:lnTo>
                <a:lnTo>
                  <a:pt x="1563" y="584"/>
                </a:lnTo>
                <a:lnTo>
                  <a:pt x="1565" y="584"/>
                </a:lnTo>
                <a:lnTo>
                  <a:pt x="1565" y="581"/>
                </a:lnTo>
                <a:lnTo>
                  <a:pt x="1574" y="581"/>
                </a:lnTo>
                <a:lnTo>
                  <a:pt x="1574" y="580"/>
                </a:lnTo>
                <a:lnTo>
                  <a:pt x="1590" y="580"/>
                </a:lnTo>
                <a:lnTo>
                  <a:pt x="1590" y="579"/>
                </a:lnTo>
                <a:lnTo>
                  <a:pt x="1593" y="579"/>
                </a:lnTo>
                <a:lnTo>
                  <a:pt x="1593" y="575"/>
                </a:lnTo>
                <a:lnTo>
                  <a:pt x="1596" y="575"/>
                </a:lnTo>
                <a:lnTo>
                  <a:pt x="1596" y="572"/>
                </a:lnTo>
                <a:lnTo>
                  <a:pt x="1601" y="572"/>
                </a:lnTo>
                <a:lnTo>
                  <a:pt x="1601" y="571"/>
                </a:lnTo>
                <a:lnTo>
                  <a:pt x="1615" y="571"/>
                </a:lnTo>
                <a:lnTo>
                  <a:pt x="1615" y="567"/>
                </a:lnTo>
                <a:lnTo>
                  <a:pt x="1618" y="567"/>
                </a:lnTo>
                <a:lnTo>
                  <a:pt x="1618" y="566"/>
                </a:lnTo>
                <a:lnTo>
                  <a:pt x="1620" y="566"/>
                </a:lnTo>
                <a:lnTo>
                  <a:pt x="1620" y="563"/>
                </a:lnTo>
                <a:lnTo>
                  <a:pt x="1625" y="563"/>
                </a:lnTo>
                <a:lnTo>
                  <a:pt x="1625" y="559"/>
                </a:lnTo>
                <a:lnTo>
                  <a:pt x="1626" y="559"/>
                </a:lnTo>
                <a:lnTo>
                  <a:pt x="1626" y="554"/>
                </a:lnTo>
                <a:lnTo>
                  <a:pt x="1629" y="554"/>
                </a:lnTo>
                <a:lnTo>
                  <a:pt x="1629" y="548"/>
                </a:lnTo>
                <a:lnTo>
                  <a:pt x="1642" y="548"/>
                </a:lnTo>
                <a:lnTo>
                  <a:pt x="1642" y="547"/>
                </a:lnTo>
                <a:lnTo>
                  <a:pt x="1643" y="547"/>
                </a:lnTo>
                <a:lnTo>
                  <a:pt x="1643" y="545"/>
                </a:lnTo>
                <a:lnTo>
                  <a:pt x="1648" y="545"/>
                </a:lnTo>
                <a:lnTo>
                  <a:pt x="1648" y="542"/>
                </a:lnTo>
                <a:lnTo>
                  <a:pt x="1658" y="542"/>
                </a:lnTo>
                <a:lnTo>
                  <a:pt x="1658" y="538"/>
                </a:lnTo>
                <a:lnTo>
                  <a:pt x="1660" y="538"/>
                </a:lnTo>
                <a:lnTo>
                  <a:pt x="1660" y="535"/>
                </a:lnTo>
                <a:lnTo>
                  <a:pt x="1662" y="535"/>
                </a:lnTo>
                <a:lnTo>
                  <a:pt x="1662" y="534"/>
                </a:lnTo>
                <a:lnTo>
                  <a:pt x="1670" y="534"/>
                </a:lnTo>
                <a:lnTo>
                  <a:pt x="1670" y="531"/>
                </a:lnTo>
                <a:lnTo>
                  <a:pt x="1675" y="531"/>
                </a:lnTo>
                <a:lnTo>
                  <a:pt x="1675" y="530"/>
                </a:lnTo>
                <a:lnTo>
                  <a:pt x="1681" y="530"/>
                </a:lnTo>
                <a:lnTo>
                  <a:pt x="1681" y="528"/>
                </a:lnTo>
                <a:lnTo>
                  <a:pt x="1684" y="528"/>
                </a:lnTo>
                <a:lnTo>
                  <a:pt x="1684" y="526"/>
                </a:lnTo>
                <a:lnTo>
                  <a:pt x="1689" y="526"/>
                </a:lnTo>
                <a:lnTo>
                  <a:pt x="1689" y="524"/>
                </a:lnTo>
                <a:lnTo>
                  <a:pt x="1694" y="524"/>
                </a:lnTo>
                <a:lnTo>
                  <a:pt x="1694" y="523"/>
                </a:lnTo>
                <a:lnTo>
                  <a:pt x="1698" y="523"/>
                </a:lnTo>
                <a:lnTo>
                  <a:pt x="1698" y="517"/>
                </a:lnTo>
                <a:lnTo>
                  <a:pt x="1700" y="517"/>
                </a:lnTo>
                <a:lnTo>
                  <a:pt x="1700" y="516"/>
                </a:lnTo>
                <a:lnTo>
                  <a:pt x="1711" y="516"/>
                </a:lnTo>
                <a:lnTo>
                  <a:pt x="1711" y="514"/>
                </a:lnTo>
                <a:lnTo>
                  <a:pt x="1713" y="514"/>
                </a:lnTo>
                <a:lnTo>
                  <a:pt x="1713" y="512"/>
                </a:lnTo>
                <a:lnTo>
                  <a:pt x="1722" y="512"/>
                </a:lnTo>
                <a:lnTo>
                  <a:pt x="1722" y="510"/>
                </a:lnTo>
                <a:lnTo>
                  <a:pt x="1727" y="510"/>
                </a:lnTo>
                <a:lnTo>
                  <a:pt x="1727" y="508"/>
                </a:lnTo>
                <a:lnTo>
                  <a:pt x="1730" y="508"/>
                </a:lnTo>
                <a:lnTo>
                  <a:pt x="1730" y="506"/>
                </a:lnTo>
                <a:lnTo>
                  <a:pt x="1733" y="506"/>
                </a:lnTo>
                <a:lnTo>
                  <a:pt x="1733" y="505"/>
                </a:lnTo>
                <a:lnTo>
                  <a:pt x="1741" y="505"/>
                </a:lnTo>
                <a:lnTo>
                  <a:pt x="1741" y="502"/>
                </a:lnTo>
                <a:lnTo>
                  <a:pt x="1744" y="502"/>
                </a:lnTo>
                <a:lnTo>
                  <a:pt x="1744" y="501"/>
                </a:lnTo>
                <a:lnTo>
                  <a:pt x="1746" y="501"/>
                </a:lnTo>
                <a:lnTo>
                  <a:pt x="1746" y="498"/>
                </a:lnTo>
                <a:lnTo>
                  <a:pt x="1750" y="498"/>
                </a:lnTo>
                <a:lnTo>
                  <a:pt x="1750" y="496"/>
                </a:lnTo>
                <a:lnTo>
                  <a:pt x="1758" y="496"/>
                </a:lnTo>
                <a:lnTo>
                  <a:pt x="1758" y="492"/>
                </a:lnTo>
                <a:lnTo>
                  <a:pt x="1760" y="492"/>
                </a:lnTo>
                <a:lnTo>
                  <a:pt x="1760" y="488"/>
                </a:lnTo>
                <a:lnTo>
                  <a:pt x="1765" y="488"/>
                </a:lnTo>
                <a:lnTo>
                  <a:pt x="1765" y="486"/>
                </a:lnTo>
                <a:lnTo>
                  <a:pt x="1769" y="486"/>
                </a:lnTo>
                <a:lnTo>
                  <a:pt x="1769" y="484"/>
                </a:lnTo>
                <a:lnTo>
                  <a:pt x="1772" y="484"/>
                </a:lnTo>
                <a:lnTo>
                  <a:pt x="1772" y="482"/>
                </a:lnTo>
                <a:lnTo>
                  <a:pt x="1786" y="482"/>
                </a:lnTo>
                <a:lnTo>
                  <a:pt x="1786" y="478"/>
                </a:lnTo>
                <a:lnTo>
                  <a:pt x="1791" y="478"/>
                </a:lnTo>
                <a:lnTo>
                  <a:pt x="1791" y="475"/>
                </a:lnTo>
                <a:lnTo>
                  <a:pt x="1796" y="475"/>
                </a:lnTo>
                <a:lnTo>
                  <a:pt x="1796" y="474"/>
                </a:lnTo>
                <a:lnTo>
                  <a:pt x="1802" y="474"/>
                </a:lnTo>
                <a:lnTo>
                  <a:pt x="1802" y="472"/>
                </a:lnTo>
                <a:lnTo>
                  <a:pt x="1805" y="472"/>
                </a:lnTo>
                <a:lnTo>
                  <a:pt x="1805" y="469"/>
                </a:lnTo>
                <a:lnTo>
                  <a:pt x="1837" y="469"/>
                </a:lnTo>
                <a:lnTo>
                  <a:pt x="1837" y="465"/>
                </a:lnTo>
                <a:lnTo>
                  <a:pt x="1838" y="465"/>
                </a:lnTo>
                <a:lnTo>
                  <a:pt x="1838" y="463"/>
                </a:lnTo>
                <a:lnTo>
                  <a:pt x="1853" y="463"/>
                </a:lnTo>
                <a:lnTo>
                  <a:pt x="1853" y="461"/>
                </a:lnTo>
                <a:lnTo>
                  <a:pt x="1860" y="461"/>
                </a:lnTo>
                <a:lnTo>
                  <a:pt x="1860" y="459"/>
                </a:lnTo>
                <a:lnTo>
                  <a:pt x="1867" y="459"/>
                </a:lnTo>
                <a:lnTo>
                  <a:pt x="1867" y="456"/>
                </a:lnTo>
                <a:lnTo>
                  <a:pt x="1870" y="456"/>
                </a:lnTo>
                <a:lnTo>
                  <a:pt x="1870" y="455"/>
                </a:lnTo>
                <a:lnTo>
                  <a:pt x="1871" y="455"/>
                </a:lnTo>
                <a:lnTo>
                  <a:pt x="1871" y="452"/>
                </a:lnTo>
                <a:lnTo>
                  <a:pt x="1876" y="452"/>
                </a:lnTo>
                <a:lnTo>
                  <a:pt x="1876" y="447"/>
                </a:lnTo>
                <a:lnTo>
                  <a:pt x="1884" y="447"/>
                </a:lnTo>
                <a:lnTo>
                  <a:pt x="1884" y="446"/>
                </a:lnTo>
                <a:lnTo>
                  <a:pt x="1895" y="446"/>
                </a:lnTo>
                <a:lnTo>
                  <a:pt x="1895" y="444"/>
                </a:lnTo>
                <a:lnTo>
                  <a:pt x="1914" y="444"/>
                </a:lnTo>
                <a:lnTo>
                  <a:pt x="1914" y="441"/>
                </a:lnTo>
                <a:lnTo>
                  <a:pt x="1919" y="441"/>
                </a:lnTo>
                <a:lnTo>
                  <a:pt x="1919" y="437"/>
                </a:lnTo>
                <a:lnTo>
                  <a:pt x="1925" y="437"/>
                </a:lnTo>
                <a:lnTo>
                  <a:pt x="1925" y="435"/>
                </a:lnTo>
                <a:lnTo>
                  <a:pt x="1926" y="435"/>
                </a:lnTo>
                <a:lnTo>
                  <a:pt x="1926" y="432"/>
                </a:lnTo>
                <a:lnTo>
                  <a:pt x="1939" y="432"/>
                </a:lnTo>
                <a:lnTo>
                  <a:pt x="1939" y="429"/>
                </a:lnTo>
                <a:lnTo>
                  <a:pt x="1961" y="429"/>
                </a:lnTo>
                <a:lnTo>
                  <a:pt x="1961" y="427"/>
                </a:lnTo>
                <a:lnTo>
                  <a:pt x="1974" y="427"/>
                </a:lnTo>
                <a:lnTo>
                  <a:pt x="1974" y="426"/>
                </a:lnTo>
                <a:lnTo>
                  <a:pt x="1978" y="426"/>
                </a:lnTo>
                <a:lnTo>
                  <a:pt x="1978" y="423"/>
                </a:lnTo>
                <a:lnTo>
                  <a:pt x="1997" y="423"/>
                </a:lnTo>
                <a:lnTo>
                  <a:pt x="1997" y="421"/>
                </a:lnTo>
                <a:lnTo>
                  <a:pt x="2000" y="421"/>
                </a:lnTo>
                <a:lnTo>
                  <a:pt x="2000" y="418"/>
                </a:lnTo>
                <a:lnTo>
                  <a:pt x="2010" y="418"/>
                </a:lnTo>
                <a:lnTo>
                  <a:pt x="2010" y="415"/>
                </a:lnTo>
                <a:lnTo>
                  <a:pt x="2021" y="415"/>
                </a:lnTo>
                <a:lnTo>
                  <a:pt x="2021" y="413"/>
                </a:lnTo>
                <a:lnTo>
                  <a:pt x="2026" y="413"/>
                </a:lnTo>
                <a:lnTo>
                  <a:pt x="2026" y="410"/>
                </a:lnTo>
                <a:lnTo>
                  <a:pt x="2030" y="410"/>
                </a:lnTo>
                <a:lnTo>
                  <a:pt x="2030" y="403"/>
                </a:lnTo>
                <a:lnTo>
                  <a:pt x="2043" y="403"/>
                </a:lnTo>
                <a:lnTo>
                  <a:pt x="2043" y="400"/>
                </a:lnTo>
                <a:lnTo>
                  <a:pt x="2049" y="400"/>
                </a:lnTo>
                <a:lnTo>
                  <a:pt x="2049" y="398"/>
                </a:lnTo>
                <a:lnTo>
                  <a:pt x="2060" y="398"/>
                </a:lnTo>
                <a:lnTo>
                  <a:pt x="2060" y="395"/>
                </a:lnTo>
                <a:lnTo>
                  <a:pt x="2065" y="395"/>
                </a:lnTo>
                <a:lnTo>
                  <a:pt x="2065" y="393"/>
                </a:lnTo>
                <a:lnTo>
                  <a:pt x="2071" y="393"/>
                </a:lnTo>
                <a:lnTo>
                  <a:pt x="2071" y="390"/>
                </a:lnTo>
                <a:lnTo>
                  <a:pt x="2079" y="390"/>
                </a:lnTo>
                <a:lnTo>
                  <a:pt x="2079" y="387"/>
                </a:lnTo>
                <a:lnTo>
                  <a:pt x="2081" y="387"/>
                </a:lnTo>
                <a:lnTo>
                  <a:pt x="2081" y="377"/>
                </a:lnTo>
                <a:lnTo>
                  <a:pt x="2090" y="377"/>
                </a:lnTo>
                <a:lnTo>
                  <a:pt x="2090" y="375"/>
                </a:lnTo>
                <a:lnTo>
                  <a:pt x="2095" y="375"/>
                </a:lnTo>
                <a:lnTo>
                  <a:pt x="2095" y="372"/>
                </a:lnTo>
                <a:lnTo>
                  <a:pt x="2098" y="372"/>
                </a:lnTo>
                <a:lnTo>
                  <a:pt x="2098" y="370"/>
                </a:lnTo>
                <a:lnTo>
                  <a:pt x="2100" y="370"/>
                </a:lnTo>
                <a:lnTo>
                  <a:pt x="2100" y="365"/>
                </a:lnTo>
                <a:lnTo>
                  <a:pt x="2107" y="365"/>
                </a:lnTo>
                <a:lnTo>
                  <a:pt x="2107" y="362"/>
                </a:lnTo>
                <a:lnTo>
                  <a:pt x="2112" y="362"/>
                </a:lnTo>
                <a:lnTo>
                  <a:pt x="2112" y="359"/>
                </a:lnTo>
                <a:lnTo>
                  <a:pt x="2118" y="359"/>
                </a:lnTo>
                <a:lnTo>
                  <a:pt x="2118" y="353"/>
                </a:lnTo>
                <a:lnTo>
                  <a:pt x="2126" y="353"/>
                </a:lnTo>
                <a:lnTo>
                  <a:pt x="2126" y="350"/>
                </a:lnTo>
                <a:lnTo>
                  <a:pt x="2131" y="350"/>
                </a:lnTo>
                <a:lnTo>
                  <a:pt x="2131" y="348"/>
                </a:lnTo>
                <a:lnTo>
                  <a:pt x="2133" y="348"/>
                </a:lnTo>
                <a:lnTo>
                  <a:pt x="2133" y="345"/>
                </a:lnTo>
                <a:lnTo>
                  <a:pt x="2142" y="345"/>
                </a:lnTo>
                <a:lnTo>
                  <a:pt x="2142" y="343"/>
                </a:lnTo>
                <a:lnTo>
                  <a:pt x="2150" y="343"/>
                </a:lnTo>
                <a:lnTo>
                  <a:pt x="2150" y="336"/>
                </a:lnTo>
                <a:lnTo>
                  <a:pt x="2154" y="336"/>
                </a:lnTo>
                <a:lnTo>
                  <a:pt x="2154" y="334"/>
                </a:lnTo>
                <a:lnTo>
                  <a:pt x="2167" y="334"/>
                </a:lnTo>
                <a:lnTo>
                  <a:pt x="2167" y="331"/>
                </a:lnTo>
                <a:lnTo>
                  <a:pt x="2173" y="331"/>
                </a:lnTo>
                <a:lnTo>
                  <a:pt x="2173" y="329"/>
                </a:lnTo>
                <a:lnTo>
                  <a:pt x="2178" y="329"/>
                </a:lnTo>
                <a:lnTo>
                  <a:pt x="2178" y="326"/>
                </a:lnTo>
                <a:lnTo>
                  <a:pt x="2181" y="326"/>
                </a:lnTo>
                <a:lnTo>
                  <a:pt x="2181" y="322"/>
                </a:lnTo>
                <a:lnTo>
                  <a:pt x="2183" y="322"/>
                </a:lnTo>
                <a:lnTo>
                  <a:pt x="2183" y="320"/>
                </a:lnTo>
                <a:lnTo>
                  <a:pt x="2190" y="320"/>
                </a:lnTo>
                <a:lnTo>
                  <a:pt x="2190" y="311"/>
                </a:lnTo>
                <a:lnTo>
                  <a:pt x="2197" y="311"/>
                </a:lnTo>
                <a:lnTo>
                  <a:pt x="2197" y="308"/>
                </a:lnTo>
                <a:lnTo>
                  <a:pt x="2202" y="308"/>
                </a:lnTo>
                <a:lnTo>
                  <a:pt x="2202" y="302"/>
                </a:lnTo>
                <a:lnTo>
                  <a:pt x="2205" y="302"/>
                </a:lnTo>
                <a:lnTo>
                  <a:pt x="2205" y="300"/>
                </a:lnTo>
                <a:lnTo>
                  <a:pt x="2211" y="300"/>
                </a:lnTo>
                <a:lnTo>
                  <a:pt x="2211" y="297"/>
                </a:lnTo>
                <a:lnTo>
                  <a:pt x="2225" y="297"/>
                </a:lnTo>
                <a:lnTo>
                  <a:pt x="2225" y="293"/>
                </a:lnTo>
                <a:lnTo>
                  <a:pt x="2228" y="293"/>
                </a:lnTo>
                <a:lnTo>
                  <a:pt x="2228" y="291"/>
                </a:lnTo>
                <a:lnTo>
                  <a:pt x="2230" y="291"/>
                </a:lnTo>
                <a:lnTo>
                  <a:pt x="2230" y="288"/>
                </a:lnTo>
                <a:lnTo>
                  <a:pt x="2233" y="288"/>
                </a:lnTo>
                <a:lnTo>
                  <a:pt x="2233" y="282"/>
                </a:lnTo>
                <a:lnTo>
                  <a:pt x="2238" y="282"/>
                </a:lnTo>
                <a:lnTo>
                  <a:pt x="2238" y="279"/>
                </a:lnTo>
                <a:lnTo>
                  <a:pt x="2247" y="279"/>
                </a:lnTo>
                <a:lnTo>
                  <a:pt x="2247" y="275"/>
                </a:lnTo>
                <a:lnTo>
                  <a:pt x="2257" y="275"/>
                </a:lnTo>
                <a:lnTo>
                  <a:pt x="2257" y="266"/>
                </a:lnTo>
                <a:lnTo>
                  <a:pt x="2263" y="266"/>
                </a:lnTo>
                <a:lnTo>
                  <a:pt x="2263" y="260"/>
                </a:lnTo>
                <a:lnTo>
                  <a:pt x="2285" y="260"/>
                </a:lnTo>
                <a:lnTo>
                  <a:pt x="2285" y="257"/>
                </a:lnTo>
                <a:lnTo>
                  <a:pt x="2293" y="257"/>
                </a:lnTo>
                <a:lnTo>
                  <a:pt x="2293" y="254"/>
                </a:lnTo>
                <a:lnTo>
                  <a:pt x="2297" y="254"/>
                </a:lnTo>
                <a:lnTo>
                  <a:pt x="2297" y="247"/>
                </a:lnTo>
                <a:lnTo>
                  <a:pt x="2302" y="247"/>
                </a:lnTo>
                <a:lnTo>
                  <a:pt x="2302" y="245"/>
                </a:lnTo>
                <a:lnTo>
                  <a:pt x="2307" y="245"/>
                </a:lnTo>
                <a:lnTo>
                  <a:pt x="2307" y="241"/>
                </a:lnTo>
                <a:lnTo>
                  <a:pt x="2312" y="241"/>
                </a:lnTo>
                <a:lnTo>
                  <a:pt x="2312" y="238"/>
                </a:lnTo>
                <a:lnTo>
                  <a:pt x="2318" y="238"/>
                </a:lnTo>
                <a:lnTo>
                  <a:pt x="2318" y="235"/>
                </a:lnTo>
                <a:lnTo>
                  <a:pt x="2337" y="235"/>
                </a:lnTo>
                <a:lnTo>
                  <a:pt x="2337" y="231"/>
                </a:lnTo>
                <a:lnTo>
                  <a:pt x="2349" y="231"/>
                </a:lnTo>
                <a:lnTo>
                  <a:pt x="2349" y="228"/>
                </a:lnTo>
                <a:lnTo>
                  <a:pt x="2364" y="228"/>
                </a:lnTo>
                <a:lnTo>
                  <a:pt x="2364" y="224"/>
                </a:lnTo>
                <a:lnTo>
                  <a:pt x="2370" y="224"/>
                </a:lnTo>
                <a:lnTo>
                  <a:pt x="2370" y="221"/>
                </a:lnTo>
                <a:lnTo>
                  <a:pt x="2375" y="221"/>
                </a:lnTo>
                <a:lnTo>
                  <a:pt x="2375" y="218"/>
                </a:lnTo>
                <a:lnTo>
                  <a:pt x="2382" y="218"/>
                </a:lnTo>
                <a:lnTo>
                  <a:pt x="2382" y="214"/>
                </a:lnTo>
                <a:lnTo>
                  <a:pt x="2423" y="214"/>
                </a:lnTo>
                <a:lnTo>
                  <a:pt x="2423" y="210"/>
                </a:lnTo>
                <a:lnTo>
                  <a:pt x="2433" y="210"/>
                </a:lnTo>
                <a:lnTo>
                  <a:pt x="2433" y="207"/>
                </a:lnTo>
                <a:lnTo>
                  <a:pt x="2435" y="207"/>
                </a:lnTo>
                <a:lnTo>
                  <a:pt x="2435" y="203"/>
                </a:lnTo>
                <a:lnTo>
                  <a:pt x="2444" y="203"/>
                </a:lnTo>
                <a:lnTo>
                  <a:pt x="2444" y="199"/>
                </a:lnTo>
                <a:lnTo>
                  <a:pt x="2461" y="199"/>
                </a:lnTo>
                <a:lnTo>
                  <a:pt x="2461" y="191"/>
                </a:lnTo>
                <a:lnTo>
                  <a:pt x="2466" y="191"/>
                </a:lnTo>
                <a:lnTo>
                  <a:pt x="2466" y="187"/>
                </a:lnTo>
                <a:lnTo>
                  <a:pt x="2468" y="187"/>
                </a:lnTo>
                <a:lnTo>
                  <a:pt x="2468" y="184"/>
                </a:lnTo>
                <a:lnTo>
                  <a:pt x="2472" y="184"/>
                </a:lnTo>
                <a:lnTo>
                  <a:pt x="2472" y="180"/>
                </a:lnTo>
                <a:lnTo>
                  <a:pt x="2480" y="180"/>
                </a:lnTo>
                <a:lnTo>
                  <a:pt x="2480" y="175"/>
                </a:lnTo>
                <a:lnTo>
                  <a:pt x="2491" y="175"/>
                </a:lnTo>
                <a:lnTo>
                  <a:pt x="2491" y="171"/>
                </a:lnTo>
                <a:lnTo>
                  <a:pt x="2502" y="171"/>
                </a:lnTo>
                <a:lnTo>
                  <a:pt x="2502" y="167"/>
                </a:lnTo>
                <a:lnTo>
                  <a:pt x="2518" y="167"/>
                </a:lnTo>
                <a:lnTo>
                  <a:pt x="2518" y="163"/>
                </a:lnTo>
                <a:lnTo>
                  <a:pt x="2558" y="163"/>
                </a:lnTo>
                <a:lnTo>
                  <a:pt x="2558" y="158"/>
                </a:lnTo>
                <a:lnTo>
                  <a:pt x="2570" y="158"/>
                </a:lnTo>
                <a:lnTo>
                  <a:pt x="2570" y="154"/>
                </a:lnTo>
                <a:lnTo>
                  <a:pt x="2584" y="154"/>
                </a:lnTo>
                <a:lnTo>
                  <a:pt x="2584" y="144"/>
                </a:lnTo>
                <a:lnTo>
                  <a:pt x="2593" y="144"/>
                </a:lnTo>
                <a:lnTo>
                  <a:pt x="2593" y="140"/>
                </a:lnTo>
                <a:lnTo>
                  <a:pt x="2598" y="140"/>
                </a:lnTo>
                <a:lnTo>
                  <a:pt x="2598" y="135"/>
                </a:lnTo>
                <a:lnTo>
                  <a:pt x="2601" y="135"/>
                </a:lnTo>
                <a:lnTo>
                  <a:pt x="2601" y="130"/>
                </a:lnTo>
                <a:lnTo>
                  <a:pt x="2615" y="130"/>
                </a:lnTo>
                <a:lnTo>
                  <a:pt x="2615" y="125"/>
                </a:lnTo>
                <a:lnTo>
                  <a:pt x="2623" y="125"/>
                </a:lnTo>
                <a:lnTo>
                  <a:pt x="2623" y="120"/>
                </a:lnTo>
                <a:lnTo>
                  <a:pt x="2637" y="120"/>
                </a:lnTo>
                <a:lnTo>
                  <a:pt x="2637" y="115"/>
                </a:lnTo>
                <a:lnTo>
                  <a:pt x="2681" y="115"/>
                </a:lnTo>
                <a:lnTo>
                  <a:pt x="2681" y="110"/>
                </a:lnTo>
                <a:lnTo>
                  <a:pt x="2684" y="110"/>
                </a:lnTo>
                <a:lnTo>
                  <a:pt x="2684" y="103"/>
                </a:lnTo>
                <a:lnTo>
                  <a:pt x="2694" y="103"/>
                </a:lnTo>
                <a:lnTo>
                  <a:pt x="2694" y="98"/>
                </a:lnTo>
                <a:lnTo>
                  <a:pt x="2719" y="98"/>
                </a:lnTo>
                <a:lnTo>
                  <a:pt x="2719" y="92"/>
                </a:lnTo>
                <a:lnTo>
                  <a:pt x="2739" y="92"/>
                </a:lnTo>
                <a:lnTo>
                  <a:pt x="2739" y="85"/>
                </a:lnTo>
                <a:lnTo>
                  <a:pt x="2765" y="85"/>
                </a:lnTo>
                <a:lnTo>
                  <a:pt x="2765" y="79"/>
                </a:lnTo>
                <a:lnTo>
                  <a:pt x="2774" y="79"/>
                </a:lnTo>
                <a:lnTo>
                  <a:pt x="2774" y="71"/>
                </a:lnTo>
                <a:lnTo>
                  <a:pt x="2796" y="71"/>
                </a:lnTo>
                <a:lnTo>
                  <a:pt x="2796" y="64"/>
                </a:lnTo>
                <a:lnTo>
                  <a:pt x="2798" y="64"/>
                </a:lnTo>
                <a:lnTo>
                  <a:pt x="2798" y="57"/>
                </a:lnTo>
                <a:lnTo>
                  <a:pt x="2812" y="57"/>
                </a:lnTo>
                <a:lnTo>
                  <a:pt x="2812" y="50"/>
                </a:lnTo>
                <a:lnTo>
                  <a:pt x="2848" y="50"/>
                </a:lnTo>
                <a:lnTo>
                  <a:pt x="2848" y="41"/>
                </a:lnTo>
                <a:lnTo>
                  <a:pt x="2872" y="41"/>
                </a:lnTo>
                <a:lnTo>
                  <a:pt x="2872" y="32"/>
                </a:lnTo>
                <a:lnTo>
                  <a:pt x="2886" y="32"/>
                </a:lnTo>
                <a:lnTo>
                  <a:pt x="2886" y="22"/>
                </a:lnTo>
                <a:lnTo>
                  <a:pt x="2891" y="22"/>
                </a:lnTo>
                <a:lnTo>
                  <a:pt x="2891" y="12"/>
                </a:lnTo>
                <a:lnTo>
                  <a:pt x="2919" y="12"/>
                </a:lnTo>
                <a:lnTo>
                  <a:pt x="2919" y="0"/>
                </a:lnTo>
                <a:lnTo>
                  <a:pt x="2993" y="0"/>
                </a:lnTo>
              </a:path>
            </a:pathLst>
          </a:custGeom>
          <a:noFill/>
          <a:ln w="22225" cap="rnd">
            <a:solidFill>
              <a:srgbClr val="E8AD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p>
        </p:txBody>
      </p:sp>
      <p:sp>
        <p:nvSpPr>
          <p:cNvPr id="52" name="TextBox 51"/>
          <p:cNvSpPr txBox="1"/>
          <p:nvPr/>
        </p:nvSpPr>
        <p:spPr>
          <a:xfrm>
            <a:off x="6311397" y="0"/>
            <a:ext cx="2832631" cy="307777"/>
          </a:xfrm>
          <a:prstGeom prst="rect">
            <a:avLst/>
          </a:prstGeom>
          <a:solidFill>
            <a:schemeClr val="accent2"/>
          </a:solidFill>
        </p:spPr>
        <p:txBody>
          <a:bodyPr wrap="square" rtlCol="0">
            <a:spAutoFit/>
          </a:bodyPr>
          <a:lstStyle/>
          <a:p>
            <a:r>
              <a:rPr lang="en-GB" sz="1400" b="1" i="1" dirty="0" smtClean="0">
                <a:solidFill>
                  <a:srgbClr val="374B5A"/>
                </a:solidFill>
              </a:rPr>
              <a:t>Composite primary endpoint</a:t>
            </a:r>
            <a:endParaRPr lang="en-GB" sz="1400" b="1" i="1" dirty="0">
              <a:solidFill>
                <a:srgbClr val="374B5A"/>
              </a:solidFill>
            </a:endParaRPr>
          </a:p>
        </p:txBody>
      </p:sp>
      <p:sp>
        <p:nvSpPr>
          <p:cNvPr id="50"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12</a:t>
            </a:fld>
            <a:endParaRPr lang="en-US" dirty="0" smtClean="0"/>
          </a:p>
        </p:txBody>
      </p:sp>
    </p:spTree>
    <p:extLst>
      <p:ext uri="{BB962C8B-B14F-4D97-AF65-F5344CB8AC3E}">
        <p14:creationId xmlns:p14="http://schemas.microsoft.com/office/powerpoint/2010/main" val="97089986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Rechteck 8"/>
          <p:cNvSpPr/>
          <p:nvPr/>
        </p:nvSpPr>
        <p:spPr>
          <a:xfrm>
            <a:off x="556934" y="4530075"/>
            <a:ext cx="8589241" cy="584775"/>
          </a:xfrm>
          <a:prstGeom prst="rect">
            <a:avLst/>
          </a:prstGeom>
        </p:spPr>
        <p:txBody>
          <a:bodyPr wrap="square">
            <a:spAutoFit/>
          </a:bodyPr>
          <a:lstStyle/>
          <a:p>
            <a:r>
              <a:rPr lang="en-US" sz="800" dirty="0" smtClean="0">
                <a:solidFill>
                  <a:srgbClr val="374B5A"/>
                </a:solidFill>
              </a:rPr>
              <a:t>*Time to cardiovascular death. </a:t>
            </a:r>
            <a:r>
              <a:rPr lang="en-US" sz="800" baseline="30000" dirty="0" smtClean="0">
                <a:solidFill>
                  <a:srgbClr val="374B5A"/>
                </a:solidFill>
              </a:rPr>
              <a:t>‡</a:t>
            </a:r>
            <a:r>
              <a:rPr lang="en-US" sz="800" dirty="0">
                <a:solidFill>
                  <a:srgbClr val="374B5A"/>
                </a:solidFill>
              </a:rPr>
              <a:t>E</a:t>
            </a:r>
            <a:r>
              <a:rPr lang="en-US" sz="800" dirty="0" smtClean="0">
                <a:solidFill>
                  <a:srgbClr val="374B5A"/>
                </a:solidFill>
              </a:rPr>
              <a:t>nalapril </a:t>
            </a:r>
            <a:r>
              <a:rPr lang="en-US" sz="800" dirty="0">
                <a:solidFill>
                  <a:srgbClr val="374B5A"/>
                </a:solidFill>
              </a:rPr>
              <a:t>10 mg 2x daily as comparator </a:t>
            </a:r>
            <a:r>
              <a:rPr lang="en-US" sz="800" dirty="0" smtClean="0">
                <a:solidFill>
                  <a:srgbClr val="374B5A"/>
                </a:solidFill>
              </a:rPr>
              <a:t>vs sacubitril/valsartan </a:t>
            </a:r>
            <a:r>
              <a:rPr lang="en-US" sz="800" dirty="0">
                <a:solidFill>
                  <a:srgbClr val="374B5A"/>
                </a:solidFill>
              </a:rPr>
              <a:t>200 mg 2x daily in the PARADIGM-HF study (in addition of </a:t>
            </a:r>
            <a:r>
              <a:rPr lang="en-US" sz="800" dirty="0" smtClean="0">
                <a:solidFill>
                  <a:srgbClr val="374B5A"/>
                </a:solidFill>
              </a:rPr>
              <a:t>standard</a:t>
            </a:r>
            <a:r>
              <a:rPr lang="en-US" sz="800" dirty="0" smtClean="0">
                <a:solidFill>
                  <a:srgbClr val="374B5A"/>
                </a:solidFill>
                <a:latin typeface="Arial"/>
                <a:cs typeface="Arial"/>
              </a:rPr>
              <a:t> </a:t>
            </a:r>
            <a:r>
              <a:rPr lang="en-US" sz="800" dirty="0" smtClean="0">
                <a:solidFill>
                  <a:srgbClr val="374B5A"/>
                </a:solidFill>
              </a:rPr>
              <a:t>therapy).</a:t>
            </a:r>
            <a:r>
              <a:rPr lang="en-US" sz="800" baseline="30000" dirty="0">
                <a:solidFill>
                  <a:srgbClr val="374B5A"/>
                </a:solidFill>
              </a:rPr>
              <a:t> §</a:t>
            </a:r>
            <a:r>
              <a:rPr lang="en-US" sz="800" dirty="0">
                <a:solidFill>
                  <a:srgbClr val="374B5A"/>
                </a:solidFill>
              </a:rPr>
              <a:t>27 months since randomization (median</a:t>
            </a:r>
            <a:r>
              <a:rPr lang="en-US" sz="800" dirty="0" smtClean="0">
                <a:solidFill>
                  <a:srgbClr val="374B5A"/>
                </a:solidFill>
              </a:rPr>
              <a:t>)</a:t>
            </a:r>
            <a:endParaRPr lang="en-US" sz="800" dirty="0">
              <a:solidFill>
                <a:srgbClr val="374B5A"/>
              </a:solidFill>
            </a:endParaRPr>
          </a:p>
          <a:p>
            <a:r>
              <a:rPr lang="en-US" sz="800" dirty="0" smtClean="0">
                <a:solidFill>
                  <a:srgbClr val="374B5A"/>
                </a:solidFill>
              </a:rPr>
              <a:t>ACE=angiotensin-converting enzyme; ARR=absolute risk reduction; CI=confidence interval; CV=cardiovascular; HR=hazard ratio</a:t>
            </a:r>
          </a:p>
          <a:p>
            <a:pPr>
              <a:defRPr/>
            </a:pPr>
            <a:r>
              <a:rPr lang="en-US" sz="800" dirty="0" smtClean="0">
                <a:solidFill>
                  <a:srgbClr val="374B5A"/>
                </a:solidFill>
              </a:rPr>
              <a:t>McMurray et al. N Engl J Med 2014;371:993–1004</a:t>
            </a:r>
            <a:endParaRPr lang="en-US" sz="800" dirty="0">
              <a:solidFill>
                <a:srgbClr val="374B5A"/>
              </a:solidFill>
            </a:endParaRPr>
          </a:p>
        </p:txBody>
      </p:sp>
      <p:sp>
        <p:nvSpPr>
          <p:cNvPr id="7" name="TextBox 6"/>
          <p:cNvSpPr txBox="1"/>
          <p:nvPr/>
        </p:nvSpPr>
        <p:spPr>
          <a:xfrm rot="16200000">
            <a:off x="-464400" y="2317225"/>
            <a:ext cx="2014975" cy="282573"/>
          </a:xfrm>
          <a:prstGeom prst="rect">
            <a:avLst/>
          </a:prstGeom>
          <a:noFill/>
        </p:spPr>
        <p:txBody>
          <a:bodyPr wrap="none" lIns="0" tIns="0" rIns="0" bIns="36000" rtlCol="0" anchor="b">
            <a:spAutoFit/>
          </a:bodyPr>
          <a:lstStyle/>
          <a:p>
            <a:pPr algn="ctr"/>
            <a:r>
              <a:rPr lang="en-US" sz="1600" dirty="0" smtClean="0">
                <a:solidFill>
                  <a:srgbClr val="374B5A"/>
                </a:solidFill>
                <a:latin typeface="Arial"/>
              </a:rPr>
              <a:t>Cumulative probability</a:t>
            </a:r>
            <a:endParaRPr lang="en-US" sz="1600" dirty="0">
              <a:solidFill>
                <a:srgbClr val="374B5A"/>
              </a:solidFill>
              <a:latin typeface="Arial"/>
            </a:endParaRPr>
          </a:p>
        </p:txBody>
      </p:sp>
      <p:sp>
        <p:nvSpPr>
          <p:cNvPr id="14" name="TextBox 13"/>
          <p:cNvSpPr txBox="1"/>
          <p:nvPr/>
        </p:nvSpPr>
        <p:spPr>
          <a:xfrm>
            <a:off x="2843617" y="3917762"/>
            <a:ext cx="1588576" cy="190240"/>
          </a:xfrm>
          <a:prstGeom prst="rect">
            <a:avLst/>
          </a:prstGeom>
          <a:noFill/>
        </p:spPr>
        <p:txBody>
          <a:bodyPr wrap="none" lIns="0" tIns="36000" rIns="0" bIns="0" rtlCol="0" anchor="t">
            <a:spAutoFit/>
          </a:bodyPr>
          <a:lstStyle/>
          <a:p>
            <a:pPr algn="ctr"/>
            <a:r>
              <a:rPr lang="en-US" sz="1000" dirty="0">
                <a:solidFill>
                  <a:srgbClr val="374B5A"/>
                </a:solidFill>
                <a:latin typeface="Arial"/>
              </a:rPr>
              <a:t>Months since randomization</a:t>
            </a:r>
          </a:p>
        </p:txBody>
      </p:sp>
      <p:sp>
        <p:nvSpPr>
          <p:cNvPr id="15" name="TextBox 14"/>
          <p:cNvSpPr txBox="1"/>
          <p:nvPr/>
        </p:nvSpPr>
        <p:spPr>
          <a:xfrm>
            <a:off x="766213" y="1199031"/>
            <a:ext cx="394389" cy="246221"/>
          </a:xfrm>
          <a:prstGeom prst="rect">
            <a:avLst/>
          </a:prstGeom>
          <a:noFill/>
        </p:spPr>
        <p:txBody>
          <a:bodyPr wrap="none" lIns="0" tIns="0" rIns="108000" bIns="0" rtlCol="0" anchor="ctr">
            <a:spAutoFit/>
          </a:bodyPr>
          <a:lstStyle/>
          <a:p>
            <a:pPr algn="r"/>
            <a:r>
              <a:rPr lang="en-US" sz="1600" dirty="0" smtClean="0">
                <a:solidFill>
                  <a:srgbClr val="374B5A"/>
                </a:solidFill>
                <a:latin typeface="Arial"/>
              </a:rPr>
              <a:t>0.3</a:t>
            </a:r>
            <a:endParaRPr lang="en-US" sz="1600" dirty="0">
              <a:solidFill>
                <a:srgbClr val="374B5A"/>
              </a:solidFill>
              <a:latin typeface="Arial"/>
            </a:endParaRPr>
          </a:p>
        </p:txBody>
      </p:sp>
      <p:sp>
        <p:nvSpPr>
          <p:cNvPr id="16" name="TextBox 15"/>
          <p:cNvSpPr txBox="1"/>
          <p:nvPr/>
        </p:nvSpPr>
        <p:spPr>
          <a:xfrm>
            <a:off x="778581" y="1998513"/>
            <a:ext cx="394389" cy="246221"/>
          </a:xfrm>
          <a:prstGeom prst="rect">
            <a:avLst/>
          </a:prstGeom>
          <a:noFill/>
        </p:spPr>
        <p:txBody>
          <a:bodyPr wrap="none" lIns="0" tIns="0" rIns="108000" bIns="0" rtlCol="0" anchor="ctr">
            <a:spAutoFit/>
          </a:bodyPr>
          <a:lstStyle/>
          <a:p>
            <a:pPr algn="r"/>
            <a:r>
              <a:rPr lang="en-US" sz="1600" dirty="0" smtClean="0">
                <a:solidFill>
                  <a:srgbClr val="374B5A"/>
                </a:solidFill>
                <a:latin typeface="Arial"/>
              </a:rPr>
              <a:t>0.2</a:t>
            </a:r>
            <a:endParaRPr lang="en-US" sz="1600" dirty="0">
              <a:solidFill>
                <a:srgbClr val="374B5A"/>
              </a:solidFill>
              <a:latin typeface="Arial"/>
            </a:endParaRPr>
          </a:p>
        </p:txBody>
      </p:sp>
      <p:sp>
        <p:nvSpPr>
          <p:cNvPr id="17" name="TextBox 16"/>
          <p:cNvSpPr txBox="1"/>
          <p:nvPr/>
        </p:nvSpPr>
        <p:spPr>
          <a:xfrm>
            <a:off x="789359" y="2783577"/>
            <a:ext cx="394389" cy="246221"/>
          </a:xfrm>
          <a:prstGeom prst="rect">
            <a:avLst/>
          </a:prstGeom>
          <a:noFill/>
        </p:spPr>
        <p:txBody>
          <a:bodyPr wrap="none" lIns="0" tIns="0" rIns="108000" bIns="0" rtlCol="0" anchor="ctr">
            <a:spAutoFit/>
          </a:bodyPr>
          <a:lstStyle/>
          <a:p>
            <a:pPr algn="r"/>
            <a:r>
              <a:rPr lang="en-US" sz="1600" dirty="0" smtClean="0">
                <a:solidFill>
                  <a:srgbClr val="374B5A"/>
                </a:solidFill>
                <a:latin typeface="Arial"/>
              </a:rPr>
              <a:t>0.1</a:t>
            </a:r>
            <a:endParaRPr lang="en-US" sz="1600" dirty="0">
              <a:solidFill>
                <a:srgbClr val="374B5A"/>
              </a:solidFill>
              <a:latin typeface="Arial"/>
            </a:endParaRPr>
          </a:p>
        </p:txBody>
      </p:sp>
      <p:sp>
        <p:nvSpPr>
          <p:cNvPr id="18" name="TextBox 17"/>
          <p:cNvSpPr txBox="1"/>
          <p:nvPr/>
        </p:nvSpPr>
        <p:spPr>
          <a:xfrm>
            <a:off x="923394" y="3569580"/>
            <a:ext cx="222867" cy="246221"/>
          </a:xfrm>
          <a:prstGeom prst="rect">
            <a:avLst/>
          </a:prstGeom>
          <a:noFill/>
        </p:spPr>
        <p:txBody>
          <a:bodyPr wrap="none" lIns="0" tIns="0" rIns="108000" bIns="0" rtlCol="0" anchor="ctr">
            <a:spAutoFit/>
          </a:bodyPr>
          <a:lstStyle/>
          <a:p>
            <a:pPr algn="r"/>
            <a:r>
              <a:rPr lang="en-US" sz="1600" dirty="0" smtClean="0">
                <a:solidFill>
                  <a:srgbClr val="374B5A"/>
                </a:solidFill>
                <a:latin typeface="Arial"/>
              </a:rPr>
              <a:t>0</a:t>
            </a:r>
            <a:endParaRPr lang="en-US" sz="1600" dirty="0">
              <a:solidFill>
                <a:srgbClr val="374B5A"/>
              </a:solidFill>
              <a:latin typeface="Arial"/>
            </a:endParaRPr>
          </a:p>
        </p:txBody>
      </p:sp>
      <p:sp>
        <p:nvSpPr>
          <p:cNvPr id="26" name="TextBox 25"/>
          <p:cNvSpPr txBox="1"/>
          <p:nvPr/>
        </p:nvSpPr>
        <p:spPr>
          <a:xfrm>
            <a:off x="6311396" y="1985432"/>
            <a:ext cx="2220480" cy="1446550"/>
          </a:xfrm>
          <a:prstGeom prst="rect">
            <a:avLst/>
          </a:prstGeom>
          <a:noFill/>
          <a:effectLst>
            <a:reflection blurRad="6350" stA="52000" endA="300" endPos="16000" dir="5400000" sy="-100000" algn="bl" rotWithShape="0"/>
          </a:effectLst>
        </p:spPr>
        <p:txBody>
          <a:bodyPr wrap="none" rtlCol="0">
            <a:spAutoFit/>
          </a:bodyPr>
          <a:lstStyle/>
          <a:p>
            <a:r>
              <a:rPr lang="en-US" sz="8800" b="1" dirty="0" smtClean="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rPr>
              <a:t>20</a:t>
            </a:r>
            <a:r>
              <a:rPr lang="en-US" sz="7200" b="1" baseline="30000" dirty="0" smtClean="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rPr>
              <a:t>%</a:t>
            </a:r>
            <a:endParaRPr lang="en-US" sz="8800" b="1" baseline="30000" dirty="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endParaRPr>
          </a:p>
        </p:txBody>
      </p:sp>
      <p:sp>
        <p:nvSpPr>
          <p:cNvPr id="27" name="TextBox 26"/>
          <p:cNvSpPr txBox="1"/>
          <p:nvPr/>
        </p:nvSpPr>
        <p:spPr>
          <a:xfrm>
            <a:off x="6478912" y="3431982"/>
            <a:ext cx="2205732" cy="374906"/>
          </a:xfrm>
          <a:prstGeom prst="rect">
            <a:avLst/>
          </a:prstGeom>
          <a:noFill/>
        </p:spPr>
        <p:txBody>
          <a:bodyPr wrap="none" lIns="0" tIns="36000" rIns="0" bIns="0" rtlCol="0" anchor="t">
            <a:spAutoFit/>
          </a:bodyPr>
          <a:lstStyle/>
          <a:p>
            <a:r>
              <a:rPr lang="en-US" sz="1100" dirty="0" smtClean="0">
                <a:solidFill>
                  <a:srgbClr val="374B5A"/>
                </a:solidFill>
                <a:latin typeface="Arial"/>
              </a:rPr>
              <a:t>RELATIVE RISK REDUCTION OF </a:t>
            </a:r>
          </a:p>
          <a:p>
            <a:r>
              <a:rPr lang="de-CH" sz="1100" dirty="0" smtClean="0">
                <a:solidFill>
                  <a:srgbClr val="374B5A"/>
                </a:solidFill>
                <a:latin typeface="Arial"/>
              </a:rPr>
              <a:t>CARDIOVASCULAR MORTALITY</a:t>
            </a:r>
            <a:endParaRPr lang="en-US" sz="1100" dirty="0">
              <a:solidFill>
                <a:srgbClr val="374B5A"/>
              </a:solidFill>
              <a:latin typeface="Arial"/>
            </a:endParaRPr>
          </a:p>
        </p:txBody>
      </p:sp>
      <p:sp>
        <p:nvSpPr>
          <p:cNvPr id="3" name="Title 2"/>
          <p:cNvSpPr>
            <a:spLocks noGrp="1"/>
          </p:cNvSpPr>
          <p:nvPr>
            <p:ph type="title"/>
          </p:nvPr>
        </p:nvSpPr>
        <p:spPr>
          <a:xfrm>
            <a:off x="1044369" y="444493"/>
            <a:ext cx="8099631" cy="514350"/>
          </a:xfrm>
        </p:spPr>
        <p:txBody>
          <a:bodyPr anchor="ctr" anchorCtr="0">
            <a:noAutofit/>
          </a:bodyPr>
          <a:lstStyle/>
          <a:p>
            <a:pPr>
              <a:lnSpc>
                <a:spcPct val="100000"/>
              </a:lnSpc>
            </a:pPr>
            <a:r>
              <a:rPr lang="en-US" sz="2400" dirty="0" smtClean="0"/>
              <a:t>Entresto significantly reduced </a:t>
            </a:r>
            <a:br>
              <a:rPr lang="en-US" sz="2400" dirty="0" smtClean="0"/>
            </a:br>
            <a:r>
              <a:rPr lang="en-US" sz="2400" dirty="0" smtClean="0"/>
              <a:t>CV mortality*</a:t>
            </a:r>
            <a:endParaRPr lang="en-US" sz="2400" dirty="0"/>
          </a:p>
        </p:txBody>
      </p:sp>
      <p:grpSp>
        <p:nvGrpSpPr>
          <p:cNvPr id="28" name="Group 27"/>
          <p:cNvGrpSpPr/>
          <p:nvPr/>
        </p:nvGrpSpPr>
        <p:grpSpPr>
          <a:xfrm rot="546383">
            <a:off x="7556943" y="807193"/>
            <a:ext cx="1298486" cy="973865"/>
            <a:chOff x="4323381" y="1261487"/>
            <a:chExt cx="1298486" cy="1298486"/>
          </a:xfrm>
        </p:grpSpPr>
        <p:sp>
          <p:nvSpPr>
            <p:cNvPr id="29" name="Oval 28"/>
            <p:cNvSpPr/>
            <p:nvPr/>
          </p:nvSpPr>
          <p:spPr>
            <a:xfrm>
              <a:off x="4323381" y="1261487"/>
              <a:ext cx="1298486" cy="1298486"/>
            </a:xfrm>
            <a:prstGeom prst="ellipse">
              <a:avLst/>
            </a:prstGeom>
            <a:gradFill flip="none" rotWithShape="1">
              <a:gsLst>
                <a:gs pos="0">
                  <a:schemeClr val="tx1">
                    <a:lumMod val="60000"/>
                    <a:lumOff val="40000"/>
                  </a:schemeClr>
                </a:gs>
                <a:gs pos="100000">
                  <a:schemeClr val="tx1">
                    <a:shade val="100000"/>
                    <a:satMod val="115000"/>
                  </a:scheme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b="1" baseline="30000" dirty="0">
                <a:solidFill>
                  <a:srgbClr val="FFFFFF"/>
                </a:solidFill>
                <a:latin typeface="News Gothic MT" panose="020B0503020103020203" pitchFamily="34" charset="0"/>
              </a:endParaRPr>
            </a:p>
          </p:txBody>
        </p:sp>
        <p:sp>
          <p:nvSpPr>
            <p:cNvPr id="30" name="Oval 29"/>
            <p:cNvSpPr/>
            <p:nvPr/>
          </p:nvSpPr>
          <p:spPr>
            <a:xfrm>
              <a:off x="4385377" y="1321450"/>
              <a:ext cx="1178560" cy="1178560"/>
            </a:xfrm>
            <a:prstGeom prst="ellipse">
              <a:avLst/>
            </a:prstGeom>
            <a:gradFill flip="none" rotWithShape="1">
              <a:gsLst>
                <a:gs pos="0">
                  <a:schemeClr val="tx1">
                    <a:lumMod val="60000"/>
                    <a:lumOff val="40000"/>
                  </a:schemeClr>
                </a:gs>
                <a:gs pos="100000">
                  <a:schemeClr val="tx1">
                    <a:shade val="100000"/>
                    <a:satMod val="115000"/>
                  </a:schemeClr>
                </a:gs>
              </a:gsLst>
              <a:lin ang="5400000" scaled="1"/>
              <a:tileRect/>
            </a:gra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dirty="0" smtClean="0">
                  <a:solidFill>
                    <a:srgbClr val="FFFFFF"/>
                  </a:solidFill>
                  <a:latin typeface="News Gothic MT" panose="020B0503020103020203" pitchFamily="34" charset="0"/>
                </a:rPr>
                <a:t>NNT</a:t>
              </a:r>
            </a:p>
            <a:p>
              <a:pPr algn="ctr"/>
              <a:r>
                <a:rPr lang="de-CH" sz="4000" b="1" dirty="0" smtClean="0">
                  <a:solidFill>
                    <a:srgbClr val="FFFFFF"/>
                  </a:solidFill>
                  <a:latin typeface="News Gothic MT" panose="020B0503020103020203" pitchFamily="34" charset="0"/>
                </a:rPr>
                <a:t>XX</a:t>
              </a:r>
              <a:endParaRPr lang="en-US" b="1" baseline="30000" dirty="0">
                <a:solidFill>
                  <a:srgbClr val="FFFFFF"/>
                </a:solidFill>
                <a:latin typeface="News Gothic MT" panose="020B0503020103020203" pitchFamily="34" charset="0"/>
              </a:endParaRPr>
            </a:p>
          </p:txBody>
        </p:sp>
        <p:sp>
          <p:nvSpPr>
            <p:cNvPr id="31" name="Rectangle 30"/>
            <p:cNvSpPr/>
            <p:nvPr/>
          </p:nvSpPr>
          <p:spPr>
            <a:xfrm>
              <a:off x="5155584" y="1805839"/>
              <a:ext cx="401071" cy="369332"/>
            </a:xfrm>
            <a:prstGeom prst="rect">
              <a:avLst/>
            </a:prstGeom>
          </p:spPr>
          <p:txBody>
            <a:bodyPr wrap="none">
              <a:spAutoFit/>
            </a:bodyPr>
            <a:lstStyle/>
            <a:p>
              <a:pPr algn="ctr"/>
              <a:r>
                <a:rPr lang="en-US" sz="1800" b="1" baseline="30000" dirty="0" smtClean="0">
                  <a:solidFill>
                    <a:srgbClr val="FFFFFF"/>
                  </a:solidFill>
                  <a:latin typeface="News Gothic MT" panose="020B0503020103020203" pitchFamily="34" charset="0"/>
                </a:rPr>
                <a:t>***</a:t>
              </a:r>
              <a:endParaRPr lang="en-US" sz="1800" b="1" baseline="30000" dirty="0">
                <a:solidFill>
                  <a:srgbClr val="FFFFFF"/>
                </a:solidFill>
                <a:latin typeface="News Gothic MT" panose="020B0503020103020203" pitchFamily="34" charset="0"/>
              </a:endParaRPr>
            </a:p>
          </p:txBody>
        </p:sp>
      </p:grpSp>
      <p:grpSp>
        <p:nvGrpSpPr>
          <p:cNvPr id="32" name="Group 31"/>
          <p:cNvGrpSpPr/>
          <p:nvPr/>
        </p:nvGrpSpPr>
        <p:grpSpPr>
          <a:xfrm rot="546383">
            <a:off x="7556943" y="798286"/>
            <a:ext cx="1298486" cy="973865"/>
            <a:chOff x="4323381" y="1261487"/>
            <a:chExt cx="1298486" cy="1298486"/>
          </a:xfrm>
        </p:grpSpPr>
        <p:sp>
          <p:nvSpPr>
            <p:cNvPr id="33" name="Oval 32"/>
            <p:cNvSpPr/>
            <p:nvPr/>
          </p:nvSpPr>
          <p:spPr>
            <a:xfrm>
              <a:off x="4323381" y="1261487"/>
              <a:ext cx="1298486" cy="1298486"/>
            </a:xfrm>
            <a:prstGeom prst="ellipse">
              <a:avLst/>
            </a:prstGeom>
            <a:gradFill flip="none" rotWithShape="1">
              <a:gsLst>
                <a:gs pos="0">
                  <a:schemeClr val="tx1">
                    <a:lumMod val="60000"/>
                    <a:lumOff val="40000"/>
                  </a:schemeClr>
                </a:gs>
                <a:gs pos="100000">
                  <a:schemeClr val="tx1">
                    <a:shade val="100000"/>
                    <a:satMod val="115000"/>
                  </a:scheme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b="1" baseline="30000" dirty="0">
                <a:solidFill>
                  <a:srgbClr val="FFFFFF"/>
                </a:solidFill>
                <a:latin typeface="News Gothic MT" panose="020B0503020103020203" pitchFamily="34" charset="0"/>
              </a:endParaRPr>
            </a:p>
          </p:txBody>
        </p:sp>
        <p:sp>
          <p:nvSpPr>
            <p:cNvPr id="34" name="Oval 33"/>
            <p:cNvSpPr/>
            <p:nvPr/>
          </p:nvSpPr>
          <p:spPr>
            <a:xfrm>
              <a:off x="4385377" y="1321450"/>
              <a:ext cx="1178560" cy="1178560"/>
            </a:xfrm>
            <a:prstGeom prst="ellipse">
              <a:avLst/>
            </a:prstGeom>
            <a:gradFill flip="none" rotWithShape="1">
              <a:gsLst>
                <a:gs pos="0">
                  <a:schemeClr val="tx1">
                    <a:lumMod val="60000"/>
                    <a:lumOff val="40000"/>
                  </a:schemeClr>
                </a:gs>
                <a:gs pos="100000">
                  <a:schemeClr val="tx1">
                    <a:shade val="100000"/>
                    <a:satMod val="115000"/>
                  </a:schemeClr>
                </a:gs>
              </a:gsLst>
              <a:lin ang="5400000" scaled="1"/>
              <a:tileRect/>
            </a:gra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dirty="0" smtClean="0">
                  <a:solidFill>
                    <a:srgbClr val="FFFFFF"/>
                  </a:solidFill>
                  <a:latin typeface="News Gothic MT" panose="020B0503020103020203" pitchFamily="34" charset="0"/>
                </a:rPr>
                <a:t>NNT</a:t>
              </a:r>
            </a:p>
            <a:p>
              <a:pPr algn="ctr"/>
              <a:r>
                <a:rPr lang="de-CH" sz="4000" b="1" dirty="0" smtClean="0">
                  <a:solidFill>
                    <a:srgbClr val="FFFFFF"/>
                  </a:solidFill>
                  <a:latin typeface="News Gothic MT" panose="020B0503020103020203" pitchFamily="34" charset="0"/>
                </a:rPr>
                <a:t>32</a:t>
              </a:r>
              <a:endParaRPr lang="en-US" b="1" baseline="30000" dirty="0">
                <a:solidFill>
                  <a:srgbClr val="FFFFFF"/>
                </a:solidFill>
                <a:latin typeface="News Gothic MT" panose="020B0503020103020203" pitchFamily="34" charset="0"/>
              </a:endParaRPr>
            </a:p>
          </p:txBody>
        </p:sp>
        <p:sp>
          <p:nvSpPr>
            <p:cNvPr id="35" name="Rectangle 34"/>
            <p:cNvSpPr/>
            <p:nvPr/>
          </p:nvSpPr>
          <p:spPr>
            <a:xfrm>
              <a:off x="5222109" y="1805839"/>
              <a:ext cx="268022" cy="369332"/>
            </a:xfrm>
            <a:prstGeom prst="rect">
              <a:avLst/>
            </a:prstGeom>
          </p:spPr>
          <p:txBody>
            <a:bodyPr wrap="none">
              <a:spAutoFit/>
            </a:bodyPr>
            <a:lstStyle/>
            <a:p>
              <a:pPr algn="ctr"/>
              <a:r>
                <a:rPr lang="en-US" sz="1800" b="1" baseline="30000" dirty="0" smtClean="0">
                  <a:solidFill>
                    <a:srgbClr val="FFFFFF"/>
                  </a:solidFill>
                  <a:latin typeface="News Gothic MT" panose="020B0503020103020203" pitchFamily="34" charset="0"/>
                </a:rPr>
                <a:t>§</a:t>
              </a:r>
              <a:endParaRPr lang="en-US" sz="1800" b="1" baseline="30000" dirty="0">
                <a:solidFill>
                  <a:srgbClr val="FFFFFF"/>
                </a:solidFill>
                <a:latin typeface="News Gothic MT" panose="020B0503020103020203" pitchFamily="34" charset="0"/>
              </a:endParaRPr>
            </a:p>
          </p:txBody>
        </p:sp>
      </p:grpSp>
      <p:sp>
        <p:nvSpPr>
          <p:cNvPr id="36" name="TextBox 35"/>
          <p:cNvSpPr txBox="1"/>
          <p:nvPr/>
        </p:nvSpPr>
        <p:spPr>
          <a:xfrm>
            <a:off x="-24088" y="4128983"/>
            <a:ext cx="5993500" cy="400110"/>
          </a:xfrm>
          <a:prstGeom prst="rect">
            <a:avLst/>
          </a:prstGeom>
          <a:noFill/>
        </p:spPr>
        <p:txBody>
          <a:bodyPr wrap="none" rtlCol="0">
            <a:spAutoFit/>
          </a:bodyPr>
          <a:lstStyle/>
          <a:p>
            <a:pPr>
              <a:tabLst>
                <a:tab pos="1203325" algn="ctr"/>
                <a:tab pos="1427163" algn="l"/>
                <a:tab pos="2070100" algn="l"/>
                <a:tab pos="2941638" algn="ctr"/>
                <a:tab pos="3400425" algn="l"/>
                <a:tab pos="3817938" algn="ctr"/>
                <a:tab pos="4043363" algn="l"/>
                <a:tab pos="4686300" algn="ctr"/>
                <a:tab pos="4748213" algn="l"/>
                <a:tab pos="5554663" algn="ctr"/>
                <a:tab pos="6423025" algn="ctr"/>
                <a:tab pos="7299325" algn="ctr"/>
              </a:tabLst>
            </a:pPr>
            <a:r>
              <a:rPr lang="en-GB" sz="1000" dirty="0" smtClean="0">
                <a:solidFill>
                  <a:srgbClr val="374B5A"/>
                </a:solidFill>
              </a:rPr>
              <a:t>	4,187	</a:t>
            </a:r>
            <a:r>
              <a:rPr lang="en-GB" sz="1000" dirty="0">
                <a:solidFill>
                  <a:srgbClr val="374B5A"/>
                </a:solidFill>
              </a:rPr>
              <a:t> </a:t>
            </a:r>
            <a:r>
              <a:rPr lang="en-GB" sz="1000" dirty="0" smtClean="0">
                <a:solidFill>
                  <a:srgbClr val="374B5A"/>
                </a:solidFill>
              </a:rPr>
              <a:t> 4,056	    3,891	        3,282	      2,478	        1,716</a:t>
            </a:r>
            <a:r>
              <a:rPr lang="en-GB" sz="1000" dirty="0">
                <a:solidFill>
                  <a:srgbClr val="374B5A"/>
                </a:solidFill>
              </a:rPr>
              <a:t> </a:t>
            </a:r>
            <a:r>
              <a:rPr lang="en-GB" sz="1000" dirty="0" smtClean="0">
                <a:solidFill>
                  <a:srgbClr val="374B5A"/>
                </a:solidFill>
              </a:rPr>
              <a:t>      1,005	       280</a:t>
            </a:r>
          </a:p>
          <a:p>
            <a:pPr>
              <a:tabLst>
                <a:tab pos="977900" algn="l"/>
                <a:tab pos="1427163" algn="l"/>
                <a:tab pos="2065338" algn="ctr"/>
                <a:tab pos="2941638" algn="ctr"/>
                <a:tab pos="3409950" algn="l"/>
                <a:tab pos="3817938" algn="ctr"/>
                <a:tab pos="4032250" algn="l"/>
                <a:tab pos="4846638" algn="l"/>
                <a:tab pos="5554663" algn="ctr"/>
                <a:tab pos="6423025" algn="ctr"/>
                <a:tab pos="7299325" algn="ctr"/>
              </a:tabLst>
            </a:pPr>
            <a:r>
              <a:rPr lang="en-GB" sz="1000" dirty="0" smtClean="0">
                <a:solidFill>
                  <a:srgbClr val="374B5A"/>
                </a:solidFill>
              </a:rPr>
              <a:t>	 4,212	  4,051	               3,860	</a:t>
            </a:r>
            <a:r>
              <a:rPr lang="en-GB" sz="1000" dirty="0">
                <a:solidFill>
                  <a:srgbClr val="374B5A"/>
                </a:solidFill>
              </a:rPr>
              <a:t> </a:t>
            </a:r>
            <a:r>
              <a:rPr lang="en-GB" sz="1000" dirty="0" smtClean="0">
                <a:solidFill>
                  <a:srgbClr val="374B5A"/>
                </a:solidFill>
              </a:rPr>
              <a:t>             3,231               2,410	        1,726</a:t>
            </a:r>
            <a:r>
              <a:rPr lang="en-GB" sz="1000" dirty="0">
                <a:solidFill>
                  <a:srgbClr val="374B5A"/>
                </a:solidFill>
              </a:rPr>
              <a:t> </a:t>
            </a:r>
            <a:r>
              <a:rPr lang="en-GB" sz="1000" dirty="0" smtClean="0">
                <a:solidFill>
                  <a:srgbClr val="374B5A"/>
                </a:solidFill>
              </a:rPr>
              <a:t>        994	       279</a:t>
            </a:r>
            <a:endParaRPr lang="en-GB" sz="1000" dirty="0">
              <a:solidFill>
                <a:srgbClr val="374B5A"/>
              </a:solidFill>
            </a:endParaRPr>
          </a:p>
        </p:txBody>
      </p:sp>
      <p:sp>
        <p:nvSpPr>
          <p:cNvPr id="37" name="TextBox 36"/>
          <p:cNvSpPr txBox="1"/>
          <p:nvPr/>
        </p:nvSpPr>
        <p:spPr>
          <a:xfrm>
            <a:off x="50656" y="3851713"/>
            <a:ext cx="1139249" cy="1046440"/>
          </a:xfrm>
          <a:prstGeom prst="rect">
            <a:avLst/>
          </a:prstGeom>
          <a:noFill/>
        </p:spPr>
        <p:txBody>
          <a:bodyPr wrap="square" rtlCol="0">
            <a:spAutoFit/>
          </a:bodyPr>
          <a:lstStyle/>
          <a:p>
            <a:pPr fontAlgn="auto">
              <a:spcBef>
                <a:spcPts val="0"/>
              </a:spcBef>
              <a:spcAft>
                <a:spcPts val="0"/>
              </a:spcAft>
            </a:pPr>
            <a:r>
              <a:rPr lang="en-GB" sz="1200" dirty="0" smtClean="0">
                <a:solidFill>
                  <a:srgbClr val="374B5A"/>
                </a:solidFill>
                <a:latin typeface="Arial"/>
              </a:rPr>
              <a:t>No. at risk</a:t>
            </a:r>
          </a:p>
          <a:p>
            <a:pPr fontAlgn="auto">
              <a:spcBef>
                <a:spcPts val="0"/>
              </a:spcBef>
              <a:spcAft>
                <a:spcPts val="0"/>
              </a:spcAft>
            </a:pPr>
            <a:r>
              <a:rPr lang="en-US" sz="1200" b="1" dirty="0" smtClean="0">
                <a:solidFill>
                  <a:srgbClr val="E1AA1E"/>
                </a:solidFill>
                <a:latin typeface="Arial"/>
              </a:rPr>
              <a:t>Entresto</a:t>
            </a:r>
            <a:endParaRPr lang="en-GB" sz="1200" dirty="0" smtClean="0">
              <a:solidFill>
                <a:srgbClr val="374B5A"/>
              </a:solidFill>
              <a:latin typeface="Arial Narrow" panose="020B0606020202030204" pitchFamily="34" charset="0"/>
            </a:endParaRPr>
          </a:p>
          <a:p>
            <a:pPr fontAlgn="auto">
              <a:spcBef>
                <a:spcPts val="0"/>
              </a:spcBef>
              <a:spcAft>
                <a:spcPts val="0"/>
              </a:spcAft>
            </a:pPr>
            <a:r>
              <a:rPr lang="en-GB" sz="1200" b="1" dirty="0" smtClean="0">
                <a:solidFill>
                  <a:srgbClr val="9D9D9C"/>
                </a:solidFill>
                <a:latin typeface="Arial"/>
              </a:rPr>
              <a:t>Enalapril</a:t>
            </a:r>
            <a:r>
              <a:rPr lang="uk-UA" sz="1200" dirty="0" smtClean="0">
                <a:solidFill>
                  <a:srgbClr val="374B5A"/>
                </a:solidFill>
                <a:latin typeface="Arial Narrow" panose="020B0606020202030204" pitchFamily="34" charset="0"/>
              </a:rPr>
              <a:t>   </a:t>
            </a:r>
            <a:r>
              <a:rPr lang="en-GB" sz="1200" dirty="0" smtClean="0">
                <a:solidFill>
                  <a:srgbClr val="374B5A"/>
                </a:solidFill>
                <a:latin typeface="Arial Narrow" panose="020B0606020202030204" pitchFamily="34" charset="0"/>
              </a:rPr>
              <a:t>		</a:t>
            </a:r>
            <a:r>
              <a:rPr lang="uk-UA" sz="1200" dirty="0" smtClean="0">
                <a:solidFill>
                  <a:srgbClr val="374B5A"/>
                </a:solidFill>
                <a:latin typeface="Arial Narrow" panose="020B0606020202030204" pitchFamily="34" charset="0"/>
              </a:rPr>
              <a:t>         </a:t>
            </a:r>
            <a:r>
              <a:rPr lang="en-GB" sz="1200" dirty="0" smtClean="0">
                <a:solidFill>
                  <a:srgbClr val="374B5A"/>
                </a:solidFill>
                <a:latin typeface="Arial Narrow" panose="020B0606020202030204" pitchFamily="34" charset="0"/>
              </a:rPr>
              <a:t> </a:t>
            </a:r>
            <a:r>
              <a:rPr lang="en-GB" sz="1400" dirty="0" smtClean="0">
                <a:solidFill>
                  <a:srgbClr val="374B5A"/>
                </a:solidFill>
                <a:latin typeface="Arial Narrow" panose="020B0606020202030204" pitchFamily="34" charset="0"/>
              </a:rPr>
              <a:t>	</a:t>
            </a:r>
            <a:endParaRPr lang="en-GB" sz="1400" dirty="0">
              <a:solidFill>
                <a:srgbClr val="374B5A"/>
              </a:solidFill>
              <a:latin typeface="Arial Narrow" panose="020B0606020202030204" pitchFamily="34" charset="0"/>
            </a:endParaRPr>
          </a:p>
        </p:txBody>
      </p:sp>
      <p:sp>
        <p:nvSpPr>
          <p:cNvPr id="10" name="TextBox 9"/>
          <p:cNvSpPr txBox="1"/>
          <p:nvPr/>
        </p:nvSpPr>
        <p:spPr>
          <a:xfrm>
            <a:off x="3977983" y="1157304"/>
            <a:ext cx="1194238" cy="344128"/>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r>
              <a:rPr lang="en-US" sz="1000" b="1" dirty="0" smtClean="0">
                <a:solidFill>
                  <a:srgbClr val="808080"/>
                </a:solidFill>
                <a:latin typeface="Arial"/>
              </a:rPr>
              <a:t>Enalapril</a:t>
            </a:r>
            <a:r>
              <a:rPr lang="en-US" sz="1000" b="1" baseline="30000" dirty="0">
                <a:solidFill>
                  <a:srgbClr val="808080"/>
                </a:solidFill>
                <a:latin typeface="Arial"/>
              </a:rPr>
              <a:t>‡</a:t>
            </a:r>
            <a:r>
              <a:rPr lang="en-US" sz="1000" b="1" dirty="0">
                <a:solidFill>
                  <a:srgbClr val="808080"/>
                </a:solidFill>
                <a:latin typeface="Arial"/>
              </a:rPr>
              <a:t> </a:t>
            </a:r>
            <a:r>
              <a:rPr lang="en-US" sz="1000" b="1" dirty="0" smtClean="0">
                <a:solidFill>
                  <a:srgbClr val="808080"/>
                </a:solidFill>
                <a:latin typeface="Arial"/>
              </a:rPr>
              <a:t>(N=4,212)</a:t>
            </a:r>
          </a:p>
          <a:p>
            <a:pPr algn="l"/>
            <a:r>
              <a:rPr lang="en-US" sz="1000" b="1" dirty="0" smtClean="0">
                <a:solidFill>
                  <a:srgbClr val="E9AE00"/>
                </a:solidFill>
                <a:latin typeface="Arial"/>
              </a:rPr>
              <a:t>Entresto (N=4,187)</a:t>
            </a:r>
            <a:endParaRPr lang="en-US" sz="1000" b="1" dirty="0">
              <a:solidFill>
                <a:srgbClr val="E9AE00"/>
              </a:solidFill>
              <a:latin typeface="Arial"/>
            </a:endParaRPr>
          </a:p>
        </p:txBody>
      </p:sp>
      <p:sp>
        <p:nvSpPr>
          <p:cNvPr id="13" name="TextBox 12"/>
          <p:cNvSpPr txBox="1"/>
          <p:nvPr/>
        </p:nvSpPr>
        <p:spPr>
          <a:xfrm>
            <a:off x="1710212" y="3739951"/>
            <a:ext cx="113814" cy="282573"/>
          </a:xfrm>
          <a:prstGeom prst="rect">
            <a:avLst/>
          </a:prstGeom>
          <a:noFill/>
        </p:spPr>
        <p:txBody>
          <a:bodyPr wrap="none" lIns="0" tIns="36000" rIns="0" bIns="0" rtlCol="0" anchor="t">
            <a:spAutoFit/>
          </a:bodyPr>
          <a:lstStyle/>
          <a:p>
            <a:pPr algn="ctr"/>
            <a:r>
              <a:rPr lang="en-US" sz="1600" dirty="0" smtClean="0">
                <a:solidFill>
                  <a:srgbClr val="374B5A"/>
                </a:solidFill>
                <a:latin typeface="Arial"/>
              </a:rPr>
              <a:t>6</a:t>
            </a:r>
            <a:endParaRPr lang="en-US" sz="1600" dirty="0">
              <a:solidFill>
                <a:srgbClr val="374B5A"/>
              </a:solidFill>
              <a:latin typeface="Arial"/>
            </a:endParaRPr>
          </a:p>
        </p:txBody>
      </p:sp>
      <p:sp>
        <p:nvSpPr>
          <p:cNvPr id="19" name="TextBox 18"/>
          <p:cNvSpPr txBox="1"/>
          <p:nvPr/>
        </p:nvSpPr>
        <p:spPr>
          <a:xfrm>
            <a:off x="4492913" y="2968622"/>
            <a:ext cx="1447512" cy="775015"/>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r>
              <a:rPr lang="en-US" sz="1200" dirty="0" smtClean="0">
                <a:solidFill>
                  <a:srgbClr val="374B5A"/>
                </a:solidFill>
                <a:latin typeface="Arial"/>
              </a:rPr>
              <a:t>p&lt;0.001</a:t>
            </a:r>
          </a:p>
          <a:p>
            <a:pPr algn="l"/>
            <a:r>
              <a:rPr lang="en-US" sz="1200" dirty="0" smtClean="0">
                <a:solidFill>
                  <a:srgbClr val="374B5A"/>
                </a:solidFill>
                <a:latin typeface="Arial"/>
              </a:rPr>
              <a:t>HR: 0.80 </a:t>
            </a:r>
          </a:p>
          <a:p>
            <a:pPr algn="l"/>
            <a:r>
              <a:rPr lang="en-US" sz="1200" dirty="0" smtClean="0">
                <a:solidFill>
                  <a:srgbClr val="374B5A"/>
                </a:solidFill>
                <a:latin typeface="Arial"/>
              </a:rPr>
              <a:t>(95 % CI: 0.71</a:t>
            </a:r>
            <a:r>
              <a:rPr lang="en-US" sz="1200" dirty="0" smtClean="0">
                <a:solidFill>
                  <a:srgbClr val="374B5A"/>
                </a:solidFill>
                <a:latin typeface="Arial"/>
                <a:cs typeface="Arial"/>
              </a:rPr>
              <a:t>–</a:t>
            </a:r>
            <a:r>
              <a:rPr lang="en-US" sz="1200" dirty="0" smtClean="0">
                <a:solidFill>
                  <a:srgbClr val="374B5A"/>
                </a:solidFill>
                <a:latin typeface="Arial"/>
              </a:rPr>
              <a:t>0.89) </a:t>
            </a:r>
          </a:p>
          <a:p>
            <a:pPr algn="l"/>
            <a:r>
              <a:rPr lang="en-US" sz="1200" dirty="0" smtClean="0">
                <a:solidFill>
                  <a:srgbClr val="374B5A"/>
                </a:solidFill>
                <a:latin typeface="Arial"/>
              </a:rPr>
              <a:t>ARR: 3.2 %</a:t>
            </a:r>
            <a:endParaRPr lang="en-US" sz="1200" dirty="0">
              <a:solidFill>
                <a:srgbClr val="374B5A"/>
              </a:solidFill>
              <a:latin typeface="Arial"/>
            </a:endParaRPr>
          </a:p>
        </p:txBody>
      </p:sp>
      <p:sp>
        <p:nvSpPr>
          <p:cNvPr id="20" name="TextBox 19"/>
          <p:cNvSpPr txBox="1"/>
          <p:nvPr/>
        </p:nvSpPr>
        <p:spPr>
          <a:xfrm>
            <a:off x="2361114" y="3741336"/>
            <a:ext cx="227626" cy="282573"/>
          </a:xfrm>
          <a:prstGeom prst="rect">
            <a:avLst/>
          </a:prstGeom>
          <a:noFill/>
        </p:spPr>
        <p:txBody>
          <a:bodyPr wrap="none" lIns="0" tIns="36000" rIns="0" bIns="0" rtlCol="0" anchor="t">
            <a:spAutoFit/>
          </a:bodyPr>
          <a:lstStyle/>
          <a:p>
            <a:pPr algn="ctr"/>
            <a:r>
              <a:rPr lang="en-US" sz="1600" dirty="0" smtClean="0">
                <a:solidFill>
                  <a:srgbClr val="374B5A"/>
                </a:solidFill>
                <a:latin typeface="Arial"/>
              </a:rPr>
              <a:t>12</a:t>
            </a:r>
            <a:endParaRPr lang="en-US" sz="1600" dirty="0">
              <a:solidFill>
                <a:srgbClr val="374B5A"/>
              </a:solidFill>
              <a:latin typeface="Arial"/>
            </a:endParaRPr>
          </a:p>
        </p:txBody>
      </p:sp>
      <p:sp>
        <p:nvSpPr>
          <p:cNvPr id="21" name="TextBox 20"/>
          <p:cNvSpPr txBox="1"/>
          <p:nvPr/>
        </p:nvSpPr>
        <p:spPr>
          <a:xfrm>
            <a:off x="3068970" y="3739950"/>
            <a:ext cx="227626" cy="282573"/>
          </a:xfrm>
          <a:prstGeom prst="rect">
            <a:avLst/>
          </a:prstGeom>
          <a:noFill/>
        </p:spPr>
        <p:txBody>
          <a:bodyPr wrap="none" lIns="0" tIns="36000" rIns="0" bIns="0" rtlCol="0" anchor="t">
            <a:spAutoFit/>
          </a:bodyPr>
          <a:lstStyle/>
          <a:p>
            <a:pPr algn="ctr"/>
            <a:r>
              <a:rPr lang="en-US" sz="1600" dirty="0" smtClean="0">
                <a:solidFill>
                  <a:srgbClr val="374B5A"/>
                </a:solidFill>
                <a:latin typeface="Arial"/>
              </a:rPr>
              <a:t>18</a:t>
            </a:r>
            <a:endParaRPr lang="en-US" sz="1600" dirty="0">
              <a:solidFill>
                <a:srgbClr val="374B5A"/>
              </a:solidFill>
              <a:latin typeface="Arial"/>
            </a:endParaRPr>
          </a:p>
        </p:txBody>
      </p:sp>
      <p:sp>
        <p:nvSpPr>
          <p:cNvPr id="22" name="TextBox 21"/>
          <p:cNvSpPr txBox="1"/>
          <p:nvPr/>
        </p:nvSpPr>
        <p:spPr>
          <a:xfrm>
            <a:off x="3773591" y="3761230"/>
            <a:ext cx="227626" cy="282573"/>
          </a:xfrm>
          <a:prstGeom prst="rect">
            <a:avLst/>
          </a:prstGeom>
          <a:noFill/>
        </p:spPr>
        <p:txBody>
          <a:bodyPr wrap="none" lIns="0" tIns="36000" rIns="0" bIns="0" rtlCol="0" anchor="t">
            <a:spAutoFit/>
          </a:bodyPr>
          <a:lstStyle/>
          <a:p>
            <a:pPr algn="ctr"/>
            <a:r>
              <a:rPr lang="en-US" sz="1600" dirty="0" smtClean="0">
                <a:solidFill>
                  <a:srgbClr val="374B5A"/>
                </a:solidFill>
                <a:latin typeface="Arial"/>
              </a:rPr>
              <a:t>24</a:t>
            </a:r>
            <a:endParaRPr lang="en-US" sz="1600" dirty="0">
              <a:solidFill>
                <a:srgbClr val="374B5A"/>
              </a:solidFill>
              <a:latin typeface="Arial"/>
            </a:endParaRPr>
          </a:p>
        </p:txBody>
      </p:sp>
      <p:sp>
        <p:nvSpPr>
          <p:cNvPr id="23" name="TextBox 22"/>
          <p:cNvSpPr txBox="1"/>
          <p:nvPr/>
        </p:nvSpPr>
        <p:spPr>
          <a:xfrm>
            <a:off x="4470516" y="3739950"/>
            <a:ext cx="227626" cy="282573"/>
          </a:xfrm>
          <a:prstGeom prst="rect">
            <a:avLst/>
          </a:prstGeom>
          <a:noFill/>
        </p:spPr>
        <p:txBody>
          <a:bodyPr wrap="none" lIns="0" tIns="36000" rIns="0" bIns="0" rtlCol="0" anchor="t">
            <a:spAutoFit/>
          </a:bodyPr>
          <a:lstStyle/>
          <a:p>
            <a:pPr algn="ctr"/>
            <a:r>
              <a:rPr lang="en-US" sz="1600" dirty="0" smtClean="0">
                <a:solidFill>
                  <a:srgbClr val="374B5A"/>
                </a:solidFill>
                <a:latin typeface="Arial"/>
              </a:rPr>
              <a:t>30</a:t>
            </a:r>
            <a:endParaRPr lang="en-US" sz="1600" dirty="0">
              <a:solidFill>
                <a:srgbClr val="374B5A"/>
              </a:solidFill>
              <a:latin typeface="Arial"/>
            </a:endParaRPr>
          </a:p>
        </p:txBody>
      </p:sp>
      <p:sp>
        <p:nvSpPr>
          <p:cNvPr id="24" name="TextBox 23"/>
          <p:cNvSpPr txBox="1"/>
          <p:nvPr/>
        </p:nvSpPr>
        <p:spPr>
          <a:xfrm>
            <a:off x="5181411" y="3739952"/>
            <a:ext cx="227626" cy="282573"/>
          </a:xfrm>
          <a:prstGeom prst="rect">
            <a:avLst/>
          </a:prstGeom>
          <a:noFill/>
        </p:spPr>
        <p:txBody>
          <a:bodyPr wrap="none" lIns="0" tIns="36000" rIns="0" bIns="0" rtlCol="0" anchor="t">
            <a:spAutoFit/>
          </a:bodyPr>
          <a:lstStyle/>
          <a:p>
            <a:pPr algn="ctr"/>
            <a:r>
              <a:rPr lang="en-US" sz="1600" dirty="0" smtClean="0">
                <a:solidFill>
                  <a:srgbClr val="374B5A"/>
                </a:solidFill>
                <a:latin typeface="Arial"/>
              </a:rPr>
              <a:t>36</a:t>
            </a:r>
            <a:endParaRPr lang="en-US" sz="1600" dirty="0">
              <a:solidFill>
                <a:srgbClr val="374B5A"/>
              </a:solidFill>
              <a:latin typeface="Arial"/>
            </a:endParaRPr>
          </a:p>
        </p:txBody>
      </p:sp>
      <p:sp>
        <p:nvSpPr>
          <p:cNvPr id="25" name="TextBox 24"/>
          <p:cNvSpPr txBox="1"/>
          <p:nvPr/>
        </p:nvSpPr>
        <p:spPr>
          <a:xfrm>
            <a:off x="5842637" y="3730427"/>
            <a:ext cx="227626" cy="282573"/>
          </a:xfrm>
          <a:prstGeom prst="rect">
            <a:avLst/>
          </a:prstGeom>
          <a:noFill/>
        </p:spPr>
        <p:txBody>
          <a:bodyPr wrap="none" lIns="0" tIns="36000" rIns="0" bIns="0" rtlCol="0" anchor="t">
            <a:spAutoFit/>
          </a:bodyPr>
          <a:lstStyle/>
          <a:p>
            <a:pPr algn="ctr"/>
            <a:r>
              <a:rPr lang="en-US" sz="1600" dirty="0" smtClean="0">
                <a:solidFill>
                  <a:srgbClr val="374B5A"/>
                </a:solidFill>
                <a:latin typeface="Arial"/>
              </a:rPr>
              <a:t>42</a:t>
            </a:r>
            <a:endParaRPr lang="en-US" sz="1600" dirty="0">
              <a:solidFill>
                <a:srgbClr val="374B5A"/>
              </a:solidFill>
              <a:latin typeface="Arial"/>
            </a:endParaRPr>
          </a:p>
        </p:txBody>
      </p:sp>
      <p:grpSp>
        <p:nvGrpSpPr>
          <p:cNvPr id="81" name="Group 55"/>
          <p:cNvGrpSpPr>
            <a:grpSpLocks noChangeAspect="1"/>
          </p:cNvGrpSpPr>
          <p:nvPr/>
        </p:nvGrpSpPr>
        <p:grpSpPr bwMode="auto">
          <a:xfrm>
            <a:off x="1116000" y="1309820"/>
            <a:ext cx="4837722" cy="2438876"/>
            <a:chOff x="621" y="1123"/>
            <a:chExt cx="3142" cy="2112"/>
          </a:xfrm>
        </p:grpSpPr>
        <p:sp>
          <p:nvSpPr>
            <p:cNvPr id="83" name="Freeform 56"/>
            <p:cNvSpPr>
              <a:spLocks/>
            </p:cNvSpPr>
            <p:nvPr/>
          </p:nvSpPr>
          <p:spPr bwMode="auto">
            <a:xfrm>
              <a:off x="665" y="1884"/>
              <a:ext cx="3098" cy="1315"/>
            </a:xfrm>
            <a:custGeom>
              <a:avLst/>
              <a:gdLst>
                <a:gd name="T0" fmla="*/ 0 w 2789"/>
                <a:gd name="T1" fmla="*/ 1315 h 1315"/>
                <a:gd name="T2" fmla="*/ 290 w 2789"/>
                <a:gd name="T3" fmla="*/ 1147 h 1315"/>
                <a:gd name="T4" fmla="*/ 480 w 2789"/>
                <a:gd name="T5" fmla="*/ 1060 h 1315"/>
                <a:gd name="T6" fmla="*/ 639 w 2789"/>
                <a:gd name="T7" fmla="*/ 990 h 1315"/>
                <a:gd name="T8" fmla="*/ 793 w 2789"/>
                <a:gd name="T9" fmla="*/ 899 h 1315"/>
                <a:gd name="T10" fmla="*/ 903 w 2789"/>
                <a:gd name="T11" fmla="*/ 870 h 1315"/>
                <a:gd name="T12" fmla="*/ 1074 w 2789"/>
                <a:gd name="T13" fmla="*/ 771 h 1315"/>
                <a:gd name="T14" fmla="*/ 1231 w 2789"/>
                <a:gd name="T15" fmla="*/ 722 h 1315"/>
                <a:gd name="T16" fmla="*/ 1287 w 2789"/>
                <a:gd name="T17" fmla="*/ 681 h 1315"/>
                <a:gd name="T18" fmla="*/ 1397 w 2789"/>
                <a:gd name="T19" fmla="*/ 660 h 1315"/>
                <a:gd name="T20" fmla="*/ 1509 w 2789"/>
                <a:gd name="T21" fmla="*/ 632 h 1315"/>
                <a:gd name="T22" fmla="*/ 1593 w 2789"/>
                <a:gd name="T23" fmla="*/ 553 h 1315"/>
                <a:gd name="T24" fmla="*/ 1759 w 2789"/>
                <a:gd name="T25" fmla="*/ 475 h 1315"/>
                <a:gd name="T26" fmla="*/ 1937 w 2789"/>
                <a:gd name="T27" fmla="*/ 413 h 1315"/>
                <a:gd name="T28" fmla="*/ 2092 w 2789"/>
                <a:gd name="T29" fmla="*/ 347 h 1315"/>
                <a:gd name="T30" fmla="*/ 2208 w 2789"/>
                <a:gd name="T31" fmla="*/ 277 h 1315"/>
                <a:gd name="T32" fmla="*/ 2323 w 2789"/>
                <a:gd name="T33" fmla="*/ 244 h 1315"/>
                <a:gd name="T34" fmla="*/ 2445 w 2789"/>
                <a:gd name="T35" fmla="*/ 202 h 1315"/>
                <a:gd name="T36" fmla="*/ 2520 w 2789"/>
                <a:gd name="T37" fmla="*/ 149 h 1315"/>
                <a:gd name="T38" fmla="*/ 2583 w 2789"/>
                <a:gd name="T39" fmla="*/ 145 h 1315"/>
                <a:gd name="T40" fmla="*/ 2620 w 2789"/>
                <a:gd name="T41" fmla="*/ 91 h 1315"/>
                <a:gd name="T42" fmla="*/ 2648 w 2789"/>
                <a:gd name="T43" fmla="*/ 46 h 1315"/>
                <a:gd name="T44" fmla="*/ 2726 w 2789"/>
                <a:gd name="T45" fmla="*/ 50 h 1315"/>
                <a:gd name="T46" fmla="*/ 2739 w 2789"/>
                <a:gd name="T47" fmla="*/ 9 h 1315"/>
                <a:gd name="T48" fmla="*/ 2789 w 2789"/>
                <a:gd name="T49" fmla="*/ 0 h 1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789" h="1315">
                  <a:moveTo>
                    <a:pt x="0" y="1315"/>
                  </a:moveTo>
                  <a:lnTo>
                    <a:pt x="290" y="1147"/>
                  </a:lnTo>
                  <a:lnTo>
                    <a:pt x="480" y="1060"/>
                  </a:lnTo>
                  <a:lnTo>
                    <a:pt x="639" y="990"/>
                  </a:lnTo>
                  <a:lnTo>
                    <a:pt x="793" y="899"/>
                  </a:lnTo>
                  <a:lnTo>
                    <a:pt x="903" y="870"/>
                  </a:lnTo>
                  <a:lnTo>
                    <a:pt x="1074" y="771"/>
                  </a:lnTo>
                  <a:lnTo>
                    <a:pt x="1231" y="722"/>
                  </a:lnTo>
                  <a:lnTo>
                    <a:pt x="1287" y="681"/>
                  </a:lnTo>
                  <a:lnTo>
                    <a:pt x="1397" y="660"/>
                  </a:lnTo>
                  <a:lnTo>
                    <a:pt x="1509" y="632"/>
                  </a:lnTo>
                  <a:lnTo>
                    <a:pt x="1593" y="553"/>
                  </a:lnTo>
                  <a:lnTo>
                    <a:pt x="1759" y="475"/>
                  </a:lnTo>
                  <a:lnTo>
                    <a:pt x="1937" y="413"/>
                  </a:lnTo>
                  <a:lnTo>
                    <a:pt x="2092" y="347"/>
                  </a:lnTo>
                  <a:lnTo>
                    <a:pt x="2208" y="277"/>
                  </a:lnTo>
                  <a:lnTo>
                    <a:pt x="2323" y="244"/>
                  </a:lnTo>
                  <a:lnTo>
                    <a:pt x="2445" y="202"/>
                  </a:lnTo>
                  <a:lnTo>
                    <a:pt x="2520" y="149"/>
                  </a:lnTo>
                  <a:lnTo>
                    <a:pt x="2583" y="145"/>
                  </a:lnTo>
                  <a:lnTo>
                    <a:pt x="2620" y="91"/>
                  </a:lnTo>
                  <a:lnTo>
                    <a:pt x="2648" y="46"/>
                  </a:lnTo>
                  <a:lnTo>
                    <a:pt x="2726" y="50"/>
                  </a:lnTo>
                  <a:lnTo>
                    <a:pt x="2739" y="9"/>
                  </a:lnTo>
                  <a:lnTo>
                    <a:pt x="2789" y="0"/>
                  </a:lnTo>
                </a:path>
              </a:pathLst>
            </a:custGeom>
            <a:noFill/>
            <a:ln w="23813" cap="flat">
              <a:solidFill>
                <a:srgbClr val="E8AD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84" name="Freeform 57"/>
            <p:cNvSpPr>
              <a:spLocks/>
            </p:cNvSpPr>
            <p:nvPr/>
          </p:nvSpPr>
          <p:spPr bwMode="auto">
            <a:xfrm>
              <a:off x="669" y="1641"/>
              <a:ext cx="3094" cy="1553"/>
            </a:xfrm>
            <a:custGeom>
              <a:avLst/>
              <a:gdLst>
                <a:gd name="T0" fmla="*/ 0 w 2788"/>
                <a:gd name="T1" fmla="*/ 1553 h 1553"/>
                <a:gd name="T2" fmla="*/ 154 w 2788"/>
                <a:gd name="T3" fmla="*/ 1409 h 1553"/>
                <a:gd name="T4" fmla="*/ 332 w 2788"/>
                <a:gd name="T5" fmla="*/ 1331 h 1553"/>
                <a:gd name="T6" fmla="*/ 470 w 2788"/>
                <a:gd name="T7" fmla="*/ 1257 h 1553"/>
                <a:gd name="T8" fmla="*/ 607 w 2788"/>
                <a:gd name="T9" fmla="*/ 1149 h 1553"/>
                <a:gd name="T10" fmla="*/ 713 w 2788"/>
                <a:gd name="T11" fmla="*/ 1076 h 1553"/>
                <a:gd name="T12" fmla="*/ 884 w 2788"/>
                <a:gd name="T13" fmla="*/ 981 h 1553"/>
                <a:gd name="T14" fmla="*/ 987 w 2788"/>
                <a:gd name="T15" fmla="*/ 923 h 1553"/>
                <a:gd name="T16" fmla="*/ 1101 w 2788"/>
                <a:gd name="T17" fmla="*/ 911 h 1553"/>
                <a:gd name="T18" fmla="*/ 1235 w 2788"/>
                <a:gd name="T19" fmla="*/ 824 h 1553"/>
                <a:gd name="T20" fmla="*/ 1326 w 2788"/>
                <a:gd name="T21" fmla="*/ 775 h 1553"/>
                <a:gd name="T22" fmla="*/ 1443 w 2788"/>
                <a:gd name="T23" fmla="*/ 680 h 1553"/>
                <a:gd name="T24" fmla="*/ 1518 w 2788"/>
                <a:gd name="T25" fmla="*/ 656 h 1553"/>
                <a:gd name="T26" fmla="*/ 1637 w 2788"/>
                <a:gd name="T27" fmla="*/ 610 h 1553"/>
                <a:gd name="T28" fmla="*/ 1719 w 2788"/>
                <a:gd name="T29" fmla="*/ 545 h 1553"/>
                <a:gd name="T30" fmla="*/ 1763 w 2788"/>
                <a:gd name="T31" fmla="*/ 507 h 1553"/>
                <a:gd name="T32" fmla="*/ 1843 w 2788"/>
                <a:gd name="T33" fmla="*/ 507 h 1553"/>
                <a:gd name="T34" fmla="*/ 1869 w 2788"/>
                <a:gd name="T35" fmla="*/ 462 h 1553"/>
                <a:gd name="T36" fmla="*/ 1934 w 2788"/>
                <a:gd name="T37" fmla="*/ 438 h 1553"/>
                <a:gd name="T38" fmla="*/ 1932 w 2788"/>
                <a:gd name="T39" fmla="*/ 404 h 1553"/>
                <a:gd name="T40" fmla="*/ 2012 w 2788"/>
                <a:gd name="T41" fmla="*/ 408 h 1553"/>
                <a:gd name="T42" fmla="*/ 2021 w 2788"/>
                <a:gd name="T43" fmla="*/ 363 h 1553"/>
                <a:gd name="T44" fmla="*/ 2150 w 2788"/>
                <a:gd name="T45" fmla="*/ 355 h 1553"/>
                <a:gd name="T46" fmla="*/ 2222 w 2788"/>
                <a:gd name="T47" fmla="*/ 297 h 1553"/>
                <a:gd name="T48" fmla="*/ 2318 w 2788"/>
                <a:gd name="T49" fmla="*/ 248 h 1553"/>
                <a:gd name="T50" fmla="*/ 2384 w 2788"/>
                <a:gd name="T51" fmla="*/ 186 h 1553"/>
                <a:gd name="T52" fmla="*/ 2463 w 2788"/>
                <a:gd name="T53" fmla="*/ 190 h 1553"/>
                <a:gd name="T54" fmla="*/ 2512 w 2788"/>
                <a:gd name="T55" fmla="*/ 111 h 1553"/>
                <a:gd name="T56" fmla="*/ 2578 w 2788"/>
                <a:gd name="T57" fmla="*/ 111 h 1553"/>
                <a:gd name="T58" fmla="*/ 2690 w 2788"/>
                <a:gd name="T59" fmla="*/ 34 h 1553"/>
                <a:gd name="T60" fmla="*/ 2703 w 2788"/>
                <a:gd name="T61" fmla="*/ 0 h 1553"/>
                <a:gd name="T62" fmla="*/ 2788 w 2788"/>
                <a:gd name="T63" fmla="*/ 0 h 1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88" h="1553">
                  <a:moveTo>
                    <a:pt x="0" y="1553"/>
                  </a:moveTo>
                  <a:lnTo>
                    <a:pt x="154" y="1409"/>
                  </a:lnTo>
                  <a:lnTo>
                    <a:pt x="332" y="1331"/>
                  </a:lnTo>
                  <a:lnTo>
                    <a:pt x="470" y="1257"/>
                  </a:lnTo>
                  <a:lnTo>
                    <a:pt x="607" y="1149"/>
                  </a:lnTo>
                  <a:lnTo>
                    <a:pt x="713" y="1076"/>
                  </a:lnTo>
                  <a:lnTo>
                    <a:pt x="884" y="981"/>
                  </a:lnTo>
                  <a:lnTo>
                    <a:pt x="987" y="923"/>
                  </a:lnTo>
                  <a:lnTo>
                    <a:pt x="1101" y="911"/>
                  </a:lnTo>
                  <a:lnTo>
                    <a:pt x="1235" y="824"/>
                  </a:lnTo>
                  <a:lnTo>
                    <a:pt x="1326" y="775"/>
                  </a:lnTo>
                  <a:lnTo>
                    <a:pt x="1443" y="680"/>
                  </a:lnTo>
                  <a:lnTo>
                    <a:pt x="1518" y="656"/>
                  </a:lnTo>
                  <a:lnTo>
                    <a:pt x="1637" y="610"/>
                  </a:lnTo>
                  <a:lnTo>
                    <a:pt x="1719" y="545"/>
                  </a:lnTo>
                  <a:lnTo>
                    <a:pt x="1763" y="507"/>
                  </a:lnTo>
                  <a:lnTo>
                    <a:pt x="1843" y="507"/>
                  </a:lnTo>
                  <a:lnTo>
                    <a:pt x="1869" y="462"/>
                  </a:lnTo>
                  <a:lnTo>
                    <a:pt x="1934" y="438"/>
                  </a:lnTo>
                  <a:lnTo>
                    <a:pt x="1932" y="404"/>
                  </a:lnTo>
                  <a:lnTo>
                    <a:pt x="2012" y="408"/>
                  </a:lnTo>
                  <a:lnTo>
                    <a:pt x="2021" y="363"/>
                  </a:lnTo>
                  <a:lnTo>
                    <a:pt x="2150" y="355"/>
                  </a:lnTo>
                  <a:lnTo>
                    <a:pt x="2222" y="297"/>
                  </a:lnTo>
                  <a:lnTo>
                    <a:pt x="2318" y="248"/>
                  </a:lnTo>
                  <a:lnTo>
                    <a:pt x="2384" y="186"/>
                  </a:lnTo>
                  <a:lnTo>
                    <a:pt x="2463" y="190"/>
                  </a:lnTo>
                  <a:lnTo>
                    <a:pt x="2512" y="111"/>
                  </a:lnTo>
                  <a:lnTo>
                    <a:pt x="2578" y="111"/>
                  </a:lnTo>
                  <a:lnTo>
                    <a:pt x="2690" y="34"/>
                  </a:lnTo>
                  <a:lnTo>
                    <a:pt x="2703" y="0"/>
                  </a:lnTo>
                  <a:lnTo>
                    <a:pt x="2788" y="0"/>
                  </a:lnTo>
                </a:path>
              </a:pathLst>
            </a:custGeom>
            <a:noFill/>
            <a:ln w="23813" cap="flat">
              <a:solidFill>
                <a:srgbClr val="9D9D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85" name="Freeform 58"/>
            <p:cNvSpPr>
              <a:spLocks/>
            </p:cNvSpPr>
            <p:nvPr/>
          </p:nvSpPr>
          <p:spPr bwMode="auto">
            <a:xfrm>
              <a:off x="654" y="1133"/>
              <a:ext cx="3109" cy="2066"/>
            </a:xfrm>
            <a:custGeom>
              <a:avLst/>
              <a:gdLst>
                <a:gd name="T0" fmla="*/ 0 w 2821"/>
                <a:gd name="T1" fmla="*/ 0 h 2071"/>
                <a:gd name="T2" fmla="*/ 0 w 2821"/>
                <a:gd name="T3" fmla="*/ 2071 h 2071"/>
                <a:gd name="T4" fmla="*/ 2821 w 2821"/>
                <a:gd name="T5" fmla="*/ 2071 h 2071"/>
              </a:gdLst>
              <a:ahLst/>
              <a:cxnLst>
                <a:cxn ang="0">
                  <a:pos x="T0" y="T1"/>
                </a:cxn>
                <a:cxn ang="0">
                  <a:pos x="T2" y="T3"/>
                </a:cxn>
                <a:cxn ang="0">
                  <a:pos x="T4" y="T5"/>
                </a:cxn>
              </a:cxnLst>
              <a:rect l="0" t="0" r="r" b="b"/>
              <a:pathLst>
                <a:path w="2821" h="2071">
                  <a:moveTo>
                    <a:pt x="0" y="0"/>
                  </a:moveTo>
                  <a:lnTo>
                    <a:pt x="0" y="2071"/>
                  </a:lnTo>
                  <a:lnTo>
                    <a:pt x="2821" y="2071"/>
                  </a:lnTo>
                </a:path>
              </a:pathLst>
            </a:custGeom>
            <a:noFill/>
            <a:ln w="12700" cap="flat">
              <a:solidFill>
                <a:srgbClr val="3B557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86" name="Freeform 59"/>
            <p:cNvSpPr>
              <a:spLocks/>
            </p:cNvSpPr>
            <p:nvPr/>
          </p:nvSpPr>
          <p:spPr bwMode="auto">
            <a:xfrm>
              <a:off x="1473" y="3197"/>
              <a:ext cx="47" cy="38"/>
            </a:xfrm>
            <a:custGeom>
              <a:avLst/>
              <a:gdLst>
                <a:gd name="T0" fmla="*/ 24 w 47"/>
                <a:gd name="T1" fmla="*/ 38 h 38"/>
                <a:gd name="T2" fmla="*/ 47 w 47"/>
                <a:gd name="T3" fmla="*/ 0 h 38"/>
                <a:gd name="T4" fmla="*/ 0 w 47"/>
                <a:gd name="T5" fmla="*/ 0 h 38"/>
                <a:gd name="T6" fmla="*/ 24 w 47"/>
                <a:gd name="T7" fmla="*/ 38 h 38"/>
              </a:gdLst>
              <a:ahLst/>
              <a:cxnLst>
                <a:cxn ang="0">
                  <a:pos x="T0" y="T1"/>
                </a:cxn>
                <a:cxn ang="0">
                  <a:pos x="T2" y="T3"/>
                </a:cxn>
                <a:cxn ang="0">
                  <a:pos x="T4" y="T5"/>
                </a:cxn>
                <a:cxn ang="0">
                  <a:pos x="T6" y="T7"/>
                </a:cxn>
              </a:cxnLst>
              <a:rect l="0" t="0" r="r" b="b"/>
              <a:pathLst>
                <a:path w="47" h="38">
                  <a:moveTo>
                    <a:pt x="24" y="38"/>
                  </a:moveTo>
                  <a:lnTo>
                    <a:pt x="47" y="0"/>
                  </a:lnTo>
                  <a:lnTo>
                    <a:pt x="0" y="0"/>
                  </a:lnTo>
                  <a:lnTo>
                    <a:pt x="24" y="38"/>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87" name="Freeform 60"/>
            <p:cNvSpPr>
              <a:spLocks/>
            </p:cNvSpPr>
            <p:nvPr/>
          </p:nvSpPr>
          <p:spPr bwMode="auto">
            <a:xfrm>
              <a:off x="1929" y="3197"/>
              <a:ext cx="47" cy="38"/>
            </a:xfrm>
            <a:custGeom>
              <a:avLst/>
              <a:gdLst>
                <a:gd name="T0" fmla="*/ 25 w 47"/>
                <a:gd name="T1" fmla="*/ 38 h 38"/>
                <a:gd name="T2" fmla="*/ 47 w 47"/>
                <a:gd name="T3" fmla="*/ 0 h 38"/>
                <a:gd name="T4" fmla="*/ 0 w 47"/>
                <a:gd name="T5" fmla="*/ 0 h 38"/>
                <a:gd name="T6" fmla="*/ 25 w 47"/>
                <a:gd name="T7" fmla="*/ 38 h 38"/>
              </a:gdLst>
              <a:ahLst/>
              <a:cxnLst>
                <a:cxn ang="0">
                  <a:pos x="T0" y="T1"/>
                </a:cxn>
                <a:cxn ang="0">
                  <a:pos x="T2" y="T3"/>
                </a:cxn>
                <a:cxn ang="0">
                  <a:pos x="T4" y="T5"/>
                </a:cxn>
                <a:cxn ang="0">
                  <a:pos x="T6" y="T7"/>
                </a:cxn>
              </a:cxnLst>
              <a:rect l="0" t="0" r="r" b="b"/>
              <a:pathLst>
                <a:path w="47" h="38">
                  <a:moveTo>
                    <a:pt x="25" y="38"/>
                  </a:moveTo>
                  <a:lnTo>
                    <a:pt x="47" y="0"/>
                  </a:lnTo>
                  <a:lnTo>
                    <a:pt x="0" y="0"/>
                  </a:lnTo>
                  <a:lnTo>
                    <a:pt x="25" y="38"/>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88" name="Freeform 61"/>
            <p:cNvSpPr>
              <a:spLocks/>
            </p:cNvSpPr>
            <p:nvPr/>
          </p:nvSpPr>
          <p:spPr bwMode="auto">
            <a:xfrm>
              <a:off x="2383" y="3197"/>
              <a:ext cx="47" cy="38"/>
            </a:xfrm>
            <a:custGeom>
              <a:avLst/>
              <a:gdLst>
                <a:gd name="T0" fmla="*/ 24 w 47"/>
                <a:gd name="T1" fmla="*/ 38 h 38"/>
                <a:gd name="T2" fmla="*/ 47 w 47"/>
                <a:gd name="T3" fmla="*/ 0 h 38"/>
                <a:gd name="T4" fmla="*/ 0 w 47"/>
                <a:gd name="T5" fmla="*/ 0 h 38"/>
                <a:gd name="T6" fmla="*/ 24 w 47"/>
                <a:gd name="T7" fmla="*/ 38 h 38"/>
              </a:gdLst>
              <a:ahLst/>
              <a:cxnLst>
                <a:cxn ang="0">
                  <a:pos x="T0" y="T1"/>
                </a:cxn>
                <a:cxn ang="0">
                  <a:pos x="T2" y="T3"/>
                </a:cxn>
                <a:cxn ang="0">
                  <a:pos x="T4" y="T5"/>
                </a:cxn>
                <a:cxn ang="0">
                  <a:pos x="T6" y="T7"/>
                </a:cxn>
              </a:cxnLst>
              <a:rect l="0" t="0" r="r" b="b"/>
              <a:pathLst>
                <a:path w="47" h="38">
                  <a:moveTo>
                    <a:pt x="24" y="38"/>
                  </a:moveTo>
                  <a:lnTo>
                    <a:pt x="47" y="0"/>
                  </a:lnTo>
                  <a:lnTo>
                    <a:pt x="0" y="0"/>
                  </a:lnTo>
                  <a:lnTo>
                    <a:pt x="24" y="38"/>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89" name="Freeform 62"/>
            <p:cNvSpPr>
              <a:spLocks/>
            </p:cNvSpPr>
            <p:nvPr/>
          </p:nvSpPr>
          <p:spPr bwMode="auto">
            <a:xfrm>
              <a:off x="2832" y="3197"/>
              <a:ext cx="47" cy="38"/>
            </a:xfrm>
            <a:custGeom>
              <a:avLst/>
              <a:gdLst>
                <a:gd name="T0" fmla="*/ 24 w 47"/>
                <a:gd name="T1" fmla="*/ 38 h 38"/>
                <a:gd name="T2" fmla="*/ 47 w 47"/>
                <a:gd name="T3" fmla="*/ 0 h 38"/>
                <a:gd name="T4" fmla="*/ 0 w 47"/>
                <a:gd name="T5" fmla="*/ 0 h 38"/>
                <a:gd name="T6" fmla="*/ 24 w 47"/>
                <a:gd name="T7" fmla="*/ 38 h 38"/>
              </a:gdLst>
              <a:ahLst/>
              <a:cxnLst>
                <a:cxn ang="0">
                  <a:pos x="T0" y="T1"/>
                </a:cxn>
                <a:cxn ang="0">
                  <a:pos x="T2" y="T3"/>
                </a:cxn>
                <a:cxn ang="0">
                  <a:pos x="T4" y="T5"/>
                </a:cxn>
                <a:cxn ang="0">
                  <a:pos x="T6" y="T7"/>
                </a:cxn>
              </a:cxnLst>
              <a:rect l="0" t="0" r="r" b="b"/>
              <a:pathLst>
                <a:path w="47" h="38">
                  <a:moveTo>
                    <a:pt x="24" y="38"/>
                  </a:moveTo>
                  <a:lnTo>
                    <a:pt x="47" y="0"/>
                  </a:lnTo>
                  <a:lnTo>
                    <a:pt x="0" y="0"/>
                  </a:lnTo>
                  <a:lnTo>
                    <a:pt x="24" y="38"/>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90" name="Freeform 63"/>
            <p:cNvSpPr>
              <a:spLocks/>
            </p:cNvSpPr>
            <p:nvPr/>
          </p:nvSpPr>
          <p:spPr bwMode="auto">
            <a:xfrm>
              <a:off x="3290" y="3197"/>
              <a:ext cx="47" cy="38"/>
            </a:xfrm>
            <a:custGeom>
              <a:avLst/>
              <a:gdLst>
                <a:gd name="T0" fmla="*/ 23 w 47"/>
                <a:gd name="T1" fmla="*/ 38 h 38"/>
                <a:gd name="T2" fmla="*/ 47 w 47"/>
                <a:gd name="T3" fmla="*/ 0 h 38"/>
                <a:gd name="T4" fmla="*/ 0 w 47"/>
                <a:gd name="T5" fmla="*/ 0 h 38"/>
                <a:gd name="T6" fmla="*/ 23 w 47"/>
                <a:gd name="T7" fmla="*/ 38 h 38"/>
              </a:gdLst>
              <a:ahLst/>
              <a:cxnLst>
                <a:cxn ang="0">
                  <a:pos x="T0" y="T1"/>
                </a:cxn>
                <a:cxn ang="0">
                  <a:pos x="T2" y="T3"/>
                </a:cxn>
                <a:cxn ang="0">
                  <a:pos x="T4" y="T5"/>
                </a:cxn>
                <a:cxn ang="0">
                  <a:pos x="T6" y="T7"/>
                </a:cxn>
              </a:cxnLst>
              <a:rect l="0" t="0" r="r" b="b"/>
              <a:pathLst>
                <a:path w="47" h="38">
                  <a:moveTo>
                    <a:pt x="23" y="38"/>
                  </a:moveTo>
                  <a:lnTo>
                    <a:pt x="47" y="0"/>
                  </a:lnTo>
                  <a:lnTo>
                    <a:pt x="0" y="0"/>
                  </a:lnTo>
                  <a:lnTo>
                    <a:pt x="23" y="38"/>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91" name="Freeform 64"/>
            <p:cNvSpPr>
              <a:spLocks/>
            </p:cNvSpPr>
            <p:nvPr/>
          </p:nvSpPr>
          <p:spPr bwMode="auto">
            <a:xfrm>
              <a:off x="3716" y="3197"/>
              <a:ext cx="47" cy="38"/>
            </a:xfrm>
            <a:custGeom>
              <a:avLst/>
              <a:gdLst>
                <a:gd name="T0" fmla="*/ 23 w 47"/>
                <a:gd name="T1" fmla="*/ 38 h 38"/>
                <a:gd name="T2" fmla="*/ 47 w 47"/>
                <a:gd name="T3" fmla="*/ 0 h 38"/>
                <a:gd name="T4" fmla="*/ 0 w 47"/>
                <a:gd name="T5" fmla="*/ 0 h 38"/>
                <a:gd name="T6" fmla="*/ 23 w 47"/>
                <a:gd name="T7" fmla="*/ 38 h 38"/>
              </a:gdLst>
              <a:ahLst/>
              <a:cxnLst>
                <a:cxn ang="0">
                  <a:pos x="T0" y="T1"/>
                </a:cxn>
                <a:cxn ang="0">
                  <a:pos x="T2" y="T3"/>
                </a:cxn>
                <a:cxn ang="0">
                  <a:pos x="T4" y="T5"/>
                </a:cxn>
                <a:cxn ang="0">
                  <a:pos x="T6" y="T7"/>
                </a:cxn>
              </a:cxnLst>
              <a:rect l="0" t="0" r="r" b="b"/>
              <a:pathLst>
                <a:path w="47" h="38">
                  <a:moveTo>
                    <a:pt x="23" y="38"/>
                  </a:moveTo>
                  <a:lnTo>
                    <a:pt x="47" y="0"/>
                  </a:lnTo>
                  <a:lnTo>
                    <a:pt x="0" y="0"/>
                  </a:lnTo>
                  <a:lnTo>
                    <a:pt x="23" y="38"/>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92" name="Freeform 65"/>
            <p:cNvSpPr>
              <a:spLocks/>
            </p:cNvSpPr>
            <p:nvPr/>
          </p:nvSpPr>
          <p:spPr bwMode="auto">
            <a:xfrm>
              <a:off x="1020" y="3197"/>
              <a:ext cx="47" cy="38"/>
            </a:xfrm>
            <a:custGeom>
              <a:avLst/>
              <a:gdLst>
                <a:gd name="T0" fmla="*/ 22 w 47"/>
                <a:gd name="T1" fmla="*/ 38 h 38"/>
                <a:gd name="T2" fmla="*/ 47 w 47"/>
                <a:gd name="T3" fmla="*/ 0 h 38"/>
                <a:gd name="T4" fmla="*/ 0 w 47"/>
                <a:gd name="T5" fmla="*/ 0 h 38"/>
                <a:gd name="T6" fmla="*/ 22 w 47"/>
                <a:gd name="T7" fmla="*/ 38 h 38"/>
              </a:gdLst>
              <a:ahLst/>
              <a:cxnLst>
                <a:cxn ang="0">
                  <a:pos x="T0" y="T1"/>
                </a:cxn>
                <a:cxn ang="0">
                  <a:pos x="T2" y="T3"/>
                </a:cxn>
                <a:cxn ang="0">
                  <a:pos x="T4" y="T5"/>
                </a:cxn>
                <a:cxn ang="0">
                  <a:pos x="T6" y="T7"/>
                </a:cxn>
              </a:cxnLst>
              <a:rect l="0" t="0" r="r" b="b"/>
              <a:pathLst>
                <a:path w="47" h="38">
                  <a:moveTo>
                    <a:pt x="22" y="38"/>
                  </a:moveTo>
                  <a:lnTo>
                    <a:pt x="47" y="0"/>
                  </a:lnTo>
                  <a:lnTo>
                    <a:pt x="0" y="0"/>
                  </a:lnTo>
                  <a:lnTo>
                    <a:pt x="22" y="38"/>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93" name="Freeform 66"/>
            <p:cNvSpPr>
              <a:spLocks/>
            </p:cNvSpPr>
            <p:nvPr/>
          </p:nvSpPr>
          <p:spPr bwMode="auto">
            <a:xfrm>
              <a:off x="621" y="1123"/>
              <a:ext cx="37" cy="47"/>
            </a:xfrm>
            <a:custGeom>
              <a:avLst/>
              <a:gdLst>
                <a:gd name="T0" fmla="*/ 0 w 37"/>
                <a:gd name="T1" fmla="*/ 23 h 47"/>
                <a:gd name="T2" fmla="*/ 37 w 37"/>
                <a:gd name="T3" fmla="*/ 47 h 47"/>
                <a:gd name="T4" fmla="*/ 37 w 37"/>
                <a:gd name="T5" fmla="*/ 0 h 47"/>
                <a:gd name="T6" fmla="*/ 0 w 37"/>
                <a:gd name="T7" fmla="*/ 23 h 47"/>
              </a:gdLst>
              <a:ahLst/>
              <a:cxnLst>
                <a:cxn ang="0">
                  <a:pos x="T0" y="T1"/>
                </a:cxn>
                <a:cxn ang="0">
                  <a:pos x="T2" y="T3"/>
                </a:cxn>
                <a:cxn ang="0">
                  <a:pos x="T4" y="T5"/>
                </a:cxn>
                <a:cxn ang="0">
                  <a:pos x="T6" y="T7"/>
                </a:cxn>
              </a:cxnLst>
              <a:rect l="0" t="0" r="r" b="b"/>
              <a:pathLst>
                <a:path w="37" h="47">
                  <a:moveTo>
                    <a:pt x="0" y="23"/>
                  </a:moveTo>
                  <a:lnTo>
                    <a:pt x="37" y="47"/>
                  </a:lnTo>
                  <a:lnTo>
                    <a:pt x="37" y="0"/>
                  </a:lnTo>
                  <a:lnTo>
                    <a:pt x="0" y="23"/>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94" name="Freeform 67"/>
            <p:cNvSpPr>
              <a:spLocks/>
            </p:cNvSpPr>
            <p:nvPr/>
          </p:nvSpPr>
          <p:spPr bwMode="auto">
            <a:xfrm>
              <a:off x="621" y="1803"/>
              <a:ext cx="37" cy="46"/>
            </a:xfrm>
            <a:custGeom>
              <a:avLst/>
              <a:gdLst>
                <a:gd name="T0" fmla="*/ 0 w 37"/>
                <a:gd name="T1" fmla="*/ 22 h 46"/>
                <a:gd name="T2" fmla="*/ 37 w 37"/>
                <a:gd name="T3" fmla="*/ 46 h 46"/>
                <a:gd name="T4" fmla="*/ 37 w 37"/>
                <a:gd name="T5" fmla="*/ 0 h 46"/>
                <a:gd name="T6" fmla="*/ 0 w 37"/>
                <a:gd name="T7" fmla="*/ 22 h 46"/>
              </a:gdLst>
              <a:ahLst/>
              <a:cxnLst>
                <a:cxn ang="0">
                  <a:pos x="T0" y="T1"/>
                </a:cxn>
                <a:cxn ang="0">
                  <a:pos x="T2" y="T3"/>
                </a:cxn>
                <a:cxn ang="0">
                  <a:pos x="T4" y="T5"/>
                </a:cxn>
                <a:cxn ang="0">
                  <a:pos x="T6" y="T7"/>
                </a:cxn>
              </a:cxnLst>
              <a:rect l="0" t="0" r="r" b="b"/>
              <a:pathLst>
                <a:path w="37" h="46">
                  <a:moveTo>
                    <a:pt x="0" y="22"/>
                  </a:moveTo>
                  <a:lnTo>
                    <a:pt x="37" y="46"/>
                  </a:lnTo>
                  <a:lnTo>
                    <a:pt x="37" y="0"/>
                  </a:lnTo>
                  <a:lnTo>
                    <a:pt x="0" y="22"/>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95" name="Freeform 68"/>
            <p:cNvSpPr>
              <a:spLocks/>
            </p:cNvSpPr>
            <p:nvPr/>
          </p:nvSpPr>
          <p:spPr bwMode="auto">
            <a:xfrm>
              <a:off x="621" y="2481"/>
              <a:ext cx="37" cy="47"/>
            </a:xfrm>
            <a:custGeom>
              <a:avLst/>
              <a:gdLst>
                <a:gd name="T0" fmla="*/ 0 w 37"/>
                <a:gd name="T1" fmla="*/ 23 h 47"/>
                <a:gd name="T2" fmla="*/ 37 w 37"/>
                <a:gd name="T3" fmla="*/ 47 h 47"/>
                <a:gd name="T4" fmla="*/ 37 w 37"/>
                <a:gd name="T5" fmla="*/ 0 h 47"/>
                <a:gd name="T6" fmla="*/ 0 w 37"/>
                <a:gd name="T7" fmla="*/ 23 h 47"/>
              </a:gdLst>
              <a:ahLst/>
              <a:cxnLst>
                <a:cxn ang="0">
                  <a:pos x="T0" y="T1"/>
                </a:cxn>
                <a:cxn ang="0">
                  <a:pos x="T2" y="T3"/>
                </a:cxn>
                <a:cxn ang="0">
                  <a:pos x="T4" y="T5"/>
                </a:cxn>
                <a:cxn ang="0">
                  <a:pos x="T6" y="T7"/>
                </a:cxn>
              </a:cxnLst>
              <a:rect l="0" t="0" r="r" b="b"/>
              <a:pathLst>
                <a:path w="37" h="47">
                  <a:moveTo>
                    <a:pt x="0" y="23"/>
                  </a:moveTo>
                  <a:lnTo>
                    <a:pt x="37" y="47"/>
                  </a:lnTo>
                  <a:lnTo>
                    <a:pt x="37" y="0"/>
                  </a:lnTo>
                  <a:lnTo>
                    <a:pt x="0" y="23"/>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96" name="Freeform 69"/>
            <p:cNvSpPr>
              <a:spLocks/>
            </p:cNvSpPr>
            <p:nvPr/>
          </p:nvSpPr>
          <p:spPr bwMode="auto">
            <a:xfrm>
              <a:off x="621" y="3163"/>
              <a:ext cx="37" cy="47"/>
            </a:xfrm>
            <a:custGeom>
              <a:avLst/>
              <a:gdLst>
                <a:gd name="T0" fmla="*/ 0 w 37"/>
                <a:gd name="T1" fmla="*/ 24 h 47"/>
                <a:gd name="T2" fmla="*/ 37 w 37"/>
                <a:gd name="T3" fmla="*/ 47 h 47"/>
                <a:gd name="T4" fmla="*/ 37 w 37"/>
                <a:gd name="T5" fmla="*/ 0 h 47"/>
                <a:gd name="T6" fmla="*/ 0 w 37"/>
                <a:gd name="T7" fmla="*/ 24 h 47"/>
              </a:gdLst>
              <a:ahLst/>
              <a:cxnLst>
                <a:cxn ang="0">
                  <a:pos x="T0" y="T1"/>
                </a:cxn>
                <a:cxn ang="0">
                  <a:pos x="T2" y="T3"/>
                </a:cxn>
                <a:cxn ang="0">
                  <a:pos x="T4" y="T5"/>
                </a:cxn>
                <a:cxn ang="0">
                  <a:pos x="T6" y="T7"/>
                </a:cxn>
              </a:cxnLst>
              <a:rect l="0" t="0" r="r" b="b"/>
              <a:pathLst>
                <a:path w="37" h="47">
                  <a:moveTo>
                    <a:pt x="0" y="24"/>
                  </a:moveTo>
                  <a:lnTo>
                    <a:pt x="37" y="47"/>
                  </a:lnTo>
                  <a:lnTo>
                    <a:pt x="37" y="0"/>
                  </a:lnTo>
                  <a:lnTo>
                    <a:pt x="0" y="24"/>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grpSp>
      <p:sp>
        <p:nvSpPr>
          <p:cNvPr id="47" name="TextBox 46"/>
          <p:cNvSpPr txBox="1"/>
          <p:nvPr/>
        </p:nvSpPr>
        <p:spPr>
          <a:xfrm>
            <a:off x="7421637" y="0"/>
            <a:ext cx="1722391" cy="307777"/>
          </a:xfrm>
          <a:prstGeom prst="rect">
            <a:avLst/>
          </a:prstGeom>
          <a:solidFill>
            <a:schemeClr val="accent2"/>
          </a:solidFill>
        </p:spPr>
        <p:txBody>
          <a:bodyPr wrap="square" rtlCol="0">
            <a:spAutoFit/>
          </a:bodyPr>
          <a:lstStyle/>
          <a:p>
            <a:r>
              <a:rPr lang="en-GB" sz="1400" b="1" i="1" dirty="0" smtClean="0">
                <a:solidFill>
                  <a:srgbClr val="374B5A"/>
                </a:solidFill>
              </a:rPr>
              <a:t>Primary endpoint</a:t>
            </a:r>
            <a:endParaRPr lang="en-GB" sz="1400" b="1" i="1" dirty="0">
              <a:solidFill>
                <a:srgbClr val="374B5A"/>
              </a:solidFill>
            </a:endParaRPr>
          </a:p>
        </p:txBody>
      </p:sp>
      <p:sp>
        <p:nvSpPr>
          <p:cNvPr id="48"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13</a:t>
            </a:fld>
            <a:endParaRPr lang="en-US" dirty="0" smtClean="0"/>
          </a:p>
        </p:txBody>
      </p:sp>
    </p:spTree>
    <p:extLst>
      <p:ext uri="{BB962C8B-B14F-4D97-AF65-F5344CB8AC3E}">
        <p14:creationId xmlns:p14="http://schemas.microsoft.com/office/powerpoint/2010/main" val="232634108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el 6"/>
          <p:cNvSpPr txBox="1">
            <a:spLocks/>
          </p:cNvSpPr>
          <p:nvPr/>
        </p:nvSpPr>
        <p:spPr>
          <a:xfrm>
            <a:off x="477351" y="283621"/>
            <a:ext cx="7863840" cy="514350"/>
          </a:xfrm>
          <a:prstGeom prst="rect">
            <a:avLst/>
          </a:prstGeom>
        </p:spPr>
        <p:txBody>
          <a:bodyPr vert="horz" lIns="0" tIns="0" rIns="0" bIns="0" rtlCol="0" anchor="t" anchorCtr="0">
            <a:noAutofit/>
          </a:bodyPr>
          <a:lstStyle>
            <a:lvl1pPr algn="l" rtl="0" eaLnBrk="1" fontAlgn="base" hangingPunct="1">
              <a:lnSpc>
                <a:spcPts val="2600"/>
              </a:lnSpc>
              <a:spcBef>
                <a:spcPct val="0"/>
              </a:spcBef>
              <a:spcAft>
                <a:spcPct val="0"/>
              </a:spcAft>
              <a:defRPr sz="2400" b="1" i="0" baseline="0">
                <a:solidFill>
                  <a:schemeClr val="tx1"/>
                </a:solidFill>
                <a:latin typeface="+mj-lt"/>
                <a:ea typeface="+mj-ea"/>
                <a:cs typeface="+mj-cs"/>
              </a:defRPr>
            </a:lvl1pPr>
            <a:lvl2pPr algn="l" rtl="0" eaLnBrk="1" fontAlgn="base" hangingPunct="1">
              <a:lnSpc>
                <a:spcPct val="95000"/>
              </a:lnSpc>
              <a:spcBef>
                <a:spcPct val="0"/>
              </a:spcBef>
              <a:spcAft>
                <a:spcPct val="0"/>
              </a:spcAft>
              <a:defRPr sz="2800">
                <a:solidFill>
                  <a:schemeClr val="folHlink"/>
                </a:solidFill>
                <a:latin typeface="Arial" charset="0"/>
              </a:defRPr>
            </a:lvl2pPr>
            <a:lvl3pPr algn="l" rtl="0" eaLnBrk="1" fontAlgn="base" hangingPunct="1">
              <a:lnSpc>
                <a:spcPct val="95000"/>
              </a:lnSpc>
              <a:spcBef>
                <a:spcPct val="0"/>
              </a:spcBef>
              <a:spcAft>
                <a:spcPct val="0"/>
              </a:spcAft>
              <a:defRPr sz="2800">
                <a:solidFill>
                  <a:schemeClr val="folHlink"/>
                </a:solidFill>
                <a:latin typeface="Arial" charset="0"/>
              </a:defRPr>
            </a:lvl3pPr>
            <a:lvl4pPr algn="l" rtl="0" eaLnBrk="1" fontAlgn="base" hangingPunct="1">
              <a:lnSpc>
                <a:spcPct val="95000"/>
              </a:lnSpc>
              <a:spcBef>
                <a:spcPct val="0"/>
              </a:spcBef>
              <a:spcAft>
                <a:spcPct val="0"/>
              </a:spcAft>
              <a:defRPr sz="2800">
                <a:solidFill>
                  <a:schemeClr val="folHlink"/>
                </a:solidFill>
                <a:latin typeface="Arial" charset="0"/>
              </a:defRPr>
            </a:lvl4pPr>
            <a:lvl5pPr algn="l" rtl="0" eaLnBrk="1" fontAlgn="base" hangingPunct="1">
              <a:lnSpc>
                <a:spcPct val="95000"/>
              </a:lnSpc>
              <a:spcBef>
                <a:spcPct val="0"/>
              </a:spcBef>
              <a:spcAft>
                <a:spcPct val="0"/>
              </a:spcAft>
              <a:defRPr sz="2800">
                <a:solidFill>
                  <a:schemeClr val="folHlink"/>
                </a:solidFill>
                <a:latin typeface="Arial" charset="0"/>
              </a:defRPr>
            </a:lvl5pPr>
            <a:lvl6pPr marL="457200" algn="l" rtl="0" eaLnBrk="1" fontAlgn="base" hangingPunct="1">
              <a:lnSpc>
                <a:spcPct val="95000"/>
              </a:lnSpc>
              <a:spcBef>
                <a:spcPct val="0"/>
              </a:spcBef>
              <a:spcAft>
                <a:spcPct val="0"/>
              </a:spcAft>
              <a:defRPr sz="2800">
                <a:solidFill>
                  <a:schemeClr val="folHlink"/>
                </a:solidFill>
                <a:latin typeface="Arial" charset="0"/>
              </a:defRPr>
            </a:lvl6pPr>
            <a:lvl7pPr marL="914400" algn="l" rtl="0" eaLnBrk="1" fontAlgn="base" hangingPunct="1">
              <a:lnSpc>
                <a:spcPct val="95000"/>
              </a:lnSpc>
              <a:spcBef>
                <a:spcPct val="0"/>
              </a:spcBef>
              <a:spcAft>
                <a:spcPct val="0"/>
              </a:spcAft>
              <a:defRPr sz="2800">
                <a:solidFill>
                  <a:schemeClr val="folHlink"/>
                </a:solidFill>
                <a:latin typeface="Arial" charset="0"/>
              </a:defRPr>
            </a:lvl7pPr>
            <a:lvl8pPr marL="1371600" algn="l" rtl="0" eaLnBrk="1" fontAlgn="base" hangingPunct="1">
              <a:lnSpc>
                <a:spcPct val="95000"/>
              </a:lnSpc>
              <a:spcBef>
                <a:spcPct val="0"/>
              </a:spcBef>
              <a:spcAft>
                <a:spcPct val="0"/>
              </a:spcAft>
              <a:defRPr sz="2800">
                <a:solidFill>
                  <a:schemeClr val="folHlink"/>
                </a:solidFill>
                <a:latin typeface="Arial" charset="0"/>
              </a:defRPr>
            </a:lvl8pPr>
            <a:lvl9pPr marL="1828800" algn="l" rtl="0" eaLnBrk="1" fontAlgn="base" hangingPunct="1">
              <a:lnSpc>
                <a:spcPct val="95000"/>
              </a:lnSpc>
              <a:spcBef>
                <a:spcPct val="0"/>
              </a:spcBef>
              <a:spcAft>
                <a:spcPct val="0"/>
              </a:spcAft>
              <a:defRPr sz="2800">
                <a:solidFill>
                  <a:schemeClr val="folHlink"/>
                </a:solidFill>
                <a:latin typeface="Arial" charset="0"/>
              </a:defRPr>
            </a:lvl9pPr>
          </a:lstStyle>
          <a:p>
            <a:endParaRPr lang="en-US" sz="2000" baseline="30000" dirty="0">
              <a:solidFill>
                <a:srgbClr val="374B5A"/>
              </a:solidFill>
            </a:endParaRPr>
          </a:p>
        </p:txBody>
      </p:sp>
      <p:sp>
        <p:nvSpPr>
          <p:cNvPr id="7" name="Rechteck 6"/>
          <p:cNvSpPr/>
          <p:nvPr/>
        </p:nvSpPr>
        <p:spPr>
          <a:xfrm>
            <a:off x="456920" y="4520134"/>
            <a:ext cx="8343311" cy="707886"/>
          </a:xfrm>
          <a:prstGeom prst="rect">
            <a:avLst/>
          </a:prstGeom>
        </p:spPr>
        <p:txBody>
          <a:bodyPr wrap="square">
            <a:spAutoFit/>
          </a:bodyPr>
          <a:lstStyle/>
          <a:p>
            <a:r>
              <a:rPr lang="en-US" sz="800" b="1" dirty="0" smtClean="0">
                <a:solidFill>
                  <a:srgbClr val="374B5A"/>
                </a:solidFill>
              </a:rPr>
              <a:t>*</a:t>
            </a:r>
            <a:r>
              <a:rPr lang="en-US" sz="800" dirty="0" smtClean="0">
                <a:solidFill>
                  <a:srgbClr val="374B5A"/>
                </a:solidFill>
              </a:rPr>
              <a:t>Compared with enalapril, as assessed via </a:t>
            </a:r>
            <a:r>
              <a:rPr lang="en-US" sz="800" dirty="0">
                <a:solidFill>
                  <a:srgbClr val="374B5A"/>
                </a:solidFill>
              </a:rPr>
              <a:t>t</a:t>
            </a:r>
            <a:r>
              <a:rPr lang="en-US" sz="800" dirty="0" smtClean="0">
                <a:solidFill>
                  <a:srgbClr val="374B5A"/>
                </a:solidFill>
              </a:rPr>
              <a:t>ime to first hospitalization for HF (single component of primary endpoint). </a:t>
            </a:r>
            <a:r>
              <a:rPr lang="en-US" sz="800" baseline="30000" dirty="0" smtClean="0">
                <a:solidFill>
                  <a:srgbClr val="374B5A"/>
                </a:solidFill>
              </a:rPr>
              <a:t>‡</a:t>
            </a:r>
            <a:r>
              <a:rPr lang="en-US" sz="800" dirty="0" smtClean="0">
                <a:solidFill>
                  <a:srgbClr val="374B5A"/>
                </a:solidFill>
              </a:rPr>
              <a:t>Enalapril </a:t>
            </a:r>
            <a:r>
              <a:rPr lang="en-US" sz="800" dirty="0">
                <a:solidFill>
                  <a:srgbClr val="374B5A"/>
                </a:solidFill>
              </a:rPr>
              <a:t>10 mg 2x daily as comparator </a:t>
            </a:r>
            <a:r>
              <a:rPr lang="en-US" sz="800" dirty="0" smtClean="0">
                <a:solidFill>
                  <a:srgbClr val="374B5A"/>
                </a:solidFill>
              </a:rPr>
              <a:t>vs sacubitril/valsartan </a:t>
            </a:r>
            <a:r>
              <a:rPr lang="en-US" sz="800" dirty="0">
                <a:solidFill>
                  <a:srgbClr val="374B5A"/>
                </a:solidFill>
              </a:rPr>
              <a:t>200 mg 2x daily in the PARADIGM-HF study (in addition of </a:t>
            </a:r>
            <a:r>
              <a:rPr lang="en-US" sz="800" dirty="0" smtClean="0">
                <a:solidFill>
                  <a:srgbClr val="374B5A"/>
                </a:solidFill>
              </a:rPr>
              <a:t>standard</a:t>
            </a:r>
            <a:r>
              <a:rPr lang="en-US" sz="800" dirty="0" smtClean="0">
                <a:solidFill>
                  <a:srgbClr val="374B5A"/>
                </a:solidFill>
                <a:latin typeface="Arial"/>
                <a:cs typeface="Arial"/>
              </a:rPr>
              <a:t> </a:t>
            </a:r>
            <a:r>
              <a:rPr lang="en-US" sz="800" dirty="0" smtClean="0">
                <a:solidFill>
                  <a:srgbClr val="374B5A"/>
                </a:solidFill>
              </a:rPr>
              <a:t>therapy).</a:t>
            </a:r>
            <a:r>
              <a:rPr lang="en-US" sz="800" baseline="30000" dirty="0">
                <a:solidFill>
                  <a:srgbClr val="374B5A"/>
                </a:solidFill>
              </a:rPr>
              <a:t> </a:t>
            </a:r>
            <a:r>
              <a:rPr lang="en-US" sz="800" baseline="30000" dirty="0" smtClean="0">
                <a:solidFill>
                  <a:srgbClr val="374B5A"/>
                </a:solidFill>
              </a:rPr>
              <a:t>§</a:t>
            </a:r>
            <a:r>
              <a:rPr lang="en-US" sz="800" dirty="0" smtClean="0">
                <a:solidFill>
                  <a:srgbClr val="374B5A"/>
                </a:solidFill>
              </a:rPr>
              <a:t>27 </a:t>
            </a:r>
            <a:r>
              <a:rPr lang="en-US" sz="800" dirty="0">
                <a:solidFill>
                  <a:srgbClr val="374B5A"/>
                </a:solidFill>
              </a:rPr>
              <a:t>months since randomization (median</a:t>
            </a:r>
            <a:r>
              <a:rPr lang="en-US" sz="800" dirty="0" smtClean="0">
                <a:solidFill>
                  <a:srgbClr val="374B5A"/>
                </a:solidFill>
              </a:rPr>
              <a:t>) </a:t>
            </a:r>
          </a:p>
          <a:p>
            <a:r>
              <a:rPr lang="en-US" sz="800" dirty="0" smtClean="0">
                <a:solidFill>
                  <a:srgbClr val="374B5A"/>
                </a:solidFill>
              </a:rPr>
              <a:t>ACE=angiotensin-converting enzyme;</a:t>
            </a:r>
            <a:r>
              <a:rPr lang="en-US" sz="800" b="1" dirty="0">
                <a:solidFill>
                  <a:srgbClr val="374B5A"/>
                </a:solidFill>
              </a:rPr>
              <a:t> </a:t>
            </a:r>
            <a:r>
              <a:rPr lang="en-US" sz="800" dirty="0">
                <a:solidFill>
                  <a:srgbClr val="374B5A"/>
                </a:solidFill>
              </a:rPr>
              <a:t>ARR=absolute risk </a:t>
            </a:r>
            <a:r>
              <a:rPr lang="en-US" sz="800" dirty="0" smtClean="0">
                <a:solidFill>
                  <a:srgbClr val="374B5A"/>
                </a:solidFill>
              </a:rPr>
              <a:t>reduction; CI=confidence interval; HF=heart failure; </a:t>
            </a:r>
            <a:r>
              <a:rPr lang="en-US" sz="800" dirty="0">
                <a:solidFill>
                  <a:srgbClr val="374B5A"/>
                </a:solidFill>
              </a:rPr>
              <a:t>HFrEF=heart failure with reduced ejection </a:t>
            </a:r>
            <a:r>
              <a:rPr lang="en-US" sz="800" dirty="0" smtClean="0">
                <a:solidFill>
                  <a:srgbClr val="374B5A"/>
                </a:solidFill>
              </a:rPr>
              <a:t>fraction; </a:t>
            </a:r>
            <a:r>
              <a:rPr lang="en-US" sz="800" dirty="0">
                <a:solidFill>
                  <a:srgbClr val="374B5A"/>
                </a:solidFill>
              </a:rPr>
              <a:t>HR=hazard </a:t>
            </a:r>
            <a:r>
              <a:rPr lang="en-US" sz="800" dirty="0" smtClean="0">
                <a:solidFill>
                  <a:srgbClr val="374B5A"/>
                </a:solidFill>
              </a:rPr>
              <a:t>ratio; NNT=number needed to treat</a:t>
            </a:r>
          </a:p>
          <a:p>
            <a:pPr>
              <a:defRPr/>
            </a:pPr>
            <a:r>
              <a:rPr lang="en-GB" sz="800" dirty="0" smtClean="0">
                <a:solidFill>
                  <a:srgbClr val="374B5A"/>
                </a:solidFill>
              </a:rPr>
              <a:t>McMurray </a:t>
            </a:r>
            <a:r>
              <a:rPr lang="en-GB" sz="800" dirty="0">
                <a:solidFill>
                  <a:srgbClr val="374B5A"/>
                </a:solidFill>
              </a:rPr>
              <a:t>et al. N Engl J Med </a:t>
            </a:r>
            <a:r>
              <a:rPr lang="en-GB" sz="800" dirty="0" smtClean="0">
                <a:solidFill>
                  <a:srgbClr val="374B5A"/>
                </a:solidFill>
              </a:rPr>
              <a:t>2014;371:993–1004</a:t>
            </a:r>
            <a:endParaRPr lang="en-GB" sz="800" dirty="0">
              <a:solidFill>
                <a:srgbClr val="374B5A"/>
              </a:solidFill>
            </a:endParaRPr>
          </a:p>
        </p:txBody>
      </p:sp>
      <p:sp>
        <p:nvSpPr>
          <p:cNvPr id="11" name="TextBox 10"/>
          <p:cNvSpPr txBox="1"/>
          <p:nvPr/>
        </p:nvSpPr>
        <p:spPr>
          <a:xfrm rot="16200000">
            <a:off x="-464401" y="2297660"/>
            <a:ext cx="2014975" cy="282573"/>
          </a:xfrm>
          <a:prstGeom prst="rect">
            <a:avLst/>
          </a:prstGeom>
          <a:noFill/>
        </p:spPr>
        <p:txBody>
          <a:bodyPr wrap="none" lIns="0" tIns="0" rIns="0" bIns="36000" rtlCol="0" anchor="b">
            <a:spAutoFit/>
          </a:bodyPr>
          <a:lstStyle/>
          <a:p>
            <a:pPr algn="ctr"/>
            <a:r>
              <a:rPr lang="en-US" sz="1600" dirty="0" smtClean="0">
                <a:solidFill>
                  <a:srgbClr val="374B5A"/>
                </a:solidFill>
                <a:latin typeface="Arial"/>
              </a:rPr>
              <a:t>Cumulative probability</a:t>
            </a:r>
            <a:endParaRPr lang="en-US" sz="1600" dirty="0">
              <a:solidFill>
                <a:srgbClr val="374B5A"/>
              </a:solidFill>
              <a:latin typeface="Arial"/>
            </a:endParaRPr>
          </a:p>
        </p:txBody>
      </p:sp>
      <p:sp>
        <p:nvSpPr>
          <p:cNvPr id="13" name="TextBox 12"/>
          <p:cNvSpPr txBox="1"/>
          <p:nvPr/>
        </p:nvSpPr>
        <p:spPr>
          <a:xfrm>
            <a:off x="2699070" y="3905061"/>
            <a:ext cx="1755289" cy="205629"/>
          </a:xfrm>
          <a:prstGeom prst="rect">
            <a:avLst/>
          </a:prstGeom>
          <a:noFill/>
        </p:spPr>
        <p:txBody>
          <a:bodyPr wrap="none" lIns="0" tIns="36000" rIns="0" bIns="0" rtlCol="0" anchor="t">
            <a:spAutoFit/>
          </a:bodyPr>
          <a:lstStyle/>
          <a:p>
            <a:pPr algn="ctr"/>
            <a:r>
              <a:rPr lang="en-US" sz="1100" dirty="0">
                <a:solidFill>
                  <a:srgbClr val="374B5A"/>
                </a:solidFill>
                <a:latin typeface="Arial"/>
              </a:rPr>
              <a:t>Months since randomization</a:t>
            </a:r>
          </a:p>
        </p:txBody>
      </p:sp>
      <p:sp>
        <p:nvSpPr>
          <p:cNvPr id="14" name="TextBox 13"/>
          <p:cNvSpPr txBox="1"/>
          <p:nvPr/>
        </p:nvSpPr>
        <p:spPr>
          <a:xfrm>
            <a:off x="801172" y="1082175"/>
            <a:ext cx="394389" cy="246221"/>
          </a:xfrm>
          <a:prstGeom prst="rect">
            <a:avLst/>
          </a:prstGeom>
          <a:noFill/>
        </p:spPr>
        <p:txBody>
          <a:bodyPr wrap="none" lIns="0" tIns="0" rIns="108000" bIns="0" rtlCol="0" anchor="ctr">
            <a:spAutoFit/>
          </a:bodyPr>
          <a:lstStyle/>
          <a:p>
            <a:pPr algn="r"/>
            <a:r>
              <a:rPr lang="en-US" sz="1600" dirty="0" smtClean="0">
                <a:solidFill>
                  <a:srgbClr val="374B5A"/>
                </a:solidFill>
                <a:latin typeface="Arial"/>
              </a:rPr>
              <a:t>0.3</a:t>
            </a:r>
            <a:endParaRPr lang="en-US" sz="1600" dirty="0">
              <a:solidFill>
                <a:srgbClr val="374B5A"/>
              </a:solidFill>
              <a:latin typeface="Arial"/>
            </a:endParaRPr>
          </a:p>
        </p:txBody>
      </p:sp>
      <p:sp>
        <p:nvSpPr>
          <p:cNvPr id="15" name="TextBox 14"/>
          <p:cNvSpPr txBox="1"/>
          <p:nvPr/>
        </p:nvSpPr>
        <p:spPr>
          <a:xfrm>
            <a:off x="780854" y="1913074"/>
            <a:ext cx="394389" cy="246221"/>
          </a:xfrm>
          <a:prstGeom prst="rect">
            <a:avLst/>
          </a:prstGeom>
          <a:noFill/>
        </p:spPr>
        <p:txBody>
          <a:bodyPr wrap="none" lIns="0" tIns="0" rIns="108000" bIns="0" rtlCol="0" anchor="ctr">
            <a:spAutoFit/>
          </a:bodyPr>
          <a:lstStyle/>
          <a:p>
            <a:pPr algn="r"/>
            <a:r>
              <a:rPr lang="en-US" sz="1600" dirty="0" smtClean="0">
                <a:solidFill>
                  <a:srgbClr val="374B5A"/>
                </a:solidFill>
                <a:latin typeface="Arial"/>
              </a:rPr>
              <a:t>0.2</a:t>
            </a:r>
            <a:endParaRPr lang="en-US" sz="1600" dirty="0">
              <a:solidFill>
                <a:srgbClr val="374B5A"/>
              </a:solidFill>
              <a:latin typeface="Arial"/>
            </a:endParaRPr>
          </a:p>
        </p:txBody>
      </p:sp>
      <p:sp>
        <p:nvSpPr>
          <p:cNvPr id="16" name="TextBox 15"/>
          <p:cNvSpPr txBox="1"/>
          <p:nvPr/>
        </p:nvSpPr>
        <p:spPr>
          <a:xfrm>
            <a:off x="780853" y="2743141"/>
            <a:ext cx="394389" cy="246221"/>
          </a:xfrm>
          <a:prstGeom prst="rect">
            <a:avLst/>
          </a:prstGeom>
          <a:noFill/>
        </p:spPr>
        <p:txBody>
          <a:bodyPr wrap="none" lIns="0" tIns="0" rIns="108000" bIns="0" rtlCol="0" anchor="ctr">
            <a:spAutoFit/>
          </a:bodyPr>
          <a:lstStyle/>
          <a:p>
            <a:pPr algn="r"/>
            <a:r>
              <a:rPr lang="en-US" sz="1600" dirty="0" smtClean="0">
                <a:solidFill>
                  <a:srgbClr val="374B5A"/>
                </a:solidFill>
                <a:latin typeface="Arial"/>
              </a:rPr>
              <a:t>0.1</a:t>
            </a:r>
            <a:endParaRPr lang="en-US" sz="1600" dirty="0">
              <a:solidFill>
                <a:srgbClr val="374B5A"/>
              </a:solidFill>
              <a:latin typeface="Arial"/>
            </a:endParaRPr>
          </a:p>
        </p:txBody>
      </p:sp>
      <p:sp>
        <p:nvSpPr>
          <p:cNvPr id="26" name="TextBox 25"/>
          <p:cNvSpPr txBox="1"/>
          <p:nvPr/>
        </p:nvSpPr>
        <p:spPr>
          <a:xfrm>
            <a:off x="6311396" y="1972732"/>
            <a:ext cx="2220480" cy="1446550"/>
          </a:xfrm>
          <a:prstGeom prst="rect">
            <a:avLst/>
          </a:prstGeom>
          <a:noFill/>
          <a:effectLst>
            <a:reflection blurRad="6350" stA="52000" endA="300" endPos="16000" dir="5400000" sy="-100000" algn="bl" rotWithShape="0"/>
          </a:effectLst>
        </p:spPr>
        <p:txBody>
          <a:bodyPr wrap="none" rtlCol="0">
            <a:spAutoFit/>
          </a:bodyPr>
          <a:lstStyle/>
          <a:p>
            <a:r>
              <a:rPr lang="en-US" sz="8800" b="1" dirty="0" smtClean="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rPr>
              <a:t>21</a:t>
            </a:r>
            <a:r>
              <a:rPr lang="en-US" sz="7200" b="1" baseline="30000" dirty="0" smtClean="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rPr>
              <a:t>%</a:t>
            </a:r>
            <a:endParaRPr lang="en-US" sz="8800" b="1" baseline="30000" dirty="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endParaRPr>
          </a:p>
        </p:txBody>
      </p:sp>
      <p:sp>
        <p:nvSpPr>
          <p:cNvPr id="27" name="TextBox 26"/>
          <p:cNvSpPr txBox="1"/>
          <p:nvPr/>
        </p:nvSpPr>
        <p:spPr>
          <a:xfrm>
            <a:off x="6478912" y="3480641"/>
            <a:ext cx="2266646" cy="374906"/>
          </a:xfrm>
          <a:prstGeom prst="rect">
            <a:avLst/>
          </a:prstGeom>
          <a:noFill/>
        </p:spPr>
        <p:txBody>
          <a:bodyPr wrap="none" lIns="0" tIns="36000" rIns="0" bIns="0" rtlCol="0" anchor="t">
            <a:spAutoFit/>
          </a:bodyPr>
          <a:lstStyle/>
          <a:p>
            <a:r>
              <a:rPr lang="en-US" sz="1100" dirty="0" smtClean="0">
                <a:solidFill>
                  <a:srgbClr val="374B5A"/>
                </a:solidFill>
                <a:latin typeface="Arial"/>
              </a:rPr>
              <a:t>RELATIVE RISK REDUCTION OF </a:t>
            </a:r>
          </a:p>
          <a:p>
            <a:r>
              <a:rPr lang="en-US" sz="1100" dirty="0" smtClean="0">
                <a:solidFill>
                  <a:srgbClr val="374B5A"/>
                </a:solidFill>
                <a:latin typeface="Arial"/>
              </a:rPr>
              <a:t>FIRST HOSPITALIZATION FOR HF</a:t>
            </a:r>
            <a:endParaRPr lang="en-US" sz="1100" dirty="0">
              <a:solidFill>
                <a:srgbClr val="374B5A"/>
              </a:solidFill>
              <a:latin typeface="Arial"/>
            </a:endParaRPr>
          </a:p>
        </p:txBody>
      </p:sp>
      <p:sp>
        <p:nvSpPr>
          <p:cNvPr id="4" name="Title 3"/>
          <p:cNvSpPr>
            <a:spLocks noGrp="1"/>
          </p:cNvSpPr>
          <p:nvPr>
            <p:ph type="title"/>
          </p:nvPr>
        </p:nvSpPr>
        <p:spPr>
          <a:xfrm>
            <a:off x="762376" y="624278"/>
            <a:ext cx="8665796" cy="514350"/>
          </a:xfrm>
        </p:spPr>
        <p:txBody>
          <a:bodyPr>
            <a:normAutofit fontScale="90000"/>
          </a:bodyPr>
          <a:lstStyle/>
          <a:p>
            <a:r>
              <a:rPr lang="en-US" sz="2200" dirty="0" smtClean="0"/>
              <a:t>Entresto </a:t>
            </a:r>
            <a:r>
              <a:rPr lang="en-GB" sz="2200" dirty="0" smtClean="0"/>
              <a:t>significantly </a:t>
            </a:r>
            <a:r>
              <a:rPr lang="en-GB" sz="2200" dirty="0"/>
              <a:t>reduces the risk of first </a:t>
            </a:r>
            <a:r>
              <a:rPr lang="en-GB" sz="2200" dirty="0" smtClean="0"/>
              <a:t>HF hospitalization, </a:t>
            </a:r>
            <a:br>
              <a:rPr lang="en-GB" sz="2200" dirty="0" smtClean="0"/>
            </a:br>
            <a:r>
              <a:rPr lang="en-GB" sz="2200" dirty="0" smtClean="0"/>
              <a:t>keeping HFrEF patients out of the hospital*</a:t>
            </a:r>
            <a:r>
              <a:rPr lang="en-GB" sz="2200" dirty="0"/>
              <a:t/>
            </a:r>
            <a:br>
              <a:rPr lang="en-GB" sz="2200" dirty="0"/>
            </a:br>
            <a:endParaRPr lang="en-US" sz="2200" dirty="0"/>
          </a:p>
        </p:txBody>
      </p:sp>
      <p:grpSp>
        <p:nvGrpSpPr>
          <p:cNvPr id="28" name="Group 27"/>
          <p:cNvGrpSpPr/>
          <p:nvPr/>
        </p:nvGrpSpPr>
        <p:grpSpPr>
          <a:xfrm rot="546383">
            <a:off x="7556943" y="798286"/>
            <a:ext cx="1298486" cy="973865"/>
            <a:chOff x="4323381" y="1261487"/>
            <a:chExt cx="1298486" cy="1298486"/>
          </a:xfrm>
        </p:grpSpPr>
        <p:sp>
          <p:nvSpPr>
            <p:cNvPr id="29" name="Oval 28"/>
            <p:cNvSpPr/>
            <p:nvPr/>
          </p:nvSpPr>
          <p:spPr>
            <a:xfrm>
              <a:off x="4323381" y="1261487"/>
              <a:ext cx="1298486" cy="1298486"/>
            </a:xfrm>
            <a:prstGeom prst="ellipse">
              <a:avLst/>
            </a:prstGeom>
            <a:gradFill flip="none" rotWithShape="1">
              <a:gsLst>
                <a:gs pos="0">
                  <a:schemeClr val="tx1">
                    <a:lumMod val="60000"/>
                    <a:lumOff val="40000"/>
                  </a:schemeClr>
                </a:gs>
                <a:gs pos="100000">
                  <a:schemeClr val="tx1">
                    <a:shade val="100000"/>
                    <a:satMod val="115000"/>
                  </a:schemeClr>
                </a:gs>
              </a:gsLst>
              <a:lin ang="5400000" scaled="1"/>
              <a:tileRect/>
            </a:gra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b="1" baseline="30000" dirty="0">
                <a:solidFill>
                  <a:srgbClr val="FFFFFF"/>
                </a:solidFill>
                <a:latin typeface="News Gothic MT" panose="020B0503020103020203" pitchFamily="34" charset="0"/>
              </a:endParaRPr>
            </a:p>
          </p:txBody>
        </p:sp>
        <p:sp>
          <p:nvSpPr>
            <p:cNvPr id="30" name="Oval 29"/>
            <p:cNvSpPr/>
            <p:nvPr/>
          </p:nvSpPr>
          <p:spPr>
            <a:xfrm>
              <a:off x="4385377" y="1321450"/>
              <a:ext cx="1178560" cy="1178560"/>
            </a:xfrm>
            <a:prstGeom prst="ellipse">
              <a:avLst/>
            </a:prstGeom>
            <a:gradFill flip="none" rotWithShape="1">
              <a:gsLst>
                <a:gs pos="0">
                  <a:schemeClr val="tx1">
                    <a:lumMod val="60000"/>
                    <a:lumOff val="40000"/>
                  </a:schemeClr>
                </a:gs>
                <a:gs pos="100000">
                  <a:schemeClr val="tx1">
                    <a:shade val="100000"/>
                    <a:satMod val="115000"/>
                  </a:schemeClr>
                </a:gs>
              </a:gsLst>
              <a:lin ang="5400000" scaled="1"/>
              <a:tileRect/>
            </a:grad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r>
                <a:rPr lang="en-US" sz="1600" dirty="0" smtClean="0">
                  <a:solidFill>
                    <a:srgbClr val="FFFFFF"/>
                  </a:solidFill>
                  <a:latin typeface="News Gothic MT" panose="020B0503020103020203" pitchFamily="34" charset="0"/>
                </a:rPr>
                <a:t>NNT</a:t>
              </a:r>
            </a:p>
            <a:p>
              <a:pPr algn="ctr"/>
              <a:r>
                <a:rPr lang="de-CH" sz="4000" b="1" dirty="0" smtClean="0">
                  <a:solidFill>
                    <a:srgbClr val="FFFFFF"/>
                  </a:solidFill>
                  <a:latin typeface="News Gothic MT" panose="020B0503020103020203" pitchFamily="34" charset="0"/>
                </a:rPr>
                <a:t>36</a:t>
              </a:r>
              <a:endParaRPr lang="en-US" b="1" baseline="30000" dirty="0">
                <a:solidFill>
                  <a:srgbClr val="FFFFFF"/>
                </a:solidFill>
                <a:latin typeface="News Gothic MT" panose="020B0503020103020203" pitchFamily="34" charset="0"/>
              </a:endParaRPr>
            </a:p>
          </p:txBody>
        </p:sp>
        <p:sp>
          <p:nvSpPr>
            <p:cNvPr id="31" name="Rectangle 30"/>
            <p:cNvSpPr/>
            <p:nvPr/>
          </p:nvSpPr>
          <p:spPr>
            <a:xfrm>
              <a:off x="5222109" y="1805839"/>
              <a:ext cx="268022" cy="369332"/>
            </a:xfrm>
            <a:prstGeom prst="rect">
              <a:avLst/>
            </a:prstGeom>
          </p:spPr>
          <p:txBody>
            <a:bodyPr wrap="none">
              <a:spAutoFit/>
            </a:bodyPr>
            <a:lstStyle/>
            <a:p>
              <a:pPr algn="ctr"/>
              <a:r>
                <a:rPr lang="en-US" sz="1800" b="1" baseline="30000" dirty="0" smtClean="0">
                  <a:solidFill>
                    <a:srgbClr val="FFFFFF"/>
                  </a:solidFill>
                  <a:latin typeface="News Gothic MT" panose="020B0503020103020203" pitchFamily="34" charset="0"/>
                </a:rPr>
                <a:t>§</a:t>
              </a:r>
              <a:endParaRPr lang="en-US" sz="1800" b="1" baseline="30000" dirty="0">
                <a:solidFill>
                  <a:srgbClr val="FFFFFF"/>
                </a:solidFill>
                <a:latin typeface="News Gothic MT" panose="020B0503020103020203" pitchFamily="34" charset="0"/>
              </a:endParaRPr>
            </a:p>
          </p:txBody>
        </p:sp>
      </p:grpSp>
      <p:sp>
        <p:nvSpPr>
          <p:cNvPr id="32" name="TextBox 31"/>
          <p:cNvSpPr txBox="1"/>
          <p:nvPr/>
        </p:nvSpPr>
        <p:spPr>
          <a:xfrm>
            <a:off x="999938" y="4115055"/>
            <a:ext cx="7019180" cy="400110"/>
          </a:xfrm>
          <a:prstGeom prst="rect">
            <a:avLst/>
          </a:prstGeom>
          <a:noFill/>
        </p:spPr>
        <p:txBody>
          <a:bodyPr wrap="square" rtlCol="0">
            <a:spAutoFit/>
          </a:bodyPr>
          <a:lstStyle/>
          <a:p>
            <a:pPr>
              <a:tabLst>
                <a:tab pos="447675" algn="l"/>
                <a:tab pos="1203325" algn="ctr"/>
                <a:tab pos="1792288" algn="l"/>
                <a:tab pos="2065338" algn="ctr"/>
                <a:tab pos="2514600" algn="l"/>
                <a:tab pos="2941638" algn="ctr"/>
                <a:tab pos="3227388" algn="l"/>
                <a:tab pos="3817938" algn="ctr"/>
                <a:tab pos="3949700" algn="l"/>
                <a:tab pos="4686300" algn="ctr"/>
                <a:tab pos="5554663" algn="ctr"/>
                <a:tab pos="6423025" algn="ctr"/>
                <a:tab pos="7299325" algn="ctr"/>
              </a:tabLst>
            </a:pPr>
            <a:r>
              <a:rPr lang="en-GB" sz="1000" dirty="0" smtClean="0">
                <a:solidFill>
                  <a:srgbClr val="374B5A"/>
                </a:solidFill>
              </a:rPr>
              <a:t>4,187	 3,922	     3,663	3,018	2,257		 1,544		896	    249</a:t>
            </a:r>
          </a:p>
          <a:p>
            <a:pPr>
              <a:tabLst>
                <a:tab pos="447675" algn="l"/>
                <a:tab pos="1203325" algn="ctr"/>
                <a:tab pos="1792288" algn="l"/>
                <a:tab pos="2065338" algn="ctr"/>
                <a:tab pos="2514600" algn="l"/>
                <a:tab pos="2941638" algn="ctr"/>
                <a:tab pos="3227388" algn="l"/>
                <a:tab pos="3859213" algn="ctr"/>
                <a:tab pos="3949700" algn="l"/>
                <a:tab pos="4686300" algn="ctr"/>
                <a:tab pos="5554663" algn="ctr"/>
                <a:tab pos="6423025" algn="ctr"/>
                <a:tab pos="7299325" algn="ctr"/>
              </a:tabLst>
            </a:pPr>
            <a:r>
              <a:rPr lang="en-GB" sz="1000" dirty="0" smtClean="0">
                <a:solidFill>
                  <a:srgbClr val="374B5A"/>
                </a:solidFill>
              </a:rPr>
              <a:t>4,212	 3,883	     3,579	2,922	2,123		 1,488		853	    236</a:t>
            </a:r>
            <a:endParaRPr lang="en-GB" sz="1000" dirty="0">
              <a:solidFill>
                <a:srgbClr val="374B5A"/>
              </a:solidFill>
            </a:endParaRPr>
          </a:p>
        </p:txBody>
      </p:sp>
      <p:sp>
        <p:nvSpPr>
          <p:cNvPr id="33" name="TextBox 32"/>
          <p:cNvSpPr txBox="1"/>
          <p:nvPr/>
        </p:nvSpPr>
        <p:spPr>
          <a:xfrm>
            <a:off x="50656" y="3966136"/>
            <a:ext cx="1214458" cy="553998"/>
          </a:xfrm>
          <a:prstGeom prst="rect">
            <a:avLst/>
          </a:prstGeom>
          <a:noFill/>
        </p:spPr>
        <p:txBody>
          <a:bodyPr wrap="square" rtlCol="0">
            <a:spAutoFit/>
          </a:bodyPr>
          <a:lstStyle/>
          <a:p>
            <a:pPr fontAlgn="auto">
              <a:spcBef>
                <a:spcPts val="0"/>
              </a:spcBef>
              <a:spcAft>
                <a:spcPts val="0"/>
              </a:spcAft>
            </a:pPr>
            <a:r>
              <a:rPr lang="en-GB" sz="1000" dirty="0" smtClean="0">
                <a:solidFill>
                  <a:srgbClr val="374B5A"/>
                </a:solidFill>
                <a:latin typeface="Arial"/>
              </a:rPr>
              <a:t>No. at risk</a:t>
            </a:r>
          </a:p>
          <a:p>
            <a:pPr fontAlgn="auto">
              <a:spcBef>
                <a:spcPts val="0"/>
              </a:spcBef>
              <a:spcAft>
                <a:spcPts val="0"/>
              </a:spcAft>
            </a:pPr>
            <a:r>
              <a:rPr lang="en-US" sz="1000" b="1" dirty="0" smtClean="0">
                <a:solidFill>
                  <a:srgbClr val="E1AA1E"/>
                </a:solidFill>
                <a:latin typeface="Arial"/>
              </a:rPr>
              <a:t>Entresto</a:t>
            </a:r>
            <a:endParaRPr lang="en-GB" sz="1000" dirty="0" smtClean="0">
              <a:solidFill>
                <a:srgbClr val="374B5A"/>
              </a:solidFill>
              <a:latin typeface="Arial Narrow" panose="020B0606020202030204" pitchFamily="34" charset="0"/>
            </a:endParaRPr>
          </a:p>
          <a:p>
            <a:pPr fontAlgn="auto">
              <a:spcBef>
                <a:spcPts val="0"/>
              </a:spcBef>
              <a:spcAft>
                <a:spcPts val="0"/>
              </a:spcAft>
            </a:pPr>
            <a:r>
              <a:rPr lang="en-GB" sz="1000" b="1" dirty="0" smtClean="0">
                <a:solidFill>
                  <a:srgbClr val="9D9D9C"/>
                </a:solidFill>
                <a:latin typeface="Arial"/>
              </a:rPr>
              <a:t>Enalapril</a:t>
            </a:r>
            <a:r>
              <a:rPr lang="uk-UA" sz="1000" dirty="0" smtClean="0">
                <a:solidFill>
                  <a:srgbClr val="374B5A"/>
                </a:solidFill>
                <a:latin typeface="Arial Narrow" panose="020B0606020202030204" pitchFamily="34" charset="0"/>
              </a:rPr>
              <a:t>            </a:t>
            </a:r>
            <a:r>
              <a:rPr lang="en-GB" sz="1000" dirty="0" smtClean="0">
                <a:solidFill>
                  <a:srgbClr val="374B5A"/>
                </a:solidFill>
                <a:latin typeface="Arial Narrow" panose="020B0606020202030204" pitchFamily="34" charset="0"/>
              </a:rPr>
              <a:t> 	</a:t>
            </a:r>
            <a:endParaRPr lang="en-GB" sz="1000" dirty="0">
              <a:solidFill>
                <a:srgbClr val="374B5A"/>
              </a:solidFill>
              <a:latin typeface="Arial Narrow" panose="020B0606020202030204" pitchFamily="34" charset="0"/>
            </a:endParaRPr>
          </a:p>
        </p:txBody>
      </p:sp>
      <p:grpSp>
        <p:nvGrpSpPr>
          <p:cNvPr id="45" name="Group 44"/>
          <p:cNvGrpSpPr/>
          <p:nvPr/>
        </p:nvGrpSpPr>
        <p:grpSpPr>
          <a:xfrm>
            <a:off x="977418" y="1138628"/>
            <a:ext cx="5025358" cy="2813176"/>
            <a:chOff x="701446" y="1580380"/>
            <a:chExt cx="5166553" cy="3750901"/>
          </a:xfrm>
        </p:grpSpPr>
        <p:sp>
          <p:nvSpPr>
            <p:cNvPr id="12" name="TextBox 11"/>
            <p:cNvSpPr txBox="1"/>
            <p:nvPr/>
          </p:nvSpPr>
          <p:spPr>
            <a:xfrm>
              <a:off x="1451810" y="5070365"/>
              <a:ext cx="72514" cy="253653"/>
            </a:xfrm>
            <a:prstGeom prst="rect">
              <a:avLst/>
            </a:prstGeom>
            <a:noFill/>
          </p:spPr>
          <p:txBody>
            <a:bodyPr wrap="none" lIns="0" tIns="36000" rIns="0" bIns="0" rtlCol="0" anchor="t">
              <a:spAutoFit/>
            </a:bodyPr>
            <a:lstStyle/>
            <a:p>
              <a:pPr algn="ctr"/>
              <a:r>
                <a:rPr lang="en-US" sz="1000" dirty="0" smtClean="0">
                  <a:solidFill>
                    <a:srgbClr val="374B5A"/>
                  </a:solidFill>
                  <a:latin typeface="Arial"/>
                </a:rPr>
                <a:t>6</a:t>
              </a:r>
              <a:endParaRPr lang="en-US" sz="1000" dirty="0">
                <a:solidFill>
                  <a:srgbClr val="374B5A"/>
                </a:solidFill>
                <a:latin typeface="Arial"/>
              </a:endParaRPr>
            </a:p>
          </p:txBody>
        </p:sp>
        <p:sp>
          <p:nvSpPr>
            <p:cNvPr id="17" name="TextBox 16"/>
            <p:cNvSpPr txBox="1"/>
            <p:nvPr/>
          </p:nvSpPr>
          <p:spPr>
            <a:xfrm>
              <a:off x="701446" y="4871509"/>
              <a:ext cx="184633" cy="205184"/>
            </a:xfrm>
            <a:prstGeom prst="rect">
              <a:avLst/>
            </a:prstGeom>
            <a:noFill/>
          </p:spPr>
          <p:txBody>
            <a:bodyPr wrap="none" lIns="0" tIns="0" rIns="108000" bIns="0" rtlCol="0" anchor="ctr">
              <a:spAutoFit/>
            </a:bodyPr>
            <a:lstStyle/>
            <a:p>
              <a:pPr algn="r"/>
              <a:r>
                <a:rPr lang="en-US" sz="1000" dirty="0" smtClean="0">
                  <a:solidFill>
                    <a:srgbClr val="374B5A"/>
                  </a:solidFill>
                  <a:latin typeface="Arial"/>
                </a:rPr>
                <a:t>0</a:t>
              </a:r>
              <a:endParaRPr lang="en-US" sz="1000" dirty="0">
                <a:solidFill>
                  <a:srgbClr val="374B5A"/>
                </a:solidFill>
                <a:latin typeface="Arial"/>
              </a:endParaRPr>
            </a:p>
          </p:txBody>
        </p:sp>
        <p:sp>
          <p:nvSpPr>
            <p:cNvPr id="18" name="TextBox 17"/>
            <p:cNvSpPr txBox="1"/>
            <p:nvPr/>
          </p:nvSpPr>
          <p:spPr>
            <a:xfrm>
              <a:off x="2067499" y="5067727"/>
              <a:ext cx="145027" cy="253653"/>
            </a:xfrm>
            <a:prstGeom prst="rect">
              <a:avLst/>
            </a:prstGeom>
            <a:noFill/>
          </p:spPr>
          <p:txBody>
            <a:bodyPr wrap="none" lIns="0" tIns="36000" rIns="0" bIns="0" rtlCol="0" anchor="t">
              <a:spAutoFit/>
            </a:bodyPr>
            <a:lstStyle/>
            <a:p>
              <a:pPr algn="ctr"/>
              <a:r>
                <a:rPr lang="en-US" sz="1000" dirty="0" smtClean="0">
                  <a:solidFill>
                    <a:srgbClr val="374B5A"/>
                  </a:solidFill>
                  <a:latin typeface="Arial"/>
                </a:rPr>
                <a:t>12</a:t>
              </a:r>
              <a:endParaRPr lang="en-US" sz="1000" dirty="0">
                <a:solidFill>
                  <a:srgbClr val="374B5A"/>
                </a:solidFill>
                <a:latin typeface="Arial"/>
              </a:endParaRPr>
            </a:p>
          </p:txBody>
        </p:sp>
        <p:sp>
          <p:nvSpPr>
            <p:cNvPr id="19" name="TextBox 18"/>
            <p:cNvSpPr txBox="1"/>
            <p:nvPr/>
          </p:nvSpPr>
          <p:spPr>
            <a:xfrm>
              <a:off x="2766921" y="5059363"/>
              <a:ext cx="145027" cy="253653"/>
            </a:xfrm>
            <a:prstGeom prst="rect">
              <a:avLst/>
            </a:prstGeom>
            <a:noFill/>
          </p:spPr>
          <p:txBody>
            <a:bodyPr wrap="none" lIns="0" tIns="36000" rIns="0" bIns="0" rtlCol="0" anchor="t">
              <a:spAutoFit/>
            </a:bodyPr>
            <a:lstStyle/>
            <a:p>
              <a:pPr algn="ctr"/>
              <a:r>
                <a:rPr lang="en-US" sz="1000" dirty="0" smtClean="0">
                  <a:solidFill>
                    <a:srgbClr val="374B5A"/>
                  </a:solidFill>
                  <a:latin typeface="Arial"/>
                </a:rPr>
                <a:t>18</a:t>
              </a:r>
              <a:endParaRPr lang="en-US" sz="1000" dirty="0">
                <a:solidFill>
                  <a:srgbClr val="374B5A"/>
                </a:solidFill>
                <a:latin typeface="Arial"/>
              </a:endParaRPr>
            </a:p>
          </p:txBody>
        </p:sp>
        <p:sp>
          <p:nvSpPr>
            <p:cNvPr id="20" name="TextBox 19"/>
            <p:cNvSpPr txBox="1"/>
            <p:nvPr/>
          </p:nvSpPr>
          <p:spPr>
            <a:xfrm>
              <a:off x="3482235" y="5060689"/>
              <a:ext cx="283790" cy="253653"/>
            </a:xfrm>
            <a:prstGeom prst="rect">
              <a:avLst/>
            </a:prstGeom>
            <a:noFill/>
          </p:spPr>
          <p:txBody>
            <a:bodyPr wrap="square" lIns="0" tIns="36000" rIns="0" bIns="0" rtlCol="0" anchor="t">
              <a:spAutoFit/>
            </a:bodyPr>
            <a:lstStyle/>
            <a:p>
              <a:pPr algn="ctr"/>
              <a:r>
                <a:rPr lang="en-US" sz="1000" dirty="0" smtClean="0">
                  <a:solidFill>
                    <a:srgbClr val="374B5A"/>
                  </a:solidFill>
                  <a:latin typeface="Arial"/>
                </a:rPr>
                <a:t>24</a:t>
              </a:r>
              <a:endParaRPr lang="en-US" sz="1000" dirty="0">
                <a:solidFill>
                  <a:srgbClr val="374B5A"/>
                </a:solidFill>
                <a:latin typeface="Arial"/>
              </a:endParaRPr>
            </a:p>
          </p:txBody>
        </p:sp>
        <p:sp>
          <p:nvSpPr>
            <p:cNvPr id="21" name="TextBox 20"/>
            <p:cNvSpPr txBox="1"/>
            <p:nvPr/>
          </p:nvSpPr>
          <p:spPr>
            <a:xfrm>
              <a:off x="4288330" y="5067727"/>
              <a:ext cx="145027" cy="253653"/>
            </a:xfrm>
            <a:prstGeom prst="rect">
              <a:avLst/>
            </a:prstGeom>
            <a:noFill/>
          </p:spPr>
          <p:txBody>
            <a:bodyPr wrap="none" lIns="0" tIns="36000" rIns="0" bIns="0" rtlCol="0" anchor="t">
              <a:spAutoFit/>
            </a:bodyPr>
            <a:lstStyle/>
            <a:p>
              <a:pPr algn="ctr"/>
              <a:r>
                <a:rPr lang="en-US" sz="1000" dirty="0" smtClean="0">
                  <a:solidFill>
                    <a:srgbClr val="374B5A"/>
                  </a:solidFill>
                  <a:latin typeface="Arial"/>
                </a:rPr>
                <a:t>30</a:t>
              </a:r>
              <a:endParaRPr lang="en-US" sz="1000" dirty="0">
                <a:solidFill>
                  <a:srgbClr val="374B5A"/>
                </a:solidFill>
                <a:latin typeface="Arial"/>
              </a:endParaRPr>
            </a:p>
          </p:txBody>
        </p:sp>
        <p:sp>
          <p:nvSpPr>
            <p:cNvPr id="22" name="TextBox 21"/>
            <p:cNvSpPr txBox="1"/>
            <p:nvPr/>
          </p:nvSpPr>
          <p:spPr>
            <a:xfrm>
              <a:off x="4979496" y="5077628"/>
              <a:ext cx="145027" cy="253653"/>
            </a:xfrm>
            <a:prstGeom prst="rect">
              <a:avLst/>
            </a:prstGeom>
            <a:noFill/>
          </p:spPr>
          <p:txBody>
            <a:bodyPr wrap="none" lIns="0" tIns="36000" rIns="0" bIns="0" rtlCol="0" anchor="t">
              <a:spAutoFit/>
            </a:bodyPr>
            <a:lstStyle/>
            <a:p>
              <a:pPr algn="ctr"/>
              <a:r>
                <a:rPr lang="en-US" sz="1000" dirty="0" smtClean="0">
                  <a:solidFill>
                    <a:srgbClr val="374B5A"/>
                  </a:solidFill>
                  <a:latin typeface="Arial"/>
                </a:rPr>
                <a:t>36</a:t>
              </a:r>
              <a:endParaRPr lang="en-US" sz="1000" dirty="0">
                <a:solidFill>
                  <a:srgbClr val="374B5A"/>
                </a:solidFill>
                <a:latin typeface="Arial"/>
              </a:endParaRPr>
            </a:p>
          </p:txBody>
        </p:sp>
        <p:sp>
          <p:nvSpPr>
            <p:cNvPr id="23" name="TextBox 22"/>
            <p:cNvSpPr txBox="1"/>
            <p:nvPr/>
          </p:nvSpPr>
          <p:spPr>
            <a:xfrm>
              <a:off x="5682290" y="5077628"/>
              <a:ext cx="145027" cy="253653"/>
            </a:xfrm>
            <a:prstGeom prst="rect">
              <a:avLst/>
            </a:prstGeom>
            <a:noFill/>
          </p:spPr>
          <p:txBody>
            <a:bodyPr wrap="none" lIns="0" tIns="36000" rIns="0" bIns="0" rtlCol="0" anchor="t">
              <a:spAutoFit/>
            </a:bodyPr>
            <a:lstStyle/>
            <a:p>
              <a:pPr algn="ctr"/>
              <a:r>
                <a:rPr lang="en-US" sz="1000" dirty="0" smtClean="0">
                  <a:solidFill>
                    <a:srgbClr val="374B5A"/>
                  </a:solidFill>
                  <a:latin typeface="Arial"/>
                </a:rPr>
                <a:t>42</a:t>
              </a:r>
              <a:endParaRPr lang="en-US" sz="1000" dirty="0">
                <a:solidFill>
                  <a:srgbClr val="374B5A"/>
                </a:solidFill>
                <a:latin typeface="Arial"/>
              </a:endParaRPr>
            </a:p>
          </p:txBody>
        </p:sp>
        <p:sp>
          <p:nvSpPr>
            <p:cNvPr id="24" name="TextBox 23"/>
            <p:cNvSpPr txBox="1"/>
            <p:nvPr/>
          </p:nvSpPr>
          <p:spPr>
            <a:xfrm>
              <a:off x="3841293" y="1580380"/>
              <a:ext cx="1227792" cy="458837"/>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r>
                <a:rPr lang="en-US" sz="1000" b="1" dirty="0" smtClean="0">
                  <a:solidFill>
                    <a:srgbClr val="808080"/>
                  </a:solidFill>
                  <a:latin typeface="Arial"/>
                </a:rPr>
                <a:t>Enalapril</a:t>
              </a:r>
              <a:r>
                <a:rPr lang="en-US" sz="1000" b="1" baseline="30000" dirty="0" smtClean="0">
                  <a:solidFill>
                    <a:srgbClr val="808080"/>
                  </a:solidFill>
                  <a:latin typeface="Arial"/>
                </a:rPr>
                <a:t>‡</a:t>
              </a:r>
              <a:r>
                <a:rPr lang="en-US" sz="1000" b="1" dirty="0" smtClean="0">
                  <a:solidFill>
                    <a:srgbClr val="808080"/>
                  </a:solidFill>
                  <a:latin typeface="Arial"/>
                </a:rPr>
                <a:t> (N=4,212)</a:t>
              </a:r>
            </a:p>
            <a:p>
              <a:pPr algn="l"/>
              <a:r>
                <a:rPr lang="en-US" sz="1000" b="1" dirty="0" smtClean="0">
                  <a:solidFill>
                    <a:srgbClr val="E9AE00"/>
                  </a:solidFill>
                  <a:latin typeface="Arial"/>
                </a:rPr>
                <a:t>Entresto (N=4,187)</a:t>
              </a:r>
              <a:endParaRPr lang="en-US" sz="1000" b="1" dirty="0">
                <a:solidFill>
                  <a:srgbClr val="E9AE00"/>
                </a:solidFill>
                <a:latin typeface="Arial"/>
              </a:endParaRPr>
            </a:p>
          </p:txBody>
        </p:sp>
        <p:sp>
          <p:nvSpPr>
            <p:cNvPr id="25" name="TextBox 24"/>
            <p:cNvSpPr txBox="1"/>
            <p:nvPr/>
          </p:nvSpPr>
          <p:spPr>
            <a:xfrm>
              <a:off x="4178003" y="4006988"/>
              <a:ext cx="1234384" cy="869207"/>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r>
                <a:rPr lang="en-US" sz="1000" dirty="0" smtClean="0">
                  <a:solidFill>
                    <a:srgbClr val="374B5A"/>
                  </a:solidFill>
                  <a:latin typeface="Arial"/>
                </a:rPr>
                <a:t>p&lt;0.001</a:t>
              </a:r>
            </a:p>
            <a:p>
              <a:pPr algn="l"/>
              <a:r>
                <a:rPr lang="en-US" sz="1000" dirty="0" smtClean="0">
                  <a:solidFill>
                    <a:srgbClr val="374B5A"/>
                  </a:solidFill>
                  <a:latin typeface="Arial"/>
                </a:rPr>
                <a:t>HR: 0.79 </a:t>
              </a:r>
            </a:p>
            <a:p>
              <a:pPr algn="l"/>
              <a:r>
                <a:rPr lang="en-US" sz="1000" dirty="0" smtClean="0">
                  <a:solidFill>
                    <a:srgbClr val="374B5A"/>
                  </a:solidFill>
                  <a:latin typeface="Arial"/>
                </a:rPr>
                <a:t>(95 % CI: 0.71</a:t>
              </a:r>
              <a:r>
                <a:rPr lang="en-US" sz="1000" dirty="0" smtClean="0">
                  <a:solidFill>
                    <a:srgbClr val="374B5A"/>
                  </a:solidFill>
                  <a:latin typeface="Arial"/>
                  <a:cs typeface="Arial"/>
                </a:rPr>
                <a:t>–</a:t>
              </a:r>
              <a:r>
                <a:rPr lang="en-US" sz="1000" dirty="0" smtClean="0">
                  <a:solidFill>
                    <a:srgbClr val="374B5A"/>
                  </a:solidFill>
                  <a:latin typeface="Arial"/>
                </a:rPr>
                <a:t>0.89) </a:t>
              </a:r>
            </a:p>
            <a:p>
              <a:pPr algn="l"/>
              <a:r>
                <a:rPr lang="en-US" sz="1000" dirty="0" smtClean="0">
                  <a:solidFill>
                    <a:srgbClr val="374B5A"/>
                  </a:solidFill>
                  <a:latin typeface="Arial"/>
                </a:rPr>
                <a:t>ARR: 2.8 %</a:t>
              </a:r>
              <a:endParaRPr lang="en-US" sz="1000" dirty="0">
                <a:solidFill>
                  <a:srgbClr val="374B5A"/>
                </a:solidFill>
                <a:latin typeface="Arial"/>
              </a:endParaRPr>
            </a:p>
          </p:txBody>
        </p:sp>
        <p:grpSp>
          <p:nvGrpSpPr>
            <p:cNvPr id="3" name="Group 4"/>
            <p:cNvGrpSpPr>
              <a:grpSpLocks noChangeAspect="1"/>
            </p:cNvGrpSpPr>
            <p:nvPr/>
          </p:nvGrpSpPr>
          <p:grpSpPr bwMode="auto">
            <a:xfrm>
              <a:off x="836753" y="1582738"/>
              <a:ext cx="5031246" cy="3492500"/>
              <a:chOff x="527" y="997"/>
              <a:chExt cx="3178" cy="2200"/>
            </a:xfrm>
          </p:grpSpPr>
          <p:sp>
            <p:nvSpPr>
              <p:cNvPr id="5" name="AutoShape 3"/>
              <p:cNvSpPr>
                <a:spLocks noChangeAspect="1" noChangeArrowheads="1" noTextEdit="1"/>
              </p:cNvSpPr>
              <p:nvPr/>
            </p:nvSpPr>
            <p:spPr bwMode="auto">
              <a:xfrm>
                <a:off x="591" y="997"/>
                <a:ext cx="3101" cy="2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6" name="Freeform 5"/>
              <p:cNvSpPr>
                <a:spLocks/>
              </p:cNvSpPr>
              <p:nvPr/>
            </p:nvSpPr>
            <p:spPr bwMode="auto">
              <a:xfrm>
                <a:off x="570" y="1696"/>
                <a:ext cx="3135" cy="1455"/>
              </a:xfrm>
              <a:custGeom>
                <a:avLst/>
                <a:gdLst>
                  <a:gd name="T0" fmla="*/ 2159 w 2215"/>
                  <a:gd name="T1" fmla="*/ 0 h 1086"/>
                  <a:gd name="T2" fmla="*/ 2073 w 2215"/>
                  <a:gd name="T3" fmla="*/ 14 h 1086"/>
                  <a:gd name="T4" fmla="*/ 2027 w 2215"/>
                  <a:gd name="T5" fmla="*/ 26 h 1086"/>
                  <a:gd name="T6" fmla="*/ 2000 w 2215"/>
                  <a:gd name="T7" fmla="*/ 52 h 1086"/>
                  <a:gd name="T8" fmla="*/ 1960 w 2215"/>
                  <a:gd name="T9" fmla="*/ 66 h 1086"/>
                  <a:gd name="T10" fmla="*/ 1866 w 2215"/>
                  <a:gd name="T11" fmla="*/ 78 h 1086"/>
                  <a:gd name="T12" fmla="*/ 1772 w 2215"/>
                  <a:gd name="T13" fmla="*/ 92 h 1086"/>
                  <a:gd name="T14" fmla="*/ 1709 w 2215"/>
                  <a:gd name="T15" fmla="*/ 106 h 1086"/>
                  <a:gd name="T16" fmla="*/ 1664 w 2215"/>
                  <a:gd name="T17" fmla="*/ 118 h 1086"/>
                  <a:gd name="T18" fmla="*/ 1653 w 2215"/>
                  <a:gd name="T19" fmla="*/ 132 h 1086"/>
                  <a:gd name="T20" fmla="*/ 1640 w 2215"/>
                  <a:gd name="T21" fmla="*/ 144 h 1086"/>
                  <a:gd name="T22" fmla="*/ 1599 w 2215"/>
                  <a:gd name="T23" fmla="*/ 158 h 1086"/>
                  <a:gd name="T24" fmla="*/ 1575 w 2215"/>
                  <a:gd name="T25" fmla="*/ 170 h 1086"/>
                  <a:gd name="T26" fmla="*/ 1545 w 2215"/>
                  <a:gd name="T27" fmla="*/ 177 h 1086"/>
                  <a:gd name="T28" fmla="*/ 1524 w 2215"/>
                  <a:gd name="T29" fmla="*/ 196 h 1086"/>
                  <a:gd name="T30" fmla="*/ 1494 w 2215"/>
                  <a:gd name="T31" fmla="*/ 210 h 1086"/>
                  <a:gd name="T32" fmla="*/ 1478 w 2215"/>
                  <a:gd name="T33" fmla="*/ 222 h 1086"/>
                  <a:gd name="T34" fmla="*/ 1448 w 2215"/>
                  <a:gd name="T35" fmla="*/ 222 h 1086"/>
                  <a:gd name="T36" fmla="*/ 1438 w 2215"/>
                  <a:gd name="T37" fmla="*/ 229 h 1086"/>
                  <a:gd name="T38" fmla="*/ 1411 w 2215"/>
                  <a:gd name="T39" fmla="*/ 250 h 1086"/>
                  <a:gd name="T40" fmla="*/ 1392 w 2215"/>
                  <a:gd name="T41" fmla="*/ 262 h 1086"/>
                  <a:gd name="T42" fmla="*/ 1376 w 2215"/>
                  <a:gd name="T43" fmla="*/ 276 h 1086"/>
                  <a:gd name="T44" fmla="*/ 1314 w 2215"/>
                  <a:gd name="T45" fmla="*/ 276 h 1086"/>
                  <a:gd name="T46" fmla="*/ 1298 w 2215"/>
                  <a:gd name="T47" fmla="*/ 281 h 1086"/>
                  <a:gd name="T48" fmla="*/ 1277 w 2215"/>
                  <a:gd name="T49" fmla="*/ 302 h 1086"/>
                  <a:gd name="T50" fmla="*/ 1260 w 2215"/>
                  <a:gd name="T51" fmla="*/ 309 h 1086"/>
                  <a:gd name="T52" fmla="*/ 1219 w 2215"/>
                  <a:gd name="T53" fmla="*/ 321 h 1086"/>
                  <a:gd name="T54" fmla="*/ 1185 w 2215"/>
                  <a:gd name="T55" fmla="*/ 347 h 1086"/>
                  <a:gd name="T56" fmla="*/ 1163 w 2215"/>
                  <a:gd name="T57" fmla="*/ 361 h 1086"/>
                  <a:gd name="T58" fmla="*/ 1106 w 2215"/>
                  <a:gd name="T59" fmla="*/ 373 h 1086"/>
                  <a:gd name="T60" fmla="*/ 1085 w 2215"/>
                  <a:gd name="T61" fmla="*/ 387 h 1086"/>
                  <a:gd name="T62" fmla="*/ 1064 w 2215"/>
                  <a:gd name="T63" fmla="*/ 399 h 1086"/>
                  <a:gd name="T64" fmla="*/ 1045 w 2215"/>
                  <a:gd name="T65" fmla="*/ 413 h 1086"/>
                  <a:gd name="T66" fmla="*/ 1007 w 2215"/>
                  <a:gd name="T67" fmla="*/ 425 h 1086"/>
                  <a:gd name="T68" fmla="*/ 985 w 2215"/>
                  <a:gd name="T69" fmla="*/ 439 h 1086"/>
                  <a:gd name="T70" fmla="*/ 972 w 2215"/>
                  <a:gd name="T71" fmla="*/ 452 h 1086"/>
                  <a:gd name="T72" fmla="*/ 945 w 2215"/>
                  <a:gd name="T73" fmla="*/ 471 h 1086"/>
                  <a:gd name="T74" fmla="*/ 878 w 2215"/>
                  <a:gd name="T75" fmla="*/ 478 h 1086"/>
                  <a:gd name="T76" fmla="*/ 832 w 2215"/>
                  <a:gd name="T77" fmla="*/ 504 h 1086"/>
                  <a:gd name="T78" fmla="*/ 792 w 2215"/>
                  <a:gd name="T79" fmla="*/ 530 h 1086"/>
                  <a:gd name="T80" fmla="*/ 746 w 2215"/>
                  <a:gd name="T81" fmla="*/ 556 h 1086"/>
                  <a:gd name="T82" fmla="*/ 703 w 2215"/>
                  <a:gd name="T83" fmla="*/ 575 h 1086"/>
                  <a:gd name="T84" fmla="*/ 662 w 2215"/>
                  <a:gd name="T85" fmla="*/ 608 h 1086"/>
                  <a:gd name="T86" fmla="*/ 617 w 2215"/>
                  <a:gd name="T87" fmla="*/ 627 h 1086"/>
                  <a:gd name="T88" fmla="*/ 565 w 2215"/>
                  <a:gd name="T89" fmla="*/ 660 h 1086"/>
                  <a:gd name="T90" fmla="*/ 522 w 2215"/>
                  <a:gd name="T91" fmla="*/ 686 h 1086"/>
                  <a:gd name="T92" fmla="*/ 488 w 2215"/>
                  <a:gd name="T93" fmla="*/ 714 h 1086"/>
                  <a:gd name="T94" fmla="*/ 447 w 2215"/>
                  <a:gd name="T95" fmla="*/ 733 h 1086"/>
                  <a:gd name="T96" fmla="*/ 401 w 2215"/>
                  <a:gd name="T97" fmla="*/ 778 h 1086"/>
                  <a:gd name="T98" fmla="*/ 351 w 2215"/>
                  <a:gd name="T99" fmla="*/ 825 h 1086"/>
                  <a:gd name="T100" fmla="*/ 302 w 2215"/>
                  <a:gd name="T101" fmla="*/ 851 h 1086"/>
                  <a:gd name="T102" fmla="*/ 253 w 2215"/>
                  <a:gd name="T103" fmla="*/ 877 h 1086"/>
                  <a:gd name="T104" fmla="*/ 215 w 2215"/>
                  <a:gd name="T105" fmla="*/ 889 h 1086"/>
                  <a:gd name="T106" fmla="*/ 172 w 2215"/>
                  <a:gd name="T107" fmla="*/ 921 h 1086"/>
                  <a:gd name="T108" fmla="*/ 127 w 2215"/>
                  <a:gd name="T109" fmla="*/ 961 h 1086"/>
                  <a:gd name="T110" fmla="*/ 86 w 2215"/>
                  <a:gd name="T111" fmla="*/ 994 h 1086"/>
                  <a:gd name="T112" fmla="*/ 49 w 2215"/>
                  <a:gd name="T113" fmla="*/ 1020 h 1086"/>
                  <a:gd name="T114" fmla="*/ 11 w 2215"/>
                  <a:gd name="T115" fmla="*/ 1072 h 10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15" h="1086">
                    <a:moveTo>
                      <a:pt x="2215" y="0"/>
                    </a:moveTo>
                    <a:cubicBezTo>
                      <a:pt x="2159" y="0"/>
                      <a:pt x="2159" y="0"/>
                      <a:pt x="2159" y="0"/>
                    </a:cubicBezTo>
                    <a:cubicBezTo>
                      <a:pt x="2159" y="14"/>
                      <a:pt x="2159" y="14"/>
                      <a:pt x="2159" y="14"/>
                    </a:cubicBezTo>
                    <a:cubicBezTo>
                      <a:pt x="2073" y="14"/>
                      <a:pt x="2073" y="14"/>
                      <a:pt x="2073" y="14"/>
                    </a:cubicBezTo>
                    <a:cubicBezTo>
                      <a:pt x="2073" y="26"/>
                      <a:pt x="2073" y="26"/>
                      <a:pt x="2073" y="26"/>
                    </a:cubicBezTo>
                    <a:cubicBezTo>
                      <a:pt x="2027" y="26"/>
                      <a:pt x="2027" y="26"/>
                      <a:pt x="2027" y="26"/>
                    </a:cubicBezTo>
                    <a:cubicBezTo>
                      <a:pt x="2027" y="52"/>
                      <a:pt x="2027" y="52"/>
                      <a:pt x="2027" y="52"/>
                    </a:cubicBezTo>
                    <a:cubicBezTo>
                      <a:pt x="2000" y="52"/>
                      <a:pt x="2000" y="52"/>
                      <a:pt x="2000" y="52"/>
                    </a:cubicBezTo>
                    <a:cubicBezTo>
                      <a:pt x="2000" y="66"/>
                      <a:pt x="2000" y="66"/>
                      <a:pt x="2000" y="66"/>
                    </a:cubicBezTo>
                    <a:cubicBezTo>
                      <a:pt x="1960" y="66"/>
                      <a:pt x="1960" y="66"/>
                      <a:pt x="1960" y="66"/>
                    </a:cubicBezTo>
                    <a:cubicBezTo>
                      <a:pt x="1960" y="78"/>
                      <a:pt x="1960" y="78"/>
                      <a:pt x="1960" y="78"/>
                    </a:cubicBezTo>
                    <a:cubicBezTo>
                      <a:pt x="1866" y="78"/>
                      <a:pt x="1866" y="78"/>
                      <a:pt x="1866" y="78"/>
                    </a:cubicBezTo>
                    <a:cubicBezTo>
                      <a:pt x="1866" y="92"/>
                      <a:pt x="1866" y="92"/>
                      <a:pt x="1866" y="92"/>
                    </a:cubicBezTo>
                    <a:cubicBezTo>
                      <a:pt x="1772" y="92"/>
                      <a:pt x="1772" y="92"/>
                      <a:pt x="1772" y="92"/>
                    </a:cubicBezTo>
                    <a:cubicBezTo>
                      <a:pt x="1772" y="106"/>
                      <a:pt x="1772" y="106"/>
                      <a:pt x="1772" y="106"/>
                    </a:cubicBezTo>
                    <a:cubicBezTo>
                      <a:pt x="1709" y="106"/>
                      <a:pt x="1709" y="106"/>
                      <a:pt x="1709" y="106"/>
                    </a:cubicBezTo>
                    <a:cubicBezTo>
                      <a:pt x="1709" y="118"/>
                      <a:pt x="1709" y="118"/>
                      <a:pt x="1709" y="118"/>
                    </a:cubicBezTo>
                    <a:cubicBezTo>
                      <a:pt x="1664" y="118"/>
                      <a:pt x="1664" y="118"/>
                      <a:pt x="1664" y="118"/>
                    </a:cubicBezTo>
                    <a:cubicBezTo>
                      <a:pt x="1664" y="132"/>
                      <a:pt x="1664" y="132"/>
                      <a:pt x="1664" y="132"/>
                    </a:cubicBezTo>
                    <a:cubicBezTo>
                      <a:pt x="1653" y="132"/>
                      <a:pt x="1653" y="132"/>
                      <a:pt x="1653" y="132"/>
                    </a:cubicBezTo>
                    <a:cubicBezTo>
                      <a:pt x="1653" y="144"/>
                      <a:pt x="1653" y="144"/>
                      <a:pt x="1653" y="144"/>
                    </a:cubicBezTo>
                    <a:cubicBezTo>
                      <a:pt x="1640" y="144"/>
                      <a:pt x="1640" y="144"/>
                      <a:pt x="1640" y="144"/>
                    </a:cubicBezTo>
                    <a:cubicBezTo>
                      <a:pt x="1640" y="158"/>
                      <a:pt x="1640" y="158"/>
                      <a:pt x="1640" y="158"/>
                    </a:cubicBezTo>
                    <a:cubicBezTo>
                      <a:pt x="1599" y="158"/>
                      <a:pt x="1599" y="158"/>
                      <a:pt x="1599" y="158"/>
                    </a:cubicBezTo>
                    <a:cubicBezTo>
                      <a:pt x="1575" y="158"/>
                      <a:pt x="1575" y="158"/>
                      <a:pt x="1575" y="158"/>
                    </a:cubicBezTo>
                    <a:cubicBezTo>
                      <a:pt x="1575" y="170"/>
                      <a:pt x="1575" y="170"/>
                      <a:pt x="1575" y="170"/>
                    </a:cubicBezTo>
                    <a:cubicBezTo>
                      <a:pt x="1545" y="170"/>
                      <a:pt x="1545" y="170"/>
                      <a:pt x="1545" y="170"/>
                    </a:cubicBezTo>
                    <a:cubicBezTo>
                      <a:pt x="1545" y="177"/>
                      <a:pt x="1545" y="177"/>
                      <a:pt x="1545" y="177"/>
                    </a:cubicBezTo>
                    <a:cubicBezTo>
                      <a:pt x="1524" y="177"/>
                      <a:pt x="1524" y="177"/>
                      <a:pt x="1524" y="177"/>
                    </a:cubicBezTo>
                    <a:cubicBezTo>
                      <a:pt x="1524" y="196"/>
                      <a:pt x="1524" y="196"/>
                      <a:pt x="1524" y="196"/>
                    </a:cubicBezTo>
                    <a:cubicBezTo>
                      <a:pt x="1494" y="196"/>
                      <a:pt x="1494" y="196"/>
                      <a:pt x="1494" y="196"/>
                    </a:cubicBezTo>
                    <a:cubicBezTo>
                      <a:pt x="1494" y="210"/>
                      <a:pt x="1494" y="210"/>
                      <a:pt x="1494" y="210"/>
                    </a:cubicBezTo>
                    <a:cubicBezTo>
                      <a:pt x="1478" y="210"/>
                      <a:pt x="1478" y="210"/>
                      <a:pt x="1478" y="210"/>
                    </a:cubicBezTo>
                    <a:cubicBezTo>
                      <a:pt x="1478" y="222"/>
                      <a:pt x="1478" y="222"/>
                      <a:pt x="1478" y="222"/>
                    </a:cubicBezTo>
                    <a:cubicBezTo>
                      <a:pt x="1464" y="222"/>
                      <a:pt x="1464" y="222"/>
                      <a:pt x="1464" y="222"/>
                    </a:cubicBezTo>
                    <a:cubicBezTo>
                      <a:pt x="1448" y="222"/>
                      <a:pt x="1448" y="222"/>
                      <a:pt x="1448" y="222"/>
                    </a:cubicBezTo>
                    <a:cubicBezTo>
                      <a:pt x="1448" y="229"/>
                      <a:pt x="1448" y="229"/>
                      <a:pt x="1448" y="229"/>
                    </a:cubicBezTo>
                    <a:cubicBezTo>
                      <a:pt x="1438" y="229"/>
                      <a:pt x="1438" y="229"/>
                      <a:pt x="1438" y="229"/>
                    </a:cubicBezTo>
                    <a:cubicBezTo>
                      <a:pt x="1438" y="250"/>
                      <a:pt x="1438" y="250"/>
                      <a:pt x="1438" y="250"/>
                    </a:cubicBezTo>
                    <a:cubicBezTo>
                      <a:pt x="1411" y="250"/>
                      <a:pt x="1411" y="250"/>
                      <a:pt x="1411" y="250"/>
                    </a:cubicBezTo>
                    <a:cubicBezTo>
                      <a:pt x="1392" y="250"/>
                      <a:pt x="1392" y="250"/>
                      <a:pt x="1392" y="250"/>
                    </a:cubicBezTo>
                    <a:cubicBezTo>
                      <a:pt x="1392" y="262"/>
                      <a:pt x="1392" y="262"/>
                      <a:pt x="1392" y="262"/>
                    </a:cubicBezTo>
                    <a:cubicBezTo>
                      <a:pt x="1376" y="262"/>
                      <a:pt x="1376" y="262"/>
                      <a:pt x="1376" y="262"/>
                    </a:cubicBezTo>
                    <a:cubicBezTo>
                      <a:pt x="1376" y="276"/>
                      <a:pt x="1376" y="276"/>
                      <a:pt x="1376" y="276"/>
                    </a:cubicBezTo>
                    <a:cubicBezTo>
                      <a:pt x="1330" y="276"/>
                      <a:pt x="1330" y="276"/>
                      <a:pt x="1330" y="276"/>
                    </a:cubicBezTo>
                    <a:cubicBezTo>
                      <a:pt x="1314" y="276"/>
                      <a:pt x="1314" y="276"/>
                      <a:pt x="1314" y="276"/>
                    </a:cubicBezTo>
                    <a:cubicBezTo>
                      <a:pt x="1314" y="281"/>
                      <a:pt x="1314" y="281"/>
                      <a:pt x="1314" y="281"/>
                    </a:cubicBezTo>
                    <a:cubicBezTo>
                      <a:pt x="1298" y="281"/>
                      <a:pt x="1298" y="281"/>
                      <a:pt x="1298" y="281"/>
                    </a:cubicBezTo>
                    <a:cubicBezTo>
                      <a:pt x="1293" y="302"/>
                      <a:pt x="1293" y="302"/>
                      <a:pt x="1293" y="302"/>
                    </a:cubicBezTo>
                    <a:cubicBezTo>
                      <a:pt x="1277" y="302"/>
                      <a:pt x="1277" y="302"/>
                      <a:pt x="1277" y="302"/>
                    </a:cubicBezTo>
                    <a:cubicBezTo>
                      <a:pt x="1271" y="309"/>
                      <a:pt x="1271" y="309"/>
                      <a:pt x="1271" y="309"/>
                    </a:cubicBezTo>
                    <a:cubicBezTo>
                      <a:pt x="1260" y="309"/>
                      <a:pt x="1260" y="309"/>
                      <a:pt x="1260" y="309"/>
                    </a:cubicBezTo>
                    <a:cubicBezTo>
                      <a:pt x="1260" y="321"/>
                      <a:pt x="1260" y="321"/>
                      <a:pt x="1260" y="321"/>
                    </a:cubicBezTo>
                    <a:cubicBezTo>
                      <a:pt x="1219" y="321"/>
                      <a:pt x="1219" y="321"/>
                      <a:pt x="1219" y="321"/>
                    </a:cubicBezTo>
                    <a:cubicBezTo>
                      <a:pt x="1201" y="335"/>
                      <a:pt x="1201" y="335"/>
                      <a:pt x="1201" y="335"/>
                    </a:cubicBezTo>
                    <a:cubicBezTo>
                      <a:pt x="1185" y="347"/>
                      <a:pt x="1185" y="347"/>
                      <a:pt x="1185" y="347"/>
                    </a:cubicBezTo>
                    <a:cubicBezTo>
                      <a:pt x="1171" y="354"/>
                      <a:pt x="1171" y="354"/>
                      <a:pt x="1171" y="354"/>
                    </a:cubicBezTo>
                    <a:cubicBezTo>
                      <a:pt x="1163" y="361"/>
                      <a:pt x="1163" y="361"/>
                      <a:pt x="1163" y="361"/>
                    </a:cubicBezTo>
                    <a:cubicBezTo>
                      <a:pt x="1144" y="373"/>
                      <a:pt x="1144" y="373"/>
                      <a:pt x="1144" y="373"/>
                    </a:cubicBezTo>
                    <a:cubicBezTo>
                      <a:pt x="1106" y="373"/>
                      <a:pt x="1106" y="373"/>
                      <a:pt x="1106" y="373"/>
                    </a:cubicBezTo>
                    <a:cubicBezTo>
                      <a:pt x="1101" y="387"/>
                      <a:pt x="1101" y="387"/>
                      <a:pt x="1101" y="387"/>
                    </a:cubicBezTo>
                    <a:cubicBezTo>
                      <a:pt x="1085" y="387"/>
                      <a:pt x="1085" y="387"/>
                      <a:pt x="1085" y="387"/>
                    </a:cubicBezTo>
                    <a:cubicBezTo>
                      <a:pt x="1074" y="399"/>
                      <a:pt x="1074" y="399"/>
                      <a:pt x="1074" y="399"/>
                    </a:cubicBezTo>
                    <a:cubicBezTo>
                      <a:pt x="1064" y="399"/>
                      <a:pt x="1064" y="399"/>
                      <a:pt x="1064" y="399"/>
                    </a:cubicBezTo>
                    <a:cubicBezTo>
                      <a:pt x="1058" y="413"/>
                      <a:pt x="1058" y="413"/>
                      <a:pt x="1058" y="413"/>
                    </a:cubicBezTo>
                    <a:cubicBezTo>
                      <a:pt x="1045" y="413"/>
                      <a:pt x="1045" y="413"/>
                      <a:pt x="1045" y="413"/>
                    </a:cubicBezTo>
                    <a:cubicBezTo>
                      <a:pt x="1045" y="425"/>
                      <a:pt x="1045" y="425"/>
                      <a:pt x="1045" y="425"/>
                    </a:cubicBezTo>
                    <a:cubicBezTo>
                      <a:pt x="1007" y="425"/>
                      <a:pt x="1007" y="425"/>
                      <a:pt x="1007" y="425"/>
                    </a:cubicBezTo>
                    <a:cubicBezTo>
                      <a:pt x="1007" y="439"/>
                      <a:pt x="1007" y="439"/>
                      <a:pt x="1007" y="439"/>
                    </a:cubicBezTo>
                    <a:cubicBezTo>
                      <a:pt x="985" y="439"/>
                      <a:pt x="985" y="439"/>
                      <a:pt x="985" y="439"/>
                    </a:cubicBezTo>
                    <a:cubicBezTo>
                      <a:pt x="972" y="439"/>
                      <a:pt x="972" y="439"/>
                      <a:pt x="972" y="439"/>
                    </a:cubicBezTo>
                    <a:cubicBezTo>
                      <a:pt x="972" y="452"/>
                      <a:pt x="972" y="452"/>
                      <a:pt x="972" y="452"/>
                    </a:cubicBezTo>
                    <a:cubicBezTo>
                      <a:pt x="945" y="452"/>
                      <a:pt x="945" y="452"/>
                      <a:pt x="945" y="452"/>
                    </a:cubicBezTo>
                    <a:cubicBezTo>
                      <a:pt x="945" y="471"/>
                      <a:pt x="945" y="471"/>
                      <a:pt x="945" y="471"/>
                    </a:cubicBezTo>
                    <a:cubicBezTo>
                      <a:pt x="910" y="471"/>
                      <a:pt x="910" y="471"/>
                      <a:pt x="910" y="471"/>
                    </a:cubicBezTo>
                    <a:cubicBezTo>
                      <a:pt x="878" y="478"/>
                      <a:pt x="878" y="478"/>
                      <a:pt x="878" y="478"/>
                    </a:cubicBezTo>
                    <a:cubicBezTo>
                      <a:pt x="851" y="484"/>
                      <a:pt x="851" y="484"/>
                      <a:pt x="851" y="484"/>
                    </a:cubicBezTo>
                    <a:cubicBezTo>
                      <a:pt x="832" y="504"/>
                      <a:pt x="832" y="504"/>
                      <a:pt x="832" y="504"/>
                    </a:cubicBezTo>
                    <a:cubicBezTo>
                      <a:pt x="811" y="516"/>
                      <a:pt x="811" y="516"/>
                      <a:pt x="811" y="516"/>
                    </a:cubicBezTo>
                    <a:cubicBezTo>
                      <a:pt x="792" y="530"/>
                      <a:pt x="792" y="530"/>
                      <a:pt x="792" y="530"/>
                    </a:cubicBezTo>
                    <a:cubicBezTo>
                      <a:pt x="773" y="542"/>
                      <a:pt x="773" y="542"/>
                      <a:pt x="773" y="542"/>
                    </a:cubicBezTo>
                    <a:cubicBezTo>
                      <a:pt x="746" y="556"/>
                      <a:pt x="746" y="556"/>
                      <a:pt x="746" y="556"/>
                    </a:cubicBezTo>
                    <a:cubicBezTo>
                      <a:pt x="719" y="570"/>
                      <a:pt x="719" y="570"/>
                      <a:pt x="719" y="570"/>
                    </a:cubicBezTo>
                    <a:cubicBezTo>
                      <a:pt x="703" y="575"/>
                      <a:pt x="703" y="575"/>
                      <a:pt x="703" y="575"/>
                    </a:cubicBezTo>
                    <a:cubicBezTo>
                      <a:pt x="673" y="596"/>
                      <a:pt x="673" y="596"/>
                      <a:pt x="673" y="596"/>
                    </a:cubicBezTo>
                    <a:cubicBezTo>
                      <a:pt x="662" y="608"/>
                      <a:pt x="662" y="608"/>
                      <a:pt x="662" y="608"/>
                    </a:cubicBezTo>
                    <a:cubicBezTo>
                      <a:pt x="643" y="622"/>
                      <a:pt x="643" y="622"/>
                      <a:pt x="643" y="622"/>
                    </a:cubicBezTo>
                    <a:cubicBezTo>
                      <a:pt x="617" y="627"/>
                      <a:pt x="617" y="627"/>
                      <a:pt x="617" y="627"/>
                    </a:cubicBezTo>
                    <a:cubicBezTo>
                      <a:pt x="593" y="648"/>
                      <a:pt x="593" y="648"/>
                      <a:pt x="593" y="648"/>
                    </a:cubicBezTo>
                    <a:cubicBezTo>
                      <a:pt x="565" y="660"/>
                      <a:pt x="565" y="660"/>
                      <a:pt x="565" y="660"/>
                    </a:cubicBezTo>
                    <a:cubicBezTo>
                      <a:pt x="541" y="674"/>
                      <a:pt x="541" y="674"/>
                      <a:pt x="541" y="674"/>
                    </a:cubicBezTo>
                    <a:cubicBezTo>
                      <a:pt x="541" y="674"/>
                      <a:pt x="525" y="686"/>
                      <a:pt x="522" y="686"/>
                    </a:cubicBezTo>
                    <a:cubicBezTo>
                      <a:pt x="501" y="693"/>
                      <a:pt x="501" y="693"/>
                      <a:pt x="501" y="693"/>
                    </a:cubicBezTo>
                    <a:cubicBezTo>
                      <a:pt x="488" y="714"/>
                      <a:pt x="488" y="714"/>
                      <a:pt x="488" y="714"/>
                    </a:cubicBezTo>
                    <a:cubicBezTo>
                      <a:pt x="472" y="726"/>
                      <a:pt x="472" y="726"/>
                      <a:pt x="472" y="726"/>
                    </a:cubicBezTo>
                    <a:cubicBezTo>
                      <a:pt x="447" y="733"/>
                      <a:pt x="447" y="733"/>
                      <a:pt x="447" y="733"/>
                    </a:cubicBezTo>
                    <a:cubicBezTo>
                      <a:pt x="420" y="759"/>
                      <a:pt x="420" y="759"/>
                      <a:pt x="420" y="759"/>
                    </a:cubicBezTo>
                    <a:cubicBezTo>
                      <a:pt x="401" y="778"/>
                      <a:pt x="401" y="778"/>
                      <a:pt x="401" y="778"/>
                    </a:cubicBezTo>
                    <a:cubicBezTo>
                      <a:pt x="380" y="799"/>
                      <a:pt x="380" y="799"/>
                      <a:pt x="380" y="799"/>
                    </a:cubicBezTo>
                    <a:cubicBezTo>
                      <a:pt x="351" y="825"/>
                      <a:pt x="351" y="825"/>
                      <a:pt x="351" y="825"/>
                    </a:cubicBezTo>
                    <a:cubicBezTo>
                      <a:pt x="323" y="837"/>
                      <a:pt x="323" y="837"/>
                      <a:pt x="323" y="837"/>
                    </a:cubicBezTo>
                    <a:cubicBezTo>
                      <a:pt x="302" y="851"/>
                      <a:pt x="302" y="851"/>
                      <a:pt x="302" y="851"/>
                    </a:cubicBezTo>
                    <a:cubicBezTo>
                      <a:pt x="275" y="863"/>
                      <a:pt x="275" y="863"/>
                      <a:pt x="275" y="863"/>
                    </a:cubicBezTo>
                    <a:cubicBezTo>
                      <a:pt x="253" y="877"/>
                      <a:pt x="253" y="877"/>
                      <a:pt x="253" y="877"/>
                    </a:cubicBezTo>
                    <a:cubicBezTo>
                      <a:pt x="235" y="883"/>
                      <a:pt x="235" y="883"/>
                      <a:pt x="235" y="883"/>
                    </a:cubicBezTo>
                    <a:cubicBezTo>
                      <a:pt x="215" y="889"/>
                      <a:pt x="215" y="889"/>
                      <a:pt x="215" y="889"/>
                    </a:cubicBezTo>
                    <a:cubicBezTo>
                      <a:pt x="194" y="909"/>
                      <a:pt x="194" y="909"/>
                      <a:pt x="194" y="909"/>
                    </a:cubicBezTo>
                    <a:cubicBezTo>
                      <a:pt x="172" y="921"/>
                      <a:pt x="172" y="921"/>
                      <a:pt x="172" y="921"/>
                    </a:cubicBezTo>
                    <a:cubicBezTo>
                      <a:pt x="148" y="947"/>
                      <a:pt x="148" y="947"/>
                      <a:pt x="148" y="947"/>
                    </a:cubicBezTo>
                    <a:cubicBezTo>
                      <a:pt x="127" y="961"/>
                      <a:pt x="127" y="961"/>
                      <a:pt x="127" y="961"/>
                    </a:cubicBezTo>
                    <a:cubicBezTo>
                      <a:pt x="105" y="975"/>
                      <a:pt x="105" y="975"/>
                      <a:pt x="105" y="975"/>
                    </a:cubicBezTo>
                    <a:cubicBezTo>
                      <a:pt x="86" y="994"/>
                      <a:pt x="86" y="994"/>
                      <a:pt x="86" y="994"/>
                    </a:cubicBezTo>
                    <a:cubicBezTo>
                      <a:pt x="70" y="1001"/>
                      <a:pt x="70" y="1001"/>
                      <a:pt x="70" y="1001"/>
                    </a:cubicBezTo>
                    <a:cubicBezTo>
                      <a:pt x="49" y="1020"/>
                      <a:pt x="49" y="1020"/>
                      <a:pt x="49" y="1020"/>
                    </a:cubicBezTo>
                    <a:cubicBezTo>
                      <a:pt x="30" y="1046"/>
                      <a:pt x="30" y="1046"/>
                      <a:pt x="30" y="1046"/>
                    </a:cubicBezTo>
                    <a:cubicBezTo>
                      <a:pt x="11" y="1072"/>
                      <a:pt x="11" y="1072"/>
                      <a:pt x="11" y="1072"/>
                    </a:cubicBezTo>
                    <a:cubicBezTo>
                      <a:pt x="0" y="1086"/>
                      <a:pt x="0" y="1086"/>
                      <a:pt x="0" y="1086"/>
                    </a:cubicBezTo>
                  </a:path>
                </a:pathLst>
              </a:custGeom>
              <a:noFill/>
              <a:ln w="20638" cap="flat">
                <a:solidFill>
                  <a:srgbClr val="9D9D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9" name="Freeform 6"/>
              <p:cNvSpPr>
                <a:spLocks/>
              </p:cNvSpPr>
              <p:nvPr/>
            </p:nvSpPr>
            <p:spPr bwMode="auto">
              <a:xfrm>
                <a:off x="585" y="1950"/>
                <a:ext cx="3120" cy="1213"/>
              </a:xfrm>
              <a:custGeom>
                <a:avLst/>
                <a:gdLst>
                  <a:gd name="T0" fmla="*/ 2136 w 2204"/>
                  <a:gd name="T1" fmla="*/ 0 h 899"/>
                  <a:gd name="T2" fmla="*/ 2099 w 2204"/>
                  <a:gd name="T3" fmla="*/ 32 h 899"/>
                  <a:gd name="T4" fmla="*/ 2016 w 2204"/>
                  <a:gd name="T5" fmla="*/ 38 h 899"/>
                  <a:gd name="T6" fmla="*/ 1970 w 2204"/>
                  <a:gd name="T7" fmla="*/ 51 h 899"/>
                  <a:gd name="T8" fmla="*/ 1908 w 2204"/>
                  <a:gd name="T9" fmla="*/ 63 h 899"/>
                  <a:gd name="T10" fmla="*/ 1843 w 2204"/>
                  <a:gd name="T11" fmla="*/ 84 h 899"/>
                  <a:gd name="T12" fmla="*/ 1807 w 2204"/>
                  <a:gd name="T13" fmla="*/ 100 h 899"/>
                  <a:gd name="T14" fmla="*/ 1695 w 2204"/>
                  <a:gd name="T15" fmla="*/ 121 h 899"/>
                  <a:gd name="T16" fmla="*/ 1665 w 2204"/>
                  <a:gd name="T17" fmla="*/ 141 h 899"/>
                  <a:gd name="T18" fmla="*/ 1630 w 2204"/>
                  <a:gd name="T19" fmla="*/ 159 h 899"/>
                  <a:gd name="T20" fmla="*/ 1569 w 2204"/>
                  <a:gd name="T21" fmla="*/ 174 h 899"/>
                  <a:gd name="T22" fmla="*/ 1533 w 2204"/>
                  <a:gd name="T23" fmla="*/ 186 h 899"/>
                  <a:gd name="T24" fmla="*/ 1448 w 2204"/>
                  <a:gd name="T25" fmla="*/ 204 h 899"/>
                  <a:gd name="T26" fmla="*/ 1380 w 2204"/>
                  <a:gd name="T27" fmla="*/ 232 h 899"/>
                  <a:gd name="T28" fmla="*/ 1313 w 2204"/>
                  <a:gd name="T29" fmla="*/ 237 h 899"/>
                  <a:gd name="T30" fmla="*/ 1235 w 2204"/>
                  <a:gd name="T31" fmla="*/ 262 h 899"/>
                  <a:gd name="T32" fmla="*/ 1154 w 2204"/>
                  <a:gd name="T33" fmla="*/ 294 h 899"/>
                  <a:gd name="T34" fmla="*/ 1070 w 2204"/>
                  <a:gd name="T35" fmla="*/ 314 h 899"/>
                  <a:gd name="T36" fmla="*/ 994 w 2204"/>
                  <a:gd name="T37" fmla="*/ 352 h 899"/>
                  <a:gd name="T38" fmla="*/ 943 w 2204"/>
                  <a:gd name="T39" fmla="*/ 366 h 899"/>
                  <a:gd name="T40" fmla="*/ 877 w 2204"/>
                  <a:gd name="T41" fmla="*/ 391 h 899"/>
                  <a:gd name="T42" fmla="*/ 764 w 2204"/>
                  <a:gd name="T43" fmla="*/ 435 h 899"/>
                  <a:gd name="T44" fmla="*/ 670 w 2204"/>
                  <a:gd name="T45" fmla="*/ 480 h 899"/>
                  <a:gd name="T46" fmla="*/ 575 w 2204"/>
                  <a:gd name="T47" fmla="*/ 531 h 899"/>
                  <a:gd name="T48" fmla="*/ 520 w 2204"/>
                  <a:gd name="T49" fmla="*/ 565 h 899"/>
                  <a:gd name="T50" fmla="*/ 477 w 2204"/>
                  <a:gd name="T51" fmla="*/ 575 h 899"/>
                  <a:gd name="T52" fmla="*/ 434 w 2204"/>
                  <a:gd name="T53" fmla="*/ 603 h 899"/>
                  <a:gd name="T54" fmla="*/ 386 w 2204"/>
                  <a:gd name="T55" fmla="*/ 627 h 899"/>
                  <a:gd name="T56" fmla="*/ 340 w 2204"/>
                  <a:gd name="T57" fmla="*/ 660 h 899"/>
                  <a:gd name="T58" fmla="*/ 287 w 2204"/>
                  <a:gd name="T59" fmla="*/ 691 h 899"/>
                  <a:gd name="T60" fmla="*/ 240 w 2204"/>
                  <a:gd name="T61" fmla="*/ 712 h 899"/>
                  <a:gd name="T62" fmla="*/ 212 w 2204"/>
                  <a:gd name="T63" fmla="*/ 735 h 899"/>
                  <a:gd name="T64" fmla="*/ 180 w 2204"/>
                  <a:gd name="T65" fmla="*/ 756 h 899"/>
                  <a:gd name="T66" fmla="*/ 157 w 2204"/>
                  <a:gd name="T67" fmla="*/ 780 h 899"/>
                  <a:gd name="T68" fmla="*/ 86 w 2204"/>
                  <a:gd name="T69" fmla="*/ 828 h 899"/>
                  <a:gd name="T70" fmla="*/ 36 w 2204"/>
                  <a:gd name="T71" fmla="*/ 838 h 899"/>
                  <a:gd name="T72" fmla="*/ 0 w 2204"/>
                  <a:gd name="T73" fmla="*/ 899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04" h="899">
                    <a:moveTo>
                      <a:pt x="2204" y="0"/>
                    </a:moveTo>
                    <a:cubicBezTo>
                      <a:pt x="2136" y="0"/>
                      <a:pt x="2136" y="0"/>
                      <a:pt x="2136" y="0"/>
                    </a:cubicBezTo>
                    <a:cubicBezTo>
                      <a:pt x="2116" y="10"/>
                      <a:pt x="2116" y="10"/>
                      <a:pt x="2116" y="10"/>
                    </a:cubicBezTo>
                    <a:cubicBezTo>
                      <a:pt x="2099" y="32"/>
                      <a:pt x="2099" y="32"/>
                      <a:pt x="2099" y="32"/>
                    </a:cubicBezTo>
                    <a:cubicBezTo>
                      <a:pt x="2054" y="38"/>
                      <a:pt x="2054" y="38"/>
                      <a:pt x="2054" y="38"/>
                    </a:cubicBezTo>
                    <a:cubicBezTo>
                      <a:pt x="2016" y="38"/>
                      <a:pt x="2016" y="38"/>
                      <a:pt x="2016" y="38"/>
                    </a:cubicBezTo>
                    <a:cubicBezTo>
                      <a:pt x="2016" y="51"/>
                      <a:pt x="2016" y="51"/>
                      <a:pt x="2016" y="51"/>
                    </a:cubicBezTo>
                    <a:cubicBezTo>
                      <a:pt x="1970" y="51"/>
                      <a:pt x="1970" y="51"/>
                      <a:pt x="1970" y="51"/>
                    </a:cubicBezTo>
                    <a:cubicBezTo>
                      <a:pt x="1970" y="63"/>
                      <a:pt x="1970" y="63"/>
                      <a:pt x="1970" y="63"/>
                    </a:cubicBezTo>
                    <a:cubicBezTo>
                      <a:pt x="1908" y="63"/>
                      <a:pt x="1908" y="63"/>
                      <a:pt x="1908" y="63"/>
                    </a:cubicBezTo>
                    <a:cubicBezTo>
                      <a:pt x="1908" y="84"/>
                      <a:pt x="1908" y="84"/>
                      <a:pt x="1908" y="84"/>
                    </a:cubicBezTo>
                    <a:cubicBezTo>
                      <a:pt x="1843" y="84"/>
                      <a:pt x="1843" y="84"/>
                      <a:pt x="1843" y="84"/>
                    </a:cubicBezTo>
                    <a:cubicBezTo>
                      <a:pt x="1823" y="90"/>
                      <a:pt x="1823" y="90"/>
                      <a:pt x="1823" y="90"/>
                    </a:cubicBezTo>
                    <a:cubicBezTo>
                      <a:pt x="1807" y="100"/>
                      <a:pt x="1807" y="100"/>
                      <a:pt x="1807" y="100"/>
                    </a:cubicBezTo>
                    <a:cubicBezTo>
                      <a:pt x="1789" y="121"/>
                      <a:pt x="1789" y="121"/>
                      <a:pt x="1789" y="121"/>
                    </a:cubicBezTo>
                    <a:cubicBezTo>
                      <a:pt x="1695" y="121"/>
                      <a:pt x="1695" y="121"/>
                      <a:pt x="1695" y="121"/>
                    </a:cubicBezTo>
                    <a:cubicBezTo>
                      <a:pt x="1695" y="141"/>
                      <a:pt x="1695" y="141"/>
                      <a:pt x="1695" y="141"/>
                    </a:cubicBezTo>
                    <a:cubicBezTo>
                      <a:pt x="1665" y="141"/>
                      <a:pt x="1665" y="141"/>
                      <a:pt x="1665" y="141"/>
                    </a:cubicBezTo>
                    <a:cubicBezTo>
                      <a:pt x="1643" y="147"/>
                      <a:pt x="1643" y="147"/>
                      <a:pt x="1643" y="147"/>
                    </a:cubicBezTo>
                    <a:cubicBezTo>
                      <a:pt x="1630" y="159"/>
                      <a:pt x="1630" y="159"/>
                      <a:pt x="1630" y="159"/>
                    </a:cubicBezTo>
                    <a:cubicBezTo>
                      <a:pt x="1606" y="174"/>
                      <a:pt x="1606" y="174"/>
                      <a:pt x="1606" y="174"/>
                    </a:cubicBezTo>
                    <a:cubicBezTo>
                      <a:pt x="1569" y="174"/>
                      <a:pt x="1569" y="174"/>
                      <a:pt x="1569" y="174"/>
                    </a:cubicBezTo>
                    <a:cubicBezTo>
                      <a:pt x="1569" y="186"/>
                      <a:pt x="1569" y="186"/>
                      <a:pt x="1569" y="186"/>
                    </a:cubicBezTo>
                    <a:cubicBezTo>
                      <a:pt x="1533" y="186"/>
                      <a:pt x="1533" y="186"/>
                      <a:pt x="1533" y="186"/>
                    </a:cubicBezTo>
                    <a:cubicBezTo>
                      <a:pt x="1533" y="204"/>
                      <a:pt x="1533" y="204"/>
                      <a:pt x="1533" y="204"/>
                    </a:cubicBezTo>
                    <a:cubicBezTo>
                      <a:pt x="1448" y="204"/>
                      <a:pt x="1448" y="204"/>
                      <a:pt x="1448" y="204"/>
                    </a:cubicBezTo>
                    <a:cubicBezTo>
                      <a:pt x="1448" y="232"/>
                      <a:pt x="1448" y="232"/>
                      <a:pt x="1448" y="232"/>
                    </a:cubicBezTo>
                    <a:cubicBezTo>
                      <a:pt x="1380" y="232"/>
                      <a:pt x="1380" y="232"/>
                      <a:pt x="1380" y="232"/>
                    </a:cubicBezTo>
                    <a:cubicBezTo>
                      <a:pt x="1380" y="237"/>
                      <a:pt x="1380" y="237"/>
                      <a:pt x="1380" y="237"/>
                    </a:cubicBezTo>
                    <a:cubicBezTo>
                      <a:pt x="1313" y="237"/>
                      <a:pt x="1313" y="237"/>
                      <a:pt x="1313" y="237"/>
                    </a:cubicBezTo>
                    <a:cubicBezTo>
                      <a:pt x="1281" y="257"/>
                      <a:pt x="1281" y="257"/>
                      <a:pt x="1281" y="257"/>
                    </a:cubicBezTo>
                    <a:cubicBezTo>
                      <a:pt x="1235" y="262"/>
                      <a:pt x="1235" y="262"/>
                      <a:pt x="1235" y="262"/>
                    </a:cubicBezTo>
                    <a:cubicBezTo>
                      <a:pt x="1209" y="282"/>
                      <a:pt x="1209" y="282"/>
                      <a:pt x="1209" y="282"/>
                    </a:cubicBezTo>
                    <a:cubicBezTo>
                      <a:pt x="1154" y="294"/>
                      <a:pt x="1154" y="294"/>
                      <a:pt x="1154" y="294"/>
                    </a:cubicBezTo>
                    <a:cubicBezTo>
                      <a:pt x="1112" y="308"/>
                      <a:pt x="1112" y="308"/>
                      <a:pt x="1112" y="308"/>
                    </a:cubicBezTo>
                    <a:cubicBezTo>
                      <a:pt x="1070" y="314"/>
                      <a:pt x="1070" y="314"/>
                      <a:pt x="1070" y="314"/>
                    </a:cubicBezTo>
                    <a:cubicBezTo>
                      <a:pt x="1036" y="332"/>
                      <a:pt x="1036" y="332"/>
                      <a:pt x="1036" y="332"/>
                    </a:cubicBezTo>
                    <a:cubicBezTo>
                      <a:pt x="994" y="352"/>
                      <a:pt x="994" y="352"/>
                      <a:pt x="994" y="352"/>
                    </a:cubicBezTo>
                    <a:cubicBezTo>
                      <a:pt x="965" y="359"/>
                      <a:pt x="965" y="359"/>
                      <a:pt x="965" y="359"/>
                    </a:cubicBezTo>
                    <a:cubicBezTo>
                      <a:pt x="943" y="366"/>
                      <a:pt x="943" y="366"/>
                      <a:pt x="943" y="366"/>
                    </a:cubicBezTo>
                    <a:cubicBezTo>
                      <a:pt x="912" y="372"/>
                      <a:pt x="912" y="372"/>
                      <a:pt x="912" y="372"/>
                    </a:cubicBezTo>
                    <a:cubicBezTo>
                      <a:pt x="877" y="391"/>
                      <a:pt x="877" y="391"/>
                      <a:pt x="877" y="391"/>
                    </a:cubicBezTo>
                    <a:cubicBezTo>
                      <a:pt x="798" y="423"/>
                      <a:pt x="798" y="423"/>
                      <a:pt x="798" y="423"/>
                    </a:cubicBezTo>
                    <a:cubicBezTo>
                      <a:pt x="764" y="435"/>
                      <a:pt x="764" y="435"/>
                      <a:pt x="764" y="435"/>
                    </a:cubicBezTo>
                    <a:cubicBezTo>
                      <a:pt x="720" y="462"/>
                      <a:pt x="720" y="462"/>
                      <a:pt x="720" y="462"/>
                    </a:cubicBezTo>
                    <a:cubicBezTo>
                      <a:pt x="670" y="480"/>
                      <a:pt x="670" y="480"/>
                      <a:pt x="670" y="480"/>
                    </a:cubicBezTo>
                    <a:cubicBezTo>
                      <a:pt x="640" y="499"/>
                      <a:pt x="640" y="499"/>
                      <a:pt x="640" y="499"/>
                    </a:cubicBezTo>
                    <a:cubicBezTo>
                      <a:pt x="575" y="531"/>
                      <a:pt x="575" y="531"/>
                      <a:pt x="575" y="531"/>
                    </a:cubicBezTo>
                    <a:cubicBezTo>
                      <a:pt x="552" y="545"/>
                      <a:pt x="552" y="545"/>
                      <a:pt x="552" y="545"/>
                    </a:cubicBezTo>
                    <a:cubicBezTo>
                      <a:pt x="520" y="565"/>
                      <a:pt x="520" y="565"/>
                      <a:pt x="520" y="565"/>
                    </a:cubicBezTo>
                    <a:cubicBezTo>
                      <a:pt x="498" y="565"/>
                      <a:pt x="498" y="565"/>
                      <a:pt x="498" y="565"/>
                    </a:cubicBezTo>
                    <a:cubicBezTo>
                      <a:pt x="477" y="575"/>
                      <a:pt x="477" y="575"/>
                      <a:pt x="477" y="575"/>
                    </a:cubicBezTo>
                    <a:cubicBezTo>
                      <a:pt x="460" y="589"/>
                      <a:pt x="460" y="589"/>
                      <a:pt x="460" y="589"/>
                    </a:cubicBezTo>
                    <a:cubicBezTo>
                      <a:pt x="434" y="603"/>
                      <a:pt x="434" y="603"/>
                      <a:pt x="434" y="603"/>
                    </a:cubicBezTo>
                    <a:cubicBezTo>
                      <a:pt x="409" y="608"/>
                      <a:pt x="409" y="608"/>
                      <a:pt x="409" y="608"/>
                    </a:cubicBezTo>
                    <a:cubicBezTo>
                      <a:pt x="386" y="627"/>
                      <a:pt x="386" y="627"/>
                      <a:pt x="386" y="627"/>
                    </a:cubicBezTo>
                    <a:cubicBezTo>
                      <a:pt x="361" y="646"/>
                      <a:pt x="361" y="646"/>
                      <a:pt x="361" y="646"/>
                    </a:cubicBezTo>
                    <a:cubicBezTo>
                      <a:pt x="340" y="660"/>
                      <a:pt x="340" y="660"/>
                      <a:pt x="340" y="660"/>
                    </a:cubicBezTo>
                    <a:cubicBezTo>
                      <a:pt x="309" y="686"/>
                      <a:pt x="309" y="686"/>
                      <a:pt x="309" y="686"/>
                    </a:cubicBezTo>
                    <a:cubicBezTo>
                      <a:pt x="287" y="691"/>
                      <a:pt x="287" y="691"/>
                      <a:pt x="287" y="691"/>
                    </a:cubicBezTo>
                    <a:cubicBezTo>
                      <a:pt x="268" y="705"/>
                      <a:pt x="268" y="705"/>
                      <a:pt x="268" y="705"/>
                    </a:cubicBezTo>
                    <a:cubicBezTo>
                      <a:pt x="240" y="712"/>
                      <a:pt x="240" y="712"/>
                      <a:pt x="240" y="712"/>
                    </a:cubicBezTo>
                    <a:cubicBezTo>
                      <a:pt x="229" y="712"/>
                      <a:pt x="229" y="712"/>
                      <a:pt x="229" y="712"/>
                    </a:cubicBezTo>
                    <a:cubicBezTo>
                      <a:pt x="212" y="735"/>
                      <a:pt x="212" y="735"/>
                      <a:pt x="212" y="735"/>
                    </a:cubicBezTo>
                    <a:cubicBezTo>
                      <a:pt x="210" y="736"/>
                      <a:pt x="210" y="736"/>
                      <a:pt x="210" y="736"/>
                    </a:cubicBezTo>
                    <a:cubicBezTo>
                      <a:pt x="188" y="753"/>
                      <a:pt x="183" y="756"/>
                      <a:pt x="180" y="756"/>
                    </a:cubicBezTo>
                    <a:cubicBezTo>
                      <a:pt x="176" y="759"/>
                      <a:pt x="167" y="768"/>
                      <a:pt x="159" y="778"/>
                    </a:cubicBezTo>
                    <a:cubicBezTo>
                      <a:pt x="157" y="780"/>
                      <a:pt x="157" y="780"/>
                      <a:pt x="157" y="780"/>
                    </a:cubicBezTo>
                    <a:cubicBezTo>
                      <a:pt x="119" y="813"/>
                      <a:pt x="119" y="813"/>
                      <a:pt x="119" y="813"/>
                    </a:cubicBezTo>
                    <a:cubicBezTo>
                      <a:pt x="86" y="828"/>
                      <a:pt x="86" y="828"/>
                      <a:pt x="86" y="828"/>
                    </a:cubicBezTo>
                    <a:cubicBezTo>
                      <a:pt x="56" y="828"/>
                      <a:pt x="56" y="828"/>
                      <a:pt x="56" y="828"/>
                    </a:cubicBezTo>
                    <a:cubicBezTo>
                      <a:pt x="36" y="838"/>
                      <a:pt x="36" y="838"/>
                      <a:pt x="36" y="838"/>
                    </a:cubicBezTo>
                    <a:cubicBezTo>
                      <a:pt x="17" y="863"/>
                      <a:pt x="17" y="863"/>
                      <a:pt x="17" y="863"/>
                    </a:cubicBezTo>
                    <a:cubicBezTo>
                      <a:pt x="1" y="879"/>
                      <a:pt x="0" y="899"/>
                      <a:pt x="0" y="899"/>
                    </a:cubicBezTo>
                  </a:path>
                </a:pathLst>
              </a:custGeom>
              <a:noFill/>
              <a:ln w="20638" cap="flat">
                <a:solidFill>
                  <a:srgbClr val="E8AD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10" name="Freeform 7"/>
              <p:cNvSpPr>
                <a:spLocks/>
              </p:cNvSpPr>
              <p:nvPr/>
            </p:nvSpPr>
            <p:spPr bwMode="auto">
              <a:xfrm>
                <a:off x="561" y="1034"/>
                <a:ext cx="3093" cy="2121"/>
              </a:xfrm>
              <a:custGeom>
                <a:avLst/>
                <a:gdLst>
                  <a:gd name="T0" fmla="*/ 0 w 2999"/>
                  <a:gd name="T1" fmla="*/ 0 h 2146"/>
                  <a:gd name="T2" fmla="*/ 0 w 2999"/>
                  <a:gd name="T3" fmla="*/ 2146 h 2146"/>
                  <a:gd name="T4" fmla="*/ 2999 w 2999"/>
                  <a:gd name="T5" fmla="*/ 2146 h 2146"/>
                </a:gdLst>
                <a:ahLst/>
                <a:cxnLst>
                  <a:cxn ang="0">
                    <a:pos x="T0" y="T1"/>
                  </a:cxn>
                  <a:cxn ang="0">
                    <a:pos x="T2" y="T3"/>
                  </a:cxn>
                  <a:cxn ang="0">
                    <a:pos x="T4" y="T5"/>
                  </a:cxn>
                </a:cxnLst>
                <a:rect l="0" t="0" r="r" b="b"/>
                <a:pathLst>
                  <a:path w="2999" h="2146">
                    <a:moveTo>
                      <a:pt x="0" y="0"/>
                    </a:moveTo>
                    <a:lnTo>
                      <a:pt x="0" y="2146"/>
                    </a:lnTo>
                    <a:lnTo>
                      <a:pt x="2999" y="2146"/>
                    </a:lnTo>
                  </a:path>
                </a:pathLst>
              </a:custGeom>
              <a:noFill/>
              <a:ln w="12700" cap="flat">
                <a:solidFill>
                  <a:srgbClr val="3B557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34" name="Freeform 8"/>
              <p:cNvSpPr>
                <a:spLocks/>
              </p:cNvSpPr>
              <p:nvPr/>
            </p:nvSpPr>
            <p:spPr bwMode="auto">
              <a:xfrm>
                <a:off x="527" y="1026"/>
                <a:ext cx="40" cy="51"/>
              </a:xfrm>
              <a:custGeom>
                <a:avLst/>
                <a:gdLst>
                  <a:gd name="T0" fmla="*/ 0 w 40"/>
                  <a:gd name="T1" fmla="*/ 25 h 51"/>
                  <a:gd name="T2" fmla="*/ 40 w 40"/>
                  <a:gd name="T3" fmla="*/ 51 h 51"/>
                  <a:gd name="T4" fmla="*/ 40 w 40"/>
                  <a:gd name="T5" fmla="*/ 0 h 51"/>
                  <a:gd name="T6" fmla="*/ 0 w 40"/>
                  <a:gd name="T7" fmla="*/ 25 h 51"/>
                </a:gdLst>
                <a:ahLst/>
                <a:cxnLst>
                  <a:cxn ang="0">
                    <a:pos x="T0" y="T1"/>
                  </a:cxn>
                  <a:cxn ang="0">
                    <a:pos x="T2" y="T3"/>
                  </a:cxn>
                  <a:cxn ang="0">
                    <a:pos x="T4" y="T5"/>
                  </a:cxn>
                  <a:cxn ang="0">
                    <a:pos x="T6" y="T7"/>
                  </a:cxn>
                </a:cxnLst>
                <a:rect l="0" t="0" r="r" b="b"/>
                <a:pathLst>
                  <a:path w="40" h="51">
                    <a:moveTo>
                      <a:pt x="0" y="25"/>
                    </a:moveTo>
                    <a:lnTo>
                      <a:pt x="40" y="51"/>
                    </a:lnTo>
                    <a:lnTo>
                      <a:pt x="40" y="0"/>
                    </a:lnTo>
                    <a:lnTo>
                      <a:pt x="0" y="25"/>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35" name="Freeform 9"/>
              <p:cNvSpPr>
                <a:spLocks/>
              </p:cNvSpPr>
              <p:nvPr/>
            </p:nvSpPr>
            <p:spPr bwMode="auto">
              <a:xfrm>
                <a:off x="527" y="1732"/>
                <a:ext cx="40" cy="50"/>
              </a:xfrm>
              <a:custGeom>
                <a:avLst/>
                <a:gdLst>
                  <a:gd name="T0" fmla="*/ 0 w 40"/>
                  <a:gd name="T1" fmla="*/ 26 h 50"/>
                  <a:gd name="T2" fmla="*/ 40 w 40"/>
                  <a:gd name="T3" fmla="*/ 50 h 50"/>
                  <a:gd name="T4" fmla="*/ 40 w 40"/>
                  <a:gd name="T5" fmla="*/ 0 h 50"/>
                  <a:gd name="T6" fmla="*/ 0 w 40"/>
                  <a:gd name="T7" fmla="*/ 26 h 50"/>
                </a:gdLst>
                <a:ahLst/>
                <a:cxnLst>
                  <a:cxn ang="0">
                    <a:pos x="T0" y="T1"/>
                  </a:cxn>
                  <a:cxn ang="0">
                    <a:pos x="T2" y="T3"/>
                  </a:cxn>
                  <a:cxn ang="0">
                    <a:pos x="T4" y="T5"/>
                  </a:cxn>
                  <a:cxn ang="0">
                    <a:pos x="T6" y="T7"/>
                  </a:cxn>
                </a:cxnLst>
                <a:rect l="0" t="0" r="r" b="b"/>
                <a:pathLst>
                  <a:path w="40" h="50">
                    <a:moveTo>
                      <a:pt x="0" y="26"/>
                    </a:moveTo>
                    <a:lnTo>
                      <a:pt x="40" y="50"/>
                    </a:lnTo>
                    <a:lnTo>
                      <a:pt x="40" y="0"/>
                    </a:lnTo>
                    <a:lnTo>
                      <a:pt x="0" y="26"/>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36" name="Freeform 10"/>
              <p:cNvSpPr>
                <a:spLocks/>
              </p:cNvSpPr>
              <p:nvPr/>
            </p:nvSpPr>
            <p:spPr bwMode="auto">
              <a:xfrm>
                <a:off x="527" y="2439"/>
                <a:ext cx="40" cy="49"/>
              </a:xfrm>
              <a:custGeom>
                <a:avLst/>
                <a:gdLst>
                  <a:gd name="T0" fmla="*/ 0 w 40"/>
                  <a:gd name="T1" fmla="*/ 24 h 49"/>
                  <a:gd name="T2" fmla="*/ 40 w 40"/>
                  <a:gd name="T3" fmla="*/ 49 h 49"/>
                  <a:gd name="T4" fmla="*/ 40 w 40"/>
                  <a:gd name="T5" fmla="*/ 0 h 49"/>
                  <a:gd name="T6" fmla="*/ 0 w 40"/>
                  <a:gd name="T7" fmla="*/ 24 h 49"/>
                </a:gdLst>
                <a:ahLst/>
                <a:cxnLst>
                  <a:cxn ang="0">
                    <a:pos x="T0" y="T1"/>
                  </a:cxn>
                  <a:cxn ang="0">
                    <a:pos x="T2" y="T3"/>
                  </a:cxn>
                  <a:cxn ang="0">
                    <a:pos x="T4" y="T5"/>
                  </a:cxn>
                  <a:cxn ang="0">
                    <a:pos x="T6" y="T7"/>
                  </a:cxn>
                </a:cxnLst>
                <a:rect l="0" t="0" r="r" b="b"/>
                <a:pathLst>
                  <a:path w="40" h="49">
                    <a:moveTo>
                      <a:pt x="0" y="24"/>
                    </a:moveTo>
                    <a:lnTo>
                      <a:pt x="40" y="49"/>
                    </a:lnTo>
                    <a:lnTo>
                      <a:pt x="40" y="0"/>
                    </a:lnTo>
                    <a:lnTo>
                      <a:pt x="0" y="24"/>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37" name="Freeform 11"/>
              <p:cNvSpPr>
                <a:spLocks/>
              </p:cNvSpPr>
              <p:nvPr/>
            </p:nvSpPr>
            <p:spPr bwMode="auto">
              <a:xfrm>
                <a:off x="527" y="3120"/>
                <a:ext cx="40" cy="51"/>
              </a:xfrm>
              <a:custGeom>
                <a:avLst/>
                <a:gdLst>
                  <a:gd name="T0" fmla="*/ 0 w 40"/>
                  <a:gd name="T1" fmla="*/ 25 h 51"/>
                  <a:gd name="T2" fmla="*/ 40 w 40"/>
                  <a:gd name="T3" fmla="*/ 51 h 51"/>
                  <a:gd name="T4" fmla="*/ 40 w 40"/>
                  <a:gd name="T5" fmla="*/ 0 h 51"/>
                  <a:gd name="T6" fmla="*/ 0 w 40"/>
                  <a:gd name="T7" fmla="*/ 25 h 51"/>
                </a:gdLst>
                <a:ahLst/>
                <a:cxnLst>
                  <a:cxn ang="0">
                    <a:pos x="T0" y="T1"/>
                  </a:cxn>
                  <a:cxn ang="0">
                    <a:pos x="T2" y="T3"/>
                  </a:cxn>
                  <a:cxn ang="0">
                    <a:pos x="T4" y="T5"/>
                  </a:cxn>
                  <a:cxn ang="0">
                    <a:pos x="T6" y="T7"/>
                  </a:cxn>
                </a:cxnLst>
                <a:rect l="0" t="0" r="r" b="b"/>
                <a:pathLst>
                  <a:path w="40" h="51">
                    <a:moveTo>
                      <a:pt x="0" y="25"/>
                    </a:moveTo>
                    <a:lnTo>
                      <a:pt x="40" y="51"/>
                    </a:lnTo>
                    <a:lnTo>
                      <a:pt x="40" y="0"/>
                    </a:lnTo>
                    <a:lnTo>
                      <a:pt x="0" y="25"/>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38" name="Freeform 12"/>
              <p:cNvSpPr>
                <a:spLocks/>
              </p:cNvSpPr>
              <p:nvPr/>
            </p:nvSpPr>
            <p:spPr bwMode="auto">
              <a:xfrm>
                <a:off x="1335" y="3157"/>
                <a:ext cx="50" cy="40"/>
              </a:xfrm>
              <a:custGeom>
                <a:avLst/>
                <a:gdLst>
                  <a:gd name="T0" fmla="*/ 24 w 50"/>
                  <a:gd name="T1" fmla="*/ 40 h 40"/>
                  <a:gd name="T2" fmla="*/ 50 w 50"/>
                  <a:gd name="T3" fmla="*/ 0 h 40"/>
                  <a:gd name="T4" fmla="*/ 0 w 50"/>
                  <a:gd name="T5" fmla="*/ 0 h 40"/>
                  <a:gd name="T6" fmla="*/ 24 w 50"/>
                  <a:gd name="T7" fmla="*/ 40 h 40"/>
                </a:gdLst>
                <a:ahLst/>
                <a:cxnLst>
                  <a:cxn ang="0">
                    <a:pos x="T0" y="T1"/>
                  </a:cxn>
                  <a:cxn ang="0">
                    <a:pos x="T2" y="T3"/>
                  </a:cxn>
                  <a:cxn ang="0">
                    <a:pos x="T4" y="T5"/>
                  </a:cxn>
                  <a:cxn ang="0">
                    <a:pos x="T6" y="T7"/>
                  </a:cxn>
                </a:cxnLst>
                <a:rect l="0" t="0" r="r" b="b"/>
                <a:pathLst>
                  <a:path w="50" h="40">
                    <a:moveTo>
                      <a:pt x="24" y="40"/>
                    </a:moveTo>
                    <a:lnTo>
                      <a:pt x="50" y="0"/>
                    </a:lnTo>
                    <a:lnTo>
                      <a:pt x="0" y="0"/>
                    </a:lnTo>
                    <a:lnTo>
                      <a:pt x="24" y="40"/>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39" name="Freeform 13"/>
              <p:cNvSpPr>
                <a:spLocks/>
              </p:cNvSpPr>
              <p:nvPr/>
            </p:nvSpPr>
            <p:spPr bwMode="auto">
              <a:xfrm>
                <a:off x="1767" y="3157"/>
                <a:ext cx="50" cy="40"/>
              </a:xfrm>
              <a:custGeom>
                <a:avLst/>
                <a:gdLst>
                  <a:gd name="T0" fmla="*/ 25 w 50"/>
                  <a:gd name="T1" fmla="*/ 40 h 40"/>
                  <a:gd name="T2" fmla="*/ 50 w 50"/>
                  <a:gd name="T3" fmla="*/ 0 h 40"/>
                  <a:gd name="T4" fmla="*/ 0 w 50"/>
                  <a:gd name="T5" fmla="*/ 0 h 40"/>
                  <a:gd name="T6" fmla="*/ 25 w 50"/>
                  <a:gd name="T7" fmla="*/ 40 h 40"/>
                </a:gdLst>
                <a:ahLst/>
                <a:cxnLst>
                  <a:cxn ang="0">
                    <a:pos x="T0" y="T1"/>
                  </a:cxn>
                  <a:cxn ang="0">
                    <a:pos x="T2" y="T3"/>
                  </a:cxn>
                  <a:cxn ang="0">
                    <a:pos x="T4" y="T5"/>
                  </a:cxn>
                  <a:cxn ang="0">
                    <a:pos x="T6" y="T7"/>
                  </a:cxn>
                </a:cxnLst>
                <a:rect l="0" t="0" r="r" b="b"/>
                <a:pathLst>
                  <a:path w="50" h="40">
                    <a:moveTo>
                      <a:pt x="25" y="40"/>
                    </a:moveTo>
                    <a:lnTo>
                      <a:pt x="50" y="0"/>
                    </a:lnTo>
                    <a:lnTo>
                      <a:pt x="0" y="0"/>
                    </a:lnTo>
                    <a:lnTo>
                      <a:pt x="25" y="40"/>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40" name="Freeform 14"/>
              <p:cNvSpPr>
                <a:spLocks/>
              </p:cNvSpPr>
              <p:nvPr/>
            </p:nvSpPr>
            <p:spPr bwMode="auto">
              <a:xfrm>
                <a:off x="2221" y="3157"/>
                <a:ext cx="50" cy="40"/>
              </a:xfrm>
              <a:custGeom>
                <a:avLst/>
                <a:gdLst>
                  <a:gd name="T0" fmla="*/ 25 w 50"/>
                  <a:gd name="T1" fmla="*/ 40 h 40"/>
                  <a:gd name="T2" fmla="*/ 50 w 50"/>
                  <a:gd name="T3" fmla="*/ 0 h 40"/>
                  <a:gd name="T4" fmla="*/ 0 w 50"/>
                  <a:gd name="T5" fmla="*/ 0 h 40"/>
                  <a:gd name="T6" fmla="*/ 25 w 50"/>
                  <a:gd name="T7" fmla="*/ 40 h 40"/>
                </a:gdLst>
                <a:ahLst/>
                <a:cxnLst>
                  <a:cxn ang="0">
                    <a:pos x="T0" y="T1"/>
                  </a:cxn>
                  <a:cxn ang="0">
                    <a:pos x="T2" y="T3"/>
                  </a:cxn>
                  <a:cxn ang="0">
                    <a:pos x="T4" y="T5"/>
                  </a:cxn>
                  <a:cxn ang="0">
                    <a:pos x="T6" y="T7"/>
                  </a:cxn>
                </a:cxnLst>
                <a:rect l="0" t="0" r="r" b="b"/>
                <a:pathLst>
                  <a:path w="50" h="40">
                    <a:moveTo>
                      <a:pt x="25" y="40"/>
                    </a:moveTo>
                    <a:lnTo>
                      <a:pt x="50" y="0"/>
                    </a:lnTo>
                    <a:lnTo>
                      <a:pt x="0" y="0"/>
                    </a:lnTo>
                    <a:lnTo>
                      <a:pt x="25" y="40"/>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41" name="Freeform 15"/>
              <p:cNvSpPr>
                <a:spLocks/>
              </p:cNvSpPr>
              <p:nvPr/>
            </p:nvSpPr>
            <p:spPr bwMode="auto">
              <a:xfrm>
                <a:off x="2700" y="3157"/>
                <a:ext cx="50" cy="40"/>
              </a:xfrm>
              <a:custGeom>
                <a:avLst/>
                <a:gdLst>
                  <a:gd name="T0" fmla="*/ 26 w 50"/>
                  <a:gd name="T1" fmla="*/ 40 h 40"/>
                  <a:gd name="T2" fmla="*/ 50 w 50"/>
                  <a:gd name="T3" fmla="*/ 0 h 40"/>
                  <a:gd name="T4" fmla="*/ 0 w 50"/>
                  <a:gd name="T5" fmla="*/ 0 h 40"/>
                  <a:gd name="T6" fmla="*/ 26 w 50"/>
                  <a:gd name="T7" fmla="*/ 40 h 40"/>
                </a:gdLst>
                <a:ahLst/>
                <a:cxnLst>
                  <a:cxn ang="0">
                    <a:pos x="T0" y="T1"/>
                  </a:cxn>
                  <a:cxn ang="0">
                    <a:pos x="T2" y="T3"/>
                  </a:cxn>
                  <a:cxn ang="0">
                    <a:pos x="T4" y="T5"/>
                  </a:cxn>
                  <a:cxn ang="0">
                    <a:pos x="T6" y="T7"/>
                  </a:cxn>
                </a:cxnLst>
                <a:rect l="0" t="0" r="r" b="b"/>
                <a:pathLst>
                  <a:path w="50" h="40">
                    <a:moveTo>
                      <a:pt x="26" y="40"/>
                    </a:moveTo>
                    <a:lnTo>
                      <a:pt x="50" y="0"/>
                    </a:lnTo>
                    <a:lnTo>
                      <a:pt x="0" y="0"/>
                    </a:lnTo>
                    <a:lnTo>
                      <a:pt x="26" y="40"/>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42" name="Freeform 16"/>
              <p:cNvSpPr>
                <a:spLocks/>
              </p:cNvSpPr>
              <p:nvPr/>
            </p:nvSpPr>
            <p:spPr bwMode="auto">
              <a:xfrm>
                <a:off x="3154" y="3157"/>
                <a:ext cx="50" cy="40"/>
              </a:xfrm>
              <a:custGeom>
                <a:avLst/>
                <a:gdLst>
                  <a:gd name="T0" fmla="*/ 25 w 50"/>
                  <a:gd name="T1" fmla="*/ 40 h 40"/>
                  <a:gd name="T2" fmla="*/ 50 w 50"/>
                  <a:gd name="T3" fmla="*/ 0 h 40"/>
                  <a:gd name="T4" fmla="*/ 0 w 50"/>
                  <a:gd name="T5" fmla="*/ 0 h 40"/>
                  <a:gd name="T6" fmla="*/ 25 w 50"/>
                  <a:gd name="T7" fmla="*/ 40 h 40"/>
                </a:gdLst>
                <a:ahLst/>
                <a:cxnLst>
                  <a:cxn ang="0">
                    <a:pos x="T0" y="T1"/>
                  </a:cxn>
                  <a:cxn ang="0">
                    <a:pos x="T2" y="T3"/>
                  </a:cxn>
                  <a:cxn ang="0">
                    <a:pos x="T4" y="T5"/>
                  </a:cxn>
                  <a:cxn ang="0">
                    <a:pos x="T6" y="T7"/>
                  </a:cxn>
                </a:cxnLst>
                <a:rect l="0" t="0" r="r" b="b"/>
                <a:pathLst>
                  <a:path w="50" h="40">
                    <a:moveTo>
                      <a:pt x="25" y="40"/>
                    </a:moveTo>
                    <a:lnTo>
                      <a:pt x="50" y="0"/>
                    </a:lnTo>
                    <a:lnTo>
                      <a:pt x="0" y="0"/>
                    </a:lnTo>
                    <a:lnTo>
                      <a:pt x="25" y="40"/>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43" name="Freeform 17"/>
              <p:cNvSpPr>
                <a:spLocks/>
              </p:cNvSpPr>
              <p:nvPr/>
            </p:nvSpPr>
            <p:spPr bwMode="auto">
              <a:xfrm>
                <a:off x="3608" y="3157"/>
                <a:ext cx="51" cy="40"/>
              </a:xfrm>
              <a:custGeom>
                <a:avLst/>
                <a:gdLst>
                  <a:gd name="T0" fmla="*/ 25 w 51"/>
                  <a:gd name="T1" fmla="*/ 40 h 40"/>
                  <a:gd name="T2" fmla="*/ 51 w 51"/>
                  <a:gd name="T3" fmla="*/ 0 h 40"/>
                  <a:gd name="T4" fmla="*/ 0 w 51"/>
                  <a:gd name="T5" fmla="*/ 0 h 40"/>
                  <a:gd name="T6" fmla="*/ 25 w 51"/>
                  <a:gd name="T7" fmla="*/ 40 h 40"/>
                </a:gdLst>
                <a:ahLst/>
                <a:cxnLst>
                  <a:cxn ang="0">
                    <a:pos x="T0" y="T1"/>
                  </a:cxn>
                  <a:cxn ang="0">
                    <a:pos x="T2" y="T3"/>
                  </a:cxn>
                  <a:cxn ang="0">
                    <a:pos x="T4" y="T5"/>
                  </a:cxn>
                  <a:cxn ang="0">
                    <a:pos x="T6" y="T7"/>
                  </a:cxn>
                </a:cxnLst>
                <a:rect l="0" t="0" r="r" b="b"/>
                <a:pathLst>
                  <a:path w="51" h="40">
                    <a:moveTo>
                      <a:pt x="25" y="40"/>
                    </a:moveTo>
                    <a:lnTo>
                      <a:pt x="51" y="0"/>
                    </a:lnTo>
                    <a:lnTo>
                      <a:pt x="0" y="0"/>
                    </a:lnTo>
                    <a:lnTo>
                      <a:pt x="25" y="40"/>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sp>
            <p:nvSpPr>
              <p:cNvPr id="44" name="Freeform 18"/>
              <p:cNvSpPr>
                <a:spLocks/>
              </p:cNvSpPr>
              <p:nvPr/>
            </p:nvSpPr>
            <p:spPr bwMode="auto">
              <a:xfrm>
                <a:off x="902" y="3155"/>
                <a:ext cx="50" cy="40"/>
              </a:xfrm>
              <a:custGeom>
                <a:avLst/>
                <a:gdLst>
                  <a:gd name="T0" fmla="*/ 24 w 50"/>
                  <a:gd name="T1" fmla="*/ 40 h 40"/>
                  <a:gd name="T2" fmla="*/ 50 w 50"/>
                  <a:gd name="T3" fmla="*/ 0 h 40"/>
                  <a:gd name="T4" fmla="*/ 0 w 50"/>
                  <a:gd name="T5" fmla="*/ 0 h 40"/>
                  <a:gd name="T6" fmla="*/ 24 w 50"/>
                  <a:gd name="T7" fmla="*/ 40 h 40"/>
                </a:gdLst>
                <a:ahLst/>
                <a:cxnLst>
                  <a:cxn ang="0">
                    <a:pos x="T0" y="T1"/>
                  </a:cxn>
                  <a:cxn ang="0">
                    <a:pos x="T2" y="T3"/>
                  </a:cxn>
                  <a:cxn ang="0">
                    <a:pos x="T4" y="T5"/>
                  </a:cxn>
                  <a:cxn ang="0">
                    <a:pos x="T6" y="T7"/>
                  </a:cxn>
                </a:cxnLst>
                <a:rect l="0" t="0" r="r" b="b"/>
                <a:pathLst>
                  <a:path w="50" h="40">
                    <a:moveTo>
                      <a:pt x="24" y="40"/>
                    </a:moveTo>
                    <a:lnTo>
                      <a:pt x="50" y="0"/>
                    </a:lnTo>
                    <a:lnTo>
                      <a:pt x="0" y="0"/>
                    </a:lnTo>
                    <a:lnTo>
                      <a:pt x="24" y="40"/>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1000" dirty="0">
                  <a:solidFill>
                    <a:srgbClr val="374B5A"/>
                  </a:solidFill>
                </a:endParaRPr>
              </a:p>
            </p:txBody>
          </p:sp>
        </p:grpSp>
      </p:grpSp>
      <p:sp>
        <p:nvSpPr>
          <p:cNvPr id="47" name="TextBox 46"/>
          <p:cNvSpPr txBox="1"/>
          <p:nvPr/>
        </p:nvSpPr>
        <p:spPr>
          <a:xfrm>
            <a:off x="7421637" y="0"/>
            <a:ext cx="1722391" cy="307777"/>
          </a:xfrm>
          <a:prstGeom prst="rect">
            <a:avLst/>
          </a:prstGeom>
          <a:solidFill>
            <a:schemeClr val="accent2"/>
          </a:solidFill>
        </p:spPr>
        <p:txBody>
          <a:bodyPr wrap="square" rtlCol="0">
            <a:spAutoFit/>
          </a:bodyPr>
          <a:lstStyle/>
          <a:p>
            <a:r>
              <a:rPr lang="en-GB" sz="1400" b="1" i="1" dirty="0" smtClean="0">
                <a:solidFill>
                  <a:srgbClr val="374B5A"/>
                </a:solidFill>
              </a:rPr>
              <a:t>Primary endpoint</a:t>
            </a:r>
            <a:endParaRPr lang="en-GB" sz="1400" b="1" i="1" dirty="0">
              <a:solidFill>
                <a:srgbClr val="374B5A"/>
              </a:solidFill>
            </a:endParaRPr>
          </a:p>
        </p:txBody>
      </p:sp>
      <p:sp>
        <p:nvSpPr>
          <p:cNvPr id="49" name="Rectangle 48"/>
          <p:cNvSpPr/>
          <p:nvPr/>
        </p:nvSpPr>
        <p:spPr>
          <a:xfrm>
            <a:off x="7858898" y="4846939"/>
            <a:ext cx="1260389" cy="285086"/>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n>
                <a:noFill/>
              </a:ln>
              <a:noFill/>
            </a:endParaRPr>
          </a:p>
        </p:txBody>
      </p:sp>
      <p:sp>
        <p:nvSpPr>
          <p:cNvPr id="48"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14</a:t>
            </a:fld>
            <a:endParaRPr lang="en-US" dirty="0" smtClean="0"/>
          </a:p>
        </p:txBody>
      </p:sp>
    </p:spTree>
    <p:extLst>
      <p:ext uri="{BB962C8B-B14F-4D97-AF65-F5344CB8AC3E}">
        <p14:creationId xmlns:p14="http://schemas.microsoft.com/office/powerpoint/2010/main" val="54796161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Rechteck 6"/>
          <p:cNvSpPr/>
          <p:nvPr/>
        </p:nvSpPr>
        <p:spPr>
          <a:xfrm>
            <a:off x="548578" y="4621450"/>
            <a:ext cx="8496944" cy="461665"/>
          </a:xfrm>
          <a:prstGeom prst="rect">
            <a:avLst/>
          </a:prstGeom>
        </p:spPr>
        <p:txBody>
          <a:bodyPr wrap="square">
            <a:spAutoFit/>
          </a:bodyPr>
          <a:lstStyle/>
          <a:p>
            <a:r>
              <a:rPr lang="en-US" sz="800" dirty="0" smtClean="0">
                <a:solidFill>
                  <a:srgbClr val="374B5A"/>
                </a:solidFill>
              </a:rPr>
              <a:t>*Time to first hospitalization for HF; </a:t>
            </a:r>
            <a:r>
              <a:rPr lang="en-US" sz="800" baseline="30000" dirty="0" smtClean="0">
                <a:solidFill>
                  <a:srgbClr val="374B5A"/>
                </a:solidFill>
              </a:rPr>
              <a:t>‡</a:t>
            </a:r>
            <a:r>
              <a:rPr lang="en-US" sz="800" dirty="0">
                <a:solidFill>
                  <a:srgbClr val="374B5A"/>
                </a:solidFill>
              </a:rPr>
              <a:t>E</a:t>
            </a:r>
            <a:r>
              <a:rPr lang="en-US" sz="800" dirty="0" smtClean="0">
                <a:solidFill>
                  <a:srgbClr val="374B5A"/>
                </a:solidFill>
              </a:rPr>
              <a:t>nalapril 10 mg 2x daily as comparator vs sacubitril/valsartan 200 mg 2x daily in the PARADIGM-HF study (in addition of standard</a:t>
            </a:r>
            <a:r>
              <a:rPr lang="en-US" sz="800" dirty="0" smtClean="0">
                <a:solidFill>
                  <a:srgbClr val="374B5A"/>
                </a:solidFill>
                <a:latin typeface="Arial"/>
                <a:cs typeface="Arial"/>
              </a:rPr>
              <a:t> </a:t>
            </a:r>
            <a:r>
              <a:rPr lang="en-US" sz="800" dirty="0" smtClean="0">
                <a:solidFill>
                  <a:srgbClr val="374B5A"/>
                </a:solidFill>
              </a:rPr>
              <a:t>therapy) </a:t>
            </a:r>
          </a:p>
          <a:p>
            <a:r>
              <a:rPr lang="en-US" sz="800" dirty="0" smtClean="0">
                <a:solidFill>
                  <a:srgbClr val="374B5A"/>
                </a:solidFill>
              </a:rPr>
              <a:t>CI=confidence interval; HF=heart failure; HR=hazard ratio</a:t>
            </a:r>
          </a:p>
          <a:p>
            <a:pPr>
              <a:defRPr/>
            </a:pPr>
            <a:r>
              <a:rPr lang="en-GB" sz="800" dirty="0">
                <a:solidFill>
                  <a:srgbClr val="374B5A"/>
                </a:solidFill>
              </a:rPr>
              <a:t>1.</a:t>
            </a:r>
            <a:r>
              <a:rPr lang="en-US" sz="800" dirty="0">
                <a:solidFill>
                  <a:srgbClr val="374B5A"/>
                </a:solidFill>
              </a:rPr>
              <a:t> Packer et al. Circulation </a:t>
            </a:r>
            <a:r>
              <a:rPr lang="en-US" sz="800" dirty="0" smtClean="0">
                <a:solidFill>
                  <a:srgbClr val="374B5A"/>
                </a:solidFill>
              </a:rPr>
              <a:t>2015;131:54–61</a:t>
            </a:r>
            <a:r>
              <a:rPr lang="en-GB" sz="800" dirty="0" smtClean="0">
                <a:solidFill>
                  <a:srgbClr val="374B5A"/>
                </a:solidFill>
              </a:rPr>
              <a:t> </a:t>
            </a:r>
            <a:endParaRPr lang="en-GB" sz="800" dirty="0">
              <a:solidFill>
                <a:srgbClr val="374B5A"/>
              </a:solidFill>
            </a:endParaRPr>
          </a:p>
        </p:txBody>
      </p:sp>
      <p:sp>
        <p:nvSpPr>
          <p:cNvPr id="10" name="TextBox 9"/>
          <p:cNvSpPr txBox="1"/>
          <p:nvPr/>
        </p:nvSpPr>
        <p:spPr>
          <a:xfrm>
            <a:off x="4686035" y="1235570"/>
            <a:ext cx="1918795" cy="528794"/>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r>
              <a:rPr lang="en-GB" sz="1600" b="1" dirty="0" smtClean="0">
                <a:solidFill>
                  <a:srgbClr val="808080"/>
                </a:solidFill>
                <a:latin typeface="Arial"/>
              </a:rPr>
              <a:t>Enalapril</a:t>
            </a:r>
            <a:r>
              <a:rPr lang="en-GB" sz="1600" b="1" baseline="30000" dirty="0" smtClean="0">
                <a:solidFill>
                  <a:srgbClr val="808080"/>
                </a:solidFill>
                <a:latin typeface="Arial"/>
              </a:rPr>
              <a:t>‡</a:t>
            </a:r>
            <a:r>
              <a:rPr lang="en-GB" sz="1600" b="1" dirty="0" smtClean="0">
                <a:solidFill>
                  <a:srgbClr val="808080"/>
                </a:solidFill>
                <a:latin typeface="Arial"/>
              </a:rPr>
              <a:t> (N=4,212)</a:t>
            </a:r>
          </a:p>
          <a:p>
            <a:pPr algn="l"/>
            <a:r>
              <a:rPr lang="en-GB" sz="1600" b="1" dirty="0" smtClean="0">
                <a:solidFill>
                  <a:srgbClr val="E9AE00"/>
                </a:solidFill>
                <a:latin typeface="Arial"/>
              </a:rPr>
              <a:t>Entresto </a:t>
            </a:r>
            <a:r>
              <a:rPr lang="en-GB" sz="1600" b="1" dirty="0">
                <a:solidFill>
                  <a:srgbClr val="E9AE00"/>
                </a:solidFill>
                <a:latin typeface="Arial"/>
              </a:rPr>
              <a:t>(</a:t>
            </a:r>
            <a:r>
              <a:rPr lang="en-GB" sz="1600" b="1" dirty="0" smtClean="0">
                <a:solidFill>
                  <a:srgbClr val="E9AE00"/>
                </a:solidFill>
                <a:latin typeface="Arial"/>
              </a:rPr>
              <a:t>N=4,187</a:t>
            </a:r>
            <a:r>
              <a:rPr lang="en-GB" sz="1600" b="1" dirty="0">
                <a:solidFill>
                  <a:srgbClr val="E9AE00"/>
                </a:solidFill>
                <a:latin typeface="Arial"/>
              </a:rPr>
              <a:t>)</a:t>
            </a:r>
          </a:p>
        </p:txBody>
      </p:sp>
      <p:sp>
        <p:nvSpPr>
          <p:cNvPr id="11" name="TextBox 10"/>
          <p:cNvSpPr txBox="1"/>
          <p:nvPr/>
        </p:nvSpPr>
        <p:spPr>
          <a:xfrm>
            <a:off x="5435952" y="3126537"/>
            <a:ext cx="1319272" cy="590349"/>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r>
              <a:rPr lang="it-IT" sz="1200" dirty="0" smtClean="0">
                <a:solidFill>
                  <a:srgbClr val="374B5A"/>
                </a:solidFill>
                <a:latin typeface="Arial"/>
              </a:rPr>
              <a:t>p=0.027</a:t>
            </a:r>
            <a:endParaRPr lang="it-IT" sz="1200" dirty="0">
              <a:solidFill>
                <a:srgbClr val="374B5A"/>
              </a:solidFill>
              <a:latin typeface="Arial"/>
            </a:endParaRPr>
          </a:p>
          <a:p>
            <a:pPr algn="l"/>
            <a:r>
              <a:rPr lang="it-IT" sz="1200" dirty="0">
                <a:solidFill>
                  <a:srgbClr val="374B5A"/>
                </a:solidFill>
                <a:latin typeface="Arial"/>
              </a:rPr>
              <a:t>HR: </a:t>
            </a:r>
            <a:r>
              <a:rPr lang="it-IT" sz="1200" dirty="0" smtClean="0">
                <a:solidFill>
                  <a:srgbClr val="374B5A"/>
                </a:solidFill>
                <a:latin typeface="Arial"/>
              </a:rPr>
              <a:t>0.60</a:t>
            </a:r>
            <a:endParaRPr lang="it-IT" sz="1200" dirty="0">
              <a:solidFill>
                <a:srgbClr val="374B5A"/>
              </a:solidFill>
              <a:latin typeface="Arial"/>
            </a:endParaRPr>
          </a:p>
          <a:p>
            <a:pPr algn="l"/>
            <a:r>
              <a:rPr lang="it-IT" sz="1200" dirty="0">
                <a:solidFill>
                  <a:srgbClr val="374B5A"/>
                </a:solidFill>
                <a:latin typeface="Arial"/>
              </a:rPr>
              <a:t>(95 % CI: </a:t>
            </a:r>
            <a:r>
              <a:rPr lang="it-IT" sz="1200" dirty="0" smtClean="0">
                <a:solidFill>
                  <a:srgbClr val="374B5A"/>
                </a:solidFill>
                <a:latin typeface="Arial"/>
              </a:rPr>
              <a:t>0.3–0.94</a:t>
            </a:r>
            <a:r>
              <a:rPr lang="it-IT" sz="1200" dirty="0">
                <a:solidFill>
                  <a:srgbClr val="374B5A"/>
                </a:solidFill>
                <a:latin typeface="Arial"/>
              </a:rPr>
              <a:t>)</a:t>
            </a:r>
            <a:endParaRPr lang="en-GB" sz="1200" dirty="0">
              <a:solidFill>
                <a:srgbClr val="374B5A"/>
              </a:solidFill>
              <a:latin typeface="Arial"/>
            </a:endParaRPr>
          </a:p>
        </p:txBody>
      </p:sp>
      <p:sp>
        <p:nvSpPr>
          <p:cNvPr id="14" name="TextBox 13"/>
          <p:cNvSpPr txBox="1"/>
          <p:nvPr/>
        </p:nvSpPr>
        <p:spPr>
          <a:xfrm rot="16200000">
            <a:off x="-302234" y="2310147"/>
            <a:ext cx="2014975" cy="282573"/>
          </a:xfrm>
          <a:prstGeom prst="rect">
            <a:avLst/>
          </a:prstGeom>
          <a:noFill/>
        </p:spPr>
        <p:txBody>
          <a:bodyPr wrap="none" lIns="0" tIns="0" rIns="0" bIns="36000" rtlCol="0" anchor="b">
            <a:spAutoFit/>
          </a:bodyPr>
          <a:lstStyle/>
          <a:p>
            <a:pPr algn="ctr"/>
            <a:r>
              <a:rPr lang="en-GB" sz="1600" dirty="0" smtClean="0">
                <a:solidFill>
                  <a:srgbClr val="374B5A"/>
                </a:solidFill>
                <a:latin typeface="Arial"/>
              </a:rPr>
              <a:t>Cumulative probability</a:t>
            </a:r>
            <a:endParaRPr lang="en-GB" sz="1600" dirty="0">
              <a:solidFill>
                <a:srgbClr val="374B5A"/>
              </a:solidFill>
              <a:latin typeface="Arial"/>
            </a:endParaRPr>
          </a:p>
        </p:txBody>
      </p:sp>
      <p:sp>
        <p:nvSpPr>
          <p:cNvPr id="15" name="TextBox 14"/>
          <p:cNvSpPr txBox="1"/>
          <p:nvPr/>
        </p:nvSpPr>
        <p:spPr>
          <a:xfrm>
            <a:off x="2843398" y="3725084"/>
            <a:ext cx="227626" cy="282573"/>
          </a:xfrm>
          <a:prstGeom prst="rect">
            <a:avLst/>
          </a:prstGeom>
          <a:noFill/>
        </p:spPr>
        <p:txBody>
          <a:bodyPr wrap="none" lIns="0" tIns="36000" rIns="0" bIns="0" rtlCol="0" anchor="t">
            <a:spAutoFit/>
          </a:bodyPr>
          <a:lstStyle/>
          <a:p>
            <a:pPr algn="ctr"/>
            <a:r>
              <a:rPr lang="en-GB" sz="1600" dirty="0" smtClean="0">
                <a:solidFill>
                  <a:srgbClr val="374B5A"/>
                </a:solidFill>
                <a:latin typeface="Arial"/>
              </a:rPr>
              <a:t>10</a:t>
            </a:r>
            <a:endParaRPr lang="en-GB" sz="1600" dirty="0">
              <a:solidFill>
                <a:srgbClr val="374B5A"/>
              </a:solidFill>
              <a:latin typeface="Arial"/>
            </a:endParaRPr>
          </a:p>
        </p:txBody>
      </p:sp>
      <p:sp>
        <p:nvSpPr>
          <p:cNvPr id="16" name="TextBox 15"/>
          <p:cNvSpPr txBox="1"/>
          <p:nvPr/>
        </p:nvSpPr>
        <p:spPr>
          <a:xfrm>
            <a:off x="2876137" y="3915695"/>
            <a:ext cx="2346796" cy="282573"/>
          </a:xfrm>
          <a:prstGeom prst="rect">
            <a:avLst/>
          </a:prstGeom>
          <a:noFill/>
        </p:spPr>
        <p:txBody>
          <a:bodyPr wrap="none" lIns="0" tIns="36000" rIns="0" bIns="0" rtlCol="0" anchor="t">
            <a:spAutoFit/>
          </a:bodyPr>
          <a:lstStyle/>
          <a:p>
            <a:pPr algn="ctr"/>
            <a:r>
              <a:rPr lang="en-US" sz="1600" dirty="0" smtClean="0">
                <a:solidFill>
                  <a:srgbClr val="374B5A"/>
                </a:solidFill>
                <a:latin typeface="Arial"/>
              </a:rPr>
              <a:t>Days </a:t>
            </a:r>
            <a:r>
              <a:rPr lang="en-US" sz="1600" dirty="0">
                <a:solidFill>
                  <a:srgbClr val="374B5A"/>
                </a:solidFill>
                <a:latin typeface="Arial"/>
              </a:rPr>
              <a:t>since randomization</a:t>
            </a:r>
          </a:p>
        </p:txBody>
      </p:sp>
      <p:sp>
        <p:nvSpPr>
          <p:cNvPr id="17" name="TextBox 16"/>
          <p:cNvSpPr txBox="1"/>
          <p:nvPr/>
        </p:nvSpPr>
        <p:spPr>
          <a:xfrm>
            <a:off x="889263" y="1125938"/>
            <a:ext cx="394389" cy="246221"/>
          </a:xfrm>
          <a:prstGeom prst="rect">
            <a:avLst/>
          </a:prstGeom>
          <a:noFill/>
        </p:spPr>
        <p:txBody>
          <a:bodyPr wrap="none" lIns="0" tIns="0" rIns="108000" bIns="0" rtlCol="0" anchor="ctr">
            <a:spAutoFit/>
          </a:bodyPr>
          <a:lstStyle/>
          <a:p>
            <a:pPr algn="r"/>
            <a:r>
              <a:rPr lang="en-GB" sz="1600" dirty="0" smtClean="0">
                <a:solidFill>
                  <a:srgbClr val="374B5A"/>
                </a:solidFill>
                <a:latin typeface="Arial"/>
              </a:rPr>
              <a:t>1.2</a:t>
            </a:r>
            <a:endParaRPr lang="en-GB" sz="1600" dirty="0">
              <a:solidFill>
                <a:srgbClr val="374B5A"/>
              </a:solidFill>
              <a:latin typeface="Arial"/>
            </a:endParaRPr>
          </a:p>
        </p:txBody>
      </p:sp>
      <p:sp>
        <p:nvSpPr>
          <p:cNvPr id="18" name="TextBox 17"/>
          <p:cNvSpPr txBox="1"/>
          <p:nvPr/>
        </p:nvSpPr>
        <p:spPr>
          <a:xfrm>
            <a:off x="889263" y="1621399"/>
            <a:ext cx="394389" cy="246221"/>
          </a:xfrm>
          <a:prstGeom prst="rect">
            <a:avLst/>
          </a:prstGeom>
          <a:noFill/>
        </p:spPr>
        <p:txBody>
          <a:bodyPr wrap="none" lIns="0" tIns="0" rIns="108000" bIns="0" rtlCol="0" anchor="ctr">
            <a:spAutoFit/>
          </a:bodyPr>
          <a:lstStyle/>
          <a:p>
            <a:pPr algn="r"/>
            <a:r>
              <a:rPr lang="en-GB" sz="1600" dirty="0" smtClean="0">
                <a:solidFill>
                  <a:srgbClr val="374B5A"/>
                </a:solidFill>
                <a:latin typeface="Arial"/>
              </a:rPr>
              <a:t>1.0</a:t>
            </a:r>
            <a:endParaRPr lang="en-GB" sz="1600" dirty="0">
              <a:solidFill>
                <a:srgbClr val="374B5A"/>
              </a:solidFill>
              <a:latin typeface="Arial"/>
            </a:endParaRPr>
          </a:p>
        </p:txBody>
      </p:sp>
      <p:sp>
        <p:nvSpPr>
          <p:cNvPr id="19" name="TextBox 18"/>
          <p:cNvSpPr txBox="1"/>
          <p:nvPr/>
        </p:nvSpPr>
        <p:spPr>
          <a:xfrm>
            <a:off x="889263" y="2104488"/>
            <a:ext cx="394389" cy="246221"/>
          </a:xfrm>
          <a:prstGeom prst="rect">
            <a:avLst/>
          </a:prstGeom>
          <a:noFill/>
        </p:spPr>
        <p:txBody>
          <a:bodyPr wrap="none" lIns="0" tIns="0" rIns="108000" bIns="0" rtlCol="0" anchor="ctr">
            <a:spAutoFit/>
          </a:bodyPr>
          <a:lstStyle/>
          <a:p>
            <a:pPr algn="r"/>
            <a:r>
              <a:rPr lang="en-GB" sz="1600" dirty="0" smtClean="0">
                <a:solidFill>
                  <a:srgbClr val="374B5A"/>
                </a:solidFill>
                <a:latin typeface="Arial"/>
              </a:rPr>
              <a:t>0.8</a:t>
            </a:r>
            <a:endParaRPr lang="en-GB" sz="1600" dirty="0">
              <a:solidFill>
                <a:srgbClr val="374B5A"/>
              </a:solidFill>
              <a:latin typeface="Arial"/>
            </a:endParaRPr>
          </a:p>
        </p:txBody>
      </p:sp>
      <p:sp>
        <p:nvSpPr>
          <p:cNvPr id="20" name="TextBox 19"/>
          <p:cNvSpPr txBox="1"/>
          <p:nvPr/>
        </p:nvSpPr>
        <p:spPr>
          <a:xfrm>
            <a:off x="1060784" y="3566306"/>
            <a:ext cx="222867" cy="246221"/>
          </a:xfrm>
          <a:prstGeom prst="rect">
            <a:avLst/>
          </a:prstGeom>
          <a:noFill/>
        </p:spPr>
        <p:txBody>
          <a:bodyPr wrap="none" lIns="0" tIns="0" rIns="108000" bIns="0" rtlCol="0" anchor="ctr">
            <a:spAutoFit/>
          </a:bodyPr>
          <a:lstStyle/>
          <a:p>
            <a:pPr algn="r"/>
            <a:r>
              <a:rPr lang="en-GB" sz="1600" dirty="0" smtClean="0">
                <a:solidFill>
                  <a:srgbClr val="374B5A"/>
                </a:solidFill>
                <a:latin typeface="Arial"/>
              </a:rPr>
              <a:t>0</a:t>
            </a:r>
            <a:endParaRPr lang="en-GB" sz="1600" dirty="0">
              <a:solidFill>
                <a:srgbClr val="374B5A"/>
              </a:solidFill>
              <a:latin typeface="Arial"/>
            </a:endParaRPr>
          </a:p>
        </p:txBody>
      </p:sp>
      <p:sp>
        <p:nvSpPr>
          <p:cNvPr id="21" name="TextBox 20"/>
          <p:cNvSpPr txBox="1"/>
          <p:nvPr/>
        </p:nvSpPr>
        <p:spPr>
          <a:xfrm>
            <a:off x="4794500" y="3725084"/>
            <a:ext cx="227626" cy="282573"/>
          </a:xfrm>
          <a:prstGeom prst="rect">
            <a:avLst/>
          </a:prstGeom>
          <a:noFill/>
        </p:spPr>
        <p:txBody>
          <a:bodyPr wrap="none" lIns="0" tIns="36000" rIns="0" bIns="0" rtlCol="0" anchor="t">
            <a:spAutoFit/>
          </a:bodyPr>
          <a:lstStyle/>
          <a:p>
            <a:pPr algn="ctr"/>
            <a:r>
              <a:rPr lang="en-GB" sz="1600" dirty="0" smtClean="0">
                <a:solidFill>
                  <a:srgbClr val="374B5A"/>
                </a:solidFill>
                <a:latin typeface="Arial"/>
              </a:rPr>
              <a:t>20</a:t>
            </a:r>
            <a:endParaRPr lang="en-GB" sz="1600" dirty="0">
              <a:solidFill>
                <a:srgbClr val="374B5A"/>
              </a:solidFill>
              <a:latin typeface="Arial"/>
            </a:endParaRPr>
          </a:p>
        </p:txBody>
      </p:sp>
      <p:sp>
        <p:nvSpPr>
          <p:cNvPr id="22" name="TextBox 21"/>
          <p:cNvSpPr txBox="1"/>
          <p:nvPr/>
        </p:nvSpPr>
        <p:spPr>
          <a:xfrm>
            <a:off x="6759808" y="3725084"/>
            <a:ext cx="227626" cy="282573"/>
          </a:xfrm>
          <a:prstGeom prst="rect">
            <a:avLst/>
          </a:prstGeom>
          <a:noFill/>
        </p:spPr>
        <p:txBody>
          <a:bodyPr wrap="none" lIns="0" tIns="36000" rIns="0" bIns="0" rtlCol="0" anchor="t">
            <a:spAutoFit/>
          </a:bodyPr>
          <a:lstStyle/>
          <a:p>
            <a:pPr algn="ctr"/>
            <a:r>
              <a:rPr lang="en-GB" sz="1600" dirty="0" smtClean="0">
                <a:solidFill>
                  <a:srgbClr val="374B5A"/>
                </a:solidFill>
                <a:latin typeface="Arial"/>
              </a:rPr>
              <a:t>30</a:t>
            </a:r>
            <a:endParaRPr lang="en-GB" sz="1600" dirty="0">
              <a:solidFill>
                <a:srgbClr val="374B5A"/>
              </a:solidFill>
              <a:latin typeface="Arial"/>
            </a:endParaRPr>
          </a:p>
        </p:txBody>
      </p:sp>
      <p:sp>
        <p:nvSpPr>
          <p:cNvPr id="23" name="TextBox 22"/>
          <p:cNvSpPr txBox="1"/>
          <p:nvPr/>
        </p:nvSpPr>
        <p:spPr>
          <a:xfrm>
            <a:off x="889263" y="3068049"/>
            <a:ext cx="394389" cy="246221"/>
          </a:xfrm>
          <a:prstGeom prst="rect">
            <a:avLst/>
          </a:prstGeom>
          <a:noFill/>
        </p:spPr>
        <p:txBody>
          <a:bodyPr wrap="none" lIns="0" tIns="0" rIns="108000" bIns="0" rtlCol="0" anchor="ctr">
            <a:spAutoFit/>
          </a:bodyPr>
          <a:lstStyle/>
          <a:p>
            <a:pPr algn="r"/>
            <a:r>
              <a:rPr lang="en-GB" sz="1600" dirty="0" smtClean="0">
                <a:solidFill>
                  <a:srgbClr val="374B5A"/>
                </a:solidFill>
                <a:latin typeface="Arial"/>
              </a:rPr>
              <a:t>0.2</a:t>
            </a:r>
            <a:endParaRPr lang="en-GB" sz="1600" dirty="0">
              <a:solidFill>
                <a:srgbClr val="374B5A"/>
              </a:solidFill>
              <a:latin typeface="Arial"/>
            </a:endParaRPr>
          </a:p>
        </p:txBody>
      </p:sp>
      <p:sp>
        <p:nvSpPr>
          <p:cNvPr id="24" name="TextBox 23"/>
          <p:cNvSpPr txBox="1"/>
          <p:nvPr/>
        </p:nvSpPr>
        <p:spPr>
          <a:xfrm>
            <a:off x="889263" y="2586835"/>
            <a:ext cx="394389" cy="246221"/>
          </a:xfrm>
          <a:prstGeom prst="rect">
            <a:avLst/>
          </a:prstGeom>
          <a:noFill/>
        </p:spPr>
        <p:txBody>
          <a:bodyPr wrap="none" lIns="0" tIns="0" rIns="108000" bIns="0" rtlCol="0" anchor="ctr">
            <a:spAutoFit/>
          </a:bodyPr>
          <a:lstStyle/>
          <a:p>
            <a:pPr algn="r"/>
            <a:r>
              <a:rPr lang="en-GB" sz="1600" dirty="0" smtClean="0">
                <a:solidFill>
                  <a:srgbClr val="374B5A"/>
                </a:solidFill>
                <a:latin typeface="Arial"/>
              </a:rPr>
              <a:t>0.4</a:t>
            </a:r>
            <a:endParaRPr lang="en-GB" sz="1600" dirty="0">
              <a:solidFill>
                <a:srgbClr val="374B5A"/>
              </a:solidFill>
              <a:latin typeface="Arial"/>
            </a:endParaRPr>
          </a:p>
        </p:txBody>
      </p:sp>
      <p:sp>
        <p:nvSpPr>
          <p:cNvPr id="3" name="Title 2"/>
          <p:cNvSpPr>
            <a:spLocks noGrp="1"/>
          </p:cNvSpPr>
          <p:nvPr>
            <p:ph type="title"/>
          </p:nvPr>
        </p:nvSpPr>
        <p:spPr>
          <a:xfrm>
            <a:off x="1112446" y="483518"/>
            <a:ext cx="8079187" cy="514350"/>
          </a:xfrm>
        </p:spPr>
        <p:txBody>
          <a:bodyPr>
            <a:noAutofit/>
          </a:bodyPr>
          <a:lstStyle/>
          <a:p>
            <a:pPr>
              <a:lnSpc>
                <a:spcPct val="100000"/>
              </a:lnSpc>
            </a:pPr>
            <a:r>
              <a:rPr lang="de-DE" sz="1800" dirty="0" smtClean="0"/>
              <a:t>Entresto </a:t>
            </a:r>
            <a:r>
              <a:rPr lang="en-US" sz="1800" dirty="0" smtClean="0"/>
              <a:t>significantly </a:t>
            </a:r>
            <a:r>
              <a:rPr lang="en-US" sz="1800" dirty="0"/>
              <a:t>reduced </a:t>
            </a:r>
            <a:r>
              <a:rPr lang="en-US" sz="1800" dirty="0" smtClean="0"/>
              <a:t>the risk of first </a:t>
            </a:r>
            <a:r>
              <a:rPr lang="en-US" sz="1800" dirty="0"/>
              <a:t>hospitalization for HF </a:t>
            </a:r>
            <a:r>
              <a:rPr lang="en-US" sz="1800" dirty="0" smtClean="0"/>
              <a:t>within the first 30 days after randomization</a:t>
            </a:r>
            <a:r>
              <a:rPr lang="de-DE" sz="1800" dirty="0" smtClean="0"/>
              <a:t>*</a:t>
            </a:r>
            <a:endParaRPr lang="en-GB" sz="1800" dirty="0"/>
          </a:p>
        </p:txBody>
      </p:sp>
      <p:sp>
        <p:nvSpPr>
          <p:cNvPr id="25" name="TextBox 24"/>
          <p:cNvSpPr txBox="1"/>
          <p:nvPr/>
        </p:nvSpPr>
        <p:spPr>
          <a:xfrm>
            <a:off x="45121" y="3937013"/>
            <a:ext cx="2031325" cy="677108"/>
          </a:xfrm>
          <a:prstGeom prst="rect">
            <a:avLst/>
          </a:prstGeom>
          <a:noFill/>
        </p:spPr>
        <p:txBody>
          <a:bodyPr wrap="none" rtlCol="0">
            <a:spAutoFit/>
          </a:bodyPr>
          <a:lstStyle/>
          <a:p>
            <a:pPr fontAlgn="auto">
              <a:spcBef>
                <a:spcPts val="0"/>
              </a:spcBef>
              <a:spcAft>
                <a:spcPts val="0"/>
              </a:spcAft>
            </a:pPr>
            <a:r>
              <a:rPr lang="en-GB" sz="1200" dirty="0" smtClean="0">
                <a:solidFill>
                  <a:srgbClr val="374B5A"/>
                </a:solidFill>
                <a:latin typeface="Arial"/>
              </a:rPr>
              <a:t>No. at risk</a:t>
            </a:r>
          </a:p>
          <a:p>
            <a:pPr fontAlgn="auto">
              <a:spcBef>
                <a:spcPts val="0"/>
              </a:spcBef>
              <a:spcAft>
                <a:spcPts val="0"/>
              </a:spcAft>
            </a:pPr>
            <a:r>
              <a:rPr lang="en-US" sz="1200" b="1" dirty="0" smtClean="0">
                <a:solidFill>
                  <a:srgbClr val="E1AA1E"/>
                </a:solidFill>
                <a:latin typeface="Arial"/>
              </a:rPr>
              <a:t>Entresto</a:t>
            </a:r>
            <a:r>
              <a:rPr lang="en-GB" sz="1200" dirty="0" smtClean="0">
                <a:solidFill>
                  <a:srgbClr val="374B5A"/>
                </a:solidFill>
                <a:latin typeface="Arial Narrow" panose="020B0606020202030204" pitchFamily="34" charset="0"/>
              </a:rPr>
              <a:t>	</a:t>
            </a:r>
          </a:p>
          <a:p>
            <a:pPr fontAlgn="auto">
              <a:spcBef>
                <a:spcPts val="0"/>
              </a:spcBef>
              <a:spcAft>
                <a:spcPts val="0"/>
              </a:spcAft>
            </a:pPr>
            <a:r>
              <a:rPr lang="en-GB" sz="1200" b="1" dirty="0" smtClean="0">
                <a:solidFill>
                  <a:srgbClr val="9D9D9C"/>
                </a:solidFill>
                <a:latin typeface="Arial"/>
              </a:rPr>
              <a:t>Enalapril</a:t>
            </a:r>
            <a:r>
              <a:rPr lang="uk-UA" sz="1200" dirty="0" smtClean="0">
                <a:solidFill>
                  <a:srgbClr val="374B5A"/>
                </a:solidFill>
                <a:latin typeface="Arial Narrow" panose="020B0606020202030204" pitchFamily="34" charset="0"/>
              </a:rPr>
              <a:t>            </a:t>
            </a:r>
            <a:r>
              <a:rPr lang="en-GB" sz="1200" dirty="0" smtClean="0">
                <a:solidFill>
                  <a:srgbClr val="374B5A"/>
                </a:solidFill>
                <a:latin typeface="Arial Narrow" panose="020B0606020202030204" pitchFamily="34" charset="0"/>
              </a:rPr>
              <a:t> </a:t>
            </a:r>
            <a:r>
              <a:rPr lang="en-GB" sz="1400" dirty="0" smtClean="0">
                <a:solidFill>
                  <a:srgbClr val="374B5A"/>
                </a:solidFill>
                <a:latin typeface="Arial Narrow" panose="020B0606020202030204" pitchFamily="34" charset="0"/>
              </a:rPr>
              <a:t>	</a:t>
            </a:r>
            <a:endParaRPr lang="en-GB" sz="1400" dirty="0">
              <a:solidFill>
                <a:srgbClr val="374B5A"/>
              </a:solidFill>
              <a:latin typeface="Arial Narrow" panose="020B0606020202030204" pitchFamily="34" charset="0"/>
            </a:endParaRPr>
          </a:p>
        </p:txBody>
      </p:sp>
      <p:sp>
        <p:nvSpPr>
          <p:cNvPr id="26" name="TextBox 25"/>
          <p:cNvSpPr txBox="1"/>
          <p:nvPr/>
        </p:nvSpPr>
        <p:spPr>
          <a:xfrm>
            <a:off x="463360" y="4074314"/>
            <a:ext cx="7388605" cy="461665"/>
          </a:xfrm>
          <a:prstGeom prst="rect">
            <a:avLst/>
          </a:prstGeom>
          <a:noFill/>
        </p:spPr>
        <p:txBody>
          <a:bodyPr wrap="square" rtlCol="0">
            <a:spAutoFit/>
          </a:bodyPr>
          <a:lstStyle/>
          <a:p>
            <a:pPr>
              <a:tabLst>
                <a:tab pos="1203325" algn="ctr"/>
                <a:tab pos="2519363" algn="l"/>
                <a:tab pos="3232150" algn="ctr"/>
                <a:tab pos="4572000" algn="l"/>
                <a:tab pos="5262563" algn="ctr"/>
                <a:tab pos="6545263" algn="l"/>
                <a:tab pos="7294563" algn="ctr"/>
              </a:tabLst>
            </a:pPr>
            <a:r>
              <a:rPr lang="en-GB" sz="1200" dirty="0" smtClean="0">
                <a:solidFill>
                  <a:srgbClr val="374B5A"/>
                </a:solidFill>
              </a:rPr>
              <a:t>	4,187	4,174		4,153		4,140</a:t>
            </a:r>
          </a:p>
          <a:p>
            <a:pPr>
              <a:tabLst>
                <a:tab pos="1203325" algn="ctr"/>
                <a:tab pos="2519363" algn="l"/>
                <a:tab pos="3232150" algn="ctr"/>
                <a:tab pos="4572000" algn="l"/>
                <a:tab pos="5262563" algn="ctr"/>
                <a:tab pos="6545263" algn="l"/>
                <a:tab pos="7294563" algn="ctr"/>
              </a:tabLst>
            </a:pPr>
            <a:r>
              <a:rPr lang="en-GB" sz="1200" dirty="0" smtClean="0">
                <a:solidFill>
                  <a:srgbClr val="374B5A"/>
                </a:solidFill>
              </a:rPr>
              <a:t>	4,212	4,192		4,166		4,143</a:t>
            </a:r>
            <a:endParaRPr lang="en-GB" sz="1200" dirty="0">
              <a:solidFill>
                <a:srgbClr val="374B5A"/>
              </a:solidFill>
            </a:endParaRPr>
          </a:p>
        </p:txBody>
      </p:sp>
      <p:grpSp>
        <p:nvGrpSpPr>
          <p:cNvPr id="4" name="Group 4"/>
          <p:cNvGrpSpPr>
            <a:grpSpLocks noChangeAspect="1"/>
          </p:cNvGrpSpPr>
          <p:nvPr/>
        </p:nvGrpSpPr>
        <p:grpSpPr bwMode="auto">
          <a:xfrm>
            <a:off x="1309688" y="1235468"/>
            <a:ext cx="5626100" cy="2514600"/>
            <a:chOff x="825" y="1123"/>
            <a:chExt cx="3544" cy="2112"/>
          </a:xfrm>
        </p:grpSpPr>
        <p:sp>
          <p:nvSpPr>
            <p:cNvPr id="5" name="AutoShape 3"/>
            <p:cNvSpPr>
              <a:spLocks noChangeAspect="1" noChangeArrowheads="1" noTextEdit="1"/>
            </p:cNvSpPr>
            <p:nvPr/>
          </p:nvSpPr>
          <p:spPr bwMode="auto">
            <a:xfrm>
              <a:off x="825" y="1123"/>
              <a:ext cx="3544" cy="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6" name="Freeform 5"/>
            <p:cNvSpPr>
              <a:spLocks/>
            </p:cNvSpPr>
            <p:nvPr/>
          </p:nvSpPr>
          <p:spPr bwMode="auto">
            <a:xfrm>
              <a:off x="1241" y="2173"/>
              <a:ext cx="3081" cy="917"/>
            </a:xfrm>
            <a:custGeom>
              <a:avLst/>
              <a:gdLst>
                <a:gd name="T0" fmla="*/ 0 w 3081"/>
                <a:gd name="T1" fmla="*/ 917 h 917"/>
                <a:gd name="T2" fmla="*/ 112 w 3081"/>
                <a:gd name="T3" fmla="*/ 917 h 917"/>
                <a:gd name="T4" fmla="*/ 112 w 3081"/>
                <a:gd name="T5" fmla="*/ 885 h 917"/>
                <a:gd name="T6" fmla="*/ 228 w 3081"/>
                <a:gd name="T7" fmla="*/ 885 h 917"/>
                <a:gd name="T8" fmla="*/ 228 w 3081"/>
                <a:gd name="T9" fmla="*/ 834 h 917"/>
                <a:gd name="T10" fmla="*/ 349 w 3081"/>
                <a:gd name="T11" fmla="*/ 834 h 917"/>
                <a:gd name="T12" fmla="*/ 349 w 3081"/>
                <a:gd name="T13" fmla="*/ 742 h 917"/>
                <a:gd name="T14" fmla="*/ 588 w 3081"/>
                <a:gd name="T15" fmla="*/ 742 h 917"/>
                <a:gd name="T16" fmla="*/ 588 w 3081"/>
                <a:gd name="T17" fmla="*/ 694 h 917"/>
                <a:gd name="T18" fmla="*/ 940 w 3081"/>
                <a:gd name="T19" fmla="*/ 694 h 917"/>
                <a:gd name="T20" fmla="*/ 940 w 3081"/>
                <a:gd name="T21" fmla="*/ 591 h 917"/>
                <a:gd name="T22" fmla="*/ 1056 w 3081"/>
                <a:gd name="T23" fmla="*/ 591 h 917"/>
                <a:gd name="T24" fmla="*/ 1056 w 3081"/>
                <a:gd name="T25" fmla="*/ 530 h 917"/>
                <a:gd name="T26" fmla="*/ 1179 w 3081"/>
                <a:gd name="T27" fmla="*/ 530 h 917"/>
                <a:gd name="T28" fmla="*/ 1179 w 3081"/>
                <a:gd name="T29" fmla="*/ 483 h 917"/>
                <a:gd name="T30" fmla="*/ 1312 w 3081"/>
                <a:gd name="T31" fmla="*/ 483 h 917"/>
                <a:gd name="T32" fmla="*/ 1312 w 3081"/>
                <a:gd name="T33" fmla="*/ 382 h 917"/>
                <a:gd name="T34" fmla="*/ 1528 w 3081"/>
                <a:gd name="T35" fmla="*/ 382 h 917"/>
                <a:gd name="T36" fmla="*/ 1528 w 3081"/>
                <a:gd name="T37" fmla="*/ 316 h 917"/>
                <a:gd name="T38" fmla="*/ 1658 w 3081"/>
                <a:gd name="T39" fmla="*/ 316 h 917"/>
                <a:gd name="T40" fmla="*/ 1658 w 3081"/>
                <a:gd name="T41" fmla="*/ 287 h 917"/>
                <a:gd name="T42" fmla="*/ 1905 w 3081"/>
                <a:gd name="T43" fmla="*/ 287 h 917"/>
                <a:gd name="T44" fmla="*/ 1905 w 3081"/>
                <a:gd name="T45" fmla="*/ 241 h 917"/>
                <a:gd name="T46" fmla="*/ 2351 w 3081"/>
                <a:gd name="T47" fmla="*/ 241 h 917"/>
                <a:gd name="T48" fmla="*/ 2351 w 3081"/>
                <a:gd name="T49" fmla="*/ 172 h 917"/>
                <a:gd name="T50" fmla="*/ 2491 w 3081"/>
                <a:gd name="T51" fmla="*/ 172 h 917"/>
                <a:gd name="T52" fmla="*/ 2491 w 3081"/>
                <a:gd name="T53" fmla="*/ 144 h 917"/>
                <a:gd name="T54" fmla="*/ 2742 w 3081"/>
                <a:gd name="T55" fmla="*/ 144 h 917"/>
                <a:gd name="T56" fmla="*/ 2742 w 3081"/>
                <a:gd name="T57" fmla="*/ 115 h 917"/>
                <a:gd name="T58" fmla="*/ 2842 w 3081"/>
                <a:gd name="T59" fmla="*/ 115 h 917"/>
                <a:gd name="T60" fmla="*/ 2842 w 3081"/>
                <a:gd name="T61" fmla="*/ 80 h 917"/>
                <a:gd name="T62" fmla="*/ 2972 w 3081"/>
                <a:gd name="T63" fmla="*/ 80 h 917"/>
                <a:gd name="T64" fmla="*/ 2972 w 3081"/>
                <a:gd name="T65" fmla="*/ 0 h 917"/>
                <a:gd name="T66" fmla="*/ 3081 w 3081"/>
                <a:gd name="T67"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081" h="917">
                  <a:moveTo>
                    <a:pt x="0" y="917"/>
                  </a:moveTo>
                  <a:lnTo>
                    <a:pt x="112" y="917"/>
                  </a:lnTo>
                  <a:lnTo>
                    <a:pt x="112" y="885"/>
                  </a:lnTo>
                  <a:lnTo>
                    <a:pt x="228" y="885"/>
                  </a:lnTo>
                  <a:lnTo>
                    <a:pt x="228" y="834"/>
                  </a:lnTo>
                  <a:lnTo>
                    <a:pt x="349" y="834"/>
                  </a:lnTo>
                  <a:lnTo>
                    <a:pt x="349" y="742"/>
                  </a:lnTo>
                  <a:lnTo>
                    <a:pt x="588" y="742"/>
                  </a:lnTo>
                  <a:lnTo>
                    <a:pt x="588" y="694"/>
                  </a:lnTo>
                  <a:lnTo>
                    <a:pt x="940" y="694"/>
                  </a:lnTo>
                  <a:lnTo>
                    <a:pt x="940" y="591"/>
                  </a:lnTo>
                  <a:lnTo>
                    <a:pt x="1056" y="591"/>
                  </a:lnTo>
                  <a:lnTo>
                    <a:pt x="1056" y="530"/>
                  </a:lnTo>
                  <a:lnTo>
                    <a:pt x="1179" y="530"/>
                  </a:lnTo>
                  <a:lnTo>
                    <a:pt x="1179" y="483"/>
                  </a:lnTo>
                  <a:lnTo>
                    <a:pt x="1312" y="483"/>
                  </a:lnTo>
                  <a:lnTo>
                    <a:pt x="1312" y="382"/>
                  </a:lnTo>
                  <a:lnTo>
                    <a:pt x="1528" y="382"/>
                  </a:lnTo>
                  <a:lnTo>
                    <a:pt x="1528" y="316"/>
                  </a:lnTo>
                  <a:lnTo>
                    <a:pt x="1658" y="316"/>
                  </a:lnTo>
                  <a:lnTo>
                    <a:pt x="1658" y="287"/>
                  </a:lnTo>
                  <a:lnTo>
                    <a:pt x="1905" y="287"/>
                  </a:lnTo>
                  <a:lnTo>
                    <a:pt x="1905" y="241"/>
                  </a:lnTo>
                  <a:lnTo>
                    <a:pt x="2351" y="241"/>
                  </a:lnTo>
                  <a:lnTo>
                    <a:pt x="2351" y="172"/>
                  </a:lnTo>
                  <a:lnTo>
                    <a:pt x="2491" y="172"/>
                  </a:lnTo>
                  <a:lnTo>
                    <a:pt x="2491" y="144"/>
                  </a:lnTo>
                  <a:lnTo>
                    <a:pt x="2742" y="144"/>
                  </a:lnTo>
                  <a:lnTo>
                    <a:pt x="2742" y="115"/>
                  </a:lnTo>
                  <a:lnTo>
                    <a:pt x="2842" y="115"/>
                  </a:lnTo>
                  <a:lnTo>
                    <a:pt x="2842" y="80"/>
                  </a:lnTo>
                  <a:lnTo>
                    <a:pt x="2972" y="80"/>
                  </a:lnTo>
                  <a:lnTo>
                    <a:pt x="2972" y="0"/>
                  </a:lnTo>
                  <a:lnTo>
                    <a:pt x="3081" y="0"/>
                  </a:lnTo>
                </a:path>
              </a:pathLst>
            </a:custGeom>
            <a:noFill/>
            <a:ln w="33338" cap="flat">
              <a:solidFill>
                <a:srgbClr val="E8AD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8" name="Freeform 6"/>
            <p:cNvSpPr>
              <a:spLocks/>
            </p:cNvSpPr>
            <p:nvPr/>
          </p:nvSpPr>
          <p:spPr bwMode="auto">
            <a:xfrm>
              <a:off x="871" y="1560"/>
              <a:ext cx="3442" cy="1625"/>
            </a:xfrm>
            <a:custGeom>
              <a:avLst/>
              <a:gdLst>
                <a:gd name="T0" fmla="*/ 0 w 3442"/>
                <a:gd name="T1" fmla="*/ 1625 h 1625"/>
                <a:gd name="T2" fmla="*/ 140 w 3442"/>
                <a:gd name="T3" fmla="*/ 1625 h 1625"/>
                <a:gd name="T4" fmla="*/ 140 w 3442"/>
                <a:gd name="T5" fmla="*/ 1534 h 1625"/>
                <a:gd name="T6" fmla="*/ 370 w 3442"/>
                <a:gd name="T7" fmla="*/ 1534 h 1625"/>
                <a:gd name="T8" fmla="*/ 370 w 3442"/>
                <a:gd name="T9" fmla="*/ 1463 h 1625"/>
                <a:gd name="T10" fmla="*/ 489 w 3442"/>
                <a:gd name="T11" fmla="*/ 1463 h 1625"/>
                <a:gd name="T12" fmla="*/ 489 w 3442"/>
                <a:gd name="T13" fmla="*/ 1424 h 1625"/>
                <a:gd name="T14" fmla="*/ 605 w 3442"/>
                <a:gd name="T15" fmla="*/ 1424 h 1625"/>
                <a:gd name="T16" fmla="*/ 605 w 3442"/>
                <a:gd name="T17" fmla="*/ 1328 h 1625"/>
                <a:gd name="T18" fmla="*/ 719 w 3442"/>
                <a:gd name="T19" fmla="*/ 1328 h 1625"/>
                <a:gd name="T20" fmla="*/ 719 w 3442"/>
                <a:gd name="T21" fmla="*/ 1263 h 1625"/>
                <a:gd name="T22" fmla="*/ 849 w 3442"/>
                <a:gd name="T23" fmla="*/ 1263 h 1625"/>
                <a:gd name="T24" fmla="*/ 849 w 3442"/>
                <a:gd name="T25" fmla="*/ 1233 h 1625"/>
                <a:gd name="T26" fmla="*/ 958 w 3442"/>
                <a:gd name="T27" fmla="*/ 1233 h 1625"/>
                <a:gd name="T28" fmla="*/ 958 w 3442"/>
                <a:gd name="T29" fmla="*/ 1198 h 1625"/>
                <a:gd name="T30" fmla="*/ 1068 w 3442"/>
                <a:gd name="T31" fmla="*/ 1198 h 1625"/>
                <a:gd name="T32" fmla="*/ 1068 w 3442"/>
                <a:gd name="T33" fmla="*/ 1170 h 1625"/>
                <a:gd name="T34" fmla="*/ 1203 w 3442"/>
                <a:gd name="T35" fmla="*/ 1170 h 1625"/>
                <a:gd name="T36" fmla="*/ 1203 w 3442"/>
                <a:gd name="T37" fmla="*/ 1128 h 1625"/>
                <a:gd name="T38" fmla="*/ 1324 w 3442"/>
                <a:gd name="T39" fmla="*/ 1128 h 1625"/>
                <a:gd name="T40" fmla="*/ 1324 w 3442"/>
                <a:gd name="T41" fmla="*/ 1093 h 1625"/>
                <a:gd name="T42" fmla="*/ 1438 w 3442"/>
                <a:gd name="T43" fmla="*/ 1093 h 1625"/>
                <a:gd name="T44" fmla="*/ 1438 w 3442"/>
                <a:gd name="T45" fmla="*/ 1029 h 1625"/>
                <a:gd name="T46" fmla="*/ 1538 w 3442"/>
                <a:gd name="T47" fmla="*/ 1029 h 1625"/>
                <a:gd name="T48" fmla="*/ 1538 w 3442"/>
                <a:gd name="T49" fmla="*/ 995 h 1625"/>
                <a:gd name="T50" fmla="*/ 1663 w 3442"/>
                <a:gd name="T51" fmla="*/ 995 h 1625"/>
                <a:gd name="T52" fmla="*/ 1663 w 3442"/>
                <a:gd name="T53" fmla="*/ 865 h 1625"/>
                <a:gd name="T54" fmla="*/ 1798 w 3442"/>
                <a:gd name="T55" fmla="*/ 865 h 1625"/>
                <a:gd name="T56" fmla="*/ 1798 w 3442"/>
                <a:gd name="T57" fmla="*/ 805 h 1625"/>
                <a:gd name="T58" fmla="*/ 1898 w 3442"/>
                <a:gd name="T59" fmla="*/ 805 h 1625"/>
                <a:gd name="T60" fmla="*/ 1898 w 3442"/>
                <a:gd name="T61" fmla="*/ 696 h 1625"/>
                <a:gd name="T62" fmla="*/ 2031 w 3442"/>
                <a:gd name="T63" fmla="*/ 696 h 1625"/>
                <a:gd name="T64" fmla="*/ 2031 w 3442"/>
                <a:gd name="T65" fmla="*/ 630 h 1625"/>
                <a:gd name="T66" fmla="*/ 2282 w 3442"/>
                <a:gd name="T67" fmla="*/ 630 h 1625"/>
                <a:gd name="T68" fmla="*/ 2282 w 3442"/>
                <a:gd name="T69" fmla="*/ 558 h 1625"/>
                <a:gd name="T70" fmla="*/ 2510 w 3442"/>
                <a:gd name="T71" fmla="*/ 558 h 1625"/>
                <a:gd name="T72" fmla="*/ 2510 w 3442"/>
                <a:gd name="T73" fmla="*/ 492 h 1625"/>
                <a:gd name="T74" fmla="*/ 2735 w 3442"/>
                <a:gd name="T75" fmla="*/ 492 h 1625"/>
                <a:gd name="T76" fmla="*/ 2735 w 3442"/>
                <a:gd name="T77" fmla="*/ 453 h 1625"/>
                <a:gd name="T78" fmla="*/ 2856 w 3442"/>
                <a:gd name="T79" fmla="*/ 453 h 1625"/>
                <a:gd name="T80" fmla="*/ 2856 w 3442"/>
                <a:gd name="T81" fmla="*/ 400 h 1625"/>
                <a:gd name="T82" fmla="*/ 3110 w 3442"/>
                <a:gd name="T83" fmla="*/ 400 h 1625"/>
                <a:gd name="T84" fmla="*/ 3110 w 3442"/>
                <a:gd name="T85" fmla="*/ 315 h 1625"/>
                <a:gd name="T86" fmla="*/ 3205 w 3442"/>
                <a:gd name="T87" fmla="*/ 315 h 1625"/>
                <a:gd name="T88" fmla="*/ 3205 w 3442"/>
                <a:gd name="T89" fmla="*/ 224 h 1625"/>
                <a:gd name="T90" fmla="*/ 3317 w 3442"/>
                <a:gd name="T91" fmla="*/ 224 h 1625"/>
                <a:gd name="T92" fmla="*/ 3317 w 3442"/>
                <a:gd name="T93" fmla="*/ 161 h 1625"/>
                <a:gd name="T94" fmla="*/ 3442 w 3442"/>
                <a:gd name="T95" fmla="*/ 161 h 1625"/>
                <a:gd name="T96" fmla="*/ 3442 w 3442"/>
                <a:gd name="T97" fmla="*/ 0 h 16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442" h="1625">
                  <a:moveTo>
                    <a:pt x="0" y="1625"/>
                  </a:moveTo>
                  <a:lnTo>
                    <a:pt x="140" y="1625"/>
                  </a:lnTo>
                  <a:lnTo>
                    <a:pt x="140" y="1534"/>
                  </a:lnTo>
                  <a:lnTo>
                    <a:pt x="370" y="1534"/>
                  </a:lnTo>
                  <a:lnTo>
                    <a:pt x="370" y="1463"/>
                  </a:lnTo>
                  <a:lnTo>
                    <a:pt x="489" y="1463"/>
                  </a:lnTo>
                  <a:lnTo>
                    <a:pt x="489" y="1424"/>
                  </a:lnTo>
                  <a:lnTo>
                    <a:pt x="605" y="1424"/>
                  </a:lnTo>
                  <a:lnTo>
                    <a:pt x="605" y="1328"/>
                  </a:lnTo>
                  <a:lnTo>
                    <a:pt x="719" y="1328"/>
                  </a:lnTo>
                  <a:lnTo>
                    <a:pt x="719" y="1263"/>
                  </a:lnTo>
                  <a:lnTo>
                    <a:pt x="849" y="1263"/>
                  </a:lnTo>
                  <a:lnTo>
                    <a:pt x="849" y="1233"/>
                  </a:lnTo>
                  <a:lnTo>
                    <a:pt x="958" y="1233"/>
                  </a:lnTo>
                  <a:lnTo>
                    <a:pt x="958" y="1198"/>
                  </a:lnTo>
                  <a:lnTo>
                    <a:pt x="1068" y="1198"/>
                  </a:lnTo>
                  <a:lnTo>
                    <a:pt x="1068" y="1170"/>
                  </a:lnTo>
                  <a:lnTo>
                    <a:pt x="1203" y="1170"/>
                  </a:lnTo>
                  <a:lnTo>
                    <a:pt x="1203" y="1128"/>
                  </a:lnTo>
                  <a:lnTo>
                    <a:pt x="1324" y="1128"/>
                  </a:lnTo>
                  <a:lnTo>
                    <a:pt x="1324" y="1093"/>
                  </a:lnTo>
                  <a:lnTo>
                    <a:pt x="1438" y="1093"/>
                  </a:lnTo>
                  <a:lnTo>
                    <a:pt x="1438" y="1029"/>
                  </a:lnTo>
                  <a:lnTo>
                    <a:pt x="1538" y="1029"/>
                  </a:lnTo>
                  <a:lnTo>
                    <a:pt x="1538" y="995"/>
                  </a:lnTo>
                  <a:lnTo>
                    <a:pt x="1663" y="995"/>
                  </a:lnTo>
                  <a:lnTo>
                    <a:pt x="1663" y="865"/>
                  </a:lnTo>
                  <a:lnTo>
                    <a:pt x="1798" y="865"/>
                  </a:lnTo>
                  <a:lnTo>
                    <a:pt x="1798" y="805"/>
                  </a:lnTo>
                  <a:lnTo>
                    <a:pt x="1898" y="805"/>
                  </a:lnTo>
                  <a:lnTo>
                    <a:pt x="1898" y="696"/>
                  </a:lnTo>
                  <a:lnTo>
                    <a:pt x="2031" y="696"/>
                  </a:lnTo>
                  <a:lnTo>
                    <a:pt x="2031" y="630"/>
                  </a:lnTo>
                  <a:lnTo>
                    <a:pt x="2282" y="630"/>
                  </a:lnTo>
                  <a:lnTo>
                    <a:pt x="2282" y="558"/>
                  </a:lnTo>
                  <a:lnTo>
                    <a:pt x="2510" y="558"/>
                  </a:lnTo>
                  <a:lnTo>
                    <a:pt x="2510" y="492"/>
                  </a:lnTo>
                  <a:lnTo>
                    <a:pt x="2735" y="492"/>
                  </a:lnTo>
                  <a:lnTo>
                    <a:pt x="2735" y="453"/>
                  </a:lnTo>
                  <a:lnTo>
                    <a:pt x="2856" y="453"/>
                  </a:lnTo>
                  <a:lnTo>
                    <a:pt x="2856" y="400"/>
                  </a:lnTo>
                  <a:lnTo>
                    <a:pt x="3110" y="400"/>
                  </a:lnTo>
                  <a:lnTo>
                    <a:pt x="3110" y="315"/>
                  </a:lnTo>
                  <a:lnTo>
                    <a:pt x="3205" y="315"/>
                  </a:lnTo>
                  <a:lnTo>
                    <a:pt x="3205" y="224"/>
                  </a:lnTo>
                  <a:lnTo>
                    <a:pt x="3317" y="224"/>
                  </a:lnTo>
                  <a:lnTo>
                    <a:pt x="3317" y="161"/>
                  </a:lnTo>
                  <a:lnTo>
                    <a:pt x="3442" y="161"/>
                  </a:lnTo>
                  <a:lnTo>
                    <a:pt x="3442" y="0"/>
                  </a:lnTo>
                </a:path>
              </a:pathLst>
            </a:custGeom>
            <a:noFill/>
            <a:ln w="33338" cap="flat">
              <a:solidFill>
                <a:srgbClr val="9D9D9C"/>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9" name="Freeform 7"/>
            <p:cNvSpPr>
              <a:spLocks/>
            </p:cNvSpPr>
            <p:nvPr/>
          </p:nvSpPr>
          <p:spPr bwMode="auto">
            <a:xfrm>
              <a:off x="876" y="1131"/>
              <a:ext cx="3486" cy="2067"/>
            </a:xfrm>
            <a:custGeom>
              <a:avLst/>
              <a:gdLst>
                <a:gd name="T0" fmla="*/ 0 w 3486"/>
                <a:gd name="T1" fmla="*/ 0 h 2067"/>
                <a:gd name="T2" fmla="*/ 0 w 3486"/>
                <a:gd name="T3" fmla="*/ 2067 h 2067"/>
                <a:gd name="T4" fmla="*/ 3486 w 3486"/>
                <a:gd name="T5" fmla="*/ 2067 h 2067"/>
              </a:gdLst>
              <a:ahLst/>
              <a:cxnLst>
                <a:cxn ang="0">
                  <a:pos x="T0" y="T1"/>
                </a:cxn>
                <a:cxn ang="0">
                  <a:pos x="T2" y="T3"/>
                </a:cxn>
                <a:cxn ang="0">
                  <a:pos x="T4" y="T5"/>
                </a:cxn>
              </a:cxnLst>
              <a:rect l="0" t="0" r="r" b="b"/>
              <a:pathLst>
                <a:path w="3486" h="2067">
                  <a:moveTo>
                    <a:pt x="0" y="0"/>
                  </a:moveTo>
                  <a:lnTo>
                    <a:pt x="0" y="2067"/>
                  </a:lnTo>
                  <a:lnTo>
                    <a:pt x="3486" y="2067"/>
                  </a:lnTo>
                </a:path>
              </a:pathLst>
            </a:custGeom>
            <a:noFill/>
            <a:ln w="12700" cap="flat">
              <a:solidFill>
                <a:srgbClr val="3B557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12" name="Freeform 8"/>
            <p:cNvSpPr>
              <a:spLocks/>
            </p:cNvSpPr>
            <p:nvPr/>
          </p:nvSpPr>
          <p:spPr bwMode="auto">
            <a:xfrm>
              <a:off x="1839" y="3196"/>
              <a:ext cx="67" cy="39"/>
            </a:xfrm>
            <a:custGeom>
              <a:avLst/>
              <a:gdLst>
                <a:gd name="T0" fmla="*/ 35 w 67"/>
                <a:gd name="T1" fmla="*/ 39 h 39"/>
                <a:gd name="T2" fmla="*/ 67 w 67"/>
                <a:gd name="T3" fmla="*/ 0 h 39"/>
                <a:gd name="T4" fmla="*/ 0 w 67"/>
                <a:gd name="T5" fmla="*/ 0 h 39"/>
                <a:gd name="T6" fmla="*/ 35 w 67"/>
                <a:gd name="T7" fmla="*/ 39 h 39"/>
              </a:gdLst>
              <a:ahLst/>
              <a:cxnLst>
                <a:cxn ang="0">
                  <a:pos x="T0" y="T1"/>
                </a:cxn>
                <a:cxn ang="0">
                  <a:pos x="T2" y="T3"/>
                </a:cxn>
                <a:cxn ang="0">
                  <a:pos x="T4" y="T5"/>
                </a:cxn>
                <a:cxn ang="0">
                  <a:pos x="T6" y="T7"/>
                </a:cxn>
              </a:cxnLst>
              <a:rect l="0" t="0" r="r" b="b"/>
              <a:pathLst>
                <a:path w="67" h="39">
                  <a:moveTo>
                    <a:pt x="35" y="39"/>
                  </a:moveTo>
                  <a:lnTo>
                    <a:pt x="67" y="0"/>
                  </a:lnTo>
                  <a:lnTo>
                    <a:pt x="0" y="0"/>
                  </a:lnTo>
                  <a:lnTo>
                    <a:pt x="35" y="39"/>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13" name="Freeform 9"/>
            <p:cNvSpPr>
              <a:spLocks/>
            </p:cNvSpPr>
            <p:nvPr/>
          </p:nvSpPr>
          <p:spPr bwMode="auto">
            <a:xfrm>
              <a:off x="3064" y="3193"/>
              <a:ext cx="70" cy="39"/>
            </a:xfrm>
            <a:custGeom>
              <a:avLst/>
              <a:gdLst>
                <a:gd name="T0" fmla="*/ 35 w 70"/>
                <a:gd name="T1" fmla="*/ 39 h 39"/>
                <a:gd name="T2" fmla="*/ 70 w 70"/>
                <a:gd name="T3" fmla="*/ 0 h 39"/>
                <a:gd name="T4" fmla="*/ 0 w 70"/>
                <a:gd name="T5" fmla="*/ 0 h 39"/>
                <a:gd name="T6" fmla="*/ 35 w 70"/>
                <a:gd name="T7" fmla="*/ 39 h 39"/>
              </a:gdLst>
              <a:ahLst/>
              <a:cxnLst>
                <a:cxn ang="0">
                  <a:pos x="T0" y="T1"/>
                </a:cxn>
                <a:cxn ang="0">
                  <a:pos x="T2" y="T3"/>
                </a:cxn>
                <a:cxn ang="0">
                  <a:pos x="T4" y="T5"/>
                </a:cxn>
                <a:cxn ang="0">
                  <a:pos x="T6" y="T7"/>
                </a:cxn>
              </a:cxnLst>
              <a:rect l="0" t="0" r="r" b="b"/>
              <a:pathLst>
                <a:path w="70" h="39">
                  <a:moveTo>
                    <a:pt x="35" y="39"/>
                  </a:moveTo>
                  <a:lnTo>
                    <a:pt x="70" y="0"/>
                  </a:lnTo>
                  <a:lnTo>
                    <a:pt x="0" y="0"/>
                  </a:lnTo>
                  <a:lnTo>
                    <a:pt x="35" y="39"/>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27" name="Freeform 10"/>
            <p:cNvSpPr>
              <a:spLocks/>
            </p:cNvSpPr>
            <p:nvPr/>
          </p:nvSpPr>
          <p:spPr bwMode="auto">
            <a:xfrm>
              <a:off x="4304" y="3192"/>
              <a:ext cx="67" cy="38"/>
            </a:xfrm>
            <a:custGeom>
              <a:avLst/>
              <a:gdLst>
                <a:gd name="T0" fmla="*/ 35 w 67"/>
                <a:gd name="T1" fmla="*/ 38 h 38"/>
                <a:gd name="T2" fmla="*/ 67 w 67"/>
                <a:gd name="T3" fmla="*/ 0 h 38"/>
                <a:gd name="T4" fmla="*/ 0 w 67"/>
                <a:gd name="T5" fmla="*/ 0 h 38"/>
                <a:gd name="T6" fmla="*/ 35 w 67"/>
                <a:gd name="T7" fmla="*/ 38 h 38"/>
              </a:gdLst>
              <a:ahLst/>
              <a:cxnLst>
                <a:cxn ang="0">
                  <a:pos x="T0" y="T1"/>
                </a:cxn>
                <a:cxn ang="0">
                  <a:pos x="T2" y="T3"/>
                </a:cxn>
                <a:cxn ang="0">
                  <a:pos x="T4" y="T5"/>
                </a:cxn>
                <a:cxn ang="0">
                  <a:pos x="T6" y="T7"/>
                </a:cxn>
              </a:cxnLst>
              <a:rect l="0" t="0" r="r" b="b"/>
              <a:pathLst>
                <a:path w="67" h="38">
                  <a:moveTo>
                    <a:pt x="35" y="38"/>
                  </a:moveTo>
                  <a:lnTo>
                    <a:pt x="67" y="0"/>
                  </a:lnTo>
                  <a:lnTo>
                    <a:pt x="0" y="0"/>
                  </a:lnTo>
                  <a:lnTo>
                    <a:pt x="35" y="38"/>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28" name="Freeform 11"/>
            <p:cNvSpPr>
              <a:spLocks/>
            </p:cNvSpPr>
            <p:nvPr/>
          </p:nvSpPr>
          <p:spPr bwMode="auto">
            <a:xfrm>
              <a:off x="827" y="2753"/>
              <a:ext cx="56" cy="48"/>
            </a:xfrm>
            <a:custGeom>
              <a:avLst/>
              <a:gdLst>
                <a:gd name="T0" fmla="*/ 0 w 56"/>
                <a:gd name="T1" fmla="*/ 24 h 48"/>
                <a:gd name="T2" fmla="*/ 56 w 56"/>
                <a:gd name="T3" fmla="*/ 48 h 48"/>
                <a:gd name="T4" fmla="*/ 56 w 56"/>
                <a:gd name="T5" fmla="*/ 0 h 48"/>
                <a:gd name="T6" fmla="*/ 0 w 56"/>
                <a:gd name="T7" fmla="*/ 24 h 48"/>
              </a:gdLst>
              <a:ahLst/>
              <a:cxnLst>
                <a:cxn ang="0">
                  <a:pos x="T0" y="T1"/>
                </a:cxn>
                <a:cxn ang="0">
                  <a:pos x="T2" y="T3"/>
                </a:cxn>
                <a:cxn ang="0">
                  <a:pos x="T4" y="T5"/>
                </a:cxn>
                <a:cxn ang="0">
                  <a:pos x="T6" y="T7"/>
                </a:cxn>
              </a:cxnLst>
              <a:rect l="0" t="0" r="r" b="b"/>
              <a:pathLst>
                <a:path w="56" h="48">
                  <a:moveTo>
                    <a:pt x="0" y="24"/>
                  </a:moveTo>
                  <a:lnTo>
                    <a:pt x="56" y="48"/>
                  </a:lnTo>
                  <a:lnTo>
                    <a:pt x="56" y="0"/>
                  </a:lnTo>
                  <a:lnTo>
                    <a:pt x="0" y="24"/>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29" name="Freeform 12"/>
            <p:cNvSpPr>
              <a:spLocks/>
            </p:cNvSpPr>
            <p:nvPr/>
          </p:nvSpPr>
          <p:spPr bwMode="auto">
            <a:xfrm>
              <a:off x="827" y="1938"/>
              <a:ext cx="56" cy="47"/>
            </a:xfrm>
            <a:custGeom>
              <a:avLst/>
              <a:gdLst>
                <a:gd name="T0" fmla="*/ 0 w 56"/>
                <a:gd name="T1" fmla="*/ 24 h 47"/>
                <a:gd name="T2" fmla="*/ 56 w 56"/>
                <a:gd name="T3" fmla="*/ 47 h 47"/>
                <a:gd name="T4" fmla="*/ 56 w 56"/>
                <a:gd name="T5" fmla="*/ 0 h 47"/>
                <a:gd name="T6" fmla="*/ 0 w 56"/>
                <a:gd name="T7" fmla="*/ 24 h 47"/>
              </a:gdLst>
              <a:ahLst/>
              <a:cxnLst>
                <a:cxn ang="0">
                  <a:pos x="T0" y="T1"/>
                </a:cxn>
                <a:cxn ang="0">
                  <a:pos x="T2" y="T3"/>
                </a:cxn>
                <a:cxn ang="0">
                  <a:pos x="T4" y="T5"/>
                </a:cxn>
                <a:cxn ang="0">
                  <a:pos x="T6" y="T7"/>
                </a:cxn>
              </a:cxnLst>
              <a:rect l="0" t="0" r="r" b="b"/>
              <a:pathLst>
                <a:path w="56" h="47">
                  <a:moveTo>
                    <a:pt x="0" y="24"/>
                  </a:moveTo>
                  <a:lnTo>
                    <a:pt x="56" y="47"/>
                  </a:lnTo>
                  <a:lnTo>
                    <a:pt x="56" y="0"/>
                  </a:lnTo>
                  <a:lnTo>
                    <a:pt x="0" y="24"/>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30" name="Freeform 13"/>
            <p:cNvSpPr>
              <a:spLocks/>
            </p:cNvSpPr>
            <p:nvPr/>
          </p:nvSpPr>
          <p:spPr bwMode="auto">
            <a:xfrm>
              <a:off x="827" y="2346"/>
              <a:ext cx="56" cy="47"/>
            </a:xfrm>
            <a:custGeom>
              <a:avLst/>
              <a:gdLst>
                <a:gd name="T0" fmla="*/ 0 w 56"/>
                <a:gd name="T1" fmla="*/ 23 h 47"/>
                <a:gd name="T2" fmla="*/ 56 w 56"/>
                <a:gd name="T3" fmla="*/ 47 h 47"/>
                <a:gd name="T4" fmla="*/ 56 w 56"/>
                <a:gd name="T5" fmla="*/ 0 h 47"/>
                <a:gd name="T6" fmla="*/ 0 w 56"/>
                <a:gd name="T7" fmla="*/ 23 h 47"/>
              </a:gdLst>
              <a:ahLst/>
              <a:cxnLst>
                <a:cxn ang="0">
                  <a:pos x="T0" y="T1"/>
                </a:cxn>
                <a:cxn ang="0">
                  <a:pos x="T2" y="T3"/>
                </a:cxn>
                <a:cxn ang="0">
                  <a:pos x="T4" y="T5"/>
                </a:cxn>
                <a:cxn ang="0">
                  <a:pos x="T6" y="T7"/>
                </a:cxn>
              </a:cxnLst>
              <a:rect l="0" t="0" r="r" b="b"/>
              <a:pathLst>
                <a:path w="56" h="47">
                  <a:moveTo>
                    <a:pt x="0" y="23"/>
                  </a:moveTo>
                  <a:lnTo>
                    <a:pt x="56" y="47"/>
                  </a:lnTo>
                  <a:lnTo>
                    <a:pt x="56" y="0"/>
                  </a:lnTo>
                  <a:lnTo>
                    <a:pt x="0" y="23"/>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31" name="Freeform 14"/>
            <p:cNvSpPr>
              <a:spLocks/>
            </p:cNvSpPr>
            <p:nvPr/>
          </p:nvSpPr>
          <p:spPr bwMode="auto">
            <a:xfrm>
              <a:off x="827" y="1530"/>
              <a:ext cx="56" cy="48"/>
            </a:xfrm>
            <a:custGeom>
              <a:avLst/>
              <a:gdLst>
                <a:gd name="T0" fmla="*/ 0 w 56"/>
                <a:gd name="T1" fmla="*/ 24 h 48"/>
                <a:gd name="T2" fmla="*/ 56 w 56"/>
                <a:gd name="T3" fmla="*/ 48 h 48"/>
                <a:gd name="T4" fmla="*/ 56 w 56"/>
                <a:gd name="T5" fmla="*/ 0 h 48"/>
                <a:gd name="T6" fmla="*/ 0 w 56"/>
                <a:gd name="T7" fmla="*/ 24 h 48"/>
              </a:gdLst>
              <a:ahLst/>
              <a:cxnLst>
                <a:cxn ang="0">
                  <a:pos x="T0" y="T1"/>
                </a:cxn>
                <a:cxn ang="0">
                  <a:pos x="T2" y="T3"/>
                </a:cxn>
                <a:cxn ang="0">
                  <a:pos x="T4" y="T5"/>
                </a:cxn>
                <a:cxn ang="0">
                  <a:pos x="T6" y="T7"/>
                </a:cxn>
              </a:cxnLst>
              <a:rect l="0" t="0" r="r" b="b"/>
              <a:pathLst>
                <a:path w="56" h="48">
                  <a:moveTo>
                    <a:pt x="0" y="24"/>
                  </a:moveTo>
                  <a:lnTo>
                    <a:pt x="56" y="48"/>
                  </a:lnTo>
                  <a:lnTo>
                    <a:pt x="56" y="0"/>
                  </a:lnTo>
                  <a:lnTo>
                    <a:pt x="0" y="24"/>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32" name="Freeform 15"/>
            <p:cNvSpPr>
              <a:spLocks/>
            </p:cNvSpPr>
            <p:nvPr/>
          </p:nvSpPr>
          <p:spPr bwMode="auto">
            <a:xfrm>
              <a:off x="827" y="3161"/>
              <a:ext cx="56" cy="48"/>
            </a:xfrm>
            <a:custGeom>
              <a:avLst/>
              <a:gdLst>
                <a:gd name="T0" fmla="*/ 0 w 56"/>
                <a:gd name="T1" fmla="*/ 24 h 48"/>
                <a:gd name="T2" fmla="*/ 56 w 56"/>
                <a:gd name="T3" fmla="*/ 48 h 48"/>
                <a:gd name="T4" fmla="*/ 56 w 56"/>
                <a:gd name="T5" fmla="*/ 0 h 48"/>
                <a:gd name="T6" fmla="*/ 0 w 56"/>
                <a:gd name="T7" fmla="*/ 24 h 48"/>
              </a:gdLst>
              <a:ahLst/>
              <a:cxnLst>
                <a:cxn ang="0">
                  <a:pos x="T0" y="T1"/>
                </a:cxn>
                <a:cxn ang="0">
                  <a:pos x="T2" y="T3"/>
                </a:cxn>
                <a:cxn ang="0">
                  <a:pos x="T4" y="T5"/>
                </a:cxn>
                <a:cxn ang="0">
                  <a:pos x="T6" y="T7"/>
                </a:cxn>
              </a:cxnLst>
              <a:rect l="0" t="0" r="r" b="b"/>
              <a:pathLst>
                <a:path w="56" h="48">
                  <a:moveTo>
                    <a:pt x="0" y="24"/>
                  </a:moveTo>
                  <a:lnTo>
                    <a:pt x="56" y="48"/>
                  </a:lnTo>
                  <a:lnTo>
                    <a:pt x="56" y="0"/>
                  </a:lnTo>
                  <a:lnTo>
                    <a:pt x="0" y="24"/>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sp>
          <p:nvSpPr>
            <p:cNvPr id="33" name="Freeform 16"/>
            <p:cNvSpPr>
              <a:spLocks/>
            </p:cNvSpPr>
            <p:nvPr/>
          </p:nvSpPr>
          <p:spPr bwMode="auto">
            <a:xfrm>
              <a:off x="827" y="1121"/>
              <a:ext cx="56" cy="49"/>
            </a:xfrm>
            <a:custGeom>
              <a:avLst/>
              <a:gdLst>
                <a:gd name="T0" fmla="*/ 0 w 56"/>
                <a:gd name="T1" fmla="*/ 25 h 49"/>
                <a:gd name="T2" fmla="*/ 56 w 56"/>
                <a:gd name="T3" fmla="*/ 49 h 49"/>
                <a:gd name="T4" fmla="*/ 56 w 56"/>
                <a:gd name="T5" fmla="*/ 0 h 49"/>
                <a:gd name="T6" fmla="*/ 0 w 56"/>
                <a:gd name="T7" fmla="*/ 25 h 49"/>
              </a:gdLst>
              <a:ahLst/>
              <a:cxnLst>
                <a:cxn ang="0">
                  <a:pos x="T0" y="T1"/>
                </a:cxn>
                <a:cxn ang="0">
                  <a:pos x="T2" y="T3"/>
                </a:cxn>
                <a:cxn ang="0">
                  <a:pos x="T4" y="T5"/>
                </a:cxn>
                <a:cxn ang="0">
                  <a:pos x="T6" y="T7"/>
                </a:cxn>
              </a:cxnLst>
              <a:rect l="0" t="0" r="r" b="b"/>
              <a:pathLst>
                <a:path w="56" h="49">
                  <a:moveTo>
                    <a:pt x="0" y="25"/>
                  </a:moveTo>
                  <a:lnTo>
                    <a:pt x="56" y="49"/>
                  </a:lnTo>
                  <a:lnTo>
                    <a:pt x="56" y="0"/>
                  </a:lnTo>
                  <a:lnTo>
                    <a:pt x="0" y="25"/>
                  </a:lnTo>
                  <a:close/>
                </a:path>
              </a:pathLst>
            </a:custGeom>
            <a:solidFill>
              <a:srgbClr val="3B557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solidFill>
                  <a:srgbClr val="374B5A"/>
                </a:solidFill>
              </a:endParaRPr>
            </a:p>
          </p:txBody>
        </p:sp>
      </p:grpSp>
      <p:sp>
        <p:nvSpPr>
          <p:cNvPr id="34"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15</a:t>
            </a:fld>
            <a:endParaRPr lang="en-US" dirty="0" smtClean="0"/>
          </a:p>
        </p:txBody>
      </p:sp>
    </p:spTree>
    <p:extLst>
      <p:ext uri="{BB962C8B-B14F-4D97-AF65-F5344CB8AC3E}">
        <p14:creationId xmlns:p14="http://schemas.microsoft.com/office/powerpoint/2010/main" val="681245397"/>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Titel 6"/>
          <p:cNvSpPr txBox="1">
            <a:spLocks/>
          </p:cNvSpPr>
          <p:nvPr/>
        </p:nvSpPr>
        <p:spPr>
          <a:xfrm>
            <a:off x="477352" y="299673"/>
            <a:ext cx="7917675" cy="514350"/>
          </a:xfrm>
          <a:prstGeom prst="rect">
            <a:avLst/>
          </a:prstGeom>
        </p:spPr>
        <p:txBody>
          <a:bodyPr vert="horz" lIns="0" tIns="0" rIns="0" bIns="0" rtlCol="0" anchor="t" anchorCtr="0">
            <a:noAutofit/>
          </a:bodyPr>
          <a:lstStyle>
            <a:lvl1pPr algn="l" rtl="0" eaLnBrk="1" fontAlgn="base" hangingPunct="1">
              <a:lnSpc>
                <a:spcPts val="2600"/>
              </a:lnSpc>
              <a:spcBef>
                <a:spcPct val="0"/>
              </a:spcBef>
              <a:spcAft>
                <a:spcPct val="0"/>
              </a:spcAft>
              <a:defRPr sz="2400" b="1" i="0" baseline="0">
                <a:solidFill>
                  <a:schemeClr val="tx1"/>
                </a:solidFill>
                <a:latin typeface="+mj-lt"/>
                <a:ea typeface="+mj-ea"/>
                <a:cs typeface="+mj-cs"/>
              </a:defRPr>
            </a:lvl1pPr>
            <a:lvl2pPr algn="l" rtl="0" eaLnBrk="1" fontAlgn="base" hangingPunct="1">
              <a:lnSpc>
                <a:spcPct val="95000"/>
              </a:lnSpc>
              <a:spcBef>
                <a:spcPct val="0"/>
              </a:spcBef>
              <a:spcAft>
                <a:spcPct val="0"/>
              </a:spcAft>
              <a:defRPr sz="2800">
                <a:solidFill>
                  <a:schemeClr val="folHlink"/>
                </a:solidFill>
                <a:latin typeface="Arial" charset="0"/>
              </a:defRPr>
            </a:lvl2pPr>
            <a:lvl3pPr algn="l" rtl="0" eaLnBrk="1" fontAlgn="base" hangingPunct="1">
              <a:lnSpc>
                <a:spcPct val="95000"/>
              </a:lnSpc>
              <a:spcBef>
                <a:spcPct val="0"/>
              </a:spcBef>
              <a:spcAft>
                <a:spcPct val="0"/>
              </a:spcAft>
              <a:defRPr sz="2800">
                <a:solidFill>
                  <a:schemeClr val="folHlink"/>
                </a:solidFill>
                <a:latin typeface="Arial" charset="0"/>
              </a:defRPr>
            </a:lvl3pPr>
            <a:lvl4pPr algn="l" rtl="0" eaLnBrk="1" fontAlgn="base" hangingPunct="1">
              <a:lnSpc>
                <a:spcPct val="95000"/>
              </a:lnSpc>
              <a:spcBef>
                <a:spcPct val="0"/>
              </a:spcBef>
              <a:spcAft>
                <a:spcPct val="0"/>
              </a:spcAft>
              <a:defRPr sz="2800">
                <a:solidFill>
                  <a:schemeClr val="folHlink"/>
                </a:solidFill>
                <a:latin typeface="Arial" charset="0"/>
              </a:defRPr>
            </a:lvl4pPr>
            <a:lvl5pPr algn="l" rtl="0" eaLnBrk="1" fontAlgn="base" hangingPunct="1">
              <a:lnSpc>
                <a:spcPct val="95000"/>
              </a:lnSpc>
              <a:spcBef>
                <a:spcPct val="0"/>
              </a:spcBef>
              <a:spcAft>
                <a:spcPct val="0"/>
              </a:spcAft>
              <a:defRPr sz="2800">
                <a:solidFill>
                  <a:schemeClr val="folHlink"/>
                </a:solidFill>
                <a:latin typeface="Arial" charset="0"/>
              </a:defRPr>
            </a:lvl5pPr>
            <a:lvl6pPr marL="457200" algn="l" rtl="0" eaLnBrk="1" fontAlgn="base" hangingPunct="1">
              <a:lnSpc>
                <a:spcPct val="95000"/>
              </a:lnSpc>
              <a:spcBef>
                <a:spcPct val="0"/>
              </a:spcBef>
              <a:spcAft>
                <a:spcPct val="0"/>
              </a:spcAft>
              <a:defRPr sz="2800">
                <a:solidFill>
                  <a:schemeClr val="folHlink"/>
                </a:solidFill>
                <a:latin typeface="Arial" charset="0"/>
              </a:defRPr>
            </a:lvl6pPr>
            <a:lvl7pPr marL="914400" algn="l" rtl="0" eaLnBrk="1" fontAlgn="base" hangingPunct="1">
              <a:lnSpc>
                <a:spcPct val="95000"/>
              </a:lnSpc>
              <a:spcBef>
                <a:spcPct val="0"/>
              </a:spcBef>
              <a:spcAft>
                <a:spcPct val="0"/>
              </a:spcAft>
              <a:defRPr sz="2800">
                <a:solidFill>
                  <a:schemeClr val="folHlink"/>
                </a:solidFill>
                <a:latin typeface="Arial" charset="0"/>
              </a:defRPr>
            </a:lvl7pPr>
            <a:lvl8pPr marL="1371600" algn="l" rtl="0" eaLnBrk="1" fontAlgn="base" hangingPunct="1">
              <a:lnSpc>
                <a:spcPct val="95000"/>
              </a:lnSpc>
              <a:spcBef>
                <a:spcPct val="0"/>
              </a:spcBef>
              <a:spcAft>
                <a:spcPct val="0"/>
              </a:spcAft>
              <a:defRPr sz="2800">
                <a:solidFill>
                  <a:schemeClr val="folHlink"/>
                </a:solidFill>
                <a:latin typeface="Arial" charset="0"/>
              </a:defRPr>
            </a:lvl8pPr>
            <a:lvl9pPr marL="1828800" algn="l" rtl="0" eaLnBrk="1" fontAlgn="base" hangingPunct="1">
              <a:lnSpc>
                <a:spcPct val="95000"/>
              </a:lnSpc>
              <a:spcBef>
                <a:spcPct val="0"/>
              </a:spcBef>
              <a:spcAft>
                <a:spcPct val="0"/>
              </a:spcAft>
              <a:defRPr sz="2800">
                <a:solidFill>
                  <a:schemeClr val="folHlink"/>
                </a:solidFill>
                <a:latin typeface="Arial" charset="0"/>
              </a:defRPr>
            </a:lvl9pPr>
          </a:lstStyle>
          <a:p>
            <a:endParaRPr lang="en-US" sz="2000" baseline="30000" dirty="0">
              <a:solidFill>
                <a:srgbClr val="374B5A"/>
              </a:solidFill>
            </a:endParaRPr>
          </a:p>
        </p:txBody>
      </p:sp>
      <p:sp>
        <p:nvSpPr>
          <p:cNvPr id="8" name="Rectangle 16"/>
          <p:cNvSpPr/>
          <p:nvPr/>
        </p:nvSpPr>
        <p:spPr>
          <a:xfrm>
            <a:off x="565401" y="4712299"/>
            <a:ext cx="8397036" cy="338554"/>
          </a:xfrm>
          <a:prstGeom prst="rect">
            <a:avLst/>
          </a:prstGeom>
        </p:spPr>
        <p:txBody>
          <a:bodyPr wrap="square">
            <a:spAutoFit/>
          </a:bodyPr>
          <a:lstStyle/>
          <a:p>
            <a:r>
              <a:rPr lang="en-US" sz="800" dirty="0" smtClean="0">
                <a:solidFill>
                  <a:srgbClr val="374B5A"/>
                </a:solidFill>
              </a:rPr>
              <a:t>*</a:t>
            </a:r>
            <a:r>
              <a:rPr lang="en-US" sz="800" dirty="0">
                <a:solidFill>
                  <a:srgbClr val="374B5A"/>
                </a:solidFill>
              </a:rPr>
              <a:t>E</a:t>
            </a:r>
            <a:r>
              <a:rPr lang="en-US" sz="800" dirty="0" smtClean="0">
                <a:solidFill>
                  <a:srgbClr val="374B5A"/>
                </a:solidFill>
              </a:rPr>
              <a:t>nalapril </a:t>
            </a:r>
            <a:r>
              <a:rPr lang="en-US" sz="800" dirty="0">
                <a:solidFill>
                  <a:srgbClr val="374B5A"/>
                </a:solidFill>
              </a:rPr>
              <a:t>10 mg 2x daily as comparator </a:t>
            </a:r>
            <a:r>
              <a:rPr lang="en-US" sz="800" dirty="0" smtClean="0">
                <a:solidFill>
                  <a:srgbClr val="374B5A"/>
                </a:solidFill>
              </a:rPr>
              <a:t>vs sacubitril/valsartan 200 </a:t>
            </a:r>
            <a:r>
              <a:rPr lang="en-US" sz="800" dirty="0">
                <a:solidFill>
                  <a:srgbClr val="374B5A"/>
                </a:solidFill>
              </a:rPr>
              <a:t>mg 2x daily in the PARADIGM-HF study (in addition of standard therapy). </a:t>
            </a:r>
          </a:p>
          <a:p>
            <a:pPr>
              <a:defRPr/>
            </a:pPr>
            <a:r>
              <a:rPr lang="en-US" sz="800" dirty="0" smtClean="0">
                <a:solidFill>
                  <a:srgbClr val="374B5A"/>
                </a:solidFill>
              </a:rPr>
              <a:t>Packer et al. Circulation 2015;131:54–61 </a:t>
            </a:r>
            <a:endParaRPr lang="en-US" sz="800" dirty="0">
              <a:solidFill>
                <a:srgbClr val="374B5A"/>
              </a:solidFill>
            </a:endParaRPr>
          </a:p>
        </p:txBody>
      </p:sp>
      <p:sp>
        <p:nvSpPr>
          <p:cNvPr id="6" name="TextBox 5"/>
          <p:cNvSpPr txBox="1"/>
          <p:nvPr/>
        </p:nvSpPr>
        <p:spPr>
          <a:xfrm>
            <a:off x="537807" y="1098055"/>
            <a:ext cx="2220480" cy="1446550"/>
          </a:xfrm>
          <a:prstGeom prst="rect">
            <a:avLst/>
          </a:prstGeom>
          <a:noFill/>
          <a:effectLst/>
        </p:spPr>
        <p:txBody>
          <a:bodyPr wrap="none" rtlCol="0">
            <a:spAutoFit/>
          </a:bodyPr>
          <a:lstStyle/>
          <a:p>
            <a:r>
              <a:rPr lang="en-US" sz="8800" b="1" dirty="0" smtClean="0">
                <a:gradFill flip="none" rotWithShape="1">
                  <a:gsLst>
                    <a:gs pos="0">
                      <a:srgbClr val="E1AA1E"/>
                    </a:gs>
                    <a:gs pos="100000">
                      <a:srgbClr val="FADC00"/>
                    </a:gs>
                  </a:gsLst>
                  <a:lin ang="13500000" scaled="1"/>
                  <a:tileRect/>
                </a:gradFill>
                <a:latin typeface="News Gothic MT" panose="020B0503020103020203" pitchFamily="34" charset="0"/>
              </a:rPr>
              <a:t>30</a:t>
            </a:r>
            <a:r>
              <a:rPr lang="en-US" sz="7200" b="1" baseline="30000" dirty="0" smtClean="0">
                <a:gradFill flip="none" rotWithShape="1">
                  <a:gsLst>
                    <a:gs pos="0">
                      <a:srgbClr val="E1AA1E"/>
                    </a:gs>
                    <a:gs pos="100000">
                      <a:srgbClr val="FADC00"/>
                    </a:gs>
                  </a:gsLst>
                  <a:lin ang="13500000" scaled="1"/>
                  <a:tileRect/>
                </a:gradFill>
                <a:latin typeface="News Gothic MT" panose="020B0503020103020203" pitchFamily="34" charset="0"/>
              </a:rPr>
              <a:t>%</a:t>
            </a:r>
            <a:endParaRPr lang="en-US" sz="8800" b="1" baseline="30000" dirty="0">
              <a:gradFill flip="none" rotWithShape="1">
                <a:gsLst>
                  <a:gs pos="0">
                    <a:srgbClr val="E1AA1E"/>
                  </a:gs>
                  <a:gs pos="100000">
                    <a:srgbClr val="FADC00"/>
                  </a:gs>
                </a:gsLst>
                <a:lin ang="13500000" scaled="1"/>
                <a:tileRect/>
              </a:gradFill>
              <a:latin typeface="News Gothic MT" panose="020B0503020103020203" pitchFamily="34" charset="0"/>
            </a:endParaRPr>
          </a:p>
        </p:txBody>
      </p:sp>
      <p:sp>
        <p:nvSpPr>
          <p:cNvPr id="7" name="TextBox 6"/>
          <p:cNvSpPr txBox="1"/>
          <p:nvPr/>
        </p:nvSpPr>
        <p:spPr>
          <a:xfrm>
            <a:off x="3515446" y="1098055"/>
            <a:ext cx="2220480" cy="1446550"/>
          </a:xfrm>
          <a:prstGeom prst="rect">
            <a:avLst/>
          </a:prstGeom>
          <a:noFill/>
          <a:effectLst/>
        </p:spPr>
        <p:txBody>
          <a:bodyPr wrap="none" rtlCol="0">
            <a:spAutoFit/>
          </a:bodyPr>
          <a:lstStyle/>
          <a:p>
            <a:r>
              <a:rPr lang="en-US" sz="8800" b="1" dirty="0" smtClean="0">
                <a:gradFill flip="none" rotWithShape="1">
                  <a:gsLst>
                    <a:gs pos="0">
                      <a:srgbClr val="E1AA1E"/>
                    </a:gs>
                    <a:gs pos="100000">
                      <a:srgbClr val="FADC00"/>
                    </a:gs>
                  </a:gsLst>
                  <a:lin ang="13500000" scaled="1"/>
                  <a:tileRect/>
                </a:gradFill>
                <a:latin typeface="News Gothic MT" panose="020B0503020103020203" pitchFamily="34" charset="0"/>
              </a:rPr>
              <a:t>18</a:t>
            </a:r>
            <a:r>
              <a:rPr lang="en-US" sz="7200" b="1" baseline="30000" dirty="0" smtClean="0">
                <a:gradFill flip="none" rotWithShape="1">
                  <a:gsLst>
                    <a:gs pos="0">
                      <a:srgbClr val="E1AA1E"/>
                    </a:gs>
                    <a:gs pos="100000">
                      <a:srgbClr val="FADC00"/>
                    </a:gs>
                  </a:gsLst>
                  <a:lin ang="13500000" scaled="1"/>
                  <a:tileRect/>
                </a:gradFill>
                <a:latin typeface="News Gothic MT" panose="020B0503020103020203" pitchFamily="34" charset="0"/>
              </a:rPr>
              <a:t>%</a:t>
            </a:r>
            <a:endParaRPr lang="en-US" sz="8800" b="1" baseline="30000" dirty="0">
              <a:gradFill flip="none" rotWithShape="1">
                <a:gsLst>
                  <a:gs pos="0">
                    <a:srgbClr val="E1AA1E"/>
                  </a:gs>
                  <a:gs pos="100000">
                    <a:srgbClr val="FADC00"/>
                  </a:gs>
                </a:gsLst>
                <a:lin ang="13500000" scaled="1"/>
                <a:tileRect/>
              </a:gradFill>
              <a:latin typeface="News Gothic MT" panose="020B0503020103020203" pitchFamily="34" charset="0"/>
            </a:endParaRPr>
          </a:p>
        </p:txBody>
      </p:sp>
      <p:sp>
        <p:nvSpPr>
          <p:cNvPr id="10" name="TextBox 9"/>
          <p:cNvSpPr txBox="1"/>
          <p:nvPr/>
        </p:nvSpPr>
        <p:spPr>
          <a:xfrm>
            <a:off x="6543349" y="1098055"/>
            <a:ext cx="2220480" cy="1446550"/>
          </a:xfrm>
          <a:prstGeom prst="rect">
            <a:avLst/>
          </a:prstGeom>
          <a:noFill/>
          <a:effectLst/>
        </p:spPr>
        <p:txBody>
          <a:bodyPr wrap="none" rtlCol="0">
            <a:spAutoFit/>
          </a:bodyPr>
          <a:lstStyle/>
          <a:p>
            <a:r>
              <a:rPr lang="en-US" sz="8800" b="1" dirty="0" smtClean="0">
                <a:gradFill flip="none" rotWithShape="1">
                  <a:gsLst>
                    <a:gs pos="0">
                      <a:srgbClr val="E1AA1E"/>
                    </a:gs>
                    <a:gs pos="100000">
                      <a:srgbClr val="FADC00"/>
                    </a:gs>
                  </a:gsLst>
                  <a:lin ang="13500000" scaled="1"/>
                  <a:tileRect/>
                </a:gradFill>
                <a:latin typeface="News Gothic MT" panose="020B0503020103020203" pitchFamily="34" charset="0"/>
              </a:rPr>
              <a:t>12</a:t>
            </a:r>
            <a:r>
              <a:rPr lang="en-US" sz="7200" b="1" baseline="30000" dirty="0" smtClean="0">
                <a:gradFill flip="none" rotWithShape="1">
                  <a:gsLst>
                    <a:gs pos="0">
                      <a:srgbClr val="E1AA1E"/>
                    </a:gs>
                    <a:gs pos="100000">
                      <a:srgbClr val="FADC00"/>
                    </a:gs>
                  </a:gsLst>
                  <a:lin ang="13500000" scaled="1"/>
                  <a:tileRect/>
                </a:gradFill>
                <a:latin typeface="News Gothic MT" panose="020B0503020103020203" pitchFamily="34" charset="0"/>
              </a:rPr>
              <a:t>%</a:t>
            </a:r>
            <a:endParaRPr lang="en-US" sz="8800" b="1" baseline="30000" dirty="0">
              <a:gradFill flip="none" rotWithShape="1">
                <a:gsLst>
                  <a:gs pos="0">
                    <a:srgbClr val="E1AA1E"/>
                  </a:gs>
                  <a:gs pos="100000">
                    <a:srgbClr val="FADC00"/>
                  </a:gs>
                </a:gsLst>
                <a:lin ang="13500000" scaled="1"/>
                <a:tileRect/>
              </a:gradFill>
              <a:latin typeface="News Gothic MT" panose="020B0503020103020203" pitchFamily="34" charset="0"/>
            </a:endParaRPr>
          </a:p>
        </p:txBody>
      </p:sp>
      <p:sp>
        <p:nvSpPr>
          <p:cNvPr id="11" name="TextBox 10"/>
          <p:cNvSpPr txBox="1"/>
          <p:nvPr/>
        </p:nvSpPr>
        <p:spPr>
          <a:xfrm>
            <a:off x="702746" y="2042379"/>
            <a:ext cx="2324162" cy="1144347"/>
          </a:xfrm>
          <a:prstGeom prst="rect">
            <a:avLst/>
          </a:prstGeom>
          <a:noFill/>
        </p:spPr>
        <p:txBody>
          <a:bodyPr wrap="none" lIns="0" tIns="36000" rIns="0" bIns="0" rtlCol="0" anchor="t">
            <a:spAutoFit/>
          </a:bodyPr>
          <a:lstStyle/>
          <a:p>
            <a:r>
              <a:rPr lang="en-US" sz="1600" b="1" dirty="0" smtClean="0">
                <a:solidFill>
                  <a:srgbClr val="374B5A"/>
                </a:solidFill>
                <a:latin typeface="Arial"/>
              </a:rPr>
              <a:t>FEWER VISITS</a:t>
            </a:r>
          </a:p>
          <a:p>
            <a:r>
              <a:rPr lang="en-US" sz="1400" dirty="0" smtClean="0">
                <a:solidFill>
                  <a:srgbClr val="374B5A"/>
                </a:solidFill>
                <a:latin typeface="Arial"/>
              </a:rPr>
              <a:t>TO THE EMERGENCY UNIT</a:t>
            </a:r>
          </a:p>
          <a:p>
            <a:r>
              <a:rPr lang="en-US" sz="1400" dirty="0" smtClean="0">
                <a:solidFill>
                  <a:srgbClr val="374B5A"/>
                </a:solidFill>
                <a:latin typeface="Arial"/>
              </a:rPr>
              <a:t>FOR HEART FAILURE</a:t>
            </a:r>
            <a:endParaRPr lang="en-US" sz="1400" baseline="30000" dirty="0" smtClean="0">
              <a:solidFill>
                <a:srgbClr val="374B5A"/>
              </a:solidFill>
              <a:latin typeface="Arial"/>
            </a:endParaRPr>
          </a:p>
          <a:p>
            <a:endParaRPr lang="en-US" sz="1400" dirty="0" smtClean="0">
              <a:solidFill>
                <a:srgbClr val="374B5A"/>
              </a:solidFill>
              <a:latin typeface="Arial"/>
            </a:endParaRPr>
          </a:p>
          <a:p>
            <a:r>
              <a:rPr lang="en-US" sz="1400" dirty="0" smtClean="0">
                <a:solidFill>
                  <a:srgbClr val="374B5A"/>
                </a:solidFill>
                <a:latin typeface="Arial"/>
              </a:rPr>
              <a:t>p=0.017</a:t>
            </a:r>
            <a:endParaRPr lang="en-US" sz="1400" dirty="0">
              <a:solidFill>
                <a:srgbClr val="374B5A"/>
              </a:solidFill>
              <a:latin typeface="Arial"/>
            </a:endParaRPr>
          </a:p>
        </p:txBody>
      </p:sp>
      <p:sp>
        <p:nvSpPr>
          <p:cNvPr id="14" name="TextBox 13"/>
          <p:cNvSpPr txBox="1"/>
          <p:nvPr/>
        </p:nvSpPr>
        <p:spPr>
          <a:xfrm>
            <a:off x="3637232" y="2092843"/>
            <a:ext cx="2316340" cy="1144347"/>
          </a:xfrm>
          <a:prstGeom prst="rect">
            <a:avLst/>
          </a:prstGeom>
          <a:noFill/>
        </p:spPr>
        <p:txBody>
          <a:bodyPr wrap="none" lIns="0" tIns="36000" rIns="0" bIns="0" rtlCol="0" anchor="t">
            <a:spAutoFit/>
          </a:bodyPr>
          <a:lstStyle/>
          <a:p>
            <a:r>
              <a:rPr lang="en-US" sz="1600" b="1" dirty="0" smtClean="0">
                <a:solidFill>
                  <a:srgbClr val="374B5A"/>
                </a:solidFill>
                <a:latin typeface="Arial"/>
              </a:rPr>
              <a:t>FEWER STAYS</a:t>
            </a:r>
          </a:p>
          <a:p>
            <a:r>
              <a:rPr lang="en-US" sz="1400" dirty="0" smtClean="0">
                <a:solidFill>
                  <a:srgbClr val="374B5A"/>
                </a:solidFill>
                <a:latin typeface="Arial"/>
              </a:rPr>
              <a:t>IN INTENSIVE CARE UNITS</a:t>
            </a:r>
            <a:endParaRPr lang="en-US" sz="1400" baseline="30000" dirty="0">
              <a:solidFill>
                <a:srgbClr val="374B5A"/>
              </a:solidFill>
              <a:latin typeface="Arial"/>
            </a:endParaRPr>
          </a:p>
          <a:p>
            <a:endParaRPr lang="en-US" sz="1400" dirty="0" smtClean="0">
              <a:solidFill>
                <a:srgbClr val="374B5A"/>
              </a:solidFill>
              <a:latin typeface="Arial"/>
            </a:endParaRPr>
          </a:p>
          <a:p>
            <a:endParaRPr lang="en-US" sz="1400" dirty="0">
              <a:solidFill>
                <a:srgbClr val="374B5A"/>
              </a:solidFill>
              <a:latin typeface="Arial"/>
            </a:endParaRPr>
          </a:p>
          <a:p>
            <a:r>
              <a:rPr lang="en-US" sz="1400" dirty="0" smtClean="0">
                <a:solidFill>
                  <a:srgbClr val="374B5A"/>
                </a:solidFill>
                <a:latin typeface="Arial"/>
              </a:rPr>
              <a:t>p=0.005</a:t>
            </a:r>
            <a:endParaRPr lang="en-US" sz="1400" dirty="0">
              <a:solidFill>
                <a:srgbClr val="374B5A"/>
              </a:solidFill>
              <a:latin typeface="Arial"/>
            </a:endParaRPr>
          </a:p>
        </p:txBody>
      </p:sp>
      <p:sp>
        <p:nvSpPr>
          <p:cNvPr id="15" name="TextBox 14"/>
          <p:cNvSpPr txBox="1"/>
          <p:nvPr/>
        </p:nvSpPr>
        <p:spPr>
          <a:xfrm>
            <a:off x="6695750" y="2092843"/>
            <a:ext cx="2339762" cy="1144347"/>
          </a:xfrm>
          <a:prstGeom prst="rect">
            <a:avLst/>
          </a:prstGeom>
          <a:noFill/>
        </p:spPr>
        <p:txBody>
          <a:bodyPr wrap="square" lIns="0" tIns="36000" rIns="0" bIns="0" rtlCol="0" anchor="t">
            <a:spAutoFit/>
          </a:bodyPr>
          <a:lstStyle/>
          <a:p>
            <a:r>
              <a:rPr lang="en-US" sz="1600" b="1" dirty="0" smtClean="0">
                <a:solidFill>
                  <a:srgbClr val="374B5A"/>
                </a:solidFill>
                <a:latin typeface="Arial"/>
              </a:rPr>
              <a:t>LOWER RISK</a:t>
            </a:r>
          </a:p>
          <a:p>
            <a:r>
              <a:rPr lang="en-US" sz="1400" dirty="0" smtClean="0">
                <a:solidFill>
                  <a:srgbClr val="374B5A"/>
                </a:solidFill>
                <a:latin typeface="Arial"/>
              </a:rPr>
              <a:t>OF ALL-CAUSE HOSPITALIZATION</a:t>
            </a:r>
            <a:endParaRPr lang="en-US" sz="1400" baseline="30000" dirty="0" smtClean="0">
              <a:solidFill>
                <a:srgbClr val="374B5A"/>
              </a:solidFill>
              <a:latin typeface="Arial"/>
            </a:endParaRPr>
          </a:p>
          <a:p>
            <a:endParaRPr lang="en-US" sz="1400" dirty="0" smtClean="0">
              <a:solidFill>
                <a:srgbClr val="374B5A"/>
              </a:solidFill>
              <a:latin typeface="Arial"/>
            </a:endParaRPr>
          </a:p>
          <a:p>
            <a:r>
              <a:rPr lang="en-US" sz="1400" dirty="0" smtClean="0">
                <a:solidFill>
                  <a:srgbClr val="374B5A"/>
                </a:solidFill>
                <a:latin typeface="Arial"/>
              </a:rPr>
              <a:t>p&lt;0.001</a:t>
            </a:r>
            <a:endParaRPr lang="en-US" sz="1400" dirty="0">
              <a:solidFill>
                <a:srgbClr val="374B5A"/>
              </a:solidFill>
              <a:latin typeface="Arial"/>
            </a:endParaRPr>
          </a:p>
        </p:txBody>
      </p:sp>
      <p:sp>
        <p:nvSpPr>
          <p:cNvPr id="17" name="Titel 6"/>
          <p:cNvSpPr txBox="1">
            <a:spLocks/>
          </p:cNvSpPr>
          <p:nvPr/>
        </p:nvSpPr>
        <p:spPr>
          <a:xfrm>
            <a:off x="477352" y="299673"/>
            <a:ext cx="8354229" cy="514350"/>
          </a:xfrm>
          <a:prstGeom prst="rect">
            <a:avLst/>
          </a:prstGeom>
        </p:spPr>
        <p:txBody>
          <a:bodyPr vert="horz" lIns="0" tIns="0" rIns="0" bIns="0" rtlCol="0" anchor="t" anchorCtr="0">
            <a:noAutofit/>
          </a:bodyPr>
          <a:lstStyle>
            <a:lvl1pPr algn="l" rtl="0" eaLnBrk="1" fontAlgn="base" hangingPunct="1">
              <a:lnSpc>
                <a:spcPts val="2600"/>
              </a:lnSpc>
              <a:spcBef>
                <a:spcPct val="0"/>
              </a:spcBef>
              <a:spcAft>
                <a:spcPct val="0"/>
              </a:spcAft>
              <a:defRPr sz="2400" b="1" i="0" baseline="0">
                <a:solidFill>
                  <a:schemeClr val="tx1"/>
                </a:solidFill>
                <a:latin typeface="+mj-lt"/>
                <a:ea typeface="+mj-ea"/>
                <a:cs typeface="+mj-cs"/>
              </a:defRPr>
            </a:lvl1pPr>
            <a:lvl2pPr algn="l" rtl="0" eaLnBrk="1" fontAlgn="base" hangingPunct="1">
              <a:lnSpc>
                <a:spcPct val="95000"/>
              </a:lnSpc>
              <a:spcBef>
                <a:spcPct val="0"/>
              </a:spcBef>
              <a:spcAft>
                <a:spcPct val="0"/>
              </a:spcAft>
              <a:defRPr sz="2800">
                <a:solidFill>
                  <a:schemeClr val="folHlink"/>
                </a:solidFill>
                <a:latin typeface="Arial" charset="0"/>
              </a:defRPr>
            </a:lvl2pPr>
            <a:lvl3pPr algn="l" rtl="0" eaLnBrk="1" fontAlgn="base" hangingPunct="1">
              <a:lnSpc>
                <a:spcPct val="95000"/>
              </a:lnSpc>
              <a:spcBef>
                <a:spcPct val="0"/>
              </a:spcBef>
              <a:spcAft>
                <a:spcPct val="0"/>
              </a:spcAft>
              <a:defRPr sz="2800">
                <a:solidFill>
                  <a:schemeClr val="folHlink"/>
                </a:solidFill>
                <a:latin typeface="Arial" charset="0"/>
              </a:defRPr>
            </a:lvl3pPr>
            <a:lvl4pPr algn="l" rtl="0" eaLnBrk="1" fontAlgn="base" hangingPunct="1">
              <a:lnSpc>
                <a:spcPct val="95000"/>
              </a:lnSpc>
              <a:spcBef>
                <a:spcPct val="0"/>
              </a:spcBef>
              <a:spcAft>
                <a:spcPct val="0"/>
              </a:spcAft>
              <a:defRPr sz="2800">
                <a:solidFill>
                  <a:schemeClr val="folHlink"/>
                </a:solidFill>
                <a:latin typeface="Arial" charset="0"/>
              </a:defRPr>
            </a:lvl4pPr>
            <a:lvl5pPr algn="l" rtl="0" eaLnBrk="1" fontAlgn="base" hangingPunct="1">
              <a:lnSpc>
                <a:spcPct val="95000"/>
              </a:lnSpc>
              <a:spcBef>
                <a:spcPct val="0"/>
              </a:spcBef>
              <a:spcAft>
                <a:spcPct val="0"/>
              </a:spcAft>
              <a:defRPr sz="2800">
                <a:solidFill>
                  <a:schemeClr val="folHlink"/>
                </a:solidFill>
                <a:latin typeface="Arial" charset="0"/>
              </a:defRPr>
            </a:lvl5pPr>
            <a:lvl6pPr marL="457200" algn="l" rtl="0" eaLnBrk="1" fontAlgn="base" hangingPunct="1">
              <a:lnSpc>
                <a:spcPct val="95000"/>
              </a:lnSpc>
              <a:spcBef>
                <a:spcPct val="0"/>
              </a:spcBef>
              <a:spcAft>
                <a:spcPct val="0"/>
              </a:spcAft>
              <a:defRPr sz="2800">
                <a:solidFill>
                  <a:schemeClr val="folHlink"/>
                </a:solidFill>
                <a:latin typeface="Arial" charset="0"/>
              </a:defRPr>
            </a:lvl6pPr>
            <a:lvl7pPr marL="914400" algn="l" rtl="0" eaLnBrk="1" fontAlgn="base" hangingPunct="1">
              <a:lnSpc>
                <a:spcPct val="95000"/>
              </a:lnSpc>
              <a:spcBef>
                <a:spcPct val="0"/>
              </a:spcBef>
              <a:spcAft>
                <a:spcPct val="0"/>
              </a:spcAft>
              <a:defRPr sz="2800">
                <a:solidFill>
                  <a:schemeClr val="folHlink"/>
                </a:solidFill>
                <a:latin typeface="Arial" charset="0"/>
              </a:defRPr>
            </a:lvl7pPr>
            <a:lvl8pPr marL="1371600" algn="l" rtl="0" eaLnBrk="1" fontAlgn="base" hangingPunct="1">
              <a:lnSpc>
                <a:spcPct val="95000"/>
              </a:lnSpc>
              <a:spcBef>
                <a:spcPct val="0"/>
              </a:spcBef>
              <a:spcAft>
                <a:spcPct val="0"/>
              </a:spcAft>
              <a:defRPr sz="2800">
                <a:solidFill>
                  <a:schemeClr val="folHlink"/>
                </a:solidFill>
                <a:latin typeface="Arial" charset="0"/>
              </a:defRPr>
            </a:lvl8pPr>
            <a:lvl9pPr marL="1828800" algn="l" rtl="0" eaLnBrk="1" fontAlgn="base" hangingPunct="1">
              <a:lnSpc>
                <a:spcPct val="95000"/>
              </a:lnSpc>
              <a:spcBef>
                <a:spcPct val="0"/>
              </a:spcBef>
              <a:spcAft>
                <a:spcPct val="0"/>
              </a:spcAft>
              <a:defRPr sz="2800">
                <a:solidFill>
                  <a:schemeClr val="folHlink"/>
                </a:solidFill>
                <a:latin typeface="Arial" charset="0"/>
              </a:defRPr>
            </a:lvl9pPr>
          </a:lstStyle>
          <a:p>
            <a:endParaRPr lang="en-US" sz="2000" baseline="30000" dirty="0">
              <a:solidFill>
                <a:srgbClr val="374B5A"/>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731" y="3226534"/>
            <a:ext cx="1653473" cy="7214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7981" y="3097044"/>
            <a:ext cx="1212117" cy="980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descr="C:\Users\GHOSHPI2\Desktop\OSR slide deck\Untitled-6.p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0864" r="59727"/>
          <a:stretch/>
        </p:blipFill>
        <p:spPr bwMode="auto">
          <a:xfrm>
            <a:off x="4016777" y="3125062"/>
            <a:ext cx="1288808" cy="9243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729261" y="556848"/>
            <a:ext cx="7863840" cy="514350"/>
          </a:xfrm>
        </p:spPr>
        <p:txBody>
          <a:bodyPr>
            <a:normAutofit/>
          </a:bodyPr>
          <a:lstStyle/>
          <a:p>
            <a:pPr>
              <a:lnSpc>
                <a:spcPct val="100000"/>
              </a:lnSpc>
            </a:pPr>
            <a:r>
              <a:rPr lang="en-US" sz="1600" dirty="0" smtClean="0"/>
              <a:t>Entresto reduced </a:t>
            </a:r>
            <a:r>
              <a:rPr lang="en-US" sz="1600" dirty="0"/>
              <a:t>the frequency and severity of </a:t>
            </a:r>
            <a:r>
              <a:rPr lang="en-US" sz="1600" dirty="0" smtClean="0"/>
              <a:t>hospitalizations </a:t>
            </a:r>
            <a:r>
              <a:rPr lang="en-US" sz="1600" dirty="0"/>
              <a:t>compared to enalapril</a:t>
            </a:r>
            <a:r>
              <a:rPr lang="en-US" sz="1600" dirty="0" smtClean="0"/>
              <a:t>*</a:t>
            </a:r>
            <a:endParaRPr lang="en-GB" sz="1600" dirty="0"/>
          </a:p>
        </p:txBody>
      </p:sp>
      <p:sp>
        <p:nvSpPr>
          <p:cNvPr id="16"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16</a:t>
            </a:fld>
            <a:endParaRPr lang="en-US" dirty="0" smtClean="0"/>
          </a:p>
        </p:txBody>
      </p:sp>
    </p:spTree>
    <p:extLst>
      <p:ext uri="{BB962C8B-B14F-4D97-AF65-F5344CB8AC3E}">
        <p14:creationId xmlns:p14="http://schemas.microsoft.com/office/powerpoint/2010/main" val="397202330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 name="Группа 1"/>
          <p:cNvGrpSpPr/>
          <p:nvPr/>
        </p:nvGrpSpPr>
        <p:grpSpPr>
          <a:xfrm>
            <a:off x="1119000" y="1109004"/>
            <a:ext cx="1000020" cy="2745287"/>
            <a:chOff x="1119000" y="1233128"/>
            <a:chExt cx="1000020" cy="3660383"/>
          </a:xfrm>
        </p:grpSpPr>
        <p:sp>
          <p:nvSpPr>
            <p:cNvPr id="62" name="TextBox 61"/>
            <p:cNvSpPr txBox="1"/>
            <p:nvPr/>
          </p:nvSpPr>
          <p:spPr>
            <a:xfrm rot="16200000">
              <a:off x="-123442" y="2709279"/>
              <a:ext cx="3223548" cy="738664"/>
            </a:xfrm>
            <a:prstGeom prst="rect">
              <a:avLst/>
            </a:prstGeom>
            <a:noFill/>
          </p:spPr>
          <p:txBody>
            <a:bodyPr wrap="square" rtlCol="0">
              <a:spAutoFit/>
            </a:bodyPr>
            <a:lstStyle/>
            <a:p>
              <a:pPr algn="ctr" fontAlgn="auto">
                <a:spcBef>
                  <a:spcPts val="0"/>
                </a:spcBef>
                <a:spcAft>
                  <a:spcPts val="0"/>
                </a:spcAft>
              </a:pPr>
              <a:r>
                <a:rPr lang="en-GB" sz="1400" dirty="0" smtClean="0">
                  <a:solidFill>
                    <a:srgbClr val="474749"/>
                  </a:solidFill>
                  <a:latin typeface="Arial"/>
                </a:rPr>
                <a:t>Cumulative number of </a:t>
              </a:r>
              <a:br>
                <a:rPr lang="en-GB" sz="1400" dirty="0" smtClean="0">
                  <a:solidFill>
                    <a:srgbClr val="474749"/>
                  </a:solidFill>
                  <a:latin typeface="Arial"/>
                </a:rPr>
              </a:br>
              <a:r>
                <a:rPr lang="en-GB" sz="1400" dirty="0" smtClean="0">
                  <a:solidFill>
                    <a:srgbClr val="474749"/>
                  </a:solidFill>
                  <a:latin typeface="Arial"/>
                </a:rPr>
                <a:t>HF hospitalizations per 100 patients</a:t>
              </a:r>
              <a:endParaRPr lang="en-GB" sz="1400" dirty="0">
                <a:solidFill>
                  <a:srgbClr val="474749"/>
                </a:solidFill>
                <a:latin typeface="Arial"/>
              </a:endParaRPr>
            </a:p>
          </p:txBody>
        </p:sp>
        <p:sp>
          <p:nvSpPr>
            <p:cNvPr id="63" name="TextBox 62"/>
            <p:cNvSpPr txBox="1"/>
            <p:nvPr/>
          </p:nvSpPr>
          <p:spPr>
            <a:xfrm>
              <a:off x="1735581" y="1233128"/>
              <a:ext cx="383438" cy="410369"/>
            </a:xfrm>
            <a:prstGeom prst="rect">
              <a:avLst/>
            </a:prstGeom>
            <a:noFill/>
          </p:spPr>
          <p:txBody>
            <a:bodyPr wrap="none" rtlCol="0" anchor="ctr">
              <a:spAutoFit/>
            </a:bodyPr>
            <a:lstStyle/>
            <a:p>
              <a:pPr algn="r" fontAlgn="auto">
                <a:spcBef>
                  <a:spcPts val="0"/>
                </a:spcBef>
                <a:spcAft>
                  <a:spcPts val="0"/>
                </a:spcAft>
              </a:pPr>
              <a:r>
                <a:rPr lang="en-GB" sz="1400" dirty="0" smtClean="0">
                  <a:solidFill>
                    <a:srgbClr val="474749"/>
                  </a:solidFill>
                  <a:latin typeface="Arial"/>
                </a:rPr>
                <a:t>60</a:t>
              </a:r>
              <a:endParaRPr lang="en-GB" sz="1400" dirty="0">
                <a:solidFill>
                  <a:srgbClr val="474749"/>
                </a:solidFill>
                <a:latin typeface="Arial"/>
              </a:endParaRPr>
            </a:p>
          </p:txBody>
        </p:sp>
        <p:sp>
          <p:nvSpPr>
            <p:cNvPr id="64" name="TextBox 63"/>
            <p:cNvSpPr txBox="1"/>
            <p:nvPr/>
          </p:nvSpPr>
          <p:spPr>
            <a:xfrm>
              <a:off x="1735581" y="2316465"/>
              <a:ext cx="383438" cy="410369"/>
            </a:xfrm>
            <a:prstGeom prst="rect">
              <a:avLst/>
            </a:prstGeom>
            <a:noFill/>
          </p:spPr>
          <p:txBody>
            <a:bodyPr wrap="none" rtlCol="0" anchor="ctr">
              <a:spAutoFit/>
            </a:bodyPr>
            <a:lstStyle/>
            <a:p>
              <a:pPr algn="r" fontAlgn="auto">
                <a:spcBef>
                  <a:spcPts val="0"/>
                </a:spcBef>
                <a:spcAft>
                  <a:spcPts val="0"/>
                </a:spcAft>
              </a:pPr>
              <a:r>
                <a:rPr lang="en-GB" sz="1400" dirty="0" smtClean="0">
                  <a:solidFill>
                    <a:srgbClr val="474749"/>
                  </a:solidFill>
                  <a:latin typeface="Arial"/>
                </a:rPr>
                <a:t>40</a:t>
              </a:r>
              <a:endParaRPr lang="en-GB" sz="1400" dirty="0">
                <a:solidFill>
                  <a:srgbClr val="474749"/>
                </a:solidFill>
                <a:latin typeface="Arial"/>
              </a:endParaRPr>
            </a:p>
          </p:txBody>
        </p:sp>
        <p:sp>
          <p:nvSpPr>
            <p:cNvPr id="65" name="TextBox 64"/>
            <p:cNvSpPr txBox="1"/>
            <p:nvPr/>
          </p:nvSpPr>
          <p:spPr>
            <a:xfrm>
              <a:off x="1735581" y="3399804"/>
              <a:ext cx="383438" cy="410369"/>
            </a:xfrm>
            <a:prstGeom prst="rect">
              <a:avLst/>
            </a:prstGeom>
            <a:noFill/>
          </p:spPr>
          <p:txBody>
            <a:bodyPr wrap="none" rtlCol="0" anchor="ctr">
              <a:spAutoFit/>
            </a:bodyPr>
            <a:lstStyle/>
            <a:p>
              <a:pPr algn="r" fontAlgn="auto">
                <a:spcBef>
                  <a:spcPts val="0"/>
                </a:spcBef>
                <a:spcAft>
                  <a:spcPts val="0"/>
                </a:spcAft>
              </a:pPr>
              <a:r>
                <a:rPr lang="en-GB" sz="1400" dirty="0" smtClean="0">
                  <a:solidFill>
                    <a:srgbClr val="474749"/>
                  </a:solidFill>
                  <a:latin typeface="Arial"/>
                </a:rPr>
                <a:t>20</a:t>
              </a:r>
              <a:endParaRPr lang="en-GB" sz="1400" dirty="0">
                <a:solidFill>
                  <a:srgbClr val="474749"/>
                </a:solidFill>
                <a:latin typeface="Arial"/>
              </a:endParaRPr>
            </a:p>
          </p:txBody>
        </p:sp>
        <p:sp>
          <p:nvSpPr>
            <p:cNvPr id="66" name="TextBox 65"/>
            <p:cNvSpPr txBox="1"/>
            <p:nvPr/>
          </p:nvSpPr>
          <p:spPr>
            <a:xfrm>
              <a:off x="1834968" y="4483142"/>
              <a:ext cx="284052" cy="410369"/>
            </a:xfrm>
            <a:prstGeom prst="rect">
              <a:avLst/>
            </a:prstGeom>
            <a:noFill/>
          </p:spPr>
          <p:txBody>
            <a:bodyPr wrap="none" rtlCol="0" anchor="ctr">
              <a:spAutoFit/>
            </a:bodyPr>
            <a:lstStyle/>
            <a:p>
              <a:pPr algn="r" fontAlgn="auto">
                <a:spcBef>
                  <a:spcPts val="0"/>
                </a:spcBef>
                <a:spcAft>
                  <a:spcPts val="0"/>
                </a:spcAft>
              </a:pPr>
              <a:r>
                <a:rPr lang="en-GB" sz="1400" dirty="0" smtClean="0">
                  <a:solidFill>
                    <a:srgbClr val="474749"/>
                  </a:solidFill>
                  <a:latin typeface="Arial"/>
                </a:rPr>
                <a:t>0</a:t>
              </a:r>
              <a:endParaRPr lang="en-GB" sz="1400" dirty="0">
                <a:solidFill>
                  <a:srgbClr val="474749"/>
                </a:solidFill>
                <a:latin typeface="Arial"/>
              </a:endParaRPr>
            </a:p>
          </p:txBody>
        </p:sp>
        <p:sp>
          <p:nvSpPr>
            <p:cNvPr id="102" name="TextBox 101"/>
            <p:cNvSpPr txBox="1"/>
            <p:nvPr/>
          </p:nvSpPr>
          <p:spPr>
            <a:xfrm>
              <a:off x="1735581" y="1781161"/>
              <a:ext cx="383438" cy="410369"/>
            </a:xfrm>
            <a:prstGeom prst="rect">
              <a:avLst/>
            </a:prstGeom>
            <a:noFill/>
          </p:spPr>
          <p:txBody>
            <a:bodyPr wrap="none" rtlCol="0" anchor="ctr">
              <a:spAutoFit/>
            </a:bodyPr>
            <a:lstStyle/>
            <a:p>
              <a:pPr algn="r" fontAlgn="auto">
                <a:spcBef>
                  <a:spcPts val="0"/>
                </a:spcBef>
                <a:spcAft>
                  <a:spcPts val="0"/>
                </a:spcAft>
              </a:pPr>
              <a:r>
                <a:rPr lang="en-GB" sz="1400" dirty="0" smtClean="0">
                  <a:solidFill>
                    <a:srgbClr val="474749"/>
                  </a:solidFill>
                  <a:latin typeface="Arial"/>
                </a:rPr>
                <a:t>50</a:t>
              </a:r>
              <a:endParaRPr lang="en-GB" sz="1400" dirty="0">
                <a:solidFill>
                  <a:srgbClr val="474749"/>
                </a:solidFill>
                <a:latin typeface="Arial"/>
              </a:endParaRPr>
            </a:p>
          </p:txBody>
        </p:sp>
        <p:sp>
          <p:nvSpPr>
            <p:cNvPr id="103" name="TextBox 102"/>
            <p:cNvSpPr txBox="1"/>
            <p:nvPr/>
          </p:nvSpPr>
          <p:spPr>
            <a:xfrm>
              <a:off x="1735581" y="2855337"/>
              <a:ext cx="383438" cy="410369"/>
            </a:xfrm>
            <a:prstGeom prst="rect">
              <a:avLst/>
            </a:prstGeom>
            <a:noFill/>
          </p:spPr>
          <p:txBody>
            <a:bodyPr wrap="none" rtlCol="0" anchor="ctr">
              <a:spAutoFit/>
            </a:bodyPr>
            <a:lstStyle/>
            <a:p>
              <a:pPr algn="r" fontAlgn="auto">
                <a:spcBef>
                  <a:spcPts val="0"/>
                </a:spcBef>
                <a:spcAft>
                  <a:spcPts val="0"/>
                </a:spcAft>
              </a:pPr>
              <a:r>
                <a:rPr lang="en-GB" sz="1400" dirty="0" smtClean="0">
                  <a:solidFill>
                    <a:srgbClr val="474749"/>
                  </a:solidFill>
                  <a:latin typeface="Arial"/>
                </a:rPr>
                <a:t>30</a:t>
              </a:r>
              <a:endParaRPr lang="en-GB" sz="1400" dirty="0">
                <a:solidFill>
                  <a:srgbClr val="474749"/>
                </a:solidFill>
                <a:latin typeface="Arial"/>
              </a:endParaRPr>
            </a:p>
          </p:txBody>
        </p:sp>
        <p:sp>
          <p:nvSpPr>
            <p:cNvPr id="109" name="TextBox 108"/>
            <p:cNvSpPr txBox="1"/>
            <p:nvPr/>
          </p:nvSpPr>
          <p:spPr>
            <a:xfrm>
              <a:off x="1735581" y="3940839"/>
              <a:ext cx="383438" cy="410369"/>
            </a:xfrm>
            <a:prstGeom prst="rect">
              <a:avLst/>
            </a:prstGeom>
            <a:noFill/>
          </p:spPr>
          <p:txBody>
            <a:bodyPr wrap="none" rtlCol="0" anchor="ctr">
              <a:spAutoFit/>
            </a:bodyPr>
            <a:lstStyle/>
            <a:p>
              <a:pPr algn="r" fontAlgn="auto">
                <a:spcBef>
                  <a:spcPts val="0"/>
                </a:spcBef>
                <a:spcAft>
                  <a:spcPts val="0"/>
                </a:spcAft>
              </a:pPr>
              <a:r>
                <a:rPr lang="en-GB" sz="1400" dirty="0" smtClean="0">
                  <a:solidFill>
                    <a:srgbClr val="474749"/>
                  </a:solidFill>
                  <a:latin typeface="Arial"/>
                </a:rPr>
                <a:t>10</a:t>
              </a:r>
              <a:endParaRPr lang="en-GB" sz="1400" dirty="0">
                <a:solidFill>
                  <a:srgbClr val="474749"/>
                </a:solidFill>
                <a:latin typeface="Arial"/>
              </a:endParaRPr>
            </a:p>
          </p:txBody>
        </p:sp>
      </p:grpSp>
      <p:sp>
        <p:nvSpPr>
          <p:cNvPr id="3" name="Title 2"/>
          <p:cNvSpPr>
            <a:spLocks noGrp="1"/>
          </p:cNvSpPr>
          <p:nvPr>
            <p:ph type="title"/>
          </p:nvPr>
        </p:nvSpPr>
        <p:spPr>
          <a:xfrm>
            <a:off x="966811" y="411510"/>
            <a:ext cx="8625016" cy="514350"/>
          </a:xfrm>
        </p:spPr>
        <p:txBody>
          <a:bodyPr anchor="t">
            <a:noAutofit/>
          </a:bodyPr>
          <a:lstStyle/>
          <a:p>
            <a:r>
              <a:rPr lang="en-GB" sz="1800" dirty="0">
                <a:latin typeface="+mn-lt"/>
              </a:rPr>
              <a:t>Lower cumulative number of HF hospitalizations per 100 HFrEF patients with </a:t>
            </a:r>
            <a:r>
              <a:rPr lang="en-US" sz="1800" dirty="0" smtClean="0">
                <a:latin typeface="+mn-lt"/>
              </a:rPr>
              <a:t>Entresto, </a:t>
            </a:r>
            <a:r>
              <a:rPr lang="en-GB" sz="1800" dirty="0">
                <a:latin typeface="+mn-lt"/>
              </a:rPr>
              <a:t>compared </a:t>
            </a:r>
            <a:r>
              <a:rPr lang="en-GB" sz="1800" dirty="0" smtClean="0">
                <a:latin typeface="+mn-lt"/>
              </a:rPr>
              <a:t>with</a:t>
            </a:r>
            <a:r>
              <a:rPr lang="en-GB" sz="1800" dirty="0" smtClean="0">
                <a:latin typeface="+mn-lt"/>
                <a:cs typeface="Arial"/>
              </a:rPr>
              <a:t> </a:t>
            </a:r>
            <a:r>
              <a:rPr lang="en-GB" sz="1800" dirty="0" smtClean="0">
                <a:latin typeface="+mn-lt"/>
              </a:rPr>
              <a:t>enalapril</a:t>
            </a:r>
            <a:endParaRPr lang="en-GB" sz="1800" dirty="0">
              <a:latin typeface="+mn-lt"/>
            </a:endParaRPr>
          </a:p>
        </p:txBody>
      </p:sp>
      <p:sp>
        <p:nvSpPr>
          <p:cNvPr id="107" name="Rechteck 8"/>
          <p:cNvSpPr/>
          <p:nvPr/>
        </p:nvSpPr>
        <p:spPr>
          <a:xfrm>
            <a:off x="569562" y="4525684"/>
            <a:ext cx="8574438" cy="707886"/>
          </a:xfrm>
          <a:prstGeom prst="rect">
            <a:avLst/>
          </a:prstGeom>
        </p:spPr>
        <p:txBody>
          <a:bodyPr wrap="square">
            <a:spAutoFit/>
          </a:bodyPr>
          <a:lstStyle/>
          <a:p>
            <a:r>
              <a:rPr lang="en-US" sz="800" dirty="0" smtClean="0">
                <a:solidFill>
                  <a:srgbClr val="374B5A"/>
                </a:solidFill>
              </a:rPr>
              <a:t>*Enalapril </a:t>
            </a:r>
            <a:r>
              <a:rPr lang="en-US" sz="800" dirty="0">
                <a:solidFill>
                  <a:srgbClr val="374B5A"/>
                </a:solidFill>
              </a:rPr>
              <a:t>10 mg 2x daily as comparator vs </a:t>
            </a:r>
            <a:r>
              <a:rPr lang="en-US" sz="800" dirty="0" smtClean="0">
                <a:solidFill>
                  <a:srgbClr val="374B5A"/>
                </a:solidFill>
              </a:rPr>
              <a:t>sacubitril/valsartan </a:t>
            </a:r>
            <a:r>
              <a:rPr lang="en-US" sz="800" dirty="0">
                <a:solidFill>
                  <a:srgbClr val="374B5A"/>
                </a:solidFill>
              </a:rPr>
              <a:t>200 mg 2x daily in the PARADIGM-HF study (in addition of standard therapy). Shown is cumulative number of hospitalizations for HF in the two study groups per 100 patients, ignoring death as an informative dropout, with the rate ratio calculated using the negative binomial regression model. </a:t>
            </a:r>
            <a:r>
              <a:rPr lang="en-US" sz="800" dirty="0" smtClean="0">
                <a:solidFill>
                  <a:srgbClr val="374B5A"/>
                </a:solidFill>
              </a:rPr>
              <a:t>CI=confidence </a:t>
            </a:r>
            <a:r>
              <a:rPr lang="en-US" sz="800" dirty="0">
                <a:solidFill>
                  <a:srgbClr val="374B5A"/>
                </a:solidFill>
              </a:rPr>
              <a:t>interval; HF=heart failure; HFrEF=heart failure </a:t>
            </a:r>
            <a:r>
              <a:rPr lang="en-US" sz="800" dirty="0" smtClean="0">
                <a:solidFill>
                  <a:srgbClr val="374B5A"/>
                </a:solidFill>
              </a:rPr>
              <a:t>with </a:t>
            </a:r>
            <a:r>
              <a:rPr lang="en-US" sz="800" dirty="0">
                <a:solidFill>
                  <a:srgbClr val="374B5A"/>
                </a:solidFill>
              </a:rPr>
              <a:t>reduced ejection </a:t>
            </a:r>
            <a:r>
              <a:rPr lang="en-US" sz="800" dirty="0" smtClean="0">
                <a:solidFill>
                  <a:srgbClr val="374B5A"/>
                </a:solidFill>
              </a:rPr>
              <a:t>fraction </a:t>
            </a:r>
          </a:p>
          <a:p>
            <a:r>
              <a:rPr lang="en-GB" sz="800" dirty="0" smtClean="0">
                <a:solidFill>
                  <a:srgbClr val="374B5A"/>
                </a:solidFill>
              </a:rPr>
              <a:t>Packer </a:t>
            </a:r>
            <a:r>
              <a:rPr lang="en-GB" sz="800" dirty="0">
                <a:solidFill>
                  <a:srgbClr val="374B5A"/>
                </a:solidFill>
              </a:rPr>
              <a:t>et al. Circulation 2015;131:54–61</a:t>
            </a:r>
            <a:endParaRPr lang="fr-FR" sz="800" dirty="0">
              <a:solidFill>
                <a:srgbClr val="374B5A"/>
              </a:solidFill>
            </a:endParaRPr>
          </a:p>
          <a:p>
            <a:endParaRPr lang="en-US" sz="800" dirty="0">
              <a:solidFill>
                <a:srgbClr val="374B5A"/>
              </a:solidFill>
            </a:endParaRPr>
          </a:p>
        </p:txBody>
      </p:sp>
      <p:sp>
        <p:nvSpPr>
          <p:cNvPr id="54" name="TextBox 53"/>
          <p:cNvSpPr txBox="1"/>
          <p:nvPr/>
        </p:nvSpPr>
        <p:spPr>
          <a:xfrm>
            <a:off x="2227305" y="3956761"/>
            <a:ext cx="5810036" cy="307777"/>
          </a:xfrm>
          <a:prstGeom prst="rect">
            <a:avLst/>
          </a:prstGeom>
          <a:noFill/>
        </p:spPr>
        <p:txBody>
          <a:bodyPr wrap="square" rtlCol="0">
            <a:spAutoFit/>
          </a:bodyPr>
          <a:lstStyle/>
          <a:p>
            <a:pPr algn="ctr" fontAlgn="auto">
              <a:spcBef>
                <a:spcPts val="0"/>
              </a:spcBef>
              <a:spcAft>
                <a:spcPts val="0"/>
              </a:spcAft>
            </a:pPr>
            <a:r>
              <a:rPr lang="en-GB" sz="1400" dirty="0" smtClean="0">
                <a:solidFill>
                  <a:srgbClr val="474749"/>
                </a:solidFill>
                <a:latin typeface="Arial"/>
              </a:rPr>
              <a:t>Months after randomization</a:t>
            </a:r>
            <a:endParaRPr lang="en-GB" sz="1400" dirty="0">
              <a:solidFill>
                <a:srgbClr val="474749"/>
              </a:solidFill>
              <a:latin typeface="Arial"/>
            </a:endParaRPr>
          </a:p>
        </p:txBody>
      </p:sp>
      <p:sp>
        <p:nvSpPr>
          <p:cNvPr id="61" name="TextBox 60"/>
          <p:cNvSpPr txBox="1"/>
          <p:nvPr/>
        </p:nvSpPr>
        <p:spPr>
          <a:xfrm>
            <a:off x="878148" y="3953342"/>
            <a:ext cx="7812516" cy="646331"/>
          </a:xfrm>
          <a:prstGeom prst="rect">
            <a:avLst/>
          </a:prstGeom>
          <a:noFill/>
        </p:spPr>
        <p:txBody>
          <a:bodyPr wrap="square" rtlCol="0">
            <a:spAutoFit/>
          </a:bodyPr>
          <a:lstStyle/>
          <a:p>
            <a:pPr fontAlgn="auto">
              <a:spcBef>
                <a:spcPts val="0"/>
              </a:spcBef>
              <a:spcAft>
                <a:spcPts val="0"/>
              </a:spcAft>
              <a:tabLst>
                <a:tab pos="1204913" algn="ctr"/>
                <a:tab pos="1933575" algn="ctr"/>
                <a:tab pos="2657475" algn="ctr"/>
                <a:tab pos="3381375" algn="ctr"/>
                <a:tab pos="4119563" algn="ctr"/>
                <a:tab pos="4843463" algn="ctr"/>
                <a:tab pos="5581650" algn="ctr"/>
                <a:tab pos="6300788" algn="ctr"/>
                <a:tab pos="7294563" algn="ctr"/>
              </a:tabLst>
            </a:pPr>
            <a:r>
              <a:rPr lang="en-GB" sz="1200" b="1" dirty="0">
                <a:solidFill>
                  <a:srgbClr val="374B5A"/>
                </a:solidFill>
                <a:latin typeface="Arial"/>
              </a:rPr>
              <a:t>Number of patients at risk</a:t>
            </a:r>
          </a:p>
          <a:p>
            <a:pPr fontAlgn="auto">
              <a:spcBef>
                <a:spcPts val="0"/>
              </a:spcBef>
              <a:spcAft>
                <a:spcPts val="0"/>
              </a:spcAft>
              <a:tabLst>
                <a:tab pos="1204913" algn="ctr"/>
                <a:tab pos="1933575" algn="ctr"/>
                <a:tab pos="2657475" algn="ctr"/>
                <a:tab pos="3381375" algn="ctr"/>
                <a:tab pos="4119563" algn="ctr"/>
                <a:tab pos="4843463" algn="ctr"/>
                <a:tab pos="5581650" algn="ctr"/>
                <a:tab pos="6300788" algn="ctr"/>
                <a:tab pos="7034213" algn="ctr"/>
              </a:tabLst>
            </a:pPr>
            <a:r>
              <a:rPr lang="en-US" sz="1200" b="1" dirty="0" smtClean="0">
                <a:solidFill>
                  <a:srgbClr val="E1AA1E"/>
                </a:solidFill>
              </a:rPr>
              <a:t>Entresto</a:t>
            </a:r>
            <a:r>
              <a:rPr lang="en-GB" sz="1200" b="1" dirty="0" smtClean="0">
                <a:solidFill>
                  <a:srgbClr val="E1AA1E"/>
                </a:solidFill>
              </a:rPr>
              <a:t>	</a:t>
            </a:r>
            <a:r>
              <a:rPr lang="en-GB" sz="1200" dirty="0" smtClean="0">
                <a:solidFill>
                  <a:srgbClr val="374B5A"/>
                </a:solidFill>
                <a:latin typeface="Arial"/>
              </a:rPr>
              <a:t>4,187	4,054	3,885	3,276	2,472	1,710	1,001	279	12</a:t>
            </a:r>
          </a:p>
          <a:p>
            <a:pPr fontAlgn="auto">
              <a:spcBef>
                <a:spcPts val="0"/>
              </a:spcBef>
              <a:spcAft>
                <a:spcPts val="0"/>
              </a:spcAft>
              <a:tabLst>
                <a:tab pos="1204913" algn="ctr"/>
                <a:tab pos="1933575" algn="ctr"/>
                <a:tab pos="2657475" algn="ctr"/>
                <a:tab pos="3381375" algn="ctr"/>
                <a:tab pos="4119563" algn="ctr"/>
                <a:tab pos="4843463" algn="ctr"/>
                <a:tab pos="5581650" algn="ctr"/>
                <a:tab pos="6300788" algn="ctr"/>
                <a:tab pos="7034213" algn="ctr"/>
              </a:tabLst>
            </a:pPr>
            <a:r>
              <a:rPr lang="en-GB" sz="1200" b="1" dirty="0" smtClean="0">
                <a:solidFill>
                  <a:srgbClr val="9D9D9C"/>
                </a:solidFill>
                <a:latin typeface="Arial"/>
              </a:rPr>
              <a:t>Enalapril</a:t>
            </a:r>
            <a:r>
              <a:rPr lang="en-GB" sz="1200" b="1" dirty="0">
                <a:solidFill>
                  <a:srgbClr val="9D9D9C"/>
                </a:solidFill>
                <a:latin typeface="Arial"/>
              </a:rPr>
              <a:t>	</a:t>
            </a:r>
            <a:r>
              <a:rPr lang="en-GB" sz="1200" dirty="0" smtClean="0">
                <a:solidFill>
                  <a:srgbClr val="374B5A"/>
                </a:solidFill>
                <a:latin typeface="Arial"/>
              </a:rPr>
              <a:t>4,212	4,049	3,857	3,228	2,408	1,724	993	278</a:t>
            </a:r>
            <a:r>
              <a:rPr lang="en-GB" sz="1200" dirty="0">
                <a:solidFill>
                  <a:srgbClr val="374B5A"/>
                </a:solidFill>
                <a:latin typeface="Arial"/>
              </a:rPr>
              <a:t>	</a:t>
            </a:r>
            <a:r>
              <a:rPr lang="en-GB" sz="1200" dirty="0" smtClean="0">
                <a:solidFill>
                  <a:srgbClr val="374B5A"/>
                </a:solidFill>
                <a:latin typeface="Arial"/>
              </a:rPr>
              <a:t>17</a:t>
            </a:r>
            <a:endParaRPr lang="en-GB" sz="1200" dirty="0">
              <a:solidFill>
                <a:srgbClr val="374B5A"/>
              </a:solidFill>
              <a:latin typeface="Arial"/>
            </a:endParaRPr>
          </a:p>
        </p:txBody>
      </p:sp>
      <p:sp>
        <p:nvSpPr>
          <p:cNvPr id="67" name="TextBox 66"/>
          <p:cNvSpPr txBox="1"/>
          <p:nvPr/>
        </p:nvSpPr>
        <p:spPr>
          <a:xfrm>
            <a:off x="2030038" y="3750823"/>
            <a:ext cx="284052" cy="307777"/>
          </a:xfrm>
          <a:prstGeom prst="rect">
            <a:avLst/>
          </a:prstGeom>
          <a:noFill/>
        </p:spPr>
        <p:txBody>
          <a:bodyPr wrap="none" rtlCol="0">
            <a:spAutoFit/>
          </a:bodyPr>
          <a:lstStyle/>
          <a:p>
            <a:pPr algn="ctr" fontAlgn="auto">
              <a:spcBef>
                <a:spcPts val="0"/>
              </a:spcBef>
              <a:spcAft>
                <a:spcPts val="0"/>
              </a:spcAft>
            </a:pPr>
            <a:r>
              <a:rPr lang="en-GB" sz="1400" dirty="0" smtClean="0">
                <a:solidFill>
                  <a:srgbClr val="474749"/>
                </a:solidFill>
                <a:latin typeface="Arial"/>
              </a:rPr>
              <a:t>0</a:t>
            </a:r>
            <a:endParaRPr lang="en-GB" sz="1400" dirty="0">
              <a:solidFill>
                <a:srgbClr val="474749"/>
              </a:solidFill>
              <a:latin typeface="Arial"/>
            </a:endParaRPr>
          </a:p>
        </p:txBody>
      </p:sp>
      <p:sp>
        <p:nvSpPr>
          <p:cNvPr id="68" name="TextBox 67"/>
          <p:cNvSpPr txBox="1"/>
          <p:nvPr/>
        </p:nvSpPr>
        <p:spPr>
          <a:xfrm>
            <a:off x="2760139" y="3750823"/>
            <a:ext cx="284052" cy="307777"/>
          </a:xfrm>
          <a:prstGeom prst="rect">
            <a:avLst/>
          </a:prstGeom>
          <a:noFill/>
        </p:spPr>
        <p:txBody>
          <a:bodyPr wrap="none" rtlCol="0">
            <a:spAutoFit/>
          </a:bodyPr>
          <a:lstStyle/>
          <a:p>
            <a:pPr algn="ctr" fontAlgn="auto">
              <a:spcBef>
                <a:spcPts val="0"/>
              </a:spcBef>
              <a:spcAft>
                <a:spcPts val="0"/>
              </a:spcAft>
            </a:pPr>
            <a:r>
              <a:rPr lang="en-GB" sz="1400" dirty="0">
                <a:solidFill>
                  <a:srgbClr val="474749"/>
                </a:solidFill>
                <a:latin typeface="Arial"/>
              </a:rPr>
              <a:t>6</a:t>
            </a:r>
          </a:p>
        </p:txBody>
      </p:sp>
      <p:sp>
        <p:nvSpPr>
          <p:cNvPr id="69" name="TextBox 68"/>
          <p:cNvSpPr txBox="1"/>
          <p:nvPr/>
        </p:nvSpPr>
        <p:spPr>
          <a:xfrm>
            <a:off x="3430302" y="3750823"/>
            <a:ext cx="383438" cy="307777"/>
          </a:xfrm>
          <a:prstGeom prst="rect">
            <a:avLst/>
          </a:prstGeom>
          <a:noFill/>
        </p:spPr>
        <p:txBody>
          <a:bodyPr wrap="none" rtlCol="0">
            <a:spAutoFit/>
          </a:bodyPr>
          <a:lstStyle/>
          <a:p>
            <a:pPr algn="ctr" fontAlgn="auto">
              <a:spcBef>
                <a:spcPts val="0"/>
              </a:spcBef>
              <a:spcAft>
                <a:spcPts val="0"/>
              </a:spcAft>
            </a:pPr>
            <a:r>
              <a:rPr lang="en-GB" sz="1400" dirty="0" smtClean="0">
                <a:solidFill>
                  <a:srgbClr val="474749"/>
                </a:solidFill>
                <a:latin typeface="Arial"/>
              </a:rPr>
              <a:t>12</a:t>
            </a:r>
            <a:endParaRPr lang="en-GB" sz="1400" dirty="0">
              <a:solidFill>
                <a:srgbClr val="474749"/>
              </a:solidFill>
              <a:latin typeface="Arial"/>
            </a:endParaRPr>
          </a:p>
        </p:txBody>
      </p:sp>
      <p:sp>
        <p:nvSpPr>
          <p:cNvPr id="70" name="TextBox 69"/>
          <p:cNvSpPr txBox="1"/>
          <p:nvPr/>
        </p:nvSpPr>
        <p:spPr>
          <a:xfrm>
            <a:off x="7806682" y="3750823"/>
            <a:ext cx="383438" cy="307777"/>
          </a:xfrm>
          <a:prstGeom prst="rect">
            <a:avLst/>
          </a:prstGeom>
          <a:noFill/>
        </p:spPr>
        <p:txBody>
          <a:bodyPr wrap="none" rtlCol="0">
            <a:spAutoFit/>
          </a:bodyPr>
          <a:lstStyle/>
          <a:p>
            <a:pPr algn="ctr" fontAlgn="auto">
              <a:spcBef>
                <a:spcPts val="0"/>
              </a:spcBef>
              <a:spcAft>
                <a:spcPts val="0"/>
              </a:spcAft>
            </a:pPr>
            <a:r>
              <a:rPr lang="en-GB" sz="1400" dirty="0" smtClean="0">
                <a:solidFill>
                  <a:srgbClr val="474749"/>
                </a:solidFill>
                <a:latin typeface="Arial"/>
              </a:rPr>
              <a:t>48</a:t>
            </a:r>
            <a:endParaRPr lang="en-GB" sz="1400" dirty="0">
              <a:solidFill>
                <a:srgbClr val="474749"/>
              </a:solidFill>
              <a:latin typeface="Arial"/>
            </a:endParaRPr>
          </a:p>
        </p:txBody>
      </p:sp>
      <p:sp>
        <p:nvSpPr>
          <p:cNvPr id="71" name="Line 8"/>
          <p:cNvSpPr>
            <a:spLocks noChangeShapeType="1"/>
          </p:cNvSpPr>
          <p:nvPr/>
        </p:nvSpPr>
        <p:spPr bwMode="auto">
          <a:xfrm>
            <a:off x="2080185" y="1266806"/>
            <a:ext cx="85987"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72" name="Line 10"/>
          <p:cNvSpPr>
            <a:spLocks noChangeShapeType="1"/>
          </p:cNvSpPr>
          <p:nvPr/>
        </p:nvSpPr>
        <p:spPr bwMode="auto">
          <a:xfrm>
            <a:off x="2080185" y="2077400"/>
            <a:ext cx="85987"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73" name="Line 11"/>
          <p:cNvSpPr>
            <a:spLocks noChangeShapeType="1"/>
          </p:cNvSpPr>
          <p:nvPr/>
        </p:nvSpPr>
        <p:spPr bwMode="auto">
          <a:xfrm>
            <a:off x="2080185" y="3293290"/>
            <a:ext cx="85987"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74" name="Line 12"/>
          <p:cNvSpPr>
            <a:spLocks noChangeShapeType="1"/>
          </p:cNvSpPr>
          <p:nvPr/>
        </p:nvSpPr>
        <p:spPr bwMode="auto">
          <a:xfrm>
            <a:off x="2080185" y="3698588"/>
            <a:ext cx="85987"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75" name="Line 13"/>
          <p:cNvSpPr>
            <a:spLocks noChangeShapeType="1"/>
          </p:cNvSpPr>
          <p:nvPr/>
        </p:nvSpPr>
        <p:spPr bwMode="auto">
          <a:xfrm flipV="1">
            <a:off x="2168153" y="3698589"/>
            <a:ext cx="0" cy="6449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76" name="Line 14"/>
          <p:cNvSpPr>
            <a:spLocks noChangeShapeType="1"/>
          </p:cNvSpPr>
          <p:nvPr/>
        </p:nvSpPr>
        <p:spPr bwMode="auto">
          <a:xfrm flipV="1">
            <a:off x="2896934" y="3698589"/>
            <a:ext cx="0" cy="6449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77" name="Line 15"/>
          <p:cNvSpPr>
            <a:spLocks noChangeShapeType="1"/>
          </p:cNvSpPr>
          <p:nvPr/>
        </p:nvSpPr>
        <p:spPr bwMode="auto">
          <a:xfrm flipV="1">
            <a:off x="5083277" y="3698589"/>
            <a:ext cx="0" cy="6449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78" name="Line 20"/>
          <p:cNvSpPr>
            <a:spLocks noChangeShapeType="1"/>
          </p:cNvSpPr>
          <p:nvPr/>
        </p:nvSpPr>
        <p:spPr bwMode="auto">
          <a:xfrm flipV="1">
            <a:off x="7998399" y="3698589"/>
            <a:ext cx="0" cy="6449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99" name="Line 11"/>
          <p:cNvSpPr>
            <a:spLocks noChangeShapeType="1"/>
          </p:cNvSpPr>
          <p:nvPr/>
        </p:nvSpPr>
        <p:spPr bwMode="auto">
          <a:xfrm>
            <a:off x="2080185" y="2887994"/>
            <a:ext cx="85987"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00" name="Line 11"/>
          <p:cNvSpPr>
            <a:spLocks noChangeShapeType="1"/>
          </p:cNvSpPr>
          <p:nvPr/>
        </p:nvSpPr>
        <p:spPr bwMode="auto">
          <a:xfrm>
            <a:off x="2080185" y="2482697"/>
            <a:ext cx="85987"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01" name="Line 11"/>
          <p:cNvSpPr>
            <a:spLocks noChangeShapeType="1"/>
          </p:cNvSpPr>
          <p:nvPr/>
        </p:nvSpPr>
        <p:spPr bwMode="auto">
          <a:xfrm>
            <a:off x="2080185" y="1672103"/>
            <a:ext cx="85987" cy="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10" name="Line 20"/>
          <p:cNvSpPr>
            <a:spLocks noChangeShapeType="1"/>
          </p:cNvSpPr>
          <p:nvPr/>
        </p:nvSpPr>
        <p:spPr bwMode="auto">
          <a:xfrm flipV="1">
            <a:off x="7269620" y="3698589"/>
            <a:ext cx="0" cy="6449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11" name="Line 20"/>
          <p:cNvSpPr>
            <a:spLocks noChangeShapeType="1"/>
          </p:cNvSpPr>
          <p:nvPr/>
        </p:nvSpPr>
        <p:spPr bwMode="auto">
          <a:xfrm flipV="1">
            <a:off x="6540839" y="3698589"/>
            <a:ext cx="0" cy="6449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12" name="Line 20"/>
          <p:cNvSpPr>
            <a:spLocks noChangeShapeType="1"/>
          </p:cNvSpPr>
          <p:nvPr/>
        </p:nvSpPr>
        <p:spPr bwMode="auto">
          <a:xfrm flipV="1">
            <a:off x="5812058" y="3698589"/>
            <a:ext cx="0" cy="6449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13" name="Line 20"/>
          <p:cNvSpPr>
            <a:spLocks noChangeShapeType="1"/>
          </p:cNvSpPr>
          <p:nvPr/>
        </p:nvSpPr>
        <p:spPr bwMode="auto">
          <a:xfrm flipV="1">
            <a:off x="4354496" y="3698589"/>
            <a:ext cx="0" cy="6449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14" name="Line 20"/>
          <p:cNvSpPr>
            <a:spLocks noChangeShapeType="1"/>
          </p:cNvSpPr>
          <p:nvPr/>
        </p:nvSpPr>
        <p:spPr bwMode="auto">
          <a:xfrm flipV="1">
            <a:off x="3625715" y="3698589"/>
            <a:ext cx="0" cy="64490"/>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15" name="TextBox 114"/>
          <p:cNvSpPr txBox="1"/>
          <p:nvPr/>
        </p:nvSpPr>
        <p:spPr>
          <a:xfrm>
            <a:off x="4161281" y="3750823"/>
            <a:ext cx="383438" cy="307777"/>
          </a:xfrm>
          <a:prstGeom prst="rect">
            <a:avLst/>
          </a:prstGeom>
          <a:noFill/>
        </p:spPr>
        <p:txBody>
          <a:bodyPr wrap="none" rtlCol="0">
            <a:spAutoFit/>
          </a:bodyPr>
          <a:lstStyle/>
          <a:p>
            <a:pPr algn="ctr" fontAlgn="auto">
              <a:spcBef>
                <a:spcPts val="0"/>
              </a:spcBef>
              <a:spcAft>
                <a:spcPts val="0"/>
              </a:spcAft>
            </a:pPr>
            <a:r>
              <a:rPr lang="en-GB" sz="1400" dirty="0" smtClean="0">
                <a:solidFill>
                  <a:srgbClr val="474749"/>
                </a:solidFill>
                <a:latin typeface="Arial"/>
              </a:rPr>
              <a:t>18</a:t>
            </a:r>
            <a:endParaRPr lang="en-GB" sz="1400" dirty="0">
              <a:solidFill>
                <a:srgbClr val="474749"/>
              </a:solidFill>
              <a:latin typeface="Arial"/>
            </a:endParaRPr>
          </a:p>
        </p:txBody>
      </p:sp>
      <p:sp>
        <p:nvSpPr>
          <p:cNvPr id="116" name="TextBox 115"/>
          <p:cNvSpPr txBox="1"/>
          <p:nvPr/>
        </p:nvSpPr>
        <p:spPr>
          <a:xfrm>
            <a:off x="4895881" y="3750823"/>
            <a:ext cx="383438" cy="307777"/>
          </a:xfrm>
          <a:prstGeom prst="rect">
            <a:avLst/>
          </a:prstGeom>
          <a:noFill/>
        </p:spPr>
        <p:txBody>
          <a:bodyPr wrap="none" rtlCol="0">
            <a:spAutoFit/>
          </a:bodyPr>
          <a:lstStyle/>
          <a:p>
            <a:pPr algn="ctr" fontAlgn="auto">
              <a:spcBef>
                <a:spcPts val="0"/>
              </a:spcBef>
              <a:spcAft>
                <a:spcPts val="0"/>
              </a:spcAft>
            </a:pPr>
            <a:r>
              <a:rPr lang="en-GB" sz="1400" dirty="0" smtClean="0">
                <a:solidFill>
                  <a:srgbClr val="474749"/>
                </a:solidFill>
                <a:latin typeface="Arial"/>
              </a:rPr>
              <a:t>24</a:t>
            </a:r>
            <a:endParaRPr lang="en-GB" sz="1400" dirty="0">
              <a:solidFill>
                <a:srgbClr val="474749"/>
              </a:solidFill>
              <a:latin typeface="Arial"/>
            </a:endParaRPr>
          </a:p>
        </p:txBody>
      </p:sp>
      <p:sp>
        <p:nvSpPr>
          <p:cNvPr id="117" name="TextBox 116"/>
          <p:cNvSpPr txBox="1"/>
          <p:nvPr/>
        </p:nvSpPr>
        <p:spPr>
          <a:xfrm>
            <a:off x="5624660" y="3750823"/>
            <a:ext cx="383438" cy="307777"/>
          </a:xfrm>
          <a:prstGeom prst="rect">
            <a:avLst/>
          </a:prstGeom>
          <a:noFill/>
        </p:spPr>
        <p:txBody>
          <a:bodyPr wrap="none" rtlCol="0">
            <a:spAutoFit/>
          </a:bodyPr>
          <a:lstStyle/>
          <a:p>
            <a:pPr algn="ctr" fontAlgn="auto">
              <a:spcBef>
                <a:spcPts val="0"/>
              </a:spcBef>
              <a:spcAft>
                <a:spcPts val="0"/>
              </a:spcAft>
            </a:pPr>
            <a:r>
              <a:rPr lang="en-GB" sz="1400" dirty="0" smtClean="0">
                <a:solidFill>
                  <a:srgbClr val="474749"/>
                </a:solidFill>
                <a:latin typeface="Arial"/>
              </a:rPr>
              <a:t>30</a:t>
            </a:r>
            <a:endParaRPr lang="en-GB" sz="1400" dirty="0">
              <a:solidFill>
                <a:srgbClr val="474749"/>
              </a:solidFill>
              <a:latin typeface="Arial"/>
            </a:endParaRPr>
          </a:p>
        </p:txBody>
      </p:sp>
      <p:sp>
        <p:nvSpPr>
          <p:cNvPr id="118" name="TextBox 117"/>
          <p:cNvSpPr txBox="1"/>
          <p:nvPr/>
        </p:nvSpPr>
        <p:spPr>
          <a:xfrm>
            <a:off x="6348766" y="3750823"/>
            <a:ext cx="383438" cy="307777"/>
          </a:xfrm>
          <a:prstGeom prst="rect">
            <a:avLst/>
          </a:prstGeom>
          <a:noFill/>
        </p:spPr>
        <p:txBody>
          <a:bodyPr wrap="none" rtlCol="0">
            <a:spAutoFit/>
          </a:bodyPr>
          <a:lstStyle/>
          <a:p>
            <a:pPr algn="ctr" fontAlgn="auto">
              <a:spcBef>
                <a:spcPts val="0"/>
              </a:spcBef>
              <a:spcAft>
                <a:spcPts val="0"/>
              </a:spcAft>
            </a:pPr>
            <a:r>
              <a:rPr lang="en-GB" sz="1400" dirty="0" smtClean="0">
                <a:solidFill>
                  <a:srgbClr val="474749"/>
                </a:solidFill>
                <a:latin typeface="Arial"/>
              </a:rPr>
              <a:t>36</a:t>
            </a:r>
            <a:endParaRPr lang="en-GB" sz="1400" dirty="0">
              <a:solidFill>
                <a:srgbClr val="474749"/>
              </a:solidFill>
              <a:latin typeface="Arial"/>
            </a:endParaRPr>
          </a:p>
        </p:txBody>
      </p:sp>
      <p:sp>
        <p:nvSpPr>
          <p:cNvPr id="119" name="TextBox 118"/>
          <p:cNvSpPr txBox="1"/>
          <p:nvPr/>
        </p:nvSpPr>
        <p:spPr>
          <a:xfrm>
            <a:off x="7077545" y="3750823"/>
            <a:ext cx="383438" cy="307777"/>
          </a:xfrm>
          <a:prstGeom prst="rect">
            <a:avLst/>
          </a:prstGeom>
          <a:noFill/>
        </p:spPr>
        <p:txBody>
          <a:bodyPr wrap="none" rtlCol="0">
            <a:spAutoFit/>
          </a:bodyPr>
          <a:lstStyle/>
          <a:p>
            <a:pPr algn="ctr" fontAlgn="auto">
              <a:spcBef>
                <a:spcPts val="0"/>
              </a:spcBef>
              <a:spcAft>
                <a:spcPts val="0"/>
              </a:spcAft>
            </a:pPr>
            <a:r>
              <a:rPr lang="en-GB" sz="1400" dirty="0" smtClean="0">
                <a:solidFill>
                  <a:srgbClr val="474749"/>
                </a:solidFill>
                <a:latin typeface="Arial"/>
              </a:rPr>
              <a:t>42</a:t>
            </a:r>
            <a:endParaRPr lang="en-GB" sz="1400" dirty="0">
              <a:solidFill>
                <a:srgbClr val="474749"/>
              </a:solidFill>
              <a:latin typeface="Arial"/>
            </a:endParaRPr>
          </a:p>
        </p:txBody>
      </p:sp>
      <p:sp>
        <p:nvSpPr>
          <p:cNvPr id="120" name="Freeform 22"/>
          <p:cNvSpPr>
            <a:spLocks/>
          </p:cNvSpPr>
          <p:nvPr/>
        </p:nvSpPr>
        <p:spPr bwMode="auto">
          <a:xfrm>
            <a:off x="2192371" y="2308549"/>
            <a:ext cx="5645108" cy="1392701"/>
          </a:xfrm>
          <a:custGeom>
            <a:avLst/>
            <a:gdLst>
              <a:gd name="T0" fmla="*/ 57 w 4424"/>
              <a:gd name="T1" fmla="*/ 1406 h 1449"/>
              <a:gd name="T2" fmla="*/ 185 w 4424"/>
              <a:gd name="T3" fmla="*/ 1385 h 1449"/>
              <a:gd name="T4" fmla="*/ 251 w 4424"/>
              <a:gd name="T5" fmla="*/ 1356 h 1449"/>
              <a:gd name="T6" fmla="*/ 320 w 4424"/>
              <a:gd name="T7" fmla="*/ 1337 h 1449"/>
              <a:gd name="T8" fmla="*/ 374 w 4424"/>
              <a:gd name="T9" fmla="*/ 1307 h 1449"/>
              <a:gd name="T10" fmla="*/ 478 w 4424"/>
              <a:gd name="T11" fmla="*/ 1283 h 1449"/>
              <a:gd name="T12" fmla="*/ 544 w 4424"/>
              <a:gd name="T13" fmla="*/ 1259 h 1449"/>
              <a:gd name="T14" fmla="*/ 620 w 4424"/>
              <a:gd name="T15" fmla="*/ 1238 h 1449"/>
              <a:gd name="T16" fmla="*/ 672 w 4424"/>
              <a:gd name="T17" fmla="*/ 1205 h 1449"/>
              <a:gd name="T18" fmla="*/ 755 w 4424"/>
              <a:gd name="T19" fmla="*/ 1174 h 1449"/>
              <a:gd name="T20" fmla="*/ 812 w 4424"/>
              <a:gd name="T21" fmla="*/ 1150 h 1449"/>
              <a:gd name="T22" fmla="*/ 890 w 4424"/>
              <a:gd name="T23" fmla="*/ 1134 h 1449"/>
              <a:gd name="T24" fmla="*/ 949 w 4424"/>
              <a:gd name="T25" fmla="*/ 1101 h 1449"/>
              <a:gd name="T26" fmla="*/ 1011 w 4424"/>
              <a:gd name="T27" fmla="*/ 1082 h 1449"/>
              <a:gd name="T28" fmla="*/ 1074 w 4424"/>
              <a:gd name="T29" fmla="*/ 1056 h 1449"/>
              <a:gd name="T30" fmla="*/ 1160 w 4424"/>
              <a:gd name="T31" fmla="*/ 1037 h 1449"/>
              <a:gd name="T32" fmla="*/ 1223 w 4424"/>
              <a:gd name="T33" fmla="*/ 1004 h 1449"/>
              <a:gd name="T34" fmla="*/ 1299 w 4424"/>
              <a:gd name="T35" fmla="*/ 987 h 1449"/>
              <a:gd name="T36" fmla="*/ 1375 w 4424"/>
              <a:gd name="T37" fmla="*/ 949 h 1449"/>
              <a:gd name="T38" fmla="*/ 1453 w 4424"/>
              <a:gd name="T39" fmla="*/ 928 h 1449"/>
              <a:gd name="T40" fmla="*/ 1498 w 4424"/>
              <a:gd name="T41" fmla="*/ 902 h 1449"/>
              <a:gd name="T42" fmla="*/ 1590 w 4424"/>
              <a:gd name="T43" fmla="*/ 885 h 1449"/>
              <a:gd name="T44" fmla="*/ 1644 w 4424"/>
              <a:gd name="T45" fmla="*/ 859 h 1449"/>
              <a:gd name="T46" fmla="*/ 1751 w 4424"/>
              <a:gd name="T47" fmla="*/ 840 h 1449"/>
              <a:gd name="T48" fmla="*/ 1822 w 4424"/>
              <a:gd name="T49" fmla="*/ 812 h 1449"/>
              <a:gd name="T50" fmla="*/ 1879 w 4424"/>
              <a:gd name="T51" fmla="*/ 795 h 1449"/>
              <a:gd name="T52" fmla="*/ 1914 w 4424"/>
              <a:gd name="T53" fmla="*/ 774 h 1449"/>
              <a:gd name="T54" fmla="*/ 1959 w 4424"/>
              <a:gd name="T55" fmla="*/ 762 h 1449"/>
              <a:gd name="T56" fmla="*/ 2009 w 4424"/>
              <a:gd name="T57" fmla="*/ 741 h 1449"/>
              <a:gd name="T58" fmla="*/ 2084 w 4424"/>
              <a:gd name="T59" fmla="*/ 729 h 1449"/>
              <a:gd name="T60" fmla="*/ 2120 w 4424"/>
              <a:gd name="T61" fmla="*/ 708 h 1449"/>
              <a:gd name="T62" fmla="*/ 2179 w 4424"/>
              <a:gd name="T63" fmla="*/ 691 h 1449"/>
              <a:gd name="T64" fmla="*/ 2226 w 4424"/>
              <a:gd name="T65" fmla="*/ 670 h 1449"/>
              <a:gd name="T66" fmla="*/ 2295 w 4424"/>
              <a:gd name="T67" fmla="*/ 655 h 1449"/>
              <a:gd name="T68" fmla="*/ 2342 w 4424"/>
              <a:gd name="T69" fmla="*/ 629 h 1449"/>
              <a:gd name="T70" fmla="*/ 2442 w 4424"/>
              <a:gd name="T71" fmla="*/ 613 h 1449"/>
              <a:gd name="T72" fmla="*/ 2494 w 4424"/>
              <a:gd name="T73" fmla="*/ 582 h 1449"/>
              <a:gd name="T74" fmla="*/ 2581 w 4424"/>
              <a:gd name="T75" fmla="*/ 565 h 1449"/>
              <a:gd name="T76" fmla="*/ 2631 w 4424"/>
              <a:gd name="T77" fmla="*/ 539 h 1449"/>
              <a:gd name="T78" fmla="*/ 2718 w 4424"/>
              <a:gd name="T79" fmla="*/ 523 h 1449"/>
              <a:gd name="T80" fmla="*/ 2759 w 4424"/>
              <a:gd name="T81" fmla="*/ 499 h 1449"/>
              <a:gd name="T82" fmla="*/ 2834 w 4424"/>
              <a:gd name="T83" fmla="*/ 485 h 1449"/>
              <a:gd name="T84" fmla="*/ 2870 w 4424"/>
              <a:gd name="T85" fmla="*/ 466 h 1449"/>
              <a:gd name="T86" fmla="*/ 2953 w 4424"/>
              <a:gd name="T87" fmla="*/ 452 h 1449"/>
              <a:gd name="T88" fmla="*/ 2993 w 4424"/>
              <a:gd name="T89" fmla="*/ 423 h 1449"/>
              <a:gd name="T90" fmla="*/ 3123 w 4424"/>
              <a:gd name="T91" fmla="*/ 397 h 1449"/>
              <a:gd name="T92" fmla="*/ 3222 w 4424"/>
              <a:gd name="T93" fmla="*/ 374 h 1449"/>
              <a:gd name="T94" fmla="*/ 3284 w 4424"/>
              <a:gd name="T95" fmla="*/ 355 h 1449"/>
              <a:gd name="T96" fmla="*/ 3390 w 4424"/>
              <a:gd name="T97" fmla="*/ 329 h 1449"/>
              <a:gd name="T98" fmla="*/ 3478 w 4424"/>
              <a:gd name="T99" fmla="*/ 314 h 1449"/>
              <a:gd name="T100" fmla="*/ 3549 w 4424"/>
              <a:gd name="T101" fmla="*/ 286 h 1449"/>
              <a:gd name="T102" fmla="*/ 3627 w 4424"/>
              <a:gd name="T103" fmla="*/ 270 h 1449"/>
              <a:gd name="T104" fmla="*/ 3684 w 4424"/>
              <a:gd name="T105" fmla="*/ 243 h 1449"/>
              <a:gd name="T106" fmla="*/ 3797 w 4424"/>
              <a:gd name="T107" fmla="*/ 227 h 1449"/>
              <a:gd name="T108" fmla="*/ 3889 w 4424"/>
              <a:gd name="T109" fmla="*/ 196 h 1449"/>
              <a:gd name="T110" fmla="*/ 3996 w 4424"/>
              <a:gd name="T111" fmla="*/ 177 h 1449"/>
              <a:gd name="T112" fmla="*/ 4164 w 4424"/>
              <a:gd name="T113" fmla="*/ 125 h 1449"/>
              <a:gd name="T114" fmla="*/ 4225 w 4424"/>
              <a:gd name="T115" fmla="*/ 104 h 1449"/>
              <a:gd name="T116" fmla="*/ 4424 w 4424"/>
              <a:gd name="T117" fmla="*/ 0 h 1449"/>
              <a:gd name="connsiteX0" fmla="*/ 0 w 9957"/>
              <a:gd name="connsiteY0" fmla="*/ 10000 h 10000"/>
              <a:gd name="connsiteX1" fmla="*/ 0 w 9957"/>
              <a:gd name="connsiteY1" fmla="*/ 9800 h 10000"/>
              <a:gd name="connsiteX2" fmla="*/ 86 w 9957"/>
              <a:gd name="connsiteY2" fmla="*/ 9800 h 10000"/>
              <a:gd name="connsiteX3" fmla="*/ 86 w 9957"/>
              <a:gd name="connsiteY3" fmla="*/ 9703 h 10000"/>
              <a:gd name="connsiteX4" fmla="*/ 203 w 9957"/>
              <a:gd name="connsiteY4" fmla="*/ 9703 h 10000"/>
              <a:gd name="connsiteX5" fmla="*/ 203 w 9957"/>
              <a:gd name="connsiteY5" fmla="*/ 9620 h 10000"/>
              <a:gd name="connsiteX6" fmla="*/ 289 w 9957"/>
              <a:gd name="connsiteY6" fmla="*/ 9620 h 10000"/>
              <a:gd name="connsiteX7" fmla="*/ 289 w 9957"/>
              <a:gd name="connsiteY7" fmla="*/ 9558 h 10000"/>
              <a:gd name="connsiteX8" fmla="*/ 375 w 9957"/>
              <a:gd name="connsiteY8" fmla="*/ 9558 h 10000"/>
              <a:gd name="connsiteX9" fmla="*/ 375 w 9957"/>
              <a:gd name="connsiteY9" fmla="*/ 9510 h 10000"/>
              <a:gd name="connsiteX10" fmla="*/ 454 w 9957"/>
              <a:gd name="connsiteY10" fmla="*/ 9510 h 10000"/>
              <a:gd name="connsiteX11" fmla="*/ 454 w 9957"/>
              <a:gd name="connsiteY11" fmla="*/ 9427 h 10000"/>
              <a:gd name="connsiteX12" fmla="*/ 524 w 9957"/>
              <a:gd name="connsiteY12" fmla="*/ 9427 h 10000"/>
              <a:gd name="connsiteX13" fmla="*/ 524 w 9957"/>
              <a:gd name="connsiteY13" fmla="*/ 9358 h 10000"/>
              <a:gd name="connsiteX14" fmla="*/ 590 w 9957"/>
              <a:gd name="connsiteY14" fmla="*/ 9358 h 10000"/>
              <a:gd name="connsiteX15" fmla="*/ 590 w 9957"/>
              <a:gd name="connsiteY15" fmla="*/ 9282 h 10000"/>
              <a:gd name="connsiteX16" fmla="*/ 642 w 9957"/>
              <a:gd name="connsiteY16" fmla="*/ 9282 h 10000"/>
              <a:gd name="connsiteX17" fmla="*/ 642 w 9957"/>
              <a:gd name="connsiteY17" fmla="*/ 9227 h 10000"/>
              <a:gd name="connsiteX18" fmla="*/ 680 w 9957"/>
              <a:gd name="connsiteY18" fmla="*/ 9227 h 10000"/>
              <a:gd name="connsiteX19" fmla="*/ 680 w 9957"/>
              <a:gd name="connsiteY19" fmla="*/ 9165 h 10000"/>
              <a:gd name="connsiteX20" fmla="*/ 739 w 9957"/>
              <a:gd name="connsiteY20" fmla="*/ 9165 h 10000"/>
              <a:gd name="connsiteX21" fmla="*/ 739 w 9957"/>
              <a:gd name="connsiteY21" fmla="*/ 9082 h 10000"/>
              <a:gd name="connsiteX22" fmla="*/ 802 w 9957"/>
              <a:gd name="connsiteY22" fmla="*/ 9082 h 10000"/>
              <a:gd name="connsiteX23" fmla="*/ 802 w 9957"/>
              <a:gd name="connsiteY23" fmla="*/ 9020 h 10000"/>
              <a:gd name="connsiteX24" fmla="*/ 888 w 9957"/>
              <a:gd name="connsiteY24" fmla="*/ 9020 h 10000"/>
              <a:gd name="connsiteX25" fmla="*/ 888 w 9957"/>
              <a:gd name="connsiteY25" fmla="*/ 8916 h 10000"/>
              <a:gd name="connsiteX26" fmla="*/ 979 w 9957"/>
              <a:gd name="connsiteY26" fmla="*/ 8916 h 10000"/>
              <a:gd name="connsiteX27" fmla="*/ 979 w 9957"/>
              <a:gd name="connsiteY27" fmla="*/ 8854 h 10000"/>
              <a:gd name="connsiteX28" fmla="*/ 1037 w 9957"/>
              <a:gd name="connsiteY28" fmla="*/ 8854 h 10000"/>
              <a:gd name="connsiteX29" fmla="*/ 1037 w 9957"/>
              <a:gd name="connsiteY29" fmla="*/ 8806 h 10000"/>
              <a:gd name="connsiteX30" fmla="*/ 1112 w 9957"/>
              <a:gd name="connsiteY30" fmla="*/ 8806 h 10000"/>
              <a:gd name="connsiteX31" fmla="*/ 1112 w 9957"/>
              <a:gd name="connsiteY31" fmla="*/ 8737 h 10000"/>
              <a:gd name="connsiteX32" fmla="*/ 1187 w 9957"/>
              <a:gd name="connsiteY32" fmla="*/ 8737 h 10000"/>
              <a:gd name="connsiteX33" fmla="*/ 1187 w 9957"/>
              <a:gd name="connsiteY33" fmla="*/ 8689 h 10000"/>
              <a:gd name="connsiteX34" fmla="*/ 1241 w 9957"/>
              <a:gd name="connsiteY34" fmla="*/ 8689 h 10000"/>
              <a:gd name="connsiteX35" fmla="*/ 1241 w 9957"/>
              <a:gd name="connsiteY35" fmla="*/ 8606 h 10000"/>
              <a:gd name="connsiteX36" fmla="*/ 1300 w 9957"/>
              <a:gd name="connsiteY36" fmla="*/ 8606 h 10000"/>
              <a:gd name="connsiteX37" fmla="*/ 1300 w 9957"/>
              <a:gd name="connsiteY37" fmla="*/ 8544 h 10000"/>
              <a:gd name="connsiteX38" fmla="*/ 1358 w 9957"/>
              <a:gd name="connsiteY38" fmla="*/ 8544 h 10000"/>
              <a:gd name="connsiteX39" fmla="*/ 1358 w 9957"/>
              <a:gd name="connsiteY39" fmla="*/ 8496 h 10000"/>
              <a:gd name="connsiteX40" fmla="*/ 1424 w 9957"/>
              <a:gd name="connsiteY40" fmla="*/ 8496 h 10000"/>
              <a:gd name="connsiteX41" fmla="*/ 1424 w 9957"/>
              <a:gd name="connsiteY41" fmla="*/ 8378 h 10000"/>
              <a:gd name="connsiteX42" fmla="*/ 1476 w 9957"/>
              <a:gd name="connsiteY42" fmla="*/ 8378 h 10000"/>
              <a:gd name="connsiteX43" fmla="*/ 1476 w 9957"/>
              <a:gd name="connsiteY43" fmla="*/ 8316 h 10000"/>
              <a:gd name="connsiteX44" fmla="*/ 1535 w 9957"/>
              <a:gd name="connsiteY44" fmla="*/ 8316 h 10000"/>
              <a:gd name="connsiteX45" fmla="*/ 1535 w 9957"/>
              <a:gd name="connsiteY45" fmla="*/ 8185 h 10000"/>
              <a:gd name="connsiteX46" fmla="*/ 1605 w 9957"/>
              <a:gd name="connsiteY46" fmla="*/ 8185 h 10000"/>
              <a:gd name="connsiteX47" fmla="*/ 1605 w 9957"/>
              <a:gd name="connsiteY47" fmla="*/ 8102 h 10000"/>
              <a:gd name="connsiteX48" fmla="*/ 1664 w 9957"/>
              <a:gd name="connsiteY48" fmla="*/ 8102 h 10000"/>
              <a:gd name="connsiteX49" fmla="*/ 1664 w 9957"/>
              <a:gd name="connsiteY49" fmla="*/ 8054 h 10000"/>
              <a:gd name="connsiteX50" fmla="*/ 1722 w 9957"/>
              <a:gd name="connsiteY50" fmla="*/ 8054 h 10000"/>
              <a:gd name="connsiteX51" fmla="*/ 1722 w 9957"/>
              <a:gd name="connsiteY51" fmla="*/ 8006 h 10000"/>
              <a:gd name="connsiteX52" fmla="*/ 1792 w 9957"/>
              <a:gd name="connsiteY52" fmla="*/ 8006 h 10000"/>
              <a:gd name="connsiteX53" fmla="*/ 1792 w 9957"/>
              <a:gd name="connsiteY53" fmla="*/ 7937 h 10000"/>
              <a:gd name="connsiteX54" fmla="*/ 1863 w 9957"/>
              <a:gd name="connsiteY54" fmla="*/ 7937 h 10000"/>
              <a:gd name="connsiteX55" fmla="*/ 1863 w 9957"/>
              <a:gd name="connsiteY55" fmla="*/ 7874 h 10000"/>
              <a:gd name="connsiteX56" fmla="*/ 1921 w 9957"/>
              <a:gd name="connsiteY56" fmla="*/ 7874 h 10000"/>
              <a:gd name="connsiteX57" fmla="*/ 1921 w 9957"/>
              <a:gd name="connsiteY57" fmla="*/ 7826 h 10000"/>
              <a:gd name="connsiteX58" fmla="*/ 1969 w 9957"/>
              <a:gd name="connsiteY58" fmla="*/ 7826 h 10000"/>
              <a:gd name="connsiteX59" fmla="*/ 1969 w 9957"/>
              <a:gd name="connsiteY59" fmla="*/ 7709 h 10000"/>
              <a:gd name="connsiteX60" fmla="*/ 2032 w 9957"/>
              <a:gd name="connsiteY60" fmla="*/ 7709 h 10000"/>
              <a:gd name="connsiteX61" fmla="*/ 2032 w 9957"/>
              <a:gd name="connsiteY61" fmla="*/ 7660 h 10000"/>
              <a:gd name="connsiteX62" fmla="*/ 2102 w 9957"/>
              <a:gd name="connsiteY62" fmla="*/ 7660 h 10000"/>
              <a:gd name="connsiteX63" fmla="*/ 2102 w 9957"/>
              <a:gd name="connsiteY63" fmla="*/ 7598 h 10000"/>
              <a:gd name="connsiteX64" fmla="*/ 2145 w 9957"/>
              <a:gd name="connsiteY64" fmla="*/ 7598 h 10000"/>
              <a:gd name="connsiteX65" fmla="*/ 2145 w 9957"/>
              <a:gd name="connsiteY65" fmla="*/ 7529 h 10000"/>
              <a:gd name="connsiteX66" fmla="*/ 2193 w 9957"/>
              <a:gd name="connsiteY66" fmla="*/ 7529 h 10000"/>
              <a:gd name="connsiteX67" fmla="*/ 2193 w 9957"/>
              <a:gd name="connsiteY67" fmla="*/ 7467 h 10000"/>
              <a:gd name="connsiteX68" fmla="*/ 2242 w 9957"/>
              <a:gd name="connsiteY68" fmla="*/ 7467 h 10000"/>
              <a:gd name="connsiteX69" fmla="*/ 2242 w 9957"/>
              <a:gd name="connsiteY69" fmla="*/ 7433 h 10000"/>
              <a:gd name="connsiteX70" fmla="*/ 2317 w 9957"/>
              <a:gd name="connsiteY70" fmla="*/ 7433 h 10000"/>
              <a:gd name="connsiteX71" fmla="*/ 2317 w 9957"/>
              <a:gd name="connsiteY71" fmla="*/ 7364 h 10000"/>
              <a:gd name="connsiteX72" fmla="*/ 2385 w 9957"/>
              <a:gd name="connsiteY72" fmla="*/ 7364 h 10000"/>
              <a:gd name="connsiteX73" fmla="*/ 2385 w 9957"/>
              <a:gd name="connsiteY73" fmla="*/ 7288 h 10000"/>
              <a:gd name="connsiteX74" fmla="*/ 2459 w 9957"/>
              <a:gd name="connsiteY74" fmla="*/ 7288 h 10000"/>
              <a:gd name="connsiteX75" fmla="*/ 2459 w 9957"/>
              <a:gd name="connsiteY75" fmla="*/ 7219 h 10000"/>
              <a:gd name="connsiteX76" fmla="*/ 2520 w 9957"/>
              <a:gd name="connsiteY76" fmla="*/ 7219 h 10000"/>
              <a:gd name="connsiteX77" fmla="*/ 2520 w 9957"/>
              <a:gd name="connsiteY77" fmla="*/ 7157 h 10000"/>
              <a:gd name="connsiteX78" fmla="*/ 2579 w 9957"/>
              <a:gd name="connsiteY78" fmla="*/ 7157 h 10000"/>
              <a:gd name="connsiteX79" fmla="*/ 2579 w 9957"/>
              <a:gd name="connsiteY79" fmla="*/ 7074 h 10000"/>
              <a:gd name="connsiteX80" fmla="*/ 2658 w 9957"/>
              <a:gd name="connsiteY80" fmla="*/ 7074 h 10000"/>
              <a:gd name="connsiteX81" fmla="*/ 2658 w 9957"/>
              <a:gd name="connsiteY81" fmla="*/ 6977 h 10000"/>
              <a:gd name="connsiteX82" fmla="*/ 2721 w 9957"/>
              <a:gd name="connsiteY82" fmla="*/ 6977 h 10000"/>
              <a:gd name="connsiteX83" fmla="*/ 2721 w 9957"/>
              <a:gd name="connsiteY83" fmla="*/ 6929 h 10000"/>
              <a:gd name="connsiteX84" fmla="*/ 2764 w 9957"/>
              <a:gd name="connsiteY84" fmla="*/ 6929 h 10000"/>
              <a:gd name="connsiteX85" fmla="*/ 2764 w 9957"/>
              <a:gd name="connsiteY85" fmla="*/ 6894 h 10000"/>
              <a:gd name="connsiteX86" fmla="*/ 2823 w 9957"/>
              <a:gd name="connsiteY86" fmla="*/ 6894 h 10000"/>
              <a:gd name="connsiteX87" fmla="*/ 2823 w 9957"/>
              <a:gd name="connsiteY87" fmla="*/ 6812 h 10000"/>
              <a:gd name="connsiteX88" fmla="*/ 2893 w 9957"/>
              <a:gd name="connsiteY88" fmla="*/ 6812 h 10000"/>
              <a:gd name="connsiteX89" fmla="*/ 2893 w 9957"/>
              <a:gd name="connsiteY89" fmla="*/ 6743 h 10000"/>
              <a:gd name="connsiteX90" fmla="*/ 2984 w 9957"/>
              <a:gd name="connsiteY90" fmla="*/ 6743 h 10000"/>
              <a:gd name="connsiteX91" fmla="*/ 2984 w 9957"/>
              <a:gd name="connsiteY91" fmla="*/ 6667 h 10000"/>
              <a:gd name="connsiteX92" fmla="*/ 3065 w 9957"/>
              <a:gd name="connsiteY92" fmla="*/ 6667 h 10000"/>
              <a:gd name="connsiteX93" fmla="*/ 3065 w 9957"/>
              <a:gd name="connsiteY93" fmla="*/ 6549 h 10000"/>
              <a:gd name="connsiteX94" fmla="*/ 3128 w 9957"/>
              <a:gd name="connsiteY94" fmla="*/ 6549 h 10000"/>
              <a:gd name="connsiteX95" fmla="*/ 3128 w 9957"/>
              <a:gd name="connsiteY95" fmla="*/ 6467 h 10000"/>
              <a:gd name="connsiteX96" fmla="*/ 3183 w 9957"/>
              <a:gd name="connsiteY96" fmla="*/ 6467 h 10000"/>
              <a:gd name="connsiteX97" fmla="*/ 3183 w 9957"/>
              <a:gd name="connsiteY97" fmla="*/ 6404 h 10000"/>
              <a:gd name="connsiteX98" fmla="*/ 3241 w 9957"/>
              <a:gd name="connsiteY98" fmla="*/ 6404 h 10000"/>
              <a:gd name="connsiteX99" fmla="*/ 3241 w 9957"/>
              <a:gd name="connsiteY99" fmla="*/ 6356 h 10000"/>
              <a:gd name="connsiteX100" fmla="*/ 3289 w 9957"/>
              <a:gd name="connsiteY100" fmla="*/ 6356 h 10000"/>
              <a:gd name="connsiteX101" fmla="*/ 3289 w 9957"/>
              <a:gd name="connsiteY101" fmla="*/ 6308 h 10000"/>
              <a:gd name="connsiteX102" fmla="*/ 3343 w 9957"/>
              <a:gd name="connsiteY102" fmla="*/ 6308 h 10000"/>
              <a:gd name="connsiteX103" fmla="*/ 3343 w 9957"/>
              <a:gd name="connsiteY103" fmla="*/ 6225 h 10000"/>
              <a:gd name="connsiteX104" fmla="*/ 3402 w 9957"/>
              <a:gd name="connsiteY104" fmla="*/ 6225 h 10000"/>
              <a:gd name="connsiteX105" fmla="*/ 3402 w 9957"/>
              <a:gd name="connsiteY105" fmla="*/ 6156 h 10000"/>
              <a:gd name="connsiteX106" fmla="*/ 3476 w 9957"/>
              <a:gd name="connsiteY106" fmla="*/ 6156 h 10000"/>
              <a:gd name="connsiteX107" fmla="*/ 3476 w 9957"/>
              <a:gd name="connsiteY107" fmla="*/ 6108 h 10000"/>
              <a:gd name="connsiteX108" fmla="*/ 3551 w 9957"/>
              <a:gd name="connsiteY108" fmla="*/ 6108 h 10000"/>
              <a:gd name="connsiteX109" fmla="*/ 3551 w 9957"/>
              <a:gd name="connsiteY109" fmla="*/ 6059 h 10000"/>
              <a:gd name="connsiteX110" fmla="*/ 3614 w 9957"/>
              <a:gd name="connsiteY110" fmla="*/ 6059 h 10000"/>
              <a:gd name="connsiteX111" fmla="*/ 3614 w 9957"/>
              <a:gd name="connsiteY111" fmla="*/ 5997 h 10000"/>
              <a:gd name="connsiteX112" fmla="*/ 3673 w 9957"/>
              <a:gd name="connsiteY112" fmla="*/ 5997 h 10000"/>
              <a:gd name="connsiteX113" fmla="*/ 3673 w 9957"/>
              <a:gd name="connsiteY113" fmla="*/ 5928 h 10000"/>
              <a:gd name="connsiteX114" fmla="*/ 3775 w 9957"/>
              <a:gd name="connsiteY114" fmla="*/ 5928 h 10000"/>
              <a:gd name="connsiteX115" fmla="*/ 3775 w 9957"/>
              <a:gd name="connsiteY115" fmla="*/ 5832 h 10000"/>
              <a:gd name="connsiteX116" fmla="*/ 3809 w 9957"/>
              <a:gd name="connsiteY116" fmla="*/ 5832 h 10000"/>
              <a:gd name="connsiteX117" fmla="*/ 3809 w 9957"/>
              <a:gd name="connsiteY117" fmla="*/ 5797 h 10000"/>
              <a:gd name="connsiteX118" fmla="*/ 3915 w 9957"/>
              <a:gd name="connsiteY118" fmla="*/ 5797 h 10000"/>
              <a:gd name="connsiteX119" fmla="*/ 3915 w 9957"/>
              <a:gd name="connsiteY119" fmla="*/ 5714 h 10000"/>
              <a:gd name="connsiteX120" fmla="*/ 3974 w 9957"/>
              <a:gd name="connsiteY120" fmla="*/ 5714 h 10000"/>
              <a:gd name="connsiteX121" fmla="*/ 3974 w 9957"/>
              <a:gd name="connsiteY121" fmla="*/ 5666 h 10000"/>
              <a:gd name="connsiteX122" fmla="*/ 4075 w 9957"/>
              <a:gd name="connsiteY122" fmla="*/ 5666 h 10000"/>
              <a:gd name="connsiteX123" fmla="*/ 4075 w 9957"/>
              <a:gd name="connsiteY123" fmla="*/ 5604 h 10000"/>
              <a:gd name="connsiteX124" fmla="*/ 4112 w 9957"/>
              <a:gd name="connsiteY124" fmla="*/ 5604 h 10000"/>
              <a:gd name="connsiteX125" fmla="*/ 4112 w 9957"/>
              <a:gd name="connsiteY125" fmla="*/ 5535 h 10000"/>
              <a:gd name="connsiteX126" fmla="*/ 4161 w 9957"/>
              <a:gd name="connsiteY126" fmla="*/ 5535 h 10000"/>
              <a:gd name="connsiteX127" fmla="*/ 4161 w 9957"/>
              <a:gd name="connsiteY127" fmla="*/ 5487 h 10000"/>
              <a:gd name="connsiteX128" fmla="*/ 4204 w 9957"/>
              <a:gd name="connsiteY128" fmla="*/ 5487 h 10000"/>
              <a:gd name="connsiteX129" fmla="*/ 4204 w 9957"/>
              <a:gd name="connsiteY129" fmla="*/ 5438 h 10000"/>
              <a:gd name="connsiteX130" fmla="*/ 4240 w 9957"/>
              <a:gd name="connsiteY130" fmla="*/ 5438 h 10000"/>
              <a:gd name="connsiteX131" fmla="*/ 4240 w 9957"/>
              <a:gd name="connsiteY131" fmla="*/ 5390 h 10000"/>
              <a:gd name="connsiteX132" fmla="*/ 4283 w 9957"/>
              <a:gd name="connsiteY132" fmla="*/ 5390 h 10000"/>
              <a:gd name="connsiteX133" fmla="*/ 4283 w 9957"/>
              <a:gd name="connsiteY133" fmla="*/ 5342 h 10000"/>
              <a:gd name="connsiteX134" fmla="*/ 4322 w 9957"/>
              <a:gd name="connsiteY134" fmla="*/ 5342 h 10000"/>
              <a:gd name="connsiteX135" fmla="*/ 4322 w 9957"/>
              <a:gd name="connsiteY135" fmla="*/ 5293 h 10000"/>
              <a:gd name="connsiteX136" fmla="*/ 4349 w 9957"/>
              <a:gd name="connsiteY136" fmla="*/ 5293 h 10000"/>
              <a:gd name="connsiteX137" fmla="*/ 4349 w 9957"/>
              <a:gd name="connsiteY137" fmla="*/ 5259 h 10000"/>
              <a:gd name="connsiteX138" fmla="*/ 4385 w 9957"/>
              <a:gd name="connsiteY138" fmla="*/ 5259 h 10000"/>
              <a:gd name="connsiteX139" fmla="*/ 4385 w 9957"/>
              <a:gd name="connsiteY139" fmla="*/ 5210 h 10000"/>
              <a:gd name="connsiteX140" fmla="*/ 4439 w 9957"/>
              <a:gd name="connsiteY140" fmla="*/ 5210 h 10000"/>
              <a:gd name="connsiteX141" fmla="*/ 4439 w 9957"/>
              <a:gd name="connsiteY141" fmla="*/ 5176 h 10000"/>
              <a:gd name="connsiteX142" fmla="*/ 4498 w 9957"/>
              <a:gd name="connsiteY142" fmla="*/ 5176 h 10000"/>
              <a:gd name="connsiteX143" fmla="*/ 4498 w 9957"/>
              <a:gd name="connsiteY143" fmla="*/ 5114 h 10000"/>
              <a:gd name="connsiteX144" fmla="*/ 4534 w 9957"/>
              <a:gd name="connsiteY144" fmla="*/ 5114 h 10000"/>
              <a:gd name="connsiteX145" fmla="*/ 4534 w 9957"/>
              <a:gd name="connsiteY145" fmla="*/ 5079 h 10000"/>
              <a:gd name="connsiteX146" fmla="*/ 4589 w 9957"/>
              <a:gd name="connsiteY146" fmla="*/ 5079 h 10000"/>
              <a:gd name="connsiteX147" fmla="*/ 4589 w 9957"/>
              <a:gd name="connsiteY147" fmla="*/ 5031 h 10000"/>
              <a:gd name="connsiteX148" fmla="*/ 4668 w 9957"/>
              <a:gd name="connsiteY148" fmla="*/ 5031 h 10000"/>
              <a:gd name="connsiteX149" fmla="*/ 4668 w 9957"/>
              <a:gd name="connsiteY149" fmla="*/ 4997 h 10000"/>
              <a:gd name="connsiteX150" fmla="*/ 4706 w 9957"/>
              <a:gd name="connsiteY150" fmla="*/ 4997 h 10000"/>
              <a:gd name="connsiteX151" fmla="*/ 4706 w 9957"/>
              <a:gd name="connsiteY151" fmla="*/ 4934 h 10000"/>
              <a:gd name="connsiteX152" fmla="*/ 4749 w 9957"/>
              <a:gd name="connsiteY152" fmla="*/ 4934 h 10000"/>
              <a:gd name="connsiteX153" fmla="*/ 4749 w 9957"/>
              <a:gd name="connsiteY153" fmla="*/ 4886 h 10000"/>
              <a:gd name="connsiteX154" fmla="*/ 4808 w 9957"/>
              <a:gd name="connsiteY154" fmla="*/ 4886 h 10000"/>
              <a:gd name="connsiteX155" fmla="*/ 4808 w 9957"/>
              <a:gd name="connsiteY155" fmla="*/ 4817 h 10000"/>
              <a:gd name="connsiteX156" fmla="*/ 4839 w 9957"/>
              <a:gd name="connsiteY156" fmla="*/ 4817 h 10000"/>
              <a:gd name="connsiteX157" fmla="*/ 4839 w 9957"/>
              <a:gd name="connsiteY157" fmla="*/ 4769 h 10000"/>
              <a:gd name="connsiteX158" fmla="*/ 4882 w 9957"/>
              <a:gd name="connsiteY158" fmla="*/ 4769 h 10000"/>
              <a:gd name="connsiteX159" fmla="*/ 4882 w 9957"/>
              <a:gd name="connsiteY159" fmla="*/ 4707 h 10000"/>
              <a:gd name="connsiteX160" fmla="*/ 4930 w 9957"/>
              <a:gd name="connsiteY160" fmla="*/ 4707 h 10000"/>
              <a:gd name="connsiteX161" fmla="*/ 4930 w 9957"/>
              <a:gd name="connsiteY161" fmla="*/ 4672 h 10000"/>
              <a:gd name="connsiteX162" fmla="*/ 4989 w 9957"/>
              <a:gd name="connsiteY162" fmla="*/ 4672 h 10000"/>
              <a:gd name="connsiteX163" fmla="*/ 4989 w 9957"/>
              <a:gd name="connsiteY163" fmla="*/ 4624 h 10000"/>
              <a:gd name="connsiteX164" fmla="*/ 5043 w 9957"/>
              <a:gd name="connsiteY164" fmla="*/ 4624 h 10000"/>
              <a:gd name="connsiteX165" fmla="*/ 5043 w 9957"/>
              <a:gd name="connsiteY165" fmla="*/ 4576 h 10000"/>
              <a:gd name="connsiteX166" fmla="*/ 5102 w 9957"/>
              <a:gd name="connsiteY166" fmla="*/ 4576 h 10000"/>
              <a:gd name="connsiteX167" fmla="*/ 5102 w 9957"/>
              <a:gd name="connsiteY167" fmla="*/ 4520 h 10000"/>
              <a:gd name="connsiteX168" fmla="*/ 5145 w 9957"/>
              <a:gd name="connsiteY168" fmla="*/ 4520 h 10000"/>
              <a:gd name="connsiteX169" fmla="*/ 5145 w 9957"/>
              <a:gd name="connsiteY169" fmla="*/ 4472 h 10000"/>
              <a:gd name="connsiteX170" fmla="*/ 5192 w 9957"/>
              <a:gd name="connsiteY170" fmla="*/ 4472 h 10000"/>
              <a:gd name="connsiteX171" fmla="*/ 5192 w 9957"/>
              <a:gd name="connsiteY171" fmla="*/ 4410 h 10000"/>
              <a:gd name="connsiteX172" fmla="*/ 5251 w 9957"/>
              <a:gd name="connsiteY172" fmla="*/ 4410 h 10000"/>
              <a:gd name="connsiteX173" fmla="*/ 5251 w 9957"/>
              <a:gd name="connsiteY173" fmla="*/ 4341 h 10000"/>
              <a:gd name="connsiteX174" fmla="*/ 5310 w 9957"/>
              <a:gd name="connsiteY174" fmla="*/ 4341 h 10000"/>
              <a:gd name="connsiteX175" fmla="*/ 5310 w 9957"/>
              <a:gd name="connsiteY175" fmla="*/ 4279 h 10000"/>
              <a:gd name="connsiteX176" fmla="*/ 5359 w 9957"/>
              <a:gd name="connsiteY176" fmla="*/ 4279 h 10000"/>
              <a:gd name="connsiteX177" fmla="*/ 5359 w 9957"/>
              <a:gd name="connsiteY177" fmla="*/ 4231 h 10000"/>
              <a:gd name="connsiteX178" fmla="*/ 5477 w 9957"/>
              <a:gd name="connsiteY178" fmla="*/ 4231 h 10000"/>
              <a:gd name="connsiteX179" fmla="*/ 5477 w 9957"/>
              <a:gd name="connsiteY179" fmla="*/ 4161 h 10000"/>
              <a:gd name="connsiteX180" fmla="*/ 5545 w 9957"/>
              <a:gd name="connsiteY180" fmla="*/ 4161 h 10000"/>
              <a:gd name="connsiteX181" fmla="*/ 5545 w 9957"/>
              <a:gd name="connsiteY181" fmla="*/ 4086 h 10000"/>
              <a:gd name="connsiteX182" fmla="*/ 5594 w 9957"/>
              <a:gd name="connsiteY182" fmla="*/ 4086 h 10000"/>
              <a:gd name="connsiteX183" fmla="*/ 5594 w 9957"/>
              <a:gd name="connsiteY183" fmla="*/ 4017 h 10000"/>
              <a:gd name="connsiteX184" fmla="*/ 5637 w 9957"/>
              <a:gd name="connsiteY184" fmla="*/ 4017 h 10000"/>
              <a:gd name="connsiteX185" fmla="*/ 5637 w 9957"/>
              <a:gd name="connsiteY185" fmla="*/ 3968 h 10000"/>
              <a:gd name="connsiteX186" fmla="*/ 5712 w 9957"/>
              <a:gd name="connsiteY186" fmla="*/ 3968 h 10000"/>
              <a:gd name="connsiteX187" fmla="*/ 5712 w 9957"/>
              <a:gd name="connsiteY187" fmla="*/ 3899 h 10000"/>
              <a:gd name="connsiteX188" fmla="*/ 5791 w 9957"/>
              <a:gd name="connsiteY188" fmla="*/ 3899 h 10000"/>
              <a:gd name="connsiteX189" fmla="*/ 5791 w 9957"/>
              <a:gd name="connsiteY189" fmla="*/ 3837 h 10000"/>
              <a:gd name="connsiteX190" fmla="*/ 5850 w 9957"/>
              <a:gd name="connsiteY190" fmla="*/ 3837 h 10000"/>
              <a:gd name="connsiteX191" fmla="*/ 5850 w 9957"/>
              <a:gd name="connsiteY191" fmla="*/ 3775 h 10000"/>
              <a:gd name="connsiteX192" fmla="*/ 5904 w 9957"/>
              <a:gd name="connsiteY192" fmla="*/ 3775 h 10000"/>
              <a:gd name="connsiteX193" fmla="*/ 5904 w 9957"/>
              <a:gd name="connsiteY193" fmla="*/ 3720 h 10000"/>
              <a:gd name="connsiteX194" fmla="*/ 5967 w 9957"/>
              <a:gd name="connsiteY194" fmla="*/ 3720 h 10000"/>
              <a:gd name="connsiteX195" fmla="*/ 5967 w 9957"/>
              <a:gd name="connsiteY195" fmla="*/ 3644 h 10000"/>
              <a:gd name="connsiteX196" fmla="*/ 6022 w 9957"/>
              <a:gd name="connsiteY196" fmla="*/ 3644 h 10000"/>
              <a:gd name="connsiteX197" fmla="*/ 6022 w 9957"/>
              <a:gd name="connsiteY197" fmla="*/ 3609 h 10000"/>
              <a:gd name="connsiteX198" fmla="*/ 6101 w 9957"/>
              <a:gd name="connsiteY198" fmla="*/ 3609 h 10000"/>
              <a:gd name="connsiteX199" fmla="*/ 6101 w 9957"/>
              <a:gd name="connsiteY199" fmla="*/ 3527 h 10000"/>
              <a:gd name="connsiteX200" fmla="*/ 6155 w 9957"/>
              <a:gd name="connsiteY200" fmla="*/ 3527 h 10000"/>
              <a:gd name="connsiteX201" fmla="*/ 6155 w 9957"/>
              <a:gd name="connsiteY201" fmla="*/ 3478 h 10000"/>
              <a:gd name="connsiteX202" fmla="*/ 6193 w 9957"/>
              <a:gd name="connsiteY202" fmla="*/ 3478 h 10000"/>
              <a:gd name="connsiteX203" fmla="*/ 6193 w 9957"/>
              <a:gd name="connsiteY203" fmla="*/ 3444 h 10000"/>
              <a:gd name="connsiteX204" fmla="*/ 6241 w 9957"/>
              <a:gd name="connsiteY204" fmla="*/ 3444 h 10000"/>
              <a:gd name="connsiteX205" fmla="*/ 6241 w 9957"/>
              <a:gd name="connsiteY205" fmla="*/ 3395 h 10000"/>
              <a:gd name="connsiteX206" fmla="*/ 6295 w 9957"/>
              <a:gd name="connsiteY206" fmla="*/ 3395 h 10000"/>
              <a:gd name="connsiteX207" fmla="*/ 6295 w 9957"/>
              <a:gd name="connsiteY207" fmla="*/ 3347 h 10000"/>
              <a:gd name="connsiteX208" fmla="*/ 6363 w 9957"/>
              <a:gd name="connsiteY208" fmla="*/ 3347 h 10000"/>
              <a:gd name="connsiteX209" fmla="*/ 6363 w 9957"/>
              <a:gd name="connsiteY209" fmla="*/ 3313 h 10000"/>
              <a:gd name="connsiteX210" fmla="*/ 6413 w 9957"/>
              <a:gd name="connsiteY210" fmla="*/ 3313 h 10000"/>
              <a:gd name="connsiteX211" fmla="*/ 6413 w 9957"/>
              <a:gd name="connsiteY211" fmla="*/ 3264 h 10000"/>
              <a:gd name="connsiteX212" fmla="*/ 6444 w 9957"/>
              <a:gd name="connsiteY212" fmla="*/ 3264 h 10000"/>
              <a:gd name="connsiteX213" fmla="*/ 6444 w 9957"/>
              <a:gd name="connsiteY213" fmla="*/ 3216 h 10000"/>
              <a:gd name="connsiteX214" fmla="*/ 6496 w 9957"/>
              <a:gd name="connsiteY214" fmla="*/ 3216 h 10000"/>
              <a:gd name="connsiteX215" fmla="*/ 6496 w 9957"/>
              <a:gd name="connsiteY215" fmla="*/ 3182 h 10000"/>
              <a:gd name="connsiteX216" fmla="*/ 6523 w 9957"/>
              <a:gd name="connsiteY216" fmla="*/ 3182 h 10000"/>
              <a:gd name="connsiteX217" fmla="*/ 6523 w 9957"/>
              <a:gd name="connsiteY217" fmla="*/ 3119 h 10000"/>
              <a:gd name="connsiteX218" fmla="*/ 6632 w 9957"/>
              <a:gd name="connsiteY218" fmla="*/ 3119 h 10000"/>
              <a:gd name="connsiteX219" fmla="*/ 6632 w 9957"/>
              <a:gd name="connsiteY219" fmla="*/ 3050 h 10000"/>
              <a:gd name="connsiteX220" fmla="*/ 6664 w 9957"/>
              <a:gd name="connsiteY220" fmla="*/ 3050 h 10000"/>
              <a:gd name="connsiteX221" fmla="*/ 6664 w 9957"/>
              <a:gd name="connsiteY221" fmla="*/ 2988 h 10000"/>
              <a:gd name="connsiteX222" fmla="*/ 6722 w 9957"/>
              <a:gd name="connsiteY222" fmla="*/ 2988 h 10000"/>
              <a:gd name="connsiteX223" fmla="*/ 6722 w 9957"/>
              <a:gd name="connsiteY223" fmla="*/ 2919 h 10000"/>
              <a:gd name="connsiteX224" fmla="*/ 6872 w 9957"/>
              <a:gd name="connsiteY224" fmla="*/ 2919 h 10000"/>
              <a:gd name="connsiteX225" fmla="*/ 6872 w 9957"/>
              <a:gd name="connsiteY225" fmla="*/ 2857 h 10000"/>
              <a:gd name="connsiteX226" fmla="*/ 6926 w 9957"/>
              <a:gd name="connsiteY226" fmla="*/ 2857 h 10000"/>
              <a:gd name="connsiteX227" fmla="*/ 6926 w 9957"/>
              <a:gd name="connsiteY227" fmla="*/ 2740 h 10000"/>
              <a:gd name="connsiteX228" fmla="*/ 7016 w 9957"/>
              <a:gd name="connsiteY228" fmla="*/ 2740 h 10000"/>
              <a:gd name="connsiteX229" fmla="*/ 7016 w 9957"/>
              <a:gd name="connsiteY229" fmla="*/ 2678 h 10000"/>
              <a:gd name="connsiteX230" fmla="*/ 7064 w 9957"/>
              <a:gd name="connsiteY230" fmla="*/ 2678 h 10000"/>
              <a:gd name="connsiteX231" fmla="*/ 7064 w 9957"/>
              <a:gd name="connsiteY231" fmla="*/ 2643 h 10000"/>
              <a:gd name="connsiteX232" fmla="*/ 7240 w 9957"/>
              <a:gd name="connsiteY232" fmla="*/ 2643 h 10000"/>
              <a:gd name="connsiteX233" fmla="*/ 7240 w 9957"/>
              <a:gd name="connsiteY233" fmla="*/ 2581 h 10000"/>
              <a:gd name="connsiteX234" fmla="*/ 7299 w 9957"/>
              <a:gd name="connsiteY234" fmla="*/ 2581 h 10000"/>
              <a:gd name="connsiteX235" fmla="*/ 7299 w 9957"/>
              <a:gd name="connsiteY235" fmla="*/ 2512 h 10000"/>
              <a:gd name="connsiteX236" fmla="*/ 7342 w 9957"/>
              <a:gd name="connsiteY236" fmla="*/ 2512 h 10000"/>
              <a:gd name="connsiteX237" fmla="*/ 7342 w 9957"/>
              <a:gd name="connsiteY237" fmla="*/ 2450 h 10000"/>
              <a:gd name="connsiteX238" fmla="*/ 7380 w 9957"/>
              <a:gd name="connsiteY238" fmla="*/ 2450 h 10000"/>
              <a:gd name="connsiteX239" fmla="*/ 7380 w 9957"/>
              <a:gd name="connsiteY239" fmla="*/ 2402 h 10000"/>
              <a:gd name="connsiteX240" fmla="*/ 7561 w 9957"/>
              <a:gd name="connsiteY240" fmla="*/ 2402 h 10000"/>
              <a:gd name="connsiteX241" fmla="*/ 7561 w 9957"/>
              <a:gd name="connsiteY241" fmla="*/ 2319 h 10000"/>
              <a:gd name="connsiteX242" fmla="*/ 7620 w 9957"/>
              <a:gd name="connsiteY242" fmla="*/ 2319 h 10000"/>
              <a:gd name="connsiteX243" fmla="*/ 7620 w 9957"/>
              <a:gd name="connsiteY243" fmla="*/ 2271 h 10000"/>
              <a:gd name="connsiteX244" fmla="*/ 7706 w 9957"/>
              <a:gd name="connsiteY244" fmla="*/ 2271 h 10000"/>
              <a:gd name="connsiteX245" fmla="*/ 7706 w 9957"/>
              <a:gd name="connsiteY245" fmla="*/ 2222 h 10000"/>
              <a:gd name="connsiteX246" fmla="*/ 7760 w 9957"/>
              <a:gd name="connsiteY246" fmla="*/ 2222 h 10000"/>
              <a:gd name="connsiteX247" fmla="*/ 7760 w 9957"/>
              <a:gd name="connsiteY247" fmla="*/ 2167 h 10000"/>
              <a:gd name="connsiteX248" fmla="*/ 7819 w 9957"/>
              <a:gd name="connsiteY248" fmla="*/ 2167 h 10000"/>
              <a:gd name="connsiteX249" fmla="*/ 7819 w 9957"/>
              <a:gd name="connsiteY249" fmla="*/ 2105 h 10000"/>
              <a:gd name="connsiteX250" fmla="*/ 7871 w 9957"/>
              <a:gd name="connsiteY250" fmla="*/ 2105 h 10000"/>
              <a:gd name="connsiteX251" fmla="*/ 7871 w 9957"/>
              <a:gd name="connsiteY251" fmla="*/ 2057 h 10000"/>
              <a:gd name="connsiteX252" fmla="*/ 7979 w 9957"/>
              <a:gd name="connsiteY252" fmla="*/ 2057 h 10000"/>
              <a:gd name="connsiteX253" fmla="*/ 7979 w 9957"/>
              <a:gd name="connsiteY253" fmla="*/ 1974 h 10000"/>
              <a:gd name="connsiteX254" fmla="*/ 8058 w 9957"/>
              <a:gd name="connsiteY254" fmla="*/ 1974 h 10000"/>
              <a:gd name="connsiteX255" fmla="*/ 8058 w 9957"/>
              <a:gd name="connsiteY255" fmla="*/ 1925 h 10000"/>
              <a:gd name="connsiteX256" fmla="*/ 8117 w 9957"/>
              <a:gd name="connsiteY256" fmla="*/ 1925 h 10000"/>
              <a:gd name="connsiteX257" fmla="*/ 8117 w 9957"/>
              <a:gd name="connsiteY257" fmla="*/ 1863 h 10000"/>
              <a:gd name="connsiteX258" fmla="*/ 8155 w 9957"/>
              <a:gd name="connsiteY258" fmla="*/ 1863 h 10000"/>
              <a:gd name="connsiteX259" fmla="*/ 8155 w 9957"/>
              <a:gd name="connsiteY259" fmla="*/ 1808 h 10000"/>
              <a:gd name="connsiteX260" fmla="*/ 8207 w 9957"/>
              <a:gd name="connsiteY260" fmla="*/ 1808 h 10000"/>
              <a:gd name="connsiteX261" fmla="*/ 8207 w 9957"/>
              <a:gd name="connsiteY261" fmla="*/ 1746 h 10000"/>
              <a:gd name="connsiteX262" fmla="*/ 8284 w 9957"/>
              <a:gd name="connsiteY262" fmla="*/ 1746 h 10000"/>
              <a:gd name="connsiteX263" fmla="*/ 8284 w 9957"/>
              <a:gd name="connsiteY263" fmla="*/ 1677 h 10000"/>
              <a:gd name="connsiteX264" fmla="*/ 8332 w 9957"/>
              <a:gd name="connsiteY264" fmla="*/ 1677 h 10000"/>
              <a:gd name="connsiteX265" fmla="*/ 8332 w 9957"/>
              <a:gd name="connsiteY265" fmla="*/ 1615 h 10000"/>
              <a:gd name="connsiteX266" fmla="*/ 8402 w 9957"/>
              <a:gd name="connsiteY266" fmla="*/ 1615 h 10000"/>
              <a:gd name="connsiteX267" fmla="*/ 8402 w 9957"/>
              <a:gd name="connsiteY267" fmla="*/ 1567 h 10000"/>
              <a:gd name="connsiteX268" fmla="*/ 8540 w 9957"/>
              <a:gd name="connsiteY268" fmla="*/ 1567 h 10000"/>
              <a:gd name="connsiteX269" fmla="*/ 8540 w 9957"/>
              <a:gd name="connsiteY269" fmla="*/ 1484 h 10000"/>
              <a:gd name="connsiteX270" fmla="*/ 8567 w 9957"/>
              <a:gd name="connsiteY270" fmla="*/ 1484 h 10000"/>
              <a:gd name="connsiteX271" fmla="*/ 8567 w 9957"/>
              <a:gd name="connsiteY271" fmla="*/ 1401 h 10000"/>
              <a:gd name="connsiteX272" fmla="*/ 8748 w 9957"/>
              <a:gd name="connsiteY272" fmla="*/ 1401 h 10000"/>
              <a:gd name="connsiteX273" fmla="*/ 8748 w 9957"/>
              <a:gd name="connsiteY273" fmla="*/ 1353 h 10000"/>
              <a:gd name="connsiteX274" fmla="*/ 8865 w 9957"/>
              <a:gd name="connsiteY274" fmla="*/ 1353 h 10000"/>
              <a:gd name="connsiteX275" fmla="*/ 8865 w 9957"/>
              <a:gd name="connsiteY275" fmla="*/ 1291 h 10000"/>
              <a:gd name="connsiteX276" fmla="*/ 8899 w 9957"/>
              <a:gd name="connsiteY276" fmla="*/ 1291 h 10000"/>
              <a:gd name="connsiteX277" fmla="*/ 8899 w 9957"/>
              <a:gd name="connsiteY277" fmla="*/ 1222 h 10000"/>
              <a:gd name="connsiteX278" fmla="*/ 8990 w 9957"/>
              <a:gd name="connsiteY278" fmla="*/ 1222 h 10000"/>
              <a:gd name="connsiteX279" fmla="*/ 8990 w 9957"/>
              <a:gd name="connsiteY279" fmla="*/ 1028 h 10000"/>
              <a:gd name="connsiteX280" fmla="*/ 9170 w 9957"/>
              <a:gd name="connsiteY280" fmla="*/ 1028 h 10000"/>
              <a:gd name="connsiteX281" fmla="*/ 9170 w 9957"/>
              <a:gd name="connsiteY281" fmla="*/ 945 h 10000"/>
              <a:gd name="connsiteX282" fmla="*/ 9369 w 9957"/>
              <a:gd name="connsiteY282" fmla="*/ 945 h 10000"/>
              <a:gd name="connsiteX283" fmla="*/ 9369 w 9957"/>
              <a:gd name="connsiteY283" fmla="*/ 863 h 10000"/>
              <a:gd name="connsiteX284" fmla="*/ 9421 w 9957"/>
              <a:gd name="connsiteY284" fmla="*/ 863 h 10000"/>
              <a:gd name="connsiteX285" fmla="*/ 9421 w 9957"/>
              <a:gd name="connsiteY285" fmla="*/ 780 h 10000"/>
              <a:gd name="connsiteX286" fmla="*/ 9460 w 9957"/>
              <a:gd name="connsiteY286" fmla="*/ 780 h 10000"/>
              <a:gd name="connsiteX287" fmla="*/ 9460 w 9957"/>
              <a:gd name="connsiteY287" fmla="*/ 718 h 10000"/>
              <a:gd name="connsiteX288" fmla="*/ 9507 w 9957"/>
              <a:gd name="connsiteY288" fmla="*/ 718 h 10000"/>
              <a:gd name="connsiteX289" fmla="*/ 9507 w 9957"/>
              <a:gd name="connsiteY289" fmla="*/ 649 h 10000"/>
              <a:gd name="connsiteX290" fmla="*/ 9733 w 9957"/>
              <a:gd name="connsiteY290" fmla="*/ 649 h 10000"/>
              <a:gd name="connsiteX291" fmla="*/ 9733 w 9957"/>
              <a:gd name="connsiteY291" fmla="*/ 455 h 10000"/>
              <a:gd name="connsiteX292" fmla="*/ 9957 w 9957"/>
              <a:gd name="connsiteY292" fmla="*/ 455 h 10000"/>
              <a:gd name="connsiteX293" fmla="*/ 9957 w 9957"/>
              <a:gd name="connsiteY293"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Lst>
            <a:rect l="l" t="t" r="r" b="b"/>
            <a:pathLst>
              <a:path w="9957" h="10000">
                <a:moveTo>
                  <a:pt x="0" y="10000"/>
                </a:moveTo>
                <a:lnTo>
                  <a:pt x="0" y="9800"/>
                </a:lnTo>
                <a:lnTo>
                  <a:pt x="86" y="9800"/>
                </a:lnTo>
                <a:lnTo>
                  <a:pt x="86" y="9703"/>
                </a:lnTo>
                <a:lnTo>
                  <a:pt x="203" y="9703"/>
                </a:lnTo>
                <a:lnTo>
                  <a:pt x="203" y="9620"/>
                </a:lnTo>
                <a:lnTo>
                  <a:pt x="289" y="9620"/>
                </a:lnTo>
                <a:lnTo>
                  <a:pt x="289" y="9558"/>
                </a:lnTo>
                <a:lnTo>
                  <a:pt x="375" y="9558"/>
                </a:lnTo>
                <a:lnTo>
                  <a:pt x="375" y="9510"/>
                </a:lnTo>
                <a:lnTo>
                  <a:pt x="454" y="9510"/>
                </a:lnTo>
                <a:lnTo>
                  <a:pt x="454" y="9427"/>
                </a:lnTo>
                <a:lnTo>
                  <a:pt x="524" y="9427"/>
                </a:lnTo>
                <a:lnTo>
                  <a:pt x="524" y="9358"/>
                </a:lnTo>
                <a:lnTo>
                  <a:pt x="590" y="9358"/>
                </a:lnTo>
                <a:lnTo>
                  <a:pt x="590" y="9282"/>
                </a:lnTo>
                <a:lnTo>
                  <a:pt x="642" y="9282"/>
                </a:lnTo>
                <a:lnTo>
                  <a:pt x="642" y="9227"/>
                </a:lnTo>
                <a:lnTo>
                  <a:pt x="680" y="9227"/>
                </a:lnTo>
                <a:lnTo>
                  <a:pt x="680" y="9165"/>
                </a:lnTo>
                <a:lnTo>
                  <a:pt x="739" y="9165"/>
                </a:lnTo>
                <a:lnTo>
                  <a:pt x="739" y="9082"/>
                </a:lnTo>
                <a:lnTo>
                  <a:pt x="802" y="9082"/>
                </a:lnTo>
                <a:lnTo>
                  <a:pt x="802" y="9020"/>
                </a:lnTo>
                <a:lnTo>
                  <a:pt x="888" y="9020"/>
                </a:lnTo>
                <a:lnTo>
                  <a:pt x="888" y="8916"/>
                </a:lnTo>
                <a:lnTo>
                  <a:pt x="979" y="8916"/>
                </a:lnTo>
                <a:lnTo>
                  <a:pt x="979" y="8854"/>
                </a:lnTo>
                <a:lnTo>
                  <a:pt x="1037" y="8854"/>
                </a:lnTo>
                <a:lnTo>
                  <a:pt x="1037" y="8806"/>
                </a:lnTo>
                <a:lnTo>
                  <a:pt x="1112" y="8806"/>
                </a:lnTo>
                <a:lnTo>
                  <a:pt x="1112" y="8737"/>
                </a:lnTo>
                <a:lnTo>
                  <a:pt x="1187" y="8737"/>
                </a:lnTo>
                <a:lnTo>
                  <a:pt x="1187" y="8689"/>
                </a:lnTo>
                <a:lnTo>
                  <a:pt x="1241" y="8689"/>
                </a:lnTo>
                <a:lnTo>
                  <a:pt x="1241" y="8606"/>
                </a:lnTo>
                <a:lnTo>
                  <a:pt x="1300" y="8606"/>
                </a:lnTo>
                <a:lnTo>
                  <a:pt x="1300" y="8544"/>
                </a:lnTo>
                <a:lnTo>
                  <a:pt x="1358" y="8544"/>
                </a:lnTo>
                <a:lnTo>
                  <a:pt x="1358" y="8496"/>
                </a:lnTo>
                <a:lnTo>
                  <a:pt x="1424" y="8496"/>
                </a:lnTo>
                <a:lnTo>
                  <a:pt x="1424" y="8378"/>
                </a:lnTo>
                <a:lnTo>
                  <a:pt x="1476" y="8378"/>
                </a:lnTo>
                <a:lnTo>
                  <a:pt x="1476" y="8316"/>
                </a:lnTo>
                <a:lnTo>
                  <a:pt x="1535" y="8316"/>
                </a:lnTo>
                <a:lnTo>
                  <a:pt x="1535" y="8185"/>
                </a:lnTo>
                <a:lnTo>
                  <a:pt x="1605" y="8185"/>
                </a:lnTo>
                <a:lnTo>
                  <a:pt x="1605" y="8102"/>
                </a:lnTo>
                <a:lnTo>
                  <a:pt x="1664" y="8102"/>
                </a:lnTo>
                <a:lnTo>
                  <a:pt x="1664" y="8054"/>
                </a:lnTo>
                <a:lnTo>
                  <a:pt x="1722" y="8054"/>
                </a:lnTo>
                <a:lnTo>
                  <a:pt x="1722" y="8006"/>
                </a:lnTo>
                <a:lnTo>
                  <a:pt x="1792" y="8006"/>
                </a:lnTo>
                <a:lnTo>
                  <a:pt x="1792" y="7937"/>
                </a:lnTo>
                <a:lnTo>
                  <a:pt x="1863" y="7937"/>
                </a:lnTo>
                <a:lnTo>
                  <a:pt x="1863" y="7874"/>
                </a:lnTo>
                <a:lnTo>
                  <a:pt x="1921" y="7874"/>
                </a:lnTo>
                <a:lnTo>
                  <a:pt x="1921" y="7826"/>
                </a:lnTo>
                <a:lnTo>
                  <a:pt x="1969" y="7826"/>
                </a:lnTo>
                <a:lnTo>
                  <a:pt x="1969" y="7709"/>
                </a:lnTo>
                <a:lnTo>
                  <a:pt x="2032" y="7709"/>
                </a:lnTo>
                <a:lnTo>
                  <a:pt x="2032" y="7660"/>
                </a:lnTo>
                <a:lnTo>
                  <a:pt x="2102" y="7660"/>
                </a:lnTo>
                <a:lnTo>
                  <a:pt x="2102" y="7598"/>
                </a:lnTo>
                <a:lnTo>
                  <a:pt x="2145" y="7598"/>
                </a:lnTo>
                <a:lnTo>
                  <a:pt x="2145" y="7529"/>
                </a:lnTo>
                <a:lnTo>
                  <a:pt x="2193" y="7529"/>
                </a:lnTo>
                <a:lnTo>
                  <a:pt x="2193" y="7467"/>
                </a:lnTo>
                <a:lnTo>
                  <a:pt x="2242" y="7467"/>
                </a:lnTo>
                <a:lnTo>
                  <a:pt x="2242" y="7433"/>
                </a:lnTo>
                <a:lnTo>
                  <a:pt x="2317" y="7433"/>
                </a:lnTo>
                <a:lnTo>
                  <a:pt x="2317" y="7364"/>
                </a:lnTo>
                <a:lnTo>
                  <a:pt x="2385" y="7364"/>
                </a:lnTo>
                <a:lnTo>
                  <a:pt x="2385" y="7288"/>
                </a:lnTo>
                <a:lnTo>
                  <a:pt x="2459" y="7288"/>
                </a:lnTo>
                <a:lnTo>
                  <a:pt x="2459" y="7219"/>
                </a:lnTo>
                <a:lnTo>
                  <a:pt x="2520" y="7219"/>
                </a:lnTo>
                <a:lnTo>
                  <a:pt x="2520" y="7157"/>
                </a:lnTo>
                <a:lnTo>
                  <a:pt x="2579" y="7157"/>
                </a:lnTo>
                <a:lnTo>
                  <a:pt x="2579" y="7074"/>
                </a:lnTo>
                <a:lnTo>
                  <a:pt x="2658" y="7074"/>
                </a:lnTo>
                <a:lnTo>
                  <a:pt x="2658" y="6977"/>
                </a:lnTo>
                <a:lnTo>
                  <a:pt x="2721" y="6977"/>
                </a:lnTo>
                <a:lnTo>
                  <a:pt x="2721" y="6929"/>
                </a:lnTo>
                <a:lnTo>
                  <a:pt x="2764" y="6929"/>
                </a:lnTo>
                <a:lnTo>
                  <a:pt x="2764" y="6894"/>
                </a:lnTo>
                <a:lnTo>
                  <a:pt x="2823" y="6894"/>
                </a:lnTo>
                <a:lnTo>
                  <a:pt x="2823" y="6812"/>
                </a:lnTo>
                <a:lnTo>
                  <a:pt x="2893" y="6812"/>
                </a:lnTo>
                <a:lnTo>
                  <a:pt x="2893" y="6743"/>
                </a:lnTo>
                <a:lnTo>
                  <a:pt x="2984" y="6743"/>
                </a:lnTo>
                <a:lnTo>
                  <a:pt x="2984" y="6667"/>
                </a:lnTo>
                <a:lnTo>
                  <a:pt x="3065" y="6667"/>
                </a:lnTo>
                <a:lnTo>
                  <a:pt x="3065" y="6549"/>
                </a:lnTo>
                <a:lnTo>
                  <a:pt x="3128" y="6549"/>
                </a:lnTo>
                <a:lnTo>
                  <a:pt x="3128" y="6467"/>
                </a:lnTo>
                <a:lnTo>
                  <a:pt x="3183" y="6467"/>
                </a:lnTo>
                <a:lnTo>
                  <a:pt x="3183" y="6404"/>
                </a:lnTo>
                <a:lnTo>
                  <a:pt x="3241" y="6404"/>
                </a:lnTo>
                <a:lnTo>
                  <a:pt x="3241" y="6356"/>
                </a:lnTo>
                <a:lnTo>
                  <a:pt x="3289" y="6356"/>
                </a:lnTo>
                <a:lnTo>
                  <a:pt x="3289" y="6308"/>
                </a:lnTo>
                <a:lnTo>
                  <a:pt x="3343" y="6308"/>
                </a:lnTo>
                <a:lnTo>
                  <a:pt x="3343" y="6225"/>
                </a:lnTo>
                <a:lnTo>
                  <a:pt x="3402" y="6225"/>
                </a:lnTo>
                <a:lnTo>
                  <a:pt x="3402" y="6156"/>
                </a:lnTo>
                <a:lnTo>
                  <a:pt x="3476" y="6156"/>
                </a:lnTo>
                <a:lnTo>
                  <a:pt x="3476" y="6108"/>
                </a:lnTo>
                <a:lnTo>
                  <a:pt x="3551" y="6108"/>
                </a:lnTo>
                <a:lnTo>
                  <a:pt x="3551" y="6059"/>
                </a:lnTo>
                <a:lnTo>
                  <a:pt x="3614" y="6059"/>
                </a:lnTo>
                <a:lnTo>
                  <a:pt x="3614" y="5997"/>
                </a:lnTo>
                <a:lnTo>
                  <a:pt x="3673" y="5997"/>
                </a:lnTo>
                <a:lnTo>
                  <a:pt x="3673" y="5928"/>
                </a:lnTo>
                <a:lnTo>
                  <a:pt x="3775" y="5928"/>
                </a:lnTo>
                <a:lnTo>
                  <a:pt x="3775" y="5832"/>
                </a:lnTo>
                <a:lnTo>
                  <a:pt x="3809" y="5832"/>
                </a:lnTo>
                <a:lnTo>
                  <a:pt x="3809" y="5797"/>
                </a:lnTo>
                <a:lnTo>
                  <a:pt x="3915" y="5797"/>
                </a:lnTo>
                <a:lnTo>
                  <a:pt x="3915" y="5714"/>
                </a:lnTo>
                <a:lnTo>
                  <a:pt x="3974" y="5714"/>
                </a:lnTo>
                <a:lnTo>
                  <a:pt x="3974" y="5666"/>
                </a:lnTo>
                <a:lnTo>
                  <a:pt x="4075" y="5666"/>
                </a:lnTo>
                <a:lnTo>
                  <a:pt x="4075" y="5604"/>
                </a:lnTo>
                <a:lnTo>
                  <a:pt x="4112" y="5604"/>
                </a:lnTo>
                <a:lnTo>
                  <a:pt x="4112" y="5535"/>
                </a:lnTo>
                <a:lnTo>
                  <a:pt x="4161" y="5535"/>
                </a:lnTo>
                <a:lnTo>
                  <a:pt x="4161" y="5487"/>
                </a:lnTo>
                <a:lnTo>
                  <a:pt x="4204" y="5487"/>
                </a:lnTo>
                <a:lnTo>
                  <a:pt x="4204" y="5438"/>
                </a:lnTo>
                <a:lnTo>
                  <a:pt x="4240" y="5438"/>
                </a:lnTo>
                <a:lnTo>
                  <a:pt x="4240" y="5390"/>
                </a:lnTo>
                <a:lnTo>
                  <a:pt x="4283" y="5390"/>
                </a:lnTo>
                <a:lnTo>
                  <a:pt x="4283" y="5342"/>
                </a:lnTo>
                <a:lnTo>
                  <a:pt x="4322" y="5342"/>
                </a:lnTo>
                <a:lnTo>
                  <a:pt x="4322" y="5293"/>
                </a:lnTo>
                <a:lnTo>
                  <a:pt x="4349" y="5293"/>
                </a:lnTo>
                <a:lnTo>
                  <a:pt x="4349" y="5259"/>
                </a:lnTo>
                <a:lnTo>
                  <a:pt x="4385" y="5259"/>
                </a:lnTo>
                <a:lnTo>
                  <a:pt x="4385" y="5210"/>
                </a:lnTo>
                <a:lnTo>
                  <a:pt x="4439" y="5210"/>
                </a:lnTo>
                <a:lnTo>
                  <a:pt x="4439" y="5176"/>
                </a:lnTo>
                <a:lnTo>
                  <a:pt x="4498" y="5176"/>
                </a:lnTo>
                <a:lnTo>
                  <a:pt x="4498" y="5114"/>
                </a:lnTo>
                <a:lnTo>
                  <a:pt x="4534" y="5114"/>
                </a:lnTo>
                <a:lnTo>
                  <a:pt x="4534" y="5079"/>
                </a:lnTo>
                <a:lnTo>
                  <a:pt x="4589" y="5079"/>
                </a:lnTo>
                <a:lnTo>
                  <a:pt x="4589" y="5031"/>
                </a:lnTo>
                <a:lnTo>
                  <a:pt x="4668" y="5031"/>
                </a:lnTo>
                <a:lnTo>
                  <a:pt x="4668" y="4997"/>
                </a:lnTo>
                <a:lnTo>
                  <a:pt x="4706" y="4997"/>
                </a:lnTo>
                <a:lnTo>
                  <a:pt x="4706" y="4934"/>
                </a:lnTo>
                <a:lnTo>
                  <a:pt x="4749" y="4934"/>
                </a:lnTo>
                <a:lnTo>
                  <a:pt x="4749" y="4886"/>
                </a:lnTo>
                <a:lnTo>
                  <a:pt x="4808" y="4886"/>
                </a:lnTo>
                <a:lnTo>
                  <a:pt x="4808" y="4817"/>
                </a:lnTo>
                <a:lnTo>
                  <a:pt x="4839" y="4817"/>
                </a:lnTo>
                <a:lnTo>
                  <a:pt x="4839" y="4769"/>
                </a:lnTo>
                <a:lnTo>
                  <a:pt x="4882" y="4769"/>
                </a:lnTo>
                <a:lnTo>
                  <a:pt x="4882" y="4707"/>
                </a:lnTo>
                <a:lnTo>
                  <a:pt x="4930" y="4707"/>
                </a:lnTo>
                <a:lnTo>
                  <a:pt x="4930" y="4672"/>
                </a:lnTo>
                <a:lnTo>
                  <a:pt x="4989" y="4672"/>
                </a:lnTo>
                <a:lnTo>
                  <a:pt x="4989" y="4624"/>
                </a:lnTo>
                <a:lnTo>
                  <a:pt x="5043" y="4624"/>
                </a:lnTo>
                <a:lnTo>
                  <a:pt x="5043" y="4576"/>
                </a:lnTo>
                <a:lnTo>
                  <a:pt x="5102" y="4576"/>
                </a:lnTo>
                <a:lnTo>
                  <a:pt x="5102" y="4520"/>
                </a:lnTo>
                <a:lnTo>
                  <a:pt x="5145" y="4520"/>
                </a:lnTo>
                <a:lnTo>
                  <a:pt x="5145" y="4472"/>
                </a:lnTo>
                <a:lnTo>
                  <a:pt x="5192" y="4472"/>
                </a:lnTo>
                <a:lnTo>
                  <a:pt x="5192" y="4410"/>
                </a:lnTo>
                <a:lnTo>
                  <a:pt x="5251" y="4410"/>
                </a:lnTo>
                <a:lnTo>
                  <a:pt x="5251" y="4341"/>
                </a:lnTo>
                <a:lnTo>
                  <a:pt x="5310" y="4341"/>
                </a:lnTo>
                <a:lnTo>
                  <a:pt x="5310" y="4279"/>
                </a:lnTo>
                <a:lnTo>
                  <a:pt x="5359" y="4279"/>
                </a:lnTo>
                <a:lnTo>
                  <a:pt x="5359" y="4231"/>
                </a:lnTo>
                <a:lnTo>
                  <a:pt x="5477" y="4231"/>
                </a:lnTo>
                <a:lnTo>
                  <a:pt x="5477" y="4161"/>
                </a:lnTo>
                <a:lnTo>
                  <a:pt x="5545" y="4161"/>
                </a:lnTo>
                <a:lnTo>
                  <a:pt x="5545" y="4086"/>
                </a:lnTo>
                <a:lnTo>
                  <a:pt x="5594" y="4086"/>
                </a:lnTo>
                <a:lnTo>
                  <a:pt x="5594" y="4017"/>
                </a:lnTo>
                <a:lnTo>
                  <a:pt x="5637" y="4017"/>
                </a:lnTo>
                <a:lnTo>
                  <a:pt x="5637" y="3968"/>
                </a:lnTo>
                <a:lnTo>
                  <a:pt x="5712" y="3968"/>
                </a:lnTo>
                <a:lnTo>
                  <a:pt x="5712" y="3899"/>
                </a:lnTo>
                <a:lnTo>
                  <a:pt x="5791" y="3899"/>
                </a:lnTo>
                <a:lnTo>
                  <a:pt x="5791" y="3837"/>
                </a:lnTo>
                <a:lnTo>
                  <a:pt x="5850" y="3837"/>
                </a:lnTo>
                <a:lnTo>
                  <a:pt x="5850" y="3775"/>
                </a:lnTo>
                <a:lnTo>
                  <a:pt x="5904" y="3775"/>
                </a:lnTo>
                <a:lnTo>
                  <a:pt x="5904" y="3720"/>
                </a:lnTo>
                <a:lnTo>
                  <a:pt x="5967" y="3720"/>
                </a:lnTo>
                <a:lnTo>
                  <a:pt x="5967" y="3644"/>
                </a:lnTo>
                <a:lnTo>
                  <a:pt x="6022" y="3644"/>
                </a:lnTo>
                <a:lnTo>
                  <a:pt x="6022" y="3609"/>
                </a:lnTo>
                <a:lnTo>
                  <a:pt x="6101" y="3609"/>
                </a:lnTo>
                <a:lnTo>
                  <a:pt x="6101" y="3527"/>
                </a:lnTo>
                <a:lnTo>
                  <a:pt x="6155" y="3527"/>
                </a:lnTo>
                <a:lnTo>
                  <a:pt x="6155" y="3478"/>
                </a:lnTo>
                <a:lnTo>
                  <a:pt x="6193" y="3478"/>
                </a:lnTo>
                <a:lnTo>
                  <a:pt x="6193" y="3444"/>
                </a:lnTo>
                <a:lnTo>
                  <a:pt x="6241" y="3444"/>
                </a:lnTo>
                <a:lnTo>
                  <a:pt x="6241" y="3395"/>
                </a:lnTo>
                <a:lnTo>
                  <a:pt x="6295" y="3395"/>
                </a:lnTo>
                <a:lnTo>
                  <a:pt x="6295" y="3347"/>
                </a:lnTo>
                <a:lnTo>
                  <a:pt x="6363" y="3347"/>
                </a:lnTo>
                <a:lnTo>
                  <a:pt x="6363" y="3313"/>
                </a:lnTo>
                <a:lnTo>
                  <a:pt x="6413" y="3313"/>
                </a:lnTo>
                <a:lnTo>
                  <a:pt x="6413" y="3264"/>
                </a:lnTo>
                <a:lnTo>
                  <a:pt x="6444" y="3264"/>
                </a:lnTo>
                <a:lnTo>
                  <a:pt x="6444" y="3216"/>
                </a:lnTo>
                <a:lnTo>
                  <a:pt x="6496" y="3216"/>
                </a:lnTo>
                <a:lnTo>
                  <a:pt x="6496" y="3182"/>
                </a:lnTo>
                <a:lnTo>
                  <a:pt x="6523" y="3182"/>
                </a:lnTo>
                <a:lnTo>
                  <a:pt x="6523" y="3119"/>
                </a:lnTo>
                <a:lnTo>
                  <a:pt x="6632" y="3119"/>
                </a:lnTo>
                <a:lnTo>
                  <a:pt x="6632" y="3050"/>
                </a:lnTo>
                <a:lnTo>
                  <a:pt x="6664" y="3050"/>
                </a:lnTo>
                <a:lnTo>
                  <a:pt x="6664" y="2988"/>
                </a:lnTo>
                <a:lnTo>
                  <a:pt x="6722" y="2988"/>
                </a:lnTo>
                <a:lnTo>
                  <a:pt x="6722" y="2919"/>
                </a:lnTo>
                <a:lnTo>
                  <a:pt x="6872" y="2919"/>
                </a:lnTo>
                <a:lnTo>
                  <a:pt x="6872" y="2857"/>
                </a:lnTo>
                <a:lnTo>
                  <a:pt x="6926" y="2857"/>
                </a:lnTo>
                <a:lnTo>
                  <a:pt x="6926" y="2740"/>
                </a:lnTo>
                <a:lnTo>
                  <a:pt x="7016" y="2740"/>
                </a:lnTo>
                <a:lnTo>
                  <a:pt x="7016" y="2678"/>
                </a:lnTo>
                <a:lnTo>
                  <a:pt x="7064" y="2678"/>
                </a:lnTo>
                <a:lnTo>
                  <a:pt x="7064" y="2643"/>
                </a:lnTo>
                <a:lnTo>
                  <a:pt x="7240" y="2643"/>
                </a:lnTo>
                <a:lnTo>
                  <a:pt x="7240" y="2581"/>
                </a:lnTo>
                <a:lnTo>
                  <a:pt x="7299" y="2581"/>
                </a:lnTo>
                <a:lnTo>
                  <a:pt x="7299" y="2512"/>
                </a:lnTo>
                <a:lnTo>
                  <a:pt x="7342" y="2512"/>
                </a:lnTo>
                <a:lnTo>
                  <a:pt x="7342" y="2450"/>
                </a:lnTo>
                <a:lnTo>
                  <a:pt x="7380" y="2450"/>
                </a:lnTo>
                <a:lnTo>
                  <a:pt x="7380" y="2402"/>
                </a:lnTo>
                <a:lnTo>
                  <a:pt x="7561" y="2402"/>
                </a:lnTo>
                <a:lnTo>
                  <a:pt x="7561" y="2319"/>
                </a:lnTo>
                <a:lnTo>
                  <a:pt x="7620" y="2319"/>
                </a:lnTo>
                <a:lnTo>
                  <a:pt x="7620" y="2271"/>
                </a:lnTo>
                <a:lnTo>
                  <a:pt x="7706" y="2271"/>
                </a:lnTo>
                <a:lnTo>
                  <a:pt x="7706" y="2222"/>
                </a:lnTo>
                <a:lnTo>
                  <a:pt x="7760" y="2222"/>
                </a:lnTo>
                <a:lnTo>
                  <a:pt x="7760" y="2167"/>
                </a:lnTo>
                <a:lnTo>
                  <a:pt x="7819" y="2167"/>
                </a:lnTo>
                <a:lnTo>
                  <a:pt x="7819" y="2105"/>
                </a:lnTo>
                <a:lnTo>
                  <a:pt x="7871" y="2105"/>
                </a:lnTo>
                <a:lnTo>
                  <a:pt x="7871" y="2057"/>
                </a:lnTo>
                <a:lnTo>
                  <a:pt x="7979" y="2057"/>
                </a:lnTo>
                <a:lnTo>
                  <a:pt x="7979" y="1974"/>
                </a:lnTo>
                <a:lnTo>
                  <a:pt x="8058" y="1974"/>
                </a:lnTo>
                <a:lnTo>
                  <a:pt x="8058" y="1925"/>
                </a:lnTo>
                <a:lnTo>
                  <a:pt x="8117" y="1925"/>
                </a:lnTo>
                <a:lnTo>
                  <a:pt x="8117" y="1863"/>
                </a:lnTo>
                <a:lnTo>
                  <a:pt x="8155" y="1863"/>
                </a:lnTo>
                <a:lnTo>
                  <a:pt x="8155" y="1808"/>
                </a:lnTo>
                <a:lnTo>
                  <a:pt x="8207" y="1808"/>
                </a:lnTo>
                <a:lnTo>
                  <a:pt x="8207" y="1746"/>
                </a:lnTo>
                <a:lnTo>
                  <a:pt x="8284" y="1746"/>
                </a:lnTo>
                <a:lnTo>
                  <a:pt x="8284" y="1677"/>
                </a:lnTo>
                <a:lnTo>
                  <a:pt x="8332" y="1677"/>
                </a:lnTo>
                <a:lnTo>
                  <a:pt x="8332" y="1615"/>
                </a:lnTo>
                <a:lnTo>
                  <a:pt x="8402" y="1615"/>
                </a:lnTo>
                <a:lnTo>
                  <a:pt x="8402" y="1567"/>
                </a:lnTo>
                <a:lnTo>
                  <a:pt x="8540" y="1567"/>
                </a:lnTo>
                <a:lnTo>
                  <a:pt x="8540" y="1484"/>
                </a:lnTo>
                <a:lnTo>
                  <a:pt x="8567" y="1484"/>
                </a:lnTo>
                <a:lnTo>
                  <a:pt x="8567" y="1401"/>
                </a:lnTo>
                <a:lnTo>
                  <a:pt x="8748" y="1401"/>
                </a:lnTo>
                <a:lnTo>
                  <a:pt x="8748" y="1353"/>
                </a:lnTo>
                <a:lnTo>
                  <a:pt x="8865" y="1353"/>
                </a:lnTo>
                <a:lnTo>
                  <a:pt x="8865" y="1291"/>
                </a:lnTo>
                <a:lnTo>
                  <a:pt x="8899" y="1291"/>
                </a:lnTo>
                <a:lnTo>
                  <a:pt x="8899" y="1222"/>
                </a:lnTo>
                <a:lnTo>
                  <a:pt x="8990" y="1222"/>
                </a:lnTo>
                <a:lnTo>
                  <a:pt x="8990" y="1028"/>
                </a:lnTo>
                <a:lnTo>
                  <a:pt x="9170" y="1028"/>
                </a:lnTo>
                <a:lnTo>
                  <a:pt x="9170" y="945"/>
                </a:lnTo>
                <a:lnTo>
                  <a:pt x="9369" y="945"/>
                </a:lnTo>
                <a:lnTo>
                  <a:pt x="9369" y="863"/>
                </a:lnTo>
                <a:lnTo>
                  <a:pt x="9421" y="863"/>
                </a:lnTo>
                <a:lnTo>
                  <a:pt x="9421" y="780"/>
                </a:lnTo>
                <a:lnTo>
                  <a:pt x="9460" y="780"/>
                </a:lnTo>
                <a:lnTo>
                  <a:pt x="9460" y="718"/>
                </a:lnTo>
                <a:lnTo>
                  <a:pt x="9507" y="718"/>
                </a:lnTo>
                <a:lnTo>
                  <a:pt x="9507" y="649"/>
                </a:lnTo>
                <a:lnTo>
                  <a:pt x="9733" y="649"/>
                </a:lnTo>
                <a:lnTo>
                  <a:pt x="9733" y="455"/>
                </a:lnTo>
                <a:lnTo>
                  <a:pt x="9957" y="455"/>
                </a:lnTo>
                <a:lnTo>
                  <a:pt x="9957" y="0"/>
                </a:lnTo>
              </a:path>
            </a:pathLst>
          </a:custGeom>
          <a:noFill/>
          <a:ln w="19050" cap="flat" cmpd="sng" algn="ctr">
            <a:solidFill>
              <a:srgbClr val="FFC000"/>
            </a:solid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21" name="Freeform 23"/>
          <p:cNvSpPr>
            <a:spLocks/>
          </p:cNvSpPr>
          <p:nvPr/>
        </p:nvSpPr>
        <p:spPr bwMode="auto">
          <a:xfrm>
            <a:off x="2167992" y="1923128"/>
            <a:ext cx="5669487" cy="1778121"/>
          </a:xfrm>
          <a:custGeom>
            <a:avLst/>
            <a:gdLst>
              <a:gd name="T0" fmla="*/ 76 w 4424"/>
              <a:gd name="T1" fmla="*/ 1809 h 1850"/>
              <a:gd name="T2" fmla="*/ 140 w 4424"/>
              <a:gd name="T3" fmla="*/ 1776 h 1850"/>
              <a:gd name="T4" fmla="*/ 228 w 4424"/>
              <a:gd name="T5" fmla="*/ 1755 h 1850"/>
              <a:gd name="T6" fmla="*/ 291 w 4424"/>
              <a:gd name="T7" fmla="*/ 1712 h 1850"/>
              <a:gd name="T8" fmla="*/ 369 w 4424"/>
              <a:gd name="T9" fmla="*/ 1686 h 1850"/>
              <a:gd name="T10" fmla="*/ 438 w 4424"/>
              <a:gd name="T11" fmla="*/ 1644 h 1850"/>
              <a:gd name="T12" fmla="*/ 537 w 4424"/>
              <a:gd name="T13" fmla="*/ 1622 h 1850"/>
              <a:gd name="T14" fmla="*/ 594 w 4424"/>
              <a:gd name="T15" fmla="*/ 1584 h 1850"/>
              <a:gd name="T16" fmla="*/ 663 w 4424"/>
              <a:gd name="T17" fmla="*/ 1556 h 1850"/>
              <a:gd name="T18" fmla="*/ 715 w 4424"/>
              <a:gd name="T19" fmla="*/ 1513 h 1850"/>
              <a:gd name="T20" fmla="*/ 791 w 4424"/>
              <a:gd name="T21" fmla="*/ 1485 h 1850"/>
              <a:gd name="T22" fmla="*/ 854 w 4424"/>
              <a:gd name="T23" fmla="*/ 1450 h 1850"/>
              <a:gd name="T24" fmla="*/ 940 w 4424"/>
              <a:gd name="T25" fmla="*/ 1423 h 1850"/>
              <a:gd name="T26" fmla="*/ 984 w 4424"/>
              <a:gd name="T27" fmla="*/ 1386 h 1850"/>
              <a:gd name="T28" fmla="*/ 1074 w 4424"/>
              <a:gd name="T29" fmla="*/ 1364 h 1850"/>
              <a:gd name="T30" fmla="*/ 1131 w 4424"/>
              <a:gd name="T31" fmla="*/ 1329 h 1850"/>
              <a:gd name="T32" fmla="*/ 1200 w 4424"/>
              <a:gd name="T33" fmla="*/ 1300 h 1850"/>
              <a:gd name="T34" fmla="*/ 1254 w 4424"/>
              <a:gd name="T35" fmla="*/ 1265 h 1850"/>
              <a:gd name="T36" fmla="*/ 1363 w 4424"/>
              <a:gd name="T37" fmla="*/ 1236 h 1850"/>
              <a:gd name="T38" fmla="*/ 1413 w 4424"/>
              <a:gd name="T39" fmla="*/ 1191 h 1850"/>
              <a:gd name="T40" fmla="*/ 1495 w 4424"/>
              <a:gd name="T41" fmla="*/ 1168 h 1850"/>
              <a:gd name="T42" fmla="*/ 1555 w 4424"/>
              <a:gd name="T43" fmla="*/ 1130 h 1850"/>
              <a:gd name="T44" fmla="*/ 1661 w 4424"/>
              <a:gd name="T45" fmla="*/ 1101 h 1850"/>
              <a:gd name="T46" fmla="*/ 1737 w 4424"/>
              <a:gd name="T47" fmla="*/ 1064 h 1850"/>
              <a:gd name="T48" fmla="*/ 1841 w 4424"/>
              <a:gd name="T49" fmla="*/ 1042 h 1850"/>
              <a:gd name="T50" fmla="*/ 1893 w 4424"/>
              <a:gd name="T51" fmla="*/ 995 h 1850"/>
              <a:gd name="T52" fmla="*/ 1966 w 4424"/>
              <a:gd name="T53" fmla="*/ 971 h 1850"/>
              <a:gd name="T54" fmla="*/ 2032 w 4424"/>
              <a:gd name="T55" fmla="*/ 938 h 1850"/>
              <a:gd name="T56" fmla="*/ 2115 w 4424"/>
              <a:gd name="T57" fmla="*/ 917 h 1850"/>
              <a:gd name="T58" fmla="*/ 2163 w 4424"/>
              <a:gd name="T59" fmla="*/ 884 h 1850"/>
              <a:gd name="T60" fmla="*/ 2236 w 4424"/>
              <a:gd name="T61" fmla="*/ 862 h 1850"/>
              <a:gd name="T62" fmla="*/ 2283 w 4424"/>
              <a:gd name="T63" fmla="*/ 832 h 1850"/>
              <a:gd name="T64" fmla="*/ 2361 w 4424"/>
              <a:gd name="T65" fmla="*/ 805 h 1850"/>
              <a:gd name="T66" fmla="*/ 2437 w 4424"/>
              <a:gd name="T67" fmla="*/ 770 h 1850"/>
              <a:gd name="T68" fmla="*/ 2517 w 4424"/>
              <a:gd name="T69" fmla="*/ 739 h 1850"/>
              <a:gd name="T70" fmla="*/ 2595 w 4424"/>
              <a:gd name="T71" fmla="*/ 701 h 1850"/>
              <a:gd name="T72" fmla="*/ 2690 w 4424"/>
              <a:gd name="T73" fmla="*/ 675 h 1850"/>
              <a:gd name="T74" fmla="*/ 2754 w 4424"/>
              <a:gd name="T75" fmla="*/ 640 h 1850"/>
              <a:gd name="T76" fmla="*/ 2865 w 4424"/>
              <a:gd name="T77" fmla="*/ 611 h 1850"/>
              <a:gd name="T78" fmla="*/ 2915 w 4424"/>
              <a:gd name="T79" fmla="*/ 583 h 1850"/>
              <a:gd name="T80" fmla="*/ 2979 w 4424"/>
              <a:gd name="T81" fmla="*/ 559 h 1850"/>
              <a:gd name="T82" fmla="*/ 3057 w 4424"/>
              <a:gd name="T83" fmla="*/ 524 h 1850"/>
              <a:gd name="T84" fmla="*/ 3144 w 4424"/>
              <a:gd name="T85" fmla="*/ 498 h 1850"/>
              <a:gd name="T86" fmla="*/ 3236 w 4424"/>
              <a:gd name="T87" fmla="*/ 467 h 1850"/>
              <a:gd name="T88" fmla="*/ 3364 w 4424"/>
              <a:gd name="T89" fmla="*/ 443 h 1850"/>
              <a:gd name="T90" fmla="*/ 3423 w 4424"/>
              <a:gd name="T91" fmla="*/ 408 h 1850"/>
              <a:gd name="T92" fmla="*/ 3520 w 4424"/>
              <a:gd name="T93" fmla="*/ 384 h 1850"/>
              <a:gd name="T94" fmla="*/ 3598 w 4424"/>
              <a:gd name="T95" fmla="*/ 346 h 1850"/>
              <a:gd name="T96" fmla="*/ 3686 w 4424"/>
              <a:gd name="T97" fmla="*/ 320 h 1850"/>
              <a:gd name="T98" fmla="*/ 3733 w 4424"/>
              <a:gd name="T99" fmla="*/ 292 h 1850"/>
              <a:gd name="T100" fmla="*/ 3821 w 4424"/>
              <a:gd name="T101" fmla="*/ 270 h 1850"/>
              <a:gd name="T102" fmla="*/ 3946 w 4424"/>
              <a:gd name="T103" fmla="*/ 228 h 1850"/>
              <a:gd name="T104" fmla="*/ 4074 w 4424"/>
              <a:gd name="T105" fmla="*/ 192 h 1850"/>
              <a:gd name="T106" fmla="*/ 4190 w 4424"/>
              <a:gd name="T107" fmla="*/ 140 h 1850"/>
              <a:gd name="T108" fmla="*/ 4424 w 4424"/>
              <a:gd name="T109" fmla="*/ 83 h 18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424" h="1850">
                <a:moveTo>
                  <a:pt x="0" y="1850"/>
                </a:moveTo>
                <a:lnTo>
                  <a:pt x="0" y="1826"/>
                </a:lnTo>
                <a:lnTo>
                  <a:pt x="50" y="1826"/>
                </a:lnTo>
                <a:lnTo>
                  <a:pt x="50" y="1809"/>
                </a:lnTo>
                <a:lnTo>
                  <a:pt x="76" y="1809"/>
                </a:lnTo>
                <a:lnTo>
                  <a:pt x="76" y="1800"/>
                </a:lnTo>
                <a:lnTo>
                  <a:pt x="100" y="1800"/>
                </a:lnTo>
                <a:lnTo>
                  <a:pt x="100" y="1790"/>
                </a:lnTo>
                <a:lnTo>
                  <a:pt x="140" y="1790"/>
                </a:lnTo>
                <a:lnTo>
                  <a:pt x="140" y="1776"/>
                </a:lnTo>
                <a:lnTo>
                  <a:pt x="166" y="1776"/>
                </a:lnTo>
                <a:lnTo>
                  <a:pt x="166" y="1767"/>
                </a:lnTo>
                <a:lnTo>
                  <a:pt x="204" y="1767"/>
                </a:lnTo>
                <a:lnTo>
                  <a:pt x="204" y="1755"/>
                </a:lnTo>
                <a:lnTo>
                  <a:pt x="228" y="1755"/>
                </a:lnTo>
                <a:lnTo>
                  <a:pt x="228" y="1743"/>
                </a:lnTo>
                <a:lnTo>
                  <a:pt x="263" y="1743"/>
                </a:lnTo>
                <a:lnTo>
                  <a:pt x="263" y="1727"/>
                </a:lnTo>
                <a:lnTo>
                  <a:pt x="291" y="1727"/>
                </a:lnTo>
                <a:lnTo>
                  <a:pt x="291" y="1712"/>
                </a:lnTo>
                <a:lnTo>
                  <a:pt x="322" y="1712"/>
                </a:lnTo>
                <a:lnTo>
                  <a:pt x="322" y="1701"/>
                </a:lnTo>
                <a:lnTo>
                  <a:pt x="346" y="1701"/>
                </a:lnTo>
                <a:lnTo>
                  <a:pt x="346" y="1686"/>
                </a:lnTo>
                <a:lnTo>
                  <a:pt x="369" y="1686"/>
                </a:lnTo>
                <a:lnTo>
                  <a:pt x="369" y="1672"/>
                </a:lnTo>
                <a:lnTo>
                  <a:pt x="400" y="1672"/>
                </a:lnTo>
                <a:lnTo>
                  <a:pt x="400" y="1658"/>
                </a:lnTo>
                <a:lnTo>
                  <a:pt x="438" y="1658"/>
                </a:lnTo>
                <a:lnTo>
                  <a:pt x="438" y="1644"/>
                </a:lnTo>
                <a:lnTo>
                  <a:pt x="471" y="1644"/>
                </a:lnTo>
                <a:lnTo>
                  <a:pt x="471" y="1632"/>
                </a:lnTo>
                <a:lnTo>
                  <a:pt x="507" y="1632"/>
                </a:lnTo>
                <a:lnTo>
                  <a:pt x="507" y="1622"/>
                </a:lnTo>
                <a:lnTo>
                  <a:pt x="537" y="1622"/>
                </a:lnTo>
                <a:lnTo>
                  <a:pt x="537" y="1608"/>
                </a:lnTo>
                <a:lnTo>
                  <a:pt x="568" y="1608"/>
                </a:lnTo>
                <a:lnTo>
                  <a:pt x="568" y="1596"/>
                </a:lnTo>
                <a:lnTo>
                  <a:pt x="594" y="1596"/>
                </a:lnTo>
                <a:lnTo>
                  <a:pt x="594" y="1584"/>
                </a:lnTo>
                <a:lnTo>
                  <a:pt x="620" y="1584"/>
                </a:lnTo>
                <a:lnTo>
                  <a:pt x="620" y="1570"/>
                </a:lnTo>
                <a:lnTo>
                  <a:pt x="646" y="1570"/>
                </a:lnTo>
                <a:lnTo>
                  <a:pt x="646" y="1556"/>
                </a:lnTo>
                <a:lnTo>
                  <a:pt x="663" y="1556"/>
                </a:lnTo>
                <a:lnTo>
                  <a:pt x="663" y="1544"/>
                </a:lnTo>
                <a:lnTo>
                  <a:pt x="694" y="1544"/>
                </a:lnTo>
                <a:lnTo>
                  <a:pt x="694" y="1525"/>
                </a:lnTo>
                <a:lnTo>
                  <a:pt x="715" y="1525"/>
                </a:lnTo>
                <a:lnTo>
                  <a:pt x="715" y="1513"/>
                </a:lnTo>
                <a:lnTo>
                  <a:pt x="738" y="1513"/>
                </a:lnTo>
                <a:lnTo>
                  <a:pt x="738" y="1499"/>
                </a:lnTo>
                <a:lnTo>
                  <a:pt x="764" y="1499"/>
                </a:lnTo>
                <a:lnTo>
                  <a:pt x="764" y="1485"/>
                </a:lnTo>
                <a:lnTo>
                  <a:pt x="791" y="1485"/>
                </a:lnTo>
                <a:lnTo>
                  <a:pt x="791" y="1476"/>
                </a:lnTo>
                <a:lnTo>
                  <a:pt x="835" y="1476"/>
                </a:lnTo>
                <a:lnTo>
                  <a:pt x="835" y="1461"/>
                </a:lnTo>
                <a:lnTo>
                  <a:pt x="854" y="1461"/>
                </a:lnTo>
                <a:lnTo>
                  <a:pt x="854" y="1450"/>
                </a:lnTo>
                <a:lnTo>
                  <a:pt x="883" y="1450"/>
                </a:lnTo>
                <a:lnTo>
                  <a:pt x="883" y="1435"/>
                </a:lnTo>
                <a:lnTo>
                  <a:pt x="909" y="1435"/>
                </a:lnTo>
                <a:lnTo>
                  <a:pt x="909" y="1423"/>
                </a:lnTo>
                <a:lnTo>
                  <a:pt x="940" y="1423"/>
                </a:lnTo>
                <a:lnTo>
                  <a:pt x="940" y="1412"/>
                </a:lnTo>
                <a:lnTo>
                  <a:pt x="963" y="1412"/>
                </a:lnTo>
                <a:lnTo>
                  <a:pt x="963" y="1397"/>
                </a:lnTo>
                <a:lnTo>
                  <a:pt x="984" y="1397"/>
                </a:lnTo>
                <a:lnTo>
                  <a:pt x="984" y="1386"/>
                </a:lnTo>
                <a:lnTo>
                  <a:pt x="1015" y="1386"/>
                </a:lnTo>
                <a:lnTo>
                  <a:pt x="1015" y="1374"/>
                </a:lnTo>
                <a:lnTo>
                  <a:pt x="1051" y="1374"/>
                </a:lnTo>
                <a:lnTo>
                  <a:pt x="1051" y="1364"/>
                </a:lnTo>
                <a:lnTo>
                  <a:pt x="1074" y="1364"/>
                </a:lnTo>
                <a:lnTo>
                  <a:pt x="1074" y="1350"/>
                </a:lnTo>
                <a:lnTo>
                  <a:pt x="1107" y="1350"/>
                </a:lnTo>
                <a:lnTo>
                  <a:pt x="1107" y="1341"/>
                </a:lnTo>
                <a:lnTo>
                  <a:pt x="1131" y="1341"/>
                </a:lnTo>
                <a:lnTo>
                  <a:pt x="1131" y="1329"/>
                </a:lnTo>
                <a:lnTo>
                  <a:pt x="1155" y="1329"/>
                </a:lnTo>
                <a:lnTo>
                  <a:pt x="1155" y="1315"/>
                </a:lnTo>
                <a:lnTo>
                  <a:pt x="1178" y="1315"/>
                </a:lnTo>
                <a:lnTo>
                  <a:pt x="1178" y="1300"/>
                </a:lnTo>
                <a:lnTo>
                  <a:pt x="1200" y="1300"/>
                </a:lnTo>
                <a:lnTo>
                  <a:pt x="1200" y="1286"/>
                </a:lnTo>
                <a:lnTo>
                  <a:pt x="1226" y="1286"/>
                </a:lnTo>
                <a:lnTo>
                  <a:pt x="1226" y="1277"/>
                </a:lnTo>
                <a:lnTo>
                  <a:pt x="1254" y="1277"/>
                </a:lnTo>
                <a:lnTo>
                  <a:pt x="1254" y="1265"/>
                </a:lnTo>
                <a:lnTo>
                  <a:pt x="1297" y="1265"/>
                </a:lnTo>
                <a:lnTo>
                  <a:pt x="1297" y="1248"/>
                </a:lnTo>
                <a:lnTo>
                  <a:pt x="1330" y="1248"/>
                </a:lnTo>
                <a:lnTo>
                  <a:pt x="1330" y="1236"/>
                </a:lnTo>
                <a:lnTo>
                  <a:pt x="1363" y="1236"/>
                </a:lnTo>
                <a:lnTo>
                  <a:pt x="1363" y="1220"/>
                </a:lnTo>
                <a:lnTo>
                  <a:pt x="1391" y="1220"/>
                </a:lnTo>
                <a:lnTo>
                  <a:pt x="1391" y="1208"/>
                </a:lnTo>
                <a:lnTo>
                  <a:pt x="1413" y="1208"/>
                </a:lnTo>
                <a:lnTo>
                  <a:pt x="1413" y="1191"/>
                </a:lnTo>
                <a:lnTo>
                  <a:pt x="1441" y="1191"/>
                </a:lnTo>
                <a:lnTo>
                  <a:pt x="1441" y="1182"/>
                </a:lnTo>
                <a:lnTo>
                  <a:pt x="1465" y="1182"/>
                </a:lnTo>
                <a:lnTo>
                  <a:pt x="1465" y="1168"/>
                </a:lnTo>
                <a:lnTo>
                  <a:pt x="1495" y="1168"/>
                </a:lnTo>
                <a:lnTo>
                  <a:pt x="1495" y="1154"/>
                </a:lnTo>
                <a:lnTo>
                  <a:pt x="1524" y="1154"/>
                </a:lnTo>
                <a:lnTo>
                  <a:pt x="1524" y="1142"/>
                </a:lnTo>
                <a:lnTo>
                  <a:pt x="1555" y="1142"/>
                </a:lnTo>
                <a:lnTo>
                  <a:pt x="1555" y="1130"/>
                </a:lnTo>
                <a:lnTo>
                  <a:pt x="1595" y="1130"/>
                </a:lnTo>
                <a:lnTo>
                  <a:pt x="1595" y="1120"/>
                </a:lnTo>
                <a:lnTo>
                  <a:pt x="1626" y="1120"/>
                </a:lnTo>
                <a:lnTo>
                  <a:pt x="1626" y="1101"/>
                </a:lnTo>
                <a:lnTo>
                  <a:pt x="1661" y="1101"/>
                </a:lnTo>
                <a:lnTo>
                  <a:pt x="1661" y="1092"/>
                </a:lnTo>
                <a:lnTo>
                  <a:pt x="1697" y="1092"/>
                </a:lnTo>
                <a:lnTo>
                  <a:pt x="1697" y="1075"/>
                </a:lnTo>
                <a:lnTo>
                  <a:pt x="1737" y="1075"/>
                </a:lnTo>
                <a:lnTo>
                  <a:pt x="1737" y="1064"/>
                </a:lnTo>
                <a:lnTo>
                  <a:pt x="1765" y="1064"/>
                </a:lnTo>
                <a:lnTo>
                  <a:pt x="1765" y="1056"/>
                </a:lnTo>
                <a:lnTo>
                  <a:pt x="1805" y="1056"/>
                </a:lnTo>
                <a:lnTo>
                  <a:pt x="1805" y="1042"/>
                </a:lnTo>
                <a:lnTo>
                  <a:pt x="1841" y="1042"/>
                </a:lnTo>
                <a:lnTo>
                  <a:pt x="1841" y="1026"/>
                </a:lnTo>
                <a:lnTo>
                  <a:pt x="1867" y="1026"/>
                </a:lnTo>
                <a:lnTo>
                  <a:pt x="1867" y="1011"/>
                </a:lnTo>
                <a:lnTo>
                  <a:pt x="1893" y="1011"/>
                </a:lnTo>
                <a:lnTo>
                  <a:pt x="1893" y="995"/>
                </a:lnTo>
                <a:lnTo>
                  <a:pt x="1917" y="995"/>
                </a:lnTo>
                <a:lnTo>
                  <a:pt x="1917" y="985"/>
                </a:lnTo>
                <a:lnTo>
                  <a:pt x="1935" y="985"/>
                </a:lnTo>
                <a:lnTo>
                  <a:pt x="1935" y="971"/>
                </a:lnTo>
                <a:lnTo>
                  <a:pt x="1966" y="971"/>
                </a:lnTo>
                <a:lnTo>
                  <a:pt x="1966" y="962"/>
                </a:lnTo>
                <a:lnTo>
                  <a:pt x="2006" y="962"/>
                </a:lnTo>
                <a:lnTo>
                  <a:pt x="2006" y="948"/>
                </a:lnTo>
                <a:lnTo>
                  <a:pt x="2032" y="948"/>
                </a:lnTo>
                <a:lnTo>
                  <a:pt x="2032" y="938"/>
                </a:lnTo>
                <a:lnTo>
                  <a:pt x="2058" y="938"/>
                </a:lnTo>
                <a:lnTo>
                  <a:pt x="2058" y="929"/>
                </a:lnTo>
                <a:lnTo>
                  <a:pt x="2089" y="929"/>
                </a:lnTo>
                <a:lnTo>
                  <a:pt x="2089" y="917"/>
                </a:lnTo>
                <a:lnTo>
                  <a:pt x="2115" y="917"/>
                </a:lnTo>
                <a:lnTo>
                  <a:pt x="2115" y="905"/>
                </a:lnTo>
                <a:lnTo>
                  <a:pt x="2139" y="905"/>
                </a:lnTo>
                <a:lnTo>
                  <a:pt x="2139" y="893"/>
                </a:lnTo>
                <a:lnTo>
                  <a:pt x="2163" y="893"/>
                </a:lnTo>
                <a:lnTo>
                  <a:pt x="2163" y="884"/>
                </a:lnTo>
                <a:lnTo>
                  <a:pt x="2181" y="884"/>
                </a:lnTo>
                <a:lnTo>
                  <a:pt x="2181" y="874"/>
                </a:lnTo>
                <a:lnTo>
                  <a:pt x="2207" y="874"/>
                </a:lnTo>
                <a:lnTo>
                  <a:pt x="2207" y="862"/>
                </a:lnTo>
                <a:lnTo>
                  <a:pt x="2236" y="862"/>
                </a:lnTo>
                <a:lnTo>
                  <a:pt x="2236" y="853"/>
                </a:lnTo>
                <a:lnTo>
                  <a:pt x="2262" y="853"/>
                </a:lnTo>
                <a:lnTo>
                  <a:pt x="2262" y="841"/>
                </a:lnTo>
                <a:lnTo>
                  <a:pt x="2283" y="841"/>
                </a:lnTo>
                <a:lnTo>
                  <a:pt x="2283" y="832"/>
                </a:lnTo>
                <a:lnTo>
                  <a:pt x="2304" y="832"/>
                </a:lnTo>
                <a:lnTo>
                  <a:pt x="2304" y="820"/>
                </a:lnTo>
                <a:lnTo>
                  <a:pt x="2335" y="820"/>
                </a:lnTo>
                <a:lnTo>
                  <a:pt x="2335" y="805"/>
                </a:lnTo>
                <a:lnTo>
                  <a:pt x="2361" y="805"/>
                </a:lnTo>
                <a:lnTo>
                  <a:pt x="2361" y="791"/>
                </a:lnTo>
                <a:lnTo>
                  <a:pt x="2397" y="791"/>
                </a:lnTo>
                <a:lnTo>
                  <a:pt x="2397" y="779"/>
                </a:lnTo>
                <a:lnTo>
                  <a:pt x="2437" y="779"/>
                </a:lnTo>
                <a:lnTo>
                  <a:pt x="2437" y="770"/>
                </a:lnTo>
                <a:lnTo>
                  <a:pt x="2470" y="770"/>
                </a:lnTo>
                <a:lnTo>
                  <a:pt x="2470" y="756"/>
                </a:lnTo>
                <a:lnTo>
                  <a:pt x="2496" y="756"/>
                </a:lnTo>
                <a:lnTo>
                  <a:pt x="2496" y="739"/>
                </a:lnTo>
                <a:lnTo>
                  <a:pt x="2517" y="739"/>
                </a:lnTo>
                <a:lnTo>
                  <a:pt x="2517" y="730"/>
                </a:lnTo>
                <a:lnTo>
                  <a:pt x="2562" y="730"/>
                </a:lnTo>
                <a:lnTo>
                  <a:pt x="2562" y="715"/>
                </a:lnTo>
                <a:lnTo>
                  <a:pt x="2595" y="715"/>
                </a:lnTo>
                <a:lnTo>
                  <a:pt x="2595" y="701"/>
                </a:lnTo>
                <a:lnTo>
                  <a:pt x="2626" y="701"/>
                </a:lnTo>
                <a:lnTo>
                  <a:pt x="2626" y="689"/>
                </a:lnTo>
                <a:lnTo>
                  <a:pt x="2657" y="689"/>
                </a:lnTo>
                <a:lnTo>
                  <a:pt x="2657" y="675"/>
                </a:lnTo>
                <a:lnTo>
                  <a:pt x="2690" y="675"/>
                </a:lnTo>
                <a:lnTo>
                  <a:pt x="2690" y="663"/>
                </a:lnTo>
                <a:lnTo>
                  <a:pt x="2721" y="663"/>
                </a:lnTo>
                <a:lnTo>
                  <a:pt x="2721" y="652"/>
                </a:lnTo>
                <a:lnTo>
                  <a:pt x="2754" y="652"/>
                </a:lnTo>
                <a:lnTo>
                  <a:pt x="2754" y="640"/>
                </a:lnTo>
                <a:lnTo>
                  <a:pt x="2785" y="640"/>
                </a:lnTo>
                <a:lnTo>
                  <a:pt x="2785" y="623"/>
                </a:lnTo>
                <a:lnTo>
                  <a:pt x="2825" y="623"/>
                </a:lnTo>
                <a:lnTo>
                  <a:pt x="2825" y="611"/>
                </a:lnTo>
                <a:lnTo>
                  <a:pt x="2865" y="611"/>
                </a:lnTo>
                <a:lnTo>
                  <a:pt x="2865" y="602"/>
                </a:lnTo>
                <a:lnTo>
                  <a:pt x="2891" y="602"/>
                </a:lnTo>
                <a:lnTo>
                  <a:pt x="2891" y="590"/>
                </a:lnTo>
                <a:lnTo>
                  <a:pt x="2915" y="590"/>
                </a:lnTo>
                <a:lnTo>
                  <a:pt x="2915" y="583"/>
                </a:lnTo>
                <a:lnTo>
                  <a:pt x="2929" y="583"/>
                </a:lnTo>
                <a:lnTo>
                  <a:pt x="2929" y="573"/>
                </a:lnTo>
                <a:lnTo>
                  <a:pt x="2960" y="573"/>
                </a:lnTo>
                <a:lnTo>
                  <a:pt x="2960" y="559"/>
                </a:lnTo>
                <a:lnTo>
                  <a:pt x="2979" y="559"/>
                </a:lnTo>
                <a:lnTo>
                  <a:pt x="2979" y="547"/>
                </a:lnTo>
                <a:lnTo>
                  <a:pt x="3033" y="547"/>
                </a:lnTo>
                <a:lnTo>
                  <a:pt x="3033" y="536"/>
                </a:lnTo>
                <a:lnTo>
                  <a:pt x="3057" y="536"/>
                </a:lnTo>
                <a:lnTo>
                  <a:pt x="3057" y="524"/>
                </a:lnTo>
                <a:lnTo>
                  <a:pt x="3078" y="524"/>
                </a:lnTo>
                <a:lnTo>
                  <a:pt x="3078" y="509"/>
                </a:lnTo>
                <a:lnTo>
                  <a:pt x="3118" y="509"/>
                </a:lnTo>
                <a:lnTo>
                  <a:pt x="3118" y="498"/>
                </a:lnTo>
                <a:lnTo>
                  <a:pt x="3144" y="498"/>
                </a:lnTo>
                <a:lnTo>
                  <a:pt x="3144" y="488"/>
                </a:lnTo>
                <a:lnTo>
                  <a:pt x="3218" y="488"/>
                </a:lnTo>
                <a:lnTo>
                  <a:pt x="3218" y="476"/>
                </a:lnTo>
                <a:lnTo>
                  <a:pt x="3236" y="476"/>
                </a:lnTo>
                <a:lnTo>
                  <a:pt x="3236" y="467"/>
                </a:lnTo>
                <a:lnTo>
                  <a:pt x="3265" y="467"/>
                </a:lnTo>
                <a:lnTo>
                  <a:pt x="3265" y="453"/>
                </a:lnTo>
                <a:lnTo>
                  <a:pt x="3277" y="453"/>
                </a:lnTo>
                <a:lnTo>
                  <a:pt x="3277" y="443"/>
                </a:lnTo>
                <a:lnTo>
                  <a:pt x="3364" y="443"/>
                </a:lnTo>
                <a:lnTo>
                  <a:pt x="3364" y="429"/>
                </a:lnTo>
                <a:lnTo>
                  <a:pt x="3388" y="429"/>
                </a:lnTo>
                <a:lnTo>
                  <a:pt x="3388" y="420"/>
                </a:lnTo>
                <a:lnTo>
                  <a:pt x="3423" y="420"/>
                </a:lnTo>
                <a:lnTo>
                  <a:pt x="3423" y="408"/>
                </a:lnTo>
                <a:lnTo>
                  <a:pt x="3449" y="408"/>
                </a:lnTo>
                <a:lnTo>
                  <a:pt x="3449" y="396"/>
                </a:lnTo>
                <a:lnTo>
                  <a:pt x="3483" y="396"/>
                </a:lnTo>
                <a:lnTo>
                  <a:pt x="3483" y="384"/>
                </a:lnTo>
                <a:lnTo>
                  <a:pt x="3520" y="384"/>
                </a:lnTo>
                <a:lnTo>
                  <a:pt x="3520" y="375"/>
                </a:lnTo>
                <a:lnTo>
                  <a:pt x="3561" y="375"/>
                </a:lnTo>
                <a:lnTo>
                  <a:pt x="3561" y="358"/>
                </a:lnTo>
                <a:lnTo>
                  <a:pt x="3598" y="358"/>
                </a:lnTo>
                <a:lnTo>
                  <a:pt x="3598" y="346"/>
                </a:lnTo>
                <a:lnTo>
                  <a:pt x="3617" y="346"/>
                </a:lnTo>
                <a:lnTo>
                  <a:pt x="3617" y="334"/>
                </a:lnTo>
                <a:lnTo>
                  <a:pt x="3639" y="334"/>
                </a:lnTo>
                <a:lnTo>
                  <a:pt x="3639" y="320"/>
                </a:lnTo>
                <a:lnTo>
                  <a:pt x="3686" y="320"/>
                </a:lnTo>
                <a:lnTo>
                  <a:pt x="3686" y="306"/>
                </a:lnTo>
                <a:lnTo>
                  <a:pt x="3707" y="306"/>
                </a:lnTo>
                <a:lnTo>
                  <a:pt x="3707" y="296"/>
                </a:lnTo>
                <a:lnTo>
                  <a:pt x="3733" y="296"/>
                </a:lnTo>
                <a:lnTo>
                  <a:pt x="3733" y="292"/>
                </a:lnTo>
                <a:lnTo>
                  <a:pt x="3771" y="292"/>
                </a:lnTo>
                <a:lnTo>
                  <a:pt x="3771" y="282"/>
                </a:lnTo>
                <a:lnTo>
                  <a:pt x="3802" y="282"/>
                </a:lnTo>
                <a:lnTo>
                  <a:pt x="3802" y="270"/>
                </a:lnTo>
                <a:lnTo>
                  <a:pt x="3821" y="270"/>
                </a:lnTo>
                <a:lnTo>
                  <a:pt x="3821" y="254"/>
                </a:lnTo>
                <a:lnTo>
                  <a:pt x="3927" y="254"/>
                </a:lnTo>
                <a:lnTo>
                  <a:pt x="3927" y="242"/>
                </a:lnTo>
                <a:lnTo>
                  <a:pt x="3946" y="242"/>
                </a:lnTo>
                <a:lnTo>
                  <a:pt x="3946" y="228"/>
                </a:lnTo>
                <a:lnTo>
                  <a:pt x="3991" y="228"/>
                </a:lnTo>
                <a:lnTo>
                  <a:pt x="3991" y="204"/>
                </a:lnTo>
                <a:lnTo>
                  <a:pt x="4008" y="204"/>
                </a:lnTo>
                <a:lnTo>
                  <a:pt x="4008" y="192"/>
                </a:lnTo>
                <a:lnTo>
                  <a:pt x="4074" y="192"/>
                </a:lnTo>
                <a:lnTo>
                  <a:pt x="4074" y="180"/>
                </a:lnTo>
                <a:lnTo>
                  <a:pt x="4159" y="180"/>
                </a:lnTo>
                <a:lnTo>
                  <a:pt x="4159" y="159"/>
                </a:lnTo>
                <a:lnTo>
                  <a:pt x="4190" y="159"/>
                </a:lnTo>
                <a:lnTo>
                  <a:pt x="4190" y="140"/>
                </a:lnTo>
                <a:lnTo>
                  <a:pt x="4216" y="140"/>
                </a:lnTo>
                <a:lnTo>
                  <a:pt x="4216" y="119"/>
                </a:lnTo>
                <a:lnTo>
                  <a:pt x="4325" y="119"/>
                </a:lnTo>
                <a:lnTo>
                  <a:pt x="4325" y="83"/>
                </a:lnTo>
                <a:lnTo>
                  <a:pt x="4424" y="83"/>
                </a:lnTo>
                <a:lnTo>
                  <a:pt x="4424" y="0"/>
                </a:lnTo>
              </a:path>
            </a:pathLst>
          </a:custGeom>
          <a:noFill/>
          <a:ln w="19050" cap="flat" cmpd="sng" algn="ctr">
            <a:solidFill>
              <a:srgbClr val="9D9D9C"/>
            </a:solid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22" name="Freeform 7"/>
          <p:cNvSpPr>
            <a:spLocks/>
          </p:cNvSpPr>
          <p:nvPr/>
        </p:nvSpPr>
        <p:spPr bwMode="auto">
          <a:xfrm>
            <a:off x="2168153" y="1266806"/>
            <a:ext cx="5830246" cy="2431783"/>
          </a:xfrm>
          <a:custGeom>
            <a:avLst/>
            <a:gdLst>
              <a:gd name="T0" fmla="*/ 0 w 3844"/>
              <a:gd name="T1" fmla="*/ 0 h 1302"/>
              <a:gd name="T2" fmla="*/ 0 w 3844"/>
              <a:gd name="T3" fmla="*/ 1302 h 1302"/>
              <a:gd name="T4" fmla="*/ 3844 w 3844"/>
              <a:gd name="T5" fmla="*/ 1302 h 1302"/>
            </a:gdLst>
            <a:ahLst/>
            <a:cxnLst>
              <a:cxn ang="0">
                <a:pos x="T0" y="T1"/>
              </a:cxn>
              <a:cxn ang="0">
                <a:pos x="T2" y="T3"/>
              </a:cxn>
              <a:cxn ang="0">
                <a:pos x="T4" y="T5"/>
              </a:cxn>
            </a:cxnLst>
            <a:rect l="0" t="0" r="r" b="b"/>
            <a:pathLst>
              <a:path w="3844" h="1302">
                <a:moveTo>
                  <a:pt x="0" y="0"/>
                </a:moveTo>
                <a:lnTo>
                  <a:pt x="0" y="1302"/>
                </a:lnTo>
                <a:lnTo>
                  <a:pt x="3844" y="1302"/>
                </a:lnTo>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en-GB" sz="1800" dirty="0">
              <a:solidFill>
                <a:srgbClr val="474749"/>
              </a:solidFill>
              <a:latin typeface="Arial"/>
            </a:endParaRPr>
          </a:p>
        </p:txBody>
      </p:sp>
      <p:sp>
        <p:nvSpPr>
          <p:cNvPr id="124" name="TextBox 123"/>
          <p:cNvSpPr txBox="1"/>
          <p:nvPr/>
        </p:nvSpPr>
        <p:spPr>
          <a:xfrm>
            <a:off x="2783167" y="1623731"/>
            <a:ext cx="1676741" cy="467239"/>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r>
              <a:rPr lang="en-US" sz="1400" b="1" dirty="0">
                <a:solidFill>
                  <a:srgbClr val="808080"/>
                </a:solidFill>
                <a:latin typeface="Arial"/>
              </a:rPr>
              <a:t>E</a:t>
            </a:r>
            <a:r>
              <a:rPr lang="en-US" sz="1400" b="1" dirty="0" smtClean="0">
                <a:solidFill>
                  <a:srgbClr val="808080"/>
                </a:solidFill>
                <a:latin typeface="Arial"/>
              </a:rPr>
              <a:t>nalapril* (N=4,212)</a:t>
            </a:r>
          </a:p>
          <a:p>
            <a:pPr algn="l"/>
            <a:r>
              <a:rPr lang="en-US" sz="1400" b="1" dirty="0" smtClean="0">
                <a:solidFill>
                  <a:srgbClr val="E9AE00"/>
                </a:solidFill>
                <a:latin typeface="Arial"/>
              </a:rPr>
              <a:t>Entresto (N=4,187)</a:t>
            </a:r>
            <a:endParaRPr lang="en-US" sz="1400" b="1" dirty="0">
              <a:solidFill>
                <a:srgbClr val="E9AE00"/>
              </a:solidFill>
              <a:latin typeface="Arial"/>
            </a:endParaRPr>
          </a:p>
        </p:txBody>
      </p:sp>
      <p:sp>
        <p:nvSpPr>
          <p:cNvPr id="125" name="TextBox 124"/>
          <p:cNvSpPr txBox="1"/>
          <p:nvPr/>
        </p:nvSpPr>
        <p:spPr>
          <a:xfrm>
            <a:off x="2793319" y="2130399"/>
            <a:ext cx="2059167" cy="590349"/>
          </a:xfrm>
          <a:prstGeom prst="rect">
            <a:avLst/>
          </a:prstGeom>
          <a:noFill/>
        </p:spPr>
        <p:txBody>
          <a:bodyPr wrap="squar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spcAft>
                <a:spcPts val="0"/>
              </a:spcAft>
              <a:buClr>
                <a:srgbClr val="FCAF17"/>
              </a:buClr>
              <a:buFont typeface="Wingdings" pitchFamily="2" charset="2"/>
              <a:buNone/>
            </a:pPr>
            <a:r>
              <a:rPr lang="en-US" sz="1200" dirty="0">
                <a:solidFill>
                  <a:srgbClr val="374B5A"/>
                </a:solidFill>
                <a:latin typeface="Arial"/>
              </a:rPr>
              <a:t>Hazard </a:t>
            </a:r>
            <a:r>
              <a:rPr lang="en-US" sz="1200" dirty="0" smtClean="0">
                <a:solidFill>
                  <a:srgbClr val="374B5A"/>
                </a:solidFill>
                <a:latin typeface="Arial"/>
              </a:rPr>
              <a:t>ratio=0.77 </a:t>
            </a:r>
            <a:endParaRPr lang="uk-UA" sz="1200" dirty="0" smtClean="0">
              <a:solidFill>
                <a:srgbClr val="374B5A"/>
              </a:solidFill>
              <a:latin typeface="Arial"/>
            </a:endParaRPr>
          </a:p>
          <a:p>
            <a:pPr algn="l">
              <a:spcAft>
                <a:spcPts val="0"/>
              </a:spcAft>
              <a:buClr>
                <a:srgbClr val="FCAF17"/>
              </a:buClr>
              <a:buFont typeface="Wingdings" pitchFamily="2" charset="2"/>
              <a:buNone/>
            </a:pPr>
            <a:r>
              <a:rPr lang="en-US" sz="1200" dirty="0" smtClean="0">
                <a:solidFill>
                  <a:srgbClr val="374B5A"/>
                </a:solidFill>
                <a:latin typeface="Arial"/>
              </a:rPr>
              <a:t>(</a:t>
            </a:r>
            <a:r>
              <a:rPr lang="en-US" sz="1200" dirty="0">
                <a:solidFill>
                  <a:srgbClr val="374B5A"/>
                </a:solidFill>
                <a:latin typeface="Arial"/>
              </a:rPr>
              <a:t>95% CI: </a:t>
            </a:r>
            <a:r>
              <a:rPr lang="en-US" sz="1200" dirty="0" smtClean="0">
                <a:solidFill>
                  <a:srgbClr val="374B5A"/>
                </a:solidFill>
                <a:latin typeface="Arial"/>
              </a:rPr>
              <a:t>0.67–0.89)</a:t>
            </a:r>
            <a:endParaRPr lang="en-US" sz="1200" dirty="0">
              <a:solidFill>
                <a:srgbClr val="374B5A"/>
              </a:solidFill>
              <a:latin typeface="Arial"/>
            </a:endParaRPr>
          </a:p>
          <a:p>
            <a:pPr algn="l">
              <a:spcAft>
                <a:spcPts val="0"/>
              </a:spcAft>
              <a:buClr>
                <a:srgbClr val="FCAF17"/>
              </a:buClr>
              <a:buFont typeface="Wingdings" pitchFamily="2" charset="2"/>
              <a:buNone/>
            </a:pPr>
            <a:r>
              <a:rPr lang="en-US" sz="1200" dirty="0" smtClean="0">
                <a:solidFill>
                  <a:srgbClr val="374B5A"/>
                </a:solidFill>
                <a:latin typeface="Arial"/>
              </a:rPr>
              <a:t>p&lt;0.001</a:t>
            </a:r>
            <a:endParaRPr lang="en-US" sz="1200" dirty="0">
              <a:solidFill>
                <a:srgbClr val="374B5A"/>
              </a:solidFill>
              <a:latin typeface="Arial"/>
            </a:endParaRPr>
          </a:p>
        </p:txBody>
      </p:sp>
      <p:sp>
        <p:nvSpPr>
          <p:cNvPr id="45"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17</a:t>
            </a:fld>
            <a:endParaRPr lang="en-US" dirty="0" smtClean="0"/>
          </a:p>
        </p:txBody>
      </p:sp>
    </p:spTree>
    <p:extLst>
      <p:ext uri="{BB962C8B-B14F-4D97-AF65-F5344CB8AC3E}">
        <p14:creationId xmlns:p14="http://schemas.microsoft.com/office/powerpoint/2010/main" val="350307724"/>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6817" name="Rectangle 27"/>
          <p:cNvSpPr>
            <a:spLocks noGrp="1" noChangeArrowheads="1"/>
          </p:cNvSpPr>
          <p:nvPr>
            <p:ph type="title"/>
          </p:nvPr>
        </p:nvSpPr>
        <p:spPr>
          <a:xfrm>
            <a:off x="1055472" y="314974"/>
            <a:ext cx="7863840" cy="514350"/>
          </a:xfrm>
        </p:spPr>
        <p:txBody>
          <a:bodyPr anchor="t">
            <a:normAutofit/>
          </a:bodyPr>
          <a:lstStyle/>
          <a:p>
            <a:pPr>
              <a:lnSpc>
                <a:spcPct val="100000"/>
              </a:lnSpc>
            </a:pPr>
            <a:r>
              <a:rPr lang="en-GB" sz="1600" dirty="0"/>
              <a:t>Treatment with </a:t>
            </a:r>
            <a:r>
              <a:rPr lang="en-US" sz="1600" dirty="0" smtClean="0"/>
              <a:t>Entresto </a:t>
            </a:r>
            <a:r>
              <a:rPr lang="en-GB" sz="1600" dirty="0" smtClean="0"/>
              <a:t>resulted </a:t>
            </a:r>
            <a:r>
              <a:rPr lang="en-GB" sz="1600" dirty="0"/>
              <a:t>in a lower likelihood of multiple hospitalizations for HF</a:t>
            </a:r>
            <a:endParaRPr lang="en-GB" sz="1600" spc="0" dirty="0" smtClean="0"/>
          </a:p>
        </p:txBody>
      </p:sp>
      <p:sp>
        <p:nvSpPr>
          <p:cNvPr id="60" name="Rectangle 59">
            <a:hlinkClick r:id="rId3" action="ppaction://hlinksldjump"/>
          </p:cNvPr>
          <p:cNvSpPr/>
          <p:nvPr/>
        </p:nvSpPr>
        <p:spPr>
          <a:xfrm>
            <a:off x="675201" y="4760907"/>
            <a:ext cx="342327" cy="288184"/>
          </a:xfrm>
          <a:prstGeom prst="rect">
            <a:avLst/>
          </a:prstGeom>
          <a:solidFill>
            <a:srgbClr val="FFFFFF">
              <a:alpha val="0"/>
            </a:srgbClr>
          </a:solidFill>
          <a:ln>
            <a:noFill/>
          </a:ln>
          <a:effectLst>
            <a:outerShdw blurRad="19050" dist="12700" dir="5400000" algn="ctr" rotWithShape="0">
              <a:schemeClr val="tx1">
                <a:alpha val="1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GB" sz="1800" dirty="0">
              <a:solidFill>
                <a:srgbClr val="FFFFFF"/>
              </a:solidFill>
            </a:endParaRPr>
          </a:p>
        </p:txBody>
      </p:sp>
      <p:sp>
        <p:nvSpPr>
          <p:cNvPr id="68" name="Text Placeholder 9"/>
          <p:cNvSpPr txBox="1">
            <a:spLocks/>
          </p:cNvSpPr>
          <p:nvPr/>
        </p:nvSpPr>
        <p:spPr>
          <a:xfrm>
            <a:off x="922904" y="4549575"/>
            <a:ext cx="3226403" cy="516395"/>
          </a:xfrm>
          <a:prstGeom prst="rect">
            <a:avLst/>
          </a:prstGeom>
        </p:spPr>
        <p:txBody>
          <a:bodyPr anchor="b" anchorCtr="0"/>
          <a:lstStyle>
            <a:lvl1pPr marL="233363" indent="-233363" algn="l" rtl="0" eaLnBrk="0" fontAlgn="base" hangingPunct="0">
              <a:spcBef>
                <a:spcPct val="0"/>
              </a:spcBef>
              <a:spcAft>
                <a:spcPts val="600"/>
              </a:spcAft>
              <a:buClr>
                <a:schemeClr val="accent1"/>
              </a:buClr>
              <a:buSzPct val="110000"/>
              <a:buFont typeface="Wingdings" pitchFamily="2" charset="2"/>
              <a:buChar char="§"/>
              <a:defRPr sz="1600" spc="0" baseline="0">
                <a:solidFill>
                  <a:schemeClr val="tx1"/>
                </a:solidFill>
                <a:latin typeface="+mn-lt"/>
                <a:ea typeface="+mn-ea"/>
                <a:cs typeface="+mn-cs"/>
              </a:defRPr>
            </a:lvl1pPr>
            <a:lvl2pPr marL="398463" indent="-163513" algn="l" rtl="0" eaLnBrk="0" fontAlgn="base" hangingPunct="0">
              <a:spcBef>
                <a:spcPct val="0"/>
              </a:spcBef>
              <a:spcAft>
                <a:spcPts val="600"/>
              </a:spcAft>
              <a:buClr>
                <a:srgbClr val="917B69"/>
              </a:buClr>
              <a:buFont typeface="Arial" charset="0"/>
              <a:buChar char="•"/>
              <a:defRPr sz="1600" spc="0" baseline="0">
                <a:solidFill>
                  <a:schemeClr val="tx1"/>
                </a:solidFill>
                <a:latin typeface="+mn-lt"/>
              </a:defRPr>
            </a:lvl2pPr>
            <a:lvl3pPr marL="577850" indent="-177800" algn="l" rtl="0" eaLnBrk="0" fontAlgn="base" hangingPunct="0">
              <a:spcBef>
                <a:spcPct val="0"/>
              </a:spcBef>
              <a:spcAft>
                <a:spcPts val="600"/>
              </a:spcAft>
              <a:buClr>
                <a:schemeClr val="tx1"/>
              </a:buClr>
              <a:buFont typeface="Arial" charset="0"/>
              <a:buChar char="-"/>
              <a:defRPr sz="1600" spc="0" baseline="0">
                <a:solidFill>
                  <a:schemeClr val="tx1"/>
                </a:solidFill>
                <a:latin typeface="+mn-lt"/>
              </a:defRPr>
            </a:lvl3pPr>
            <a:lvl4pPr marL="752475" indent="-173038" algn="l" rtl="0" eaLnBrk="0" fontAlgn="base" hangingPunct="0">
              <a:spcBef>
                <a:spcPct val="0"/>
              </a:spcBef>
              <a:spcAft>
                <a:spcPts val="600"/>
              </a:spcAft>
              <a:buClr>
                <a:schemeClr val="tx1"/>
              </a:buClr>
              <a:buFont typeface="Arial" charset="0"/>
              <a:buChar char="•"/>
              <a:defRPr sz="1600" spc="0" baseline="0">
                <a:solidFill>
                  <a:schemeClr val="tx1"/>
                </a:solidFill>
                <a:latin typeface="+mn-lt"/>
              </a:defRPr>
            </a:lvl4pPr>
            <a:lvl5pPr marL="917575" indent="-163513" algn="l" rtl="0" eaLnBrk="0" fontAlgn="base" hangingPunct="0">
              <a:spcBef>
                <a:spcPct val="0"/>
              </a:spcBef>
              <a:spcAft>
                <a:spcPts val="600"/>
              </a:spcAft>
              <a:buChar char="»"/>
              <a:defRPr sz="1600" spc="0" baseline="0">
                <a:solidFill>
                  <a:schemeClr val="tx1"/>
                </a:solidFill>
                <a:latin typeface="+mn-lt"/>
              </a:defRPr>
            </a:lvl5pPr>
            <a:lvl6pPr marL="1374775" indent="-163513" algn="l" rtl="0" fontAlgn="base">
              <a:spcBef>
                <a:spcPct val="0"/>
              </a:spcBef>
              <a:spcAft>
                <a:spcPct val="20000"/>
              </a:spcAft>
              <a:buChar char="»"/>
              <a:defRPr sz="1400">
                <a:solidFill>
                  <a:schemeClr val="tx1"/>
                </a:solidFill>
                <a:latin typeface="+mn-lt"/>
              </a:defRPr>
            </a:lvl6pPr>
            <a:lvl7pPr marL="1831975" indent="-163513" algn="l" rtl="0" fontAlgn="base">
              <a:spcBef>
                <a:spcPct val="0"/>
              </a:spcBef>
              <a:spcAft>
                <a:spcPct val="20000"/>
              </a:spcAft>
              <a:buChar char="»"/>
              <a:defRPr sz="1400">
                <a:solidFill>
                  <a:schemeClr val="tx1"/>
                </a:solidFill>
                <a:latin typeface="+mn-lt"/>
              </a:defRPr>
            </a:lvl7pPr>
            <a:lvl8pPr marL="2289175" indent="-163513" algn="l" rtl="0" fontAlgn="base">
              <a:spcBef>
                <a:spcPct val="0"/>
              </a:spcBef>
              <a:spcAft>
                <a:spcPct val="20000"/>
              </a:spcAft>
              <a:buChar char="»"/>
              <a:defRPr sz="1400">
                <a:solidFill>
                  <a:schemeClr val="tx1"/>
                </a:solidFill>
                <a:latin typeface="+mn-lt"/>
              </a:defRPr>
            </a:lvl8pPr>
            <a:lvl9pPr marL="2746375" indent="-163513" algn="l" rtl="0" fontAlgn="base">
              <a:spcBef>
                <a:spcPct val="0"/>
              </a:spcBef>
              <a:spcAft>
                <a:spcPct val="20000"/>
              </a:spcAft>
              <a:buChar char="»"/>
              <a:defRPr sz="1400">
                <a:solidFill>
                  <a:schemeClr val="tx1"/>
                </a:solidFill>
                <a:latin typeface="+mn-lt"/>
              </a:defRPr>
            </a:lvl9pPr>
          </a:lstStyle>
          <a:p>
            <a:pPr marL="0" indent="0" eaLnBrk="1" hangingPunct="1">
              <a:spcAft>
                <a:spcPct val="0"/>
              </a:spcAft>
              <a:buClrTx/>
              <a:buSzTx/>
              <a:buFont typeface="Wingdings" pitchFamily="2" charset="2"/>
              <a:buNone/>
            </a:pPr>
            <a:endParaRPr lang="en-GB" altLang="en-US" sz="800" dirty="0">
              <a:solidFill>
                <a:srgbClr val="8B8D90"/>
              </a:solidFill>
            </a:endParaRPr>
          </a:p>
        </p:txBody>
      </p:sp>
      <p:sp>
        <p:nvSpPr>
          <p:cNvPr id="64" name="Rechteck 8"/>
          <p:cNvSpPr/>
          <p:nvPr/>
        </p:nvSpPr>
        <p:spPr>
          <a:xfrm>
            <a:off x="541477" y="4719600"/>
            <a:ext cx="8496944" cy="338554"/>
          </a:xfrm>
          <a:prstGeom prst="rect">
            <a:avLst/>
          </a:prstGeom>
        </p:spPr>
        <p:txBody>
          <a:bodyPr wrap="square">
            <a:spAutoFit/>
          </a:bodyPr>
          <a:lstStyle/>
          <a:p>
            <a:r>
              <a:rPr lang="en-GB" altLang="en-US" sz="800" dirty="0">
                <a:solidFill>
                  <a:srgbClr val="374B5A"/>
                </a:solidFill>
                <a:latin typeface="Arial"/>
              </a:rPr>
              <a:t>CI=confidence interval; HF=heart failure; </a:t>
            </a:r>
            <a:r>
              <a:rPr lang="en-GB" altLang="en-US" sz="800" dirty="0" smtClean="0">
                <a:solidFill>
                  <a:srgbClr val="374B5A"/>
                </a:solidFill>
                <a:latin typeface="Arial"/>
              </a:rPr>
              <a:t>HFrEF=heart </a:t>
            </a:r>
            <a:r>
              <a:rPr lang="en-GB" altLang="en-US" sz="800" dirty="0">
                <a:solidFill>
                  <a:srgbClr val="374B5A"/>
                </a:solidFill>
                <a:latin typeface="Arial"/>
              </a:rPr>
              <a:t>failure with reduced ejection fraction; HR=hazard </a:t>
            </a:r>
            <a:r>
              <a:rPr lang="en-GB" altLang="en-US" sz="800" dirty="0" smtClean="0">
                <a:solidFill>
                  <a:srgbClr val="374B5A"/>
                </a:solidFill>
                <a:latin typeface="Arial"/>
              </a:rPr>
              <a:t>ratio</a:t>
            </a:r>
            <a:endParaRPr lang="uk-UA" altLang="en-US" sz="800" dirty="0" smtClean="0">
              <a:solidFill>
                <a:srgbClr val="374B5A"/>
              </a:solidFill>
              <a:latin typeface="Arial"/>
            </a:endParaRPr>
          </a:p>
          <a:p>
            <a:r>
              <a:rPr lang="en-GB" sz="800" dirty="0">
                <a:solidFill>
                  <a:srgbClr val="374B5A"/>
                </a:solidFill>
                <a:latin typeface="Arial"/>
              </a:rPr>
              <a:t>Packer et al. Circulation </a:t>
            </a:r>
            <a:r>
              <a:rPr lang="en-GB" sz="800" dirty="0" smtClean="0">
                <a:solidFill>
                  <a:srgbClr val="374B5A"/>
                </a:solidFill>
                <a:latin typeface="Arial"/>
              </a:rPr>
              <a:t>2015;131:54–61</a:t>
            </a:r>
            <a:endParaRPr lang="fr-FR" sz="800" dirty="0">
              <a:solidFill>
                <a:srgbClr val="374B5A"/>
              </a:solidFill>
              <a:latin typeface="Arial"/>
            </a:endParaRPr>
          </a:p>
        </p:txBody>
      </p:sp>
      <p:graphicFrame>
        <p:nvGraphicFramePr>
          <p:cNvPr id="170" name="Chart 57"/>
          <p:cNvGraphicFramePr/>
          <p:nvPr>
            <p:extLst>
              <p:ext uri="{D42A27DB-BD31-4B8C-83A1-F6EECF244321}">
                <p14:modId xmlns:p14="http://schemas.microsoft.com/office/powerpoint/2010/main" val="1329855254"/>
              </p:ext>
            </p:extLst>
          </p:nvPr>
        </p:nvGraphicFramePr>
        <p:xfrm>
          <a:off x="847865" y="1358999"/>
          <a:ext cx="6901530" cy="2454636"/>
        </p:xfrm>
        <a:graphic>
          <a:graphicData uri="http://schemas.openxmlformats.org/drawingml/2006/chart">
            <c:chart xmlns:c="http://schemas.openxmlformats.org/drawingml/2006/chart" xmlns:r="http://schemas.openxmlformats.org/officeDocument/2006/relationships" r:id="rId4"/>
          </a:graphicData>
        </a:graphic>
      </p:graphicFrame>
      <p:sp>
        <p:nvSpPr>
          <p:cNvPr id="171" name="Rectangle 1037"/>
          <p:cNvSpPr>
            <a:spLocks noChangeArrowheads="1"/>
          </p:cNvSpPr>
          <p:nvPr/>
        </p:nvSpPr>
        <p:spPr bwMode="auto">
          <a:xfrm>
            <a:off x="3763889" y="3893107"/>
            <a:ext cx="3724361"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lgn="ctr" eaLnBrk="1" fontAlgn="auto" hangingPunct="1">
              <a:lnSpc>
                <a:spcPct val="90000"/>
              </a:lnSpc>
              <a:spcBef>
                <a:spcPts val="0"/>
              </a:spcBef>
              <a:spcAft>
                <a:spcPts val="0"/>
              </a:spcAft>
              <a:defRPr/>
            </a:pPr>
            <a:r>
              <a:rPr lang="sv-SE" altLang="en-US" sz="1400" kern="0" dirty="0" smtClean="0">
                <a:solidFill>
                  <a:srgbClr val="374B5A"/>
                </a:solidFill>
                <a:latin typeface="Arial"/>
              </a:rPr>
              <a:t>Number of admissions for HF</a:t>
            </a:r>
          </a:p>
        </p:txBody>
      </p:sp>
      <p:sp>
        <p:nvSpPr>
          <p:cNvPr id="172" name="Rectangle 1037"/>
          <p:cNvSpPr>
            <a:spLocks noChangeArrowheads="1"/>
          </p:cNvSpPr>
          <p:nvPr/>
        </p:nvSpPr>
        <p:spPr bwMode="auto">
          <a:xfrm>
            <a:off x="3789912" y="3696633"/>
            <a:ext cx="413945"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lgn="ctr" eaLnBrk="1" fontAlgn="auto" hangingPunct="1">
              <a:lnSpc>
                <a:spcPct val="90000"/>
              </a:lnSpc>
              <a:spcBef>
                <a:spcPts val="0"/>
              </a:spcBef>
              <a:spcAft>
                <a:spcPts val="0"/>
              </a:spcAft>
              <a:defRPr/>
            </a:pPr>
            <a:r>
              <a:rPr lang="sv-SE" altLang="en-US" sz="1400" kern="0" dirty="0" smtClean="0">
                <a:solidFill>
                  <a:srgbClr val="374B5A"/>
                </a:solidFill>
                <a:latin typeface="Arial"/>
              </a:rPr>
              <a:t>1</a:t>
            </a:r>
          </a:p>
        </p:txBody>
      </p:sp>
      <p:sp>
        <p:nvSpPr>
          <p:cNvPr id="173" name="TextBox 172"/>
          <p:cNvSpPr txBox="1"/>
          <p:nvPr/>
        </p:nvSpPr>
        <p:spPr>
          <a:xfrm rot="16200000">
            <a:off x="-399368" y="2486028"/>
            <a:ext cx="2201621" cy="307777"/>
          </a:xfrm>
          <a:prstGeom prst="rect">
            <a:avLst/>
          </a:prstGeom>
          <a:noFill/>
        </p:spPr>
        <p:txBody>
          <a:bodyPr wrap="square" rtlCol="0">
            <a:spAutoFit/>
          </a:bodyPr>
          <a:lstStyle/>
          <a:p>
            <a:pPr algn="ctr" fontAlgn="auto">
              <a:spcBef>
                <a:spcPts val="0"/>
              </a:spcBef>
              <a:spcAft>
                <a:spcPts val="0"/>
              </a:spcAft>
            </a:pPr>
            <a:r>
              <a:rPr lang="en-US" sz="1400" dirty="0" smtClean="0">
                <a:solidFill>
                  <a:srgbClr val="374B5A"/>
                </a:solidFill>
                <a:latin typeface="Arial"/>
              </a:rPr>
              <a:t>Proportion of patients (%)</a:t>
            </a:r>
            <a:endParaRPr lang="en-US" sz="1400" dirty="0">
              <a:solidFill>
                <a:srgbClr val="374B5A"/>
              </a:solidFill>
              <a:latin typeface="Arial"/>
            </a:endParaRPr>
          </a:p>
        </p:txBody>
      </p:sp>
      <p:sp>
        <p:nvSpPr>
          <p:cNvPr id="174" name="Rectangle 1037"/>
          <p:cNvSpPr>
            <a:spLocks noChangeArrowheads="1"/>
          </p:cNvSpPr>
          <p:nvPr/>
        </p:nvSpPr>
        <p:spPr bwMode="auto">
          <a:xfrm>
            <a:off x="4870932" y="3696633"/>
            <a:ext cx="413945"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lgn="ctr" eaLnBrk="1" fontAlgn="auto" hangingPunct="1">
              <a:lnSpc>
                <a:spcPct val="90000"/>
              </a:lnSpc>
              <a:spcBef>
                <a:spcPts val="0"/>
              </a:spcBef>
              <a:spcAft>
                <a:spcPts val="0"/>
              </a:spcAft>
              <a:defRPr/>
            </a:pPr>
            <a:r>
              <a:rPr lang="sv-SE" altLang="en-US" sz="1400" kern="0" dirty="0">
                <a:solidFill>
                  <a:srgbClr val="374B5A"/>
                </a:solidFill>
                <a:latin typeface="Arial"/>
              </a:rPr>
              <a:t>2</a:t>
            </a:r>
            <a:endParaRPr lang="sv-SE" altLang="en-US" sz="1400" kern="0" dirty="0" smtClean="0">
              <a:solidFill>
                <a:srgbClr val="374B5A"/>
              </a:solidFill>
              <a:latin typeface="Arial"/>
            </a:endParaRPr>
          </a:p>
        </p:txBody>
      </p:sp>
      <p:sp>
        <p:nvSpPr>
          <p:cNvPr id="175" name="Rectangle 1037"/>
          <p:cNvSpPr>
            <a:spLocks noChangeArrowheads="1"/>
          </p:cNvSpPr>
          <p:nvPr/>
        </p:nvSpPr>
        <p:spPr bwMode="auto">
          <a:xfrm>
            <a:off x="5940079" y="3696633"/>
            <a:ext cx="413945"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lgn="ctr" eaLnBrk="1" fontAlgn="auto" hangingPunct="1">
              <a:lnSpc>
                <a:spcPct val="90000"/>
              </a:lnSpc>
              <a:spcBef>
                <a:spcPts val="0"/>
              </a:spcBef>
              <a:spcAft>
                <a:spcPts val="0"/>
              </a:spcAft>
              <a:defRPr/>
            </a:pPr>
            <a:r>
              <a:rPr lang="sv-SE" altLang="en-US" sz="1400" kern="0" dirty="0" smtClean="0">
                <a:solidFill>
                  <a:srgbClr val="374B5A"/>
                </a:solidFill>
                <a:latin typeface="Arial"/>
              </a:rPr>
              <a:t>3</a:t>
            </a:r>
          </a:p>
        </p:txBody>
      </p:sp>
      <p:sp>
        <p:nvSpPr>
          <p:cNvPr id="176" name="Rectangle 1037"/>
          <p:cNvSpPr>
            <a:spLocks noChangeArrowheads="1"/>
          </p:cNvSpPr>
          <p:nvPr/>
        </p:nvSpPr>
        <p:spPr bwMode="auto">
          <a:xfrm>
            <a:off x="7011764" y="3696633"/>
            <a:ext cx="413945" cy="286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lgn="ctr" eaLnBrk="1" fontAlgn="auto" hangingPunct="1">
              <a:lnSpc>
                <a:spcPct val="90000"/>
              </a:lnSpc>
              <a:spcBef>
                <a:spcPts val="0"/>
              </a:spcBef>
              <a:spcAft>
                <a:spcPts val="0"/>
              </a:spcAft>
              <a:defRPr/>
            </a:pPr>
            <a:r>
              <a:rPr lang="sv-SE" altLang="en-US" sz="1400" kern="0" dirty="0" smtClean="0">
                <a:solidFill>
                  <a:srgbClr val="374B5A"/>
                </a:solidFill>
                <a:latin typeface="Arial"/>
              </a:rPr>
              <a:t>≥4</a:t>
            </a:r>
          </a:p>
        </p:txBody>
      </p:sp>
      <p:sp>
        <p:nvSpPr>
          <p:cNvPr id="177" name="TextBox 176"/>
          <p:cNvSpPr txBox="1"/>
          <p:nvPr/>
        </p:nvSpPr>
        <p:spPr>
          <a:xfrm>
            <a:off x="3410985" y="3539029"/>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n=367</a:t>
            </a:r>
            <a:endParaRPr lang="en-US" sz="900" b="1" dirty="0">
              <a:solidFill>
                <a:srgbClr val="FFFFFF"/>
              </a:solidFill>
              <a:latin typeface="Arial"/>
            </a:endParaRPr>
          </a:p>
        </p:txBody>
      </p:sp>
      <p:sp>
        <p:nvSpPr>
          <p:cNvPr id="178" name="TextBox 177"/>
          <p:cNvSpPr txBox="1"/>
          <p:nvPr/>
        </p:nvSpPr>
        <p:spPr>
          <a:xfrm>
            <a:off x="3808701" y="3539029"/>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n=418</a:t>
            </a:r>
            <a:endParaRPr lang="en-US" sz="900" b="1" dirty="0">
              <a:solidFill>
                <a:srgbClr val="FFFFFF"/>
              </a:solidFill>
              <a:latin typeface="Arial"/>
            </a:endParaRPr>
          </a:p>
        </p:txBody>
      </p:sp>
      <p:sp>
        <p:nvSpPr>
          <p:cNvPr id="179" name="TextBox 178"/>
          <p:cNvSpPr txBox="1"/>
          <p:nvPr/>
        </p:nvSpPr>
        <p:spPr>
          <a:xfrm>
            <a:off x="4478970" y="3539029"/>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n=110</a:t>
            </a:r>
            <a:endParaRPr lang="en-US" sz="900" b="1" dirty="0">
              <a:solidFill>
                <a:srgbClr val="FFFFFF"/>
              </a:solidFill>
              <a:latin typeface="Arial"/>
            </a:endParaRPr>
          </a:p>
        </p:txBody>
      </p:sp>
      <p:sp>
        <p:nvSpPr>
          <p:cNvPr id="180" name="TextBox 179"/>
          <p:cNvSpPr txBox="1"/>
          <p:nvPr/>
        </p:nvSpPr>
        <p:spPr>
          <a:xfrm>
            <a:off x="4872644" y="3539029"/>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n=143</a:t>
            </a:r>
            <a:endParaRPr lang="en-US" sz="900" b="1" dirty="0">
              <a:solidFill>
                <a:srgbClr val="FFFFFF"/>
              </a:solidFill>
              <a:latin typeface="Arial"/>
            </a:endParaRPr>
          </a:p>
        </p:txBody>
      </p:sp>
      <p:sp>
        <p:nvSpPr>
          <p:cNvPr id="181" name="TextBox 180"/>
          <p:cNvSpPr txBox="1"/>
          <p:nvPr/>
        </p:nvSpPr>
        <p:spPr>
          <a:xfrm>
            <a:off x="5562361" y="3553316"/>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n=33</a:t>
            </a:r>
            <a:endParaRPr lang="en-US" sz="900" b="1" dirty="0">
              <a:solidFill>
                <a:srgbClr val="FFFFFF"/>
              </a:solidFill>
              <a:latin typeface="Arial"/>
            </a:endParaRPr>
          </a:p>
        </p:txBody>
      </p:sp>
      <p:sp>
        <p:nvSpPr>
          <p:cNvPr id="182" name="TextBox 181"/>
          <p:cNvSpPr txBox="1"/>
          <p:nvPr/>
        </p:nvSpPr>
        <p:spPr>
          <a:xfrm>
            <a:off x="5969181" y="3539029"/>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n=53</a:t>
            </a:r>
            <a:endParaRPr lang="en-US" sz="900" b="1" dirty="0">
              <a:solidFill>
                <a:srgbClr val="FFFFFF"/>
              </a:solidFill>
              <a:latin typeface="Arial"/>
            </a:endParaRPr>
          </a:p>
        </p:txBody>
      </p:sp>
      <p:sp>
        <p:nvSpPr>
          <p:cNvPr id="183" name="TextBox 182"/>
          <p:cNvSpPr txBox="1"/>
          <p:nvPr/>
        </p:nvSpPr>
        <p:spPr>
          <a:xfrm>
            <a:off x="6624410" y="3581320"/>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n=27</a:t>
            </a:r>
            <a:endParaRPr lang="en-US" sz="900" b="1" dirty="0">
              <a:solidFill>
                <a:srgbClr val="FFFFFF"/>
              </a:solidFill>
              <a:latin typeface="Arial"/>
            </a:endParaRPr>
          </a:p>
        </p:txBody>
      </p:sp>
      <p:sp>
        <p:nvSpPr>
          <p:cNvPr id="184" name="TextBox 183"/>
          <p:cNvSpPr txBox="1"/>
          <p:nvPr/>
        </p:nvSpPr>
        <p:spPr>
          <a:xfrm>
            <a:off x="7015301" y="3539029"/>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n=44</a:t>
            </a:r>
            <a:endParaRPr lang="en-US" sz="900" b="1" dirty="0">
              <a:solidFill>
                <a:srgbClr val="FFFFFF"/>
              </a:solidFill>
              <a:latin typeface="Arial"/>
            </a:endParaRPr>
          </a:p>
        </p:txBody>
      </p:sp>
      <p:sp>
        <p:nvSpPr>
          <p:cNvPr id="185" name="TextBox 184"/>
          <p:cNvSpPr txBox="1"/>
          <p:nvPr/>
        </p:nvSpPr>
        <p:spPr>
          <a:xfrm>
            <a:off x="1254404" y="3545521"/>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n=537</a:t>
            </a:r>
            <a:endParaRPr lang="en-US" sz="900" b="1" dirty="0">
              <a:solidFill>
                <a:srgbClr val="FFFFFF"/>
              </a:solidFill>
              <a:latin typeface="Arial"/>
            </a:endParaRPr>
          </a:p>
        </p:txBody>
      </p:sp>
      <p:sp>
        <p:nvSpPr>
          <p:cNvPr id="186" name="TextBox 185"/>
          <p:cNvSpPr txBox="1"/>
          <p:nvPr/>
        </p:nvSpPr>
        <p:spPr>
          <a:xfrm>
            <a:off x="1661224" y="3545521"/>
            <a:ext cx="775772" cy="230832"/>
          </a:xfrm>
          <a:prstGeom prst="rect">
            <a:avLst/>
          </a:prstGeom>
          <a:noFill/>
        </p:spPr>
        <p:txBody>
          <a:bodyPr wrap="square" rtlCol="0">
            <a:spAutoFit/>
          </a:bodyPr>
          <a:lstStyle/>
          <a:p>
            <a:pPr algn="ctr" fontAlgn="auto">
              <a:spcBef>
                <a:spcPts val="0"/>
              </a:spcBef>
              <a:spcAft>
                <a:spcPts val="0"/>
              </a:spcAft>
            </a:pPr>
            <a:r>
              <a:rPr lang="en-US" sz="900" b="1" dirty="0" smtClean="0">
                <a:solidFill>
                  <a:srgbClr val="FFFFFF"/>
                </a:solidFill>
                <a:latin typeface="Arial"/>
              </a:rPr>
              <a:t>n=658</a:t>
            </a:r>
            <a:endParaRPr lang="en-US" sz="900" b="1" dirty="0">
              <a:solidFill>
                <a:srgbClr val="FFFFFF"/>
              </a:solidFill>
              <a:latin typeface="Arial"/>
            </a:endParaRPr>
          </a:p>
        </p:txBody>
      </p:sp>
      <p:grpSp>
        <p:nvGrpSpPr>
          <p:cNvPr id="187" name="Group 77"/>
          <p:cNvGrpSpPr/>
          <p:nvPr/>
        </p:nvGrpSpPr>
        <p:grpSpPr>
          <a:xfrm>
            <a:off x="1570967" y="1335001"/>
            <a:ext cx="514588" cy="204107"/>
            <a:chOff x="1001486" y="1812470"/>
            <a:chExt cx="575398" cy="272143"/>
          </a:xfrm>
        </p:grpSpPr>
        <p:cxnSp>
          <p:nvCxnSpPr>
            <p:cNvPr id="213" name="Straight Connector 78"/>
            <p:cNvCxnSpPr/>
            <p:nvPr/>
          </p:nvCxnSpPr>
          <p:spPr bwMode="auto">
            <a:xfrm flipV="1">
              <a:off x="1001486" y="1812470"/>
              <a:ext cx="0" cy="272143"/>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14" name="Straight Connector 79"/>
            <p:cNvCxnSpPr/>
            <p:nvPr/>
          </p:nvCxnSpPr>
          <p:spPr bwMode="auto">
            <a:xfrm flipV="1">
              <a:off x="1576884" y="1812470"/>
              <a:ext cx="0" cy="7200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15" name="Straight Connector 80"/>
            <p:cNvCxnSpPr/>
            <p:nvPr/>
          </p:nvCxnSpPr>
          <p:spPr bwMode="auto">
            <a:xfrm>
              <a:off x="1001486" y="1812470"/>
              <a:ext cx="575398" cy="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grpSp>
      <p:sp>
        <p:nvSpPr>
          <p:cNvPr id="188" name="Rectangle 81"/>
          <p:cNvSpPr/>
          <p:nvPr/>
        </p:nvSpPr>
        <p:spPr>
          <a:xfrm>
            <a:off x="1231928" y="886093"/>
            <a:ext cx="1324402" cy="553998"/>
          </a:xfrm>
          <a:prstGeom prst="rect">
            <a:avLst/>
          </a:prstGeom>
        </p:spPr>
        <p:txBody>
          <a:bodyPr wrap="none">
            <a:spAutoFit/>
          </a:bodyPr>
          <a:lstStyle/>
          <a:p>
            <a:pPr algn="ctr" fontAlgn="auto">
              <a:spcBef>
                <a:spcPts val="0"/>
              </a:spcBef>
              <a:spcAft>
                <a:spcPts val="0"/>
              </a:spcAft>
            </a:pPr>
            <a:r>
              <a:rPr lang="sv-SE" altLang="en-US" sz="1000" kern="0" dirty="0" smtClean="0">
                <a:solidFill>
                  <a:srgbClr val="474749"/>
                </a:solidFill>
                <a:latin typeface="Arial"/>
              </a:rPr>
              <a:t>HR 0.79 </a:t>
            </a:r>
          </a:p>
          <a:p>
            <a:pPr algn="ctr" fontAlgn="auto">
              <a:spcBef>
                <a:spcPts val="0"/>
              </a:spcBef>
              <a:spcAft>
                <a:spcPts val="0"/>
              </a:spcAft>
            </a:pPr>
            <a:r>
              <a:rPr lang="sv-SE" altLang="en-US" sz="1000" kern="0" dirty="0" smtClean="0">
                <a:solidFill>
                  <a:srgbClr val="474749"/>
                </a:solidFill>
                <a:latin typeface="Arial"/>
              </a:rPr>
              <a:t>(95% CI: 0.71–0.89)</a:t>
            </a:r>
            <a:br>
              <a:rPr lang="sv-SE" altLang="en-US" sz="1000" kern="0" dirty="0" smtClean="0">
                <a:solidFill>
                  <a:srgbClr val="474749"/>
                </a:solidFill>
                <a:latin typeface="Arial"/>
              </a:rPr>
            </a:br>
            <a:r>
              <a:rPr lang="sv-SE" altLang="en-US" sz="1000" kern="0" dirty="0" smtClean="0">
                <a:solidFill>
                  <a:srgbClr val="474749"/>
                </a:solidFill>
                <a:latin typeface="Arial"/>
              </a:rPr>
              <a:t>p&lt;0.001</a:t>
            </a:r>
            <a:endParaRPr lang="en-GB" sz="1000" dirty="0">
              <a:solidFill>
                <a:srgbClr val="474749"/>
              </a:solidFill>
              <a:latin typeface="Arial"/>
            </a:endParaRPr>
          </a:p>
        </p:txBody>
      </p:sp>
      <p:grpSp>
        <p:nvGrpSpPr>
          <p:cNvPr id="189" name="Group 82"/>
          <p:cNvGrpSpPr/>
          <p:nvPr/>
        </p:nvGrpSpPr>
        <p:grpSpPr>
          <a:xfrm>
            <a:off x="3789911" y="2080385"/>
            <a:ext cx="422246" cy="177107"/>
            <a:chOff x="1001486" y="1812470"/>
            <a:chExt cx="575398" cy="272143"/>
          </a:xfrm>
        </p:grpSpPr>
        <p:cxnSp>
          <p:nvCxnSpPr>
            <p:cNvPr id="210" name="Straight Connector 83"/>
            <p:cNvCxnSpPr/>
            <p:nvPr/>
          </p:nvCxnSpPr>
          <p:spPr bwMode="auto">
            <a:xfrm flipV="1">
              <a:off x="1001486" y="1812470"/>
              <a:ext cx="0" cy="272143"/>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11" name="Straight Connector 84"/>
            <p:cNvCxnSpPr/>
            <p:nvPr/>
          </p:nvCxnSpPr>
          <p:spPr bwMode="auto">
            <a:xfrm flipV="1">
              <a:off x="1576884" y="1812470"/>
              <a:ext cx="0" cy="7200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12" name="Straight Connector 85"/>
            <p:cNvCxnSpPr/>
            <p:nvPr/>
          </p:nvCxnSpPr>
          <p:spPr bwMode="auto">
            <a:xfrm>
              <a:off x="1001486" y="1812470"/>
              <a:ext cx="575398" cy="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grpSp>
      <p:sp>
        <p:nvSpPr>
          <p:cNvPr id="190" name="Rectangle 86"/>
          <p:cNvSpPr/>
          <p:nvPr/>
        </p:nvSpPr>
        <p:spPr>
          <a:xfrm>
            <a:off x="3658693" y="1768221"/>
            <a:ext cx="676788" cy="415498"/>
          </a:xfrm>
          <a:prstGeom prst="rect">
            <a:avLst/>
          </a:prstGeom>
        </p:spPr>
        <p:txBody>
          <a:bodyPr wrap="none">
            <a:spAutoFit/>
          </a:bodyPr>
          <a:lstStyle/>
          <a:p>
            <a:pPr algn="ctr" fontAlgn="auto">
              <a:spcBef>
                <a:spcPts val="0"/>
              </a:spcBef>
              <a:spcAft>
                <a:spcPts val="0"/>
              </a:spcAft>
            </a:pPr>
            <a:r>
              <a:rPr lang="sv-SE" altLang="en-US" sz="1050" kern="0" dirty="0" smtClean="0">
                <a:solidFill>
                  <a:srgbClr val="474749"/>
                </a:solidFill>
                <a:latin typeface="Arial"/>
              </a:rPr>
              <a:t/>
            </a:r>
            <a:br>
              <a:rPr lang="sv-SE" altLang="en-US" sz="1050" kern="0" dirty="0" smtClean="0">
                <a:solidFill>
                  <a:srgbClr val="474749"/>
                </a:solidFill>
                <a:latin typeface="Arial"/>
              </a:rPr>
            </a:br>
            <a:r>
              <a:rPr lang="sv-SE" altLang="en-US" sz="1050" kern="0" dirty="0" smtClean="0">
                <a:solidFill>
                  <a:srgbClr val="474749"/>
                </a:solidFill>
                <a:latin typeface="Arial"/>
              </a:rPr>
              <a:t>p&lt;0.001</a:t>
            </a:r>
            <a:endParaRPr lang="en-GB" sz="1050" dirty="0">
              <a:solidFill>
                <a:srgbClr val="474749"/>
              </a:solidFill>
              <a:latin typeface="Arial"/>
            </a:endParaRPr>
          </a:p>
        </p:txBody>
      </p:sp>
      <p:grpSp>
        <p:nvGrpSpPr>
          <p:cNvPr id="191" name="Group 87"/>
          <p:cNvGrpSpPr/>
          <p:nvPr/>
        </p:nvGrpSpPr>
        <p:grpSpPr>
          <a:xfrm>
            <a:off x="4879890" y="2978457"/>
            <a:ext cx="404987" cy="177107"/>
            <a:chOff x="1001486" y="1812470"/>
            <a:chExt cx="575398" cy="272143"/>
          </a:xfrm>
        </p:grpSpPr>
        <p:cxnSp>
          <p:nvCxnSpPr>
            <p:cNvPr id="207" name="Straight Connector 88"/>
            <p:cNvCxnSpPr/>
            <p:nvPr/>
          </p:nvCxnSpPr>
          <p:spPr bwMode="auto">
            <a:xfrm flipV="1">
              <a:off x="1001486" y="1812470"/>
              <a:ext cx="0" cy="272143"/>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08" name="Straight Connector 89"/>
            <p:cNvCxnSpPr/>
            <p:nvPr/>
          </p:nvCxnSpPr>
          <p:spPr bwMode="auto">
            <a:xfrm flipV="1">
              <a:off x="1576884" y="1812470"/>
              <a:ext cx="0" cy="7200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09" name="Straight Connector 90"/>
            <p:cNvCxnSpPr/>
            <p:nvPr/>
          </p:nvCxnSpPr>
          <p:spPr bwMode="auto">
            <a:xfrm>
              <a:off x="1001486" y="1812470"/>
              <a:ext cx="575398" cy="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grpSp>
      <p:sp>
        <p:nvSpPr>
          <p:cNvPr id="192" name="Rectangle 91"/>
          <p:cNvSpPr/>
          <p:nvPr/>
        </p:nvSpPr>
        <p:spPr>
          <a:xfrm>
            <a:off x="4769987" y="2658128"/>
            <a:ext cx="676788" cy="415498"/>
          </a:xfrm>
          <a:prstGeom prst="rect">
            <a:avLst/>
          </a:prstGeom>
        </p:spPr>
        <p:txBody>
          <a:bodyPr wrap="none">
            <a:spAutoFit/>
          </a:bodyPr>
          <a:lstStyle/>
          <a:p>
            <a:pPr algn="ctr" fontAlgn="auto">
              <a:spcBef>
                <a:spcPts val="0"/>
              </a:spcBef>
              <a:spcAft>
                <a:spcPts val="0"/>
              </a:spcAft>
            </a:pPr>
            <a:r>
              <a:rPr lang="sv-SE" altLang="en-US" sz="1050" kern="0" dirty="0" smtClean="0">
                <a:solidFill>
                  <a:srgbClr val="474749"/>
                </a:solidFill>
                <a:latin typeface="Arial"/>
              </a:rPr>
              <a:t/>
            </a:r>
            <a:br>
              <a:rPr lang="sv-SE" altLang="en-US" sz="1050" kern="0" dirty="0" smtClean="0">
                <a:solidFill>
                  <a:srgbClr val="474749"/>
                </a:solidFill>
                <a:latin typeface="Arial"/>
              </a:rPr>
            </a:br>
            <a:r>
              <a:rPr lang="sv-SE" altLang="en-US" sz="1050" kern="0" dirty="0" smtClean="0">
                <a:solidFill>
                  <a:srgbClr val="474749"/>
                </a:solidFill>
                <a:latin typeface="Arial"/>
              </a:rPr>
              <a:t>p&lt;0.001</a:t>
            </a:r>
            <a:endParaRPr lang="en-GB" sz="1050" dirty="0">
              <a:solidFill>
                <a:srgbClr val="474749"/>
              </a:solidFill>
              <a:latin typeface="Arial"/>
            </a:endParaRPr>
          </a:p>
        </p:txBody>
      </p:sp>
      <p:grpSp>
        <p:nvGrpSpPr>
          <p:cNvPr id="193" name="Group 92"/>
          <p:cNvGrpSpPr/>
          <p:nvPr/>
        </p:nvGrpSpPr>
        <p:grpSpPr>
          <a:xfrm>
            <a:off x="5927816" y="3257617"/>
            <a:ext cx="414003" cy="102054"/>
            <a:chOff x="1001486" y="1812470"/>
            <a:chExt cx="575398" cy="272143"/>
          </a:xfrm>
        </p:grpSpPr>
        <p:cxnSp>
          <p:nvCxnSpPr>
            <p:cNvPr id="204" name="Straight Connector 93"/>
            <p:cNvCxnSpPr/>
            <p:nvPr/>
          </p:nvCxnSpPr>
          <p:spPr bwMode="auto">
            <a:xfrm flipV="1">
              <a:off x="1001486" y="1812470"/>
              <a:ext cx="0" cy="272143"/>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05" name="Straight Connector 94"/>
            <p:cNvCxnSpPr/>
            <p:nvPr/>
          </p:nvCxnSpPr>
          <p:spPr bwMode="auto">
            <a:xfrm flipV="1">
              <a:off x="1576884" y="1812470"/>
              <a:ext cx="0" cy="7200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06" name="Straight Connector 95"/>
            <p:cNvCxnSpPr/>
            <p:nvPr/>
          </p:nvCxnSpPr>
          <p:spPr bwMode="auto">
            <a:xfrm>
              <a:off x="1001486" y="1812470"/>
              <a:ext cx="575398" cy="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grpSp>
      <p:sp>
        <p:nvSpPr>
          <p:cNvPr id="194" name="Rectangle 96"/>
          <p:cNvSpPr/>
          <p:nvPr/>
        </p:nvSpPr>
        <p:spPr>
          <a:xfrm>
            <a:off x="5809245" y="2935716"/>
            <a:ext cx="676788" cy="415498"/>
          </a:xfrm>
          <a:prstGeom prst="rect">
            <a:avLst/>
          </a:prstGeom>
        </p:spPr>
        <p:txBody>
          <a:bodyPr wrap="none">
            <a:spAutoFit/>
          </a:bodyPr>
          <a:lstStyle/>
          <a:p>
            <a:pPr algn="ctr" fontAlgn="auto">
              <a:spcBef>
                <a:spcPts val="0"/>
              </a:spcBef>
              <a:spcAft>
                <a:spcPts val="0"/>
              </a:spcAft>
            </a:pPr>
            <a:r>
              <a:rPr lang="sv-SE" altLang="en-US" sz="1050" kern="0" dirty="0" smtClean="0">
                <a:solidFill>
                  <a:srgbClr val="474749"/>
                </a:solidFill>
                <a:latin typeface="Arial"/>
              </a:rPr>
              <a:t/>
            </a:r>
            <a:br>
              <a:rPr lang="sv-SE" altLang="en-US" sz="1050" kern="0" dirty="0" smtClean="0">
                <a:solidFill>
                  <a:srgbClr val="474749"/>
                </a:solidFill>
                <a:latin typeface="Arial"/>
              </a:rPr>
            </a:br>
            <a:r>
              <a:rPr lang="sv-SE" altLang="en-US" sz="1050" kern="0" dirty="0" smtClean="0">
                <a:solidFill>
                  <a:srgbClr val="474749"/>
                </a:solidFill>
                <a:latin typeface="Arial"/>
              </a:rPr>
              <a:t>p&lt;0.001</a:t>
            </a:r>
            <a:endParaRPr lang="en-GB" sz="1050" dirty="0">
              <a:solidFill>
                <a:srgbClr val="474749"/>
              </a:solidFill>
              <a:latin typeface="Arial"/>
            </a:endParaRPr>
          </a:p>
        </p:txBody>
      </p:sp>
      <p:grpSp>
        <p:nvGrpSpPr>
          <p:cNvPr id="195" name="Group 97"/>
          <p:cNvGrpSpPr/>
          <p:nvPr/>
        </p:nvGrpSpPr>
        <p:grpSpPr>
          <a:xfrm>
            <a:off x="7005173" y="3318921"/>
            <a:ext cx="398014" cy="102054"/>
            <a:chOff x="1001486" y="1812470"/>
            <a:chExt cx="575398" cy="272143"/>
          </a:xfrm>
        </p:grpSpPr>
        <p:cxnSp>
          <p:nvCxnSpPr>
            <p:cNvPr id="201" name="Straight Connector 98"/>
            <p:cNvCxnSpPr/>
            <p:nvPr/>
          </p:nvCxnSpPr>
          <p:spPr bwMode="auto">
            <a:xfrm flipV="1">
              <a:off x="1001486" y="1812470"/>
              <a:ext cx="0" cy="272143"/>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02" name="Straight Connector 99"/>
            <p:cNvCxnSpPr/>
            <p:nvPr/>
          </p:nvCxnSpPr>
          <p:spPr bwMode="auto">
            <a:xfrm flipV="1">
              <a:off x="1576884" y="1812470"/>
              <a:ext cx="0" cy="7200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cxnSp>
          <p:nvCxnSpPr>
            <p:cNvPr id="203" name="Straight Connector 100"/>
            <p:cNvCxnSpPr/>
            <p:nvPr/>
          </p:nvCxnSpPr>
          <p:spPr bwMode="auto">
            <a:xfrm>
              <a:off x="1001486" y="1812470"/>
              <a:ext cx="575398" cy="0"/>
            </a:xfrm>
            <a:prstGeom prst="line">
              <a:avLst/>
            </a:prstGeom>
            <a:solidFill>
              <a:schemeClr val="accent1"/>
            </a:solidFill>
            <a:ln w="19050" cap="rnd" cmpd="sng" algn="ctr">
              <a:solidFill>
                <a:schemeClr val="accent4"/>
              </a:solidFill>
              <a:prstDash val="solid"/>
              <a:round/>
              <a:headEnd type="none" w="med" len="med"/>
              <a:tailEnd type="none" w="med" len="med"/>
            </a:ln>
            <a:effectLst/>
          </p:spPr>
        </p:cxnSp>
      </p:grpSp>
      <p:sp>
        <p:nvSpPr>
          <p:cNvPr id="196" name="Rectangle 101"/>
          <p:cNvSpPr/>
          <p:nvPr/>
        </p:nvSpPr>
        <p:spPr>
          <a:xfrm>
            <a:off x="6869267" y="2997020"/>
            <a:ext cx="676788" cy="415498"/>
          </a:xfrm>
          <a:prstGeom prst="rect">
            <a:avLst/>
          </a:prstGeom>
        </p:spPr>
        <p:txBody>
          <a:bodyPr wrap="none">
            <a:spAutoFit/>
          </a:bodyPr>
          <a:lstStyle/>
          <a:p>
            <a:pPr algn="ctr" fontAlgn="auto">
              <a:spcBef>
                <a:spcPts val="0"/>
              </a:spcBef>
              <a:spcAft>
                <a:spcPts val="0"/>
              </a:spcAft>
            </a:pPr>
            <a:r>
              <a:rPr lang="sv-SE" altLang="en-US" sz="1050" kern="0" dirty="0" smtClean="0">
                <a:solidFill>
                  <a:srgbClr val="474749"/>
                </a:solidFill>
                <a:latin typeface="Arial"/>
              </a:rPr>
              <a:t/>
            </a:r>
            <a:br>
              <a:rPr lang="sv-SE" altLang="en-US" sz="1050" kern="0" dirty="0" smtClean="0">
                <a:solidFill>
                  <a:srgbClr val="474749"/>
                </a:solidFill>
                <a:latin typeface="Arial"/>
              </a:rPr>
            </a:br>
            <a:r>
              <a:rPr lang="sv-SE" altLang="en-US" sz="1050" kern="0" dirty="0" smtClean="0">
                <a:solidFill>
                  <a:srgbClr val="474749"/>
                </a:solidFill>
                <a:latin typeface="Arial"/>
              </a:rPr>
              <a:t>p&lt;0.001</a:t>
            </a:r>
            <a:endParaRPr lang="en-GB" sz="1050" dirty="0">
              <a:solidFill>
                <a:srgbClr val="474749"/>
              </a:solidFill>
              <a:latin typeface="Arial"/>
            </a:endParaRPr>
          </a:p>
        </p:txBody>
      </p:sp>
      <p:sp>
        <p:nvSpPr>
          <p:cNvPr id="197" name="Right Brace 103"/>
          <p:cNvSpPr/>
          <p:nvPr/>
        </p:nvSpPr>
        <p:spPr bwMode="auto">
          <a:xfrm rot="5400000" flipH="1" flipV="1">
            <a:off x="6012592" y="1549955"/>
            <a:ext cx="180944" cy="2231343"/>
          </a:xfrm>
          <a:prstGeom prst="rightBrace">
            <a:avLst/>
          </a:prstGeom>
          <a:noFill/>
          <a:ln w="19050" cap="rnd" cmpd="sng" algn="ctr">
            <a:solidFill>
              <a:schemeClr val="accent2"/>
            </a:solidFill>
            <a:prstDash val="solid"/>
            <a:round/>
            <a:headEnd type="none" w="med" len="med"/>
            <a:tailEnd type="none" w="med" len="med"/>
          </a:ln>
          <a:effectLst/>
        </p:spPr>
        <p:txBody>
          <a:bodyPr rtlCol="0" anchor="ctr"/>
          <a:lstStyle/>
          <a:p>
            <a:pPr algn="ctr" fontAlgn="auto">
              <a:spcBef>
                <a:spcPts val="0"/>
              </a:spcBef>
              <a:spcAft>
                <a:spcPts val="0"/>
              </a:spcAft>
            </a:pPr>
            <a:endParaRPr lang="en-GB" sz="1800" dirty="0">
              <a:solidFill>
                <a:srgbClr val="474749"/>
              </a:solidFill>
              <a:latin typeface="Arial"/>
            </a:endParaRPr>
          </a:p>
        </p:txBody>
      </p:sp>
      <p:sp>
        <p:nvSpPr>
          <p:cNvPr id="199" name="Rectangle 1037"/>
          <p:cNvSpPr>
            <a:spLocks noChangeArrowheads="1"/>
          </p:cNvSpPr>
          <p:nvPr/>
        </p:nvSpPr>
        <p:spPr bwMode="auto">
          <a:xfrm>
            <a:off x="1139092" y="3735073"/>
            <a:ext cx="1456798" cy="674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algn="ctr" eaLnBrk="1" fontAlgn="auto" hangingPunct="1">
              <a:lnSpc>
                <a:spcPct val="90000"/>
              </a:lnSpc>
              <a:spcBef>
                <a:spcPts val="0"/>
              </a:spcBef>
              <a:spcAft>
                <a:spcPts val="0"/>
              </a:spcAft>
              <a:defRPr/>
            </a:pPr>
            <a:r>
              <a:rPr lang="sv-SE" altLang="en-US" sz="1050" kern="0" dirty="0" smtClean="0">
                <a:solidFill>
                  <a:srgbClr val="474749"/>
                </a:solidFill>
                <a:latin typeface="Arial"/>
              </a:rPr>
              <a:t>Total number of patients hospitalized for HF once and multiple times</a:t>
            </a:r>
          </a:p>
        </p:txBody>
      </p:sp>
      <p:sp>
        <p:nvSpPr>
          <p:cNvPr id="200" name="Rounded Rectangle 52"/>
          <p:cNvSpPr/>
          <p:nvPr/>
        </p:nvSpPr>
        <p:spPr>
          <a:xfrm>
            <a:off x="1192133" y="829324"/>
            <a:ext cx="1342692" cy="3417656"/>
          </a:xfrm>
          <a:prstGeom prst="roundRect">
            <a:avLst>
              <a:gd name="adj" fmla="val 7686"/>
            </a:avLst>
          </a:prstGeom>
          <a:noFill/>
          <a:ln w="127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GB" sz="1800" dirty="0">
              <a:solidFill>
                <a:srgbClr val="474749"/>
              </a:solidFill>
            </a:endParaRPr>
          </a:p>
        </p:txBody>
      </p:sp>
      <p:sp>
        <p:nvSpPr>
          <p:cNvPr id="216" name="Round Same Side Corner Rectangle 6"/>
          <p:cNvSpPr/>
          <p:nvPr/>
        </p:nvSpPr>
        <p:spPr>
          <a:xfrm>
            <a:off x="4679555" y="1578443"/>
            <a:ext cx="2822219" cy="947071"/>
          </a:xfrm>
          <a:prstGeom prst="round2SameRect">
            <a:avLst>
              <a:gd name="adj1" fmla="val 3730"/>
              <a:gd name="adj2" fmla="val 2844"/>
            </a:avLst>
          </a:prstGeom>
          <a:solidFill>
            <a:schemeClr val="accent2">
              <a:alpha val="10000"/>
            </a:schemeClr>
          </a:solidFill>
          <a:ln w="12700">
            <a:noFill/>
          </a:ln>
          <a:effectLst/>
        </p:spPr>
        <p:style>
          <a:lnRef idx="1">
            <a:schemeClr val="accent1"/>
          </a:lnRef>
          <a:fillRef idx="3">
            <a:schemeClr val="accent1"/>
          </a:fillRef>
          <a:effectRef idx="2">
            <a:schemeClr val="accent1"/>
          </a:effectRef>
          <a:fontRef idx="minor">
            <a:schemeClr val="lt1"/>
          </a:fontRef>
        </p:style>
        <p:txBody>
          <a:bodyPr lIns="36000" rIns="36000" rtlCol="0" anchor="ctr" anchorCtr="0"/>
          <a:lstStyle/>
          <a:p>
            <a:pPr algn="ctr">
              <a:buClr>
                <a:srgbClr val="FCAF17"/>
              </a:buClr>
              <a:buFont typeface="Wingdings" pitchFamily="2" charset="2"/>
              <a:buNone/>
            </a:pPr>
            <a:r>
              <a:rPr lang="en-GB" sz="1800" b="1" kern="0" dirty="0">
                <a:solidFill>
                  <a:srgbClr val="E1AA1E"/>
                </a:solidFill>
              </a:rPr>
              <a:t>29% </a:t>
            </a:r>
            <a:r>
              <a:rPr lang="en-GB" sz="1400" kern="0" dirty="0">
                <a:solidFill>
                  <a:srgbClr val="374B5A"/>
                </a:solidFill>
              </a:rPr>
              <a:t>fewer HFrEF patients were hospitalized more than once for HF with </a:t>
            </a:r>
            <a:r>
              <a:rPr lang="en-GB" sz="1400" kern="0" dirty="0" smtClean="0">
                <a:solidFill>
                  <a:srgbClr val="374B5A"/>
                </a:solidFill>
              </a:rPr>
              <a:t>sacubitril/valsartan </a:t>
            </a:r>
            <a:r>
              <a:rPr lang="en-GB" sz="1400" kern="0" dirty="0">
                <a:solidFill>
                  <a:srgbClr val="374B5A"/>
                </a:solidFill>
              </a:rPr>
              <a:t>than with enalapril (n=170 and </a:t>
            </a:r>
            <a:r>
              <a:rPr lang="en-GB" sz="1400" kern="0" dirty="0" smtClean="0">
                <a:solidFill>
                  <a:srgbClr val="374B5A"/>
                </a:solidFill>
              </a:rPr>
              <a:t>n=240 </a:t>
            </a:r>
            <a:r>
              <a:rPr lang="en-GB" sz="1400" kern="0" dirty="0">
                <a:solidFill>
                  <a:srgbClr val="374B5A"/>
                </a:solidFill>
              </a:rPr>
              <a:t>respectively; p=0.001)</a:t>
            </a:r>
          </a:p>
        </p:txBody>
      </p:sp>
      <p:grpSp>
        <p:nvGrpSpPr>
          <p:cNvPr id="217" name="Группа 216"/>
          <p:cNvGrpSpPr/>
          <p:nvPr/>
        </p:nvGrpSpPr>
        <p:grpSpPr>
          <a:xfrm>
            <a:off x="6193035" y="987337"/>
            <a:ext cx="1935344" cy="677108"/>
            <a:chOff x="6193035" y="2833001"/>
            <a:chExt cx="1935344" cy="902811"/>
          </a:xfrm>
        </p:grpSpPr>
        <p:sp>
          <p:nvSpPr>
            <p:cNvPr id="218" name="Rectangle 111"/>
            <p:cNvSpPr/>
            <p:nvPr/>
          </p:nvSpPr>
          <p:spPr>
            <a:xfrm>
              <a:off x="6193035" y="3273401"/>
              <a:ext cx="180000" cy="180000"/>
            </a:xfrm>
            <a:prstGeom prst="rect">
              <a:avLst/>
            </a:prstGeom>
            <a:solidFill>
              <a:srgbClr val="80808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US" sz="1800" dirty="0">
                <a:solidFill>
                  <a:srgbClr val="474749"/>
                </a:solidFill>
              </a:endParaRPr>
            </a:p>
          </p:txBody>
        </p:sp>
        <p:sp>
          <p:nvSpPr>
            <p:cNvPr id="219" name="Rectangle 112"/>
            <p:cNvSpPr/>
            <p:nvPr/>
          </p:nvSpPr>
          <p:spPr>
            <a:xfrm>
              <a:off x="6193035" y="2899143"/>
              <a:ext cx="180000" cy="180000"/>
            </a:xfrm>
            <a:prstGeom prst="rect">
              <a:avLst/>
            </a:prstGeom>
            <a:gradFill>
              <a:gsLst>
                <a:gs pos="29000">
                  <a:srgbClr val="E8AE00"/>
                </a:gs>
                <a:gs pos="100000">
                  <a:schemeClr val="bg2"/>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US" sz="1800" dirty="0">
                <a:solidFill>
                  <a:srgbClr val="474749"/>
                </a:solidFill>
              </a:endParaRPr>
            </a:p>
          </p:txBody>
        </p:sp>
        <p:sp>
          <p:nvSpPr>
            <p:cNvPr id="220" name="TextBox 219"/>
            <p:cNvSpPr txBox="1"/>
            <p:nvPr/>
          </p:nvSpPr>
          <p:spPr>
            <a:xfrm>
              <a:off x="6396815" y="2833001"/>
              <a:ext cx="1731564" cy="902811"/>
            </a:xfrm>
            <a:prstGeom prst="rect">
              <a:avLst/>
            </a:prstGeom>
            <a:noFill/>
          </p:spPr>
          <p:txBody>
            <a:bodyPr wrap="none" rtlCol="0">
              <a:spAutoFit/>
            </a:bodyPr>
            <a:lstStyle/>
            <a:p>
              <a:pPr fontAlgn="auto">
                <a:spcBef>
                  <a:spcPts val="0"/>
                </a:spcBef>
                <a:spcAft>
                  <a:spcPts val="1200"/>
                </a:spcAft>
              </a:pPr>
              <a:r>
                <a:rPr lang="en-US" sz="1400" dirty="0" smtClean="0">
                  <a:solidFill>
                    <a:srgbClr val="374B5A"/>
                  </a:solidFill>
                  <a:latin typeface="Arial"/>
                </a:rPr>
                <a:t>Entresto</a:t>
              </a:r>
              <a:r>
                <a:rPr lang="en-US" sz="1400" baseline="30000" dirty="0" smtClean="0">
                  <a:solidFill>
                    <a:srgbClr val="374B5A"/>
                  </a:solidFill>
                  <a:latin typeface="Arial"/>
                </a:rPr>
                <a:t> </a:t>
              </a:r>
              <a:r>
                <a:rPr lang="en-GB" sz="1400" dirty="0" smtClean="0">
                  <a:solidFill>
                    <a:srgbClr val="374B5A"/>
                  </a:solidFill>
                  <a:latin typeface="Arial"/>
                </a:rPr>
                <a:t>(</a:t>
              </a:r>
              <a:r>
                <a:rPr lang="en-GB" sz="1400" dirty="0">
                  <a:solidFill>
                    <a:srgbClr val="374B5A"/>
                  </a:solidFill>
                  <a:latin typeface="Arial"/>
                </a:rPr>
                <a:t>N</a:t>
              </a:r>
              <a:r>
                <a:rPr lang="en-GB" sz="1400" dirty="0" smtClean="0">
                  <a:solidFill>
                    <a:srgbClr val="374B5A"/>
                  </a:solidFill>
                  <a:latin typeface="Arial"/>
                </a:rPr>
                <a:t>=4,187</a:t>
              </a:r>
              <a:r>
                <a:rPr lang="en-GB" sz="1400" dirty="0">
                  <a:solidFill>
                    <a:srgbClr val="374B5A"/>
                  </a:solidFill>
                  <a:latin typeface="Arial"/>
                </a:rPr>
                <a:t>)</a:t>
              </a:r>
            </a:p>
            <a:p>
              <a:pPr fontAlgn="auto">
                <a:spcBef>
                  <a:spcPts val="0"/>
                </a:spcBef>
                <a:spcAft>
                  <a:spcPts val="1200"/>
                </a:spcAft>
              </a:pPr>
              <a:r>
                <a:rPr lang="en-GB" sz="1400" dirty="0" smtClean="0">
                  <a:solidFill>
                    <a:srgbClr val="374B5A"/>
                  </a:solidFill>
                  <a:latin typeface="Arial"/>
                </a:rPr>
                <a:t>Enalapril (</a:t>
              </a:r>
              <a:r>
                <a:rPr lang="en-GB" sz="1400" dirty="0">
                  <a:solidFill>
                    <a:srgbClr val="374B5A"/>
                  </a:solidFill>
                  <a:latin typeface="Arial"/>
                </a:rPr>
                <a:t>N</a:t>
              </a:r>
              <a:r>
                <a:rPr lang="en-GB" sz="1400" dirty="0" smtClean="0">
                  <a:solidFill>
                    <a:srgbClr val="374B5A"/>
                  </a:solidFill>
                  <a:latin typeface="Arial"/>
                </a:rPr>
                <a:t>=4,212)</a:t>
              </a:r>
            </a:p>
          </p:txBody>
        </p:sp>
      </p:grpSp>
      <p:sp>
        <p:nvSpPr>
          <p:cNvPr id="56"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18</a:t>
            </a:fld>
            <a:endParaRPr lang="en-US" dirty="0" smtClean="0"/>
          </a:p>
        </p:txBody>
      </p:sp>
    </p:spTree>
    <p:extLst>
      <p:ext uri="{BB962C8B-B14F-4D97-AF65-F5344CB8AC3E}">
        <p14:creationId xmlns:p14="http://schemas.microsoft.com/office/powerpoint/2010/main" val="70851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941289" y="483518"/>
            <a:ext cx="7863840" cy="514350"/>
          </a:xfrm>
        </p:spPr>
        <p:txBody>
          <a:bodyPr anchor="t">
            <a:normAutofit/>
          </a:bodyPr>
          <a:lstStyle/>
          <a:p>
            <a:r>
              <a:rPr lang="en-GB" sz="1600" dirty="0"/>
              <a:t>Duration of hospital stay per admission was similar for </a:t>
            </a:r>
            <a:r>
              <a:rPr lang="en-US" sz="1600" dirty="0" smtClean="0"/>
              <a:t>Entresto </a:t>
            </a:r>
            <a:r>
              <a:rPr lang="en-GB" sz="1600" dirty="0"/>
              <a:t>and </a:t>
            </a:r>
            <a:r>
              <a:rPr lang="en-GB" sz="1600" dirty="0" smtClean="0"/>
              <a:t>enalapril</a:t>
            </a:r>
            <a:br>
              <a:rPr lang="en-GB" sz="1600" dirty="0" smtClean="0"/>
            </a:br>
            <a:r>
              <a:rPr lang="en-US" sz="1600" b="0" dirty="0" smtClean="0">
                <a:solidFill>
                  <a:schemeClr val="accent2"/>
                </a:solidFill>
              </a:rPr>
              <a:t>Entresto </a:t>
            </a:r>
            <a:r>
              <a:rPr lang="en-GB" sz="1600" b="0" dirty="0">
                <a:solidFill>
                  <a:schemeClr val="accent2"/>
                </a:solidFill>
              </a:rPr>
              <a:t>group had 18% fewer stays in intensive care</a:t>
            </a:r>
            <a:endParaRPr lang="en-GB" sz="1600" b="0" spc="0" dirty="0">
              <a:solidFill>
                <a:schemeClr val="accent2"/>
              </a:solidFill>
            </a:endParaRPr>
          </a:p>
        </p:txBody>
      </p:sp>
      <p:sp>
        <p:nvSpPr>
          <p:cNvPr id="7" name="Rectangle 6">
            <a:hlinkClick r:id="rId3" action="ppaction://hlinksldjump"/>
          </p:cNvPr>
          <p:cNvSpPr/>
          <p:nvPr/>
        </p:nvSpPr>
        <p:spPr>
          <a:xfrm>
            <a:off x="598962" y="4755693"/>
            <a:ext cx="342327" cy="288184"/>
          </a:xfrm>
          <a:prstGeom prst="rect">
            <a:avLst/>
          </a:prstGeom>
          <a:solidFill>
            <a:srgbClr val="FFFFFF">
              <a:alpha val="0"/>
            </a:srgbClr>
          </a:solidFill>
          <a:ln>
            <a:noFill/>
          </a:ln>
          <a:effectLst>
            <a:outerShdw blurRad="19050" dist="12700" dir="5400000" algn="ctr" rotWithShape="0">
              <a:schemeClr val="tx1">
                <a:alpha val="1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GB" sz="1800" dirty="0">
              <a:solidFill>
                <a:srgbClr val="FFFFFF"/>
              </a:solidFill>
            </a:endParaRPr>
          </a:p>
        </p:txBody>
      </p:sp>
      <p:sp>
        <p:nvSpPr>
          <p:cNvPr id="11" name="Text Placeholder 9"/>
          <p:cNvSpPr txBox="1">
            <a:spLocks/>
          </p:cNvSpPr>
          <p:nvPr/>
        </p:nvSpPr>
        <p:spPr>
          <a:xfrm>
            <a:off x="922904" y="4549575"/>
            <a:ext cx="3226403" cy="516395"/>
          </a:xfrm>
          <a:prstGeom prst="rect">
            <a:avLst/>
          </a:prstGeom>
        </p:spPr>
        <p:txBody>
          <a:bodyPr anchor="b" anchorCtr="0"/>
          <a:lstStyle>
            <a:lvl1pPr marL="233363" indent="-233363" algn="l" rtl="0" eaLnBrk="0" fontAlgn="base" hangingPunct="0">
              <a:spcBef>
                <a:spcPct val="0"/>
              </a:spcBef>
              <a:spcAft>
                <a:spcPts val="600"/>
              </a:spcAft>
              <a:buClr>
                <a:schemeClr val="accent1"/>
              </a:buClr>
              <a:buSzPct val="110000"/>
              <a:buFont typeface="Wingdings" pitchFamily="2" charset="2"/>
              <a:buChar char="§"/>
              <a:defRPr sz="1600" spc="0" baseline="0">
                <a:solidFill>
                  <a:schemeClr val="tx1"/>
                </a:solidFill>
                <a:latin typeface="+mn-lt"/>
                <a:ea typeface="+mn-ea"/>
                <a:cs typeface="+mn-cs"/>
              </a:defRPr>
            </a:lvl1pPr>
            <a:lvl2pPr marL="398463" indent="-163513" algn="l" rtl="0" eaLnBrk="0" fontAlgn="base" hangingPunct="0">
              <a:spcBef>
                <a:spcPct val="0"/>
              </a:spcBef>
              <a:spcAft>
                <a:spcPts val="600"/>
              </a:spcAft>
              <a:buClr>
                <a:srgbClr val="917B69"/>
              </a:buClr>
              <a:buFont typeface="Arial" charset="0"/>
              <a:buChar char="•"/>
              <a:defRPr sz="1600" spc="0" baseline="0">
                <a:solidFill>
                  <a:schemeClr val="tx1"/>
                </a:solidFill>
                <a:latin typeface="+mn-lt"/>
              </a:defRPr>
            </a:lvl2pPr>
            <a:lvl3pPr marL="577850" indent="-177800" algn="l" rtl="0" eaLnBrk="0" fontAlgn="base" hangingPunct="0">
              <a:spcBef>
                <a:spcPct val="0"/>
              </a:spcBef>
              <a:spcAft>
                <a:spcPts val="600"/>
              </a:spcAft>
              <a:buClr>
                <a:schemeClr val="tx1"/>
              </a:buClr>
              <a:buFont typeface="Arial" charset="0"/>
              <a:buChar char="-"/>
              <a:defRPr sz="1600" spc="0" baseline="0">
                <a:solidFill>
                  <a:schemeClr val="tx1"/>
                </a:solidFill>
                <a:latin typeface="+mn-lt"/>
              </a:defRPr>
            </a:lvl3pPr>
            <a:lvl4pPr marL="752475" indent="-173038" algn="l" rtl="0" eaLnBrk="0" fontAlgn="base" hangingPunct="0">
              <a:spcBef>
                <a:spcPct val="0"/>
              </a:spcBef>
              <a:spcAft>
                <a:spcPts val="600"/>
              </a:spcAft>
              <a:buClr>
                <a:schemeClr val="tx1"/>
              </a:buClr>
              <a:buFont typeface="Arial" charset="0"/>
              <a:buChar char="•"/>
              <a:defRPr sz="1600" spc="0" baseline="0">
                <a:solidFill>
                  <a:schemeClr val="tx1"/>
                </a:solidFill>
                <a:latin typeface="+mn-lt"/>
              </a:defRPr>
            </a:lvl4pPr>
            <a:lvl5pPr marL="917575" indent="-163513" algn="l" rtl="0" eaLnBrk="0" fontAlgn="base" hangingPunct="0">
              <a:spcBef>
                <a:spcPct val="0"/>
              </a:spcBef>
              <a:spcAft>
                <a:spcPts val="600"/>
              </a:spcAft>
              <a:buChar char="»"/>
              <a:defRPr sz="1600" spc="0" baseline="0">
                <a:solidFill>
                  <a:schemeClr val="tx1"/>
                </a:solidFill>
                <a:latin typeface="+mn-lt"/>
              </a:defRPr>
            </a:lvl5pPr>
            <a:lvl6pPr marL="1374775" indent="-163513" algn="l" rtl="0" fontAlgn="base">
              <a:spcBef>
                <a:spcPct val="0"/>
              </a:spcBef>
              <a:spcAft>
                <a:spcPct val="20000"/>
              </a:spcAft>
              <a:buChar char="»"/>
              <a:defRPr sz="1400">
                <a:solidFill>
                  <a:schemeClr val="tx1"/>
                </a:solidFill>
                <a:latin typeface="+mn-lt"/>
              </a:defRPr>
            </a:lvl6pPr>
            <a:lvl7pPr marL="1831975" indent="-163513" algn="l" rtl="0" fontAlgn="base">
              <a:spcBef>
                <a:spcPct val="0"/>
              </a:spcBef>
              <a:spcAft>
                <a:spcPct val="20000"/>
              </a:spcAft>
              <a:buChar char="»"/>
              <a:defRPr sz="1400">
                <a:solidFill>
                  <a:schemeClr val="tx1"/>
                </a:solidFill>
                <a:latin typeface="+mn-lt"/>
              </a:defRPr>
            </a:lvl7pPr>
            <a:lvl8pPr marL="2289175" indent="-163513" algn="l" rtl="0" fontAlgn="base">
              <a:spcBef>
                <a:spcPct val="0"/>
              </a:spcBef>
              <a:spcAft>
                <a:spcPct val="20000"/>
              </a:spcAft>
              <a:buChar char="»"/>
              <a:defRPr sz="1400">
                <a:solidFill>
                  <a:schemeClr val="tx1"/>
                </a:solidFill>
                <a:latin typeface="+mn-lt"/>
              </a:defRPr>
            </a:lvl8pPr>
            <a:lvl9pPr marL="2746375" indent="-163513" algn="l" rtl="0" fontAlgn="base">
              <a:spcBef>
                <a:spcPct val="0"/>
              </a:spcBef>
              <a:spcAft>
                <a:spcPct val="20000"/>
              </a:spcAft>
              <a:buChar char="»"/>
              <a:defRPr sz="1400">
                <a:solidFill>
                  <a:schemeClr val="tx1"/>
                </a:solidFill>
                <a:latin typeface="+mn-lt"/>
              </a:defRPr>
            </a:lvl9pPr>
          </a:lstStyle>
          <a:p>
            <a:pPr marL="0" indent="0" eaLnBrk="1" hangingPunct="1">
              <a:spcAft>
                <a:spcPct val="0"/>
              </a:spcAft>
              <a:buClrTx/>
              <a:buSzTx/>
              <a:buFont typeface="Wingdings" pitchFamily="2" charset="2"/>
              <a:buNone/>
            </a:pPr>
            <a:endParaRPr lang="en-GB" altLang="en-US" sz="800" dirty="0">
              <a:solidFill>
                <a:srgbClr val="8B8D90"/>
              </a:solidFill>
            </a:endParaRPr>
          </a:p>
        </p:txBody>
      </p:sp>
      <p:graphicFrame>
        <p:nvGraphicFramePr>
          <p:cNvPr id="12" name="Table 3"/>
          <p:cNvGraphicFramePr>
            <a:graphicFrameLocks noGrp="1"/>
          </p:cNvGraphicFramePr>
          <p:nvPr>
            <p:extLst>
              <p:ext uri="{D42A27DB-BD31-4B8C-83A1-F6EECF244321}">
                <p14:modId xmlns:p14="http://schemas.microsoft.com/office/powerpoint/2010/main" val="1901232425"/>
              </p:ext>
            </p:extLst>
          </p:nvPr>
        </p:nvGraphicFramePr>
        <p:xfrm>
          <a:off x="647700" y="1517471"/>
          <a:ext cx="7704932" cy="2403000"/>
        </p:xfrm>
        <a:graphic>
          <a:graphicData uri="http://schemas.openxmlformats.org/drawingml/2006/table">
            <a:tbl>
              <a:tblPr firstRow="1" firstCol="1" bandRow="1">
                <a:tableStyleId>{5C22544A-7EE6-4342-B048-85BDC9FD1C3A}</a:tableStyleId>
              </a:tblPr>
              <a:tblGrid>
                <a:gridCol w="2070100"/>
                <a:gridCol w="1329267"/>
                <a:gridCol w="999066"/>
                <a:gridCol w="1193800"/>
                <a:gridCol w="795867"/>
                <a:gridCol w="1316832"/>
              </a:tblGrid>
              <a:tr h="810000">
                <a:tc>
                  <a:txBody>
                    <a:bodyPr/>
                    <a:lstStyle/>
                    <a:p>
                      <a:pPr>
                        <a:lnSpc>
                          <a:spcPct val="100000"/>
                        </a:lnSpc>
                        <a:spcBef>
                          <a:spcPts val="0"/>
                        </a:spcBef>
                        <a:spcAft>
                          <a:spcPts val="0"/>
                        </a:spcAft>
                      </a:pPr>
                      <a:r>
                        <a:rPr lang="en-US" sz="1100" dirty="0" smtClean="0">
                          <a:solidFill>
                            <a:schemeClr val="bg1"/>
                          </a:solidFill>
                          <a:effectLst/>
                          <a:latin typeface="+mn-lt"/>
                        </a:rPr>
                        <a:t>Event</a:t>
                      </a:r>
                      <a:endParaRPr lang="en-GB" sz="1100" dirty="0">
                        <a:solidFill>
                          <a:schemeClr val="bg1"/>
                        </a:solidFill>
                        <a:effectLst/>
                        <a:latin typeface="+mn-lt"/>
                        <a:ea typeface="Calibri"/>
                        <a:cs typeface="Times New Roman"/>
                      </a:endParaRPr>
                    </a:p>
                  </a:txBody>
                  <a:tcPr marT="34290" marB="34290" anchor="b">
                    <a:lnL w="12700" cmpd="sng">
                      <a:noFill/>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0"/>
                        </a:spcBef>
                        <a:spcAft>
                          <a:spcPts val="0"/>
                        </a:spcAft>
                      </a:pPr>
                      <a:r>
                        <a:rPr lang="en-US" sz="1100" dirty="0" smtClean="0">
                          <a:latin typeface="+mn-lt"/>
                        </a:rPr>
                        <a:t>Entresto</a:t>
                      </a:r>
                      <a:r>
                        <a:rPr lang="en-US" sz="1100" baseline="30000" dirty="0" smtClean="0">
                          <a:solidFill>
                            <a:schemeClr val="bg1"/>
                          </a:solidFill>
                          <a:effectLst/>
                          <a:latin typeface="+mn-lt"/>
                        </a:rPr>
                        <a:t>‡</a:t>
                      </a:r>
                      <a:endParaRPr lang="en-GB" sz="1100" baseline="0" dirty="0">
                        <a:solidFill>
                          <a:schemeClr val="bg1"/>
                        </a:solidFill>
                        <a:effectLst/>
                        <a:latin typeface="+mn-lt"/>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effectLst/>
                          <a:latin typeface="+mn-lt"/>
                        </a:rPr>
                        <a:t>Enalapril</a:t>
                      </a:r>
                      <a:r>
                        <a:rPr lang="en-US" sz="1100" baseline="30000" dirty="0" smtClean="0">
                          <a:solidFill>
                            <a:schemeClr val="bg1"/>
                          </a:solidFill>
                          <a:effectLst/>
                          <a:latin typeface="+mn-lt"/>
                        </a:rPr>
                        <a:t>§</a:t>
                      </a:r>
                      <a:endParaRPr lang="en-GB" sz="1100" baseline="0" dirty="0" smtClean="0">
                        <a:solidFill>
                          <a:schemeClr val="bg1"/>
                        </a:solidFill>
                        <a:effectLst/>
                        <a:latin typeface="+mn-lt"/>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ctr">
                        <a:lnSpc>
                          <a:spcPct val="100000"/>
                        </a:lnSpc>
                        <a:spcBef>
                          <a:spcPts val="0"/>
                        </a:spcBef>
                        <a:spcAft>
                          <a:spcPts val="0"/>
                        </a:spcAft>
                      </a:pPr>
                      <a:r>
                        <a:rPr lang="en-US" sz="1100" dirty="0" smtClean="0">
                          <a:solidFill>
                            <a:schemeClr val="bg1"/>
                          </a:solidFill>
                          <a:effectLst/>
                          <a:latin typeface="+mn-lt"/>
                        </a:rPr>
                        <a:t>Rate ratio </a:t>
                      </a:r>
                      <a:endParaRPr lang="uk-UA" sz="1100" dirty="0" smtClean="0">
                        <a:solidFill>
                          <a:schemeClr val="bg1"/>
                        </a:solidFill>
                        <a:effectLst/>
                        <a:latin typeface="+mn-lt"/>
                      </a:endParaRPr>
                    </a:p>
                    <a:p>
                      <a:pPr algn="ctr">
                        <a:lnSpc>
                          <a:spcPct val="100000"/>
                        </a:lnSpc>
                        <a:spcBef>
                          <a:spcPts val="0"/>
                        </a:spcBef>
                        <a:spcAft>
                          <a:spcPts val="0"/>
                        </a:spcAft>
                      </a:pPr>
                      <a:r>
                        <a:rPr lang="en-US" sz="1100" dirty="0" smtClean="0">
                          <a:solidFill>
                            <a:schemeClr val="bg1"/>
                          </a:solidFill>
                          <a:effectLst/>
                          <a:latin typeface="+mn-lt"/>
                        </a:rPr>
                        <a:t>(95</a:t>
                      </a:r>
                      <a:r>
                        <a:rPr lang="en-US" sz="1100" dirty="0">
                          <a:solidFill>
                            <a:schemeClr val="bg1"/>
                          </a:solidFill>
                          <a:effectLst/>
                          <a:latin typeface="+mn-lt"/>
                        </a:rPr>
                        <a:t>% CI)</a:t>
                      </a:r>
                      <a:endParaRPr lang="en-GB" sz="1100" dirty="0">
                        <a:solidFill>
                          <a:schemeClr val="bg1"/>
                        </a:solidFill>
                        <a:effectLst/>
                        <a:latin typeface="+mn-lt"/>
                        <a:ea typeface="Calibri"/>
                        <a:cs typeface="Times New Roman"/>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0"/>
                        </a:spcBef>
                        <a:spcAft>
                          <a:spcPts val="0"/>
                        </a:spcAft>
                      </a:pPr>
                      <a:r>
                        <a:rPr lang="en-US" sz="1100" dirty="0" smtClean="0">
                          <a:solidFill>
                            <a:schemeClr val="bg1"/>
                          </a:solidFill>
                          <a:effectLst/>
                          <a:latin typeface="+mn-lt"/>
                        </a:rPr>
                        <a:t>p value</a:t>
                      </a:r>
                      <a:endParaRPr lang="en-GB" sz="1100" dirty="0">
                        <a:solidFill>
                          <a:schemeClr val="bg1"/>
                        </a:solidFill>
                        <a:effectLst/>
                        <a:latin typeface="+mn-lt"/>
                        <a:ea typeface="Calibri"/>
                        <a:cs typeface="Times New Roman"/>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0"/>
                        </a:spcBef>
                        <a:spcAft>
                          <a:spcPts val="0"/>
                        </a:spcAft>
                      </a:pPr>
                      <a:r>
                        <a:rPr lang="en-GB" sz="1100" dirty="0" smtClean="0">
                          <a:solidFill>
                            <a:schemeClr val="bg1"/>
                          </a:solidFill>
                          <a:effectLst/>
                          <a:latin typeface="+mn-lt"/>
                          <a:ea typeface="Calibri"/>
                          <a:cs typeface="Times New Roman"/>
                        </a:rPr>
                        <a:t>Relative risk</a:t>
                      </a:r>
                      <a:r>
                        <a:rPr lang="en-GB" sz="1100" baseline="0" dirty="0" smtClean="0">
                          <a:solidFill>
                            <a:schemeClr val="bg1"/>
                          </a:solidFill>
                          <a:effectLst/>
                          <a:latin typeface="+mn-lt"/>
                          <a:ea typeface="Calibri"/>
                          <a:cs typeface="Times New Roman"/>
                        </a:rPr>
                        <a:t> reduction</a:t>
                      </a:r>
                      <a:r>
                        <a:rPr lang="en-GB" sz="1100" baseline="30000" dirty="0" smtClean="0">
                          <a:solidFill>
                            <a:schemeClr val="bg1"/>
                          </a:solidFill>
                          <a:effectLst/>
                          <a:latin typeface="+mn-lt"/>
                          <a:ea typeface="Calibri"/>
                          <a:cs typeface="Times New Roman"/>
                        </a:rPr>
                        <a:t>¶</a:t>
                      </a:r>
                      <a:endParaRPr lang="en-GB" sz="1100" baseline="30000" dirty="0">
                        <a:solidFill>
                          <a:schemeClr val="bg1"/>
                        </a:solidFill>
                        <a:effectLst/>
                        <a:latin typeface="+mn-lt"/>
                        <a:ea typeface="Calibri"/>
                        <a:cs typeface="Times New Roman"/>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r>
              <a:tr h="864000">
                <a:tc>
                  <a:txBody>
                    <a:bodyPr/>
                    <a:lstStyle/>
                    <a:p>
                      <a:pPr>
                        <a:lnSpc>
                          <a:spcPct val="100000"/>
                        </a:lnSpc>
                        <a:spcBef>
                          <a:spcPts val="0"/>
                        </a:spcBef>
                        <a:spcAft>
                          <a:spcPts val="0"/>
                        </a:spcAft>
                      </a:pPr>
                      <a:r>
                        <a:rPr lang="en-US" sz="1100" b="1" dirty="0" smtClean="0">
                          <a:solidFill>
                            <a:schemeClr val="tx1"/>
                          </a:solidFill>
                          <a:effectLst/>
                          <a:latin typeface="+mn-lt"/>
                        </a:rPr>
                        <a:t>Number of days </a:t>
                      </a:r>
                      <a:r>
                        <a:rPr lang="en-US" sz="1100" b="1" dirty="0">
                          <a:solidFill>
                            <a:schemeClr val="tx1"/>
                          </a:solidFill>
                          <a:effectLst/>
                          <a:latin typeface="+mn-lt"/>
                        </a:rPr>
                        <a:t>in hospital </a:t>
                      </a:r>
                      <a:r>
                        <a:rPr lang="en-US" sz="1100" b="1" dirty="0" smtClean="0">
                          <a:solidFill>
                            <a:schemeClr val="tx1"/>
                          </a:solidFill>
                          <a:effectLst/>
                          <a:latin typeface="+mn-lt"/>
                        </a:rPr>
                        <a:t>per </a:t>
                      </a:r>
                      <a:r>
                        <a:rPr lang="en-US" sz="1100" b="1" dirty="0">
                          <a:solidFill>
                            <a:schemeClr val="tx1"/>
                          </a:solidFill>
                          <a:effectLst/>
                          <a:latin typeface="+mn-lt"/>
                        </a:rPr>
                        <a:t>admission per </a:t>
                      </a:r>
                      <a:r>
                        <a:rPr lang="en-US" sz="1100" b="1" dirty="0" smtClean="0">
                          <a:solidFill>
                            <a:schemeClr val="tx1"/>
                          </a:solidFill>
                          <a:effectLst/>
                          <a:latin typeface="+mn-lt"/>
                        </a:rPr>
                        <a:t>patient</a:t>
                      </a:r>
                      <a:endParaRPr lang="en-GB" sz="1100" b="1" dirty="0">
                        <a:solidFill>
                          <a:schemeClr val="tx1"/>
                        </a:solidFill>
                        <a:effectLst/>
                        <a:latin typeface="+mn-lt"/>
                        <a:ea typeface="Calibri"/>
                        <a:cs typeface="Times New Roman"/>
                      </a:endParaRPr>
                    </a:p>
                  </a:txBody>
                  <a:tcPr marT="34290" marB="34290" anchor="ctr">
                    <a:lnL w="12700" cmpd="sng">
                      <a:noFill/>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lang="en-US" sz="1100" dirty="0">
                          <a:solidFill>
                            <a:schemeClr val="tx1"/>
                          </a:solidFill>
                          <a:effectLst/>
                          <a:latin typeface="+mn-lt"/>
                        </a:rPr>
                        <a:t>10.8 ± 17.5</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lang="en-US" sz="1100" dirty="0">
                          <a:solidFill>
                            <a:schemeClr val="tx1"/>
                          </a:solidFill>
                          <a:effectLst/>
                          <a:latin typeface="+mn-lt"/>
                        </a:rPr>
                        <a:t>9.7 ± 9.5</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lang="en-US" sz="1100" dirty="0">
                          <a:solidFill>
                            <a:schemeClr val="tx1"/>
                          </a:solidFill>
                          <a:effectLst/>
                          <a:latin typeface="+mn-lt"/>
                        </a:rPr>
                        <a:t>n/a</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lang="en-US" sz="1100" dirty="0">
                          <a:solidFill>
                            <a:schemeClr val="tx1"/>
                          </a:solidFill>
                          <a:effectLst/>
                          <a:latin typeface="+mn-lt"/>
                        </a:rPr>
                        <a:t>0.86</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kumimoji="0" lang="en-US" sz="1100" b="0" i="0" u="none" strike="noStrike" kern="1200" cap="none" spc="0" normalizeH="0" baseline="0" noProof="0" dirty="0" smtClean="0">
                          <a:ln>
                            <a:noFill/>
                          </a:ln>
                          <a:solidFill>
                            <a:schemeClr val="tx1"/>
                          </a:solidFill>
                          <a:effectLst/>
                          <a:uLnTx/>
                          <a:uFillTx/>
                          <a:latin typeface="+mn-lt"/>
                          <a:ea typeface="+mn-ea"/>
                          <a:cs typeface="+mn-cs"/>
                        </a:rPr>
                        <a:t>n/a</a:t>
                      </a:r>
                      <a:endParaRPr lang="en-GB" sz="1100" b="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r>
              <a:tr h="729000">
                <a:tc>
                  <a:txBody>
                    <a:bodyPr/>
                    <a:lstStyle/>
                    <a:p>
                      <a:pPr>
                        <a:lnSpc>
                          <a:spcPct val="100000"/>
                        </a:lnSpc>
                        <a:spcBef>
                          <a:spcPts val="0"/>
                        </a:spcBef>
                        <a:spcAft>
                          <a:spcPts val="0"/>
                        </a:spcAft>
                      </a:pPr>
                      <a:r>
                        <a:rPr lang="en-US" sz="1100" b="1" dirty="0" smtClean="0">
                          <a:solidFill>
                            <a:schemeClr val="tx1"/>
                          </a:solidFill>
                          <a:effectLst/>
                          <a:latin typeface="+mn-lt"/>
                        </a:rPr>
                        <a:t>Total number of</a:t>
                      </a:r>
                      <a:r>
                        <a:rPr lang="en-US" sz="1100" b="1" baseline="0" dirty="0" smtClean="0">
                          <a:solidFill>
                            <a:schemeClr val="tx1"/>
                          </a:solidFill>
                          <a:effectLst/>
                          <a:latin typeface="+mn-lt"/>
                        </a:rPr>
                        <a:t> s</a:t>
                      </a:r>
                      <a:r>
                        <a:rPr lang="en-US" sz="1100" b="1" dirty="0" smtClean="0">
                          <a:solidFill>
                            <a:schemeClr val="tx1"/>
                          </a:solidFill>
                          <a:effectLst/>
                          <a:latin typeface="+mn-lt"/>
                        </a:rPr>
                        <a:t>tays </a:t>
                      </a:r>
                      <a:r>
                        <a:rPr lang="en-US" sz="1100" b="1" dirty="0">
                          <a:solidFill>
                            <a:schemeClr val="tx1"/>
                          </a:solidFill>
                          <a:effectLst/>
                          <a:latin typeface="+mn-lt"/>
                        </a:rPr>
                        <a:t>in intensive </a:t>
                      </a:r>
                      <a:r>
                        <a:rPr lang="en-US" sz="1100" b="1" dirty="0" smtClean="0">
                          <a:solidFill>
                            <a:schemeClr val="tx1"/>
                          </a:solidFill>
                          <a:effectLst/>
                          <a:latin typeface="+mn-lt"/>
                        </a:rPr>
                        <a:t>care</a:t>
                      </a:r>
                      <a:endParaRPr lang="en-GB" sz="1100" b="1" dirty="0">
                        <a:solidFill>
                          <a:schemeClr val="tx1"/>
                        </a:solidFill>
                        <a:effectLst/>
                        <a:latin typeface="+mn-lt"/>
                        <a:ea typeface="Calibri"/>
                        <a:cs typeface="Times New Roman"/>
                      </a:endParaRPr>
                    </a:p>
                  </a:txBody>
                  <a:tcPr marT="34290" marB="34290" anchor="ctr">
                    <a:lnL w="12700" cmpd="sng">
                      <a:noFill/>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algn="ctr">
                        <a:lnSpc>
                          <a:spcPct val="100000"/>
                        </a:lnSpc>
                        <a:spcBef>
                          <a:spcPts val="0"/>
                        </a:spcBef>
                        <a:spcAft>
                          <a:spcPts val="0"/>
                        </a:spcAft>
                      </a:pPr>
                      <a:r>
                        <a:rPr lang="en-US" sz="1100" dirty="0" smtClean="0">
                          <a:solidFill>
                            <a:schemeClr val="tx1"/>
                          </a:solidFill>
                          <a:effectLst/>
                          <a:latin typeface="+mn-lt"/>
                        </a:rPr>
                        <a:t>768</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algn="ctr">
                        <a:lnSpc>
                          <a:spcPct val="100000"/>
                        </a:lnSpc>
                        <a:spcBef>
                          <a:spcPts val="0"/>
                        </a:spcBef>
                        <a:spcAft>
                          <a:spcPts val="0"/>
                        </a:spcAft>
                      </a:pPr>
                      <a:r>
                        <a:rPr lang="en-US" sz="1100" dirty="0" smtClean="0">
                          <a:solidFill>
                            <a:schemeClr val="tx1"/>
                          </a:solidFill>
                          <a:effectLst/>
                          <a:latin typeface="+mn-lt"/>
                        </a:rPr>
                        <a:t>879</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algn="ctr">
                        <a:lnSpc>
                          <a:spcPct val="100000"/>
                        </a:lnSpc>
                        <a:spcBef>
                          <a:spcPts val="0"/>
                        </a:spcBef>
                        <a:spcAft>
                          <a:spcPts val="0"/>
                        </a:spcAft>
                      </a:pPr>
                      <a:r>
                        <a:rPr lang="en-US" sz="1100" dirty="0">
                          <a:solidFill>
                            <a:schemeClr val="tx1"/>
                          </a:solidFill>
                          <a:effectLst/>
                          <a:latin typeface="+mn-lt"/>
                        </a:rPr>
                        <a:t>0.82 </a:t>
                      </a:r>
                      <a:r>
                        <a:rPr lang="en-US" sz="1100" dirty="0" smtClean="0">
                          <a:solidFill>
                            <a:schemeClr val="tx1"/>
                          </a:solidFill>
                          <a:effectLst/>
                          <a:latin typeface="+mn-lt"/>
                        </a:rPr>
                        <a:t/>
                      </a:r>
                      <a:br>
                        <a:rPr lang="en-US" sz="1100" dirty="0" smtClean="0">
                          <a:solidFill>
                            <a:schemeClr val="tx1"/>
                          </a:solidFill>
                          <a:effectLst/>
                          <a:latin typeface="+mn-lt"/>
                        </a:rPr>
                      </a:br>
                      <a:r>
                        <a:rPr lang="en-US" sz="1100" dirty="0" smtClean="0">
                          <a:solidFill>
                            <a:schemeClr val="tx1"/>
                          </a:solidFill>
                          <a:effectLst/>
                          <a:latin typeface="+mn-lt"/>
                        </a:rPr>
                        <a:t>(</a:t>
                      </a:r>
                      <a:r>
                        <a:rPr lang="en-US" sz="1100" dirty="0">
                          <a:solidFill>
                            <a:schemeClr val="tx1"/>
                          </a:solidFill>
                          <a:effectLst/>
                          <a:latin typeface="+mn-lt"/>
                        </a:rPr>
                        <a:t>0.72–0.94</a:t>
                      </a:r>
                      <a:r>
                        <a:rPr lang="en-US" sz="1100" dirty="0" smtClean="0">
                          <a:solidFill>
                            <a:schemeClr val="tx1"/>
                          </a:solidFill>
                          <a:effectLst/>
                          <a:latin typeface="+mn-lt"/>
                        </a:rPr>
                        <a:t>)</a:t>
                      </a:r>
                      <a:r>
                        <a:rPr lang="en-US" sz="1100" baseline="0" dirty="0" smtClean="0">
                          <a:solidFill>
                            <a:schemeClr val="tx1"/>
                          </a:solidFill>
                          <a:effectLst/>
                          <a:latin typeface="+mn-lt"/>
                        </a:rPr>
                        <a:t>*</a:t>
                      </a:r>
                      <a:endParaRPr lang="en-GB" sz="1100" baseline="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algn="ctr">
                        <a:lnSpc>
                          <a:spcPct val="100000"/>
                        </a:lnSpc>
                        <a:spcBef>
                          <a:spcPts val="0"/>
                        </a:spcBef>
                        <a:spcAft>
                          <a:spcPts val="0"/>
                        </a:spcAft>
                      </a:pPr>
                      <a:r>
                        <a:rPr lang="en-US" sz="1100" dirty="0" smtClean="0">
                          <a:solidFill>
                            <a:schemeClr val="tx1"/>
                          </a:solidFill>
                          <a:effectLst/>
                          <a:latin typeface="+mn-lt"/>
                        </a:rPr>
                        <a:t>0.005</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algn="ctr">
                        <a:lnSpc>
                          <a:spcPct val="100000"/>
                        </a:lnSpc>
                        <a:spcBef>
                          <a:spcPts val="0"/>
                        </a:spcBef>
                        <a:spcAft>
                          <a:spcPts val="0"/>
                        </a:spcAft>
                      </a:pPr>
                      <a:r>
                        <a:rPr lang="en-GB" sz="1100" b="1" dirty="0" smtClean="0">
                          <a:solidFill>
                            <a:schemeClr val="tx1"/>
                          </a:solidFill>
                          <a:latin typeface="+mn-lt"/>
                          <a:sym typeface="Wingdings"/>
                        </a:rPr>
                        <a:t></a:t>
                      </a:r>
                      <a:r>
                        <a:rPr lang="en-GB" sz="1100" b="1" dirty="0" smtClean="0">
                          <a:solidFill>
                            <a:schemeClr val="tx1"/>
                          </a:solidFill>
                          <a:effectLst/>
                          <a:latin typeface="+mn-lt"/>
                          <a:ea typeface="Calibri"/>
                          <a:cs typeface="Times New Roman"/>
                        </a:rPr>
                        <a:t>18%</a:t>
                      </a:r>
                      <a:endParaRPr lang="en-GB" sz="1100" b="1"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r>
            </a:tbl>
          </a:graphicData>
        </a:graphic>
      </p:graphicFrame>
      <p:sp>
        <p:nvSpPr>
          <p:cNvPr id="13" name="Rechteck 8"/>
          <p:cNvSpPr/>
          <p:nvPr/>
        </p:nvSpPr>
        <p:spPr>
          <a:xfrm>
            <a:off x="541477" y="4721655"/>
            <a:ext cx="8496944" cy="461665"/>
          </a:xfrm>
          <a:prstGeom prst="rect">
            <a:avLst/>
          </a:prstGeom>
        </p:spPr>
        <p:txBody>
          <a:bodyPr wrap="square">
            <a:spAutoFit/>
          </a:bodyPr>
          <a:lstStyle/>
          <a:p>
            <a:r>
              <a:rPr lang="en-GB" altLang="en-US" sz="800" dirty="0" smtClean="0">
                <a:solidFill>
                  <a:srgbClr val="374B5A"/>
                </a:solidFill>
              </a:rPr>
              <a:t>*With sacubitril/valsartan, compared with enalapril; </a:t>
            </a:r>
            <a:r>
              <a:rPr lang="en-GB" altLang="en-US" sz="800" baseline="30000" dirty="0" smtClean="0">
                <a:solidFill>
                  <a:srgbClr val="374B5A"/>
                </a:solidFill>
              </a:rPr>
              <a:t>‡</a:t>
            </a:r>
            <a:r>
              <a:rPr lang="en-GB" altLang="en-US" sz="800" dirty="0" smtClean="0">
                <a:solidFill>
                  <a:srgbClr val="374B5A"/>
                </a:solidFill>
              </a:rPr>
              <a:t>N=4,187; </a:t>
            </a:r>
            <a:r>
              <a:rPr lang="en-GB" altLang="en-US" sz="800" baseline="30000" dirty="0" smtClean="0">
                <a:solidFill>
                  <a:srgbClr val="374B5A"/>
                </a:solidFill>
              </a:rPr>
              <a:t>§</a:t>
            </a:r>
            <a:r>
              <a:rPr lang="en-GB" altLang="en-US" sz="800" dirty="0" smtClean="0">
                <a:solidFill>
                  <a:srgbClr val="374B5A"/>
                </a:solidFill>
              </a:rPr>
              <a:t>N=4,212; CI=confidence interval</a:t>
            </a:r>
          </a:p>
          <a:p>
            <a:r>
              <a:rPr lang="en-GB" sz="800" dirty="0">
                <a:solidFill>
                  <a:srgbClr val="374B5A"/>
                </a:solidFill>
              </a:rPr>
              <a:t>Packer et al. Circulation 2015;131:54–61</a:t>
            </a:r>
            <a:endParaRPr lang="fr-FR" sz="800" dirty="0">
              <a:solidFill>
                <a:srgbClr val="374B5A"/>
              </a:solidFill>
            </a:endParaRPr>
          </a:p>
          <a:p>
            <a:endParaRPr lang="en-GB" altLang="en-US" sz="800" dirty="0">
              <a:solidFill>
                <a:srgbClr val="374B5A"/>
              </a:solidFill>
            </a:endParaRPr>
          </a:p>
        </p:txBody>
      </p:sp>
      <p:sp>
        <p:nvSpPr>
          <p:cNvPr id="8"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19</a:t>
            </a:fld>
            <a:endParaRPr lang="en-US" dirty="0" smtClean="0"/>
          </a:p>
        </p:txBody>
      </p:sp>
    </p:spTree>
    <p:extLst>
      <p:ext uri="{BB962C8B-B14F-4D97-AF65-F5344CB8AC3E}">
        <p14:creationId xmlns:p14="http://schemas.microsoft.com/office/powerpoint/2010/main" val="992954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B488B67-C69C-4CA5-98C0-7235FCE8F2D1}"/>
              </a:ext>
            </a:extLst>
          </p:cNvPr>
          <p:cNvSpPr>
            <a:spLocks noGrp="1"/>
          </p:cNvSpPr>
          <p:nvPr>
            <p:ph type="title"/>
          </p:nvPr>
        </p:nvSpPr>
        <p:spPr/>
        <p:txBody>
          <a:bodyPr>
            <a:normAutofit/>
          </a:bodyPr>
          <a:lstStyle/>
          <a:p>
            <a:r>
              <a:rPr lang="en-US" sz="2400" dirty="0"/>
              <a:t>Presentation -April 2016</a:t>
            </a:r>
            <a:endParaRPr lang="en-IN" sz="2400" dirty="0"/>
          </a:p>
        </p:txBody>
      </p:sp>
      <p:sp>
        <p:nvSpPr>
          <p:cNvPr id="3" name="Footer Placeholder 2">
            <a:extLst>
              <a:ext uri="{FF2B5EF4-FFF2-40B4-BE49-F238E27FC236}">
                <a16:creationId xmlns="" xmlns:a16="http://schemas.microsoft.com/office/drawing/2014/main" id="{F043B9E2-93D6-47DE-BC3A-C8BAA502DE4B}"/>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 xmlns:a16="http://schemas.microsoft.com/office/drawing/2014/main" id="{FA58817C-EFC5-4F54-9265-E21A66CA4C0B}"/>
              </a:ext>
            </a:extLst>
          </p:cNvPr>
          <p:cNvSpPr>
            <a:spLocks noGrp="1"/>
          </p:cNvSpPr>
          <p:nvPr>
            <p:ph type="sldNum" sz="quarter" idx="12"/>
          </p:nvPr>
        </p:nvSpPr>
        <p:spPr/>
        <p:txBody>
          <a:bodyPr/>
          <a:lstStyle/>
          <a:p>
            <a:fld id="{5BBF733F-C515-40D9-B856-7FD1FCC86CB1}" type="slidenum">
              <a:rPr lang="en-US" smtClean="0"/>
              <a:pPr/>
              <a:t>2</a:t>
            </a:fld>
            <a:endParaRPr lang="en-US"/>
          </a:p>
        </p:txBody>
      </p:sp>
      <p:sp>
        <p:nvSpPr>
          <p:cNvPr id="6" name="Rectangle 5"/>
          <p:cNvSpPr/>
          <p:nvPr/>
        </p:nvSpPr>
        <p:spPr>
          <a:xfrm>
            <a:off x="801294" y="1419622"/>
            <a:ext cx="7543800" cy="738664"/>
          </a:xfrm>
          <a:prstGeom prst="rect">
            <a:avLst/>
          </a:prstGeom>
        </p:spPr>
        <p:txBody>
          <a:bodyPr wrap="square">
            <a:spAutoFit/>
          </a:bodyPr>
          <a:lstStyle/>
          <a:p>
            <a:endParaRPr lang="en-US" sz="1400" dirty="0"/>
          </a:p>
          <a:p>
            <a:r>
              <a:rPr lang="en-US" sz="1400" dirty="0"/>
              <a:t>A 56 year old female presented at the emergency room with palpitations and </a:t>
            </a:r>
            <a:r>
              <a:rPr lang="en-US" sz="1400" dirty="0" err="1"/>
              <a:t>dyspnoea</a:t>
            </a:r>
            <a:r>
              <a:rPr lang="en-US" sz="1400" dirty="0"/>
              <a:t> on exertion</a:t>
            </a:r>
          </a:p>
          <a:p>
            <a:endParaRPr lang="en-IN" sz="1400" dirty="0"/>
          </a:p>
        </p:txBody>
      </p:sp>
    </p:spTree>
    <p:extLst>
      <p:ext uri="{BB962C8B-B14F-4D97-AF65-F5344CB8AC3E}">
        <p14:creationId xmlns:p14="http://schemas.microsoft.com/office/powerpoint/2010/main" val="17066585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941289" y="411510"/>
            <a:ext cx="7691438" cy="514350"/>
          </a:xfrm>
        </p:spPr>
        <p:txBody>
          <a:bodyPr anchor="t">
            <a:normAutofit fontScale="90000"/>
          </a:bodyPr>
          <a:lstStyle/>
          <a:p>
            <a:r>
              <a:rPr lang="en-GB" sz="2200" dirty="0"/>
              <a:t>Lower proportion of </a:t>
            </a:r>
            <a:r>
              <a:rPr lang="en-US" sz="2200" dirty="0" smtClean="0"/>
              <a:t>Entresto</a:t>
            </a:r>
            <a:r>
              <a:rPr lang="en-GB" sz="2200" dirty="0" smtClean="0"/>
              <a:t>-treated patients </a:t>
            </a:r>
            <a:r>
              <a:rPr lang="en-GB" sz="2200" dirty="0"/>
              <a:t>required intravenous positive inotropic support during </a:t>
            </a:r>
            <a:r>
              <a:rPr lang="en-GB" sz="2200" dirty="0" smtClean="0"/>
              <a:t>hospitalization, </a:t>
            </a:r>
            <a:r>
              <a:rPr lang="en-GB" sz="2200" dirty="0"/>
              <a:t>compared with enalapril</a:t>
            </a:r>
            <a:endParaRPr lang="en-GB" sz="2200" spc="0" dirty="0"/>
          </a:p>
        </p:txBody>
      </p:sp>
      <p:sp>
        <p:nvSpPr>
          <p:cNvPr id="7" name="Rectangle 6">
            <a:hlinkClick r:id="rId3" action="ppaction://hlinksldjump"/>
          </p:cNvPr>
          <p:cNvSpPr/>
          <p:nvPr/>
        </p:nvSpPr>
        <p:spPr>
          <a:xfrm>
            <a:off x="598962" y="4755693"/>
            <a:ext cx="342327" cy="288184"/>
          </a:xfrm>
          <a:prstGeom prst="rect">
            <a:avLst/>
          </a:prstGeom>
          <a:solidFill>
            <a:srgbClr val="FFFFFF">
              <a:alpha val="0"/>
            </a:srgbClr>
          </a:solidFill>
          <a:ln>
            <a:noFill/>
          </a:ln>
          <a:effectLst>
            <a:outerShdw blurRad="19050" dist="12700" dir="5400000" algn="ctr" rotWithShape="0">
              <a:schemeClr val="tx1">
                <a:alpha val="1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spcBef>
                <a:spcPts val="0"/>
              </a:spcBef>
              <a:spcAft>
                <a:spcPts val="0"/>
              </a:spcAft>
            </a:pPr>
            <a:endParaRPr lang="en-GB" sz="1800" dirty="0">
              <a:solidFill>
                <a:srgbClr val="FFFFFF"/>
              </a:solidFill>
            </a:endParaRPr>
          </a:p>
        </p:txBody>
      </p:sp>
      <p:sp>
        <p:nvSpPr>
          <p:cNvPr id="11" name="Text Placeholder 9"/>
          <p:cNvSpPr txBox="1">
            <a:spLocks/>
          </p:cNvSpPr>
          <p:nvPr/>
        </p:nvSpPr>
        <p:spPr>
          <a:xfrm>
            <a:off x="922904" y="4549575"/>
            <a:ext cx="3226403" cy="516395"/>
          </a:xfrm>
          <a:prstGeom prst="rect">
            <a:avLst/>
          </a:prstGeom>
        </p:spPr>
        <p:txBody>
          <a:bodyPr anchor="b" anchorCtr="0"/>
          <a:lstStyle>
            <a:lvl1pPr marL="233363" indent="-233363" algn="l" rtl="0" eaLnBrk="0" fontAlgn="base" hangingPunct="0">
              <a:spcBef>
                <a:spcPct val="0"/>
              </a:spcBef>
              <a:spcAft>
                <a:spcPts val="600"/>
              </a:spcAft>
              <a:buClr>
                <a:schemeClr val="accent1"/>
              </a:buClr>
              <a:buSzPct val="110000"/>
              <a:buFont typeface="Wingdings" pitchFamily="2" charset="2"/>
              <a:buChar char="§"/>
              <a:defRPr sz="1600" spc="0" baseline="0">
                <a:solidFill>
                  <a:schemeClr val="tx1"/>
                </a:solidFill>
                <a:latin typeface="+mn-lt"/>
                <a:ea typeface="+mn-ea"/>
                <a:cs typeface="+mn-cs"/>
              </a:defRPr>
            </a:lvl1pPr>
            <a:lvl2pPr marL="398463" indent="-163513" algn="l" rtl="0" eaLnBrk="0" fontAlgn="base" hangingPunct="0">
              <a:spcBef>
                <a:spcPct val="0"/>
              </a:spcBef>
              <a:spcAft>
                <a:spcPts val="600"/>
              </a:spcAft>
              <a:buClr>
                <a:srgbClr val="917B69"/>
              </a:buClr>
              <a:buFont typeface="Arial" charset="0"/>
              <a:buChar char="•"/>
              <a:defRPr sz="1600" spc="0" baseline="0">
                <a:solidFill>
                  <a:schemeClr val="tx1"/>
                </a:solidFill>
                <a:latin typeface="+mn-lt"/>
              </a:defRPr>
            </a:lvl2pPr>
            <a:lvl3pPr marL="577850" indent="-177800" algn="l" rtl="0" eaLnBrk="0" fontAlgn="base" hangingPunct="0">
              <a:spcBef>
                <a:spcPct val="0"/>
              </a:spcBef>
              <a:spcAft>
                <a:spcPts val="600"/>
              </a:spcAft>
              <a:buClr>
                <a:schemeClr val="tx1"/>
              </a:buClr>
              <a:buFont typeface="Arial" charset="0"/>
              <a:buChar char="-"/>
              <a:defRPr sz="1600" spc="0" baseline="0">
                <a:solidFill>
                  <a:schemeClr val="tx1"/>
                </a:solidFill>
                <a:latin typeface="+mn-lt"/>
              </a:defRPr>
            </a:lvl3pPr>
            <a:lvl4pPr marL="752475" indent="-173038" algn="l" rtl="0" eaLnBrk="0" fontAlgn="base" hangingPunct="0">
              <a:spcBef>
                <a:spcPct val="0"/>
              </a:spcBef>
              <a:spcAft>
                <a:spcPts val="600"/>
              </a:spcAft>
              <a:buClr>
                <a:schemeClr val="tx1"/>
              </a:buClr>
              <a:buFont typeface="Arial" charset="0"/>
              <a:buChar char="•"/>
              <a:defRPr sz="1600" spc="0" baseline="0">
                <a:solidFill>
                  <a:schemeClr val="tx1"/>
                </a:solidFill>
                <a:latin typeface="+mn-lt"/>
              </a:defRPr>
            </a:lvl4pPr>
            <a:lvl5pPr marL="917575" indent="-163513" algn="l" rtl="0" eaLnBrk="0" fontAlgn="base" hangingPunct="0">
              <a:spcBef>
                <a:spcPct val="0"/>
              </a:spcBef>
              <a:spcAft>
                <a:spcPts val="600"/>
              </a:spcAft>
              <a:buChar char="»"/>
              <a:defRPr sz="1600" spc="0" baseline="0">
                <a:solidFill>
                  <a:schemeClr val="tx1"/>
                </a:solidFill>
                <a:latin typeface="+mn-lt"/>
              </a:defRPr>
            </a:lvl5pPr>
            <a:lvl6pPr marL="1374775" indent="-163513" algn="l" rtl="0" fontAlgn="base">
              <a:spcBef>
                <a:spcPct val="0"/>
              </a:spcBef>
              <a:spcAft>
                <a:spcPct val="20000"/>
              </a:spcAft>
              <a:buChar char="»"/>
              <a:defRPr sz="1400">
                <a:solidFill>
                  <a:schemeClr val="tx1"/>
                </a:solidFill>
                <a:latin typeface="+mn-lt"/>
              </a:defRPr>
            </a:lvl6pPr>
            <a:lvl7pPr marL="1831975" indent="-163513" algn="l" rtl="0" fontAlgn="base">
              <a:spcBef>
                <a:spcPct val="0"/>
              </a:spcBef>
              <a:spcAft>
                <a:spcPct val="20000"/>
              </a:spcAft>
              <a:buChar char="»"/>
              <a:defRPr sz="1400">
                <a:solidFill>
                  <a:schemeClr val="tx1"/>
                </a:solidFill>
                <a:latin typeface="+mn-lt"/>
              </a:defRPr>
            </a:lvl7pPr>
            <a:lvl8pPr marL="2289175" indent="-163513" algn="l" rtl="0" fontAlgn="base">
              <a:spcBef>
                <a:spcPct val="0"/>
              </a:spcBef>
              <a:spcAft>
                <a:spcPct val="20000"/>
              </a:spcAft>
              <a:buChar char="»"/>
              <a:defRPr sz="1400">
                <a:solidFill>
                  <a:schemeClr val="tx1"/>
                </a:solidFill>
                <a:latin typeface="+mn-lt"/>
              </a:defRPr>
            </a:lvl8pPr>
            <a:lvl9pPr marL="2746375" indent="-163513" algn="l" rtl="0" fontAlgn="base">
              <a:spcBef>
                <a:spcPct val="0"/>
              </a:spcBef>
              <a:spcAft>
                <a:spcPct val="20000"/>
              </a:spcAft>
              <a:buChar char="»"/>
              <a:defRPr sz="1400">
                <a:solidFill>
                  <a:schemeClr val="tx1"/>
                </a:solidFill>
                <a:latin typeface="+mn-lt"/>
              </a:defRPr>
            </a:lvl9pPr>
          </a:lstStyle>
          <a:p>
            <a:pPr marL="0" indent="0" eaLnBrk="1" hangingPunct="1">
              <a:spcAft>
                <a:spcPct val="0"/>
              </a:spcAft>
              <a:buClrTx/>
              <a:buSzTx/>
              <a:buFont typeface="Wingdings" pitchFamily="2" charset="2"/>
              <a:buNone/>
            </a:pPr>
            <a:endParaRPr lang="en-GB" altLang="en-US" sz="800" dirty="0">
              <a:solidFill>
                <a:srgbClr val="8B8D90"/>
              </a:solidFill>
            </a:endParaRPr>
          </a:p>
        </p:txBody>
      </p:sp>
      <p:graphicFrame>
        <p:nvGraphicFramePr>
          <p:cNvPr id="12" name="Table 3"/>
          <p:cNvGraphicFramePr>
            <a:graphicFrameLocks noGrp="1"/>
          </p:cNvGraphicFramePr>
          <p:nvPr>
            <p:extLst>
              <p:ext uri="{D42A27DB-BD31-4B8C-83A1-F6EECF244321}">
                <p14:modId xmlns:p14="http://schemas.microsoft.com/office/powerpoint/2010/main" val="3975348716"/>
              </p:ext>
            </p:extLst>
          </p:nvPr>
        </p:nvGraphicFramePr>
        <p:xfrm>
          <a:off x="648494" y="1517471"/>
          <a:ext cx="7704139" cy="2835000"/>
        </p:xfrm>
        <a:graphic>
          <a:graphicData uri="http://schemas.openxmlformats.org/drawingml/2006/table">
            <a:tbl>
              <a:tblPr firstRow="1" firstCol="1" bandRow="1">
                <a:tableStyleId>{5C22544A-7EE6-4342-B048-85BDC9FD1C3A}</a:tableStyleId>
              </a:tblPr>
              <a:tblGrid>
                <a:gridCol w="2072405"/>
                <a:gridCol w="1326995"/>
                <a:gridCol w="1003609"/>
                <a:gridCol w="1193181"/>
                <a:gridCol w="821811"/>
                <a:gridCol w="1286138"/>
              </a:tblGrid>
              <a:tr h="810000">
                <a:tc>
                  <a:txBody>
                    <a:bodyPr/>
                    <a:lstStyle/>
                    <a:p>
                      <a:pPr>
                        <a:lnSpc>
                          <a:spcPct val="100000"/>
                        </a:lnSpc>
                        <a:spcBef>
                          <a:spcPts val="0"/>
                        </a:spcBef>
                        <a:spcAft>
                          <a:spcPts val="0"/>
                        </a:spcAft>
                      </a:pPr>
                      <a:r>
                        <a:rPr lang="en-US" sz="1100" dirty="0" smtClean="0">
                          <a:solidFill>
                            <a:schemeClr val="bg1"/>
                          </a:solidFill>
                          <a:effectLst/>
                          <a:latin typeface="+mn-lt"/>
                        </a:rPr>
                        <a:t>Event</a:t>
                      </a:r>
                      <a:endParaRPr lang="en-GB" sz="1100" dirty="0">
                        <a:solidFill>
                          <a:schemeClr val="bg1"/>
                        </a:solidFill>
                        <a:effectLst/>
                        <a:latin typeface="+mn-lt"/>
                        <a:ea typeface="Calibri"/>
                        <a:cs typeface="Times New Roman"/>
                      </a:endParaRPr>
                    </a:p>
                  </a:txBody>
                  <a:tcPr marT="34290" marB="34290" anchor="b">
                    <a:lnL w="12700" cmpd="sng">
                      <a:noFill/>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0"/>
                        </a:spcBef>
                        <a:spcAft>
                          <a:spcPts val="0"/>
                        </a:spcAft>
                      </a:pPr>
                      <a:r>
                        <a:rPr lang="en-US" sz="1100" dirty="0" smtClean="0">
                          <a:latin typeface="+mn-lt"/>
                        </a:rPr>
                        <a:t>Entresto</a:t>
                      </a:r>
                      <a:r>
                        <a:rPr lang="en-US" sz="1100" baseline="30000" dirty="0" smtClean="0">
                          <a:solidFill>
                            <a:schemeClr val="bg1"/>
                          </a:solidFill>
                          <a:effectLst/>
                          <a:latin typeface="+mn-lt"/>
                        </a:rPr>
                        <a:t>§</a:t>
                      </a:r>
                      <a:br>
                        <a:rPr lang="en-US" sz="1100" baseline="30000" dirty="0" smtClean="0">
                          <a:solidFill>
                            <a:schemeClr val="bg1"/>
                          </a:solidFill>
                          <a:effectLst/>
                          <a:latin typeface="+mn-lt"/>
                        </a:rPr>
                      </a:br>
                      <a:r>
                        <a:rPr lang="en-US" sz="1100" baseline="0" dirty="0" smtClean="0">
                          <a:solidFill>
                            <a:schemeClr val="bg1"/>
                          </a:solidFill>
                          <a:effectLst/>
                          <a:latin typeface="+mn-lt"/>
                        </a:rPr>
                        <a:t>n (%)</a:t>
                      </a:r>
                      <a:endParaRPr lang="en-GB" sz="1100" baseline="0" dirty="0">
                        <a:solidFill>
                          <a:schemeClr val="bg1"/>
                        </a:solidFill>
                        <a:effectLst/>
                        <a:latin typeface="+mn-lt"/>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dirty="0" smtClean="0">
                          <a:solidFill>
                            <a:schemeClr val="bg1"/>
                          </a:solidFill>
                          <a:effectLst/>
                          <a:latin typeface="+mn-lt"/>
                        </a:rPr>
                        <a:t>Enalapril</a:t>
                      </a:r>
                      <a:r>
                        <a:rPr lang="en-US" sz="1100" baseline="30000" dirty="0" smtClean="0">
                          <a:solidFill>
                            <a:schemeClr val="bg1"/>
                          </a:solidFill>
                          <a:effectLst/>
                          <a:latin typeface="+mn-lt"/>
                        </a:rPr>
                        <a:t>¶</a:t>
                      </a:r>
                      <a:br>
                        <a:rPr lang="en-US" sz="1100" baseline="30000" dirty="0" smtClean="0">
                          <a:solidFill>
                            <a:schemeClr val="bg1"/>
                          </a:solidFill>
                          <a:effectLst/>
                          <a:latin typeface="+mn-lt"/>
                        </a:rPr>
                      </a:br>
                      <a:r>
                        <a:rPr lang="en-US" sz="1100" baseline="0" dirty="0" smtClean="0">
                          <a:solidFill>
                            <a:schemeClr val="bg1"/>
                          </a:solidFill>
                          <a:effectLst/>
                          <a:latin typeface="+mn-lt"/>
                        </a:rPr>
                        <a:t>n (%)</a:t>
                      </a:r>
                      <a:endParaRPr lang="en-GB" sz="1100" baseline="0" dirty="0" smtClean="0">
                        <a:solidFill>
                          <a:schemeClr val="bg1"/>
                        </a:solidFill>
                        <a:effectLst/>
                        <a:latin typeface="+mn-lt"/>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808080"/>
                    </a:solidFill>
                  </a:tcPr>
                </a:tc>
                <a:tc>
                  <a:txBody>
                    <a:bodyPr/>
                    <a:lstStyle/>
                    <a:p>
                      <a:pPr algn="ctr">
                        <a:lnSpc>
                          <a:spcPct val="100000"/>
                        </a:lnSpc>
                        <a:spcBef>
                          <a:spcPts val="0"/>
                        </a:spcBef>
                        <a:spcAft>
                          <a:spcPts val="0"/>
                        </a:spcAft>
                      </a:pPr>
                      <a:r>
                        <a:rPr lang="en-US" sz="1100" dirty="0" smtClean="0">
                          <a:solidFill>
                            <a:schemeClr val="bg1"/>
                          </a:solidFill>
                          <a:effectLst/>
                          <a:latin typeface="+mn-lt"/>
                        </a:rPr>
                        <a:t>Rate ratio </a:t>
                      </a:r>
                      <a:endParaRPr lang="uk-UA" sz="1100" dirty="0" smtClean="0">
                        <a:solidFill>
                          <a:schemeClr val="bg1"/>
                        </a:solidFill>
                        <a:effectLst/>
                        <a:latin typeface="+mn-lt"/>
                      </a:endParaRPr>
                    </a:p>
                    <a:p>
                      <a:pPr algn="ctr">
                        <a:lnSpc>
                          <a:spcPct val="100000"/>
                        </a:lnSpc>
                        <a:spcBef>
                          <a:spcPts val="0"/>
                        </a:spcBef>
                        <a:spcAft>
                          <a:spcPts val="0"/>
                        </a:spcAft>
                      </a:pPr>
                      <a:r>
                        <a:rPr lang="en-US" sz="1100" dirty="0" smtClean="0">
                          <a:solidFill>
                            <a:schemeClr val="bg1"/>
                          </a:solidFill>
                          <a:effectLst/>
                          <a:latin typeface="+mn-lt"/>
                        </a:rPr>
                        <a:t>(95</a:t>
                      </a:r>
                      <a:r>
                        <a:rPr lang="en-US" sz="1100" dirty="0">
                          <a:solidFill>
                            <a:schemeClr val="bg1"/>
                          </a:solidFill>
                          <a:effectLst/>
                          <a:latin typeface="+mn-lt"/>
                        </a:rPr>
                        <a:t>% CI)</a:t>
                      </a:r>
                      <a:endParaRPr lang="en-GB" sz="1100" dirty="0">
                        <a:solidFill>
                          <a:schemeClr val="bg1"/>
                        </a:solidFill>
                        <a:effectLst/>
                        <a:latin typeface="+mn-lt"/>
                        <a:ea typeface="Calibri"/>
                        <a:cs typeface="Times New Roman"/>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0"/>
                        </a:spcBef>
                        <a:spcAft>
                          <a:spcPts val="0"/>
                        </a:spcAft>
                      </a:pPr>
                      <a:r>
                        <a:rPr lang="en-US" sz="1100" dirty="0" smtClean="0">
                          <a:solidFill>
                            <a:schemeClr val="bg1"/>
                          </a:solidFill>
                          <a:effectLst/>
                          <a:latin typeface="+mn-lt"/>
                        </a:rPr>
                        <a:t>p value</a:t>
                      </a:r>
                      <a:endParaRPr lang="en-GB" sz="1100" dirty="0">
                        <a:solidFill>
                          <a:schemeClr val="bg1"/>
                        </a:solidFill>
                        <a:effectLst/>
                        <a:latin typeface="+mn-lt"/>
                        <a:ea typeface="Calibri"/>
                        <a:cs typeface="Times New Roman"/>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lnSpc>
                          <a:spcPct val="100000"/>
                        </a:lnSpc>
                        <a:spcBef>
                          <a:spcPts val="0"/>
                        </a:spcBef>
                        <a:spcAft>
                          <a:spcPts val="0"/>
                        </a:spcAft>
                      </a:pPr>
                      <a:r>
                        <a:rPr lang="en-GB" sz="1100" dirty="0" smtClean="0">
                          <a:solidFill>
                            <a:schemeClr val="bg1"/>
                          </a:solidFill>
                          <a:effectLst/>
                          <a:latin typeface="+mn-lt"/>
                          <a:ea typeface="Calibri"/>
                          <a:cs typeface="Times New Roman"/>
                        </a:rPr>
                        <a:t>Relative risk</a:t>
                      </a:r>
                      <a:r>
                        <a:rPr lang="en-GB" sz="1100" baseline="0" dirty="0" smtClean="0">
                          <a:solidFill>
                            <a:schemeClr val="bg1"/>
                          </a:solidFill>
                          <a:effectLst/>
                          <a:latin typeface="+mn-lt"/>
                          <a:ea typeface="Calibri"/>
                          <a:cs typeface="Times New Roman"/>
                        </a:rPr>
                        <a:t> reduction</a:t>
                      </a:r>
                      <a:r>
                        <a:rPr lang="en-GB" sz="1100" baseline="30000" dirty="0" smtClean="0">
                          <a:solidFill>
                            <a:schemeClr val="bg1"/>
                          </a:solidFill>
                          <a:effectLst/>
                          <a:latin typeface="+mn-lt"/>
                          <a:ea typeface="Calibri"/>
                          <a:cs typeface="Times New Roman"/>
                        </a:rPr>
                        <a:t>¶</a:t>
                      </a:r>
                      <a:endParaRPr lang="en-GB" sz="1100" baseline="30000" dirty="0">
                        <a:solidFill>
                          <a:schemeClr val="bg1"/>
                        </a:solidFill>
                        <a:effectLst/>
                        <a:latin typeface="+mn-lt"/>
                        <a:ea typeface="Calibri"/>
                        <a:cs typeface="Times New Roman"/>
                      </a:endParaRPr>
                    </a:p>
                  </a:txBody>
                  <a:tcPr marT="34290" marB="34290" anchor="b">
                    <a:lnL w="12700" cap="flat" cmpd="sng" algn="ctr">
                      <a:solidFill>
                        <a:schemeClr val="tx1">
                          <a:lumMod val="60000"/>
                          <a:lumOff val="40000"/>
                        </a:schemeClr>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r>
              <a:tr h="675000">
                <a:tc>
                  <a:txBody>
                    <a:bodyPr/>
                    <a:lstStyle/>
                    <a:p>
                      <a:pPr>
                        <a:lnSpc>
                          <a:spcPct val="100000"/>
                        </a:lnSpc>
                        <a:spcBef>
                          <a:spcPts val="0"/>
                        </a:spcBef>
                        <a:spcAft>
                          <a:spcPts val="0"/>
                        </a:spcAft>
                      </a:pPr>
                      <a:r>
                        <a:rPr lang="en-US" sz="1100" b="1" dirty="0">
                          <a:solidFill>
                            <a:schemeClr val="tx1"/>
                          </a:solidFill>
                          <a:effectLst/>
                          <a:latin typeface="+mn-lt"/>
                        </a:rPr>
                        <a:t>Patients receiving </a:t>
                      </a:r>
                      <a:r>
                        <a:rPr lang="en-US" sz="1100" b="1" dirty="0" smtClean="0">
                          <a:solidFill>
                            <a:schemeClr val="tx1"/>
                          </a:solidFill>
                          <a:effectLst/>
                          <a:latin typeface="+mn-lt"/>
                        </a:rPr>
                        <a:t>i.v. </a:t>
                      </a:r>
                      <a:r>
                        <a:rPr lang="en-US" sz="1100" b="1" dirty="0">
                          <a:solidFill>
                            <a:schemeClr val="tx1"/>
                          </a:solidFill>
                          <a:effectLst/>
                          <a:latin typeface="+mn-lt"/>
                        </a:rPr>
                        <a:t>positive inotropic </a:t>
                      </a:r>
                      <a:r>
                        <a:rPr lang="en-US" sz="1100" b="1" dirty="0" smtClean="0">
                          <a:solidFill>
                            <a:schemeClr val="tx1"/>
                          </a:solidFill>
                          <a:effectLst/>
                          <a:latin typeface="+mn-lt"/>
                        </a:rPr>
                        <a:t>drugs</a:t>
                      </a:r>
                      <a:endParaRPr lang="en-GB" sz="1100" b="1" dirty="0">
                        <a:solidFill>
                          <a:schemeClr val="tx1"/>
                        </a:solidFill>
                        <a:effectLst/>
                        <a:latin typeface="+mn-lt"/>
                        <a:ea typeface="Calibri"/>
                        <a:cs typeface="Times New Roman"/>
                      </a:endParaRPr>
                    </a:p>
                  </a:txBody>
                  <a:tcPr marT="34290" marB="34290" anchor="ctr">
                    <a:lnL w="12700" cmpd="sng">
                      <a:noFill/>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lang="en-US" sz="1100" dirty="0">
                          <a:solidFill>
                            <a:schemeClr val="tx1"/>
                          </a:solidFill>
                          <a:effectLst/>
                          <a:latin typeface="+mn-lt"/>
                        </a:rPr>
                        <a:t>161 </a:t>
                      </a:r>
                      <a:r>
                        <a:rPr lang="en-US" sz="1100" dirty="0" smtClean="0">
                          <a:solidFill>
                            <a:schemeClr val="tx1"/>
                          </a:solidFill>
                          <a:effectLst/>
                          <a:latin typeface="+mn-lt"/>
                        </a:rPr>
                        <a:t>(3.9)</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lang="en-US" sz="1100" dirty="0">
                          <a:solidFill>
                            <a:schemeClr val="tx1"/>
                          </a:solidFill>
                          <a:effectLst/>
                          <a:latin typeface="+mn-lt"/>
                        </a:rPr>
                        <a:t>229 (5.4)</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lang="en-US" sz="1100" dirty="0">
                          <a:solidFill>
                            <a:schemeClr val="tx1"/>
                          </a:solidFill>
                          <a:effectLst/>
                          <a:latin typeface="+mn-lt"/>
                        </a:rPr>
                        <a:t>0.69 </a:t>
                      </a:r>
                      <a:r>
                        <a:rPr lang="en-US" sz="1100" dirty="0" smtClean="0">
                          <a:solidFill>
                            <a:schemeClr val="tx1"/>
                          </a:solidFill>
                          <a:effectLst/>
                          <a:latin typeface="+mn-lt"/>
                        </a:rPr>
                        <a:t/>
                      </a:r>
                      <a:br>
                        <a:rPr lang="en-US" sz="1100" dirty="0" smtClean="0">
                          <a:solidFill>
                            <a:schemeClr val="tx1"/>
                          </a:solidFill>
                          <a:effectLst/>
                          <a:latin typeface="+mn-lt"/>
                        </a:rPr>
                      </a:br>
                      <a:r>
                        <a:rPr lang="en-US" sz="1100" dirty="0" smtClean="0">
                          <a:solidFill>
                            <a:schemeClr val="tx1"/>
                          </a:solidFill>
                          <a:effectLst/>
                          <a:latin typeface="+mn-lt"/>
                        </a:rPr>
                        <a:t>(</a:t>
                      </a:r>
                      <a:r>
                        <a:rPr lang="en-US" sz="1100" dirty="0">
                          <a:solidFill>
                            <a:schemeClr val="tx1"/>
                          </a:solidFill>
                          <a:effectLst/>
                          <a:latin typeface="+mn-lt"/>
                        </a:rPr>
                        <a:t>0.57–0.85)</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lang="en-US" sz="1100" dirty="0">
                          <a:solidFill>
                            <a:schemeClr val="tx1"/>
                          </a:solidFill>
                          <a:effectLst/>
                          <a:latin typeface="+mn-lt"/>
                        </a:rPr>
                        <a:t>&lt;0.001</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c>
                  <a:txBody>
                    <a:bodyPr/>
                    <a:lstStyle/>
                    <a:p>
                      <a:pPr algn="ctr">
                        <a:lnSpc>
                          <a:spcPct val="100000"/>
                        </a:lnSpc>
                        <a:spcBef>
                          <a:spcPts val="0"/>
                        </a:spcBef>
                        <a:spcAft>
                          <a:spcPts val="0"/>
                        </a:spcAft>
                      </a:pPr>
                      <a:r>
                        <a:rPr lang="en-GB" sz="1100" b="1" dirty="0" smtClean="0">
                          <a:solidFill>
                            <a:schemeClr val="tx1"/>
                          </a:solidFill>
                          <a:latin typeface="+mn-lt"/>
                          <a:sym typeface="Wingdings"/>
                        </a:rPr>
                        <a:t></a:t>
                      </a:r>
                      <a:r>
                        <a:rPr lang="en-GB" sz="1100" b="1" dirty="0" smtClean="0">
                          <a:solidFill>
                            <a:schemeClr val="tx1"/>
                          </a:solidFill>
                          <a:effectLst/>
                          <a:latin typeface="+mn-lt"/>
                          <a:ea typeface="Calibri"/>
                          <a:cs typeface="Times New Roman"/>
                        </a:rPr>
                        <a:t>31%</a:t>
                      </a:r>
                      <a:endParaRPr lang="en-GB" sz="1100" b="1"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F4F5F8"/>
                    </a:solidFill>
                  </a:tcPr>
                </a:tc>
              </a:tr>
              <a:tr h="1350000">
                <a:tc>
                  <a:txBody>
                    <a:bodyPr/>
                    <a:lstStyle/>
                    <a:p>
                      <a:pPr>
                        <a:lnSpc>
                          <a:spcPct val="100000"/>
                        </a:lnSpc>
                        <a:spcBef>
                          <a:spcPts val="0"/>
                        </a:spcBef>
                        <a:spcAft>
                          <a:spcPts val="0"/>
                        </a:spcAft>
                      </a:pPr>
                      <a:r>
                        <a:rPr lang="en-US" sz="1100" b="1" dirty="0">
                          <a:solidFill>
                            <a:schemeClr val="tx1"/>
                          </a:solidFill>
                          <a:effectLst/>
                          <a:latin typeface="+mn-lt"/>
                        </a:rPr>
                        <a:t>Patients requiring </a:t>
                      </a:r>
                      <a:r>
                        <a:rPr lang="en-US" sz="1100" b="1" dirty="0" smtClean="0">
                          <a:solidFill>
                            <a:schemeClr val="tx1"/>
                          </a:solidFill>
                          <a:effectLst/>
                          <a:latin typeface="+mn-lt"/>
                        </a:rPr>
                        <a:t>cardiac resynchronization, </a:t>
                      </a:r>
                      <a:r>
                        <a:rPr lang="en-US" sz="1100" b="1" dirty="0">
                          <a:solidFill>
                            <a:schemeClr val="tx1"/>
                          </a:solidFill>
                          <a:effectLst/>
                          <a:latin typeface="+mn-lt"/>
                        </a:rPr>
                        <a:t>ventricular assist device implantation or cardiac </a:t>
                      </a:r>
                      <a:r>
                        <a:rPr lang="en-US" sz="1100" b="1" dirty="0" smtClean="0">
                          <a:solidFill>
                            <a:schemeClr val="tx1"/>
                          </a:solidFill>
                          <a:effectLst/>
                          <a:latin typeface="+mn-lt"/>
                        </a:rPr>
                        <a:t>transplantation*</a:t>
                      </a:r>
                      <a:endParaRPr lang="en-GB" sz="1100" b="1" dirty="0">
                        <a:solidFill>
                          <a:schemeClr val="tx1"/>
                        </a:solidFill>
                        <a:effectLst/>
                        <a:latin typeface="+mn-lt"/>
                        <a:ea typeface="Calibri"/>
                        <a:cs typeface="Times New Roman"/>
                      </a:endParaRPr>
                    </a:p>
                  </a:txBody>
                  <a:tcPr marT="34290" marB="34290" anchor="ctr">
                    <a:lnL w="12700" cmpd="sng">
                      <a:noFill/>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algn="ctr">
                        <a:lnSpc>
                          <a:spcPct val="100000"/>
                        </a:lnSpc>
                        <a:spcBef>
                          <a:spcPts val="0"/>
                        </a:spcBef>
                        <a:spcAft>
                          <a:spcPts val="0"/>
                        </a:spcAft>
                      </a:pPr>
                      <a:r>
                        <a:rPr lang="en-US" sz="1100" dirty="0">
                          <a:solidFill>
                            <a:schemeClr val="tx1"/>
                          </a:solidFill>
                          <a:effectLst/>
                          <a:latin typeface="+mn-lt"/>
                        </a:rPr>
                        <a:t>94 (2.3)</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algn="ctr">
                        <a:lnSpc>
                          <a:spcPct val="100000"/>
                        </a:lnSpc>
                        <a:spcBef>
                          <a:spcPts val="0"/>
                        </a:spcBef>
                        <a:spcAft>
                          <a:spcPts val="0"/>
                        </a:spcAft>
                      </a:pPr>
                      <a:r>
                        <a:rPr lang="en-US" sz="1100" dirty="0">
                          <a:solidFill>
                            <a:schemeClr val="tx1"/>
                          </a:solidFill>
                          <a:effectLst/>
                          <a:latin typeface="+mn-lt"/>
                        </a:rPr>
                        <a:t>119 (2.8)</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algn="ctr">
                        <a:lnSpc>
                          <a:spcPct val="100000"/>
                        </a:lnSpc>
                        <a:spcBef>
                          <a:spcPts val="0"/>
                        </a:spcBef>
                        <a:spcAft>
                          <a:spcPts val="0"/>
                        </a:spcAft>
                      </a:pPr>
                      <a:r>
                        <a:rPr lang="en-US" sz="1100" dirty="0">
                          <a:solidFill>
                            <a:schemeClr val="tx1"/>
                          </a:solidFill>
                          <a:effectLst/>
                          <a:latin typeface="+mn-lt"/>
                        </a:rPr>
                        <a:t>0.78 </a:t>
                      </a:r>
                      <a:r>
                        <a:rPr lang="en-US" sz="1100" dirty="0" smtClean="0">
                          <a:solidFill>
                            <a:schemeClr val="tx1"/>
                          </a:solidFill>
                          <a:effectLst/>
                          <a:latin typeface="+mn-lt"/>
                        </a:rPr>
                        <a:t/>
                      </a:r>
                      <a:br>
                        <a:rPr lang="en-US" sz="1100" dirty="0" smtClean="0">
                          <a:solidFill>
                            <a:schemeClr val="tx1"/>
                          </a:solidFill>
                          <a:effectLst/>
                          <a:latin typeface="+mn-lt"/>
                        </a:rPr>
                      </a:br>
                      <a:r>
                        <a:rPr lang="en-US" sz="1100" dirty="0" smtClean="0">
                          <a:solidFill>
                            <a:schemeClr val="tx1"/>
                          </a:solidFill>
                          <a:effectLst/>
                          <a:latin typeface="+mn-lt"/>
                        </a:rPr>
                        <a:t>(</a:t>
                      </a:r>
                      <a:r>
                        <a:rPr lang="en-US" sz="1100" dirty="0">
                          <a:solidFill>
                            <a:schemeClr val="tx1"/>
                          </a:solidFill>
                          <a:effectLst/>
                          <a:latin typeface="+mn-lt"/>
                        </a:rPr>
                        <a:t>0.60–1.02)</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algn="ctr">
                        <a:lnSpc>
                          <a:spcPct val="100000"/>
                        </a:lnSpc>
                        <a:spcBef>
                          <a:spcPts val="0"/>
                        </a:spcBef>
                        <a:spcAft>
                          <a:spcPts val="0"/>
                        </a:spcAft>
                      </a:pPr>
                      <a:r>
                        <a:rPr lang="en-US" sz="1100" dirty="0">
                          <a:solidFill>
                            <a:schemeClr val="tx1"/>
                          </a:solidFill>
                          <a:effectLst/>
                          <a:latin typeface="+mn-lt"/>
                        </a:rPr>
                        <a:t>0.07</a:t>
                      </a:r>
                      <a:endParaRPr lang="en-GB" sz="110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ap="flat" cmpd="sng" algn="ctr">
                      <a:solidFill>
                        <a:schemeClr val="tx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100" b="1" dirty="0" smtClean="0">
                          <a:solidFill>
                            <a:schemeClr val="tx1"/>
                          </a:solidFill>
                          <a:latin typeface="+mn-lt"/>
                          <a:sym typeface="Wingdings"/>
                        </a:rPr>
                        <a:t></a:t>
                      </a:r>
                      <a:r>
                        <a:rPr lang="en-GB" sz="1100" b="1" kern="1200" dirty="0" smtClean="0">
                          <a:solidFill>
                            <a:schemeClr val="tx1"/>
                          </a:solidFill>
                          <a:effectLst/>
                          <a:latin typeface="+mn-lt"/>
                          <a:ea typeface="Calibri"/>
                          <a:cs typeface="Times New Roman"/>
                        </a:rPr>
                        <a:t>22% </a:t>
                      </a:r>
                      <a:br>
                        <a:rPr lang="en-GB" sz="1100" b="1" kern="1200" dirty="0" smtClean="0">
                          <a:solidFill>
                            <a:schemeClr val="tx1"/>
                          </a:solidFill>
                          <a:effectLst/>
                          <a:latin typeface="+mn-lt"/>
                          <a:ea typeface="Calibri"/>
                          <a:cs typeface="Times New Roman"/>
                        </a:rPr>
                      </a:br>
                      <a:r>
                        <a:rPr lang="en-GB" sz="1100" b="0" kern="1200" dirty="0" smtClean="0">
                          <a:solidFill>
                            <a:schemeClr val="tx1"/>
                          </a:solidFill>
                          <a:effectLst/>
                          <a:latin typeface="+mn-lt"/>
                          <a:ea typeface="Calibri"/>
                          <a:cs typeface="Times New Roman"/>
                        </a:rPr>
                        <a:t>(non-significant)</a:t>
                      </a:r>
                      <a:endParaRPr lang="en-GB" sz="1100" b="0" dirty="0">
                        <a:solidFill>
                          <a:schemeClr val="tx1"/>
                        </a:solidFill>
                        <a:effectLst/>
                        <a:latin typeface="+mn-lt"/>
                        <a:ea typeface="Calibri"/>
                        <a:cs typeface="Times New Roman"/>
                      </a:endParaRPr>
                    </a:p>
                  </a:txBody>
                  <a:tcPr marT="34290" marB="34290" anchor="ctr">
                    <a:lnL w="12700" cap="flat" cmpd="sng" algn="ctr">
                      <a:solidFill>
                        <a:schemeClr val="tx1">
                          <a:lumMod val="60000"/>
                          <a:lumOff val="40000"/>
                        </a:schemeClr>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solidFill>
                      <a:srgbClr val="DCE1EA"/>
                    </a:solidFill>
                  </a:tcPr>
                </a:tc>
              </a:tr>
            </a:tbl>
          </a:graphicData>
        </a:graphic>
      </p:graphicFrame>
      <p:sp>
        <p:nvSpPr>
          <p:cNvPr id="13" name="Rechteck 8"/>
          <p:cNvSpPr/>
          <p:nvPr/>
        </p:nvSpPr>
        <p:spPr>
          <a:xfrm>
            <a:off x="541477" y="4526196"/>
            <a:ext cx="7874390" cy="830997"/>
          </a:xfrm>
          <a:prstGeom prst="rect">
            <a:avLst/>
          </a:prstGeom>
        </p:spPr>
        <p:txBody>
          <a:bodyPr wrap="square">
            <a:spAutoFit/>
          </a:bodyPr>
          <a:lstStyle/>
          <a:p>
            <a:r>
              <a:rPr lang="en-GB" altLang="en-US" sz="800" dirty="0">
                <a:solidFill>
                  <a:srgbClr val="374B5A"/>
                </a:solidFill>
              </a:rPr>
              <a:t>*Number of patients who received a left ventricular assist device or underwent cardiac transplantation was 23 in the enalapril group and 13 in the </a:t>
            </a:r>
            <a:r>
              <a:rPr lang="en-GB" altLang="en-US" sz="800" dirty="0" smtClean="0">
                <a:solidFill>
                  <a:srgbClr val="374B5A"/>
                </a:solidFill>
              </a:rPr>
              <a:t>sacubitril/valsartan group</a:t>
            </a:r>
            <a:r>
              <a:rPr lang="en-GB" altLang="en-US" sz="800" dirty="0">
                <a:solidFill>
                  <a:srgbClr val="374B5A"/>
                </a:solidFill>
              </a:rPr>
              <a:t>; </a:t>
            </a:r>
            <a:r>
              <a:rPr lang="en-GB" altLang="en-US" sz="800" baseline="30000" dirty="0">
                <a:solidFill>
                  <a:srgbClr val="374B5A"/>
                </a:solidFill>
              </a:rPr>
              <a:t>‡</a:t>
            </a:r>
            <a:r>
              <a:rPr lang="en-GB" altLang="en-US" sz="800" dirty="0">
                <a:solidFill>
                  <a:srgbClr val="374B5A"/>
                </a:solidFill>
              </a:rPr>
              <a:t>With </a:t>
            </a:r>
            <a:r>
              <a:rPr lang="en-GB" altLang="en-US" sz="800" dirty="0" smtClean="0">
                <a:solidFill>
                  <a:srgbClr val="374B5A"/>
                </a:solidFill>
              </a:rPr>
              <a:t>sacubitril/valsartan, </a:t>
            </a:r>
            <a:r>
              <a:rPr lang="en-GB" altLang="en-US" sz="800" dirty="0">
                <a:solidFill>
                  <a:srgbClr val="374B5A"/>
                </a:solidFill>
              </a:rPr>
              <a:t>compared with enalapril; </a:t>
            </a:r>
            <a:r>
              <a:rPr lang="en-GB" altLang="en-US" sz="800" baseline="30000" dirty="0">
                <a:solidFill>
                  <a:srgbClr val="374B5A"/>
                </a:solidFill>
              </a:rPr>
              <a:t>§</a:t>
            </a:r>
            <a:r>
              <a:rPr lang="en-GB" altLang="en-US" sz="800" dirty="0">
                <a:solidFill>
                  <a:srgbClr val="374B5A"/>
                </a:solidFill>
              </a:rPr>
              <a:t>N=4,187; </a:t>
            </a:r>
            <a:r>
              <a:rPr lang="en-GB" altLang="en-US" sz="800" baseline="30000" dirty="0">
                <a:solidFill>
                  <a:srgbClr val="374B5A"/>
                </a:solidFill>
              </a:rPr>
              <a:t>¶</a:t>
            </a:r>
            <a:r>
              <a:rPr lang="en-GB" altLang="en-US" sz="800" dirty="0">
                <a:solidFill>
                  <a:srgbClr val="374B5A"/>
                </a:solidFill>
              </a:rPr>
              <a:t>N=4,212. </a:t>
            </a:r>
            <a:endParaRPr lang="en-GB" altLang="en-US" sz="800" dirty="0" smtClean="0">
              <a:solidFill>
                <a:srgbClr val="374B5A"/>
              </a:solidFill>
            </a:endParaRPr>
          </a:p>
          <a:p>
            <a:r>
              <a:rPr lang="en-GB" altLang="en-US" sz="800" dirty="0" smtClean="0">
                <a:solidFill>
                  <a:srgbClr val="374B5A"/>
                </a:solidFill>
              </a:rPr>
              <a:t>CI=confidence </a:t>
            </a:r>
            <a:r>
              <a:rPr lang="en-GB" altLang="en-US" sz="800" dirty="0">
                <a:solidFill>
                  <a:srgbClr val="374B5A"/>
                </a:solidFill>
              </a:rPr>
              <a:t>interval; HFrEF=heart failure with reduced ejection fraction; HR=hazard ratio; i.v.=</a:t>
            </a:r>
            <a:r>
              <a:rPr lang="en-GB" altLang="en-US" sz="800" dirty="0" smtClean="0">
                <a:solidFill>
                  <a:srgbClr val="374B5A"/>
                </a:solidFill>
              </a:rPr>
              <a:t>intravenous</a:t>
            </a:r>
          </a:p>
          <a:p>
            <a:r>
              <a:rPr lang="en-GB" sz="800" dirty="0">
                <a:solidFill>
                  <a:srgbClr val="374B5A"/>
                </a:solidFill>
              </a:rPr>
              <a:t>Packer et al. Circulation 2015;131:54–61</a:t>
            </a:r>
            <a:endParaRPr lang="fr-FR" sz="800" dirty="0">
              <a:solidFill>
                <a:srgbClr val="374B5A"/>
              </a:solidFill>
            </a:endParaRPr>
          </a:p>
          <a:p>
            <a:endParaRPr lang="en-GB" altLang="en-US" sz="800" dirty="0">
              <a:solidFill>
                <a:srgbClr val="374B5A"/>
              </a:solidFill>
            </a:endParaRPr>
          </a:p>
          <a:p>
            <a:endParaRPr lang="en-GB" altLang="en-US" sz="800" dirty="0">
              <a:solidFill>
                <a:srgbClr val="374B5A"/>
              </a:solidFill>
            </a:endParaRPr>
          </a:p>
        </p:txBody>
      </p:sp>
      <p:sp>
        <p:nvSpPr>
          <p:cNvPr id="8"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20</a:t>
            </a:fld>
            <a:endParaRPr lang="en-US" dirty="0" smtClean="0"/>
          </a:p>
        </p:txBody>
      </p:sp>
    </p:spTree>
    <p:extLst>
      <p:ext uri="{BB962C8B-B14F-4D97-AF65-F5344CB8AC3E}">
        <p14:creationId xmlns:p14="http://schemas.microsoft.com/office/powerpoint/2010/main" val="440296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40080" y="627534"/>
            <a:ext cx="8538519" cy="514350"/>
          </a:xfrm>
        </p:spPr>
        <p:txBody>
          <a:bodyPr anchor="t">
            <a:normAutofit/>
          </a:bodyPr>
          <a:lstStyle/>
          <a:p>
            <a:pPr>
              <a:lnSpc>
                <a:spcPct val="100000"/>
              </a:lnSpc>
            </a:pPr>
            <a:r>
              <a:rPr lang="en-US" sz="1800" dirty="0" smtClean="0"/>
              <a:t>Entresto </a:t>
            </a:r>
            <a:r>
              <a:rPr lang="en-GB" sz="1800" dirty="0" smtClean="0"/>
              <a:t>treatment </a:t>
            </a:r>
            <a:r>
              <a:rPr lang="en-GB" sz="1800" dirty="0"/>
              <a:t>effect </a:t>
            </a:r>
            <a:r>
              <a:rPr lang="en-GB" sz="1800" dirty="0" smtClean="0"/>
              <a:t>for sudden cardiac death was </a:t>
            </a:r>
            <a:r>
              <a:rPr lang="en-GB" sz="1800" dirty="0"/>
              <a:t>not </a:t>
            </a:r>
            <a:r>
              <a:rPr lang="en-GB" sz="1800" dirty="0" smtClean="0"/>
              <a:t>influenced by the presence of ICD</a:t>
            </a:r>
            <a:endParaRPr lang="en-GB" sz="1800" dirty="0"/>
          </a:p>
        </p:txBody>
      </p:sp>
      <p:graphicFrame>
        <p:nvGraphicFramePr>
          <p:cNvPr id="24" name="Content Placeholder 4"/>
          <p:cNvGraphicFramePr>
            <a:graphicFrameLocks/>
          </p:cNvGraphicFramePr>
          <p:nvPr>
            <p:extLst>
              <p:ext uri="{D42A27DB-BD31-4B8C-83A1-F6EECF244321}">
                <p14:modId xmlns:p14="http://schemas.microsoft.com/office/powerpoint/2010/main" val="2860367824"/>
              </p:ext>
            </p:extLst>
          </p:nvPr>
        </p:nvGraphicFramePr>
        <p:xfrm>
          <a:off x="3498574" y="1898672"/>
          <a:ext cx="4853265" cy="1348740"/>
        </p:xfrm>
        <a:graphic>
          <a:graphicData uri="http://schemas.openxmlformats.org/drawingml/2006/table">
            <a:tbl>
              <a:tblPr firstRow="1" bandRow="1">
                <a:tableStyleId>{5C22544A-7EE6-4342-B048-85BDC9FD1C3A}</a:tableStyleId>
              </a:tblPr>
              <a:tblGrid>
                <a:gridCol w="777246"/>
                <a:gridCol w="1326644"/>
                <a:gridCol w="1575577"/>
                <a:gridCol w="1173798"/>
              </a:tblGrid>
              <a:tr h="708660">
                <a:tc>
                  <a:txBody>
                    <a:bodyPr/>
                    <a:lstStyle/>
                    <a:p>
                      <a:pPr marL="0" marR="0">
                        <a:lnSpc>
                          <a:spcPct val="100000"/>
                        </a:lnSpc>
                        <a:spcBef>
                          <a:spcPts val="0"/>
                        </a:spcBef>
                        <a:spcAft>
                          <a:spcPts val="0"/>
                        </a:spcAft>
                      </a:pPr>
                      <a:endParaRPr lang="en-US" sz="1100" dirty="0">
                        <a:solidFill>
                          <a:schemeClr val="bg1"/>
                        </a:solidFill>
                        <a:effectLst/>
                        <a:latin typeface="+mn-lt"/>
                        <a:ea typeface="Calibri"/>
                        <a:cs typeface="Times New Roman"/>
                      </a:endParaRPr>
                    </a:p>
                  </a:txBody>
                  <a:tcPr marT="34290" marB="34290" anchor="b">
                    <a:lnL w="12700" cmpd="sng">
                      <a:noFill/>
                    </a:lnL>
                    <a:lnR w="12700" cap="flat" cmpd="sng" algn="ctr">
                      <a:solidFill>
                        <a:srgbClr val="93A1B7"/>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gn="ctr">
                        <a:lnSpc>
                          <a:spcPct val="100000"/>
                        </a:lnSpc>
                        <a:spcBef>
                          <a:spcPts val="0"/>
                        </a:spcBef>
                        <a:spcAft>
                          <a:spcPts val="0"/>
                        </a:spcAft>
                      </a:pPr>
                      <a:r>
                        <a:rPr lang="en-US" sz="1100" b="1" dirty="0" smtClean="0">
                          <a:solidFill>
                            <a:schemeClr val="bg1"/>
                          </a:solidFill>
                          <a:effectLst/>
                          <a:latin typeface="+mn-lt"/>
                          <a:ea typeface="Calibri"/>
                          <a:cs typeface="Times New Roman"/>
                        </a:rPr>
                        <a:t>Sudden cardiac death</a:t>
                      </a:r>
                      <a:r>
                        <a:rPr lang="en-US" sz="1100" b="1" baseline="0" dirty="0" smtClean="0">
                          <a:solidFill>
                            <a:schemeClr val="bg1"/>
                          </a:solidFill>
                          <a:effectLst/>
                          <a:latin typeface="+mn-lt"/>
                          <a:ea typeface="Calibri"/>
                          <a:cs typeface="Times New Roman"/>
                        </a:rPr>
                        <a:t>  </a:t>
                      </a:r>
                      <a:r>
                        <a:rPr lang="en-US" sz="1100" b="0" baseline="0" dirty="0" smtClean="0">
                          <a:solidFill>
                            <a:schemeClr val="bg1"/>
                          </a:solidFill>
                          <a:effectLst/>
                          <a:latin typeface="+mn-lt"/>
                          <a:ea typeface="Calibri"/>
                          <a:cs typeface="Times New Roman"/>
                        </a:rPr>
                        <a:t>n (%)</a:t>
                      </a:r>
                      <a:endParaRPr lang="en-US" sz="1100" b="1" dirty="0" smtClean="0">
                        <a:solidFill>
                          <a:schemeClr val="bg1"/>
                        </a:solidFill>
                        <a:effectLst/>
                        <a:latin typeface="+mn-lt"/>
                        <a:ea typeface="Calibri"/>
                        <a:cs typeface="Times New Roman"/>
                      </a:endParaRPr>
                    </a:p>
                  </a:txBody>
                  <a:tcPr marT="34290" marB="34290" anchor="b">
                    <a:lnL w="12700" cap="flat" cmpd="sng" algn="ctr">
                      <a:solidFill>
                        <a:srgbClr val="93A1B7"/>
                      </a:solidFill>
                      <a:prstDash val="solid"/>
                      <a:round/>
                      <a:headEnd type="none" w="med" len="med"/>
                      <a:tailEnd type="none" w="med" len="med"/>
                    </a:lnL>
                    <a:lnR w="12700" cap="flat" cmpd="sng" algn="ctr">
                      <a:solidFill>
                        <a:srgbClr val="93A1B7"/>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gn="ctr">
                        <a:lnSpc>
                          <a:spcPct val="100000"/>
                        </a:lnSpc>
                        <a:spcBef>
                          <a:spcPts val="0"/>
                        </a:spcBef>
                        <a:spcAft>
                          <a:spcPts val="0"/>
                        </a:spcAft>
                      </a:pPr>
                      <a:r>
                        <a:rPr lang="en-US" sz="1100" b="1" dirty="0" smtClean="0">
                          <a:solidFill>
                            <a:schemeClr val="bg1"/>
                          </a:solidFill>
                          <a:effectLst/>
                          <a:latin typeface="+mn-lt"/>
                          <a:ea typeface="Calibri"/>
                          <a:cs typeface="Times New Roman"/>
                        </a:rPr>
                        <a:t>Hazard ratio, </a:t>
                      </a:r>
                      <a:r>
                        <a:rPr lang="en-US" sz="1100" dirty="0" smtClean="0">
                          <a:solidFill>
                            <a:schemeClr val="bg1"/>
                          </a:solidFill>
                          <a:latin typeface="+mn-lt"/>
                        </a:rPr>
                        <a:t>Entresto</a:t>
                      </a:r>
                      <a:endParaRPr lang="uk-UA" sz="1100" dirty="0" smtClean="0">
                        <a:solidFill>
                          <a:schemeClr val="bg1"/>
                        </a:solidFill>
                        <a:latin typeface="+mn-lt"/>
                      </a:endParaRPr>
                    </a:p>
                    <a:p>
                      <a:pPr marL="0" marR="0" algn="ctr">
                        <a:lnSpc>
                          <a:spcPct val="100000"/>
                        </a:lnSpc>
                        <a:spcBef>
                          <a:spcPts val="0"/>
                        </a:spcBef>
                        <a:spcAft>
                          <a:spcPts val="0"/>
                        </a:spcAft>
                      </a:pPr>
                      <a:r>
                        <a:rPr lang="en-US" sz="1100" b="1" dirty="0" smtClean="0">
                          <a:solidFill>
                            <a:schemeClr val="bg1"/>
                          </a:solidFill>
                          <a:effectLst/>
                          <a:latin typeface="+mn-lt"/>
                          <a:ea typeface="Calibri"/>
                          <a:cs typeface="Times New Roman"/>
                        </a:rPr>
                        <a:t>vs enalapril</a:t>
                      </a:r>
                    </a:p>
                    <a:p>
                      <a:pPr marL="0" marR="0" algn="ctr">
                        <a:lnSpc>
                          <a:spcPct val="100000"/>
                        </a:lnSpc>
                        <a:spcBef>
                          <a:spcPts val="0"/>
                        </a:spcBef>
                        <a:spcAft>
                          <a:spcPts val="0"/>
                        </a:spcAft>
                      </a:pPr>
                      <a:r>
                        <a:rPr lang="en-US" sz="1100" b="0" dirty="0" smtClean="0">
                          <a:solidFill>
                            <a:schemeClr val="bg1"/>
                          </a:solidFill>
                          <a:effectLst/>
                          <a:latin typeface="+mn-lt"/>
                          <a:ea typeface="Calibri"/>
                          <a:cs typeface="Times New Roman"/>
                        </a:rPr>
                        <a:t>(95</a:t>
                      </a:r>
                      <a:r>
                        <a:rPr lang="en-US" sz="1100" b="0" dirty="0">
                          <a:solidFill>
                            <a:schemeClr val="bg1"/>
                          </a:solidFill>
                          <a:effectLst/>
                          <a:latin typeface="+mn-lt"/>
                          <a:ea typeface="Calibri"/>
                          <a:cs typeface="Times New Roman"/>
                        </a:rPr>
                        <a:t>% CI)</a:t>
                      </a:r>
                    </a:p>
                  </a:txBody>
                  <a:tcPr marT="34290" marB="34290" anchor="b">
                    <a:lnL w="12700" cap="flat" cmpd="sng" algn="ctr">
                      <a:solidFill>
                        <a:srgbClr val="93A1B7"/>
                      </a:solidFill>
                      <a:prstDash val="solid"/>
                      <a:round/>
                      <a:headEnd type="none" w="med" len="med"/>
                      <a:tailEnd type="none" w="med" len="med"/>
                    </a:lnL>
                    <a:lnR w="12700" cap="flat" cmpd="sng" algn="ctr">
                      <a:solidFill>
                        <a:srgbClr val="93A1B7"/>
                      </a:solidFill>
                      <a:prstDash val="solid"/>
                      <a:round/>
                      <a:headEnd type="none" w="med" len="med"/>
                      <a:tailEnd type="none" w="med" len="med"/>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algn="ctr">
                        <a:lnSpc>
                          <a:spcPct val="100000"/>
                        </a:lnSpc>
                        <a:spcBef>
                          <a:spcPts val="0"/>
                        </a:spcBef>
                        <a:spcAft>
                          <a:spcPts val="0"/>
                        </a:spcAft>
                      </a:pPr>
                      <a:r>
                        <a:rPr lang="en-US" sz="1100" b="1" dirty="0" smtClean="0">
                          <a:solidFill>
                            <a:schemeClr val="bg1"/>
                          </a:solidFill>
                          <a:effectLst/>
                          <a:latin typeface="+mn-lt"/>
                          <a:ea typeface="Calibri"/>
                          <a:cs typeface="Times New Roman"/>
                        </a:rPr>
                        <a:t>p-value for interaction</a:t>
                      </a:r>
                      <a:endParaRPr lang="en-US" sz="1100" baseline="30000" dirty="0">
                        <a:solidFill>
                          <a:schemeClr val="bg1"/>
                        </a:solidFill>
                        <a:effectLst/>
                        <a:latin typeface="+mn-lt"/>
                        <a:ea typeface="Calibri"/>
                        <a:cs typeface="Times New Roman"/>
                      </a:endParaRPr>
                    </a:p>
                  </a:txBody>
                  <a:tcPr marT="34290" marB="34290" anchor="b">
                    <a:lnL w="12700" cap="flat" cmpd="sng" algn="ctr">
                      <a:solidFill>
                        <a:srgbClr val="93A1B7"/>
                      </a:solidFill>
                      <a:prstDash val="solid"/>
                      <a:round/>
                      <a:headEnd type="none" w="med" len="med"/>
                      <a:tailEnd type="none" w="med" len="med"/>
                    </a:lnL>
                    <a:lnR w="12700" cmpd="sng">
                      <a:noFill/>
                    </a:lnR>
                    <a:lnT w="12700" cmpd="sng">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solidFill>
                  </a:tcPr>
                </a:tc>
              </a:tr>
              <a:tr h="308610">
                <a:tc>
                  <a:txBody>
                    <a:bodyPr/>
                    <a:lstStyle/>
                    <a:p>
                      <a:pPr marL="87313" marR="0" lvl="1" indent="0">
                        <a:lnSpc>
                          <a:spcPct val="100000"/>
                        </a:lnSpc>
                        <a:spcBef>
                          <a:spcPts val="0"/>
                        </a:spcBef>
                        <a:spcAft>
                          <a:spcPts val="0"/>
                        </a:spcAft>
                      </a:pPr>
                      <a:r>
                        <a:rPr lang="en-GB" sz="1100" dirty="0" smtClean="0">
                          <a:solidFill>
                            <a:schemeClr val="tx1"/>
                          </a:solidFill>
                          <a:latin typeface="+mn-lt"/>
                          <a:sym typeface="Symbol"/>
                        </a:rPr>
                        <a:t></a:t>
                      </a:r>
                      <a:r>
                        <a:rPr lang="en-GB" sz="1100" b="0" dirty="0" smtClean="0">
                          <a:solidFill>
                            <a:schemeClr val="tx1"/>
                          </a:solidFill>
                          <a:effectLst/>
                          <a:latin typeface="+mn-lt"/>
                          <a:ea typeface="Calibri"/>
                          <a:cs typeface="Times New Roman"/>
                        </a:rPr>
                        <a:t>ICD</a:t>
                      </a:r>
                    </a:p>
                  </a:txBody>
                  <a:tcPr marT="34290" marB="34290" anchor="ctr">
                    <a:lnL w="12700" cmpd="sng">
                      <a:noFill/>
                    </a:lnL>
                    <a:lnR w="12700" cap="flat" cmpd="sng" algn="ctr">
                      <a:solidFill>
                        <a:srgbClr val="93A1B7"/>
                      </a:solidFill>
                      <a:prstDash val="solid"/>
                      <a:round/>
                      <a:headEnd type="none" w="med" len="med"/>
                      <a:tailEnd type="none" w="med" len="med"/>
                    </a:lnR>
                    <a:lnT w="635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4F5F8"/>
                    </a:solidFill>
                  </a:tcPr>
                </a:tc>
                <a:tc>
                  <a:txBody>
                    <a:bodyPr/>
                    <a:lstStyle/>
                    <a:p>
                      <a:pPr marL="0" marR="0" algn="ctr">
                        <a:lnSpc>
                          <a:spcPct val="150000"/>
                        </a:lnSpc>
                        <a:spcBef>
                          <a:spcPts val="0"/>
                        </a:spcBef>
                        <a:spcAft>
                          <a:spcPts val="0"/>
                        </a:spcAft>
                      </a:pPr>
                      <a:r>
                        <a:rPr lang="en-US" sz="1100" dirty="0" smtClean="0">
                          <a:solidFill>
                            <a:schemeClr val="tx1"/>
                          </a:solidFill>
                          <a:effectLst/>
                          <a:latin typeface="+mn-lt"/>
                          <a:ea typeface="Calibri"/>
                          <a:cs typeface="Times New Roman"/>
                        </a:rPr>
                        <a:t>525 (93.6</a:t>
                      </a:r>
                      <a:r>
                        <a:rPr lang="en-US" sz="1100" baseline="0" dirty="0" smtClean="0">
                          <a:solidFill>
                            <a:schemeClr val="tx1"/>
                          </a:solidFill>
                          <a:effectLst/>
                          <a:latin typeface="+mn-lt"/>
                          <a:ea typeface="Calibri"/>
                          <a:cs typeface="Times New Roman"/>
                        </a:rPr>
                        <a:t>%)</a:t>
                      </a:r>
                      <a:endParaRPr lang="en-US" sz="1100" dirty="0">
                        <a:solidFill>
                          <a:schemeClr val="tx1"/>
                        </a:solidFill>
                        <a:effectLst/>
                        <a:latin typeface="+mn-lt"/>
                        <a:ea typeface="Calibri"/>
                        <a:cs typeface="Times New Roman"/>
                      </a:endParaRPr>
                    </a:p>
                  </a:txBody>
                  <a:tcPr marT="34290" marB="34290" anchor="ctr">
                    <a:lnL w="12700" cap="flat" cmpd="sng" algn="ctr">
                      <a:solidFill>
                        <a:srgbClr val="93A1B7"/>
                      </a:solidFill>
                      <a:prstDash val="solid"/>
                      <a:round/>
                      <a:headEnd type="none" w="med" len="med"/>
                      <a:tailEnd type="none" w="med" len="med"/>
                    </a:lnL>
                    <a:lnR w="12700" cap="flat" cmpd="sng" algn="ctr">
                      <a:solidFill>
                        <a:srgbClr val="93A1B7"/>
                      </a:solidFill>
                      <a:prstDash val="solid"/>
                      <a:round/>
                      <a:headEnd type="none" w="med" len="med"/>
                      <a:tailEnd type="none" w="med" len="med"/>
                    </a:lnR>
                    <a:lnT w="635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4F5F8"/>
                    </a:solidFill>
                  </a:tcPr>
                </a:tc>
                <a:tc>
                  <a:txBody>
                    <a:bodyPr/>
                    <a:lstStyle/>
                    <a:p>
                      <a:pPr marL="0" marR="0" lvl="2" indent="0" algn="ctr" defTabSz="914400" rtl="0" eaLnBrk="1" fontAlgn="auto" latinLnBrk="0" hangingPunct="1">
                        <a:lnSpc>
                          <a:spcPct val="150000"/>
                        </a:lnSpc>
                        <a:spcBef>
                          <a:spcPts val="0"/>
                        </a:spcBef>
                        <a:spcAft>
                          <a:spcPts val="0"/>
                        </a:spcAft>
                        <a:buClrTx/>
                        <a:buSzTx/>
                        <a:buFontTx/>
                        <a:buNone/>
                        <a:tabLst/>
                        <a:defRPr/>
                      </a:pPr>
                      <a:r>
                        <a:rPr lang="en-US" sz="1100" dirty="0" smtClean="0">
                          <a:solidFill>
                            <a:schemeClr val="tx1"/>
                          </a:solidFill>
                          <a:latin typeface="+mn-lt"/>
                        </a:rPr>
                        <a:t>0.82 (0.69–0.98)</a:t>
                      </a:r>
                    </a:p>
                  </a:txBody>
                  <a:tcPr marT="34290" marB="34290" anchor="ctr">
                    <a:lnL w="12700" cap="flat" cmpd="sng" algn="ctr">
                      <a:solidFill>
                        <a:srgbClr val="93A1B7"/>
                      </a:solidFill>
                      <a:prstDash val="solid"/>
                      <a:round/>
                      <a:headEnd type="none" w="med" len="med"/>
                      <a:tailEnd type="none" w="med" len="med"/>
                    </a:lnL>
                    <a:lnR w="12700" cap="flat" cmpd="sng" algn="ctr">
                      <a:solidFill>
                        <a:srgbClr val="93A1B7"/>
                      </a:solidFill>
                      <a:prstDash val="solid"/>
                      <a:round/>
                      <a:headEnd type="none" w="med" len="med"/>
                      <a:tailEnd type="none" w="med" len="med"/>
                    </a:lnR>
                    <a:lnT w="635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F4F5F8"/>
                    </a:solidFill>
                  </a:tcPr>
                </a:tc>
                <a:tc rowSpan="2">
                  <a:txBody>
                    <a:bodyPr/>
                    <a:lstStyle/>
                    <a:p>
                      <a:pPr marL="0" marR="0" algn="ctr">
                        <a:lnSpc>
                          <a:spcPct val="150000"/>
                        </a:lnSpc>
                        <a:spcBef>
                          <a:spcPts val="0"/>
                        </a:spcBef>
                        <a:spcAft>
                          <a:spcPts val="0"/>
                        </a:spcAft>
                      </a:pPr>
                      <a:r>
                        <a:rPr lang="en-US" sz="1100" dirty="0" smtClean="0">
                          <a:solidFill>
                            <a:schemeClr val="tx1"/>
                          </a:solidFill>
                          <a:effectLst/>
                          <a:latin typeface="+mn-lt"/>
                          <a:ea typeface="Calibri"/>
                          <a:cs typeface="Times New Roman"/>
                        </a:rPr>
                        <a:t>0.17</a:t>
                      </a:r>
                      <a:endParaRPr lang="en-US" sz="1100" dirty="0">
                        <a:solidFill>
                          <a:schemeClr val="tx1"/>
                        </a:solidFill>
                        <a:effectLst/>
                        <a:latin typeface="+mn-lt"/>
                        <a:ea typeface="Calibri"/>
                        <a:cs typeface="Times New Roman"/>
                      </a:endParaRPr>
                    </a:p>
                  </a:txBody>
                  <a:tcPr marT="34290" marB="34290" anchor="ctr">
                    <a:lnL w="12700" cap="flat" cmpd="sng" algn="ctr">
                      <a:solidFill>
                        <a:srgbClr val="93A1B7"/>
                      </a:solidFill>
                      <a:prstDash val="solid"/>
                      <a:round/>
                      <a:headEnd type="none" w="med" len="med"/>
                      <a:tailEnd type="none" w="med" len="med"/>
                    </a:lnL>
                    <a:lnR w="12700" cmpd="sng">
                      <a:noFill/>
                    </a:lnR>
                    <a:lnT w="6350"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r>
              <a:tr h="308610">
                <a:tc>
                  <a:txBody>
                    <a:bodyPr/>
                    <a:lstStyle/>
                    <a:p>
                      <a:pPr marL="93663" marR="0" lvl="1" indent="0">
                        <a:lnSpc>
                          <a:spcPct val="100000"/>
                        </a:lnSpc>
                        <a:spcBef>
                          <a:spcPts val="0"/>
                        </a:spcBef>
                        <a:spcAft>
                          <a:spcPts val="0"/>
                        </a:spcAft>
                      </a:pPr>
                      <a:r>
                        <a:rPr lang="en-GB" sz="1100" b="0" dirty="0" smtClean="0">
                          <a:solidFill>
                            <a:schemeClr val="tx1"/>
                          </a:solidFill>
                          <a:effectLst/>
                          <a:latin typeface="+mn-lt"/>
                          <a:ea typeface="Calibri"/>
                          <a:cs typeface="Times New Roman"/>
                        </a:rPr>
                        <a:t>+ICD</a:t>
                      </a:r>
                    </a:p>
                  </a:txBody>
                  <a:tcPr marT="34290" marB="34290" anchor="ctr">
                    <a:lnL w="12700" cmpd="sng">
                      <a:noFill/>
                    </a:lnL>
                    <a:lnR w="12700" cap="flat" cmpd="sng" algn="ctr">
                      <a:solidFill>
                        <a:srgbClr val="93A1B7"/>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DCE1EA"/>
                    </a:solidFill>
                  </a:tcPr>
                </a:tc>
                <a:tc>
                  <a:txBody>
                    <a:bodyPr/>
                    <a:lstStyle/>
                    <a:p>
                      <a:pPr marL="0" marR="0" algn="ctr">
                        <a:lnSpc>
                          <a:spcPct val="150000"/>
                        </a:lnSpc>
                        <a:spcBef>
                          <a:spcPts val="0"/>
                        </a:spcBef>
                        <a:spcAft>
                          <a:spcPts val="0"/>
                        </a:spcAft>
                      </a:pPr>
                      <a:r>
                        <a:rPr lang="en-US" sz="1100" dirty="0" smtClean="0">
                          <a:solidFill>
                            <a:schemeClr val="tx1"/>
                          </a:solidFill>
                          <a:effectLst/>
                          <a:latin typeface="+mn-lt"/>
                          <a:ea typeface="Calibri"/>
                          <a:cs typeface="Times New Roman"/>
                        </a:rPr>
                        <a:t>36</a:t>
                      </a:r>
                      <a:r>
                        <a:rPr lang="en-US" sz="1100" baseline="0" dirty="0" smtClean="0">
                          <a:solidFill>
                            <a:schemeClr val="tx1"/>
                          </a:solidFill>
                          <a:effectLst/>
                          <a:latin typeface="+mn-lt"/>
                          <a:ea typeface="Calibri"/>
                          <a:cs typeface="Times New Roman"/>
                        </a:rPr>
                        <a:t> (6.4%)</a:t>
                      </a:r>
                      <a:endParaRPr lang="en-US" sz="1100" dirty="0">
                        <a:solidFill>
                          <a:schemeClr val="tx1"/>
                        </a:solidFill>
                        <a:effectLst/>
                        <a:latin typeface="+mn-lt"/>
                        <a:ea typeface="Calibri"/>
                        <a:cs typeface="Times New Roman"/>
                      </a:endParaRPr>
                    </a:p>
                  </a:txBody>
                  <a:tcPr marT="34290" marB="34290" anchor="ctr">
                    <a:lnL w="12700" cap="flat" cmpd="sng" algn="ctr">
                      <a:solidFill>
                        <a:srgbClr val="93A1B7"/>
                      </a:solidFill>
                      <a:prstDash val="solid"/>
                      <a:round/>
                      <a:headEnd type="none" w="med" len="med"/>
                      <a:tailEnd type="none" w="med" len="med"/>
                    </a:lnL>
                    <a:lnR w="12700" cap="flat" cmpd="sng" algn="ctr">
                      <a:solidFill>
                        <a:srgbClr val="93A1B7"/>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DCE1EA"/>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100" dirty="0" smtClean="0">
                          <a:solidFill>
                            <a:schemeClr val="tx1"/>
                          </a:solidFill>
                          <a:latin typeface="+mn-lt"/>
                        </a:rPr>
                        <a:t>0.49</a:t>
                      </a:r>
                      <a:r>
                        <a:rPr lang="en-US" sz="1100" baseline="0" dirty="0" smtClean="0">
                          <a:solidFill>
                            <a:schemeClr val="tx1"/>
                          </a:solidFill>
                          <a:latin typeface="+mn-lt"/>
                        </a:rPr>
                        <a:t> </a:t>
                      </a:r>
                      <a:r>
                        <a:rPr lang="en-US" sz="1100" dirty="0" smtClean="0">
                          <a:solidFill>
                            <a:schemeClr val="tx1"/>
                          </a:solidFill>
                          <a:latin typeface="+mn-lt"/>
                        </a:rPr>
                        <a:t>(0.25–0.98)</a:t>
                      </a:r>
                      <a:endParaRPr lang="en-GB" sz="1100" dirty="0" smtClean="0">
                        <a:solidFill>
                          <a:schemeClr val="tx1"/>
                        </a:solidFill>
                        <a:latin typeface="+mn-lt"/>
                      </a:endParaRPr>
                    </a:p>
                  </a:txBody>
                  <a:tcPr marT="34290" marB="34290" anchor="ctr">
                    <a:lnL w="12700" cap="flat" cmpd="sng" algn="ctr">
                      <a:solidFill>
                        <a:srgbClr val="93A1B7"/>
                      </a:solidFill>
                      <a:prstDash val="solid"/>
                      <a:round/>
                      <a:headEnd type="none" w="med" len="med"/>
                      <a:tailEnd type="none" w="med" len="med"/>
                    </a:lnL>
                    <a:lnR w="12700" cap="flat" cmpd="sng" algn="ctr">
                      <a:solidFill>
                        <a:srgbClr val="93A1B7"/>
                      </a:solid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solidFill>
                      <a:srgbClr val="DCE1EA"/>
                    </a:solidFill>
                  </a:tcPr>
                </a:tc>
                <a:tc vMerge="1">
                  <a:txBody>
                    <a:bodyPr/>
                    <a:lstStyle/>
                    <a:p>
                      <a:pPr marL="0" marR="0" algn="ctr">
                        <a:lnSpc>
                          <a:spcPct val="150000"/>
                        </a:lnSpc>
                        <a:spcBef>
                          <a:spcPts val="0"/>
                        </a:spcBef>
                        <a:spcAft>
                          <a:spcPts val="0"/>
                        </a:spcAft>
                      </a:pPr>
                      <a:endParaRPr lang="en-US" sz="1600" dirty="0">
                        <a:solidFill>
                          <a:srgbClr val="000000"/>
                        </a:solidFill>
                        <a:effectLst/>
                        <a:latin typeface="+mn-lt"/>
                        <a:ea typeface="Calibri"/>
                        <a:cs typeface="Times New Roman"/>
                      </a:endParaRPr>
                    </a:p>
                  </a:txBody>
                  <a:tcPr marL="68580" marR="68580" marT="0" marB="0" anchor="ctr">
                    <a:lnT w="3175" cap="flat" cmpd="sng" algn="ctr">
                      <a:noFill/>
                      <a:prstDash val="solid"/>
                      <a:round/>
                      <a:headEnd type="none" w="med" len="med"/>
                      <a:tailEnd type="none" w="med" len="med"/>
                    </a:lnT>
                    <a:lnB w="3175" cap="flat" cmpd="sng" algn="ctr">
                      <a:noFill/>
                      <a:prstDash val="solid"/>
                      <a:round/>
                      <a:headEnd type="none" w="med" len="med"/>
                      <a:tailEnd type="none" w="med" len="med"/>
                    </a:lnB>
                    <a:solidFill>
                      <a:schemeClr val="accent1">
                        <a:lumMod val="20000"/>
                        <a:lumOff val="80000"/>
                      </a:schemeClr>
                    </a:solidFill>
                  </a:tcPr>
                </a:tc>
              </a:tr>
            </a:tbl>
          </a:graphicData>
        </a:graphic>
      </p:graphicFrame>
      <p:grpSp>
        <p:nvGrpSpPr>
          <p:cNvPr id="47" name="Группа 46"/>
          <p:cNvGrpSpPr/>
          <p:nvPr/>
        </p:nvGrpSpPr>
        <p:grpSpPr>
          <a:xfrm>
            <a:off x="640080" y="1956027"/>
            <a:ext cx="2506693" cy="1704057"/>
            <a:chOff x="467544" y="2492896"/>
            <a:chExt cx="2283750" cy="2070000"/>
          </a:xfrm>
        </p:grpSpPr>
        <p:pic>
          <p:nvPicPr>
            <p:cNvPr id="9" name="Picture 8"/>
            <p:cNvPicPr>
              <a:picLocks noChangeAspect="1"/>
            </p:cNvPicPr>
            <p:nvPr/>
          </p:nvPicPr>
          <p:blipFill>
            <a:blip r:embed="rId3"/>
            <a:stretch>
              <a:fillRect/>
            </a:stretch>
          </p:blipFill>
          <p:spPr>
            <a:xfrm>
              <a:off x="467544" y="2492896"/>
              <a:ext cx="2283750" cy="2070000"/>
            </a:xfrm>
            <a:prstGeom prst="rect">
              <a:avLst/>
            </a:prstGeom>
          </p:spPr>
        </p:pic>
        <p:grpSp>
          <p:nvGrpSpPr>
            <p:cNvPr id="1055" name="Group 1054"/>
            <p:cNvGrpSpPr/>
            <p:nvPr/>
          </p:nvGrpSpPr>
          <p:grpSpPr>
            <a:xfrm rot="2282384">
              <a:off x="1830102" y="3795861"/>
              <a:ext cx="118973" cy="98615"/>
              <a:chOff x="3592882" y="4310289"/>
              <a:chExt cx="1589883" cy="596009"/>
            </a:xfrm>
          </p:grpSpPr>
          <p:pic>
            <p:nvPicPr>
              <p:cNvPr id="65" name="Picture 64"/>
              <p:cNvPicPr>
                <a:picLocks noChangeAspect="1"/>
              </p:cNvPicPr>
              <p:nvPr/>
            </p:nvPicPr>
            <p:blipFill rotWithShape="1">
              <a:blip r:embed="rId3"/>
              <a:srcRect l="50709" t="69026" r="45879" b="24811"/>
              <a:stretch/>
            </p:blipFill>
            <p:spPr>
              <a:xfrm rot="4222606" flipV="1">
                <a:off x="4073560" y="4009409"/>
                <a:ext cx="416211" cy="1377568"/>
              </a:xfrm>
              <a:prstGeom prst="roundRect">
                <a:avLst/>
              </a:prstGeom>
            </p:spPr>
          </p:pic>
          <p:pic>
            <p:nvPicPr>
              <p:cNvPr id="66" name="Picture 65"/>
              <p:cNvPicPr>
                <a:picLocks noChangeAspect="1"/>
              </p:cNvPicPr>
              <p:nvPr/>
            </p:nvPicPr>
            <p:blipFill rotWithShape="1">
              <a:blip r:embed="rId3"/>
              <a:srcRect l="54174" t="68960" r="43813" b="26506"/>
              <a:stretch/>
            </p:blipFill>
            <p:spPr>
              <a:xfrm rot="12042802" flipV="1">
                <a:off x="4288017" y="4310289"/>
                <a:ext cx="894748" cy="276316"/>
              </a:xfrm>
              <a:prstGeom prst="ellipse">
                <a:avLst/>
              </a:prstGeom>
            </p:spPr>
          </p:pic>
        </p:grpSp>
        <p:grpSp>
          <p:nvGrpSpPr>
            <p:cNvPr id="69" name="Group 68"/>
            <p:cNvGrpSpPr/>
            <p:nvPr/>
          </p:nvGrpSpPr>
          <p:grpSpPr>
            <a:xfrm>
              <a:off x="1458363" y="3952758"/>
              <a:ext cx="105362" cy="63736"/>
              <a:chOff x="4039748" y="4363849"/>
              <a:chExt cx="945583" cy="476757"/>
            </a:xfrm>
          </p:grpSpPr>
          <p:pic>
            <p:nvPicPr>
              <p:cNvPr id="70" name="Picture 69"/>
              <p:cNvPicPr>
                <a:picLocks noChangeAspect="1"/>
              </p:cNvPicPr>
              <p:nvPr/>
            </p:nvPicPr>
            <p:blipFill rotWithShape="1">
              <a:blip r:embed="rId3"/>
              <a:srcRect l="50919" t="71065" r="45892" b="24705"/>
              <a:stretch/>
            </p:blipFill>
            <p:spPr>
              <a:xfrm rot="4222606" flipV="1">
                <a:off x="4318071" y="4173346"/>
                <a:ext cx="388937" cy="945583"/>
              </a:xfrm>
              <a:prstGeom prst="roundRect">
                <a:avLst/>
              </a:prstGeom>
            </p:spPr>
          </p:pic>
          <p:pic>
            <p:nvPicPr>
              <p:cNvPr id="71" name="Picture 70"/>
              <p:cNvPicPr>
                <a:picLocks noChangeAspect="1"/>
              </p:cNvPicPr>
              <p:nvPr/>
            </p:nvPicPr>
            <p:blipFill rotWithShape="1">
              <a:blip r:embed="rId3"/>
              <a:srcRect l="54174" t="68960" r="43813" b="26506"/>
              <a:stretch/>
            </p:blipFill>
            <p:spPr>
              <a:xfrm rot="12042802" flipV="1">
                <a:off x="4522120" y="4363849"/>
                <a:ext cx="460706" cy="186908"/>
              </a:xfrm>
              <a:prstGeom prst="ellipse">
                <a:avLst/>
              </a:prstGeom>
            </p:spPr>
          </p:pic>
        </p:grpSp>
      </p:grpSp>
      <p:sp>
        <p:nvSpPr>
          <p:cNvPr id="59" name="Rechteck 8"/>
          <p:cNvSpPr/>
          <p:nvPr/>
        </p:nvSpPr>
        <p:spPr>
          <a:xfrm>
            <a:off x="582929" y="4709560"/>
            <a:ext cx="8496944" cy="338554"/>
          </a:xfrm>
          <a:prstGeom prst="rect">
            <a:avLst/>
          </a:prstGeom>
        </p:spPr>
        <p:txBody>
          <a:bodyPr wrap="square">
            <a:spAutoFit/>
          </a:bodyPr>
          <a:lstStyle/>
          <a:p>
            <a:pPr fontAlgn="auto">
              <a:spcBef>
                <a:spcPts val="0"/>
              </a:spcBef>
              <a:spcAft>
                <a:spcPts val="0"/>
              </a:spcAft>
            </a:pPr>
            <a:r>
              <a:rPr lang="en-GB" sz="800" dirty="0">
                <a:solidFill>
                  <a:srgbClr val="374B5A"/>
                </a:solidFill>
                <a:latin typeface="Arial"/>
              </a:rPr>
              <a:t>CI=confidence interval; ICD=implantable cardioverter defibrillator; </a:t>
            </a:r>
            <a:r>
              <a:rPr lang="en-GB" sz="800" dirty="0" smtClean="0">
                <a:solidFill>
                  <a:srgbClr val="374B5A"/>
                </a:solidFill>
                <a:latin typeface="Arial"/>
              </a:rPr>
              <a:t>vs=versus</a:t>
            </a:r>
            <a:endParaRPr lang="uk-UA" sz="800" dirty="0" smtClean="0">
              <a:solidFill>
                <a:srgbClr val="374B5A"/>
              </a:solidFill>
              <a:latin typeface="Arial"/>
            </a:endParaRPr>
          </a:p>
          <a:p>
            <a:pPr fontAlgn="auto">
              <a:spcBef>
                <a:spcPts val="0"/>
              </a:spcBef>
              <a:spcAft>
                <a:spcPts val="0"/>
              </a:spcAft>
            </a:pPr>
            <a:r>
              <a:rPr lang="en-GB" sz="800" dirty="0">
                <a:solidFill>
                  <a:srgbClr val="374B5A"/>
                </a:solidFill>
                <a:latin typeface="Arial"/>
              </a:rPr>
              <a:t>Desai et al. Eur Heart J </a:t>
            </a:r>
            <a:r>
              <a:rPr lang="en-GB" sz="800" dirty="0" smtClean="0">
                <a:solidFill>
                  <a:srgbClr val="374B5A"/>
                </a:solidFill>
                <a:latin typeface="Arial"/>
              </a:rPr>
              <a:t>2015;36:1990–7</a:t>
            </a:r>
            <a:endParaRPr lang="fr-FR" sz="800" dirty="0">
              <a:solidFill>
                <a:srgbClr val="374B5A"/>
              </a:solidFill>
              <a:latin typeface="Arial"/>
            </a:endParaRPr>
          </a:p>
        </p:txBody>
      </p:sp>
      <p:sp>
        <p:nvSpPr>
          <p:cNvPr id="13"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21</a:t>
            </a:fld>
            <a:endParaRPr lang="en-US" dirty="0" smtClean="0"/>
          </a:p>
        </p:txBody>
      </p:sp>
    </p:spTree>
    <p:extLst>
      <p:ext uri="{BB962C8B-B14F-4D97-AF65-F5344CB8AC3E}">
        <p14:creationId xmlns:p14="http://schemas.microsoft.com/office/powerpoint/2010/main" val="2165346459"/>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F07D490-F0EA-406B-875B-3CE494631A42}"/>
              </a:ext>
            </a:extLst>
          </p:cNvPr>
          <p:cNvSpPr>
            <a:spLocks noGrp="1"/>
          </p:cNvSpPr>
          <p:nvPr>
            <p:ph type="title"/>
          </p:nvPr>
        </p:nvSpPr>
        <p:spPr/>
        <p:txBody>
          <a:bodyPr>
            <a:normAutofit/>
          </a:bodyPr>
          <a:lstStyle/>
          <a:p>
            <a:r>
              <a:rPr lang="en-US" sz="2400" dirty="0"/>
              <a:t>Presentation –July 2016</a:t>
            </a:r>
            <a:endParaRPr lang="en-IN" sz="2400" baseline="30000" dirty="0"/>
          </a:p>
        </p:txBody>
      </p:sp>
      <p:sp>
        <p:nvSpPr>
          <p:cNvPr id="2" name="Footer Placeholder 1">
            <a:extLst>
              <a:ext uri="{FF2B5EF4-FFF2-40B4-BE49-F238E27FC236}">
                <a16:creationId xmlns="" xmlns:a16="http://schemas.microsoft.com/office/drawing/2014/main" id="{D9DF84DE-7C74-4035-862C-C90249D16A77}"/>
              </a:ext>
            </a:extLst>
          </p:cNvPr>
          <p:cNvSpPr>
            <a:spLocks noGrp="1"/>
          </p:cNvSpPr>
          <p:nvPr>
            <p:ph type="ftr" sz="quarter" idx="11"/>
          </p:nvPr>
        </p:nvSpPr>
        <p:spPr/>
        <p:txBody>
          <a:bodyPr/>
          <a:lstStyle/>
          <a:p>
            <a:r>
              <a:rPr lang="en-US"/>
              <a:t>Confidential</a:t>
            </a:r>
          </a:p>
        </p:txBody>
      </p:sp>
      <p:sp>
        <p:nvSpPr>
          <p:cNvPr id="3" name="Slide Number Placeholder 2">
            <a:extLst>
              <a:ext uri="{FF2B5EF4-FFF2-40B4-BE49-F238E27FC236}">
                <a16:creationId xmlns="" xmlns:a16="http://schemas.microsoft.com/office/drawing/2014/main" id="{A265975A-A65D-49A6-85D0-3D44965F343D}"/>
              </a:ext>
            </a:extLst>
          </p:cNvPr>
          <p:cNvSpPr>
            <a:spLocks noGrp="1"/>
          </p:cNvSpPr>
          <p:nvPr>
            <p:ph type="sldNum" sz="quarter" idx="12"/>
          </p:nvPr>
        </p:nvSpPr>
        <p:spPr/>
        <p:txBody>
          <a:bodyPr/>
          <a:lstStyle/>
          <a:p>
            <a:fld id="{5BBF733F-C515-40D9-B856-7FD1FCC86CB1}" type="slidenum">
              <a:rPr lang="en-US" smtClean="0"/>
              <a:pPr/>
              <a:t>22</a:t>
            </a:fld>
            <a:endParaRPr lang="en-US"/>
          </a:p>
        </p:txBody>
      </p:sp>
      <p:sp>
        <p:nvSpPr>
          <p:cNvPr id="6" name="Content Placeholder 2"/>
          <p:cNvSpPr txBox="1">
            <a:spLocks/>
          </p:cNvSpPr>
          <p:nvPr/>
        </p:nvSpPr>
        <p:spPr>
          <a:xfrm>
            <a:off x="822960" y="1384301"/>
            <a:ext cx="7543800" cy="3017520"/>
          </a:xfrm>
          <a:prstGeom prst="rect">
            <a:avLst/>
          </a:prstGeom>
        </p:spPr>
        <p:txBody>
          <a:bodyPr vert="horz" lIns="0" tIns="34290" rIns="0" bIns="34290" rtlCol="0">
            <a:normAutofit/>
          </a:bodyPr>
          <a:lstStyle>
            <a:lvl1pPr marL="0" indent="0" algn="l" defTabSz="685800" rtl="0" eaLnBrk="1" latinLnBrk="0" hangingPunct="1">
              <a:lnSpc>
                <a:spcPct val="90000"/>
              </a:lnSpc>
              <a:spcBef>
                <a:spcPts val="900"/>
              </a:spcBef>
              <a:spcAft>
                <a:spcPts val="150"/>
              </a:spcAft>
              <a:buClr>
                <a:schemeClr val="accent1"/>
              </a:buClr>
              <a:buSzPct val="100000"/>
              <a:buFontTx/>
              <a:buNone/>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100" kern="1200">
                <a:solidFill>
                  <a:schemeClr val="tx1">
                    <a:lumMod val="75000"/>
                    <a:lumOff val="25000"/>
                  </a:schemeClr>
                </a:solidFill>
                <a:latin typeface="+mn-lt"/>
                <a:ea typeface="+mn-ea"/>
                <a:cs typeface="+mn-cs"/>
              </a:defRPr>
            </a:lvl9pPr>
          </a:lstStyle>
          <a:p>
            <a:pPr marL="285750" indent="-285750">
              <a:buFont typeface="Arial" panose="020B0604020202020204" pitchFamily="34" charset="0"/>
              <a:buChar char="•"/>
            </a:pPr>
            <a:r>
              <a:rPr lang="en-US" sz="1400" dirty="0"/>
              <a:t>The patient presented with significant clinical improvement</a:t>
            </a:r>
            <a:endParaRPr lang="en-IN" sz="1400" dirty="0"/>
          </a:p>
        </p:txBody>
      </p:sp>
    </p:spTree>
    <p:extLst>
      <p:ext uri="{BB962C8B-B14F-4D97-AF65-F5344CB8AC3E}">
        <p14:creationId xmlns:p14="http://schemas.microsoft.com/office/powerpoint/2010/main" val="16541734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24049DA-9ED7-4F77-8961-1198EFABAF18}"/>
              </a:ext>
            </a:extLst>
          </p:cNvPr>
          <p:cNvSpPr>
            <a:spLocks noGrp="1"/>
          </p:cNvSpPr>
          <p:nvPr>
            <p:ph type="title"/>
          </p:nvPr>
        </p:nvSpPr>
        <p:spPr/>
        <p:txBody>
          <a:bodyPr>
            <a:normAutofit/>
          </a:bodyPr>
          <a:lstStyle/>
          <a:p>
            <a:r>
              <a:rPr lang="en-IN" sz="2400" dirty="0" smtClean="0"/>
              <a:t>Laboratory and physical examination: </a:t>
            </a:r>
            <a:r>
              <a:rPr lang="en-IN" sz="2400" dirty="0" err="1" smtClean="0"/>
              <a:t>july</a:t>
            </a:r>
            <a:r>
              <a:rPr lang="en-IN" sz="2400" dirty="0" smtClean="0"/>
              <a:t> 2016 </a:t>
            </a:r>
            <a:br>
              <a:rPr lang="en-IN" sz="2400" dirty="0" smtClean="0"/>
            </a:br>
            <a:endParaRPr lang="en-IN" sz="2400" dirty="0"/>
          </a:p>
        </p:txBody>
      </p:sp>
      <p:sp>
        <p:nvSpPr>
          <p:cNvPr id="3" name="Content Placeholder 2">
            <a:extLst>
              <a:ext uri="{FF2B5EF4-FFF2-40B4-BE49-F238E27FC236}">
                <a16:creationId xmlns="" xmlns:a16="http://schemas.microsoft.com/office/drawing/2014/main" id="{2235F86E-FFD5-4DC3-9784-FF06E7C248DE}"/>
              </a:ext>
            </a:extLst>
          </p:cNvPr>
          <p:cNvSpPr>
            <a:spLocks noGrp="1"/>
          </p:cNvSpPr>
          <p:nvPr>
            <p:ph idx="1"/>
          </p:nvPr>
        </p:nvSpPr>
        <p:spPr>
          <a:xfrm>
            <a:off x="887473" y="1419622"/>
            <a:ext cx="7543800" cy="3017520"/>
          </a:xfrm>
        </p:spPr>
        <p:txBody>
          <a:bodyPr>
            <a:normAutofit/>
          </a:bodyPr>
          <a:lstStyle/>
          <a:p>
            <a:endParaRPr lang="en-US" sz="1400" dirty="0"/>
          </a:p>
          <a:p>
            <a:r>
              <a:rPr lang="en-US" sz="1400" dirty="0"/>
              <a:t>The patient was clinically better (NYHA 2)</a:t>
            </a:r>
          </a:p>
          <a:p>
            <a:r>
              <a:rPr lang="en-US" sz="1400" dirty="0" smtClean="0"/>
              <a:t>HR </a:t>
            </a:r>
            <a:r>
              <a:rPr lang="en-US" sz="1400" dirty="0"/>
              <a:t>106 bpm, BP 105/71 mmHg, mild basal crackles</a:t>
            </a:r>
          </a:p>
          <a:p>
            <a:endParaRPr lang="en-US" sz="1400" dirty="0"/>
          </a:p>
          <a:p>
            <a:r>
              <a:rPr lang="en-US" sz="1400" dirty="0"/>
              <a:t>Normal electrolytes </a:t>
            </a:r>
          </a:p>
          <a:p>
            <a:r>
              <a:rPr lang="en-US" sz="1400" dirty="0" smtClean="0"/>
              <a:t>Normal </a:t>
            </a:r>
            <a:r>
              <a:rPr lang="en-US" sz="1400" dirty="0"/>
              <a:t>creatinine</a:t>
            </a:r>
          </a:p>
          <a:p>
            <a:r>
              <a:rPr lang="en-US" sz="1400" dirty="0" smtClean="0"/>
              <a:t>GFR</a:t>
            </a:r>
            <a:r>
              <a:rPr lang="en-US" sz="1400" dirty="0"/>
              <a:t>: 89 ml/minute/1.73 m2 </a:t>
            </a:r>
          </a:p>
          <a:p>
            <a:r>
              <a:rPr lang="en-US" sz="1400" dirty="0" smtClean="0"/>
              <a:t>BNP </a:t>
            </a:r>
            <a:r>
              <a:rPr lang="en-US" sz="1400" dirty="0"/>
              <a:t>level 566 </a:t>
            </a:r>
            <a:r>
              <a:rPr lang="en-US" sz="1400" dirty="0" err="1"/>
              <a:t>pg</a:t>
            </a:r>
            <a:r>
              <a:rPr lang="en-US" sz="1400" dirty="0"/>
              <a:t>/ml</a:t>
            </a:r>
          </a:p>
          <a:p>
            <a:r>
              <a:rPr lang="en-US" sz="1400" dirty="0" smtClean="0"/>
              <a:t>Echocardiograph</a:t>
            </a:r>
            <a:r>
              <a:rPr lang="en-US" sz="1400" dirty="0"/>
              <a:t>: EF 30-35 %</a:t>
            </a:r>
          </a:p>
          <a:p>
            <a:endParaRPr lang="en-IN" sz="1400" dirty="0"/>
          </a:p>
        </p:txBody>
      </p:sp>
      <p:sp>
        <p:nvSpPr>
          <p:cNvPr id="4" name="Footer Placeholder 3">
            <a:extLst>
              <a:ext uri="{FF2B5EF4-FFF2-40B4-BE49-F238E27FC236}">
                <a16:creationId xmlns="" xmlns:a16="http://schemas.microsoft.com/office/drawing/2014/main" id="{219EB96D-5BD5-44B7-9932-46755DC9293F}"/>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 xmlns:a16="http://schemas.microsoft.com/office/drawing/2014/main" id="{6D92D12A-F316-438E-A2A5-01769456B8AC}"/>
              </a:ext>
            </a:extLst>
          </p:cNvPr>
          <p:cNvSpPr>
            <a:spLocks noGrp="1"/>
          </p:cNvSpPr>
          <p:nvPr>
            <p:ph type="sldNum" sz="quarter" idx="12"/>
          </p:nvPr>
        </p:nvSpPr>
        <p:spPr/>
        <p:txBody>
          <a:bodyPr/>
          <a:lstStyle/>
          <a:p>
            <a:fld id="{5BBF733F-C515-40D9-B856-7FD1FCC86CB1}" type="slidenum">
              <a:rPr lang="en-US" smtClean="0"/>
              <a:pPr/>
              <a:t>23</a:t>
            </a:fld>
            <a:endParaRPr lang="en-US"/>
          </a:p>
        </p:txBody>
      </p:sp>
    </p:spTree>
    <p:extLst>
      <p:ext uri="{BB962C8B-B14F-4D97-AF65-F5344CB8AC3E}">
        <p14:creationId xmlns:p14="http://schemas.microsoft.com/office/powerpoint/2010/main" val="42638621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64CE4-6FF2-49DC-AC01-7CC65C454BA0}"/>
              </a:ext>
            </a:extLst>
          </p:cNvPr>
          <p:cNvSpPr>
            <a:spLocks noGrp="1"/>
          </p:cNvSpPr>
          <p:nvPr>
            <p:ph type="title"/>
          </p:nvPr>
        </p:nvSpPr>
        <p:spPr/>
        <p:txBody>
          <a:bodyPr>
            <a:normAutofit/>
          </a:bodyPr>
          <a:lstStyle/>
          <a:p>
            <a:r>
              <a:rPr lang="en-IN" sz="2400" dirty="0"/>
              <a:t>Management: </a:t>
            </a:r>
            <a:r>
              <a:rPr lang="en-IN" sz="2400" dirty="0" smtClean="0"/>
              <a:t>July 2016 </a:t>
            </a:r>
            <a:endParaRPr lang="en-IN" sz="2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280424036"/>
              </p:ext>
            </p:extLst>
          </p:nvPr>
        </p:nvGraphicFramePr>
        <p:xfrm>
          <a:off x="865567" y="1347614"/>
          <a:ext cx="7543800" cy="834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 xmlns:a16="http://schemas.microsoft.com/office/drawing/2014/main" id="{255E2BB0-8300-48E3-804A-B5E1B6D7EAE2}"/>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 xmlns:a16="http://schemas.microsoft.com/office/drawing/2014/main" id="{2E06557E-7B39-4837-8F28-054D1E41DA81}"/>
              </a:ext>
            </a:extLst>
          </p:cNvPr>
          <p:cNvSpPr>
            <a:spLocks noGrp="1"/>
          </p:cNvSpPr>
          <p:nvPr>
            <p:ph type="sldNum" sz="quarter" idx="12"/>
          </p:nvPr>
        </p:nvSpPr>
        <p:spPr/>
        <p:txBody>
          <a:bodyPr/>
          <a:lstStyle/>
          <a:p>
            <a:fld id="{5BBF733F-C515-40D9-B856-7FD1FCC86CB1}" type="slidenum">
              <a:rPr lang="en-US" smtClean="0"/>
              <a:pPr/>
              <a:t>24</a:t>
            </a:fld>
            <a:endParaRPr lang="en-US"/>
          </a:p>
        </p:txBody>
      </p:sp>
    </p:spTree>
    <p:extLst>
      <p:ext uri="{BB962C8B-B14F-4D97-AF65-F5344CB8AC3E}">
        <p14:creationId xmlns:p14="http://schemas.microsoft.com/office/powerpoint/2010/main" val="1619472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BF15999-225A-4B5D-BF32-660DD543078F}"/>
              </a:ext>
            </a:extLst>
          </p:cNvPr>
          <p:cNvSpPr>
            <a:spLocks noGrp="1"/>
          </p:cNvSpPr>
          <p:nvPr>
            <p:ph type="title"/>
          </p:nvPr>
        </p:nvSpPr>
        <p:spPr/>
        <p:txBody>
          <a:bodyPr>
            <a:normAutofit/>
          </a:bodyPr>
          <a:lstStyle/>
          <a:p>
            <a:pPr lvl="0"/>
            <a:r>
              <a:rPr lang="en-US" sz="2400" dirty="0"/>
              <a:t>Presentation -August 2016</a:t>
            </a:r>
            <a:endParaRPr lang="en-IN" sz="2400" dirty="0"/>
          </a:p>
        </p:txBody>
      </p:sp>
      <p:sp>
        <p:nvSpPr>
          <p:cNvPr id="4" name="Footer Placeholder 3">
            <a:extLst>
              <a:ext uri="{FF2B5EF4-FFF2-40B4-BE49-F238E27FC236}">
                <a16:creationId xmlns="" xmlns:a16="http://schemas.microsoft.com/office/drawing/2014/main" id="{34CBB873-5BE7-475D-A951-B0E0B864F339}"/>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 xmlns:a16="http://schemas.microsoft.com/office/drawing/2014/main" id="{482BA78C-BE27-4D5B-9ECE-A4538D84FBE3}"/>
              </a:ext>
            </a:extLst>
          </p:cNvPr>
          <p:cNvSpPr>
            <a:spLocks noGrp="1"/>
          </p:cNvSpPr>
          <p:nvPr>
            <p:ph type="sldNum" sz="quarter" idx="12"/>
          </p:nvPr>
        </p:nvSpPr>
        <p:spPr/>
        <p:txBody>
          <a:bodyPr/>
          <a:lstStyle/>
          <a:p>
            <a:fld id="{5BBF733F-C515-40D9-B856-7FD1FCC86CB1}" type="slidenum">
              <a:rPr lang="en-US" smtClean="0"/>
              <a:pPr/>
              <a:t>25</a:t>
            </a:fld>
            <a:endParaRPr lang="en-US"/>
          </a:p>
        </p:txBody>
      </p:sp>
      <p:sp>
        <p:nvSpPr>
          <p:cNvPr id="3" name="Content Placeholder 2"/>
          <p:cNvSpPr>
            <a:spLocks noGrp="1"/>
          </p:cNvSpPr>
          <p:nvPr>
            <p:ph idx="1"/>
          </p:nvPr>
        </p:nvSpPr>
        <p:spPr/>
        <p:txBody>
          <a:bodyPr>
            <a:normAutofit/>
          </a:bodyPr>
          <a:lstStyle/>
          <a:p>
            <a:pPr lvl="0"/>
            <a:r>
              <a:rPr lang="en-US" sz="1400" dirty="0"/>
              <a:t>The patient was totally free of </a:t>
            </a:r>
            <a:r>
              <a:rPr lang="en-US" sz="1400" dirty="0" smtClean="0"/>
              <a:t>symptoms</a:t>
            </a:r>
          </a:p>
          <a:p>
            <a:endParaRPr lang="en-US" sz="1400" dirty="0"/>
          </a:p>
          <a:p>
            <a:r>
              <a:rPr lang="en-US" sz="1400" dirty="0" smtClean="0"/>
              <a:t>HR 88 bpm</a:t>
            </a:r>
          </a:p>
          <a:p>
            <a:r>
              <a:rPr lang="en-US" sz="1400" dirty="0" smtClean="0"/>
              <a:t>BP: 96/69 mmHg </a:t>
            </a:r>
          </a:p>
          <a:p>
            <a:r>
              <a:rPr lang="en-US" sz="1400" dirty="0" smtClean="0"/>
              <a:t>Lungs clear</a:t>
            </a:r>
          </a:p>
          <a:p>
            <a:endParaRPr lang="en-US" sz="1400" dirty="0"/>
          </a:p>
          <a:p>
            <a:r>
              <a:rPr lang="en-US" sz="1400" dirty="0"/>
              <a:t>ECG: Sinus rhythm</a:t>
            </a:r>
          </a:p>
          <a:p>
            <a:r>
              <a:rPr lang="en-US" sz="1400" dirty="0" smtClean="0"/>
              <a:t>Biology</a:t>
            </a:r>
            <a:r>
              <a:rPr lang="en-US" sz="1400" dirty="0"/>
              <a:t>: Normal electrolytes, normal GFR </a:t>
            </a:r>
          </a:p>
          <a:p>
            <a:r>
              <a:rPr lang="en-US" sz="1400" dirty="0" smtClean="0"/>
              <a:t>Echocardiograph</a:t>
            </a:r>
            <a:r>
              <a:rPr lang="en-US" sz="1400" dirty="0"/>
              <a:t>: EF 35-40%</a:t>
            </a:r>
          </a:p>
          <a:p>
            <a:pPr lvl="0"/>
            <a:endParaRPr lang="en-IN" sz="1400" dirty="0"/>
          </a:p>
        </p:txBody>
      </p:sp>
    </p:spTree>
    <p:extLst>
      <p:ext uri="{BB962C8B-B14F-4D97-AF65-F5344CB8AC3E}">
        <p14:creationId xmlns:p14="http://schemas.microsoft.com/office/powerpoint/2010/main" val="2670192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22"/>
          <p:cNvSpPr/>
          <p:nvPr/>
        </p:nvSpPr>
        <p:spPr>
          <a:xfrm>
            <a:off x="352424" y="984796"/>
            <a:ext cx="8486775" cy="9519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2400">
              <a:solidFill>
                <a:srgbClr val="FFFFFF"/>
              </a:solidFill>
            </a:endParaRPr>
          </a:p>
        </p:txBody>
      </p:sp>
      <p:sp>
        <p:nvSpPr>
          <p:cNvPr id="3" name="TextBox 2"/>
          <p:cNvSpPr txBox="1"/>
          <p:nvPr/>
        </p:nvSpPr>
        <p:spPr>
          <a:xfrm>
            <a:off x="247165" y="4419015"/>
            <a:ext cx="4643562" cy="246221"/>
          </a:xfrm>
          <a:prstGeom prst="rect">
            <a:avLst/>
          </a:prstGeom>
          <a:noFill/>
        </p:spPr>
        <p:txBody>
          <a:bodyPr wrap="square" rtlCol="0">
            <a:spAutoFit/>
          </a:bodyPr>
          <a:lstStyle/>
          <a:p>
            <a:r>
              <a:rPr lang="en-GB" sz="1000" dirty="0"/>
              <a:t>* In surviving patients</a:t>
            </a:r>
          </a:p>
        </p:txBody>
      </p:sp>
      <p:sp>
        <p:nvSpPr>
          <p:cNvPr id="9" name="Title 1"/>
          <p:cNvSpPr txBox="1">
            <a:spLocks/>
          </p:cNvSpPr>
          <p:nvPr/>
        </p:nvSpPr>
        <p:spPr>
          <a:xfrm>
            <a:off x="731462" y="325436"/>
            <a:ext cx="8318530" cy="271462"/>
          </a:xfrm>
          <a:prstGeom prst="rect">
            <a:avLst/>
          </a:prstGeom>
        </p:spPr>
        <p:txBody>
          <a:bodyPr vert="horz" lIns="0" tIns="126000" rIns="0" bIns="0" rtlCol="0" anchor="b" anchorCtr="0">
            <a:noAutofit/>
          </a:bodyPr>
          <a:lstStyle>
            <a:lvl1pPr algn="l" rtl="0" eaLnBrk="1" fontAlgn="base" hangingPunct="1">
              <a:lnSpc>
                <a:spcPct val="100000"/>
              </a:lnSpc>
              <a:spcBef>
                <a:spcPct val="0"/>
              </a:spcBef>
              <a:spcAft>
                <a:spcPct val="0"/>
              </a:spcAft>
              <a:defRPr sz="2600" b="1" i="0" baseline="0">
                <a:solidFill>
                  <a:schemeClr val="accent4"/>
                </a:solidFill>
                <a:latin typeface="+mj-lt"/>
                <a:ea typeface="+mj-ea"/>
                <a:cs typeface="+mj-cs"/>
              </a:defRPr>
            </a:lvl1pPr>
            <a:lvl2pPr algn="l" rtl="0" eaLnBrk="1" fontAlgn="base" hangingPunct="1">
              <a:lnSpc>
                <a:spcPct val="95000"/>
              </a:lnSpc>
              <a:spcBef>
                <a:spcPct val="0"/>
              </a:spcBef>
              <a:spcAft>
                <a:spcPct val="0"/>
              </a:spcAft>
              <a:defRPr sz="2800">
                <a:solidFill>
                  <a:schemeClr val="folHlink"/>
                </a:solidFill>
                <a:latin typeface="Arial" charset="0"/>
              </a:defRPr>
            </a:lvl2pPr>
            <a:lvl3pPr algn="l" rtl="0" eaLnBrk="1" fontAlgn="base" hangingPunct="1">
              <a:lnSpc>
                <a:spcPct val="95000"/>
              </a:lnSpc>
              <a:spcBef>
                <a:spcPct val="0"/>
              </a:spcBef>
              <a:spcAft>
                <a:spcPct val="0"/>
              </a:spcAft>
              <a:defRPr sz="2800">
                <a:solidFill>
                  <a:schemeClr val="folHlink"/>
                </a:solidFill>
                <a:latin typeface="Arial" charset="0"/>
              </a:defRPr>
            </a:lvl3pPr>
            <a:lvl4pPr algn="l" rtl="0" eaLnBrk="1" fontAlgn="base" hangingPunct="1">
              <a:lnSpc>
                <a:spcPct val="95000"/>
              </a:lnSpc>
              <a:spcBef>
                <a:spcPct val="0"/>
              </a:spcBef>
              <a:spcAft>
                <a:spcPct val="0"/>
              </a:spcAft>
              <a:defRPr sz="2800">
                <a:solidFill>
                  <a:schemeClr val="folHlink"/>
                </a:solidFill>
                <a:latin typeface="Arial" charset="0"/>
              </a:defRPr>
            </a:lvl4pPr>
            <a:lvl5pPr algn="l" rtl="0" eaLnBrk="1" fontAlgn="base" hangingPunct="1">
              <a:lnSpc>
                <a:spcPct val="95000"/>
              </a:lnSpc>
              <a:spcBef>
                <a:spcPct val="0"/>
              </a:spcBef>
              <a:spcAft>
                <a:spcPct val="0"/>
              </a:spcAft>
              <a:defRPr sz="2800">
                <a:solidFill>
                  <a:schemeClr val="folHlink"/>
                </a:solidFill>
                <a:latin typeface="Arial" charset="0"/>
              </a:defRPr>
            </a:lvl5pPr>
            <a:lvl6pPr marL="457200" algn="l" rtl="0" eaLnBrk="1" fontAlgn="base" hangingPunct="1">
              <a:lnSpc>
                <a:spcPct val="95000"/>
              </a:lnSpc>
              <a:spcBef>
                <a:spcPct val="0"/>
              </a:spcBef>
              <a:spcAft>
                <a:spcPct val="0"/>
              </a:spcAft>
              <a:defRPr sz="2800">
                <a:solidFill>
                  <a:schemeClr val="folHlink"/>
                </a:solidFill>
                <a:latin typeface="Arial" charset="0"/>
              </a:defRPr>
            </a:lvl6pPr>
            <a:lvl7pPr marL="914400" algn="l" rtl="0" eaLnBrk="1" fontAlgn="base" hangingPunct="1">
              <a:lnSpc>
                <a:spcPct val="95000"/>
              </a:lnSpc>
              <a:spcBef>
                <a:spcPct val="0"/>
              </a:spcBef>
              <a:spcAft>
                <a:spcPct val="0"/>
              </a:spcAft>
              <a:defRPr sz="2800">
                <a:solidFill>
                  <a:schemeClr val="folHlink"/>
                </a:solidFill>
                <a:latin typeface="Arial" charset="0"/>
              </a:defRPr>
            </a:lvl7pPr>
            <a:lvl8pPr marL="1371600" algn="l" rtl="0" eaLnBrk="1" fontAlgn="base" hangingPunct="1">
              <a:lnSpc>
                <a:spcPct val="95000"/>
              </a:lnSpc>
              <a:spcBef>
                <a:spcPct val="0"/>
              </a:spcBef>
              <a:spcAft>
                <a:spcPct val="0"/>
              </a:spcAft>
              <a:defRPr sz="2800">
                <a:solidFill>
                  <a:schemeClr val="folHlink"/>
                </a:solidFill>
                <a:latin typeface="Arial" charset="0"/>
              </a:defRPr>
            </a:lvl8pPr>
            <a:lvl9pPr marL="1828800" algn="l" rtl="0" eaLnBrk="1" fontAlgn="base" hangingPunct="1">
              <a:lnSpc>
                <a:spcPct val="95000"/>
              </a:lnSpc>
              <a:spcBef>
                <a:spcPct val="0"/>
              </a:spcBef>
              <a:spcAft>
                <a:spcPct val="0"/>
              </a:spcAft>
              <a:defRPr sz="2800">
                <a:solidFill>
                  <a:schemeClr val="folHlink"/>
                </a:solidFill>
                <a:latin typeface="Arial" charset="0"/>
              </a:defRPr>
            </a:lvl9pPr>
          </a:lstStyle>
          <a:p>
            <a:r>
              <a:rPr lang="en-GB" sz="1600" kern="0" dirty="0" smtClean="0">
                <a:solidFill>
                  <a:schemeClr val="tx1"/>
                </a:solidFill>
              </a:rPr>
              <a:t>Treatment with Entresto provides sustainable improvement of patients’ </a:t>
            </a:r>
            <a:r>
              <a:rPr lang="en-GB" sz="1600" kern="0" dirty="0">
                <a:solidFill>
                  <a:schemeClr val="tx1"/>
                </a:solidFill>
              </a:rPr>
              <a:t>Q</a:t>
            </a:r>
            <a:r>
              <a:rPr lang="en-GB" sz="1600" kern="0" dirty="0" smtClean="0">
                <a:solidFill>
                  <a:schemeClr val="tx1"/>
                </a:solidFill>
              </a:rPr>
              <a:t>uality of Life*</a:t>
            </a:r>
          </a:p>
          <a:p>
            <a:r>
              <a:rPr lang="en-GB" sz="1600" b="0" i="1" dirty="0">
                <a:solidFill>
                  <a:schemeClr val="tx1"/>
                </a:solidFill>
              </a:rPr>
              <a:t>PARADIGM-HF study</a:t>
            </a:r>
            <a:endParaRPr lang="en-GB" sz="1600" b="0" i="1" kern="0" dirty="0">
              <a:solidFill>
                <a:schemeClr val="tx1"/>
              </a:solidFill>
            </a:endParaRPr>
          </a:p>
        </p:txBody>
      </p:sp>
      <p:graphicFrame>
        <p:nvGraphicFramePr>
          <p:cNvPr id="11" name="Chart 10"/>
          <p:cNvGraphicFramePr>
            <a:graphicFrameLocks/>
          </p:cNvGraphicFramePr>
          <p:nvPr>
            <p:extLst>
              <p:ext uri="{D42A27DB-BD31-4B8C-83A1-F6EECF244321}">
                <p14:modId xmlns:p14="http://schemas.microsoft.com/office/powerpoint/2010/main" val="3822944384"/>
              </p:ext>
            </p:extLst>
          </p:nvPr>
        </p:nvGraphicFramePr>
        <p:xfrm>
          <a:off x="1587259" y="2395259"/>
          <a:ext cx="6297284" cy="20574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292525" y="2038928"/>
            <a:ext cx="5598543" cy="276999"/>
          </a:xfrm>
          <a:prstGeom prst="rect">
            <a:avLst/>
          </a:prstGeom>
          <a:noFill/>
        </p:spPr>
        <p:txBody>
          <a:bodyPr wrap="square" rtlCol="0">
            <a:spAutoFit/>
          </a:bodyPr>
          <a:lstStyle/>
          <a:p>
            <a:r>
              <a:rPr lang="en-GB" sz="1200" b="1" dirty="0" smtClean="0"/>
              <a:t>Change in KCCQ-Overall Summary Scores vs. baseline</a:t>
            </a:r>
            <a:endParaRPr lang="en-US" sz="1200" b="1" dirty="0"/>
          </a:p>
        </p:txBody>
      </p:sp>
      <p:sp>
        <p:nvSpPr>
          <p:cNvPr id="14" name="TextBox 13"/>
          <p:cNvSpPr txBox="1"/>
          <p:nvPr/>
        </p:nvSpPr>
        <p:spPr>
          <a:xfrm>
            <a:off x="1292525" y="2360977"/>
            <a:ext cx="812321" cy="246221"/>
          </a:xfrm>
          <a:prstGeom prst="rect">
            <a:avLst/>
          </a:prstGeom>
          <a:noFill/>
        </p:spPr>
        <p:txBody>
          <a:bodyPr wrap="square" rtlCol="0">
            <a:spAutoFit/>
          </a:bodyPr>
          <a:lstStyle/>
          <a:p>
            <a:r>
              <a:rPr lang="en-GB" sz="1000" b="1" dirty="0" smtClean="0"/>
              <a:t>KCCQ-OS</a:t>
            </a:r>
            <a:endParaRPr lang="en-US" sz="1000" b="1" dirty="0"/>
          </a:p>
        </p:txBody>
      </p:sp>
      <p:sp>
        <p:nvSpPr>
          <p:cNvPr id="15" name="TextBox 14"/>
          <p:cNvSpPr txBox="1"/>
          <p:nvPr/>
        </p:nvSpPr>
        <p:spPr>
          <a:xfrm>
            <a:off x="6761670" y="3010786"/>
            <a:ext cx="1071114" cy="400110"/>
          </a:xfrm>
          <a:prstGeom prst="rect">
            <a:avLst/>
          </a:prstGeom>
          <a:noFill/>
        </p:spPr>
        <p:txBody>
          <a:bodyPr wrap="square" rtlCol="0">
            <a:spAutoFit/>
          </a:bodyPr>
          <a:lstStyle/>
          <a:p>
            <a:r>
              <a:rPr lang="en-GB" sz="1000" b="1" dirty="0" smtClean="0"/>
              <a:t>Time from randomization</a:t>
            </a:r>
            <a:endParaRPr lang="en-US" sz="1000" b="1" dirty="0"/>
          </a:p>
        </p:txBody>
      </p:sp>
      <p:sp>
        <p:nvSpPr>
          <p:cNvPr id="12" name="Rectangle 11"/>
          <p:cNvSpPr/>
          <p:nvPr/>
        </p:nvSpPr>
        <p:spPr>
          <a:xfrm>
            <a:off x="1275272" y="2019873"/>
            <a:ext cx="6661030" cy="240479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1362974" y="2266085"/>
            <a:ext cx="6469811"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p:nvSpPr>
        <p:spPr>
          <a:xfrm>
            <a:off x="503640" y="984797"/>
            <a:ext cx="8116296" cy="925271"/>
          </a:xfrm>
          <a:prstGeom prst="rect">
            <a:avLst/>
          </a:prstGeom>
        </p:spPr>
        <p:txBody>
          <a:bodyPr vert="horz" lIns="0" tIns="126000" rIns="0" bIns="0" rtlCol="0" anchor="b" anchorCtr="0">
            <a:noAutofit/>
          </a:bodyPr>
          <a:lstStyle>
            <a:lvl1pPr algn="l" rtl="0" eaLnBrk="1" fontAlgn="base" hangingPunct="1">
              <a:lnSpc>
                <a:spcPct val="100000"/>
              </a:lnSpc>
              <a:spcBef>
                <a:spcPct val="0"/>
              </a:spcBef>
              <a:spcAft>
                <a:spcPct val="0"/>
              </a:spcAft>
              <a:defRPr sz="2600" b="1" i="0" baseline="0">
                <a:solidFill>
                  <a:schemeClr val="accent4"/>
                </a:solidFill>
                <a:latin typeface="+mj-lt"/>
                <a:ea typeface="+mj-ea"/>
                <a:cs typeface="+mj-cs"/>
              </a:defRPr>
            </a:lvl1pPr>
            <a:lvl2pPr algn="l" rtl="0" eaLnBrk="1" fontAlgn="base" hangingPunct="1">
              <a:lnSpc>
                <a:spcPct val="95000"/>
              </a:lnSpc>
              <a:spcBef>
                <a:spcPct val="0"/>
              </a:spcBef>
              <a:spcAft>
                <a:spcPct val="0"/>
              </a:spcAft>
              <a:defRPr sz="2800">
                <a:solidFill>
                  <a:schemeClr val="folHlink"/>
                </a:solidFill>
                <a:latin typeface="Arial" charset="0"/>
              </a:defRPr>
            </a:lvl2pPr>
            <a:lvl3pPr algn="l" rtl="0" eaLnBrk="1" fontAlgn="base" hangingPunct="1">
              <a:lnSpc>
                <a:spcPct val="95000"/>
              </a:lnSpc>
              <a:spcBef>
                <a:spcPct val="0"/>
              </a:spcBef>
              <a:spcAft>
                <a:spcPct val="0"/>
              </a:spcAft>
              <a:defRPr sz="2800">
                <a:solidFill>
                  <a:schemeClr val="folHlink"/>
                </a:solidFill>
                <a:latin typeface="Arial" charset="0"/>
              </a:defRPr>
            </a:lvl3pPr>
            <a:lvl4pPr algn="l" rtl="0" eaLnBrk="1" fontAlgn="base" hangingPunct="1">
              <a:lnSpc>
                <a:spcPct val="95000"/>
              </a:lnSpc>
              <a:spcBef>
                <a:spcPct val="0"/>
              </a:spcBef>
              <a:spcAft>
                <a:spcPct val="0"/>
              </a:spcAft>
              <a:defRPr sz="2800">
                <a:solidFill>
                  <a:schemeClr val="folHlink"/>
                </a:solidFill>
                <a:latin typeface="Arial" charset="0"/>
              </a:defRPr>
            </a:lvl4pPr>
            <a:lvl5pPr algn="l" rtl="0" eaLnBrk="1" fontAlgn="base" hangingPunct="1">
              <a:lnSpc>
                <a:spcPct val="95000"/>
              </a:lnSpc>
              <a:spcBef>
                <a:spcPct val="0"/>
              </a:spcBef>
              <a:spcAft>
                <a:spcPct val="0"/>
              </a:spcAft>
              <a:defRPr sz="2800">
                <a:solidFill>
                  <a:schemeClr val="folHlink"/>
                </a:solidFill>
                <a:latin typeface="Arial" charset="0"/>
              </a:defRPr>
            </a:lvl5pPr>
            <a:lvl6pPr marL="457200" algn="l" rtl="0" eaLnBrk="1" fontAlgn="base" hangingPunct="1">
              <a:lnSpc>
                <a:spcPct val="95000"/>
              </a:lnSpc>
              <a:spcBef>
                <a:spcPct val="0"/>
              </a:spcBef>
              <a:spcAft>
                <a:spcPct val="0"/>
              </a:spcAft>
              <a:defRPr sz="2800">
                <a:solidFill>
                  <a:schemeClr val="folHlink"/>
                </a:solidFill>
                <a:latin typeface="Arial" charset="0"/>
              </a:defRPr>
            </a:lvl6pPr>
            <a:lvl7pPr marL="914400" algn="l" rtl="0" eaLnBrk="1" fontAlgn="base" hangingPunct="1">
              <a:lnSpc>
                <a:spcPct val="95000"/>
              </a:lnSpc>
              <a:spcBef>
                <a:spcPct val="0"/>
              </a:spcBef>
              <a:spcAft>
                <a:spcPct val="0"/>
              </a:spcAft>
              <a:defRPr sz="2800">
                <a:solidFill>
                  <a:schemeClr val="folHlink"/>
                </a:solidFill>
                <a:latin typeface="Arial" charset="0"/>
              </a:defRPr>
            </a:lvl7pPr>
            <a:lvl8pPr marL="1371600" algn="l" rtl="0" eaLnBrk="1" fontAlgn="base" hangingPunct="1">
              <a:lnSpc>
                <a:spcPct val="95000"/>
              </a:lnSpc>
              <a:spcBef>
                <a:spcPct val="0"/>
              </a:spcBef>
              <a:spcAft>
                <a:spcPct val="0"/>
              </a:spcAft>
              <a:defRPr sz="2800">
                <a:solidFill>
                  <a:schemeClr val="folHlink"/>
                </a:solidFill>
                <a:latin typeface="Arial" charset="0"/>
              </a:defRPr>
            </a:lvl8pPr>
            <a:lvl9pPr marL="1828800" algn="l" rtl="0" eaLnBrk="1" fontAlgn="base" hangingPunct="1">
              <a:lnSpc>
                <a:spcPct val="95000"/>
              </a:lnSpc>
              <a:spcBef>
                <a:spcPct val="0"/>
              </a:spcBef>
              <a:spcAft>
                <a:spcPct val="0"/>
              </a:spcAft>
              <a:defRPr sz="2800">
                <a:solidFill>
                  <a:schemeClr val="folHlink"/>
                </a:solidFill>
                <a:latin typeface="Arial" charset="0"/>
              </a:defRPr>
            </a:lvl9pPr>
          </a:lstStyle>
          <a:p>
            <a:pPr marL="180975" indent="-180975">
              <a:spcAft>
                <a:spcPts val="600"/>
              </a:spcAft>
              <a:buFont typeface="Arial" panose="020B0604020202020204" pitchFamily="34" charset="0"/>
              <a:buChar char="•"/>
            </a:pPr>
            <a:r>
              <a:rPr lang="en-GB" sz="1400" b="0" kern="0" dirty="0" smtClean="0">
                <a:solidFill>
                  <a:schemeClr val="tx1"/>
                </a:solidFill>
              </a:rPr>
              <a:t>Treatment with Entresto improves patients’ </a:t>
            </a:r>
            <a:r>
              <a:rPr lang="en-GB" sz="1400" b="0" kern="0" dirty="0">
                <a:solidFill>
                  <a:schemeClr val="tx1"/>
                </a:solidFill>
              </a:rPr>
              <a:t>Q</a:t>
            </a:r>
            <a:r>
              <a:rPr lang="en-GB" sz="1400" b="0" kern="0" dirty="0" smtClean="0">
                <a:solidFill>
                  <a:schemeClr val="tx1"/>
                </a:solidFill>
              </a:rPr>
              <a:t>uality of Life*, </a:t>
            </a:r>
            <a:r>
              <a:rPr lang="en-GB" sz="1400" b="0" dirty="0">
                <a:solidFill>
                  <a:schemeClr val="tx1"/>
                </a:solidFill>
              </a:rPr>
              <a:t>including HF symptoms and physical </a:t>
            </a:r>
            <a:r>
              <a:rPr lang="en-GB" sz="1400" b="0" dirty="0" smtClean="0">
                <a:solidFill>
                  <a:schemeClr val="tx1"/>
                </a:solidFill>
              </a:rPr>
              <a:t>limitations (as measured based on the KCCQ)</a:t>
            </a:r>
          </a:p>
          <a:p>
            <a:pPr marL="180975" indent="-180975">
              <a:spcAft>
                <a:spcPts val="600"/>
              </a:spcAft>
              <a:buFont typeface="Arial" panose="020B0604020202020204" pitchFamily="34" charset="0"/>
              <a:buChar char="•"/>
            </a:pPr>
            <a:r>
              <a:rPr lang="en-GB" sz="1400" b="0" kern="0" dirty="0" smtClean="0">
                <a:solidFill>
                  <a:schemeClr val="tx1"/>
                </a:solidFill>
              </a:rPr>
              <a:t>The effect </a:t>
            </a:r>
            <a:r>
              <a:rPr lang="en-GB" sz="1400" b="0" kern="0" dirty="0">
                <a:solidFill>
                  <a:schemeClr val="tx1"/>
                </a:solidFill>
              </a:rPr>
              <a:t>of Entresto on Quality of Life </a:t>
            </a:r>
            <a:r>
              <a:rPr lang="en-GB" sz="1400" b="0" kern="0" dirty="0" smtClean="0">
                <a:solidFill>
                  <a:schemeClr val="tx1"/>
                </a:solidFill>
              </a:rPr>
              <a:t>is sustained for up </a:t>
            </a:r>
            <a:r>
              <a:rPr lang="en-GB" sz="1400" b="0" kern="0" dirty="0">
                <a:solidFill>
                  <a:schemeClr val="tx1"/>
                </a:solidFill>
              </a:rPr>
              <a:t>to 36 </a:t>
            </a:r>
            <a:r>
              <a:rPr lang="en-GB" sz="1400" b="0" kern="0" dirty="0" smtClean="0">
                <a:solidFill>
                  <a:schemeClr val="tx1"/>
                </a:solidFill>
              </a:rPr>
              <a:t>months; over the same treatment period, patients </a:t>
            </a:r>
            <a:r>
              <a:rPr lang="en-GB" sz="1400" b="0" kern="0" dirty="0">
                <a:solidFill>
                  <a:schemeClr val="tx1"/>
                </a:solidFill>
              </a:rPr>
              <a:t>treated with enalapril </a:t>
            </a:r>
            <a:r>
              <a:rPr lang="en-GB" sz="1400" b="0" kern="0" dirty="0" smtClean="0">
                <a:solidFill>
                  <a:schemeClr val="tx1"/>
                </a:solidFill>
              </a:rPr>
              <a:t>experience a Quality of Life decline</a:t>
            </a:r>
          </a:p>
          <a:p>
            <a:pPr marL="180975" indent="-180975">
              <a:spcAft>
                <a:spcPts val="600"/>
              </a:spcAft>
              <a:buFont typeface="Arial" panose="020B0604020202020204" pitchFamily="34" charset="0"/>
              <a:buChar char="•"/>
            </a:pPr>
            <a:r>
              <a:rPr lang="en-GB" sz="1400" b="0" kern="0" dirty="0" smtClean="0">
                <a:solidFill>
                  <a:schemeClr val="tx1"/>
                </a:solidFill>
              </a:rPr>
              <a:t>Entresto had similar improvements as were seen with cardiac resynchronization therapy</a:t>
            </a:r>
          </a:p>
        </p:txBody>
      </p:sp>
      <p:sp>
        <p:nvSpPr>
          <p:cNvPr id="13" name="TextBox 12"/>
          <p:cNvSpPr txBox="1"/>
          <p:nvPr/>
        </p:nvSpPr>
        <p:spPr>
          <a:xfrm>
            <a:off x="247165" y="4603681"/>
            <a:ext cx="8764950" cy="215444"/>
          </a:xfrm>
          <a:prstGeom prst="rect">
            <a:avLst/>
          </a:prstGeom>
          <a:noFill/>
        </p:spPr>
        <p:txBody>
          <a:bodyPr wrap="square" rtlCol="0">
            <a:spAutoFit/>
          </a:bodyPr>
          <a:lstStyle/>
          <a:p>
            <a:r>
              <a:rPr lang="en-GB" sz="800" dirty="0"/>
              <a:t>Source: Lewis E. F. et al, Health-Related Quality of Life Outcomes in PARADIGM-HF, </a:t>
            </a:r>
            <a:r>
              <a:rPr lang="en-US" sz="800" dirty="0" err="1"/>
              <a:t>Circ</a:t>
            </a:r>
            <a:r>
              <a:rPr lang="en-US" sz="800" dirty="0"/>
              <a:t> Heart Fail. 2017;10:e003430. DOI: 10.1161/CIRCHEARTFAILURE.116.003430</a:t>
            </a:r>
          </a:p>
        </p:txBody>
      </p:sp>
      <p:sp>
        <p:nvSpPr>
          <p:cNvPr id="6" name="Slide Number Placeholder 5"/>
          <p:cNvSpPr>
            <a:spLocks noGrp="1"/>
          </p:cNvSpPr>
          <p:nvPr>
            <p:ph type="sldNum" sz="quarter" idx="4"/>
          </p:nvPr>
        </p:nvSpPr>
        <p:spPr>
          <a:xfrm>
            <a:off x="974442" y="4878759"/>
            <a:ext cx="400050" cy="185738"/>
          </a:xfrm>
        </p:spPr>
        <p:txBody>
          <a:bodyPr/>
          <a:lstStyle/>
          <a:p>
            <a:pPr>
              <a:defRPr/>
            </a:pPr>
            <a:fld id="{2DD38B89-8EC2-401E-88DD-11F0CCAEBD75}" type="slidenum">
              <a:rPr lang="en-US" smtClean="0"/>
              <a:pPr>
                <a:defRPr/>
              </a:pPr>
              <a:t>26</a:t>
            </a:fld>
            <a:endParaRPr lang="en-US" dirty="0"/>
          </a:p>
        </p:txBody>
      </p:sp>
      <p:sp>
        <p:nvSpPr>
          <p:cNvPr id="19" name="Footer Placeholder 4"/>
          <p:cNvSpPr>
            <a:spLocks noGrp="1"/>
          </p:cNvSpPr>
          <p:nvPr>
            <p:ph type="ftr" sz="quarter" idx="3"/>
          </p:nvPr>
        </p:nvSpPr>
        <p:spPr>
          <a:xfrm>
            <a:off x="1107101" y="4878759"/>
            <a:ext cx="6477000" cy="188119"/>
          </a:xfrm>
        </p:spPr>
        <p:txBody>
          <a:bodyPr/>
          <a:lstStyle/>
          <a:p>
            <a:pPr>
              <a:defRPr/>
            </a:pPr>
            <a:r>
              <a:rPr lang="en-US" dirty="0" smtClean="0"/>
              <a:t> | </a:t>
            </a:r>
            <a:r>
              <a:rPr lang="en-US" dirty="0" err="1" smtClean="0"/>
              <a:t>Entresto</a:t>
            </a:r>
            <a:r>
              <a:rPr lang="en-US" dirty="0" smtClean="0"/>
              <a:t> Effect on </a:t>
            </a:r>
            <a:r>
              <a:rPr lang="en-US" dirty="0" err="1" smtClean="0"/>
              <a:t>QoL</a:t>
            </a:r>
            <a:r>
              <a:rPr lang="en-US" dirty="0"/>
              <a:t>  | </a:t>
            </a:r>
            <a:r>
              <a:rPr lang="en-US" dirty="0" smtClean="0"/>
              <a:t>FOR INTERNAL USE ONLY</a:t>
            </a:r>
            <a:endParaRPr lang="en-US" dirty="0"/>
          </a:p>
        </p:txBody>
      </p:sp>
    </p:spTree>
    <p:extLst>
      <p:ext uri="{BB962C8B-B14F-4D97-AF65-F5344CB8AC3E}">
        <p14:creationId xmlns:p14="http://schemas.microsoft.com/office/powerpoint/2010/main" val="710681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2308185197"/>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2064" name="think-cell Slide" r:id="rId14" imgW="338" imgH="338" progId="TCLayout.ActiveDocument.1">
                  <p:embed/>
                </p:oleObj>
              </mc:Choice>
              <mc:Fallback>
                <p:oleObj name="think-cell Slide" r:id="rId14" imgW="338" imgH="338" progId="TCLayout.ActiveDocument.1">
                  <p:embed/>
                  <p:pic>
                    <p:nvPicPr>
                      <p:cNvPr id="0" name=""/>
                      <p:cNvPicPr/>
                      <p:nvPr/>
                    </p:nvPicPr>
                    <p:blipFill>
                      <a:blip r:embed="rId15"/>
                      <a:stretch>
                        <a:fillRect/>
                      </a:stretch>
                    </p:blipFill>
                    <p:spPr>
                      <a:xfrm>
                        <a:off x="1589" y="1192"/>
                        <a:ext cx="1587" cy="1190"/>
                      </a:xfrm>
                      <a:prstGeom prst="rect">
                        <a:avLst/>
                      </a:prstGeom>
                    </p:spPr>
                  </p:pic>
                </p:oleObj>
              </mc:Fallback>
            </mc:AlternateContent>
          </a:graphicData>
        </a:graphic>
      </p:graphicFrame>
      <p:sp>
        <p:nvSpPr>
          <p:cNvPr id="6" name="Rectangle 5" hidden="1"/>
          <p:cNvSpPr/>
          <p:nvPr>
            <p:custDataLst>
              <p:tags r:id="rId3"/>
            </p:custDataLst>
          </p:nvPr>
        </p:nvSpPr>
        <p:spPr bwMode="auto">
          <a:xfrm>
            <a:off x="0" y="0"/>
            <a:ext cx="158750" cy="1190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000" dirty="0">
              <a:latin typeface="Arial" panose="020B0604020202020204" pitchFamily="34" charset="0"/>
              <a:sym typeface="+mn-lt"/>
            </a:endParaRPr>
          </a:p>
        </p:txBody>
      </p:sp>
      <p:sp>
        <p:nvSpPr>
          <p:cNvPr id="135" name="Rectangle 134"/>
          <p:cNvSpPr/>
          <p:nvPr/>
        </p:nvSpPr>
        <p:spPr>
          <a:xfrm>
            <a:off x="2414587" y="2219325"/>
            <a:ext cx="4707181" cy="20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2414587" y="2636044"/>
            <a:ext cx="4707181" cy="20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414587" y="3053953"/>
            <a:ext cx="4707181" cy="20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414587" y="1801416"/>
            <a:ext cx="4707181" cy="20442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27584" y="123478"/>
            <a:ext cx="8542460" cy="698739"/>
          </a:xfrm>
        </p:spPr>
        <p:txBody>
          <a:bodyPr>
            <a:normAutofit/>
          </a:bodyPr>
          <a:lstStyle/>
          <a:p>
            <a:pPr>
              <a:spcBef>
                <a:spcPts val="0"/>
              </a:spcBef>
              <a:spcAft>
                <a:spcPts val="300"/>
              </a:spcAft>
            </a:pPr>
            <a:r>
              <a:rPr lang="en-GB" sz="1400" dirty="0" smtClean="0">
                <a:solidFill>
                  <a:schemeClr val="tx1"/>
                </a:solidFill>
              </a:rPr>
              <a:t>The benefit of Entresto is </a:t>
            </a:r>
            <a:r>
              <a:rPr lang="en-GB" sz="1400" dirty="0">
                <a:solidFill>
                  <a:schemeClr val="tx1"/>
                </a:solidFill>
              </a:rPr>
              <a:t>significantly superior </a:t>
            </a:r>
            <a:r>
              <a:rPr lang="en-GB" sz="1400" dirty="0" smtClean="0">
                <a:solidFill>
                  <a:schemeClr val="tx1"/>
                </a:solidFill>
              </a:rPr>
              <a:t>vs. </a:t>
            </a:r>
            <a:r>
              <a:rPr lang="en-GB" sz="1400" dirty="0" err="1" smtClean="0">
                <a:solidFill>
                  <a:schemeClr val="tx1"/>
                </a:solidFill>
              </a:rPr>
              <a:t>enalapril</a:t>
            </a:r>
            <a:r>
              <a:rPr lang="en-GB" sz="1400" dirty="0" smtClean="0">
                <a:solidFill>
                  <a:schemeClr val="tx1"/>
                </a:solidFill>
              </a:rPr>
              <a:t> on Quality of Life, in all KCCQ domains*</a:t>
            </a:r>
            <a:br>
              <a:rPr lang="en-GB" sz="1400" dirty="0" smtClean="0">
                <a:solidFill>
                  <a:schemeClr val="tx1"/>
                </a:solidFill>
              </a:rPr>
            </a:br>
            <a:r>
              <a:rPr lang="en-GB" sz="1400" b="0" i="1" dirty="0">
                <a:solidFill>
                  <a:schemeClr val="tx1"/>
                </a:solidFill>
              </a:rPr>
              <a:t>PARADIGM-HF study</a:t>
            </a:r>
            <a:endParaRPr lang="en-GB" sz="1400" dirty="0">
              <a:solidFill>
                <a:schemeClr val="tx1"/>
              </a:solidFill>
            </a:endParaRPr>
          </a:p>
        </p:txBody>
      </p:sp>
      <p:sp>
        <p:nvSpPr>
          <p:cNvPr id="12" name="TextBox 11"/>
          <p:cNvSpPr txBox="1"/>
          <p:nvPr/>
        </p:nvSpPr>
        <p:spPr>
          <a:xfrm>
            <a:off x="2338754" y="1152677"/>
            <a:ext cx="4809392" cy="523220"/>
          </a:xfrm>
          <a:prstGeom prst="rect">
            <a:avLst/>
          </a:prstGeom>
          <a:noFill/>
        </p:spPr>
        <p:txBody>
          <a:bodyPr wrap="square" rtlCol="0">
            <a:spAutoFit/>
          </a:bodyPr>
          <a:lstStyle/>
          <a:p>
            <a:r>
              <a:rPr lang="en-GB" sz="1400" b="1" dirty="0" smtClean="0"/>
              <a:t>Entresto Quality of Life improvement vs. </a:t>
            </a:r>
            <a:r>
              <a:rPr lang="en-GB" sz="1400" b="1" dirty="0" err="1" smtClean="0"/>
              <a:t>enalapril</a:t>
            </a:r>
            <a:endParaRPr lang="en-GB" sz="1400" b="1" dirty="0" smtClean="0"/>
          </a:p>
          <a:p>
            <a:r>
              <a:rPr lang="en-GB" sz="1400" dirty="0"/>
              <a:t>Change </a:t>
            </a:r>
            <a:r>
              <a:rPr lang="en-GB" sz="1400" dirty="0" smtClean="0"/>
              <a:t>vs</a:t>
            </a:r>
            <a:r>
              <a:rPr lang="en-GB" sz="1400" dirty="0"/>
              <a:t>. </a:t>
            </a:r>
            <a:r>
              <a:rPr lang="en-GB" sz="1400" dirty="0" smtClean="0"/>
              <a:t>baseline for each KCCQ domain at 8 months</a:t>
            </a:r>
            <a:endParaRPr lang="en-US" sz="1400" dirty="0"/>
          </a:p>
        </p:txBody>
      </p:sp>
      <p:sp>
        <p:nvSpPr>
          <p:cNvPr id="13" name="Rectangle 12"/>
          <p:cNvSpPr/>
          <p:nvPr/>
        </p:nvSpPr>
        <p:spPr>
          <a:xfrm>
            <a:off x="2290763" y="1114425"/>
            <a:ext cx="4998060" cy="2863490"/>
          </a:xfrm>
          <a:prstGeom prst="rect">
            <a:avLst/>
          </a:prstGeom>
          <a:no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flipV="1">
            <a:off x="2395538" y="1536456"/>
            <a:ext cx="4673477"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47165" y="4419015"/>
            <a:ext cx="4643562" cy="246221"/>
          </a:xfrm>
          <a:prstGeom prst="rect">
            <a:avLst/>
          </a:prstGeom>
          <a:noFill/>
        </p:spPr>
        <p:txBody>
          <a:bodyPr wrap="square" rtlCol="0">
            <a:spAutoFit/>
          </a:bodyPr>
          <a:lstStyle/>
          <a:p>
            <a:r>
              <a:rPr lang="en-GB" sz="1000" dirty="0"/>
              <a:t>* In surviving patients</a:t>
            </a:r>
          </a:p>
        </p:txBody>
      </p:sp>
      <p:sp>
        <p:nvSpPr>
          <p:cNvPr id="19" name="TextBox 18"/>
          <p:cNvSpPr txBox="1"/>
          <p:nvPr/>
        </p:nvSpPr>
        <p:spPr>
          <a:xfrm>
            <a:off x="247166" y="4603681"/>
            <a:ext cx="8747366" cy="215444"/>
          </a:xfrm>
          <a:prstGeom prst="rect">
            <a:avLst/>
          </a:prstGeom>
          <a:noFill/>
        </p:spPr>
        <p:txBody>
          <a:bodyPr wrap="square" rtlCol="0">
            <a:spAutoFit/>
          </a:bodyPr>
          <a:lstStyle/>
          <a:p>
            <a:r>
              <a:rPr lang="en-GB" sz="800" dirty="0"/>
              <a:t>Source: Lewis E. F. et al, Health-Related Quality of Life Outcomes in PARADIGM-HF, </a:t>
            </a:r>
            <a:r>
              <a:rPr lang="en-US" sz="800" dirty="0" err="1"/>
              <a:t>Circ</a:t>
            </a:r>
            <a:r>
              <a:rPr lang="en-US" sz="800" dirty="0"/>
              <a:t> Heart Fail. 2017;10:e003430. DOI: 10.1161/CIRCHEARTFAILURE.116.003430</a:t>
            </a:r>
          </a:p>
        </p:txBody>
      </p:sp>
      <p:graphicFrame>
        <p:nvGraphicFramePr>
          <p:cNvPr id="3" name="Object 2"/>
          <p:cNvGraphicFramePr>
            <a:graphicFrameLocks/>
          </p:cNvGraphicFramePr>
          <p:nvPr>
            <p:custDataLst>
              <p:tags r:id="rId4"/>
            </p:custDataLst>
            <p:extLst>
              <p:ext uri="{D42A27DB-BD31-4B8C-83A1-F6EECF244321}">
                <p14:modId xmlns:p14="http://schemas.microsoft.com/office/powerpoint/2010/main" val="3061336346"/>
              </p:ext>
            </p:extLst>
          </p:nvPr>
        </p:nvGraphicFramePr>
        <p:xfrm>
          <a:off x="3543299" y="1714500"/>
          <a:ext cx="2829046" cy="2093167"/>
        </p:xfrm>
        <a:graphic>
          <a:graphicData uri="http://schemas.openxmlformats.org/presentationml/2006/ole">
            <mc:AlternateContent xmlns:mc="http://schemas.openxmlformats.org/markup-compatibility/2006">
              <mc:Choice xmlns:v="urn:schemas-microsoft-com:vml" Requires="v">
                <p:oleObj spid="_x0000_s2065" name="Chart" r:id="rId16" imgW="2829060" imgH="2790915" progId="MSGraph.Chart.8">
                  <p:embed followColorScheme="full"/>
                </p:oleObj>
              </mc:Choice>
              <mc:Fallback>
                <p:oleObj name="Chart" r:id="rId16" imgW="2829060" imgH="2790915" progId="MSGraph.Chart.8">
                  <p:embed followColorScheme="full"/>
                  <p:pic>
                    <p:nvPicPr>
                      <p:cNvPr id="0" name=""/>
                      <p:cNvPicPr/>
                      <p:nvPr/>
                    </p:nvPicPr>
                    <p:blipFill>
                      <a:blip r:embed="rId17"/>
                      <a:stretch>
                        <a:fillRect/>
                      </a:stretch>
                    </p:blipFill>
                    <p:spPr>
                      <a:xfrm>
                        <a:off x="3543299" y="1714500"/>
                        <a:ext cx="2829046" cy="2093167"/>
                      </a:xfrm>
                      <a:prstGeom prst="rect">
                        <a:avLst/>
                      </a:prstGeom>
                    </p:spPr>
                  </p:pic>
                </p:oleObj>
              </mc:Fallback>
            </mc:AlternateContent>
          </a:graphicData>
        </a:graphic>
      </p:graphicFrame>
      <p:sp>
        <p:nvSpPr>
          <p:cNvPr id="25" name="Text Placeholder 5"/>
          <p:cNvSpPr>
            <a:spLocks noGrp="1"/>
          </p:cNvSpPr>
          <p:nvPr>
            <p:custDataLst>
              <p:tags r:id="rId5"/>
            </p:custDataLst>
          </p:nvPr>
        </p:nvSpPr>
        <p:spPr bwMode="auto">
          <a:xfrm>
            <a:off x="2565401" y="2268141"/>
            <a:ext cx="1166813" cy="1143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marR="0" indent="-228600" algn="l" defTabSz="457200" rtl="0" eaLnBrk="1" fontAlgn="auto" latinLnBrk="0" hangingPunct="1">
              <a:lnSpc>
                <a:spcPts val="2000"/>
              </a:lnSpc>
              <a:spcBef>
                <a:spcPts val="0"/>
              </a:spcBef>
              <a:spcAft>
                <a:spcPts val="600"/>
              </a:spcAft>
              <a:buClr>
                <a:srgbClr val="E1AA1E"/>
              </a:buClr>
              <a:buSzTx/>
              <a:buFont typeface="Arial"/>
              <a:buChar char="•"/>
              <a:tabLst/>
              <a:defRPr sz="1800">
                <a:solidFill>
                  <a:schemeClr val="tx1"/>
                </a:solidFill>
                <a:latin typeface="+mn-lt"/>
                <a:ea typeface="+mn-ea"/>
                <a:cs typeface="+mn-cs"/>
              </a:defRPr>
            </a:lvl1pPr>
            <a:lvl2pPr marL="4572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600" baseline="0">
                <a:solidFill>
                  <a:schemeClr val="tx1"/>
                </a:solidFill>
                <a:latin typeface="+mn-lt"/>
              </a:defRPr>
            </a:lvl2pPr>
            <a:lvl3pPr marL="685800" marR="0" indent="-228600" algn="l" defTabSz="457200" rtl="0" eaLnBrk="1" fontAlgn="auto" latinLnBrk="0" hangingPunct="1">
              <a:lnSpc>
                <a:spcPts val="1800"/>
              </a:lnSpc>
              <a:spcBef>
                <a:spcPts val="0"/>
              </a:spcBef>
              <a:spcAft>
                <a:spcPts val="600"/>
              </a:spcAft>
              <a:buClr>
                <a:srgbClr val="E1AA1E"/>
              </a:buClr>
              <a:buSzTx/>
              <a:buFont typeface="Wingdings" charset="2"/>
              <a:buChar char="§"/>
              <a:tabLst/>
              <a:defRPr sz="1400" baseline="0">
                <a:solidFill>
                  <a:schemeClr val="tx1"/>
                </a:solidFill>
                <a:latin typeface="+mn-lt"/>
              </a:defRPr>
            </a:lvl3pPr>
            <a:lvl4pPr marL="914400" marR="0" indent="-228600" algn="l" defTabSz="457200" rtl="0" eaLnBrk="1" fontAlgn="auto" latinLnBrk="0" hangingPunct="1">
              <a:lnSpc>
                <a:spcPts val="1800"/>
              </a:lnSpc>
              <a:spcBef>
                <a:spcPts val="0"/>
              </a:spcBef>
              <a:spcAft>
                <a:spcPts val="600"/>
              </a:spcAft>
              <a:buClr>
                <a:srgbClr val="E1AA1E"/>
              </a:buClr>
              <a:buSzTx/>
              <a:buFont typeface="Arial"/>
              <a:buChar char="›"/>
              <a:tabLst/>
              <a:defRPr sz="1200">
                <a:solidFill>
                  <a:schemeClr val="tx1"/>
                </a:solidFill>
                <a:latin typeface="+mn-lt"/>
              </a:defRPr>
            </a:lvl4pPr>
            <a:lvl5pPr marL="11430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000" baseline="0">
                <a:solidFill>
                  <a:schemeClr val="tx1"/>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pPr marL="0" indent="0" algn="r">
              <a:lnSpc>
                <a:spcPct val="100000"/>
              </a:lnSpc>
              <a:spcBef>
                <a:spcPct val="0"/>
              </a:spcBef>
              <a:spcAft>
                <a:spcPct val="0"/>
              </a:spcAft>
              <a:buNone/>
            </a:pPr>
            <a:fld id="{7114675E-0FD0-464A-BFA6-139D0CA83F9A}" type="datetime'''''''''''Sym''''p''tom ''Fr''''eque''''n''''c''''''y'''''">
              <a:rPr lang="en-US" altLang="en-US" sz="1000"/>
              <a:pPr/>
              <a:t>Symptom Frequency</a:t>
            </a:fld>
            <a:endParaRPr lang="en-US" sz="1000" dirty="0">
              <a:sym typeface="+mn-lt"/>
            </a:endParaRPr>
          </a:p>
        </p:txBody>
      </p:sp>
      <p:sp>
        <p:nvSpPr>
          <p:cNvPr id="53" name="Text Placeholder 5"/>
          <p:cNvSpPr>
            <a:spLocks noGrp="1"/>
          </p:cNvSpPr>
          <p:nvPr>
            <p:custDataLst>
              <p:tags r:id="rId6"/>
            </p:custDataLst>
          </p:nvPr>
        </p:nvSpPr>
        <p:spPr bwMode="auto">
          <a:xfrm>
            <a:off x="3036889" y="3103960"/>
            <a:ext cx="695325" cy="1143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marR="0" indent="-228600" algn="l" defTabSz="457200" rtl="0" eaLnBrk="1" fontAlgn="auto" latinLnBrk="0" hangingPunct="1">
              <a:lnSpc>
                <a:spcPts val="2000"/>
              </a:lnSpc>
              <a:spcBef>
                <a:spcPts val="0"/>
              </a:spcBef>
              <a:spcAft>
                <a:spcPts val="600"/>
              </a:spcAft>
              <a:buClr>
                <a:srgbClr val="E1AA1E"/>
              </a:buClr>
              <a:buSzTx/>
              <a:buFont typeface="Arial"/>
              <a:buChar char="•"/>
              <a:tabLst/>
              <a:defRPr sz="1800">
                <a:solidFill>
                  <a:schemeClr val="tx1"/>
                </a:solidFill>
                <a:latin typeface="+mn-lt"/>
                <a:ea typeface="+mn-ea"/>
                <a:cs typeface="+mn-cs"/>
              </a:defRPr>
            </a:lvl1pPr>
            <a:lvl2pPr marL="4572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600" baseline="0">
                <a:solidFill>
                  <a:schemeClr val="tx1"/>
                </a:solidFill>
                <a:latin typeface="+mn-lt"/>
              </a:defRPr>
            </a:lvl2pPr>
            <a:lvl3pPr marL="685800" marR="0" indent="-228600" algn="l" defTabSz="457200" rtl="0" eaLnBrk="1" fontAlgn="auto" latinLnBrk="0" hangingPunct="1">
              <a:lnSpc>
                <a:spcPts val="1800"/>
              </a:lnSpc>
              <a:spcBef>
                <a:spcPts val="0"/>
              </a:spcBef>
              <a:spcAft>
                <a:spcPts val="600"/>
              </a:spcAft>
              <a:buClr>
                <a:srgbClr val="E1AA1E"/>
              </a:buClr>
              <a:buSzTx/>
              <a:buFont typeface="Wingdings" charset="2"/>
              <a:buChar char="§"/>
              <a:tabLst/>
              <a:defRPr sz="1400" baseline="0">
                <a:solidFill>
                  <a:schemeClr val="tx1"/>
                </a:solidFill>
                <a:latin typeface="+mn-lt"/>
              </a:defRPr>
            </a:lvl3pPr>
            <a:lvl4pPr marL="914400" marR="0" indent="-228600" algn="l" defTabSz="457200" rtl="0" eaLnBrk="1" fontAlgn="auto" latinLnBrk="0" hangingPunct="1">
              <a:lnSpc>
                <a:spcPts val="1800"/>
              </a:lnSpc>
              <a:spcBef>
                <a:spcPts val="0"/>
              </a:spcBef>
              <a:spcAft>
                <a:spcPts val="600"/>
              </a:spcAft>
              <a:buClr>
                <a:srgbClr val="E1AA1E"/>
              </a:buClr>
              <a:buSzTx/>
              <a:buFont typeface="Arial"/>
              <a:buChar char="›"/>
              <a:tabLst/>
              <a:defRPr sz="1200">
                <a:solidFill>
                  <a:schemeClr val="tx1"/>
                </a:solidFill>
                <a:latin typeface="+mn-lt"/>
              </a:defRPr>
            </a:lvl4pPr>
            <a:lvl5pPr marL="11430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000" baseline="0">
                <a:solidFill>
                  <a:schemeClr val="tx1"/>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pPr marL="0" indent="0" algn="r">
              <a:lnSpc>
                <a:spcPct val="100000"/>
              </a:lnSpc>
              <a:spcBef>
                <a:spcPct val="0"/>
              </a:spcBef>
              <a:spcAft>
                <a:spcPct val="0"/>
              </a:spcAft>
              <a:buNone/>
            </a:pPr>
            <a:fld id="{91A06CD1-E4DB-46F4-86E9-4FA8DD8A5496}" type="datetime'Self'''''' ''''''E''f''''''''f''''''''''i''cac''''''''y'">
              <a:rPr lang="en-US" altLang="en-US" sz="1000"/>
              <a:pPr/>
              <a:t>Self Efficacy</a:t>
            </a:fld>
            <a:endParaRPr lang="en-US" sz="1000" dirty="0">
              <a:sym typeface="+mn-lt"/>
            </a:endParaRPr>
          </a:p>
        </p:txBody>
      </p:sp>
      <p:sp>
        <p:nvSpPr>
          <p:cNvPr id="52" name="Text Placeholder 5"/>
          <p:cNvSpPr>
            <a:spLocks noGrp="1"/>
          </p:cNvSpPr>
          <p:nvPr>
            <p:custDataLst>
              <p:tags r:id="rId7"/>
            </p:custDataLst>
          </p:nvPr>
        </p:nvSpPr>
        <p:spPr bwMode="auto">
          <a:xfrm>
            <a:off x="2960689" y="2893219"/>
            <a:ext cx="771525" cy="1143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marR="0" indent="-228600" algn="l" defTabSz="457200" rtl="0" eaLnBrk="1" fontAlgn="auto" latinLnBrk="0" hangingPunct="1">
              <a:lnSpc>
                <a:spcPts val="2000"/>
              </a:lnSpc>
              <a:spcBef>
                <a:spcPts val="0"/>
              </a:spcBef>
              <a:spcAft>
                <a:spcPts val="600"/>
              </a:spcAft>
              <a:buClr>
                <a:srgbClr val="E1AA1E"/>
              </a:buClr>
              <a:buSzTx/>
              <a:buFont typeface="Arial"/>
              <a:buChar char="•"/>
              <a:tabLst/>
              <a:defRPr sz="1800">
                <a:solidFill>
                  <a:schemeClr val="tx1"/>
                </a:solidFill>
                <a:latin typeface="+mn-lt"/>
                <a:ea typeface="+mn-ea"/>
                <a:cs typeface="+mn-cs"/>
              </a:defRPr>
            </a:lvl1pPr>
            <a:lvl2pPr marL="4572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600" baseline="0">
                <a:solidFill>
                  <a:schemeClr val="tx1"/>
                </a:solidFill>
                <a:latin typeface="+mn-lt"/>
              </a:defRPr>
            </a:lvl2pPr>
            <a:lvl3pPr marL="685800" marR="0" indent="-228600" algn="l" defTabSz="457200" rtl="0" eaLnBrk="1" fontAlgn="auto" latinLnBrk="0" hangingPunct="1">
              <a:lnSpc>
                <a:spcPts val="1800"/>
              </a:lnSpc>
              <a:spcBef>
                <a:spcPts val="0"/>
              </a:spcBef>
              <a:spcAft>
                <a:spcPts val="600"/>
              </a:spcAft>
              <a:buClr>
                <a:srgbClr val="E1AA1E"/>
              </a:buClr>
              <a:buSzTx/>
              <a:buFont typeface="Wingdings" charset="2"/>
              <a:buChar char="§"/>
              <a:tabLst/>
              <a:defRPr sz="1400" baseline="0">
                <a:solidFill>
                  <a:schemeClr val="tx1"/>
                </a:solidFill>
                <a:latin typeface="+mn-lt"/>
              </a:defRPr>
            </a:lvl3pPr>
            <a:lvl4pPr marL="914400" marR="0" indent="-228600" algn="l" defTabSz="457200" rtl="0" eaLnBrk="1" fontAlgn="auto" latinLnBrk="0" hangingPunct="1">
              <a:lnSpc>
                <a:spcPts val="1800"/>
              </a:lnSpc>
              <a:spcBef>
                <a:spcPts val="0"/>
              </a:spcBef>
              <a:spcAft>
                <a:spcPts val="600"/>
              </a:spcAft>
              <a:buClr>
                <a:srgbClr val="E1AA1E"/>
              </a:buClr>
              <a:buSzTx/>
              <a:buFont typeface="Arial"/>
              <a:buChar char="›"/>
              <a:tabLst/>
              <a:defRPr sz="1200">
                <a:solidFill>
                  <a:schemeClr val="tx1"/>
                </a:solidFill>
                <a:latin typeface="+mn-lt"/>
              </a:defRPr>
            </a:lvl4pPr>
            <a:lvl5pPr marL="11430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000" baseline="0">
                <a:solidFill>
                  <a:schemeClr val="tx1"/>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pPr marL="0" indent="0" algn="r">
              <a:lnSpc>
                <a:spcPct val="100000"/>
              </a:lnSpc>
              <a:spcBef>
                <a:spcPct val="0"/>
              </a:spcBef>
              <a:spcAft>
                <a:spcPct val="0"/>
              </a:spcAft>
              <a:buNone/>
            </a:pPr>
            <a:fld id="{891B562F-7D11-4C99-9BAD-359E1E5ADBA2}" type="datetime'''''Q''uali''''t''''y'' ''''o''''f ''''''''''Lif''''e'''">
              <a:rPr lang="en-US" altLang="en-US" sz="1000"/>
              <a:pPr/>
              <a:t>Quality of Life</a:t>
            </a:fld>
            <a:endParaRPr lang="en-US" sz="1000" dirty="0">
              <a:sym typeface="+mn-lt"/>
            </a:endParaRPr>
          </a:p>
        </p:txBody>
      </p:sp>
      <p:sp>
        <p:nvSpPr>
          <p:cNvPr id="54" name="Text Placeholder 5"/>
          <p:cNvSpPr>
            <a:spLocks noGrp="1"/>
          </p:cNvSpPr>
          <p:nvPr>
            <p:custDataLst>
              <p:tags r:id="rId8"/>
            </p:custDataLst>
          </p:nvPr>
        </p:nvSpPr>
        <p:spPr bwMode="auto">
          <a:xfrm>
            <a:off x="2776539" y="3311129"/>
            <a:ext cx="955675" cy="1143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marR="0" indent="-228600" algn="l" defTabSz="457200" rtl="0" eaLnBrk="1" fontAlgn="auto" latinLnBrk="0" hangingPunct="1">
              <a:lnSpc>
                <a:spcPts val="2000"/>
              </a:lnSpc>
              <a:spcBef>
                <a:spcPts val="0"/>
              </a:spcBef>
              <a:spcAft>
                <a:spcPts val="600"/>
              </a:spcAft>
              <a:buClr>
                <a:srgbClr val="E1AA1E"/>
              </a:buClr>
              <a:buSzTx/>
              <a:buFont typeface="Arial"/>
              <a:buChar char="•"/>
              <a:tabLst/>
              <a:defRPr sz="1800">
                <a:solidFill>
                  <a:schemeClr val="tx1"/>
                </a:solidFill>
                <a:latin typeface="+mn-lt"/>
                <a:ea typeface="+mn-ea"/>
                <a:cs typeface="+mn-cs"/>
              </a:defRPr>
            </a:lvl1pPr>
            <a:lvl2pPr marL="4572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600" baseline="0">
                <a:solidFill>
                  <a:schemeClr val="tx1"/>
                </a:solidFill>
                <a:latin typeface="+mn-lt"/>
              </a:defRPr>
            </a:lvl2pPr>
            <a:lvl3pPr marL="685800" marR="0" indent="-228600" algn="l" defTabSz="457200" rtl="0" eaLnBrk="1" fontAlgn="auto" latinLnBrk="0" hangingPunct="1">
              <a:lnSpc>
                <a:spcPts val="1800"/>
              </a:lnSpc>
              <a:spcBef>
                <a:spcPts val="0"/>
              </a:spcBef>
              <a:spcAft>
                <a:spcPts val="600"/>
              </a:spcAft>
              <a:buClr>
                <a:srgbClr val="E1AA1E"/>
              </a:buClr>
              <a:buSzTx/>
              <a:buFont typeface="Wingdings" charset="2"/>
              <a:buChar char="§"/>
              <a:tabLst/>
              <a:defRPr sz="1400" baseline="0">
                <a:solidFill>
                  <a:schemeClr val="tx1"/>
                </a:solidFill>
                <a:latin typeface="+mn-lt"/>
              </a:defRPr>
            </a:lvl3pPr>
            <a:lvl4pPr marL="914400" marR="0" indent="-228600" algn="l" defTabSz="457200" rtl="0" eaLnBrk="1" fontAlgn="auto" latinLnBrk="0" hangingPunct="1">
              <a:lnSpc>
                <a:spcPts val="1800"/>
              </a:lnSpc>
              <a:spcBef>
                <a:spcPts val="0"/>
              </a:spcBef>
              <a:spcAft>
                <a:spcPts val="600"/>
              </a:spcAft>
              <a:buClr>
                <a:srgbClr val="E1AA1E"/>
              </a:buClr>
              <a:buSzTx/>
              <a:buFont typeface="Arial"/>
              <a:buChar char="›"/>
              <a:tabLst/>
              <a:defRPr sz="1200">
                <a:solidFill>
                  <a:schemeClr val="tx1"/>
                </a:solidFill>
                <a:latin typeface="+mn-lt"/>
              </a:defRPr>
            </a:lvl4pPr>
            <a:lvl5pPr marL="11430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000" baseline="0">
                <a:solidFill>
                  <a:schemeClr val="tx1"/>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pPr marL="0" indent="0" algn="r">
              <a:lnSpc>
                <a:spcPct val="100000"/>
              </a:lnSpc>
              <a:spcBef>
                <a:spcPct val="0"/>
              </a:spcBef>
              <a:spcAft>
                <a:spcPct val="0"/>
              </a:spcAft>
              <a:buNone/>
            </a:pPr>
            <a:fld id="{A427D66B-65CF-4220-A300-2776C576B4B7}" type="datetime'''S''ocia''''l'' ''L''''''imi''''''''t''atio''n'''' '''''">
              <a:rPr lang="en-US" altLang="en-US" sz="1000"/>
              <a:pPr/>
              <a:t>Social Limitation </a:t>
            </a:fld>
            <a:endParaRPr lang="en-US" sz="1000" dirty="0">
              <a:sym typeface="+mn-lt"/>
            </a:endParaRPr>
          </a:p>
        </p:txBody>
      </p:sp>
      <p:sp>
        <p:nvSpPr>
          <p:cNvPr id="24" name="Text Placeholder 5"/>
          <p:cNvSpPr>
            <a:spLocks noGrp="1"/>
          </p:cNvSpPr>
          <p:nvPr>
            <p:custDataLst>
              <p:tags r:id="rId9"/>
            </p:custDataLst>
          </p:nvPr>
        </p:nvSpPr>
        <p:spPr bwMode="auto">
          <a:xfrm>
            <a:off x="2719389" y="2057400"/>
            <a:ext cx="1012825" cy="1143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marR="0" indent="-228600" algn="l" defTabSz="457200" rtl="0" eaLnBrk="1" fontAlgn="auto" latinLnBrk="0" hangingPunct="1">
              <a:lnSpc>
                <a:spcPts val="2000"/>
              </a:lnSpc>
              <a:spcBef>
                <a:spcPts val="0"/>
              </a:spcBef>
              <a:spcAft>
                <a:spcPts val="600"/>
              </a:spcAft>
              <a:buClr>
                <a:srgbClr val="E1AA1E"/>
              </a:buClr>
              <a:buSzTx/>
              <a:buFont typeface="Arial"/>
              <a:buChar char="•"/>
              <a:tabLst/>
              <a:defRPr sz="1800">
                <a:solidFill>
                  <a:schemeClr val="tx1"/>
                </a:solidFill>
                <a:latin typeface="+mn-lt"/>
                <a:ea typeface="+mn-ea"/>
                <a:cs typeface="+mn-cs"/>
              </a:defRPr>
            </a:lvl1pPr>
            <a:lvl2pPr marL="4572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600" baseline="0">
                <a:solidFill>
                  <a:schemeClr val="tx1"/>
                </a:solidFill>
                <a:latin typeface="+mn-lt"/>
              </a:defRPr>
            </a:lvl2pPr>
            <a:lvl3pPr marL="685800" marR="0" indent="-228600" algn="l" defTabSz="457200" rtl="0" eaLnBrk="1" fontAlgn="auto" latinLnBrk="0" hangingPunct="1">
              <a:lnSpc>
                <a:spcPts val="1800"/>
              </a:lnSpc>
              <a:spcBef>
                <a:spcPts val="0"/>
              </a:spcBef>
              <a:spcAft>
                <a:spcPts val="600"/>
              </a:spcAft>
              <a:buClr>
                <a:srgbClr val="E1AA1E"/>
              </a:buClr>
              <a:buSzTx/>
              <a:buFont typeface="Wingdings" charset="2"/>
              <a:buChar char="§"/>
              <a:tabLst/>
              <a:defRPr sz="1400" baseline="0">
                <a:solidFill>
                  <a:schemeClr val="tx1"/>
                </a:solidFill>
                <a:latin typeface="+mn-lt"/>
              </a:defRPr>
            </a:lvl3pPr>
            <a:lvl4pPr marL="914400" marR="0" indent="-228600" algn="l" defTabSz="457200" rtl="0" eaLnBrk="1" fontAlgn="auto" latinLnBrk="0" hangingPunct="1">
              <a:lnSpc>
                <a:spcPts val="1800"/>
              </a:lnSpc>
              <a:spcBef>
                <a:spcPts val="0"/>
              </a:spcBef>
              <a:spcAft>
                <a:spcPts val="600"/>
              </a:spcAft>
              <a:buClr>
                <a:srgbClr val="E1AA1E"/>
              </a:buClr>
              <a:buSzTx/>
              <a:buFont typeface="Arial"/>
              <a:buChar char="›"/>
              <a:tabLst/>
              <a:defRPr sz="1200">
                <a:solidFill>
                  <a:schemeClr val="tx1"/>
                </a:solidFill>
                <a:latin typeface="+mn-lt"/>
              </a:defRPr>
            </a:lvl4pPr>
            <a:lvl5pPr marL="11430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000" baseline="0">
                <a:solidFill>
                  <a:schemeClr val="tx1"/>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pPr marL="0" indent="0" algn="r">
              <a:lnSpc>
                <a:spcPct val="100000"/>
              </a:lnSpc>
              <a:spcBef>
                <a:spcPct val="0"/>
              </a:spcBef>
              <a:spcAft>
                <a:spcPct val="0"/>
              </a:spcAft>
              <a:buNone/>
            </a:pPr>
            <a:fld id="{4CBC64EC-334A-4017-A64C-B517797C1CE1}" type="datetime'''''''Sy''mp''''to''''m Sta''b''''i''''''''''''''lit''''y'''''">
              <a:rPr lang="en-US" altLang="en-US" sz="1000"/>
              <a:pPr/>
              <a:t>Symptom Stability</a:t>
            </a:fld>
            <a:endParaRPr lang="en-US" sz="1000" dirty="0">
              <a:sym typeface="+mn-lt"/>
            </a:endParaRPr>
          </a:p>
        </p:txBody>
      </p:sp>
      <p:sp>
        <p:nvSpPr>
          <p:cNvPr id="23" name="Text Placeholder 5"/>
          <p:cNvSpPr>
            <a:spLocks noGrp="1"/>
          </p:cNvSpPr>
          <p:nvPr>
            <p:custDataLst>
              <p:tags r:id="rId10"/>
            </p:custDataLst>
          </p:nvPr>
        </p:nvSpPr>
        <p:spPr bwMode="auto">
          <a:xfrm>
            <a:off x="2684463" y="1846660"/>
            <a:ext cx="1047750" cy="1143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marR="0" indent="-228600" algn="l" defTabSz="457200" rtl="0" eaLnBrk="1" fontAlgn="auto" latinLnBrk="0" hangingPunct="1">
              <a:lnSpc>
                <a:spcPts val="2000"/>
              </a:lnSpc>
              <a:spcBef>
                <a:spcPts val="0"/>
              </a:spcBef>
              <a:spcAft>
                <a:spcPts val="600"/>
              </a:spcAft>
              <a:buClr>
                <a:srgbClr val="E1AA1E"/>
              </a:buClr>
              <a:buSzTx/>
              <a:buFont typeface="Arial"/>
              <a:buChar char="•"/>
              <a:tabLst/>
              <a:defRPr sz="1800">
                <a:solidFill>
                  <a:schemeClr val="tx1"/>
                </a:solidFill>
                <a:latin typeface="+mn-lt"/>
                <a:ea typeface="+mn-ea"/>
                <a:cs typeface="+mn-cs"/>
              </a:defRPr>
            </a:lvl1pPr>
            <a:lvl2pPr marL="4572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600" baseline="0">
                <a:solidFill>
                  <a:schemeClr val="tx1"/>
                </a:solidFill>
                <a:latin typeface="+mn-lt"/>
              </a:defRPr>
            </a:lvl2pPr>
            <a:lvl3pPr marL="685800" marR="0" indent="-228600" algn="l" defTabSz="457200" rtl="0" eaLnBrk="1" fontAlgn="auto" latinLnBrk="0" hangingPunct="1">
              <a:lnSpc>
                <a:spcPts val="1800"/>
              </a:lnSpc>
              <a:spcBef>
                <a:spcPts val="0"/>
              </a:spcBef>
              <a:spcAft>
                <a:spcPts val="600"/>
              </a:spcAft>
              <a:buClr>
                <a:srgbClr val="E1AA1E"/>
              </a:buClr>
              <a:buSzTx/>
              <a:buFont typeface="Wingdings" charset="2"/>
              <a:buChar char="§"/>
              <a:tabLst/>
              <a:defRPr sz="1400" baseline="0">
                <a:solidFill>
                  <a:schemeClr val="tx1"/>
                </a:solidFill>
                <a:latin typeface="+mn-lt"/>
              </a:defRPr>
            </a:lvl3pPr>
            <a:lvl4pPr marL="914400" marR="0" indent="-228600" algn="l" defTabSz="457200" rtl="0" eaLnBrk="1" fontAlgn="auto" latinLnBrk="0" hangingPunct="1">
              <a:lnSpc>
                <a:spcPts val="1800"/>
              </a:lnSpc>
              <a:spcBef>
                <a:spcPts val="0"/>
              </a:spcBef>
              <a:spcAft>
                <a:spcPts val="600"/>
              </a:spcAft>
              <a:buClr>
                <a:srgbClr val="E1AA1E"/>
              </a:buClr>
              <a:buSzTx/>
              <a:buFont typeface="Arial"/>
              <a:buChar char="›"/>
              <a:tabLst/>
              <a:defRPr sz="1200">
                <a:solidFill>
                  <a:schemeClr val="tx1"/>
                </a:solidFill>
                <a:latin typeface="+mn-lt"/>
              </a:defRPr>
            </a:lvl4pPr>
            <a:lvl5pPr marL="11430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000" baseline="0">
                <a:solidFill>
                  <a:schemeClr val="tx1"/>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pPr marL="0" indent="0" algn="r">
              <a:lnSpc>
                <a:spcPct val="100000"/>
              </a:lnSpc>
              <a:spcBef>
                <a:spcPct val="0"/>
              </a:spcBef>
              <a:spcAft>
                <a:spcPct val="0"/>
              </a:spcAft>
              <a:buNone/>
            </a:pPr>
            <a:fld id="{E5243579-BAA2-46BC-BC5D-234ECC67A465}" type="datetime'''''P''h''ys''i''c''al'''''''' ''''Li''mi''ta''tion'''''">
              <a:rPr lang="en-US" altLang="en-US" sz="1000"/>
              <a:pPr/>
              <a:t>Physical Limitation</a:t>
            </a:fld>
            <a:endParaRPr lang="en-US" sz="1000" dirty="0">
              <a:sym typeface="+mn-lt"/>
            </a:endParaRPr>
          </a:p>
        </p:txBody>
      </p:sp>
      <p:sp>
        <p:nvSpPr>
          <p:cNvPr id="32" name="Text Placeholder 5"/>
          <p:cNvSpPr>
            <a:spLocks noGrp="1"/>
          </p:cNvSpPr>
          <p:nvPr>
            <p:custDataLst>
              <p:tags r:id="rId11"/>
            </p:custDataLst>
          </p:nvPr>
        </p:nvSpPr>
        <p:spPr bwMode="auto">
          <a:xfrm>
            <a:off x="2755901" y="2475310"/>
            <a:ext cx="976313" cy="1143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marR="0" indent="-228600" algn="l" defTabSz="457200" rtl="0" eaLnBrk="1" fontAlgn="auto" latinLnBrk="0" hangingPunct="1">
              <a:lnSpc>
                <a:spcPts val="2000"/>
              </a:lnSpc>
              <a:spcBef>
                <a:spcPts val="0"/>
              </a:spcBef>
              <a:spcAft>
                <a:spcPts val="600"/>
              </a:spcAft>
              <a:buClr>
                <a:srgbClr val="E1AA1E"/>
              </a:buClr>
              <a:buSzTx/>
              <a:buFont typeface="Arial"/>
              <a:buChar char="•"/>
              <a:tabLst/>
              <a:defRPr sz="1800">
                <a:solidFill>
                  <a:schemeClr val="tx1"/>
                </a:solidFill>
                <a:latin typeface="+mn-lt"/>
                <a:ea typeface="+mn-ea"/>
                <a:cs typeface="+mn-cs"/>
              </a:defRPr>
            </a:lvl1pPr>
            <a:lvl2pPr marL="4572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600" baseline="0">
                <a:solidFill>
                  <a:schemeClr val="tx1"/>
                </a:solidFill>
                <a:latin typeface="+mn-lt"/>
              </a:defRPr>
            </a:lvl2pPr>
            <a:lvl3pPr marL="685800" marR="0" indent="-228600" algn="l" defTabSz="457200" rtl="0" eaLnBrk="1" fontAlgn="auto" latinLnBrk="0" hangingPunct="1">
              <a:lnSpc>
                <a:spcPts val="1800"/>
              </a:lnSpc>
              <a:spcBef>
                <a:spcPts val="0"/>
              </a:spcBef>
              <a:spcAft>
                <a:spcPts val="600"/>
              </a:spcAft>
              <a:buClr>
                <a:srgbClr val="E1AA1E"/>
              </a:buClr>
              <a:buSzTx/>
              <a:buFont typeface="Wingdings" charset="2"/>
              <a:buChar char="§"/>
              <a:tabLst/>
              <a:defRPr sz="1400" baseline="0">
                <a:solidFill>
                  <a:schemeClr val="tx1"/>
                </a:solidFill>
                <a:latin typeface="+mn-lt"/>
              </a:defRPr>
            </a:lvl3pPr>
            <a:lvl4pPr marL="914400" marR="0" indent="-228600" algn="l" defTabSz="457200" rtl="0" eaLnBrk="1" fontAlgn="auto" latinLnBrk="0" hangingPunct="1">
              <a:lnSpc>
                <a:spcPts val="1800"/>
              </a:lnSpc>
              <a:spcBef>
                <a:spcPts val="0"/>
              </a:spcBef>
              <a:spcAft>
                <a:spcPts val="600"/>
              </a:spcAft>
              <a:buClr>
                <a:srgbClr val="E1AA1E"/>
              </a:buClr>
              <a:buSzTx/>
              <a:buFont typeface="Arial"/>
              <a:buChar char="›"/>
              <a:tabLst/>
              <a:defRPr sz="1200">
                <a:solidFill>
                  <a:schemeClr val="tx1"/>
                </a:solidFill>
                <a:latin typeface="+mn-lt"/>
              </a:defRPr>
            </a:lvl4pPr>
            <a:lvl5pPr marL="11430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000" baseline="0">
                <a:solidFill>
                  <a:schemeClr val="tx1"/>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pPr marL="0" indent="0" algn="r">
              <a:lnSpc>
                <a:spcPct val="100000"/>
              </a:lnSpc>
              <a:spcBef>
                <a:spcPct val="0"/>
              </a:spcBef>
              <a:spcAft>
                <a:spcPct val="0"/>
              </a:spcAft>
              <a:buNone/>
            </a:pPr>
            <a:fld id="{F1D5AAB3-7F7E-4315-BC93-E64AEBFE677F}" type="datetime'''''''''''''S''y''''''m''''''''p''t''''''om ''Bur''''''de''n'">
              <a:rPr lang="en-US" altLang="en-US" sz="1000"/>
              <a:pPr/>
              <a:t>Symptom Burden</a:t>
            </a:fld>
            <a:endParaRPr lang="en-US" sz="1000" dirty="0">
              <a:sym typeface="+mn-lt"/>
            </a:endParaRPr>
          </a:p>
        </p:txBody>
      </p:sp>
      <p:sp>
        <p:nvSpPr>
          <p:cNvPr id="33" name="Text Placeholder 5"/>
          <p:cNvSpPr>
            <a:spLocks noGrp="1"/>
          </p:cNvSpPr>
          <p:nvPr>
            <p:custDataLst>
              <p:tags r:id="rId12"/>
            </p:custDataLst>
          </p:nvPr>
        </p:nvSpPr>
        <p:spPr bwMode="auto">
          <a:xfrm>
            <a:off x="2516189" y="2682479"/>
            <a:ext cx="1216025" cy="1143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228600" marR="0" indent="-228600" algn="l" defTabSz="457200" rtl="0" eaLnBrk="1" fontAlgn="auto" latinLnBrk="0" hangingPunct="1">
              <a:lnSpc>
                <a:spcPts val="2000"/>
              </a:lnSpc>
              <a:spcBef>
                <a:spcPts val="0"/>
              </a:spcBef>
              <a:spcAft>
                <a:spcPts val="600"/>
              </a:spcAft>
              <a:buClr>
                <a:srgbClr val="E1AA1E"/>
              </a:buClr>
              <a:buSzTx/>
              <a:buFont typeface="Arial"/>
              <a:buChar char="•"/>
              <a:tabLst/>
              <a:defRPr sz="1800">
                <a:solidFill>
                  <a:schemeClr val="tx1"/>
                </a:solidFill>
                <a:latin typeface="+mn-lt"/>
                <a:ea typeface="+mn-ea"/>
                <a:cs typeface="+mn-cs"/>
              </a:defRPr>
            </a:lvl1pPr>
            <a:lvl2pPr marL="4572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600" baseline="0">
                <a:solidFill>
                  <a:schemeClr val="tx1"/>
                </a:solidFill>
                <a:latin typeface="+mn-lt"/>
              </a:defRPr>
            </a:lvl2pPr>
            <a:lvl3pPr marL="685800" marR="0" indent="-228600" algn="l" defTabSz="457200" rtl="0" eaLnBrk="1" fontAlgn="auto" latinLnBrk="0" hangingPunct="1">
              <a:lnSpc>
                <a:spcPts val="1800"/>
              </a:lnSpc>
              <a:spcBef>
                <a:spcPts val="0"/>
              </a:spcBef>
              <a:spcAft>
                <a:spcPts val="600"/>
              </a:spcAft>
              <a:buClr>
                <a:srgbClr val="E1AA1E"/>
              </a:buClr>
              <a:buSzTx/>
              <a:buFont typeface="Wingdings" charset="2"/>
              <a:buChar char="§"/>
              <a:tabLst/>
              <a:defRPr sz="1400" baseline="0">
                <a:solidFill>
                  <a:schemeClr val="tx1"/>
                </a:solidFill>
                <a:latin typeface="+mn-lt"/>
              </a:defRPr>
            </a:lvl3pPr>
            <a:lvl4pPr marL="914400" marR="0" indent="-228600" algn="l" defTabSz="457200" rtl="0" eaLnBrk="1" fontAlgn="auto" latinLnBrk="0" hangingPunct="1">
              <a:lnSpc>
                <a:spcPts val="1800"/>
              </a:lnSpc>
              <a:spcBef>
                <a:spcPts val="0"/>
              </a:spcBef>
              <a:spcAft>
                <a:spcPts val="600"/>
              </a:spcAft>
              <a:buClr>
                <a:srgbClr val="E1AA1E"/>
              </a:buClr>
              <a:buSzTx/>
              <a:buFont typeface="Arial"/>
              <a:buChar char="›"/>
              <a:tabLst/>
              <a:defRPr sz="1200">
                <a:solidFill>
                  <a:schemeClr val="tx1"/>
                </a:solidFill>
                <a:latin typeface="+mn-lt"/>
              </a:defRPr>
            </a:lvl4pPr>
            <a:lvl5pPr marL="1143000" marR="0" indent="-228600" algn="l" defTabSz="457200" rtl="0" eaLnBrk="1" fontAlgn="auto" latinLnBrk="0" hangingPunct="1">
              <a:lnSpc>
                <a:spcPts val="1800"/>
              </a:lnSpc>
              <a:spcBef>
                <a:spcPts val="0"/>
              </a:spcBef>
              <a:spcAft>
                <a:spcPts val="600"/>
              </a:spcAft>
              <a:buClr>
                <a:srgbClr val="E1AA1E"/>
              </a:buClr>
              <a:buSzTx/>
              <a:buFont typeface="Lucida Grande"/>
              <a:buChar char="»"/>
              <a:tabLst/>
              <a:defRPr sz="1000" baseline="0">
                <a:solidFill>
                  <a:schemeClr val="tx1"/>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pPr marL="0" indent="0" algn="r">
              <a:lnSpc>
                <a:spcPct val="100000"/>
              </a:lnSpc>
              <a:spcBef>
                <a:spcPct val="0"/>
              </a:spcBef>
              <a:spcAft>
                <a:spcPct val="0"/>
              </a:spcAft>
              <a:buNone/>
            </a:pPr>
            <a:fld id="{BECC9B5E-D7BC-4C99-89B7-5C52E6DEC2E2}" type="datetime'T''o''''t''''''al ''''S''y''m''''ptom S''''''''c''''''o''''re'">
              <a:rPr lang="en-US" altLang="en-US" sz="1000"/>
              <a:pPr/>
              <a:t>Total Symptom Score</a:t>
            </a:fld>
            <a:endParaRPr lang="en-US" sz="1000" dirty="0">
              <a:sym typeface="+mn-lt"/>
            </a:endParaRPr>
          </a:p>
        </p:txBody>
      </p:sp>
      <p:sp>
        <p:nvSpPr>
          <p:cNvPr id="113" name="TextBox 112"/>
          <p:cNvSpPr txBox="1"/>
          <p:nvPr/>
        </p:nvSpPr>
        <p:spPr>
          <a:xfrm>
            <a:off x="4983164" y="3733250"/>
            <a:ext cx="1427131" cy="230832"/>
          </a:xfrm>
          <a:prstGeom prst="rect">
            <a:avLst/>
          </a:prstGeom>
          <a:noFill/>
        </p:spPr>
        <p:txBody>
          <a:bodyPr wrap="square" rtlCol="0">
            <a:spAutoFit/>
          </a:bodyPr>
          <a:lstStyle/>
          <a:p>
            <a:r>
              <a:rPr lang="en-GB" sz="900" b="1" dirty="0" err="1" smtClean="0"/>
              <a:t>Entresto</a:t>
            </a:r>
            <a:r>
              <a:rPr lang="en-GB" sz="900" b="1" dirty="0" smtClean="0"/>
              <a:t> superior</a:t>
            </a:r>
            <a:endParaRPr lang="en-US" sz="900" b="1" dirty="0"/>
          </a:p>
        </p:txBody>
      </p:sp>
      <p:sp>
        <p:nvSpPr>
          <p:cNvPr id="117" name="TextBox 116"/>
          <p:cNvSpPr txBox="1"/>
          <p:nvPr/>
        </p:nvSpPr>
        <p:spPr>
          <a:xfrm>
            <a:off x="3586164" y="3733250"/>
            <a:ext cx="1427131" cy="230832"/>
          </a:xfrm>
          <a:prstGeom prst="rect">
            <a:avLst/>
          </a:prstGeom>
          <a:noFill/>
        </p:spPr>
        <p:txBody>
          <a:bodyPr wrap="square" rtlCol="0">
            <a:spAutoFit/>
          </a:bodyPr>
          <a:lstStyle/>
          <a:p>
            <a:pPr algn="r"/>
            <a:r>
              <a:rPr lang="en-GB" sz="900" b="1" dirty="0" err="1" smtClean="0"/>
              <a:t>Enalapril</a:t>
            </a:r>
            <a:r>
              <a:rPr lang="en-GB" sz="900" b="1" dirty="0" smtClean="0"/>
              <a:t> superior</a:t>
            </a:r>
            <a:endParaRPr lang="en-US" sz="900" b="1" dirty="0"/>
          </a:p>
        </p:txBody>
      </p:sp>
      <p:cxnSp>
        <p:nvCxnSpPr>
          <p:cNvPr id="318" name="Straight Arrow Connector 317"/>
          <p:cNvCxnSpPr/>
          <p:nvPr/>
        </p:nvCxnSpPr>
        <p:spPr>
          <a:xfrm flipV="1">
            <a:off x="5045076" y="3707057"/>
            <a:ext cx="11957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3735388" y="3707057"/>
            <a:ext cx="1197864" cy="0"/>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4465152" y="1585913"/>
            <a:ext cx="1017474" cy="230832"/>
          </a:xfrm>
          <a:prstGeom prst="rect">
            <a:avLst/>
          </a:prstGeom>
          <a:noFill/>
        </p:spPr>
        <p:txBody>
          <a:bodyPr wrap="square" rtlCol="0">
            <a:spAutoFit/>
          </a:bodyPr>
          <a:lstStyle/>
          <a:p>
            <a:pPr algn="ctr"/>
            <a:r>
              <a:rPr lang="en-GB" sz="900" b="1" dirty="0" smtClean="0"/>
              <a:t>KCCQ Score</a:t>
            </a:r>
            <a:endParaRPr lang="en-US" sz="900" b="1" dirty="0"/>
          </a:p>
        </p:txBody>
      </p:sp>
      <p:sp>
        <p:nvSpPr>
          <p:cNvPr id="148" name="TextBox 147"/>
          <p:cNvSpPr txBox="1"/>
          <p:nvPr/>
        </p:nvSpPr>
        <p:spPr>
          <a:xfrm>
            <a:off x="6312878" y="1585913"/>
            <a:ext cx="782515" cy="230832"/>
          </a:xfrm>
          <a:prstGeom prst="rect">
            <a:avLst/>
          </a:prstGeom>
          <a:noFill/>
        </p:spPr>
        <p:txBody>
          <a:bodyPr wrap="square" rtlCol="0">
            <a:spAutoFit/>
          </a:bodyPr>
          <a:lstStyle/>
          <a:p>
            <a:pPr algn="ctr"/>
            <a:r>
              <a:rPr lang="en-GB" sz="900" b="1" dirty="0" smtClean="0"/>
              <a:t>P value</a:t>
            </a:r>
            <a:endParaRPr lang="en-US" sz="900" b="1" dirty="0"/>
          </a:p>
        </p:txBody>
      </p:sp>
      <p:sp>
        <p:nvSpPr>
          <p:cNvPr id="149" name="TextBox 148"/>
          <p:cNvSpPr txBox="1"/>
          <p:nvPr/>
        </p:nvSpPr>
        <p:spPr>
          <a:xfrm>
            <a:off x="6312878" y="1803522"/>
            <a:ext cx="782515" cy="230832"/>
          </a:xfrm>
          <a:prstGeom prst="rect">
            <a:avLst/>
          </a:prstGeom>
          <a:noFill/>
        </p:spPr>
        <p:txBody>
          <a:bodyPr wrap="square" rtlCol="0">
            <a:spAutoFit/>
          </a:bodyPr>
          <a:lstStyle/>
          <a:p>
            <a:pPr algn="ctr"/>
            <a:r>
              <a:rPr lang="en-GB" sz="900" dirty="0" smtClean="0"/>
              <a:t>0.05</a:t>
            </a:r>
            <a:endParaRPr lang="en-US" sz="900" b="1" dirty="0"/>
          </a:p>
        </p:txBody>
      </p:sp>
      <p:sp>
        <p:nvSpPr>
          <p:cNvPr id="150" name="TextBox 149"/>
          <p:cNvSpPr txBox="1"/>
          <p:nvPr/>
        </p:nvSpPr>
        <p:spPr>
          <a:xfrm>
            <a:off x="6312878" y="2013596"/>
            <a:ext cx="782515" cy="230832"/>
          </a:xfrm>
          <a:prstGeom prst="rect">
            <a:avLst/>
          </a:prstGeom>
          <a:noFill/>
        </p:spPr>
        <p:txBody>
          <a:bodyPr wrap="square" rtlCol="0">
            <a:spAutoFit/>
          </a:bodyPr>
          <a:lstStyle/>
          <a:p>
            <a:pPr algn="ctr"/>
            <a:r>
              <a:rPr lang="en-GB" sz="900" dirty="0" smtClean="0"/>
              <a:t>0.005</a:t>
            </a:r>
            <a:endParaRPr lang="en-US" sz="900" b="1" dirty="0"/>
          </a:p>
        </p:txBody>
      </p:sp>
      <p:sp>
        <p:nvSpPr>
          <p:cNvPr id="151" name="TextBox 150"/>
          <p:cNvSpPr txBox="1"/>
          <p:nvPr/>
        </p:nvSpPr>
        <p:spPr>
          <a:xfrm>
            <a:off x="6312878" y="2223669"/>
            <a:ext cx="782515" cy="230832"/>
          </a:xfrm>
          <a:prstGeom prst="rect">
            <a:avLst/>
          </a:prstGeom>
          <a:noFill/>
        </p:spPr>
        <p:txBody>
          <a:bodyPr wrap="square" rtlCol="0">
            <a:spAutoFit/>
          </a:bodyPr>
          <a:lstStyle/>
          <a:p>
            <a:pPr algn="ctr"/>
            <a:r>
              <a:rPr lang="en-GB" sz="900" dirty="0" smtClean="0"/>
              <a:t>0.001</a:t>
            </a:r>
            <a:endParaRPr lang="en-US" sz="900" b="1" dirty="0"/>
          </a:p>
        </p:txBody>
      </p:sp>
      <p:sp>
        <p:nvSpPr>
          <p:cNvPr id="152" name="TextBox 151"/>
          <p:cNvSpPr txBox="1"/>
          <p:nvPr/>
        </p:nvSpPr>
        <p:spPr>
          <a:xfrm>
            <a:off x="6312878" y="2433743"/>
            <a:ext cx="782515" cy="230832"/>
          </a:xfrm>
          <a:prstGeom prst="rect">
            <a:avLst/>
          </a:prstGeom>
          <a:noFill/>
        </p:spPr>
        <p:txBody>
          <a:bodyPr wrap="square" rtlCol="0">
            <a:spAutoFit/>
          </a:bodyPr>
          <a:lstStyle/>
          <a:p>
            <a:pPr algn="ctr"/>
            <a:r>
              <a:rPr lang="en-GB" sz="900" dirty="0" smtClean="0"/>
              <a:t>0.02</a:t>
            </a:r>
            <a:endParaRPr lang="en-US" sz="900" b="1" dirty="0"/>
          </a:p>
        </p:txBody>
      </p:sp>
      <p:sp>
        <p:nvSpPr>
          <p:cNvPr id="153" name="TextBox 152"/>
          <p:cNvSpPr txBox="1"/>
          <p:nvPr/>
        </p:nvSpPr>
        <p:spPr>
          <a:xfrm>
            <a:off x="6312878" y="2643816"/>
            <a:ext cx="782515" cy="230832"/>
          </a:xfrm>
          <a:prstGeom prst="rect">
            <a:avLst/>
          </a:prstGeom>
          <a:noFill/>
        </p:spPr>
        <p:txBody>
          <a:bodyPr wrap="square" rtlCol="0">
            <a:spAutoFit/>
          </a:bodyPr>
          <a:lstStyle/>
          <a:p>
            <a:pPr algn="ctr"/>
            <a:r>
              <a:rPr lang="en-GB" sz="900" dirty="0" smtClean="0"/>
              <a:t>0.003</a:t>
            </a:r>
            <a:endParaRPr lang="en-US" sz="900" b="1" dirty="0"/>
          </a:p>
        </p:txBody>
      </p:sp>
      <p:sp>
        <p:nvSpPr>
          <p:cNvPr id="154" name="TextBox 153"/>
          <p:cNvSpPr txBox="1"/>
          <p:nvPr/>
        </p:nvSpPr>
        <p:spPr>
          <a:xfrm>
            <a:off x="6312878" y="2853889"/>
            <a:ext cx="782515" cy="230832"/>
          </a:xfrm>
          <a:prstGeom prst="rect">
            <a:avLst/>
          </a:prstGeom>
          <a:noFill/>
        </p:spPr>
        <p:txBody>
          <a:bodyPr wrap="square" rtlCol="0">
            <a:spAutoFit/>
          </a:bodyPr>
          <a:lstStyle/>
          <a:p>
            <a:pPr algn="ctr"/>
            <a:r>
              <a:rPr lang="en-GB" sz="900" dirty="0" smtClean="0"/>
              <a:t>&lt;0.001</a:t>
            </a:r>
            <a:endParaRPr lang="en-US" sz="900" b="1" dirty="0"/>
          </a:p>
        </p:txBody>
      </p:sp>
      <p:sp>
        <p:nvSpPr>
          <p:cNvPr id="155" name="TextBox 154"/>
          <p:cNvSpPr txBox="1"/>
          <p:nvPr/>
        </p:nvSpPr>
        <p:spPr>
          <a:xfrm>
            <a:off x="6312878" y="3063963"/>
            <a:ext cx="782515" cy="230832"/>
          </a:xfrm>
          <a:prstGeom prst="rect">
            <a:avLst/>
          </a:prstGeom>
          <a:noFill/>
        </p:spPr>
        <p:txBody>
          <a:bodyPr wrap="square" rtlCol="0">
            <a:spAutoFit/>
          </a:bodyPr>
          <a:lstStyle/>
          <a:p>
            <a:pPr algn="ctr"/>
            <a:r>
              <a:rPr lang="en-GB" sz="900" dirty="0" smtClean="0"/>
              <a:t>0.05</a:t>
            </a:r>
            <a:endParaRPr lang="en-US" sz="900" b="1" dirty="0"/>
          </a:p>
        </p:txBody>
      </p:sp>
      <p:sp>
        <p:nvSpPr>
          <p:cNvPr id="157" name="TextBox 156"/>
          <p:cNvSpPr txBox="1"/>
          <p:nvPr/>
        </p:nvSpPr>
        <p:spPr>
          <a:xfrm>
            <a:off x="6312878" y="3274037"/>
            <a:ext cx="782515" cy="230832"/>
          </a:xfrm>
          <a:prstGeom prst="rect">
            <a:avLst/>
          </a:prstGeom>
          <a:noFill/>
        </p:spPr>
        <p:txBody>
          <a:bodyPr wrap="square" rtlCol="0">
            <a:spAutoFit/>
          </a:bodyPr>
          <a:lstStyle/>
          <a:p>
            <a:pPr algn="ctr"/>
            <a:r>
              <a:rPr lang="en-GB" sz="900" dirty="0"/>
              <a:t>&lt;0.001</a:t>
            </a:r>
            <a:endParaRPr lang="en-US" sz="900" b="1" dirty="0"/>
          </a:p>
        </p:txBody>
      </p:sp>
      <p:sp>
        <p:nvSpPr>
          <p:cNvPr id="9" name="Slide Number Placeholder 8"/>
          <p:cNvSpPr>
            <a:spLocks noGrp="1"/>
          </p:cNvSpPr>
          <p:nvPr>
            <p:ph type="sldNum" sz="quarter" idx="4"/>
          </p:nvPr>
        </p:nvSpPr>
        <p:spPr>
          <a:xfrm>
            <a:off x="955392" y="4878759"/>
            <a:ext cx="400050" cy="185738"/>
          </a:xfrm>
        </p:spPr>
        <p:txBody>
          <a:bodyPr/>
          <a:lstStyle/>
          <a:p>
            <a:pPr>
              <a:defRPr/>
            </a:pPr>
            <a:fld id="{2DD38B89-8EC2-401E-88DD-11F0CCAEBD75}" type="slidenum">
              <a:rPr lang="en-US" smtClean="0"/>
              <a:pPr>
                <a:defRPr/>
              </a:pPr>
              <a:t>27</a:t>
            </a:fld>
            <a:endParaRPr lang="en-US" dirty="0"/>
          </a:p>
        </p:txBody>
      </p:sp>
      <p:sp>
        <p:nvSpPr>
          <p:cNvPr id="45" name="Footer Placeholder 4"/>
          <p:cNvSpPr>
            <a:spLocks noGrp="1"/>
          </p:cNvSpPr>
          <p:nvPr>
            <p:ph type="ftr" sz="quarter" idx="3"/>
          </p:nvPr>
        </p:nvSpPr>
        <p:spPr>
          <a:xfrm>
            <a:off x="1107101" y="4878759"/>
            <a:ext cx="6477000" cy="188119"/>
          </a:xfrm>
        </p:spPr>
        <p:txBody>
          <a:bodyPr/>
          <a:lstStyle/>
          <a:p>
            <a:pPr>
              <a:defRPr/>
            </a:pPr>
            <a:r>
              <a:rPr lang="en-US" dirty="0" smtClean="0"/>
              <a:t> | </a:t>
            </a:r>
            <a:r>
              <a:rPr lang="en-US" dirty="0" err="1" smtClean="0"/>
              <a:t>Entresto</a:t>
            </a:r>
            <a:r>
              <a:rPr lang="en-US" dirty="0" smtClean="0"/>
              <a:t> Effect on </a:t>
            </a:r>
            <a:r>
              <a:rPr lang="en-US" dirty="0" err="1" smtClean="0"/>
              <a:t>QoL</a:t>
            </a:r>
            <a:r>
              <a:rPr lang="en-US" dirty="0"/>
              <a:t>  | </a:t>
            </a:r>
            <a:r>
              <a:rPr lang="en-US" dirty="0" smtClean="0"/>
              <a:t>FOR INTERNAL USE ONLY</a:t>
            </a:r>
            <a:endParaRPr lang="en-US" dirty="0"/>
          </a:p>
        </p:txBody>
      </p:sp>
    </p:spTree>
    <p:extLst>
      <p:ext uri="{BB962C8B-B14F-4D97-AF65-F5344CB8AC3E}">
        <p14:creationId xmlns:p14="http://schemas.microsoft.com/office/powerpoint/2010/main" val="34147410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extLst>
              <p:ext uri="{D42A27DB-BD31-4B8C-83A1-F6EECF244321}">
                <p14:modId xmlns:p14="http://schemas.microsoft.com/office/powerpoint/2010/main" val="1019056152"/>
              </p:ext>
            </p:extLst>
          </p:nvPr>
        </p:nvGraphicFramePr>
        <p:xfrm>
          <a:off x="1589" y="1192"/>
          <a:ext cx="1587" cy="1190"/>
        </p:xfrm>
        <a:graphic>
          <a:graphicData uri="http://schemas.openxmlformats.org/presentationml/2006/ole">
            <mc:AlternateContent xmlns:mc="http://schemas.openxmlformats.org/markup-compatibility/2006">
              <mc:Choice xmlns:v="urn:schemas-microsoft-com:vml" Requires="v">
                <p:oleObj spid="_x0000_s3081" name="think-cell Slide" r:id="rId5" imgW="338" imgH="338" progId="TCLayout.ActiveDocument.1">
                  <p:embed/>
                </p:oleObj>
              </mc:Choice>
              <mc:Fallback>
                <p:oleObj name="think-cell Slide" r:id="rId5" imgW="338" imgH="338" progId="TCLayout.ActiveDocument.1">
                  <p:embed/>
                  <p:pic>
                    <p:nvPicPr>
                      <p:cNvPr id="0" name=""/>
                      <p:cNvPicPr/>
                      <p:nvPr/>
                    </p:nvPicPr>
                    <p:blipFill>
                      <a:blip r:embed="rId6"/>
                      <a:stretch>
                        <a:fillRect/>
                      </a:stretch>
                    </p:blipFill>
                    <p:spPr>
                      <a:xfrm>
                        <a:off x="1589" y="1192"/>
                        <a:ext cx="1587" cy="1190"/>
                      </a:xfrm>
                      <a:prstGeom prst="rect">
                        <a:avLst/>
                      </a:prstGeom>
                    </p:spPr>
                  </p:pic>
                </p:oleObj>
              </mc:Fallback>
            </mc:AlternateContent>
          </a:graphicData>
        </a:graphic>
      </p:graphicFrame>
      <p:sp>
        <p:nvSpPr>
          <p:cNvPr id="7" name="Rectangle 6" hidden="1"/>
          <p:cNvSpPr/>
          <p:nvPr>
            <p:custDataLst>
              <p:tags r:id="rId3"/>
            </p:custDataLst>
          </p:nvPr>
        </p:nvSpPr>
        <p:spPr bwMode="auto">
          <a:xfrm>
            <a:off x="0" y="0"/>
            <a:ext cx="158750" cy="11906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US" sz="1000" dirty="0">
              <a:latin typeface="Arial" panose="020B0604020202020204" pitchFamily="34" charset="0"/>
              <a:sym typeface="Arial" panose="020B0604020202020204" pitchFamily="34" charset="0"/>
            </a:endParaRPr>
          </a:p>
        </p:txBody>
      </p:sp>
      <p:sp>
        <p:nvSpPr>
          <p:cNvPr id="2" name="Title 1"/>
          <p:cNvSpPr>
            <a:spLocks noGrp="1"/>
          </p:cNvSpPr>
          <p:nvPr>
            <p:ph type="title"/>
          </p:nvPr>
        </p:nvSpPr>
        <p:spPr>
          <a:xfrm>
            <a:off x="807781" y="339502"/>
            <a:ext cx="8423516" cy="698739"/>
          </a:xfrm>
        </p:spPr>
        <p:txBody>
          <a:bodyPr>
            <a:normAutofit/>
          </a:bodyPr>
          <a:lstStyle/>
          <a:p>
            <a:pPr>
              <a:spcAft>
                <a:spcPts val="600"/>
              </a:spcAft>
            </a:pPr>
            <a:r>
              <a:rPr lang="en-GB" sz="1600" dirty="0" smtClean="0">
                <a:solidFill>
                  <a:schemeClr val="tx1"/>
                </a:solidFill>
              </a:rPr>
              <a:t>Entresto is consistently superior vs. enalapril on Quality </a:t>
            </a:r>
            <a:r>
              <a:rPr lang="en-GB" sz="1600" dirty="0">
                <a:solidFill>
                  <a:schemeClr val="tx1"/>
                </a:solidFill>
              </a:rPr>
              <a:t>of </a:t>
            </a:r>
            <a:r>
              <a:rPr lang="en-GB" sz="1600" dirty="0" smtClean="0">
                <a:solidFill>
                  <a:schemeClr val="tx1"/>
                </a:solidFill>
              </a:rPr>
              <a:t>Life – across physician-assessed NYHA classes</a:t>
            </a:r>
            <a:br>
              <a:rPr lang="en-GB" sz="1600" dirty="0" smtClean="0">
                <a:solidFill>
                  <a:schemeClr val="tx1"/>
                </a:solidFill>
              </a:rPr>
            </a:br>
            <a:r>
              <a:rPr lang="en-GB" sz="1600" b="0" i="1" dirty="0" smtClean="0">
                <a:solidFill>
                  <a:schemeClr val="tx1"/>
                </a:solidFill>
              </a:rPr>
              <a:t>PARADIGM-HF </a:t>
            </a:r>
            <a:r>
              <a:rPr lang="en-GB" sz="1600" b="0" i="1" dirty="0">
                <a:solidFill>
                  <a:schemeClr val="tx1"/>
                </a:solidFill>
              </a:rPr>
              <a:t>study</a:t>
            </a:r>
            <a:endParaRPr lang="en-GB" sz="1600" dirty="0">
              <a:solidFill>
                <a:schemeClr val="tx1"/>
              </a:solidFill>
            </a:endParaRPr>
          </a:p>
        </p:txBody>
      </p:sp>
      <p:sp>
        <p:nvSpPr>
          <p:cNvPr id="19" name="TextBox 18"/>
          <p:cNvSpPr txBox="1"/>
          <p:nvPr/>
        </p:nvSpPr>
        <p:spPr>
          <a:xfrm>
            <a:off x="4554747" y="3699329"/>
            <a:ext cx="3648974" cy="461665"/>
          </a:xfrm>
          <a:prstGeom prst="rect">
            <a:avLst/>
          </a:prstGeom>
          <a:noFill/>
        </p:spPr>
        <p:txBody>
          <a:bodyPr wrap="square" rtlCol="0">
            <a:spAutoFit/>
          </a:bodyPr>
          <a:lstStyle/>
          <a:p>
            <a:r>
              <a:rPr lang="en-GB" sz="800" dirty="0" smtClean="0"/>
              <a:t>Source: Packer M. et al, Angiotensin Receptor </a:t>
            </a:r>
            <a:r>
              <a:rPr lang="en-GB" sz="800" dirty="0" err="1" smtClean="0"/>
              <a:t>Neprilysin</a:t>
            </a:r>
            <a:r>
              <a:rPr lang="en-GB" sz="800" dirty="0" smtClean="0"/>
              <a:t> Inhibition compared with </a:t>
            </a:r>
            <a:r>
              <a:rPr lang="en-GB" sz="800" dirty="0" err="1" smtClean="0"/>
              <a:t>enalapril</a:t>
            </a:r>
            <a:r>
              <a:rPr lang="en-GB" sz="800" dirty="0" smtClean="0"/>
              <a:t> on the risk of clinical progression in surviving patients with heart failure. Circulation. 2015 Jan 6;131(1):54-61</a:t>
            </a:r>
            <a:endParaRPr lang="en-US" sz="800" dirty="0"/>
          </a:p>
        </p:txBody>
      </p:sp>
      <p:sp>
        <p:nvSpPr>
          <p:cNvPr id="3" name="Rectangle 2"/>
          <p:cNvSpPr/>
          <p:nvPr/>
        </p:nvSpPr>
        <p:spPr>
          <a:xfrm>
            <a:off x="664234" y="1284883"/>
            <a:ext cx="3648974" cy="2843109"/>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4554747" y="1284883"/>
            <a:ext cx="3648974" cy="2843109"/>
          </a:xfrm>
          <a:prstGeom prst="rect">
            <a:avLst/>
          </a:prstGeom>
          <a:noFill/>
          <a:ln w="63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12694" y="1994323"/>
            <a:ext cx="3546726" cy="2646878"/>
          </a:xfrm>
          <a:prstGeom prst="rect">
            <a:avLst/>
          </a:prstGeom>
          <a:noFill/>
        </p:spPr>
        <p:txBody>
          <a:bodyPr wrap="square" rtlCol="0">
            <a:spAutoFit/>
          </a:bodyPr>
          <a:lstStyle/>
          <a:p>
            <a:pPr lvl="0"/>
            <a:r>
              <a:rPr lang="en-GB" sz="1400" dirty="0">
                <a:solidFill>
                  <a:srgbClr val="374B5A"/>
                </a:solidFill>
              </a:rPr>
              <a:t>The </a:t>
            </a:r>
            <a:r>
              <a:rPr lang="en-GB" sz="1400" dirty="0" err="1">
                <a:solidFill>
                  <a:srgbClr val="374B5A"/>
                </a:solidFill>
              </a:rPr>
              <a:t>Entresto</a:t>
            </a:r>
            <a:r>
              <a:rPr lang="en-GB" sz="1400" dirty="0">
                <a:solidFill>
                  <a:srgbClr val="374B5A"/>
                </a:solidFill>
              </a:rPr>
              <a:t> benefit on Quality of Life vs. </a:t>
            </a:r>
            <a:r>
              <a:rPr lang="en-GB" sz="1400" dirty="0" err="1">
                <a:solidFill>
                  <a:srgbClr val="374B5A"/>
                </a:solidFill>
              </a:rPr>
              <a:t>enalapril</a:t>
            </a:r>
            <a:r>
              <a:rPr lang="en-GB" sz="1400" dirty="0">
                <a:solidFill>
                  <a:srgbClr val="374B5A"/>
                </a:solidFill>
              </a:rPr>
              <a:t> is statistically significant for patients with moderate / severe symptoms at baseline (NYHA III/IV classes), as well as for patients with mild symptoms (NYHA I/II classes</a:t>
            </a:r>
            <a:r>
              <a:rPr lang="en-GB" sz="1400" dirty="0" smtClean="0">
                <a:solidFill>
                  <a:srgbClr val="374B5A"/>
                </a:solidFill>
              </a:rPr>
              <a:t>) – as measured by the EQ-5D index score</a:t>
            </a:r>
          </a:p>
          <a:p>
            <a:pPr lvl="0"/>
            <a:endParaRPr lang="en-GB" sz="1400" dirty="0" smtClean="0">
              <a:solidFill>
                <a:srgbClr val="374B5A"/>
              </a:solidFill>
            </a:endParaRPr>
          </a:p>
          <a:p>
            <a:pPr lvl="0"/>
            <a:endParaRPr lang="en-US" sz="1400" dirty="0" smtClean="0">
              <a:solidFill>
                <a:srgbClr val="374B5A"/>
              </a:solidFill>
            </a:endParaRPr>
          </a:p>
          <a:p>
            <a:pPr lvl="0"/>
            <a:endParaRPr lang="en-US" sz="1400" dirty="0" smtClean="0">
              <a:solidFill>
                <a:srgbClr val="FF0000"/>
              </a:solidFill>
            </a:endParaRPr>
          </a:p>
          <a:p>
            <a:pPr lvl="0"/>
            <a:r>
              <a:rPr lang="en-GB" sz="800" dirty="0" smtClean="0">
                <a:solidFill>
                  <a:srgbClr val="374B5A"/>
                </a:solidFill>
              </a:rPr>
              <a:t>Source</a:t>
            </a:r>
            <a:r>
              <a:rPr lang="en-GB" sz="800" dirty="0">
                <a:solidFill>
                  <a:srgbClr val="374B5A"/>
                </a:solidFill>
              </a:rPr>
              <a:t>: </a:t>
            </a:r>
            <a:r>
              <a:rPr lang="en-GB" sz="800" dirty="0" err="1">
                <a:solidFill>
                  <a:srgbClr val="374B5A"/>
                </a:solidFill>
              </a:rPr>
              <a:t>Trueman</a:t>
            </a:r>
            <a:r>
              <a:rPr lang="en-GB" sz="800" dirty="0">
                <a:solidFill>
                  <a:srgbClr val="374B5A"/>
                </a:solidFill>
              </a:rPr>
              <a:t> D. et al, Better health-related quality of life in patients treated with </a:t>
            </a:r>
            <a:r>
              <a:rPr lang="en-GB" sz="800" dirty="0" err="1">
                <a:solidFill>
                  <a:srgbClr val="374B5A"/>
                </a:solidFill>
              </a:rPr>
              <a:t>sacubitril</a:t>
            </a:r>
            <a:r>
              <a:rPr lang="en-GB" sz="800" dirty="0">
                <a:solidFill>
                  <a:srgbClr val="374B5A"/>
                </a:solidFill>
              </a:rPr>
              <a:t>/valsartan compared with </a:t>
            </a:r>
            <a:r>
              <a:rPr lang="en-GB" sz="800" dirty="0" err="1">
                <a:solidFill>
                  <a:srgbClr val="374B5A"/>
                </a:solidFill>
              </a:rPr>
              <a:t>enalapril</a:t>
            </a:r>
            <a:r>
              <a:rPr lang="en-GB" sz="800" dirty="0">
                <a:solidFill>
                  <a:srgbClr val="374B5A"/>
                </a:solidFill>
              </a:rPr>
              <a:t>, irrespective of baseline NYHA class: Analysis of EQ-5D in PARADIGM-HF. Abstract accepted at ESC Congress </a:t>
            </a:r>
            <a:r>
              <a:rPr lang="en-GB" sz="800" dirty="0" smtClean="0">
                <a:solidFill>
                  <a:srgbClr val="374B5A"/>
                </a:solidFill>
              </a:rPr>
              <a:t>2017.</a:t>
            </a:r>
            <a:endParaRPr lang="en-US" sz="800" dirty="0" smtClean="0">
              <a:solidFill>
                <a:srgbClr val="374B5A"/>
              </a:solidFill>
            </a:endParaRPr>
          </a:p>
          <a:p>
            <a:pPr lvl="0"/>
            <a:r>
              <a:rPr lang="en-GB" sz="800" dirty="0" smtClean="0">
                <a:solidFill>
                  <a:srgbClr val="374B5A"/>
                </a:solidFill>
              </a:rPr>
              <a:t>.</a:t>
            </a:r>
            <a:endParaRPr lang="en-US" sz="800" dirty="0">
              <a:solidFill>
                <a:srgbClr val="374B5A"/>
              </a:solidFill>
            </a:endParaRPr>
          </a:p>
        </p:txBody>
      </p:sp>
      <p:sp>
        <p:nvSpPr>
          <p:cNvPr id="24" name="TextBox 23"/>
          <p:cNvSpPr txBox="1"/>
          <p:nvPr/>
        </p:nvSpPr>
        <p:spPr>
          <a:xfrm>
            <a:off x="4642338" y="1994324"/>
            <a:ext cx="3429001" cy="1169551"/>
          </a:xfrm>
          <a:prstGeom prst="rect">
            <a:avLst/>
          </a:prstGeom>
          <a:noFill/>
        </p:spPr>
        <p:txBody>
          <a:bodyPr wrap="square" rtlCol="0">
            <a:spAutoFit/>
          </a:bodyPr>
          <a:lstStyle/>
          <a:p>
            <a:r>
              <a:rPr lang="en-GB" sz="1400" dirty="0" smtClean="0"/>
              <a:t>Patients* treated with Entresto were less likely to have functional deterioration </a:t>
            </a:r>
            <a:r>
              <a:rPr lang="en-GB" sz="1400" dirty="0"/>
              <a:t>(by at least 1 NYHA </a:t>
            </a:r>
            <a:r>
              <a:rPr lang="en-GB" sz="1400" dirty="0" smtClean="0"/>
              <a:t>class) vs. patients treated </a:t>
            </a:r>
            <a:r>
              <a:rPr lang="en-GB" sz="1400" dirty="0"/>
              <a:t>with enalapril after </a:t>
            </a:r>
            <a:r>
              <a:rPr lang="en-GB" sz="1400" dirty="0" smtClean="0"/>
              <a:t>8 and 12 </a:t>
            </a:r>
            <a:r>
              <a:rPr lang="en-GB" sz="1400" dirty="0"/>
              <a:t>months of treatment </a:t>
            </a:r>
            <a:r>
              <a:rPr lang="en-GB" sz="1400" dirty="0" smtClean="0"/>
              <a:t>(statistically significant difference) </a:t>
            </a:r>
            <a:endParaRPr lang="en-US" sz="1400" dirty="0"/>
          </a:p>
        </p:txBody>
      </p:sp>
      <p:sp>
        <p:nvSpPr>
          <p:cNvPr id="12" name="TextBox 11"/>
          <p:cNvSpPr txBox="1"/>
          <p:nvPr/>
        </p:nvSpPr>
        <p:spPr>
          <a:xfrm>
            <a:off x="4536705" y="3513218"/>
            <a:ext cx="1459715" cy="246221"/>
          </a:xfrm>
          <a:prstGeom prst="rect">
            <a:avLst/>
          </a:prstGeom>
          <a:noFill/>
        </p:spPr>
        <p:txBody>
          <a:bodyPr wrap="square" rtlCol="0">
            <a:spAutoFit/>
          </a:bodyPr>
          <a:lstStyle/>
          <a:p>
            <a:r>
              <a:rPr lang="en-GB" sz="1000" dirty="0"/>
              <a:t>* In surviving </a:t>
            </a:r>
            <a:r>
              <a:rPr lang="en-GB" sz="1000" dirty="0" smtClean="0"/>
              <a:t>patients</a:t>
            </a:r>
            <a:endParaRPr lang="en-GB" sz="1000" dirty="0"/>
          </a:p>
        </p:txBody>
      </p:sp>
      <p:sp>
        <p:nvSpPr>
          <p:cNvPr id="13" name="TextBox 12"/>
          <p:cNvSpPr txBox="1"/>
          <p:nvPr/>
        </p:nvSpPr>
        <p:spPr>
          <a:xfrm>
            <a:off x="712694" y="1333758"/>
            <a:ext cx="3546726" cy="523220"/>
          </a:xfrm>
          <a:prstGeom prst="rect">
            <a:avLst/>
          </a:prstGeom>
          <a:noFill/>
        </p:spPr>
        <p:txBody>
          <a:bodyPr wrap="square" rtlCol="0">
            <a:spAutoFit/>
          </a:bodyPr>
          <a:lstStyle/>
          <a:p>
            <a:r>
              <a:rPr lang="en-GB" sz="1400" b="1" dirty="0" err="1" smtClean="0"/>
              <a:t>Entresto</a:t>
            </a:r>
            <a:r>
              <a:rPr lang="en-GB" sz="1400" b="1" dirty="0" smtClean="0"/>
              <a:t> improves patients’ Quality of Life vs. </a:t>
            </a:r>
            <a:r>
              <a:rPr lang="en-GB" sz="1400" b="1" dirty="0" err="1" smtClean="0"/>
              <a:t>enalapril</a:t>
            </a:r>
            <a:r>
              <a:rPr lang="en-GB" sz="1400" b="1" dirty="0" smtClean="0"/>
              <a:t> irrespective of NYHA class</a:t>
            </a:r>
            <a:endParaRPr lang="en-US" sz="1400" b="1" dirty="0"/>
          </a:p>
        </p:txBody>
      </p:sp>
      <p:sp>
        <p:nvSpPr>
          <p:cNvPr id="14" name="TextBox 13"/>
          <p:cNvSpPr txBox="1"/>
          <p:nvPr/>
        </p:nvSpPr>
        <p:spPr>
          <a:xfrm>
            <a:off x="4642338" y="1333758"/>
            <a:ext cx="3429001" cy="523220"/>
          </a:xfrm>
          <a:prstGeom prst="rect">
            <a:avLst/>
          </a:prstGeom>
          <a:noFill/>
        </p:spPr>
        <p:txBody>
          <a:bodyPr wrap="square" rtlCol="0">
            <a:spAutoFit/>
          </a:bodyPr>
          <a:lstStyle/>
          <a:p>
            <a:r>
              <a:rPr lang="en-GB" sz="1400" b="1" dirty="0" smtClean="0"/>
              <a:t>Patients on Entresto are less likely to have functional class deterioration vs. </a:t>
            </a:r>
            <a:r>
              <a:rPr lang="en-GB" sz="1400" b="1" dirty="0" err="1" smtClean="0"/>
              <a:t>enalapril</a:t>
            </a:r>
            <a:endParaRPr lang="en-US" sz="1400" b="1" strike="sngStrike" dirty="0"/>
          </a:p>
        </p:txBody>
      </p:sp>
      <p:cxnSp>
        <p:nvCxnSpPr>
          <p:cNvPr id="15" name="Straight Connector 14"/>
          <p:cNvCxnSpPr/>
          <p:nvPr/>
        </p:nvCxnSpPr>
        <p:spPr>
          <a:xfrm>
            <a:off x="777753" y="1918925"/>
            <a:ext cx="3468932"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46368" y="1918925"/>
            <a:ext cx="3468932" cy="0"/>
          </a:xfrm>
          <a:prstGeom prst="line">
            <a:avLst/>
          </a:prstGeom>
          <a:ln w="31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4"/>
          </p:nvPr>
        </p:nvSpPr>
        <p:spPr>
          <a:xfrm>
            <a:off x="974442" y="4878759"/>
            <a:ext cx="400050" cy="185738"/>
          </a:xfrm>
        </p:spPr>
        <p:txBody>
          <a:bodyPr/>
          <a:lstStyle/>
          <a:p>
            <a:pPr>
              <a:defRPr/>
            </a:pPr>
            <a:fld id="{2DD38B89-8EC2-401E-88DD-11F0CCAEBD75}" type="slidenum">
              <a:rPr lang="en-US" smtClean="0"/>
              <a:pPr>
                <a:defRPr/>
              </a:pPr>
              <a:t>28</a:t>
            </a:fld>
            <a:endParaRPr lang="en-US" dirty="0"/>
          </a:p>
        </p:txBody>
      </p:sp>
      <p:sp>
        <p:nvSpPr>
          <p:cNvPr id="25" name="Footer Placeholder 4"/>
          <p:cNvSpPr>
            <a:spLocks noGrp="1"/>
          </p:cNvSpPr>
          <p:nvPr>
            <p:ph type="ftr" sz="quarter" idx="3"/>
          </p:nvPr>
        </p:nvSpPr>
        <p:spPr>
          <a:xfrm>
            <a:off x="1107101" y="4878759"/>
            <a:ext cx="6477000" cy="188119"/>
          </a:xfrm>
        </p:spPr>
        <p:txBody>
          <a:bodyPr/>
          <a:lstStyle/>
          <a:p>
            <a:pPr>
              <a:defRPr/>
            </a:pPr>
            <a:r>
              <a:rPr lang="en-US" dirty="0" smtClean="0"/>
              <a:t> | </a:t>
            </a:r>
            <a:r>
              <a:rPr lang="en-US" dirty="0" err="1" smtClean="0"/>
              <a:t>Entresto</a:t>
            </a:r>
            <a:r>
              <a:rPr lang="en-US" dirty="0" smtClean="0"/>
              <a:t> Effect on </a:t>
            </a:r>
            <a:r>
              <a:rPr lang="en-US" dirty="0" err="1" smtClean="0"/>
              <a:t>QoL</a:t>
            </a:r>
            <a:r>
              <a:rPr lang="en-US" dirty="0"/>
              <a:t>  | </a:t>
            </a:r>
            <a:r>
              <a:rPr lang="en-US" dirty="0" smtClean="0"/>
              <a:t>FOR INTERNAL USE ONLY</a:t>
            </a:r>
            <a:endParaRPr lang="en-US" dirty="0"/>
          </a:p>
        </p:txBody>
      </p:sp>
    </p:spTree>
    <p:extLst>
      <p:ext uri="{BB962C8B-B14F-4D97-AF65-F5344CB8AC3E}">
        <p14:creationId xmlns:p14="http://schemas.microsoft.com/office/powerpoint/2010/main" val="40636186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6A64CE4-6FF2-49DC-AC01-7CC65C454BA0}"/>
              </a:ext>
            </a:extLst>
          </p:cNvPr>
          <p:cNvSpPr>
            <a:spLocks noGrp="1"/>
          </p:cNvSpPr>
          <p:nvPr>
            <p:ph type="title"/>
          </p:nvPr>
        </p:nvSpPr>
        <p:spPr/>
        <p:txBody>
          <a:bodyPr>
            <a:normAutofit/>
          </a:bodyPr>
          <a:lstStyle/>
          <a:p>
            <a:r>
              <a:rPr lang="en-IN" sz="2400" dirty="0"/>
              <a:t>Management: </a:t>
            </a:r>
            <a:r>
              <a:rPr lang="en-IN" sz="2400" dirty="0" smtClean="0"/>
              <a:t>August 2016 </a:t>
            </a:r>
            <a:endParaRPr lang="en-IN" sz="2400"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3332670624"/>
              </p:ext>
            </p:extLst>
          </p:nvPr>
        </p:nvGraphicFramePr>
        <p:xfrm>
          <a:off x="865567" y="1347614"/>
          <a:ext cx="7543800" cy="834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a:extLst>
              <a:ext uri="{FF2B5EF4-FFF2-40B4-BE49-F238E27FC236}">
                <a16:creationId xmlns="" xmlns:a16="http://schemas.microsoft.com/office/drawing/2014/main" id="{255E2BB0-8300-48E3-804A-B5E1B6D7EAE2}"/>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 xmlns:a16="http://schemas.microsoft.com/office/drawing/2014/main" id="{2E06557E-7B39-4837-8F28-054D1E41DA81}"/>
              </a:ext>
            </a:extLst>
          </p:cNvPr>
          <p:cNvSpPr>
            <a:spLocks noGrp="1"/>
          </p:cNvSpPr>
          <p:nvPr>
            <p:ph type="sldNum" sz="quarter" idx="12"/>
          </p:nvPr>
        </p:nvSpPr>
        <p:spPr/>
        <p:txBody>
          <a:bodyPr/>
          <a:lstStyle/>
          <a:p>
            <a:fld id="{5BBF733F-C515-40D9-B856-7FD1FCC86CB1}" type="slidenum">
              <a:rPr lang="en-US" smtClean="0"/>
              <a:pPr/>
              <a:t>29</a:t>
            </a:fld>
            <a:endParaRPr lang="en-US"/>
          </a:p>
        </p:txBody>
      </p:sp>
    </p:spTree>
    <p:extLst>
      <p:ext uri="{BB962C8B-B14F-4D97-AF65-F5344CB8AC3E}">
        <p14:creationId xmlns:p14="http://schemas.microsoft.com/office/powerpoint/2010/main" val="3498891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23739" y="123478"/>
            <a:ext cx="7543800" cy="675487"/>
          </a:xfrm>
        </p:spPr>
        <p:txBody>
          <a:bodyPr>
            <a:normAutofit fontScale="90000"/>
          </a:bodyPr>
          <a:lstStyle/>
          <a:p>
            <a:r>
              <a:rPr lang="en-GB" sz="2400" dirty="0"/>
              <a:t>Due to the progressive nature of HF, patients cannot be </a:t>
            </a:r>
            <a:r>
              <a:rPr lang="en-GB" sz="2400" dirty="0" smtClean="0"/>
              <a:t>perceived </a:t>
            </a:r>
            <a:r>
              <a:rPr lang="en-GB" sz="2400" dirty="0"/>
              <a:t>as ‘stable</a:t>
            </a:r>
            <a:r>
              <a:rPr lang="en-GB" sz="2400" dirty="0" smtClean="0"/>
              <a:t>’</a:t>
            </a:r>
            <a:endParaRPr lang="en-GB" sz="2400" dirty="0"/>
          </a:p>
        </p:txBody>
      </p:sp>
      <p:sp>
        <p:nvSpPr>
          <p:cNvPr id="59" name="Freeform 58"/>
          <p:cNvSpPr>
            <a:spLocks/>
          </p:cNvSpPr>
          <p:nvPr/>
        </p:nvSpPr>
        <p:spPr bwMode="auto">
          <a:xfrm>
            <a:off x="828675" y="1770125"/>
            <a:ext cx="7480300" cy="2301479"/>
          </a:xfrm>
          <a:custGeom>
            <a:avLst/>
            <a:gdLst>
              <a:gd name="T0" fmla="*/ 0 w 1913"/>
              <a:gd name="T1" fmla="*/ 0 h 783"/>
              <a:gd name="T2" fmla="*/ 214 w 1913"/>
              <a:gd name="T3" fmla="*/ 3 h 783"/>
              <a:gd name="T4" fmla="*/ 253 w 1913"/>
              <a:gd name="T5" fmla="*/ 34 h 783"/>
              <a:gd name="T6" fmla="*/ 342 w 1913"/>
              <a:gd name="T7" fmla="*/ 401 h 783"/>
              <a:gd name="T8" fmla="*/ 361 w 1913"/>
              <a:gd name="T9" fmla="*/ 401 h 783"/>
              <a:gd name="T10" fmla="*/ 453 w 1913"/>
              <a:gd name="T11" fmla="*/ 36 h 783"/>
              <a:gd name="T12" fmla="*/ 487 w 1913"/>
              <a:gd name="T13" fmla="*/ 14 h 783"/>
              <a:gd name="T14" fmla="*/ 771 w 1913"/>
              <a:gd name="T15" fmla="*/ 77 h 783"/>
              <a:gd name="T16" fmla="*/ 803 w 1913"/>
              <a:gd name="T17" fmla="*/ 111 h 783"/>
              <a:gd name="T18" fmla="*/ 862 w 1913"/>
              <a:gd name="T19" fmla="*/ 450 h 783"/>
              <a:gd name="T20" fmla="*/ 878 w 1913"/>
              <a:gd name="T21" fmla="*/ 450 h 783"/>
              <a:gd name="T22" fmla="*/ 941 w 1913"/>
              <a:gd name="T23" fmla="*/ 153 h 783"/>
              <a:gd name="T24" fmla="*/ 970 w 1913"/>
              <a:gd name="T25" fmla="*/ 135 h 783"/>
              <a:gd name="T26" fmla="*/ 995 w 1913"/>
              <a:gd name="T27" fmla="*/ 140 h 783"/>
              <a:gd name="T28" fmla="*/ 1016 w 1913"/>
              <a:gd name="T29" fmla="*/ 162 h 783"/>
              <a:gd name="T30" fmla="*/ 1062 w 1913"/>
              <a:gd name="T31" fmla="*/ 485 h 783"/>
              <a:gd name="T32" fmla="*/ 1080 w 1913"/>
              <a:gd name="T33" fmla="*/ 486 h 783"/>
              <a:gd name="T34" fmla="*/ 1146 w 1913"/>
              <a:gd name="T35" fmla="*/ 217 h 783"/>
              <a:gd name="T36" fmla="*/ 1169 w 1913"/>
              <a:gd name="T37" fmla="*/ 206 h 783"/>
              <a:gd name="T38" fmla="*/ 1368 w 1913"/>
              <a:gd name="T39" fmla="*/ 296 h 783"/>
              <a:gd name="T40" fmla="*/ 1389 w 1913"/>
              <a:gd name="T41" fmla="*/ 325 h 783"/>
              <a:gd name="T42" fmla="*/ 1422 w 1913"/>
              <a:gd name="T43" fmla="*/ 607 h 783"/>
              <a:gd name="T44" fmla="*/ 1431 w 1913"/>
              <a:gd name="T45" fmla="*/ 608 h 783"/>
              <a:gd name="T46" fmla="*/ 1496 w 1913"/>
              <a:gd name="T47" fmla="*/ 386 h 783"/>
              <a:gd name="T48" fmla="*/ 1506 w 1913"/>
              <a:gd name="T49" fmla="*/ 382 h 783"/>
              <a:gd name="T50" fmla="*/ 1525 w 1913"/>
              <a:gd name="T51" fmla="*/ 392 h 783"/>
              <a:gd name="T52" fmla="*/ 1542 w 1913"/>
              <a:gd name="T53" fmla="*/ 415 h 783"/>
              <a:gd name="T54" fmla="*/ 1579 w 1913"/>
              <a:gd name="T55" fmla="*/ 641 h 783"/>
              <a:gd name="T56" fmla="*/ 1592 w 1913"/>
              <a:gd name="T57" fmla="*/ 641 h 783"/>
              <a:gd name="T58" fmla="*/ 1625 w 1913"/>
              <a:gd name="T59" fmla="*/ 471 h 783"/>
              <a:gd name="T60" fmla="*/ 1641 w 1913"/>
              <a:gd name="T61" fmla="*/ 464 h 783"/>
              <a:gd name="T62" fmla="*/ 1663 w 1913"/>
              <a:gd name="T63" fmla="*/ 477 h 783"/>
              <a:gd name="T64" fmla="*/ 1681 w 1913"/>
              <a:gd name="T65" fmla="*/ 505 h 783"/>
              <a:gd name="T66" fmla="*/ 1709 w 1913"/>
              <a:gd name="T67" fmla="*/ 713 h 783"/>
              <a:gd name="T68" fmla="*/ 1720 w 1913"/>
              <a:gd name="T69" fmla="*/ 713 h 783"/>
              <a:gd name="T70" fmla="*/ 1752 w 1913"/>
              <a:gd name="T71" fmla="*/ 558 h 783"/>
              <a:gd name="T72" fmla="*/ 1769 w 1913"/>
              <a:gd name="T73" fmla="*/ 552 h 783"/>
              <a:gd name="T74" fmla="*/ 1875 w 1913"/>
              <a:gd name="T75" fmla="*/ 641 h 783"/>
              <a:gd name="T76" fmla="*/ 1897 w 1913"/>
              <a:gd name="T77" fmla="*/ 680 h 783"/>
              <a:gd name="T78" fmla="*/ 1913 w 1913"/>
              <a:gd name="T79" fmla="*/ 783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13" h="783">
                <a:moveTo>
                  <a:pt x="0" y="0"/>
                </a:moveTo>
                <a:cubicBezTo>
                  <a:pt x="214" y="3"/>
                  <a:pt x="214" y="3"/>
                  <a:pt x="214" y="3"/>
                </a:cubicBezTo>
                <a:cubicBezTo>
                  <a:pt x="232" y="3"/>
                  <a:pt x="249" y="16"/>
                  <a:pt x="253" y="34"/>
                </a:cubicBezTo>
                <a:cubicBezTo>
                  <a:pt x="342" y="401"/>
                  <a:pt x="342" y="401"/>
                  <a:pt x="342" y="401"/>
                </a:cubicBezTo>
                <a:cubicBezTo>
                  <a:pt x="344" y="411"/>
                  <a:pt x="358" y="411"/>
                  <a:pt x="361" y="401"/>
                </a:cubicBezTo>
                <a:cubicBezTo>
                  <a:pt x="453" y="36"/>
                  <a:pt x="453" y="36"/>
                  <a:pt x="453" y="36"/>
                </a:cubicBezTo>
                <a:cubicBezTo>
                  <a:pt x="457" y="20"/>
                  <a:pt x="472" y="11"/>
                  <a:pt x="487" y="14"/>
                </a:cubicBezTo>
                <a:cubicBezTo>
                  <a:pt x="771" y="77"/>
                  <a:pt x="771" y="77"/>
                  <a:pt x="771" y="77"/>
                </a:cubicBezTo>
                <a:cubicBezTo>
                  <a:pt x="787" y="81"/>
                  <a:pt x="800" y="94"/>
                  <a:pt x="803" y="111"/>
                </a:cubicBezTo>
                <a:cubicBezTo>
                  <a:pt x="862" y="450"/>
                  <a:pt x="862" y="450"/>
                  <a:pt x="862" y="450"/>
                </a:cubicBezTo>
                <a:cubicBezTo>
                  <a:pt x="864" y="458"/>
                  <a:pt x="876" y="459"/>
                  <a:pt x="878" y="450"/>
                </a:cubicBezTo>
                <a:cubicBezTo>
                  <a:pt x="941" y="153"/>
                  <a:pt x="941" y="153"/>
                  <a:pt x="941" y="153"/>
                </a:cubicBezTo>
                <a:cubicBezTo>
                  <a:pt x="944" y="140"/>
                  <a:pt x="957" y="132"/>
                  <a:pt x="970" y="135"/>
                </a:cubicBezTo>
                <a:cubicBezTo>
                  <a:pt x="995" y="140"/>
                  <a:pt x="995" y="140"/>
                  <a:pt x="995" y="140"/>
                </a:cubicBezTo>
                <a:cubicBezTo>
                  <a:pt x="1006" y="143"/>
                  <a:pt x="1014" y="152"/>
                  <a:pt x="1016" y="162"/>
                </a:cubicBezTo>
                <a:cubicBezTo>
                  <a:pt x="1062" y="485"/>
                  <a:pt x="1062" y="485"/>
                  <a:pt x="1062" y="485"/>
                </a:cubicBezTo>
                <a:cubicBezTo>
                  <a:pt x="1063" y="495"/>
                  <a:pt x="1078" y="496"/>
                  <a:pt x="1080" y="486"/>
                </a:cubicBezTo>
                <a:cubicBezTo>
                  <a:pt x="1146" y="217"/>
                  <a:pt x="1146" y="217"/>
                  <a:pt x="1146" y="217"/>
                </a:cubicBezTo>
                <a:cubicBezTo>
                  <a:pt x="1148" y="207"/>
                  <a:pt x="1159" y="202"/>
                  <a:pt x="1169" y="206"/>
                </a:cubicBezTo>
                <a:cubicBezTo>
                  <a:pt x="1368" y="296"/>
                  <a:pt x="1368" y="296"/>
                  <a:pt x="1368" y="296"/>
                </a:cubicBezTo>
                <a:cubicBezTo>
                  <a:pt x="1379" y="301"/>
                  <a:pt x="1387" y="312"/>
                  <a:pt x="1389" y="325"/>
                </a:cubicBezTo>
                <a:cubicBezTo>
                  <a:pt x="1422" y="607"/>
                  <a:pt x="1422" y="607"/>
                  <a:pt x="1422" y="607"/>
                </a:cubicBezTo>
                <a:cubicBezTo>
                  <a:pt x="1423" y="612"/>
                  <a:pt x="1430" y="613"/>
                  <a:pt x="1431" y="608"/>
                </a:cubicBezTo>
                <a:cubicBezTo>
                  <a:pt x="1496" y="386"/>
                  <a:pt x="1496" y="386"/>
                  <a:pt x="1496" y="386"/>
                </a:cubicBezTo>
                <a:cubicBezTo>
                  <a:pt x="1497" y="382"/>
                  <a:pt x="1502" y="379"/>
                  <a:pt x="1506" y="382"/>
                </a:cubicBezTo>
                <a:cubicBezTo>
                  <a:pt x="1525" y="392"/>
                  <a:pt x="1525" y="392"/>
                  <a:pt x="1525" y="392"/>
                </a:cubicBezTo>
                <a:cubicBezTo>
                  <a:pt x="1534" y="396"/>
                  <a:pt x="1541" y="405"/>
                  <a:pt x="1542" y="415"/>
                </a:cubicBezTo>
                <a:cubicBezTo>
                  <a:pt x="1579" y="641"/>
                  <a:pt x="1579" y="641"/>
                  <a:pt x="1579" y="641"/>
                </a:cubicBezTo>
                <a:cubicBezTo>
                  <a:pt x="1580" y="648"/>
                  <a:pt x="1591" y="648"/>
                  <a:pt x="1592" y="641"/>
                </a:cubicBezTo>
                <a:cubicBezTo>
                  <a:pt x="1625" y="471"/>
                  <a:pt x="1625" y="471"/>
                  <a:pt x="1625" y="471"/>
                </a:cubicBezTo>
                <a:cubicBezTo>
                  <a:pt x="1626" y="464"/>
                  <a:pt x="1634" y="460"/>
                  <a:pt x="1641" y="464"/>
                </a:cubicBezTo>
                <a:cubicBezTo>
                  <a:pt x="1663" y="477"/>
                  <a:pt x="1663" y="477"/>
                  <a:pt x="1663" y="477"/>
                </a:cubicBezTo>
                <a:cubicBezTo>
                  <a:pt x="1673" y="483"/>
                  <a:pt x="1679" y="494"/>
                  <a:pt x="1681" y="505"/>
                </a:cubicBezTo>
                <a:cubicBezTo>
                  <a:pt x="1709" y="713"/>
                  <a:pt x="1709" y="713"/>
                  <a:pt x="1709" y="713"/>
                </a:cubicBezTo>
                <a:cubicBezTo>
                  <a:pt x="1709" y="719"/>
                  <a:pt x="1718" y="720"/>
                  <a:pt x="1720" y="713"/>
                </a:cubicBezTo>
                <a:cubicBezTo>
                  <a:pt x="1752" y="558"/>
                  <a:pt x="1752" y="558"/>
                  <a:pt x="1752" y="558"/>
                </a:cubicBezTo>
                <a:cubicBezTo>
                  <a:pt x="1754" y="550"/>
                  <a:pt x="1763" y="547"/>
                  <a:pt x="1769" y="552"/>
                </a:cubicBezTo>
                <a:cubicBezTo>
                  <a:pt x="1875" y="641"/>
                  <a:pt x="1875" y="641"/>
                  <a:pt x="1875" y="641"/>
                </a:cubicBezTo>
                <a:cubicBezTo>
                  <a:pt x="1887" y="651"/>
                  <a:pt x="1894" y="665"/>
                  <a:pt x="1897" y="680"/>
                </a:cubicBezTo>
                <a:cubicBezTo>
                  <a:pt x="1913" y="783"/>
                  <a:pt x="1913" y="783"/>
                  <a:pt x="1913" y="783"/>
                </a:cubicBezTo>
              </a:path>
            </a:pathLst>
          </a:custGeom>
          <a:noFill/>
          <a:ln w="38100" cap="flat">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latin typeface="+mn-lt"/>
            </a:endParaRPr>
          </a:p>
        </p:txBody>
      </p:sp>
      <p:sp>
        <p:nvSpPr>
          <p:cNvPr id="60" name="Freeform 6"/>
          <p:cNvSpPr>
            <a:spLocks/>
          </p:cNvSpPr>
          <p:nvPr/>
        </p:nvSpPr>
        <p:spPr bwMode="auto">
          <a:xfrm>
            <a:off x="828675" y="1799891"/>
            <a:ext cx="7562850" cy="2213372"/>
          </a:xfrm>
          <a:custGeom>
            <a:avLst/>
            <a:gdLst>
              <a:gd name="T0" fmla="*/ 0 w 1934"/>
              <a:gd name="T1" fmla="*/ 753 h 753"/>
              <a:gd name="T2" fmla="*/ 1058 w 1934"/>
              <a:gd name="T3" fmla="*/ 400 h 753"/>
              <a:gd name="T4" fmla="*/ 1934 w 1934"/>
              <a:gd name="T5" fmla="*/ 0 h 753"/>
            </a:gdLst>
            <a:ahLst/>
            <a:cxnLst>
              <a:cxn ang="0">
                <a:pos x="T0" y="T1"/>
              </a:cxn>
              <a:cxn ang="0">
                <a:pos x="T2" y="T3"/>
              </a:cxn>
              <a:cxn ang="0">
                <a:pos x="T4" y="T5"/>
              </a:cxn>
            </a:cxnLst>
            <a:rect l="0" t="0" r="r" b="b"/>
            <a:pathLst>
              <a:path w="1934" h="753">
                <a:moveTo>
                  <a:pt x="0" y="753"/>
                </a:moveTo>
                <a:cubicBezTo>
                  <a:pt x="652" y="724"/>
                  <a:pt x="817" y="701"/>
                  <a:pt x="1058" y="400"/>
                </a:cubicBezTo>
                <a:cubicBezTo>
                  <a:pt x="1345" y="41"/>
                  <a:pt x="1452" y="37"/>
                  <a:pt x="1934" y="0"/>
                </a:cubicBezTo>
              </a:path>
            </a:pathLst>
          </a:custGeom>
          <a:noFill/>
          <a:ln w="38100" cap="flat">
            <a:solidFill>
              <a:srgbClr val="BFC0C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dirty="0">
              <a:latin typeface="+mn-lt"/>
            </a:endParaRPr>
          </a:p>
        </p:txBody>
      </p:sp>
      <p:sp>
        <p:nvSpPr>
          <p:cNvPr id="61" name="Oval 60"/>
          <p:cNvSpPr/>
          <p:nvPr/>
        </p:nvSpPr>
        <p:spPr>
          <a:xfrm>
            <a:off x="2028826" y="2783347"/>
            <a:ext cx="328612" cy="246459"/>
          </a:xfrm>
          <a:prstGeom prst="ellipse">
            <a:avLst/>
          </a:prstGeom>
          <a:noFill/>
          <a:ln w="95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n>
                <a:noFill/>
              </a:ln>
              <a:noFill/>
            </a:endParaRPr>
          </a:p>
        </p:txBody>
      </p:sp>
      <p:sp>
        <p:nvSpPr>
          <p:cNvPr id="62" name="Oval 61"/>
          <p:cNvSpPr/>
          <p:nvPr/>
        </p:nvSpPr>
        <p:spPr>
          <a:xfrm>
            <a:off x="4052888" y="2920865"/>
            <a:ext cx="328612" cy="246459"/>
          </a:xfrm>
          <a:prstGeom prst="ellipse">
            <a:avLst/>
          </a:prstGeom>
          <a:noFill/>
          <a:ln w="95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n>
                <a:noFill/>
              </a:ln>
              <a:noFill/>
            </a:endParaRPr>
          </a:p>
        </p:txBody>
      </p:sp>
      <p:sp>
        <p:nvSpPr>
          <p:cNvPr id="63" name="Oval 62"/>
          <p:cNvSpPr/>
          <p:nvPr/>
        </p:nvSpPr>
        <p:spPr>
          <a:xfrm>
            <a:off x="4829175" y="3029806"/>
            <a:ext cx="328612" cy="246459"/>
          </a:xfrm>
          <a:prstGeom prst="ellipse">
            <a:avLst/>
          </a:prstGeom>
          <a:noFill/>
          <a:ln w="95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n>
                <a:noFill/>
              </a:ln>
              <a:noFill/>
            </a:endParaRPr>
          </a:p>
        </p:txBody>
      </p:sp>
      <p:sp>
        <p:nvSpPr>
          <p:cNvPr id="64" name="Oval 63"/>
          <p:cNvSpPr/>
          <p:nvPr/>
        </p:nvSpPr>
        <p:spPr>
          <a:xfrm>
            <a:off x="6219825" y="3369134"/>
            <a:ext cx="328612" cy="246459"/>
          </a:xfrm>
          <a:prstGeom prst="ellipse">
            <a:avLst/>
          </a:prstGeom>
          <a:noFill/>
          <a:ln w="95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n>
                <a:noFill/>
              </a:ln>
              <a:noFill/>
            </a:endParaRPr>
          </a:p>
        </p:txBody>
      </p:sp>
      <p:sp>
        <p:nvSpPr>
          <p:cNvPr id="65" name="Oval 64"/>
          <p:cNvSpPr/>
          <p:nvPr/>
        </p:nvSpPr>
        <p:spPr>
          <a:xfrm>
            <a:off x="6824662" y="3458431"/>
            <a:ext cx="328612" cy="246459"/>
          </a:xfrm>
          <a:prstGeom prst="ellipse">
            <a:avLst/>
          </a:prstGeom>
          <a:noFill/>
          <a:ln w="95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n>
                <a:noFill/>
              </a:ln>
              <a:noFill/>
            </a:endParaRPr>
          </a:p>
        </p:txBody>
      </p:sp>
      <p:sp>
        <p:nvSpPr>
          <p:cNvPr id="66" name="Oval 65"/>
          <p:cNvSpPr/>
          <p:nvPr/>
        </p:nvSpPr>
        <p:spPr>
          <a:xfrm>
            <a:off x="7340199" y="3672745"/>
            <a:ext cx="328612" cy="246459"/>
          </a:xfrm>
          <a:prstGeom prst="ellipse">
            <a:avLst/>
          </a:prstGeom>
          <a:noFill/>
          <a:ln w="9525">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n>
                <a:noFill/>
              </a:ln>
              <a:noFill/>
            </a:endParaRPr>
          </a:p>
        </p:txBody>
      </p:sp>
      <p:sp>
        <p:nvSpPr>
          <p:cNvPr id="67" name="Freeform 66"/>
          <p:cNvSpPr/>
          <p:nvPr/>
        </p:nvSpPr>
        <p:spPr>
          <a:xfrm>
            <a:off x="8427678" y="1770125"/>
            <a:ext cx="315045" cy="2184797"/>
          </a:xfrm>
          <a:custGeom>
            <a:avLst/>
            <a:gdLst>
              <a:gd name="connsiteX0" fmla="*/ 104162 w 315045"/>
              <a:gd name="connsiteY0" fmla="*/ 1751012 h 2913062"/>
              <a:gd name="connsiteX1" fmla="*/ 210883 w 315045"/>
              <a:gd name="connsiteY1" fmla="*/ 1751012 h 2913062"/>
              <a:gd name="connsiteX2" fmla="*/ 210883 w 315045"/>
              <a:gd name="connsiteY2" fmla="*/ 2913062 h 2913062"/>
              <a:gd name="connsiteX3" fmla="*/ 104162 w 315045"/>
              <a:gd name="connsiteY3" fmla="*/ 2913062 h 2913062"/>
              <a:gd name="connsiteX4" fmla="*/ 157523 w 315045"/>
              <a:gd name="connsiteY4" fmla="*/ 0 h 2913062"/>
              <a:gd name="connsiteX5" fmla="*/ 315045 w 315045"/>
              <a:gd name="connsiteY5" fmla="*/ 302828 h 2913062"/>
              <a:gd name="connsiteX6" fmla="*/ 210883 w 315045"/>
              <a:gd name="connsiteY6" fmla="*/ 302828 h 2913062"/>
              <a:gd name="connsiteX7" fmla="*/ 210883 w 315045"/>
              <a:gd name="connsiteY7" fmla="*/ 1350962 h 2913062"/>
              <a:gd name="connsiteX8" fmla="*/ 104162 w 315045"/>
              <a:gd name="connsiteY8" fmla="*/ 1350962 h 2913062"/>
              <a:gd name="connsiteX9" fmla="*/ 104162 w 315045"/>
              <a:gd name="connsiteY9" fmla="*/ 302828 h 2913062"/>
              <a:gd name="connsiteX10" fmla="*/ 0 w 315045"/>
              <a:gd name="connsiteY10" fmla="*/ 302828 h 291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5045" h="2913062">
                <a:moveTo>
                  <a:pt x="104162" y="1751012"/>
                </a:moveTo>
                <a:lnTo>
                  <a:pt x="210883" y="1751012"/>
                </a:lnTo>
                <a:lnTo>
                  <a:pt x="210883" y="2913062"/>
                </a:lnTo>
                <a:lnTo>
                  <a:pt x="104162" y="2913062"/>
                </a:lnTo>
                <a:close/>
                <a:moveTo>
                  <a:pt x="157523" y="0"/>
                </a:moveTo>
                <a:lnTo>
                  <a:pt x="315045" y="302828"/>
                </a:lnTo>
                <a:lnTo>
                  <a:pt x="210883" y="302828"/>
                </a:lnTo>
                <a:lnTo>
                  <a:pt x="210883" y="1350962"/>
                </a:lnTo>
                <a:lnTo>
                  <a:pt x="104162" y="1350962"/>
                </a:lnTo>
                <a:lnTo>
                  <a:pt x="104162" y="302828"/>
                </a:lnTo>
                <a:lnTo>
                  <a:pt x="0" y="302828"/>
                </a:lnTo>
                <a:close/>
              </a:path>
            </a:pathLst>
          </a:custGeom>
          <a:solidFill>
            <a:srgbClr val="C6C6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n>
                <a:noFill/>
              </a:ln>
              <a:noFill/>
            </a:endParaRPr>
          </a:p>
        </p:txBody>
      </p:sp>
      <p:sp>
        <p:nvSpPr>
          <p:cNvPr id="68" name="TextBox 67"/>
          <p:cNvSpPr txBox="1"/>
          <p:nvPr/>
        </p:nvSpPr>
        <p:spPr>
          <a:xfrm>
            <a:off x="8205897" y="2794794"/>
            <a:ext cx="801117" cy="282573"/>
          </a:xfrm>
          <a:prstGeom prst="rect">
            <a:avLst/>
          </a:prstGeom>
          <a:noFill/>
        </p:spPr>
        <p:txBody>
          <a:bodyPr wrap="none" lIns="0" tIns="36000" rIns="0" bIns="0" rtlCol="0" anchor="t">
            <a:spAutoFit/>
          </a:bodyPr>
          <a:lstStyle/>
          <a:p>
            <a:pPr algn="ctr"/>
            <a:r>
              <a:rPr lang="en-GB" sz="1600" b="1" dirty="0" smtClean="0">
                <a:solidFill>
                  <a:srgbClr val="C6C6C6"/>
                </a:solidFill>
                <a:latin typeface="+mn-lt"/>
              </a:rPr>
              <a:t>Mortality</a:t>
            </a:r>
            <a:endParaRPr lang="en-GB" sz="1600" b="1" dirty="0">
              <a:solidFill>
                <a:srgbClr val="C6C6C6"/>
              </a:solidFill>
              <a:latin typeface="+mn-lt"/>
            </a:endParaRPr>
          </a:p>
        </p:txBody>
      </p:sp>
      <p:sp>
        <p:nvSpPr>
          <p:cNvPr id="69" name="TextBox 68"/>
          <p:cNvSpPr txBox="1"/>
          <p:nvPr/>
        </p:nvSpPr>
        <p:spPr>
          <a:xfrm>
            <a:off x="335134" y="2261788"/>
            <a:ext cx="714939" cy="1267458"/>
          </a:xfrm>
          <a:prstGeom prst="rect">
            <a:avLst/>
          </a:prstGeom>
          <a:noFill/>
        </p:spPr>
        <p:txBody>
          <a:bodyPr wrap="none" lIns="0" tIns="36000" rIns="0" bIns="0" rtlCol="0" anchor="t">
            <a:spAutoFit/>
          </a:bodyPr>
          <a:lstStyle/>
          <a:p>
            <a:pPr algn="ctr"/>
            <a:r>
              <a:rPr lang="en-GB" sz="1600" b="1" dirty="0" smtClean="0">
                <a:latin typeface="+mn-lt"/>
              </a:rPr>
              <a:t>Cardiac</a:t>
            </a:r>
            <a:br>
              <a:rPr lang="en-GB" sz="1600" b="1" dirty="0" smtClean="0">
                <a:latin typeface="+mn-lt"/>
              </a:rPr>
            </a:br>
            <a:r>
              <a:rPr lang="en-GB" sz="1600" b="1" dirty="0" smtClean="0">
                <a:latin typeface="+mn-lt"/>
              </a:rPr>
              <a:t>function</a:t>
            </a:r>
            <a:br>
              <a:rPr lang="en-GB" sz="1600" b="1" dirty="0" smtClean="0">
                <a:latin typeface="+mn-lt"/>
              </a:rPr>
            </a:br>
            <a:r>
              <a:rPr lang="en-GB" sz="1600" b="1" dirty="0" smtClean="0">
                <a:latin typeface="+mn-lt"/>
              </a:rPr>
              <a:t>and</a:t>
            </a:r>
            <a:br>
              <a:rPr lang="en-GB" sz="1600" b="1" dirty="0" smtClean="0">
                <a:latin typeface="+mn-lt"/>
              </a:rPr>
            </a:br>
            <a:r>
              <a:rPr lang="en-GB" sz="1600" b="1" dirty="0" smtClean="0">
                <a:latin typeface="+mn-lt"/>
              </a:rPr>
              <a:t>Quality</a:t>
            </a:r>
            <a:br>
              <a:rPr lang="en-GB" sz="1600" b="1" dirty="0" smtClean="0">
                <a:latin typeface="+mn-lt"/>
              </a:rPr>
            </a:br>
            <a:r>
              <a:rPr lang="en-GB" sz="1600" b="1" dirty="0" smtClean="0">
                <a:latin typeface="+mn-lt"/>
              </a:rPr>
              <a:t>of life</a:t>
            </a:r>
            <a:endParaRPr lang="en-GB" sz="1600" b="1" dirty="0">
              <a:latin typeface="+mn-lt"/>
            </a:endParaRPr>
          </a:p>
        </p:txBody>
      </p:sp>
      <p:sp>
        <p:nvSpPr>
          <p:cNvPr id="70" name="Freeform 69"/>
          <p:cNvSpPr/>
          <p:nvPr/>
        </p:nvSpPr>
        <p:spPr>
          <a:xfrm rot="10800000">
            <a:off x="513631" y="1770125"/>
            <a:ext cx="315045" cy="2184797"/>
          </a:xfrm>
          <a:custGeom>
            <a:avLst/>
            <a:gdLst>
              <a:gd name="connsiteX0" fmla="*/ 210883 w 315045"/>
              <a:gd name="connsiteY0" fmla="*/ 810419 h 2913062"/>
              <a:gd name="connsiteX1" fmla="*/ 104162 w 315045"/>
              <a:gd name="connsiteY1" fmla="*/ 810419 h 2913062"/>
              <a:gd name="connsiteX2" fmla="*/ 104162 w 315045"/>
              <a:gd name="connsiteY2" fmla="*/ 302828 h 2913062"/>
              <a:gd name="connsiteX3" fmla="*/ 0 w 315045"/>
              <a:gd name="connsiteY3" fmla="*/ 302828 h 2913062"/>
              <a:gd name="connsiteX4" fmla="*/ 157523 w 315045"/>
              <a:gd name="connsiteY4" fmla="*/ 0 h 2913062"/>
              <a:gd name="connsiteX5" fmla="*/ 315045 w 315045"/>
              <a:gd name="connsiteY5" fmla="*/ 302828 h 2913062"/>
              <a:gd name="connsiteX6" fmla="*/ 210883 w 315045"/>
              <a:gd name="connsiteY6" fmla="*/ 302828 h 2913062"/>
              <a:gd name="connsiteX7" fmla="*/ 210883 w 315045"/>
              <a:gd name="connsiteY7" fmla="*/ 2913062 h 2913062"/>
              <a:gd name="connsiteX8" fmla="*/ 104162 w 315045"/>
              <a:gd name="connsiteY8" fmla="*/ 2913062 h 2913062"/>
              <a:gd name="connsiteX9" fmla="*/ 104162 w 315045"/>
              <a:gd name="connsiteY9" fmla="*/ 2265362 h 2913062"/>
              <a:gd name="connsiteX10" fmla="*/ 210883 w 315045"/>
              <a:gd name="connsiteY10" fmla="*/ 2265362 h 2913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15045" h="2913062">
                <a:moveTo>
                  <a:pt x="210883" y="810419"/>
                </a:moveTo>
                <a:lnTo>
                  <a:pt x="104162" y="810419"/>
                </a:lnTo>
                <a:lnTo>
                  <a:pt x="104162" y="302828"/>
                </a:lnTo>
                <a:lnTo>
                  <a:pt x="0" y="302828"/>
                </a:lnTo>
                <a:lnTo>
                  <a:pt x="157523" y="0"/>
                </a:lnTo>
                <a:lnTo>
                  <a:pt x="315045" y="302828"/>
                </a:lnTo>
                <a:lnTo>
                  <a:pt x="210883" y="302828"/>
                </a:lnTo>
                <a:close/>
                <a:moveTo>
                  <a:pt x="210883" y="2913062"/>
                </a:moveTo>
                <a:lnTo>
                  <a:pt x="104162" y="2913062"/>
                </a:lnTo>
                <a:lnTo>
                  <a:pt x="104162" y="2265362"/>
                </a:lnTo>
                <a:lnTo>
                  <a:pt x="210883" y="2265362"/>
                </a:lnTo>
                <a:close/>
              </a:path>
            </a:pathLst>
          </a:cu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ln>
                <a:noFill/>
              </a:ln>
              <a:noFill/>
            </a:endParaRPr>
          </a:p>
        </p:txBody>
      </p:sp>
      <p:sp>
        <p:nvSpPr>
          <p:cNvPr id="71" name="TextBox 70"/>
          <p:cNvSpPr txBox="1"/>
          <p:nvPr/>
        </p:nvSpPr>
        <p:spPr>
          <a:xfrm>
            <a:off x="1471534" y="3049602"/>
            <a:ext cx="1490344" cy="528794"/>
          </a:xfrm>
          <a:prstGeom prst="rect">
            <a:avLst/>
          </a:prstGeom>
          <a:noFill/>
        </p:spPr>
        <p:txBody>
          <a:bodyPr wrap="none" lIns="0" tIns="36000" rIns="0" bIns="0" rtlCol="0" anchor="t">
            <a:spAutoFit/>
          </a:bodyPr>
          <a:lstStyle/>
          <a:p>
            <a:pPr algn="ctr"/>
            <a:r>
              <a:rPr lang="en-GB" sz="1600" dirty="0" smtClean="0">
                <a:latin typeface="+mn-lt"/>
              </a:rPr>
              <a:t>Decompensation/</a:t>
            </a:r>
          </a:p>
          <a:p>
            <a:pPr algn="ctr"/>
            <a:r>
              <a:rPr lang="en-GB" sz="1600" dirty="0" smtClean="0">
                <a:latin typeface="+mn-lt"/>
              </a:rPr>
              <a:t>hospitalization</a:t>
            </a:r>
            <a:endParaRPr lang="en-GB" sz="1600" dirty="0">
              <a:latin typeface="+mn-lt"/>
            </a:endParaRPr>
          </a:p>
        </p:txBody>
      </p:sp>
      <p:sp>
        <p:nvSpPr>
          <p:cNvPr id="72" name="TextBox 71"/>
          <p:cNvSpPr txBox="1"/>
          <p:nvPr/>
        </p:nvSpPr>
        <p:spPr>
          <a:xfrm>
            <a:off x="4280586" y="1532850"/>
            <a:ext cx="1349600" cy="282573"/>
          </a:xfrm>
          <a:prstGeom prst="rect">
            <a:avLst/>
          </a:prstGeom>
          <a:noFill/>
        </p:spPr>
        <p:txBody>
          <a:bodyPr wrap="none" lIns="0" tIns="36000" rIns="0" bIns="0" rtlCol="0" anchor="t">
            <a:spAutoFit/>
          </a:bodyPr>
          <a:lstStyle/>
          <a:p>
            <a:pPr algn="ctr"/>
            <a:r>
              <a:rPr lang="en-GB" sz="1600" dirty="0" smtClean="0">
                <a:latin typeface="+mn-lt"/>
              </a:rPr>
              <a:t>Chronic decline</a:t>
            </a:r>
            <a:r>
              <a:rPr lang="en-GB" sz="1600" baseline="30000" dirty="0">
                <a:latin typeface="+mn-lt"/>
              </a:rPr>
              <a:t>1</a:t>
            </a:r>
          </a:p>
        </p:txBody>
      </p:sp>
      <p:cxnSp>
        <p:nvCxnSpPr>
          <p:cNvPr id="73" name="Straight Arrow Connector 72"/>
          <p:cNvCxnSpPr/>
          <p:nvPr/>
        </p:nvCxnSpPr>
        <p:spPr>
          <a:xfrm>
            <a:off x="5410201" y="4121267"/>
            <a:ext cx="2898775"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a:off x="828676" y="4121267"/>
            <a:ext cx="2593975" cy="0"/>
          </a:xfrm>
          <a:prstGeom prst="straightConnector1">
            <a:avLst/>
          </a:prstGeom>
          <a:ln w="28575">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551756" y="3978930"/>
            <a:ext cx="1659492" cy="282573"/>
          </a:xfrm>
          <a:prstGeom prst="rect">
            <a:avLst/>
          </a:prstGeom>
          <a:noFill/>
          <a:ln>
            <a:noFill/>
          </a:ln>
        </p:spPr>
        <p:txBody>
          <a:bodyPr wrap="none" lIns="0" tIns="36000" rIns="0" bIns="0" rtlCol="0" anchor="t">
            <a:spAutoFit/>
          </a:bodyPr>
          <a:lstStyle/>
          <a:p>
            <a:pPr algn="ctr"/>
            <a:r>
              <a:rPr lang="en-GB" sz="1600" dirty="0" smtClean="0">
                <a:solidFill>
                  <a:schemeClr val="accent2"/>
                </a:solidFill>
                <a:latin typeface="+mn-lt"/>
              </a:rPr>
              <a:t>Disease progression</a:t>
            </a:r>
            <a:endParaRPr lang="en-GB" sz="1600" dirty="0">
              <a:solidFill>
                <a:schemeClr val="accent2"/>
              </a:solidFill>
              <a:latin typeface="+mn-lt"/>
            </a:endParaRPr>
          </a:p>
        </p:txBody>
      </p:sp>
      <p:sp>
        <p:nvSpPr>
          <p:cNvPr id="76" name="Footer Placeholder 1"/>
          <p:cNvSpPr>
            <a:spLocks noGrp="1"/>
          </p:cNvSpPr>
          <p:nvPr>
            <p:ph type="ftr" sz="quarter" idx="4294967295"/>
          </p:nvPr>
        </p:nvSpPr>
        <p:spPr>
          <a:xfrm>
            <a:off x="537374" y="4724085"/>
            <a:ext cx="7736081" cy="188119"/>
          </a:xfrm>
          <a:prstGeom prst="rect">
            <a:avLst/>
          </a:prstGeom>
        </p:spPr>
        <p:txBody>
          <a:bodyPr/>
          <a:lstStyle/>
          <a:p>
            <a:r>
              <a:rPr lang="en-GB" sz="800" dirty="0"/>
              <a:t>1. Adapted from Gheorghiade et al. Am J Cardiol 2005;96:11G–17G; 2. Ahmed et al. Am Heart J 2006;151:444–50; 3. Gheorghiade and Pang. J Am Coll Cardiol 2009;53:557–73; 4. Holland et al. J Card Fail 2010;16:150–6; 5. Muntwyler et al. Eur Heart J 2002;23:1861–6</a:t>
            </a:r>
          </a:p>
        </p:txBody>
      </p:sp>
      <p:sp>
        <p:nvSpPr>
          <p:cNvPr id="4" name="Text Placeholder 3"/>
          <p:cNvSpPr>
            <a:spLocks noGrp="1"/>
          </p:cNvSpPr>
          <p:nvPr>
            <p:ph type="body" sz="quarter" idx="10"/>
          </p:nvPr>
        </p:nvSpPr>
        <p:spPr>
          <a:xfrm>
            <a:off x="878883" y="771550"/>
            <a:ext cx="7863840" cy="290426"/>
          </a:xfrm>
        </p:spPr>
        <p:txBody>
          <a:bodyPr/>
          <a:lstStyle/>
          <a:p>
            <a:r>
              <a:rPr lang="en-GB" dirty="0" smtClean="0"/>
              <a:t>Frequency of decompensation and risk of mortality increase,</a:t>
            </a:r>
            <a:r>
              <a:rPr lang="en-GB" baseline="30000" dirty="0" smtClean="0"/>
              <a:t>1–5</a:t>
            </a:r>
            <a:r>
              <a:rPr lang="en-GB" dirty="0" smtClean="0"/>
              <a:t> with acute events and sudden death occurring at any time</a:t>
            </a:r>
            <a:endParaRPr lang="en-GB" dirty="0"/>
          </a:p>
        </p:txBody>
      </p:sp>
      <p:sp>
        <p:nvSpPr>
          <p:cNvPr id="23"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3</a:t>
            </a:fld>
            <a:endParaRPr lang="en-US" dirty="0" smtClean="0"/>
          </a:p>
        </p:txBody>
      </p:sp>
    </p:spTree>
    <p:extLst>
      <p:ext uri="{BB962C8B-B14F-4D97-AF65-F5344CB8AC3E}">
        <p14:creationId xmlns:p14="http://schemas.microsoft.com/office/powerpoint/2010/main" val="1072191450"/>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555526"/>
            <a:ext cx="8034845" cy="514350"/>
          </a:xfrm>
        </p:spPr>
        <p:txBody>
          <a:bodyPr>
            <a:normAutofit fontScale="90000"/>
          </a:bodyPr>
          <a:lstStyle/>
          <a:p>
            <a:r>
              <a:rPr lang="en-GB" sz="2200" dirty="0"/>
              <a:t>The majority of patients achieved and maintained the target </a:t>
            </a:r>
            <a:r>
              <a:rPr lang="en-GB" sz="2200" dirty="0" smtClean="0"/>
              <a:t>dose of </a:t>
            </a:r>
            <a:r>
              <a:rPr lang="en-US" sz="2200" dirty="0" smtClean="0"/>
              <a:t>Entresto </a:t>
            </a:r>
            <a:r>
              <a:rPr lang="en-GB" sz="2200" dirty="0" smtClean="0"/>
              <a:t>throughout </a:t>
            </a:r>
            <a:r>
              <a:rPr lang="en-GB" sz="2200" dirty="0"/>
              <a:t>PARADIGM-HF</a:t>
            </a:r>
            <a:r>
              <a:rPr lang="en-GB" sz="2200" baseline="30000" dirty="0"/>
              <a:t>1</a:t>
            </a:r>
            <a:r>
              <a:rPr lang="en-GB" sz="2200" dirty="0"/>
              <a:t/>
            </a:r>
            <a:br>
              <a:rPr lang="en-GB" sz="2200" dirty="0"/>
            </a:br>
            <a:endParaRPr lang="en-GB" sz="2200" dirty="0"/>
          </a:p>
        </p:txBody>
      </p:sp>
      <p:sp>
        <p:nvSpPr>
          <p:cNvPr id="7" name="TextBox 6"/>
          <p:cNvSpPr txBox="1"/>
          <p:nvPr/>
        </p:nvSpPr>
        <p:spPr>
          <a:xfrm>
            <a:off x="3007026" y="2364810"/>
            <a:ext cx="5074516" cy="584775"/>
          </a:xfrm>
          <a:prstGeom prst="rect">
            <a:avLst/>
          </a:prstGeom>
          <a:noFill/>
          <a:ln>
            <a:noFill/>
          </a:ln>
        </p:spPr>
        <p:txBody>
          <a:bodyPr wrap="square" rtlCol="0">
            <a:spAutoFit/>
          </a:bodyPr>
          <a:lstStyle/>
          <a:p>
            <a:r>
              <a:rPr lang="en-US" sz="1600" dirty="0" smtClean="0">
                <a:solidFill>
                  <a:srgbClr val="445665"/>
                </a:solidFill>
              </a:rPr>
              <a:t>OF PATIENTS </a:t>
            </a:r>
            <a:r>
              <a:rPr lang="en-US" sz="1600" b="1" dirty="0" smtClean="0">
                <a:solidFill>
                  <a:srgbClr val="445665"/>
                </a:solidFill>
              </a:rPr>
              <a:t>REMAINED AT THE TARGET DOSE </a:t>
            </a:r>
            <a:r>
              <a:rPr lang="en-US" sz="1600" dirty="0" smtClean="0">
                <a:solidFill>
                  <a:srgbClr val="445665"/>
                </a:solidFill>
              </a:rPr>
              <a:t>OF Entresto 200 MG* TWICE DAILY AT THE END OF THE STUDY</a:t>
            </a:r>
            <a:r>
              <a:rPr lang="en-US" sz="1600" baseline="30000" dirty="0" smtClean="0">
                <a:solidFill>
                  <a:srgbClr val="445665"/>
                </a:solidFill>
              </a:rPr>
              <a:t>1</a:t>
            </a:r>
            <a:endParaRPr lang="en-US" sz="1600" b="1" baseline="30000" dirty="0">
              <a:solidFill>
                <a:srgbClr val="445665"/>
              </a:solidFill>
            </a:endParaRPr>
          </a:p>
        </p:txBody>
      </p:sp>
      <p:sp>
        <p:nvSpPr>
          <p:cNvPr id="9" name="TextBox 8"/>
          <p:cNvSpPr txBox="1"/>
          <p:nvPr/>
        </p:nvSpPr>
        <p:spPr>
          <a:xfrm>
            <a:off x="1216844" y="1251620"/>
            <a:ext cx="2878768" cy="1938992"/>
          </a:xfrm>
          <a:prstGeom prst="rect">
            <a:avLst/>
          </a:prstGeom>
          <a:noFill/>
          <a:ln>
            <a:noFill/>
          </a:ln>
        </p:spPr>
        <p:txBody>
          <a:bodyPr wrap="square" rtlCol="0">
            <a:spAutoFit/>
          </a:bodyPr>
          <a:lstStyle/>
          <a:p>
            <a:r>
              <a:rPr lang="en-US" sz="12000" b="1" dirty="0" smtClean="0">
                <a:solidFill>
                  <a:srgbClr val="E1AA1E"/>
                </a:solidFill>
              </a:rPr>
              <a:t>76</a:t>
            </a:r>
            <a:r>
              <a:rPr lang="en-US" sz="12000" b="1" baseline="30000" dirty="0" smtClean="0">
                <a:solidFill>
                  <a:srgbClr val="E1AA1E"/>
                </a:solidFill>
              </a:rPr>
              <a:t>%</a:t>
            </a:r>
            <a:endParaRPr lang="en-US" sz="12000" b="1" baseline="30000" dirty="0">
              <a:solidFill>
                <a:srgbClr val="E1AA1E"/>
              </a:solidFill>
            </a:endParaRPr>
          </a:p>
        </p:txBody>
      </p:sp>
      <p:sp>
        <p:nvSpPr>
          <p:cNvPr id="10" name="TextBox 9"/>
          <p:cNvSpPr txBox="1"/>
          <p:nvPr/>
        </p:nvSpPr>
        <p:spPr>
          <a:xfrm>
            <a:off x="3033156" y="3125008"/>
            <a:ext cx="5065810" cy="1200329"/>
          </a:xfrm>
          <a:prstGeom prst="rect">
            <a:avLst/>
          </a:prstGeom>
          <a:noFill/>
          <a:ln>
            <a:noFill/>
          </a:ln>
        </p:spPr>
        <p:txBody>
          <a:bodyPr wrap="square" rtlCol="0">
            <a:spAutoFit/>
          </a:bodyPr>
          <a:lstStyle/>
          <a:p>
            <a:pPr marL="457200" indent="-457200">
              <a:buClr>
                <a:srgbClr val="E1AA1E"/>
              </a:buClr>
              <a:buFont typeface="Arial" panose="020B0604020202020204" pitchFamily="34" charset="0"/>
              <a:buChar char="•"/>
            </a:pPr>
            <a:r>
              <a:rPr lang="en-US" sz="1800" dirty="0" smtClean="0">
                <a:solidFill>
                  <a:srgbClr val="445665"/>
                </a:solidFill>
              </a:rPr>
              <a:t>There </a:t>
            </a:r>
            <a:r>
              <a:rPr lang="en-US" sz="1800" dirty="0">
                <a:solidFill>
                  <a:srgbClr val="445665"/>
                </a:solidFill>
              </a:rPr>
              <a:t>were fewer discontinuations due to adverse </a:t>
            </a:r>
            <a:r>
              <a:rPr lang="en-US" sz="1800" dirty="0" smtClean="0">
                <a:solidFill>
                  <a:srgbClr val="445665"/>
                </a:solidFill>
              </a:rPr>
              <a:t>events with Entresto </a:t>
            </a:r>
            <a:r>
              <a:rPr lang="en-US" sz="1800" dirty="0">
                <a:solidFill>
                  <a:srgbClr val="445665"/>
                </a:solidFill>
              </a:rPr>
              <a:t>vs enalapril (mean daily dose of 375 mg and 18.9 mg, respectively)</a:t>
            </a:r>
            <a:r>
              <a:rPr lang="en-US" sz="1800" baseline="30000" dirty="0">
                <a:solidFill>
                  <a:srgbClr val="445665"/>
                </a:solidFill>
              </a:rPr>
              <a:t>2</a:t>
            </a:r>
          </a:p>
        </p:txBody>
      </p:sp>
      <p:sp>
        <p:nvSpPr>
          <p:cNvPr id="11" name="Rectangle 16"/>
          <p:cNvSpPr/>
          <p:nvPr/>
        </p:nvSpPr>
        <p:spPr>
          <a:xfrm>
            <a:off x="640080" y="4492387"/>
            <a:ext cx="7685314" cy="623793"/>
          </a:xfrm>
          <a:prstGeom prst="rect">
            <a:avLst/>
          </a:prstGeom>
        </p:spPr>
        <p:txBody>
          <a:bodyPr wrap="square" lIns="0" tIns="0" rIns="0" bIns="252000" anchor="b" anchorCtr="0">
            <a:spAutoFit/>
          </a:bodyPr>
          <a:lstStyle/>
          <a:p>
            <a:r>
              <a:rPr lang="en-US" sz="800" b="1" dirty="0" smtClean="0">
                <a:solidFill>
                  <a:srgbClr val="374B5A"/>
                </a:solidFill>
              </a:rPr>
              <a:t>*</a:t>
            </a:r>
            <a:r>
              <a:rPr lang="en-GB" sz="800" dirty="0">
                <a:solidFill>
                  <a:srgbClr val="374B5A"/>
                </a:solidFill>
              </a:rPr>
              <a:t>In PARADIGM-HF, </a:t>
            </a:r>
            <a:r>
              <a:rPr lang="en-GB" sz="800" dirty="0" smtClean="0">
                <a:solidFill>
                  <a:srgbClr val="374B5A"/>
                </a:solidFill>
              </a:rPr>
              <a:t>sacubitril/valsartan </a:t>
            </a:r>
            <a:r>
              <a:rPr lang="en-GB" sz="800" dirty="0">
                <a:solidFill>
                  <a:srgbClr val="374B5A"/>
                </a:solidFill>
              </a:rPr>
              <a:t>24 mg/26 mg, 49 mg/51 mg, and 97 mg/103 mg were referred to </a:t>
            </a:r>
            <a:r>
              <a:rPr lang="en-GB" sz="800" dirty="0" smtClean="0">
                <a:solidFill>
                  <a:srgbClr val="374B5A"/>
                </a:solidFill>
              </a:rPr>
              <a:t>as 50 </a:t>
            </a:r>
            <a:r>
              <a:rPr lang="en-GB" sz="800" dirty="0">
                <a:solidFill>
                  <a:srgbClr val="374B5A"/>
                </a:solidFill>
              </a:rPr>
              <a:t>mg, 100 mg, and 200 mg, respectively.</a:t>
            </a:r>
          </a:p>
          <a:p>
            <a:pPr>
              <a:defRPr/>
            </a:pPr>
            <a:r>
              <a:rPr lang="en-US" sz="800" dirty="0" smtClean="0">
                <a:solidFill>
                  <a:srgbClr val="374B5A"/>
                </a:solidFill>
              </a:rPr>
              <a:t>1. </a:t>
            </a:r>
            <a:r>
              <a:rPr lang="en-US" sz="800" dirty="0"/>
              <a:t>Sacubitril/valsartan</a:t>
            </a:r>
            <a:r>
              <a:rPr lang="en-US" sz="800" dirty="0" smtClean="0">
                <a:solidFill>
                  <a:srgbClr val="374B5A"/>
                </a:solidFill>
              </a:rPr>
              <a:t> </a:t>
            </a:r>
            <a:r>
              <a:rPr lang="en-US" sz="800" dirty="0">
                <a:solidFill>
                  <a:srgbClr val="374B5A"/>
                </a:solidFill>
              </a:rPr>
              <a:t>Core Data Sheet, version 1.1. Novartis Pharmaceuticals, August </a:t>
            </a:r>
            <a:r>
              <a:rPr lang="en-US" sz="800" dirty="0" smtClean="0">
                <a:solidFill>
                  <a:srgbClr val="374B5A"/>
                </a:solidFill>
              </a:rPr>
              <a:t>2015;</a:t>
            </a:r>
          </a:p>
          <a:p>
            <a:pPr>
              <a:defRPr/>
            </a:pPr>
            <a:r>
              <a:rPr lang="da-DK" sz="800" dirty="0" smtClean="0"/>
              <a:t>2. McMurray </a:t>
            </a:r>
            <a:r>
              <a:rPr lang="da-DK" sz="800" dirty="0"/>
              <a:t>et al. N Engl J Med </a:t>
            </a:r>
            <a:r>
              <a:rPr lang="da-DK" sz="800" dirty="0" smtClean="0"/>
              <a:t>2014;371:993–1004</a:t>
            </a:r>
            <a:endParaRPr lang="da-DK" sz="800" dirty="0"/>
          </a:p>
        </p:txBody>
      </p:sp>
      <p:sp>
        <p:nvSpPr>
          <p:cNvPr id="8"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30</a:t>
            </a:fld>
            <a:endParaRPr lang="en-US" dirty="0" smtClean="0"/>
          </a:p>
        </p:txBody>
      </p:sp>
    </p:spTree>
    <p:extLst>
      <p:ext uri="{BB962C8B-B14F-4D97-AF65-F5344CB8AC3E}">
        <p14:creationId xmlns:p14="http://schemas.microsoft.com/office/powerpoint/2010/main" val="111620426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08353" y="339502"/>
            <a:ext cx="7999661" cy="514350"/>
          </a:xfrm>
        </p:spPr>
        <p:txBody>
          <a:bodyPr>
            <a:normAutofit fontScale="90000"/>
          </a:bodyPr>
          <a:lstStyle/>
          <a:p>
            <a:r>
              <a:rPr lang="en-GB" sz="2200" dirty="0"/>
              <a:t>The treatment benefit with </a:t>
            </a:r>
            <a:r>
              <a:rPr lang="en-GB" sz="2200" dirty="0" smtClean="0"/>
              <a:t>Entresto </a:t>
            </a:r>
            <a:r>
              <a:rPr lang="en-GB" sz="2200" dirty="0"/>
              <a:t>relative to </a:t>
            </a:r>
            <a:r>
              <a:rPr lang="en-GB" sz="2200" dirty="0" err="1"/>
              <a:t>enalapril</a:t>
            </a:r>
            <a:r>
              <a:rPr lang="en-GB" sz="2200" dirty="0"/>
              <a:t> was maintained at lower than target </a:t>
            </a:r>
            <a:r>
              <a:rPr lang="en-GB" sz="2200" dirty="0" smtClean="0"/>
              <a:t>doses – 1 of 2 </a:t>
            </a:r>
            <a:endParaRPr lang="en-GB" sz="2200" dirty="0"/>
          </a:p>
        </p:txBody>
      </p:sp>
      <p:sp>
        <p:nvSpPr>
          <p:cNvPr id="7" name="AutoShape 4"/>
          <p:cNvSpPr>
            <a:spLocks noChangeAspect="1" noChangeArrowheads="1" noTextEdit="1"/>
          </p:cNvSpPr>
          <p:nvPr/>
        </p:nvSpPr>
        <p:spPr bwMode="auto">
          <a:xfrm>
            <a:off x="657918" y="1807924"/>
            <a:ext cx="82296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Arial"/>
            </a:endParaRPr>
          </a:p>
        </p:txBody>
      </p:sp>
      <p:sp>
        <p:nvSpPr>
          <p:cNvPr id="8" name="Freeform 7"/>
          <p:cNvSpPr>
            <a:spLocks/>
          </p:cNvSpPr>
          <p:nvPr/>
        </p:nvSpPr>
        <p:spPr bwMode="auto">
          <a:xfrm>
            <a:off x="1476320" y="2332396"/>
            <a:ext cx="2831040" cy="1168094"/>
          </a:xfrm>
          <a:custGeom>
            <a:avLst/>
            <a:gdLst>
              <a:gd name="T0" fmla="*/ 0 w 3933"/>
              <a:gd name="T1" fmla="*/ 0 h 2160"/>
              <a:gd name="T2" fmla="*/ 0 w 3933"/>
              <a:gd name="T3" fmla="*/ 0 h 2160"/>
              <a:gd name="T4" fmla="*/ 3933 w 3933"/>
              <a:gd name="T5" fmla="*/ 0 h 2160"/>
              <a:gd name="T6" fmla="*/ 3933 w 3933"/>
              <a:gd name="T7" fmla="*/ 2160 h 2160"/>
              <a:gd name="T8" fmla="*/ 0 w 3933"/>
              <a:gd name="T9" fmla="*/ 2160 h 2160"/>
              <a:gd name="T10" fmla="*/ 0 w 3933"/>
              <a:gd name="T11" fmla="*/ 0 h 2160"/>
            </a:gdLst>
            <a:ahLst/>
            <a:cxnLst>
              <a:cxn ang="0">
                <a:pos x="T0" y="T1"/>
              </a:cxn>
              <a:cxn ang="0">
                <a:pos x="T2" y="T3"/>
              </a:cxn>
              <a:cxn ang="0">
                <a:pos x="T4" y="T5"/>
              </a:cxn>
              <a:cxn ang="0">
                <a:pos x="T6" y="T7"/>
              </a:cxn>
              <a:cxn ang="0">
                <a:pos x="T8" y="T9"/>
              </a:cxn>
              <a:cxn ang="0">
                <a:pos x="T10" y="T11"/>
              </a:cxn>
            </a:cxnLst>
            <a:rect l="0" t="0" r="r" b="b"/>
            <a:pathLst>
              <a:path w="3933" h="2160">
                <a:moveTo>
                  <a:pt x="0" y="0"/>
                </a:moveTo>
                <a:lnTo>
                  <a:pt x="0" y="0"/>
                </a:lnTo>
                <a:lnTo>
                  <a:pt x="3933" y="0"/>
                </a:lnTo>
                <a:lnTo>
                  <a:pt x="3933" y="2160"/>
                </a:lnTo>
                <a:lnTo>
                  <a:pt x="0" y="2160"/>
                </a:lnTo>
                <a:lnTo>
                  <a:pt x="0" y="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9" name="Freeform 8"/>
          <p:cNvSpPr>
            <a:spLocks/>
          </p:cNvSpPr>
          <p:nvPr/>
        </p:nvSpPr>
        <p:spPr bwMode="auto">
          <a:xfrm>
            <a:off x="1476320" y="2332396"/>
            <a:ext cx="2831040" cy="1168094"/>
          </a:xfrm>
          <a:custGeom>
            <a:avLst/>
            <a:gdLst>
              <a:gd name="T0" fmla="*/ 0 w 3933"/>
              <a:gd name="T1" fmla="*/ 0 h 2160"/>
              <a:gd name="T2" fmla="*/ 0 w 3933"/>
              <a:gd name="T3" fmla="*/ 0 h 2160"/>
              <a:gd name="T4" fmla="*/ 3933 w 3933"/>
              <a:gd name="T5" fmla="*/ 0 h 2160"/>
              <a:gd name="T6" fmla="*/ 3933 w 3933"/>
              <a:gd name="T7" fmla="*/ 2160 h 2160"/>
              <a:gd name="T8" fmla="*/ 0 w 3933"/>
              <a:gd name="T9" fmla="*/ 2160 h 2160"/>
              <a:gd name="T10" fmla="*/ 0 w 3933"/>
              <a:gd name="T11" fmla="*/ 0 h 2160"/>
            </a:gdLst>
            <a:ahLst/>
            <a:cxnLst>
              <a:cxn ang="0">
                <a:pos x="T0" y="T1"/>
              </a:cxn>
              <a:cxn ang="0">
                <a:pos x="T2" y="T3"/>
              </a:cxn>
              <a:cxn ang="0">
                <a:pos x="T4" y="T5"/>
              </a:cxn>
              <a:cxn ang="0">
                <a:pos x="T6" y="T7"/>
              </a:cxn>
              <a:cxn ang="0">
                <a:pos x="T8" y="T9"/>
              </a:cxn>
              <a:cxn ang="0">
                <a:pos x="T10" y="T11"/>
              </a:cxn>
            </a:cxnLst>
            <a:rect l="0" t="0" r="r" b="b"/>
            <a:pathLst>
              <a:path w="3933" h="2160">
                <a:moveTo>
                  <a:pt x="0" y="0"/>
                </a:moveTo>
                <a:lnTo>
                  <a:pt x="0" y="0"/>
                </a:lnTo>
                <a:lnTo>
                  <a:pt x="3933" y="0"/>
                </a:lnTo>
                <a:lnTo>
                  <a:pt x="3933" y="2160"/>
                </a:lnTo>
                <a:lnTo>
                  <a:pt x="0" y="2160"/>
                </a:lnTo>
                <a:lnTo>
                  <a:pt x="0" y="0"/>
                </a:lnTo>
                <a:close/>
              </a:path>
            </a:pathLst>
          </a:custGeom>
          <a:noFill/>
          <a:ln w="95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0" name="Freeform 9"/>
          <p:cNvSpPr>
            <a:spLocks/>
          </p:cNvSpPr>
          <p:nvPr/>
        </p:nvSpPr>
        <p:spPr bwMode="auto">
          <a:xfrm>
            <a:off x="1476320" y="3457441"/>
            <a:ext cx="2831040" cy="0"/>
          </a:xfrm>
          <a:custGeom>
            <a:avLst/>
            <a:gdLst>
              <a:gd name="T0" fmla="*/ 0 w 3933"/>
              <a:gd name="T1" fmla="*/ 0 w 3933"/>
              <a:gd name="T2" fmla="*/ 3933 w 3933"/>
            </a:gdLst>
            <a:ahLst/>
            <a:cxnLst>
              <a:cxn ang="0">
                <a:pos x="T0" y="0"/>
              </a:cxn>
              <a:cxn ang="0">
                <a:pos x="T1" y="0"/>
              </a:cxn>
              <a:cxn ang="0">
                <a:pos x="T2" y="0"/>
              </a:cxn>
            </a:cxnLst>
            <a:rect l="0" t="0" r="r" b="b"/>
            <a:pathLst>
              <a:path w="3933">
                <a:moveTo>
                  <a:pt x="0" y="0"/>
                </a:moveTo>
                <a:lnTo>
                  <a:pt x="0" y="0"/>
                </a:lnTo>
                <a:lnTo>
                  <a:pt x="3933" y="0"/>
                </a:lnTo>
              </a:path>
            </a:pathLst>
          </a:custGeom>
          <a:noFill/>
          <a:ln w="9525" cap="flat">
            <a:solidFill>
              <a:srgbClr val="EAF2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1" name="Freeform 10"/>
          <p:cNvSpPr>
            <a:spLocks/>
          </p:cNvSpPr>
          <p:nvPr/>
        </p:nvSpPr>
        <p:spPr bwMode="auto">
          <a:xfrm>
            <a:off x="1476320" y="3182870"/>
            <a:ext cx="2831040" cy="0"/>
          </a:xfrm>
          <a:custGeom>
            <a:avLst/>
            <a:gdLst>
              <a:gd name="T0" fmla="*/ 0 w 3933"/>
              <a:gd name="T1" fmla="*/ 0 w 3933"/>
              <a:gd name="T2" fmla="*/ 3933 w 3933"/>
            </a:gdLst>
            <a:ahLst/>
            <a:cxnLst>
              <a:cxn ang="0">
                <a:pos x="T0" y="0"/>
              </a:cxn>
              <a:cxn ang="0">
                <a:pos x="T1" y="0"/>
              </a:cxn>
              <a:cxn ang="0">
                <a:pos x="T2" y="0"/>
              </a:cxn>
            </a:cxnLst>
            <a:rect l="0" t="0" r="r" b="b"/>
            <a:pathLst>
              <a:path w="3933">
                <a:moveTo>
                  <a:pt x="0" y="0"/>
                </a:moveTo>
                <a:lnTo>
                  <a:pt x="0" y="0"/>
                </a:lnTo>
                <a:lnTo>
                  <a:pt x="3933" y="0"/>
                </a:lnTo>
              </a:path>
            </a:pathLst>
          </a:custGeom>
          <a:noFill/>
          <a:ln w="9525" cap="flat">
            <a:solidFill>
              <a:srgbClr val="EAF2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2" name="Freeform 11"/>
          <p:cNvSpPr>
            <a:spLocks/>
          </p:cNvSpPr>
          <p:nvPr/>
        </p:nvSpPr>
        <p:spPr bwMode="auto">
          <a:xfrm>
            <a:off x="1476320" y="2916443"/>
            <a:ext cx="2831040" cy="0"/>
          </a:xfrm>
          <a:custGeom>
            <a:avLst/>
            <a:gdLst>
              <a:gd name="T0" fmla="*/ 0 w 3933"/>
              <a:gd name="T1" fmla="*/ 0 w 3933"/>
              <a:gd name="T2" fmla="*/ 3933 w 3933"/>
            </a:gdLst>
            <a:ahLst/>
            <a:cxnLst>
              <a:cxn ang="0">
                <a:pos x="T0" y="0"/>
              </a:cxn>
              <a:cxn ang="0">
                <a:pos x="T1" y="0"/>
              </a:cxn>
              <a:cxn ang="0">
                <a:pos x="T2" y="0"/>
              </a:cxn>
            </a:cxnLst>
            <a:rect l="0" t="0" r="r" b="b"/>
            <a:pathLst>
              <a:path w="3933">
                <a:moveTo>
                  <a:pt x="0" y="0"/>
                </a:moveTo>
                <a:lnTo>
                  <a:pt x="0" y="0"/>
                </a:lnTo>
                <a:lnTo>
                  <a:pt x="3933" y="0"/>
                </a:lnTo>
              </a:path>
            </a:pathLst>
          </a:custGeom>
          <a:noFill/>
          <a:ln w="9525" cap="flat">
            <a:solidFill>
              <a:srgbClr val="EAF2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3" name="Freeform 12"/>
          <p:cNvSpPr>
            <a:spLocks/>
          </p:cNvSpPr>
          <p:nvPr/>
        </p:nvSpPr>
        <p:spPr bwMode="auto">
          <a:xfrm>
            <a:off x="1476320" y="2650015"/>
            <a:ext cx="2831040" cy="0"/>
          </a:xfrm>
          <a:custGeom>
            <a:avLst/>
            <a:gdLst>
              <a:gd name="T0" fmla="*/ 0 w 3933"/>
              <a:gd name="T1" fmla="*/ 0 w 3933"/>
              <a:gd name="T2" fmla="*/ 3933 w 3933"/>
            </a:gdLst>
            <a:ahLst/>
            <a:cxnLst>
              <a:cxn ang="0">
                <a:pos x="T0" y="0"/>
              </a:cxn>
              <a:cxn ang="0">
                <a:pos x="T1" y="0"/>
              </a:cxn>
              <a:cxn ang="0">
                <a:pos x="T2" y="0"/>
              </a:cxn>
            </a:cxnLst>
            <a:rect l="0" t="0" r="r" b="b"/>
            <a:pathLst>
              <a:path w="3933">
                <a:moveTo>
                  <a:pt x="0" y="0"/>
                </a:moveTo>
                <a:lnTo>
                  <a:pt x="0" y="0"/>
                </a:lnTo>
                <a:lnTo>
                  <a:pt x="3933" y="0"/>
                </a:lnTo>
              </a:path>
            </a:pathLst>
          </a:custGeom>
          <a:noFill/>
          <a:ln w="9525" cap="flat">
            <a:solidFill>
              <a:srgbClr val="EAF2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4" name="Freeform 13"/>
          <p:cNvSpPr>
            <a:spLocks/>
          </p:cNvSpPr>
          <p:nvPr/>
        </p:nvSpPr>
        <p:spPr bwMode="auto">
          <a:xfrm>
            <a:off x="1533717" y="2772177"/>
            <a:ext cx="2714695" cy="685267"/>
          </a:xfrm>
          <a:custGeom>
            <a:avLst/>
            <a:gdLst>
              <a:gd name="T0" fmla="*/ 48 w 3773"/>
              <a:gd name="T1" fmla="*/ 1238 h 1267"/>
              <a:gd name="T2" fmla="*/ 99 w 3773"/>
              <a:gd name="T3" fmla="*/ 1193 h 1267"/>
              <a:gd name="T4" fmla="*/ 160 w 3773"/>
              <a:gd name="T5" fmla="*/ 1167 h 1267"/>
              <a:gd name="T6" fmla="*/ 211 w 3773"/>
              <a:gd name="T7" fmla="*/ 1139 h 1267"/>
              <a:gd name="T8" fmla="*/ 266 w 3773"/>
              <a:gd name="T9" fmla="*/ 1113 h 1267"/>
              <a:gd name="T10" fmla="*/ 317 w 3773"/>
              <a:gd name="T11" fmla="*/ 1087 h 1267"/>
              <a:gd name="T12" fmla="*/ 375 w 3773"/>
              <a:gd name="T13" fmla="*/ 1049 h 1267"/>
              <a:gd name="T14" fmla="*/ 429 w 3773"/>
              <a:gd name="T15" fmla="*/ 1023 h 1267"/>
              <a:gd name="T16" fmla="*/ 484 w 3773"/>
              <a:gd name="T17" fmla="*/ 1004 h 1267"/>
              <a:gd name="T18" fmla="*/ 538 w 3773"/>
              <a:gd name="T19" fmla="*/ 994 h 1267"/>
              <a:gd name="T20" fmla="*/ 602 w 3773"/>
              <a:gd name="T21" fmla="*/ 975 h 1267"/>
              <a:gd name="T22" fmla="*/ 653 w 3773"/>
              <a:gd name="T23" fmla="*/ 956 h 1267"/>
              <a:gd name="T24" fmla="*/ 714 w 3773"/>
              <a:gd name="T25" fmla="*/ 937 h 1267"/>
              <a:gd name="T26" fmla="*/ 769 w 3773"/>
              <a:gd name="T27" fmla="*/ 901 h 1267"/>
              <a:gd name="T28" fmla="*/ 823 w 3773"/>
              <a:gd name="T29" fmla="*/ 869 h 1267"/>
              <a:gd name="T30" fmla="*/ 874 w 3773"/>
              <a:gd name="T31" fmla="*/ 847 h 1267"/>
              <a:gd name="T32" fmla="*/ 932 w 3773"/>
              <a:gd name="T33" fmla="*/ 831 h 1267"/>
              <a:gd name="T34" fmla="*/ 986 w 3773"/>
              <a:gd name="T35" fmla="*/ 808 h 1267"/>
              <a:gd name="T36" fmla="*/ 1050 w 3773"/>
              <a:gd name="T37" fmla="*/ 779 h 1267"/>
              <a:gd name="T38" fmla="*/ 1111 w 3773"/>
              <a:gd name="T39" fmla="*/ 754 h 1267"/>
              <a:gd name="T40" fmla="*/ 1172 w 3773"/>
              <a:gd name="T41" fmla="*/ 735 h 1267"/>
              <a:gd name="T42" fmla="*/ 1236 w 3773"/>
              <a:gd name="T43" fmla="*/ 706 h 1267"/>
              <a:gd name="T44" fmla="*/ 1297 w 3773"/>
              <a:gd name="T45" fmla="*/ 686 h 1267"/>
              <a:gd name="T46" fmla="*/ 1355 w 3773"/>
              <a:gd name="T47" fmla="*/ 670 h 1267"/>
              <a:gd name="T48" fmla="*/ 1412 w 3773"/>
              <a:gd name="T49" fmla="*/ 645 h 1267"/>
              <a:gd name="T50" fmla="*/ 1476 w 3773"/>
              <a:gd name="T51" fmla="*/ 632 h 1267"/>
              <a:gd name="T52" fmla="*/ 1537 w 3773"/>
              <a:gd name="T53" fmla="*/ 606 h 1267"/>
              <a:gd name="T54" fmla="*/ 1595 w 3773"/>
              <a:gd name="T55" fmla="*/ 587 h 1267"/>
              <a:gd name="T56" fmla="*/ 1653 w 3773"/>
              <a:gd name="T57" fmla="*/ 565 h 1267"/>
              <a:gd name="T58" fmla="*/ 1707 w 3773"/>
              <a:gd name="T59" fmla="*/ 555 h 1267"/>
              <a:gd name="T60" fmla="*/ 1762 w 3773"/>
              <a:gd name="T61" fmla="*/ 542 h 1267"/>
              <a:gd name="T62" fmla="*/ 1813 w 3773"/>
              <a:gd name="T63" fmla="*/ 529 h 1267"/>
              <a:gd name="T64" fmla="*/ 1870 w 3773"/>
              <a:gd name="T65" fmla="*/ 500 h 1267"/>
              <a:gd name="T66" fmla="*/ 1922 w 3773"/>
              <a:gd name="T67" fmla="*/ 491 h 1267"/>
              <a:gd name="T68" fmla="*/ 1983 w 3773"/>
              <a:gd name="T69" fmla="*/ 478 h 1267"/>
              <a:gd name="T70" fmla="*/ 2043 w 3773"/>
              <a:gd name="T71" fmla="*/ 459 h 1267"/>
              <a:gd name="T72" fmla="*/ 2098 w 3773"/>
              <a:gd name="T73" fmla="*/ 439 h 1267"/>
              <a:gd name="T74" fmla="*/ 2149 w 3773"/>
              <a:gd name="T75" fmla="*/ 420 h 1267"/>
              <a:gd name="T76" fmla="*/ 2207 w 3773"/>
              <a:gd name="T77" fmla="*/ 411 h 1267"/>
              <a:gd name="T78" fmla="*/ 2264 w 3773"/>
              <a:gd name="T79" fmla="*/ 391 h 1267"/>
              <a:gd name="T80" fmla="*/ 2332 w 3773"/>
              <a:gd name="T81" fmla="*/ 372 h 1267"/>
              <a:gd name="T82" fmla="*/ 2393 w 3773"/>
              <a:gd name="T83" fmla="*/ 346 h 1267"/>
              <a:gd name="T84" fmla="*/ 2450 w 3773"/>
              <a:gd name="T85" fmla="*/ 327 h 1267"/>
              <a:gd name="T86" fmla="*/ 2505 w 3773"/>
              <a:gd name="T87" fmla="*/ 308 h 1267"/>
              <a:gd name="T88" fmla="*/ 2572 w 3773"/>
              <a:gd name="T89" fmla="*/ 292 h 1267"/>
              <a:gd name="T90" fmla="*/ 2633 w 3773"/>
              <a:gd name="T91" fmla="*/ 279 h 1267"/>
              <a:gd name="T92" fmla="*/ 2700 w 3773"/>
              <a:gd name="T93" fmla="*/ 263 h 1267"/>
              <a:gd name="T94" fmla="*/ 2764 w 3773"/>
              <a:gd name="T95" fmla="*/ 250 h 1267"/>
              <a:gd name="T96" fmla="*/ 2822 w 3773"/>
              <a:gd name="T97" fmla="*/ 244 h 1267"/>
              <a:gd name="T98" fmla="*/ 2892 w 3773"/>
              <a:gd name="T99" fmla="*/ 196 h 1267"/>
              <a:gd name="T100" fmla="*/ 2953 w 3773"/>
              <a:gd name="T101" fmla="*/ 177 h 1267"/>
              <a:gd name="T102" fmla="*/ 3014 w 3773"/>
              <a:gd name="T103" fmla="*/ 151 h 1267"/>
              <a:gd name="T104" fmla="*/ 3084 w 3773"/>
              <a:gd name="T105" fmla="*/ 144 h 1267"/>
              <a:gd name="T106" fmla="*/ 3149 w 3773"/>
              <a:gd name="T107" fmla="*/ 132 h 1267"/>
              <a:gd name="T108" fmla="*/ 3219 w 3773"/>
              <a:gd name="T109" fmla="*/ 112 h 1267"/>
              <a:gd name="T110" fmla="*/ 3283 w 3773"/>
              <a:gd name="T111" fmla="*/ 109 h 1267"/>
              <a:gd name="T112" fmla="*/ 3344 w 3773"/>
              <a:gd name="T113" fmla="*/ 100 h 1267"/>
              <a:gd name="T114" fmla="*/ 3395 w 3773"/>
              <a:gd name="T115" fmla="*/ 80 h 1267"/>
              <a:gd name="T116" fmla="*/ 3462 w 3773"/>
              <a:gd name="T117" fmla="*/ 74 h 1267"/>
              <a:gd name="T118" fmla="*/ 3530 w 3773"/>
              <a:gd name="T119" fmla="*/ 55 h 1267"/>
              <a:gd name="T120" fmla="*/ 3597 w 3773"/>
              <a:gd name="T121" fmla="*/ 42 h 1267"/>
              <a:gd name="T122" fmla="*/ 3667 w 3773"/>
              <a:gd name="T123" fmla="*/ 13 h 1267"/>
              <a:gd name="T124" fmla="*/ 3732 w 3773"/>
              <a:gd name="T125" fmla="*/ 0 h 1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73" h="1267">
                <a:moveTo>
                  <a:pt x="0" y="1267"/>
                </a:moveTo>
                <a:lnTo>
                  <a:pt x="0" y="1267"/>
                </a:lnTo>
                <a:lnTo>
                  <a:pt x="0" y="1267"/>
                </a:lnTo>
                <a:lnTo>
                  <a:pt x="0" y="1267"/>
                </a:lnTo>
                <a:lnTo>
                  <a:pt x="3" y="1267"/>
                </a:lnTo>
                <a:lnTo>
                  <a:pt x="3" y="1267"/>
                </a:lnTo>
                <a:lnTo>
                  <a:pt x="6" y="1267"/>
                </a:lnTo>
                <a:lnTo>
                  <a:pt x="6" y="1264"/>
                </a:lnTo>
                <a:lnTo>
                  <a:pt x="9" y="1264"/>
                </a:lnTo>
                <a:lnTo>
                  <a:pt x="9" y="1260"/>
                </a:lnTo>
                <a:lnTo>
                  <a:pt x="13" y="1260"/>
                </a:lnTo>
                <a:lnTo>
                  <a:pt x="13" y="1257"/>
                </a:lnTo>
                <a:lnTo>
                  <a:pt x="19" y="1257"/>
                </a:lnTo>
                <a:lnTo>
                  <a:pt x="19" y="1257"/>
                </a:lnTo>
                <a:lnTo>
                  <a:pt x="22" y="1257"/>
                </a:lnTo>
                <a:lnTo>
                  <a:pt x="22" y="1254"/>
                </a:lnTo>
                <a:lnTo>
                  <a:pt x="25" y="1254"/>
                </a:lnTo>
                <a:lnTo>
                  <a:pt x="25" y="1248"/>
                </a:lnTo>
                <a:lnTo>
                  <a:pt x="29" y="1248"/>
                </a:lnTo>
                <a:lnTo>
                  <a:pt x="29" y="1248"/>
                </a:lnTo>
                <a:lnTo>
                  <a:pt x="32" y="1248"/>
                </a:lnTo>
                <a:lnTo>
                  <a:pt x="32" y="1248"/>
                </a:lnTo>
                <a:lnTo>
                  <a:pt x="35" y="1248"/>
                </a:lnTo>
                <a:lnTo>
                  <a:pt x="35" y="1244"/>
                </a:lnTo>
                <a:lnTo>
                  <a:pt x="38" y="1244"/>
                </a:lnTo>
                <a:lnTo>
                  <a:pt x="38" y="1244"/>
                </a:lnTo>
                <a:lnTo>
                  <a:pt x="41" y="1244"/>
                </a:lnTo>
                <a:lnTo>
                  <a:pt x="41" y="1244"/>
                </a:lnTo>
                <a:lnTo>
                  <a:pt x="45" y="1244"/>
                </a:lnTo>
                <a:lnTo>
                  <a:pt x="45" y="1238"/>
                </a:lnTo>
                <a:lnTo>
                  <a:pt x="48" y="1238"/>
                </a:lnTo>
                <a:lnTo>
                  <a:pt x="48" y="1238"/>
                </a:lnTo>
                <a:lnTo>
                  <a:pt x="51" y="1238"/>
                </a:lnTo>
                <a:lnTo>
                  <a:pt x="51" y="1232"/>
                </a:lnTo>
                <a:lnTo>
                  <a:pt x="54" y="1232"/>
                </a:lnTo>
                <a:lnTo>
                  <a:pt x="54" y="1228"/>
                </a:lnTo>
                <a:lnTo>
                  <a:pt x="57" y="1228"/>
                </a:lnTo>
                <a:lnTo>
                  <a:pt x="57" y="1225"/>
                </a:lnTo>
                <a:lnTo>
                  <a:pt x="64" y="1225"/>
                </a:lnTo>
                <a:lnTo>
                  <a:pt x="64" y="1222"/>
                </a:lnTo>
                <a:lnTo>
                  <a:pt x="67" y="1222"/>
                </a:lnTo>
                <a:lnTo>
                  <a:pt x="67" y="1219"/>
                </a:lnTo>
                <a:lnTo>
                  <a:pt x="70" y="1219"/>
                </a:lnTo>
                <a:lnTo>
                  <a:pt x="70" y="1216"/>
                </a:lnTo>
                <a:lnTo>
                  <a:pt x="74" y="1216"/>
                </a:lnTo>
                <a:lnTo>
                  <a:pt x="74" y="1216"/>
                </a:lnTo>
                <a:lnTo>
                  <a:pt x="77" y="1216"/>
                </a:lnTo>
                <a:lnTo>
                  <a:pt x="77" y="1209"/>
                </a:lnTo>
                <a:lnTo>
                  <a:pt x="80" y="1209"/>
                </a:lnTo>
                <a:lnTo>
                  <a:pt x="80" y="1209"/>
                </a:lnTo>
                <a:lnTo>
                  <a:pt x="83" y="1209"/>
                </a:lnTo>
                <a:lnTo>
                  <a:pt x="83" y="1209"/>
                </a:lnTo>
                <a:lnTo>
                  <a:pt x="86" y="1209"/>
                </a:lnTo>
                <a:lnTo>
                  <a:pt x="86" y="1203"/>
                </a:lnTo>
                <a:lnTo>
                  <a:pt x="90" y="1203"/>
                </a:lnTo>
                <a:lnTo>
                  <a:pt x="90" y="1203"/>
                </a:lnTo>
                <a:lnTo>
                  <a:pt x="93" y="1203"/>
                </a:lnTo>
                <a:lnTo>
                  <a:pt x="93" y="1199"/>
                </a:lnTo>
                <a:lnTo>
                  <a:pt x="96" y="1199"/>
                </a:lnTo>
                <a:lnTo>
                  <a:pt x="96" y="1196"/>
                </a:lnTo>
                <a:lnTo>
                  <a:pt x="99" y="1196"/>
                </a:lnTo>
                <a:lnTo>
                  <a:pt x="99" y="1193"/>
                </a:lnTo>
                <a:lnTo>
                  <a:pt x="102" y="1193"/>
                </a:lnTo>
                <a:lnTo>
                  <a:pt x="102" y="1187"/>
                </a:lnTo>
                <a:lnTo>
                  <a:pt x="106" y="1187"/>
                </a:lnTo>
                <a:lnTo>
                  <a:pt x="106" y="1187"/>
                </a:lnTo>
                <a:lnTo>
                  <a:pt x="112" y="1187"/>
                </a:lnTo>
                <a:lnTo>
                  <a:pt x="112" y="1187"/>
                </a:lnTo>
                <a:lnTo>
                  <a:pt x="115" y="1187"/>
                </a:lnTo>
                <a:lnTo>
                  <a:pt x="115" y="1187"/>
                </a:lnTo>
                <a:lnTo>
                  <a:pt x="118" y="1187"/>
                </a:lnTo>
                <a:lnTo>
                  <a:pt x="118" y="1183"/>
                </a:lnTo>
                <a:lnTo>
                  <a:pt x="122" y="1183"/>
                </a:lnTo>
                <a:lnTo>
                  <a:pt x="122" y="1183"/>
                </a:lnTo>
                <a:lnTo>
                  <a:pt x="125" y="1183"/>
                </a:lnTo>
                <a:lnTo>
                  <a:pt x="125" y="1183"/>
                </a:lnTo>
                <a:lnTo>
                  <a:pt x="128" y="1183"/>
                </a:lnTo>
                <a:lnTo>
                  <a:pt x="128" y="1183"/>
                </a:lnTo>
                <a:lnTo>
                  <a:pt x="131" y="1183"/>
                </a:lnTo>
                <a:lnTo>
                  <a:pt x="131" y="1180"/>
                </a:lnTo>
                <a:lnTo>
                  <a:pt x="134" y="1180"/>
                </a:lnTo>
                <a:lnTo>
                  <a:pt x="134" y="1180"/>
                </a:lnTo>
                <a:lnTo>
                  <a:pt x="138" y="1180"/>
                </a:lnTo>
                <a:lnTo>
                  <a:pt x="138" y="1177"/>
                </a:lnTo>
                <a:lnTo>
                  <a:pt x="141" y="1177"/>
                </a:lnTo>
                <a:lnTo>
                  <a:pt x="141" y="1174"/>
                </a:lnTo>
                <a:lnTo>
                  <a:pt x="147" y="1174"/>
                </a:lnTo>
                <a:lnTo>
                  <a:pt x="147" y="1174"/>
                </a:lnTo>
                <a:lnTo>
                  <a:pt x="150" y="1174"/>
                </a:lnTo>
                <a:lnTo>
                  <a:pt x="150" y="1171"/>
                </a:lnTo>
                <a:lnTo>
                  <a:pt x="157" y="1171"/>
                </a:lnTo>
                <a:lnTo>
                  <a:pt x="157" y="1167"/>
                </a:lnTo>
                <a:lnTo>
                  <a:pt x="160" y="1167"/>
                </a:lnTo>
                <a:lnTo>
                  <a:pt x="160" y="1164"/>
                </a:lnTo>
                <a:lnTo>
                  <a:pt x="163" y="1164"/>
                </a:lnTo>
                <a:lnTo>
                  <a:pt x="163" y="1161"/>
                </a:lnTo>
                <a:lnTo>
                  <a:pt x="166" y="1161"/>
                </a:lnTo>
                <a:lnTo>
                  <a:pt x="166" y="1161"/>
                </a:lnTo>
                <a:lnTo>
                  <a:pt x="170" y="1161"/>
                </a:lnTo>
                <a:lnTo>
                  <a:pt x="170" y="1158"/>
                </a:lnTo>
                <a:lnTo>
                  <a:pt x="173" y="1158"/>
                </a:lnTo>
                <a:lnTo>
                  <a:pt x="173" y="1155"/>
                </a:lnTo>
                <a:lnTo>
                  <a:pt x="176" y="1155"/>
                </a:lnTo>
                <a:lnTo>
                  <a:pt x="176" y="1151"/>
                </a:lnTo>
                <a:lnTo>
                  <a:pt x="179" y="1151"/>
                </a:lnTo>
                <a:lnTo>
                  <a:pt x="179" y="1151"/>
                </a:lnTo>
                <a:lnTo>
                  <a:pt x="182" y="1151"/>
                </a:lnTo>
                <a:lnTo>
                  <a:pt x="182" y="1151"/>
                </a:lnTo>
                <a:lnTo>
                  <a:pt x="186" y="1151"/>
                </a:lnTo>
                <a:lnTo>
                  <a:pt x="186" y="1151"/>
                </a:lnTo>
                <a:lnTo>
                  <a:pt x="189" y="1151"/>
                </a:lnTo>
                <a:lnTo>
                  <a:pt x="189" y="1148"/>
                </a:lnTo>
                <a:lnTo>
                  <a:pt x="192" y="1148"/>
                </a:lnTo>
                <a:lnTo>
                  <a:pt x="192" y="1148"/>
                </a:lnTo>
                <a:lnTo>
                  <a:pt x="195" y="1148"/>
                </a:lnTo>
                <a:lnTo>
                  <a:pt x="195" y="1145"/>
                </a:lnTo>
                <a:lnTo>
                  <a:pt x="202" y="1145"/>
                </a:lnTo>
                <a:lnTo>
                  <a:pt x="202" y="1142"/>
                </a:lnTo>
                <a:lnTo>
                  <a:pt x="205" y="1142"/>
                </a:lnTo>
                <a:lnTo>
                  <a:pt x="205" y="1139"/>
                </a:lnTo>
                <a:lnTo>
                  <a:pt x="208" y="1139"/>
                </a:lnTo>
                <a:lnTo>
                  <a:pt x="208" y="1139"/>
                </a:lnTo>
                <a:lnTo>
                  <a:pt x="211" y="1139"/>
                </a:lnTo>
                <a:lnTo>
                  <a:pt x="211" y="1139"/>
                </a:lnTo>
                <a:lnTo>
                  <a:pt x="214" y="1139"/>
                </a:lnTo>
                <a:lnTo>
                  <a:pt x="214" y="1139"/>
                </a:lnTo>
                <a:lnTo>
                  <a:pt x="218" y="1139"/>
                </a:lnTo>
                <a:lnTo>
                  <a:pt x="218" y="1139"/>
                </a:lnTo>
                <a:lnTo>
                  <a:pt x="221" y="1139"/>
                </a:lnTo>
                <a:lnTo>
                  <a:pt x="221" y="1135"/>
                </a:lnTo>
                <a:lnTo>
                  <a:pt x="224" y="1135"/>
                </a:lnTo>
                <a:lnTo>
                  <a:pt x="224" y="1135"/>
                </a:lnTo>
                <a:lnTo>
                  <a:pt x="227" y="1135"/>
                </a:lnTo>
                <a:lnTo>
                  <a:pt x="227" y="1132"/>
                </a:lnTo>
                <a:lnTo>
                  <a:pt x="230" y="1132"/>
                </a:lnTo>
                <a:lnTo>
                  <a:pt x="230" y="1132"/>
                </a:lnTo>
                <a:lnTo>
                  <a:pt x="234" y="1132"/>
                </a:lnTo>
                <a:lnTo>
                  <a:pt x="234" y="1129"/>
                </a:lnTo>
                <a:lnTo>
                  <a:pt x="237" y="1129"/>
                </a:lnTo>
                <a:lnTo>
                  <a:pt x="237" y="1126"/>
                </a:lnTo>
                <a:lnTo>
                  <a:pt x="240" y="1126"/>
                </a:lnTo>
                <a:lnTo>
                  <a:pt x="240" y="1123"/>
                </a:lnTo>
                <a:lnTo>
                  <a:pt x="243" y="1123"/>
                </a:lnTo>
                <a:lnTo>
                  <a:pt x="243" y="1119"/>
                </a:lnTo>
                <a:lnTo>
                  <a:pt x="250" y="1119"/>
                </a:lnTo>
                <a:lnTo>
                  <a:pt x="250" y="1119"/>
                </a:lnTo>
                <a:lnTo>
                  <a:pt x="253" y="1119"/>
                </a:lnTo>
                <a:lnTo>
                  <a:pt x="253" y="1119"/>
                </a:lnTo>
                <a:lnTo>
                  <a:pt x="256" y="1119"/>
                </a:lnTo>
                <a:lnTo>
                  <a:pt x="256" y="1116"/>
                </a:lnTo>
                <a:lnTo>
                  <a:pt x="259" y="1116"/>
                </a:lnTo>
                <a:lnTo>
                  <a:pt x="259" y="1113"/>
                </a:lnTo>
                <a:lnTo>
                  <a:pt x="262" y="1113"/>
                </a:lnTo>
                <a:lnTo>
                  <a:pt x="262" y="1113"/>
                </a:lnTo>
                <a:lnTo>
                  <a:pt x="266" y="1113"/>
                </a:lnTo>
                <a:lnTo>
                  <a:pt x="266" y="1110"/>
                </a:lnTo>
                <a:lnTo>
                  <a:pt x="269" y="1110"/>
                </a:lnTo>
                <a:lnTo>
                  <a:pt x="269" y="1110"/>
                </a:lnTo>
                <a:lnTo>
                  <a:pt x="272" y="1110"/>
                </a:lnTo>
                <a:lnTo>
                  <a:pt x="272" y="1110"/>
                </a:lnTo>
                <a:lnTo>
                  <a:pt x="275" y="1110"/>
                </a:lnTo>
                <a:lnTo>
                  <a:pt x="275" y="1110"/>
                </a:lnTo>
                <a:lnTo>
                  <a:pt x="279" y="1110"/>
                </a:lnTo>
                <a:lnTo>
                  <a:pt x="279" y="1103"/>
                </a:lnTo>
                <a:lnTo>
                  <a:pt x="282" y="1103"/>
                </a:lnTo>
                <a:lnTo>
                  <a:pt x="282" y="1103"/>
                </a:lnTo>
                <a:lnTo>
                  <a:pt x="285" y="1103"/>
                </a:lnTo>
                <a:lnTo>
                  <a:pt x="285" y="1100"/>
                </a:lnTo>
                <a:lnTo>
                  <a:pt x="291" y="1100"/>
                </a:lnTo>
                <a:lnTo>
                  <a:pt x="291" y="1100"/>
                </a:lnTo>
                <a:lnTo>
                  <a:pt x="295" y="1100"/>
                </a:lnTo>
                <a:lnTo>
                  <a:pt x="295" y="1100"/>
                </a:lnTo>
                <a:lnTo>
                  <a:pt x="298" y="1100"/>
                </a:lnTo>
                <a:lnTo>
                  <a:pt x="298" y="1097"/>
                </a:lnTo>
                <a:lnTo>
                  <a:pt x="301" y="1097"/>
                </a:lnTo>
                <a:lnTo>
                  <a:pt x="301" y="1097"/>
                </a:lnTo>
                <a:lnTo>
                  <a:pt x="304" y="1097"/>
                </a:lnTo>
                <a:lnTo>
                  <a:pt x="304" y="1097"/>
                </a:lnTo>
                <a:lnTo>
                  <a:pt x="307" y="1097"/>
                </a:lnTo>
                <a:lnTo>
                  <a:pt x="307" y="1090"/>
                </a:lnTo>
                <a:lnTo>
                  <a:pt x="311" y="1090"/>
                </a:lnTo>
                <a:lnTo>
                  <a:pt x="311" y="1090"/>
                </a:lnTo>
                <a:lnTo>
                  <a:pt x="314" y="1090"/>
                </a:lnTo>
                <a:lnTo>
                  <a:pt x="314" y="1090"/>
                </a:lnTo>
                <a:lnTo>
                  <a:pt x="317" y="1090"/>
                </a:lnTo>
                <a:lnTo>
                  <a:pt x="317" y="1087"/>
                </a:lnTo>
                <a:lnTo>
                  <a:pt x="320" y="1087"/>
                </a:lnTo>
                <a:lnTo>
                  <a:pt x="320" y="1084"/>
                </a:lnTo>
                <a:lnTo>
                  <a:pt x="323" y="1084"/>
                </a:lnTo>
                <a:lnTo>
                  <a:pt x="323" y="1081"/>
                </a:lnTo>
                <a:lnTo>
                  <a:pt x="327" y="1081"/>
                </a:lnTo>
                <a:lnTo>
                  <a:pt x="327" y="1081"/>
                </a:lnTo>
                <a:lnTo>
                  <a:pt x="330" y="1081"/>
                </a:lnTo>
                <a:lnTo>
                  <a:pt x="330" y="1071"/>
                </a:lnTo>
                <a:lnTo>
                  <a:pt x="333" y="1071"/>
                </a:lnTo>
                <a:lnTo>
                  <a:pt x="333" y="1071"/>
                </a:lnTo>
                <a:lnTo>
                  <a:pt x="339" y="1071"/>
                </a:lnTo>
                <a:lnTo>
                  <a:pt x="339" y="1065"/>
                </a:lnTo>
                <a:lnTo>
                  <a:pt x="343" y="1065"/>
                </a:lnTo>
                <a:lnTo>
                  <a:pt x="343" y="1065"/>
                </a:lnTo>
                <a:lnTo>
                  <a:pt x="346" y="1065"/>
                </a:lnTo>
                <a:lnTo>
                  <a:pt x="346" y="1065"/>
                </a:lnTo>
                <a:lnTo>
                  <a:pt x="349" y="1065"/>
                </a:lnTo>
                <a:lnTo>
                  <a:pt x="349" y="1062"/>
                </a:lnTo>
                <a:lnTo>
                  <a:pt x="352" y="1062"/>
                </a:lnTo>
                <a:lnTo>
                  <a:pt x="352" y="1055"/>
                </a:lnTo>
                <a:lnTo>
                  <a:pt x="355" y="1055"/>
                </a:lnTo>
                <a:lnTo>
                  <a:pt x="355" y="1055"/>
                </a:lnTo>
                <a:lnTo>
                  <a:pt x="359" y="1055"/>
                </a:lnTo>
                <a:lnTo>
                  <a:pt x="359" y="1055"/>
                </a:lnTo>
                <a:lnTo>
                  <a:pt x="362" y="1055"/>
                </a:lnTo>
                <a:lnTo>
                  <a:pt x="362" y="1055"/>
                </a:lnTo>
                <a:lnTo>
                  <a:pt x="365" y="1055"/>
                </a:lnTo>
                <a:lnTo>
                  <a:pt x="365" y="1052"/>
                </a:lnTo>
                <a:lnTo>
                  <a:pt x="368" y="1052"/>
                </a:lnTo>
                <a:lnTo>
                  <a:pt x="368" y="1049"/>
                </a:lnTo>
                <a:lnTo>
                  <a:pt x="375" y="1049"/>
                </a:lnTo>
                <a:lnTo>
                  <a:pt x="375" y="1049"/>
                </a:lnTo>
                <a:lnTo>
                  <a:pt x="378" y="1049"/>
                </a:lnTo>
                <a:lnTo>
                  <a:pt x="378" y="1049"/>
                </a:lnTo>
                <a:lnTo>
                  <a:pt x="384" y="1049"/>
                </a:lnTo>
                <a:lnTo>
                  <a:pt x="384" y="1046"/>
                </a:lnTo>
                <a:lnTo>
                  <a:pt x="387" y="1046"/>
                </a:lnTo>
                <a:lnTo>
                  <a:pt x="387" y="1046"/>
                </a:lnTo>
                <a:lnTo>
                  <a:pt x="391" y="1046"/>
                </a:lnTo>
                <a:lnTo>
                  <a:pt x="391" y="1042"/>
                </a:lnTo>
                <a:lnTo>
                  <a:pt x="394" y="1042"/>
                </a:lnTo>
                <a:lnTo>
                  <a:pt x="394" y="1042"/>
                </a:lnTo>
                <a:lnTo>
                  <a:pt x="397" y="1042"/>
                </a:lnTo>
                <a:lnTo>
                  <a:pt x="397" y="1042"/>
                </a:lnTo>
                <a:lnTo>
                  <a:pt x="400" y="1042"/>
                </a:lnTo>
                <a:lnTo>
                  <a:pt x="400" y="1036"/>
                </a:lnTo>
                <a:lnTo>
                  <a:pt x="403" y="1036"/>
                </a:lnTo>
                <a:lnTo>
                  <a:pt x="403" y="1033"/>
                </a:lnTo>
                <a:lnTo>
                  <a:pt x="407" y="1033"/>
                </a:lnTo>
                <a:lnTo>
                  <a:pt x="407" y="1033"/>
                </a:lnTo>
                <a:lnTo>
                  <a:pt x="410" y="1033"/>
                </a:lnTo>
                <a:lnTo>
                  <a:pt x="410" y="1030"/>
                </a:lnTo>
                <a:lnTo>
                  <a:pt x="413" y="1030"/>
                </a:lnTo>
                <a:lnTo>
                  <a:pt x="413" y="1030"/>
                </a:lnTo>
                <a:lnTo>
                  <a:pt x="416" y="1030"/>
                </a:lnTo>
                <a:lnTo>
                  <a:pt x="416" y="1030"/>
                </a:lnTo>
                <a:lnTo>
                  <a:pt x="419" y="1030"/>
                </a:lnTo>
                <a:lnTo>
                  <a:pt x="419" y="1023"/>
                </a:lnTo>
                <a:lnTo>
                  <a:pt x="423" y="1023"/>
                </a:lnTo>
                <a:lnTo>
                  <a:pt x="423" y="1023"/>
                </a:lnTo>
                <a:lnTo>
                  <a:pt x="429" y="1023"/>
                </a:lnTo>
                <a:lnTo>
                  <a:pt x="429" y="1023"/>
                </a:lnTo>
                <a:lnTo>
                  <a:pt x="432" y="1023"/>
                </a:lnTo>
                <a:lnTo>
                  <a:pt x="432" y="1020"/>
                </a:lnTo>
                <a:lnTo>
                  <a:pt x="435" y="1020"/>
                </a:lnTo>
                <a:lnTo>
                  <a:pt x="435" y="1020"/>
                </a:lnTo>
                <a:lnTo>
                  <a:pt x="439" y="1020"/>
                </a:lnTo>
                <a:lnTo>
                  <a:pt x="439" y="1020"/>
                </a:lnTo>
                <a:lnTo>
                  <a:pt x="442" y="1020"/>
                </a:lnTo>
                <a:lnTo>
                  <a:pt x="442" y="1017"/>
                </a:lnTo>
                <a:lnTo>
                  <a:pt x="445" y="1017"/>
                </a:lnTo>
                <a:lnTo>
                  <a:pt x="445" y="1014"/>
                </a:lnTo>
                <a:lnTo>
                  <a:pt x="448" y="1014"/>
                </a:lnTo>
                <a:lnTo>
                  <a:pt x="448" y="1014"/>
                </a:lnTo>
                <a:lnTo>
                  <a:pt x="451" y="1014"/>
                </a:lnTo>
                <a:lnTo>
                  <a:pt x="451" y="1014"/>
                </a:lnTo>
                <a:lnTo>
                  <a:pt x="455" y="1014"/>
                </a:lnTo>
                <a:lnTo>
                  <a:pt x="455" y="1014"/>
                </a:lnTo>
                <a:lnTo>
                  <a:pt x="458" y="1014"/>
                </a:lnTo>
                <a:lnTo>
                  <a:pt x="458" y="1010"/>
                </a:lnTo>
                <a:lnTo>
                  <a:pt x="461" y="1010"/>
                </a:lnTo>
                <a:lnTo>
                  <a:pt x="461" y="1010"/>
                </a:lnTo>
                <a:lnTo>
                  <a:pt x="464" y="1010"/>
                </a:lnTo>
                <a:lnTo>
                  <a:pt x="464" y="1010"/>
                </a:lnTo>
                <a:lnTo>
                  <a:pt x="467" y="1010"/>
                </a:lnTo>
                <a:lnTo>
                  <a:pt x="467" y="1010"/>
                </a:lnTo>
                <a:lnTo>
                  <a:pt x="474" y="1010"/>
                </a:lnTo>
                <a:lnTo>
                  <a:pt x="474" y="1007"/>
                </a:lnTo>
                <a:lnTo>
                  <a:pt x="477" y="1007"/>
                </a:lnTo>
                <a:lnTo>
                  <a:pt x="477" y="1007"/>
                </a:lnTo>
                <a:lnTo>
                  <a:pt x="480" y="1007"/>
                </a:lnTo>
                <a:lnTo>
                  <a:pt x="480" y="1004"/>
                </a:lnTo>
                <a:lnTo>
                  <a:pt x="484" y="1004"/>
                </a:lnTo>
                <a:lnTo>
                  <a:pt x="484" y="1004"/>
                </a:lnTo>
                <a:lnTo>
                  <a:pt x="487" y="1004"/>
                </a:lnTo>
                <a:lnTo>
                  <a:pt x="487" y="1001"/>
                </a:lnTo>
                <a:lnTo>
                  <a:pt x="490" y="1001"/>
                </a:lnTo>
                <a:lnTo>
                  <a:pt x="490" y="1001"/>
                </a:lnTo>
                <a:lnTo>
                  <a:pt x="493" y="1001"/>
                </a:lnTo>
                <a:lnTo>
                  <a:pt x="493" y="1001"/>
                </a:lnTo>
                <a:lnTo>
                  <a:pt x="496" y="1001"/>
                </a:lnTo>
                <a:lnTo>
                  <a:pt x="496" y="1001"/>
                </a:lnTo>
                <a:lnTo>
                  <a:pt x="500" y="1001"/>
                </a:lnTo>
                <a:lnTo>
                  <a:pt x="500" y="1001"/>
                </a:lnTo>
                <a:lnTo>
                  <a:pt x="503" y="1001"/>
                </a:lnTo>
                <a:lnTo>
                  <a:pt x="503" y="997"/>
                </a:lnTo>
                <a:lnTo>
                  <a:pt x="506" y="997"/>
                </a:lnTo>
                <a:lnTo>
                  <a:pt x="506" y="997"/>
                </a:lnTo>
                <a:lnTo>
                  <a:pt x="509" y="997"/>
                </a:lnTo>
                <a:lnTo>
                  <a:pt x="509" y="997"/>
                </a:lnTo>
                <a:lnTo>
                  <a:pt x="512" y="997"/>
                </a:lnTo>
                <a:lnTo>
                  <a:pt x="512" y="997"/>
                </a:lnTo>
                <a:lnTo>
                  <a:pt x="516" y="997"/>
                </a:lnTo>
                <a:lnTo>
                  <a:pt x="516" y="997"/>
                </a:lnTo>
                <a:lnTo>
                  <a:pt x="522" y="997"/>
                </a:lnTo>
                <a:lnTo>
                  <a:pt x="522" y="997"/>
                </a:lnTo>
                <a:lnTo>
                  <a:pt x="525" y="997"/>
                </a:lnTo>
                <a:lnTo>
                  <a:pt x="525" y="994"/>
                </a:lnTo>
                <a:lnTo>
                  <a:pt x="528" y="994"/>
                </a:lnTo>
                <a:lnTo>
                  <a:pt x="528" y="994"/>
                </a:lnTo>
                <a:lnTo>
                  <a:pt x="532" y="994"/>
                </a:lnTo>
                <a:lnTo>
                  <a:pt x="532" y="994"/>
                </a:lnTo>
                <a:lnTo>
                  <a:pt x="538" y="994"/>
                </a:lnTo>
                <a:lnTo>
                  <a:pt x="538" y="994"/>
                </a:lnTo>
                <a:lnTo>
                  <a:pt x="541" y="994"/>
                </a:lnTo>
                <a:lnTo>
                  <a:pt x="541" y="994"/>
                </a:lnTo>
                <a:lnTo>
                  <a:pt x="548" y="994"/>
                </a:lnTo>
                <a:lnTo>
                  <a:pt x="548" y="991"/>
                </a:lnTo>
                <a:lnTo>
                  <a:pt x="551" y="991"/>
                </a:lnTo>
                <a:lnTo>
                  <a:pt x="551" y="991"/>
                </a:lnTo>
                <a:lnTo>
                  <a:pt x="554" y="991"/>
                </a:lnTo>
                <a:lnTo>
                  <a:pt x="554" y="988"/>
                </a:lnTo>
                <a:lnTo>
                  <a:pt x="557" y="988"/>
                </a:lnTo>
                <a:lnTo>
                  <a:pt x="557" y="988"/>
                </a:lnTo>
                <a:lnTo>
                  <a:pt x="560" y="988"/>
                </a:lnTo>
                <a:lnTo>
                  <a:pt x="560" y="988"/>
                </a:lnTo>
                <a:lnTo>
                  <a:pt x="567" y="988"/>
                </a:lnTo>
                <a:lnTo>
                  <a:pt x="567" y="981"/>
                </a:lnTo>
                <a:lnTo>
                  <a:pt x="570" y="981"/>
                </a:lnTo>
                <a:lnTo>
                  <a:pt x="570" y="981"/>
                </a:lnTo>
                <a:lnTo>
                  <a:pt x="573" y="981"/>
                </a:lnTo>
                <a:lnTo>
                  <a:pt x="573" y="981"/>
                </a:lnTo>
                <a:lnTo>
                  <a:pt x="576" y="981"/>
                </a:lnTo>
                <a:lnTo>
                  <a:pt x="576" y="981"/>
                </a:lnTo>
                <a:lnTo>
                  <a:pt x="580" y="981"/>
                </a:lnTo>
                <a:lnTo>
                  <a:pt x="580" y="981"/>
                </a:lnTo>
                <a:lnTo>
                  <a:pt x="583" y="981"/>
                </a:lnTo>
                <a:lnTo>
                  <a:pt x="583" y="981"/>
                </a:lnTo>
                <a:lnTo>
                  <a:pt x="586" y="981"/>
                </a:lnTo>
                <a:lnTo>
                  <a:pt x="586" y="978"/>
                </a:lnTo>
                <a:lnTo>
                  <a:pt x="592" y="978"/>
                </a:lnTo>
                <a:lnTo>
                  <a:pt x="592" y="978"/>
                </a:lnTo>
                <a:lnTo>
                  <a:pt x="599" y="978"/>
                </a:lnTo>
                <a:lnTo>
                  <a:pt x="599" y="975"/>
                </a:lnTo>
                <a:lnTo>
                  <a:pt x="602" y="975"/>
                </a:lnTo>
                <a:lnTo>
                  <a:pt x="602" y="972"/>
                </a:lnTo>
                <a:lnTo>
                  <a:pt x="605" y="972"/>
                </a:lnTo>
                <a:lnTo>
                  <a:pt x="605" y="972"/>
                </a:lnTo>
                <a:lnTo>
                  <a:pt x="612" y="972"/>
                </a:lnTo>
                <a:lnTo>
                  <a:pt x="612" y="972"/>
                </a:lnTo>
                <a:lnTo>
                  <a:pt x="615" y="972"/>
                </a:lnTo>
                <a:lnTo>
                  <a:pt x="615" y="972"/>
                </a:lnTo>
                <a:lnTo>
                  <a:pt x="618" y="972"/>
                </a:lnTo>
                <a:lnTo>
                  <a:pt x="618" y="969"/>
                </a:lnTo>
                <a:lnTo>
                  <a:pt x="621" y="969"/>
                </a:lnTo>
                <a:lnTo>
                  <a:pt x="621" y="969"/>
                </a:lnTo>
                <a:lnTo>
                  <a:pt x="624" y="969"/>
                </a:lnTo>
                <a:lnTo>
                  <a:pt x="624" y="965"/>
                </a:lnTo>
                <a:lnTo>
                  <a:pt x="628" y="965"/>
                </a:lnTo>
                <a:lnTo>
                  <a:pt x="628" y="962"/>
                </a:lnTo>
                <a:lnTo>
                  <a:pt x="631" y="962"/>
                </a:lnTo>
                <a:lnTo>
                  <a:pt x="631" y="959"/>
                </a:lnTo>
                <a:lnTo>
                  <a:pt x="634" y="959"/>
                </a:lnTo>
                <a:lnTo>
                  <a:pt x="634" y="959"/>
                </a:lnTo>
                <a:lnTo>
                  <a:pt x="637" y="959"/>
                </a:lnTo>
                <a:lnTo>
                  <a:pt x="637" y="959"/>
                </a:lnTo>
                <a:lnTo>
                  <a:pt x="640" y="959"/>
                </a:lnTo>
                <a:lnTo>
                  <a:pt x="640" y="956"/>
                </a:lnTo>
                <a:lnTo>
                  <a:pt x="644" y="956"/>
                </a:lnTo>
                <a:lnTo>
                  <a:pt x="644" y="956"/>
                </a:lnTo>
                <a:lnTo>
                  <a:pt x="647" y="956"/>
                </a:lnTo>
                <a:lnTo>
                  <a:pt x="647" y="956"/>
                </a:lnTo>
                <a:lnTo>
                  <a:pt x="650" y="956"/>
                </a:lnTo>
                <a:lnTo>
                  <a:pt x="650" y="956"/>
                </a:lnTo>
                <a:lnTo>
                  <a:pt x="653" y="956"/>
                </a:lnTo>
                <a:lnTo>
                  <a:pt x="653" y="956"/>
                </a:lnTo>
                <a:lnTo>
                  <a:pt x="660" y="956"/>
                </a:lnTo>
                <a:lnTo>
                  <a:pt x="660" y="953"/>
                </a:lnTo>
                <a:lnTo>
                  <a:pt x="663" y="953"/>
                </a:lnTo>
                <a:lnTo>
                  <a:pt x="663" y="953"/>
                </a:lnTo>
                <a:lnTo>
                  <a:pt x="666" y="953"/>
                </a:lnTo>
                <a:lnTo>
                  <a:pt x="666" y="949"/>
                </a:lnTo>
                <a:lnTo>
                  <a:pt x="669" y="949"/>
                </a:lnTo>
                <a:lnTo>
                  <a:pt x="669" y="949"/>
                </a:lnTo>
                <a:lnTo>
                  <a:pt x="672" y="949"/>
                </a:lnTo>
                <a:lnTo>
                  <a:pt x="672" y="949"/>
                </a:lnTo>
                <a:lnTo>
                  <a:pt x="679" y="949"/>
                </a:lnTo>
                <a:lnTo>
                  <a:pt x="679" y="949"/>
                </a:lnTo>
                <a:lnTo>
                  <a:pt x="682" y="949"/>
                </a:lnTo>
                <a:lnTo>
                  <a:pt x="682" y="946"/>
                </a:lnTo>
                <a:lnTo>
                  <a:pt x="685" y="946"/>
                </a:lnTo>
                <a:lnTo>
                  <a:pt x="685" y="943"/>
                </a:lnTo>
                <a:lnTo>
                  <a:pt x="689" y="943"/>
                </a:lnTo>
                <a:lnTo>
                  <a:pt x="689" y="943"/>
                </a:lnTo>
                <a:lnTo>
                  <a:pt x="692" y="943"/>
                </a:lnTo>
                <a:lnTo>
                  <a:pt x="692" y="943"/>
                </a:lnTo>
                <a:lnTo>
                  <a:pt x="695" y="943"/>
                </a:lnTo>
                <a:lnTo>
                  <a:pt x="695" y="940"/>
                </a:lnTo>
                <a:lnTo>
                  <a:pt x="701" y="940"/>
                </a:lnTo>
                <a:lnTo>
                  <a:pt x="701" y="940"/>
                </a:lnTo>
                <a:lnTo>
                  <a:pt x="705" y="940"/>
                </a:lnTo>
                <a:lnTo>
                  <a:pt x="705" y="940"/>
                </a:lnTo>
                <a:lnTo>
                  <a:pt x="708" y="940"/>
                </a:lnTo>
                <a:lnTo>
                  <a:pt x="708" y="937"/>
                </a:lnTo>
                <a:lnTo>
                  <a:pt x="711" y="937"/>
                </a:lnTo>
                <a:lnTo>
                  <a:pt x="711" y="937"/>
                </a:lnTo>
                <a:lnTo>
                  <a:pt x="714" y="937"/>
                </a:lnTo>
                <a:lnTo>
                  <a:pt x="714" y="937"/>
                </a:lnTo>
                <a:lnTo>
                  <a:pt x="717" y="937"/>
                </a:lnTo>
                <a:lnTo>
                  <a:pt x="717" y="933"/>
                </a:lnTo>
                <a:lnTo>
                  <a:pt x="721" y="933"/>
                </a:lnTo>
                <a:lnTo>
                  <a:pt x="721" y="927"/>
                </a:lnTo>
                <a:lnTo>
                  <a:pt x="724" y="927"/>
                </a:lnTo>
                <a:lnTo>
                  <a:pt x="724" y="927"/>
                </a:lnTo>
                <a:lnTo>
                  <a:pt x="727" y="927"/>
                </a:lnTo>
                <a:lnTo>
                  <a:pt x="727" y="927"/>
                </a:lnTo>
                <a:lnTo>
                  <a:pt x="730" y="927"/>
                </a:lnTo>
                <a:lnTo>
                  <a:pt x="730" y="927"/>
                </a:lnTo>
                <a:lnTo>
                  <a:pt x="733" y="927"/>
                </a:lnTo>
                <a:lnTo>
                  <a:pt x="733" y="924"/>
                </a:lnTo>
                <a:lnTo>
                  <a:pt x="737" y="924"/>
                </a:lnTo>
                <a:lnTo>
                  <a:pt x="737" y="921"/>
                </a:lnTo>
                <a:lnTo>
                  <a:pt x="740" y="921"/>
                </a:lnTo>
                <a:lnTo>
                  <a:pt x="740" y="917"/>
                </a:lnTo>
                <a:lnTo>
                  <a:pt x="749" y="917"/>
                </a:lnTo>
                <a:lnTo>
                  <a:pt x="749" y="917"/>
                </a:lnTo>
                <a:lnTo>
                  <a:pt x="753" y="917"/>
                </a:lnTo>
                <a:lnTo>
                  <a:pt x="753" y="914"/>
                </a:lnTo>
                <a:lnTo>
                  <a:pt x="756" y="914"/>
                </a:lnTo>
                <a:lnTo>
                  <a:pt x="756" y="914"/>
                </a:lnTo>
                <a:lnTo>
                  <a:pt x="759" y="914"/>
                </a:lnTo>
                <a:lnTo>
                  <a:pt x="759" y="911"/>
                </a:lnTo>
                <a:lnTo>
                  <a:pt x="762" y="911"/>
                </a:lnTo>
                <a:lnTo>
                  <a:pt x="762" y="908"/>
                </a:lnTo>
                <a:lnTo>
                  <a:pt x="765" y="908"/>
                </a:lnTo>
                <a:lnTo>
                  <a:pt x="765" y="904"/>
                </a:lnTo>
                <a:lnTo>
                  <a:pt x="769" y="904"/>
                </a:lnTo>
                <a:lnTo>
                  <a:pt x="769" y="901"/>
                </a:lnTo>
                <a:lnTo>
                  <a:pt x="772" y="901"/>
                </a:lnTo>
                <a:lnTo>
                  <a:pt x="772" y="901"/>
                </a:lnTo>
                <a:lnTo>
                  <a:pt x="775" y="901"/>
                </a:lnTo>
                <a:lnTo>
                  <a:pt x="775" y="898"/>
                </a:lnTo>
                <a:lnTo>
                  <a:pt x="778" y="898"/>
                </a:lnTo>
                <a:lnTo>
                  <a:pt x="778" y="898"/>
                </a:lnTo>
                <a:lnTo>
                  <a:pt x="781" y="898"/>
                </a:lnTo>
                <a:lnTo>
                  <a:pt x="781" y="895"/>
                </a:lnTo>
                <a:lnTo>
                  <a:pt x="785" y="895"/>
                </a:lnTo>
                <a:lnTo>
                  <a:pt x="785" y="892"/>
                </a:lnTo>
                <a:lnTo>
                  <a:pt x="788" y="892"/>
                </a:lnTo>
                <a:lnTo>
                  <a:pt x="788" y="888"/>
                </a:lnTo>
                <a:lnTo>
                  <a:pt x="794" y="888"/>
                </a:lnTo>
                <a:lnTo>
                  <a:pt x="794" y="885"/>
                </a:lnTo>
                <a:lnTo>
                  <a:pt x="797" y="885"/>
                </a:lnTo>
                <a:lnTo>
                  <a:pt x="797" y="885"/>
                </a:lnTo>
                <a:lnTo>
                  <a:pt x="801" y="885"/>
                </a:lnTo>
                <a:lnTo>
                  <a:pt x="801" y="882"/>
                </a:lnTo>
                <a:lnTo>
                  <a:pt x="804" y="882"/>
                </a:lnTo>
                <a:lnTo>
                  <a:pt x="804" y="879"/>
                </a:lnTo>
                <a:lnTo>
                  <a:pt x="807" y="879"/>
                </a:lnTo>
                <a:lnTo>
                  <a:pt x="807" y="876"/>
                </a:lnTo>
                <a:lnTo>
                  <a:pt x="810" y="876"/>
                </a:lnTo>
                <a:lnTo>
                  <a:pt x="810" y="876"/>
                </a:lnTo>
                <a:lnTo>
                  <a:pt x="813" y="876"/>
                </a:lnTo>
                <a:lnTo>
                  <a:pt x="813" y="872"/>
                </a:lnTo>
                <a:lnTo>
                  <a:pt x="817" y="872"/>
                </a:lnTo>
                <a:lnTo>
                  <a:pt x="817" y="869"/>
                </a:lnTo>
                <a:lnTo>
                  <a:pt x="820" y="869"/>
                </a:lnTo>
                <a:lnTo>
                  <a:pt x="820" y="869"/>
                </a:lnTo>
                <a:lnTo>
                  <a:pt x="823" y="869"/>
                </a:lnTo>
                <a:lnTo>
                  <a:pt x="823" y="866"/>
                </a:lnTo>
                <a:lnTo>
                  <a:pt x="826" y="866"/>
                </a:lnTo>
                <a:lnTo>
                  <a:pt x="826" y="866"/>
                </a:lnTo>
                <a:lnTo>
                  <a:pt x="829" y="866"/>
                </a:lnTo>
                <a:lnTo>
                  <a:pt x="829" y="863"/>
                </a:lnTo>
                <a:lnTo>
                  <a:pt x="833" y="863"/>
                </a:lnTo>
                <a:lnTo>
                  <a:pt x="833" y="863"/>
                </a:lnTo>
                <a:lnTo>
                  <a:pt x="839" y="863"/>
                </a:lnTo>
                <a:lnTo>
                  <a:pt x="839" y="863"/>
                </a:lnTo>
                <a:lnTo>
                  <a:pt x="842" y="863"/>
                </a:lnTo>
                <a:lnTo>
                  <a:pt x="842" y="863"/>
                </a:lnTo>
                <a:lnTo>
                  <a:pt x="845" y="863"/>
                </a:lnTo>
                <a:lnTo>
                  <a:pt x="845" y="860"/>
                </a:lnTo>
                <a:lnTo>
                  <a:pt x="849" y="860"/>
                </a:lnTo>
                <a:lnTo>
                  <a:pt x="849" y="860"/>
                </a:lnTo>
                <a:lnTo>
                  <a:pt x="852" y="860"/>
                </a:lnTo>
                <a:lnTo>
                  <a:pt x="852" y="850"/>
                </a:lnTo>
                <a:lnTo>
                  <a:pt x="855" y="850"/>
                </a:lnTo>
                <a:lnTo>
                  <a:pt x="855" y="850"/>
                </a:lnTo>
                <a:lnTo>
                  <a:pt x="858" y="850"/>
                </a:lnTo>
                <a:lnTo>
                  <a:pt x="858" y="850"/>
                </a:lnTo>
                <a:lnTo>
                  <a:pt x="861" y="850"/>
                </a:lnTo>
                <a:lnTo>
                  <a:pt x="861" y="850"/>
                </a:lnTo>
                <a:lnTo>
                  <a:pt x="865" y="850"/>
                </a:lnTo>
                <a:lnTo>
                  <a:pt x="865" y="847"/>
                </a:lnTo>
                <a:lnTo>
                  <a:pt x="868" y="847"/>
                </a:lnTo>
                <a:lnTo>
                  <a:pt x="868" y="847"/>
                </a:lnTo>
                <a:lnTo>
                  <a:pt x="871" y="847"/>
                </a:lnTo>
                <a:lnTo>
                  <a:pt x="871" y="847"/>
                </a:lnTo>
                <a:lnTo>
                  <a:pt x="874" y="847"/>
                </a:lnTo>
                <a:lnTo>
                  <a:pt x="874" y="847"/>
                </a:lnTo>
                <a:lnTo>
                  <a:pt x="878" y="847"/>
                </a:lnTo>
                <a:lnTo>
                  <a:pt x="878" y="847"/>
                </a:lnTo>
                <a:lnTo>
                  <a:pt x="884" y="847"/>
                </a:lnTo>
                <a:lnTo>
                  <a:pt x="884" y="847"/>
                </a:lnTo>
                <a:lnTo>
                  <a:pt x="887" y="847"/>
                </a:lnTo>
                <a:lnTo>
                  <a:pt x="887" y="847"/>
                </a:lnTo>
                <a:lnTo>
                  <a:pt x="890" y="847"/>
                </a:lnTo>
                <a:lnTo>
                  <a:pt x="890" y="844"/>
                </a:lnTo>
                <a:lnTo>
                  <a:pt x="894" y="844"/>
                </a:lnTo>
                <a:lnTo>
                  <a:pt x="894" y="844"/>
                </a:lnTo>
                <a:lnTo>
                  <a:pt x="897" y="844"/>
                </a:lnTo>
                <a:lnTo>
                  <a:pt x="897" y="844"/>
                </a:lnTo>
                <a:lnTo>
                  <a:pt x="900" y="844"/>
                </a:lnTo>
                <a:lnTo>
                  <a:pt x="900" y="840"/>
                </a:lnTo>
                <a:lnTo>
                  <a:pt x="903" y="840"/>
                </a:lnTo>
                <a:lnTo>
                  <a:pt x="903" y="840"/>
                </a:lnTo>
                <a:lnTo>
                  <a:pt x="906" y="840"/>
                </a:lnTo>
                <a:lnTo>
                  <a:pt x="906" y="840"/>
                </a:lnTo>
                <a:lnTo>
                  <a:pt x="910" y="840"/>
                </a:lnTo>
                <a:lnTo>
                  <a:pt x="910" y="840"/>
                </a:lnTo>
                <a:lnTo>
                  <a:pt x="913" y="840"/>
                </a:lnTo>
                <a:lnTo>
                  <a:pt x="913" y="840"/>
                </a:lnTo>
                <a:lnTo>
                  <a:pt x="916" y="840"/>
                </a:lnTo>
                <a:lnTo>
                  <a:pt x="916" y="834"/>
                </a:lnTo>
                <a:lnTo>
                  <a:pt x="919" y="834"/>
                </a:lnTo>
                <a:lnTo>
                  <a:pt x="919" y="834"/>
                </a:lnTo>
                <a:lnTo>
                  <a:pt x="922" y="834"/>
                </a:lnTo>
                <a:lnTo>
                  <a:pt x="922" y="831"/>
                </a:lnTo>
                <a:lnTo>
                  <a:pt x="926" y="831"/>
                </a:lnTo>
                <a:lnTo>
                  <a:pt x="926" y="831"/>
                </a:lnTo>
                <a:lnTo>
                  <a:pt x="932" y="831"/>
                </a:lnTo>
                <a:lnTo>
                  <a:pt x="932" y="828"/>
                </a:lnTo>
                <a:lnTo>
                  <a:pt x="938" y="828"/>
                </a:lnTo>
                <a:lnTo>
                  <a:pt x="938" y="824"/>
                </a:lnTo>
                <a:lnTo>
                  <a:pt x="942" y="824"/>
                </a:lnTo>
                <a:lnTo>
                  <a:pt x="942" y="824"/>
                </a:lnTo>
                <a:lnTo>
                  <a:pt x="945" y="824"/>
                </a:lnTo>
                <a:lnTo>
                  <a:pt x="945" y="824"/>
                </a:lnTo>
                <a:lnTo>
                  <a:pt x="948" y="824"/>
                </a:lnTo>
                <a:lnTo>
                  <a:pt x="948" y="824"/>
                </a:lnTo>
                <a:lnTo>
                  <a:pt x="951" y="824"/>
                </a:lnTo>
                <a:lnTo>
                  <a:pt x="951" y="821"/>
                </a:lnTo>
                <a:lnTo>
                  <a:pt x="954" y="821"/>
                </a:lnTo>
                <a:lnTo>
                  <a:pt x="954" y="821"/>
                </a:lnTo>
                <a:lnTo>
                  <a:pt x="958" y="821"/>
                </a:lnTo>
                <a:lnTo>
                  <a:pt x="958" y="821"/>
                </a:lnTo>
                <a:lnTo>
                  <a:pt x="961" y="821"/>
                </a:lnTo>
                <a:lnTo>
                  <a:pt x="961" y="821"/>
                </a:lnTo>
                <a:lnTo>
                  <a:pt x="964" y="821"/>
                </a:lnTo>
                <a:lnTo>
                  <a:pt x="964" y="815"/>
                </a:lnTo>
                <a:lnTo>
                  <a:pt x="967" y="815"/>
                </a:lnTo>
                <a:lnTo>
                  <a:pt x="967" y="815"/>
                </a:lnTo>
                <a:lnTo>
                  <a:pt x="970" y="815"/>
                </a:lnTo>
                <a:lnTo>
                  <a:pt x="970" y="815"/>
                </a:lnTo>
                <a:lnTo>
                  <a:pt x="977" y="815"/>
                </a:lnTo>
                <a:lnTo>
                  <a:pt x="977" y="811"/>
                </a:lnTo>
                <a:lnTo>
                  <a:pt x="980" y="811"/>
                </a:lnTo>
                <a:lnTo>
                  <a:pt x="980" y="811"/>
                </a:lnTo>
                <a:lnTo>
                  <a:pt x="983" y="811"/>
                </a:lnTo>
                <a:lnTo>
                  <a:pt x="983" y="808"/>
                </a:lnTo>
                <a:lnTo>
                  <a:pt x="986" y="808"/>
                </a:lnTo>
                <a:lnTo>
                  <a:pt x="986" y="808"/>
                </a:lnTo>
                <a:lnTo>
                  <a:pt x="990" y="808"/>
                </a:lnTo>
                <a:lnTo>
                  <a:pt x="990" y="805"/>
                </a:lnTo>
                <a:lnTo>
                  <a:pt x="993" y="805"/>
                </a:lnTo>
                <a:lnTo>
                  <a:pt x="993" y="805"/>
                </a:lnTo>
                <a:lnTo>
                  <a:pt x="996" y="805"/>
                </a:lnTo>
                <a:lnTo>
                  <a:pt x="996" y="805"/>
                </a:lnTo>
                <a:lnTo>
                  <a:pt x="1002" y="805"/>
                </a:lnTo>
                <a:lnTo>
                  <a:pt x="1002" y="805"/>
                </a:lnTo>
                <a:lnTo>
                  <a:pt x="1006" y="805"/>
                </a:lnTo>
                <a:lnTo>
                  <a:pt x="1006" y="802"/>
                </a:lnTo>
                <a:lnTo>
                  <a:pt x="1009" y="802"/>
                </a:lnTo>
                <a:lnTo>
                  <a:pt x="1009" y="802"/>
                </a:lnTo>
                <a:lnTo>
                  <a:pt x="1015" y="802"/>
                </a:lnTo>
                <a:lnTo>
                  <a:pt x="1015" y="799"/>
                </a:lnTo>
                <a:lnTo>
                  <a:pt x="1022" y="799"/>
                </a:lnTo>
                <a:lnTo>
                  <a:pt x="1022" y="795"/>
                </a:lnTo>
                <a:lnTo>
                  <a:pt x="1028" y="795"/>
                </a:lnTo>
                <a:lnTo>
                  <a:pt x="1028" y="792"/>
                </a:lnTo>
                <a:lnTo>
                  <a:pt x="1031" y="792"/>
                </a:lnTo>
                <a:lnTo>
                  <a:pt x="1031" y="792"/>
                </a:lnTo>
                <a:lnTo>
                  <a:pt x="1034" y="792"/>
                </a:lnTo>
                <a:lnTo>
                  <a:pt x="1034" y="792"/>
                </a:lnTo>
                <a:lnTo>
                  <a:pt x="1038" y="792"/>
                </a:lnTo>
                <a:lnTo>
                  <a:pt x="1038" y="789"/>
                </a:lnTo>
                <a:lnTo>
                  <a:pt x="1041" y="789"/>
                </a:lnTo>
                <a:lnTo>
                  <a:pt x="1041" y="789"/>
                </a:lnTo>
                <a:lnTo>
                  <a:pt x="1044" y="789"/>
                </a:lnTo>
                <a:lnTo>
                  <a:pt x="1044" y="783"/>
                </a:lnTo>
                <a:lnTo>
                  <a:pt x="1047" y="783"/>
                </a:lnTo>
                <a:lnTo>
                  <a:pt x="1047" y="779"/>
                </a:lnTo>
                <a:lnTo>
                  <a:pt x="1050" y="779"/>
                </a:lnTo>
                <a:lnTo>
                  <a:pt x="1050" y="779"/>
                </a:lnTo>
                <a:lnTo>
                  <a:pt x="1054" y="779"/>
                </a:lnTo>
                <a:lnTo>
                  <a:pt x="1054" y="779"/>
                </a:lnTo>
                <a:lnTo>
                  <a:pt x="1057" y="779"/>
                </a:lnTo>
                <a:lnTo>
                  <a:pt x="1057" y="776"/>
                </a:lnTo>
                <a:lnTo>
                  <a:pt x="1060" y="776"/>
                </a:lnTo>
                <a:lnTo>
                  <a:pt x="1060" y="776"/>
                </a:lnTo>
                <a:lnTo>
                  <a:pt x="1066" y="776"/>
                </a:lnTo>
                <a:lnTo>
                  <a:pt x="1066" y="773"/>
                </a:lnTo>
                <a:lnTo>
                  <a:pt x="1070" y="773"/>
                </a:lnTo>
                <a:lnTo>
                  <a:pt x="1070" y="773"/>
                </a:lnTo>
                <a:lnTo>
                  <a:pt x="1073" y="773"/>
                </a:lnTo>
                <a:lnTo>
                  <a:pt x="1073" y="770"/>
                </a:lnTo>
                <a:lnTo>
                  <a:pt x="1076" y="770"/>
                </a:lnTo>
                <a:lnTo>
                  <a:pt x="1076" y="770"/>
                </a:lnTo>
                <a:lnTo>
                  <a:pt x="1083" y="770"/>
                </a:lnTo>
                <a:lnTo>
                  <a:pt x="1083" y="767"/>
                </a:lnTo>
                <a:lnTo>
                  <a:pt x="1086" y="767"/>
                </a:lnTo>
                <a:lnTo>
                  <a:pt x="1086" y="763"/>
                </a:lnTo>
                <a:lnTo>
                  <a:pt x="1089" y="763"/>
                </a:lnTo>
                <a:lnTo>
                  <a:pt x="1089" y="763"/>
                </a:lnTo>
                <a:lnTo>
                  <a:pt x="1092" y="763"/>
                </a:lnTo>
                <a:lnTo>
                  <a:pt x="1092" y="763"/>
                </a:lnTo>
                <a:lnTo>
                  <a:pt x="1095" y="763"/>
                </a:lnTo>
                <a:lnTo>
                  <a:pt x="1095" y="760"/>
                </a:lnTo>
                <a:lnTo>
                  <a:pt x="1102" y="760"/>
                </a:lnTo>
                <a:lnTo>
                  <a:pt x="1102" y="760"/>
                </a:lnTo>
                <a:lnTo>
                  <a:pt x="1105" y="760"/>
                </a:lnTo>
                <a:lnTo>
                  <a:pt x="1105" y="757"/>
                </a:lnTo>
                <a:lnTo>
                  <a:pt x="1111" y="757"/>
                </a:lnTo>
                <a:lnTo>
                  <a:pt x="1111" y="754"/>
                </a:lnTo>
                <a:lnTo>
                  <a:pt x="1115" y="754"/>
                </a:lnTo>
                <a:lnTo>
                  <a:pt x="1115" y="751"/>
                </a:lnTo>
                <a:lnTo>
                  <a:pt x="1118" y="751"/>
                </a:lnTo>
                <a:lnTo>
                  <a:pt x="1118" y="751"/>
                </a:lnTo>
                <a:lnTo>
                  <a:pt x="1121" y="751"/>
                </a:lnTo>
                <a:lnTo>
                  <a:pt x="1121" y="747"/>
                </a:lnTo>
                <a:lnTo>
                  <a:pt x="1124" y="747"/>
                </a:lnTo>
                <a:lnTo>
                  <a:pt x="1124" y="747"/>
                </a:lnTo>
                <a:lnTo>
                  <a:pt x="1127" y="747"/>
                </a:lnTo>
                <a:lnTo>
                  <a:pt x="1127" y="747"/>
                </a:lnTo>
                <a:lnTo>
                  <a:pt x="1131" y="747"/>
                </a:lnTo>
                <a:lnTo>
                  <a:pt x="1131" y="747"/>
                </a:lnTo>
                <a:lnTo>
                  <a:pt x="1134" y="747"/>
                </a:lnTo>
                <a:lnTo>
                  <a:pt x="1134" y="744"/>
                </a:lnTo>
                <a:lnTo>
                  <a:pt x="1137" y="744"/>
                </a:lnTo>
                <a:lnTo>
                  <a:pt x="1137" y="744"/>
                </a:lnTo>
                <a:lnTo>
                  <a:pt x="1140" y="744"/>
                </a:lnTo>
                <a:lnTo>
                  <a:pt x="1140" y="744"/>
                </a:lnTo>
                <a:lnTo>
                  <a:pt x="1147" y="744"/>
                </a:lnTo>
                <a:lnTo>
                  <a:pt x="1147" y="744"/>
                </a:lnTo>
                <a:lnTo>
                  <a:pt x="1150" y="744"/>
                </a:lnTo>
                <a:lnTo>
                  <a:pt x="1150" y="741"/>
                </a:lnTo>
                <a:lnTo>
                  <a:pt x="1153" y="741"/>
                </a:lnTo>
                <a:lnTo>
                  <a:pt x="1153" y="741"/>
                </a:lnTo>
                <a:lnTo>
                  <a:pt x="1159" y="741"/>
                </a:lnTo>
                <a:lnTo>
                  <a:pt x="1159" y="738"/>
                </a:lnTo>
                <a:lnTo>
                  <a:pt x="1163" y="738"/>
                </a:lnTo>
                <a:lnTo>
                  <a:pt x="1163" y="738"/>
                </a:lnTo>
                <a:lnTo>
                  <a:pt x="1166" y="738"/>
                </a:lnTo>
                <a:lnTo>
                  <a:pt x="1166" y="735"/>
                </a:lnTo>
                <a:lnTo>
                  <a:pt x="1172" y="735"/>
                </a:lnTo>
                <a:lnTo>
                  <a:pt x="1172" y="731"/>
                </a:lnTo>
                <a:lnTo>
                  <a:pt x="1175" y="731"/>
                </a:lnTo>
                <a:lnTo>
                  <a:pt x="1175" y="728"/>
                </a:lnTo>
                <a:lnTo>
                  <a:pt x="1185" y="728"/>
                </a:lnTo>
                <a:lnTo>
                  <a:pt x="1185" y="728"/>
                </a:lnTo>
                <a:lnTo>
                  <a:pt x="1188" y="728"/>
                </a:lnTo>
                <a:lnTo>
                  <a:pt x="1188" y="725"/>
                </a:lnTo>
                <a:lnTo>
                  <a:pt x="1191" y="725"/>
                </a:lnTo>
                <a:lnTo>
                  <a:pt x="1191" y="725"/>
                </a:lnTo>
                <a:lnTo>
                  <a:pt x="1195" y="725"/>
                </a:lnTo>
                <a:lnTo>
                  <a:pt x="1195" y="725"/>
                </a:lnTo>
                <a:lnTo>
                  <a:pt x="1198" y="725"/>
                </a:lnTo>
                <a:lnTo>
                  <a:pt x="1198" y="722"/>
                </a:lnTo>
                <a:lnTo>
                  <a:pt x="1204" y="722"/>
                </a:lnTo>
                <a:lnTo>
                  <a:pt x="1204" y="722"/>
                </a:lnTo>
                <a:lnTo>
                  <a:pt x="1207" y="722"/>
                </a:lnTo>
                <a:lnTo>
                  <a:pt x="1207" y="718"/>
                </a:lnTo>
                <a:lnTo>
                  <a:pt x="1211" y="718"/>
                </a:lnTo>
                <a:lnTo>
                  <a:pt x="1211" y="715"/>
                </a:lnTo>
                <a:lnTo>
                  <a:pt x="1214" y="715"/>
                </a:lnTo>
                <a:lnTo>
                  <a:pt x="1214" y="712"/>
                </a:lnTo>
                <a:lnTo>
                  <a:pt x="1220" y="712"/>
                </a:lnTo>
                <a:lnTo>
                  <a:pt x="1220" y="709"/>
                </a:lnTo>
                <a:lnTo>
                  <a:pt x="1223" y="709"/>
                </a:lnTo>
                <a:lnTo>
                  <a:pt x="1223" y="709"/>
                </a:lnTo>
                <a:lnTo>
                  <a:pt x="1230" y="709"/>
                </a:lnTo>
                <a:lnTo>
                  <a:pt x="1230" y="709"/>
                </a:lnTo>
                <a:lnTo>
                  <a:pt x="1233" y="709"/>
                </a:lnTo>
                <a:lnTo>
                  <a:pt x="1233" y="706"/>
                </a:lnTo>
                <a:lnTo>
                  <a:pt x="1236" y="706"/>
                </a:lnTo>
                <a:lnTo>
                  <a:pt x="1236" y="706"/>
                </a:lnTo>
                <a:lnTo>
                  <a:pt x="1239" y="706"/>
                </a:lnTo>
                <a:lnTo>
                  <a:pt x="1239" y="706"/>
                </a:lnTo>
                <a:lnTo>
                  <a:pt x="1243" y="706"/>
                </a:lnTo>
                <a:lnTo>
                  <a:pt x="1243" y="706"/>
                </a:lnTo>
                <a:lnTo>
                  <a:pt x="1252" y="706"/>
                </a:lnTo>
                <a:lnTo>
                  <a:pt x="1252" y="706"/>
                </a:lnTo>
                <a:lnTo>
                  <a:pt x="1255" y="706"/>
                </a:lnTo>
                <a:lnTo>
                  <a:pt x="1255" y="702"/>
                </a:lnTo>
                <a:lnTo>
                  <a:pt x="1259" y="702"/>
                </a:lnTo>
                <a:lnTo>
                  <a:pt x="1259" y="699"/>
                </a:lnTo>
                <a:lnTo>
                  <a:pt x="1262" y="699"/>
                </a:lnTo>
                <a:lnTo>
                  <a:pt x="1262" y="696"/>
                </a:lnTo>
                <a:lnTo>
                  <a:pt x="1265" y="696"/>
                </a:lnTo>
                <a:lnTo>
                  <a:pt x="1265" y="696"/>
                </a:lnTo>
                <a:lnTo>
                  <a:pt x="1268" y="696"/>
                </a:lnTo>
                <a:lnTo>
                  <a:pt x="1268" y="696"/>
                </a:lnTo>
                <a:lnTo>
                  <a:pt x="1271" y="696"/>
                </a:lnTo>
                <a:lnTo>
                  <a:pt x="1271" y="696"/>
                </a:lnTo>
                <a:lnTo>
                  <a:pt x="1275" y="696"/>
                </a:lnTo>
                <a:lnTo>
                  <a:pt x="1275" y="693"/>
                </a:lnTo>
                <a:lnTo>
                  <a:pt x="1278" y="693"/>
                </a:lnTo>
                <a:lnTo>
                  <a:pt x="1278" y="690"/>
                </a:lnTo>
                <a:lnTo>
                  <a:pt x="1281" y="690"/>
                </a:lnTo>
                <a:lnTo>
                  <a:pt x="1281" y="690"/>
                </a:lnTo>
                <a:lnTo>
                  <a:pt x="1284" y="690"/>
                </a:lnTo>
                <a:lnTo>
                  <a:pt x="1284" y="690"/>
                </a:lnTo>
                <a:lnTo>
                  <a:pt x="1288" y="690"/>
                </a:lnTo>
                <a:lnTo>
                  <a:pt x="1288" y="690"/>
                </a:lnTo>
                <a:lnTo>
                  <a:pt x="1294" y="690"/>
                </a:lnTo>
                <a:lnTo>
                  <a:pt x="1294" y="686"/>
                </a:lnTo>
                <a:lnTo>
                  <a:pt x="1297" y="686"/>
                </a:lnTo>
                <a:lnTo>
                  <a:pt x="1297" y="686"/>
                </a:lnTo>
                <a:lnTo>
                  <a:pt x="1300" y="686"/>
                </a:lnTo>
                <a:lnTo>
                  <a:pt x="1300" y="686"/>
                </a:lnTo>
                <a:lnTo>
                  <a:pt x="1304" y="686"/>
                </a:lnTo>
                <a:lnTo>
                  <a:pt x="1304" y="686"/>
                </a:lnTo>
                <a:lnTo>
                  <a:pt x="1307" y="686"/>
                </a:lnTo>
                <a:lnTo>
                  <a:pt x="1307" y="683"/>
                </a:lnTo>
                <a:lnTo>
                  <a:pt x="1310" y="683"/>
                </a:lnTo>
                <a:lnTo>
                  <a:pt x="1310" y="683"/>
                </a:lnTo>
                <a:lnTo>
                  <a:pt x="1313" y="683"/>
                </a:lnTo>
                <a:lnTo>
                  <a:pt x="1313" y="683"/>
                </a:lnTo>
                <a:lnTo>
                  <a:pt x="1323" y="683"/>
                </a:lnTo>
                <a:lnTo>
                  <a:pt x="1323" y="683"/>
                </a:lnTo>
                <a:lnTo>
                  <a:pt x="1326" y="683"/>
                </a:lnTo>
                <a:lnTo>
                  <a:pt x="1326" y="680"/>
                </a:lnTo>
                <a:lnTo>
                  <a:pt x="1329" y="680"/>
                </a:lnTo>
                <a:lnTo>
                  <a:pt x="1329" y="677"/>
                </a:lnTo>
                <a:lnTo>
                  <a:pt x="1332" y="677"/>
                </a:lnTo>
                <a:lnTo>
                  <a:pt x="1332" y="677"/>
                </a:lnTo>
                <a:lnTo>
                  <a:pt x="1336" y="677"/>
                </a:lnTo>
                <a:lnTo>
                  <a:pt x="1336" y="677"/>
                </a:lnTo>
                <a:lnTo>
                  <a:pt x="1342" y="677"/>
                </a:lnTo>
                <a:lnTo>
                  <a:pt x="1342" y="677"/>
                </a:lnTo>
                <a:lnTo>
                  <a:pt x="1345" y="677"/>
                </a:lnTo>
                <a:lnTo>
                  <a:pt x="1345" y="674"/>
                </a:lnTo>
                <a:lnTo>
                  <a:pt x="1348" y="674"/>
                </a:lnTo>
                <a:lnTo>
                  <a:pt x="1348" y="674"/>
                </a:lnTo>
                <a:lnTo>
                  <a:pt x="1352" y="674"/>
                </a:lnTo>
                <a:lnTo>
                  <a:pt x="1352" y="674"/>
                </a:lnTo>
                <a:lnTo>
                  <a:pt x="1355" y="674"/>
                </a:lnTo>
                <a:lnTo>
                  <a:pt x="1355" y="670"/>
                </a:lnTo>
                <a:lnTo>
                  <a:pt x="1358" y="670"/>
                </a:lnTo>
                <a:lnTo>
                  <a:pt x="1358" y="670"/>
                </a:lnTo>
                <a:lnTo>
                  <a:pt x="1361" y="670"/>
                </a:lnTo>
                <a:lnTo>
                  <a:pt x="1361" y="667"/>
                </a:lnTo>
                <a:lnTo>
                  <a:pt x="1364" y="667"/>
                </a:lnTo>
                <a:lnTo>
                  <a:pt x="1364" y="667"/>
                </a:lnTo>
                <a:lnTo>
                  <a:pt x="1368" y="667"/>
                </a:lnTo>
                <a:lnTo>
                  <a:pt x="1368" y="664"/>
                </a:lnTo>
                <a:lnTo>
                  <a:pt x="1371" y="664"/>
                </a:lnTo>
                <a:lnTo>
                  <a:pt x="1371" y="664"/>
                </a:lnTo>
                <a:lnTo>
                  <a:pt x="1377" y="664"/>
                </a:lnTo>
                <a:lnTo>
                  <a:pt x="1377" y="664"/>
                </a:lnTo>
                <a:lnTo>
                  <a:pt x="1380" y="664"/>
                </a:lnTo>
                <a:lnTo>
                  <a:pt x="1380" y="661"/>
                </a:lnTo>
                <a:lnTo>
                  <a:pt x="1387" y="661"/>
                </a:lnTo>
                <a:lnTo>
                  <a:pt x="1387" y="658"/>
                </a:lnTo>
                <a:lnTo>
                  <a:pt x="1390" y="658"/>
                </a:lnTo>
                <a:lnTo>
                  <a:pt x="1390" y="658"/>
                </a:lnTo>
                <a:lnTo>
                  <a:pt x="1393" y="658"/>
                </a:lnTo>
                <a:lnTo>
                  <a:pt x="1393" y="654"/>
                </a:lnTo>
                <a:lnTo>
                  <a:pt x="1396" y="654"/>
                </a:lnTo>
                <a:lnTo>
                  <a:pt x="1396" y="654"/>
                </a:lnTo>
                <a:lnTo>
                  <a:pt x="1400" y="654"/>
                </a:lnTo>
                <a:lnTo>
                  <a:pt x="1400" y="651"/>
                </a:lnTo>
                <a:lnTo>
                  <a:pt x="1403" y="651"/>
                </a:lnTo>
                <a:lnTo>
                  <a:pt x="1403" y="651"/>
                </a:lnTo>
                <a:lnTo>
                  <a:pt x="1406" y="651"/>
                </a:lnTo>
                <a:lnTo>
                  <a:pt x="1406" y="648"/>
                </a:lnTo>
                <a:lnTo>
                  <a:pt x="1409" y="648"/>
                </a:lnTo>
                <a:lnTo>
                  <a:pt x="1409" y="645"/>
                </a:lnTo>
                <a:lnTo>
                  <a:pt x="1412" y="645"/>
                </a:lnTo>
                <a:lnTo>
                  <a:pt x="1412" y="645"/>
                </a:lnTo>
                <a:lnTo>
                  <a:pt x="1416" y="645"/>
                </a:lnTo>
                <a:lnTo>
                  <a:pt x="1416" y="645"/>
                </a:lnTo>
                <a:lnTo>
                  <a:pt x="1419" y="645"/>
                </a:lnTo>
                <a:lnTo>
                  <a:pt x="1419" y="642"/>
                </a:lnTo>
                <a:lnTo>
                  <a:pt x="1422" y="642"/>
                </a:lnTo>
                <a:lnTo>
                  <a:pt x="1422" y="642"/>
                </a:lnTo>
                <a:lnTo>
                  <a:pt x="1432" y="642"/>
                </a:lnTo>
                <a:lnTo>
                  <a:pt x="1432" y="642"/>
                </a:lnTo>
                <a:lnTo>
                  <a:pt x="1435" y="642"/>
                </a:lnTo>
                <a:lnTo>
                  <a:pt x="1435" y="642"/>
                </a:lnTo>
                <a:lnTo>
                  <a:pt x="1438" y="642"/>
                </a:lnTo>
                <a:lnTo>
                  <a:pt x="1438" y="642"/>
                </a:lnTo>
                <a:lnTo>
                  <a:pt x="1441" y="642"/>
                </a:lnTo>
                <a:lnTo>
                  <a:pt x="1441" y="642"/>
                </a:lnTo>
                <a:lnTo>
                  <a:pt x="1444" y="642"/>
                </a:lnTo>
                <a:lnTo>
                  <a:pt x="1444" y="638"/>
                </a:lnTo>
                <a:lnTo>
                  <a:pt x="1448" y="638"/>
                </a:lnTo>
                <a:lnTo>
                  <a:pt x="1448" y="638"/>
                </a:lnTo>
                <a:lnTo>
                  <a:pt x="1451" y="638"/>
                </a:lnTo>
                <a:lnTo>
                  <a:pt x="1451" y="638"/>
                </a:lnTo>
                <a:lnTo>
                  <a:pt x="1460" y="638"/>
                </a:lnTo>
                <a:lnTo>
                  <a:pt x="1460" y="638"/>
                </a:lnTo>
                <a:lnTo>
                  <a:pt x="1464" y="638"/>
                </a:lnTo>
                <a:lnTo>
                  <a:pt x="1464" y="635"/>
                </a:lnTo>
                <a:lnTo>
                  <a:pt x="1467" y="635"/>
                </a:lnTo>
                <a:lnTo>
                  <a:pt x="1467" y="635"/>
                </a:lnTo>
                <a:lnTo>
                  <a:pt x="1470" y="635"/>
                </a:lnTo>
                <a:lnTo>
                  <a:pt x="1470" y="635"/>
                </a:lnTo>
                <a:lnTo>
                  <a:pt x="1476" y="635"/>
                </a:lnTo>
                <a:lnTo>
                  <a:pt x="1476" y="632"/>
                </a:lnTo>
                <a:lnTo>
                  <a:pt x="1480" y="632"/>
                </a:lnTo>
                <a:lnTo>
                  <a:pt x="1480" y="632"/>
                </a:lnTo>
                <a:lnTo>
                  <a:pt x="1486" y="632"/>
                </a:lnTo>
                <a:lnTo>
                  <a:pt x="1486" y="629"/>
                </a:lnTo>
                <a:lnTo>
                  <a:pt x="1489" y="629"/>
                </a:lnTo>
                <a:lnTo>
                  <a:pt x="1489" y="629"/>
                </a:lnTo>
                <a:lnTo>
                  <a:pt x="1493" y="629"/>
                </a:lnTo>
                <a:lnTo>
                  <a:pt x="1493" y="629"/>
                </a:lnTo>
                <a:lnTo>
                  <a:pt x="1496" y="629"/>
                </a:lnTo>
                <a:lnTo>
                  <a:pt x="1496" y="625"/>
                </a:lnTo>
                <a:lnTo>
                  <a:pt x="1499" y="625"/>
                </a:lnTo>
                <a:lnTo>
                  <a:pt x="1499" y="622"/>
                </a:lnTo>
                <a:lnTo>
                  <a:pt x="1505" y="622"/>
                </a:lnTo>
                <a:lnTo>
                  <a:pt x="1505" y="622"/>
                </a:lnTo>
                <a:lnTo>
                  <a:pt x="1509" y="622"/>
                </a:lnTo>
                <a:lnTo>
                  <a:pt x="1509" y="619"/>
                </a:lnTo>
                <a:lnTo>
                  <a:pt x="1512" y="619"/>
                </a:lnTo>
                <a:lnTo>
                  <a:pt x="1512" y="616"/>
                </a:lnTo>
                <a:lnTo>
                  <a:pt x="1515" y="616"/>
                </a:lnTo>
                <a:lnTo>
                  <a:pt x="1515" y="613"/>
                </a:lnTo>
                <a:lnTo>
                  <a:pt x="1521" y="613"/>
                </a:lnTo>
                <a:lnTo>
                  <a:pt x="1521" y="609"/>
                </a:lnTo>
                <a:lnTo>
                  <a:pt x="1525" y="609"/>
                </a:lnTo>
                <a:lnTo>
                  <a:pt x="1525" y="609"/>
                </a:lnTo>
                <a:lnTo>
                  <a:pt x="1528" y="609"/>
                </a:lnTo>
                <a:lnTo>
                  <a:pt x="1528" y="609"/>
                </a:lnTo>
                <a:lnTo>
                  <a:pt x="1531" y="609"/>
                </a:lnTo>
                <a:lnTo>
                  <a:pt x="1531" y="609"/>
                </a:lnTo>
                <a:lnTo>
                  <a:pt x="1534" y="609"/>
                </a:lnTo>
                <a:lnTo>
                  <a:pt x="1534" y="606"/>
                </a:lnTo>
                <a:lnTo>
                  <a:pt x="1537" y="606"/>
                </a:lnTo>
                <a:lnTo>
                  <a:pt x="1537" y="606"/>
                </a:lnTo>
                <a:lnTo>
                  <a:pt x="1541" y="606"/>
                </a:lnTo>
                <a:lnTo>
                  <a:pt x="1541" y="603"/>
                </a:lnTo>
                <a:lnTo>
                  <a:pt x="1544" y="603"/>
                </a:lnTo>
                <a:lnTo>
                  <a:pt x="1544" y="603"/>
                </a:lnTo>
                <a:lnTo>
                  <a:pt x="1547" y="603"/>
                </a:lnTo>
                <a:lnTo>
                  <a:pt x="1547" y="600"/>
                </a:lnTo>
                <a:lnTo>
                  <a:pt x="1550" y="600"/>
                </a:lnTo>
                <a:lnTo>
                  <a:pt x="1550" y="600"/>
                </a:lnTo>
                <a:lnTo>
                  <a:pt x="1557" y="600"/>
                </a:lnTo>
                <a:lnTo>
                  <a:pt x="1557" y="600"/>
                </a:lnTo>
                <a:lnTo>
                  <a:pt x="1560" y="600"/>
                </a:lnTo>
                <a:lnTo>
                  <a:pt x="1560" y="600"/>
                </a:lnTo>
                <a:lnTo>
                  <a:pt x="1563" y="600"/>
                </a:lnTo>
                <a:lnTo>
                  <a:pt x="1563" y="597"/>
                </a:lnTo>
                <a:lnTo>
                  <a:pt x="1573" y="597"/>
                </a:lnTo>
                <a:lnTo>
                  <a:pt x="1573" y="593"/>
                </a:lnTo>
                <a:lnTo>
                  <a:pt x="1576" y="593"/>
                </a:lnTo>
                <a:lnTo>
                  <a:pt x="1576" y="593"/>
                </a:lnTo>
                <a:lnTo>
                  <a:pt x="1579" y="593"/>
                </a:lnTo>
                <a:lnTo>
                  <a:pt x="1579" y="593"/>
                </a:lnTo>
                <a:lnTo>
                  <a:pt x="1582" y="593"/>
                </a:lnTo>
                <a:lnTo>
                  <a:pt x="1582" y="593"/>
                </a:lnTo>
                <a:lnTo>
                  <a:pt x="1585" y="593"/>
                </a:lnTo>
                <a:lnTo>
                  <a:pt x="1585" y="590"/>
                </a:lnTo>
                <a:lnTo>
                  <a:pt x="1589" y="590"/>
                </a:lnTo>
                <a:lnTo>
                  <a:pt x="1589" y="590"/>
                </a:lnTo>
                <a:lnTo>
                  <a:pt x="1592" y="590"/>
                </a:lnTo>
                <a:lnTo>
                  <a:pt x="1592" y="590"/>
                </a:lnTo>
                <a:lnTo>
                  <a:pt x="1595" y="590"/>
                </a:lnTo>
                <a:lnTo>
                  <a:pt x="1595" y="587"/>
                </a:lnTo>
                <a:lnTo>
                  <a:pt x="1598" y="587"/>
                </a:lnTo>
                <a:lnTo>
                  <a:pt x="1598" y="587"/>
                </a:lnTo>
                <a:lnTo>
                  <a:pt x="1605" y="587"/>
                </a:lnTo>
                <a:lnTo>
                  <a:pt x="1605" y="587"/>
                </a:lnTo>
                <a:lnTo>
                  <a:pt x="1608" y="587"/>
                </a:lnTo>
                <a:lnTo>
                  <a:pt x="1608" y="587"/>
                </a:lnTo>
                <a:lnTo>
                  <a:pt x="1614" y="587"/>
                </a:lnTo>
                <a:lnTo>
                  <a:pt x="1614" y="587"/>
                </a:lnTo>
                <a:lnTo>
                  <a:pt x="1617" y="587"/>
                </a:lnTo>
                <a:lnTo>
                  <a:pt x="1617" y="584"/>
                </a:lnTo>
                <a:lnTo>
                  <a:pt x="1621" y="584"/>
                </a:lnTo>
                <a:lnTo>
                  <a:pt x="1621" y="584"/>
                </a:lnTo>
                <a:lnTo>
                  <a:pt x="1624" y="584"/>
                </a:lnTo>
                <a:lnTo>
                  <a:pt x="1624" y="581"/>
                </a:lnTo>
                <a:lnTo>
                  <a:pt x="1627" y="581"/>
                </a:lnTo>
                <a:lnTo>
                  <a:pt x="1627" y="577"/>
                </a:lnTo>
                <a:lnTo>
                  <a:pt x="1630" y="577"/>
                </a:lnTo>
                <a:lnTo>
                  <a:pt x="1630" y="577"/>
                </a:lnTo>
                <a:lnTo>
                  <a:pt x="1633" y="577"/>
                </a:lnTo>
                <a:lnTo>
                  <a:pt x="1633" y="577"/>
                </a:lnTo>
                <a:lnTo>
                  <a:pt x="1637" y="577"/>
                </a:lnTo>
                <a:lnTo>
                  <a:pt x="1637" y="571"/>
                </a:lnTo>
                <a:lnTo>
                  <a:pt x="1640" y="571"/>
                </a:lnTo>
                <a:lnTo>
                  <a:pt x="1640" y="568"/>
                </a:lnTo>
                <a:lnTo>
                  <a:pt x="1643" y="568"/>
                </a:lnTo>
                <a:lnTo>
                  <a:pt x="1643" y="568"/>
                </a:lnTo>
                <a:lnTo>
                  <a:pt x="1646" y="568"/>
                </a:lnTo>
                <a:lnTo>
                  <a:pt x="1646" y="568"/>
                </a:lnTo>
                <a:lnTo>
                  <a:pt x="1649" y="568"/>
                </a:lnTo>
                <a:lnTo>
                  <a:pt x="1649" y="565"/>
                </a:lnTo>
                <a:lnTo>
                  <a:pt x="1653" y="565"/>
                </a:lnTo>
                <a:lnTo>
                  <a:pt x="1653" y="565"/>
                </a:lnTo>
                <a:lnTo>
                  <a:pt x="1659" y="565"/>
                </a:lnTo>
                <a:lnTo>
                  <a:pt x="1659" y="565"/>
                </a:lnTo>
                <a:lnTo>
                  <a:pt x="1662" y="565"/>
                </a:lnTo>
                <a:lnTo>
                  <a:pt x="1662" y="565"/>
                </a:lnTo>
                <a:lnTo>
                  <a:pt x="1665" y="565"/>
                </a:lnTo>
                <a:lnTo>
                  <a:pt x="1665" y="565"/>
                </a:lnTo>
                <a:lnTo>
                  <a:pt x="1669" y="565"/>
                </a:lnTo>
                <a:lnTo>
                  <a:pt x="1669" y="561"/>
                </a:lnTo>
                <a:lnTo>
                  <a:pt x="1672" y="561"/>
                </a:lnTo>
                <a:lnTo>
                  <a:pt x="1672" y="561"/>
                </a:lnTo>
                <a:lnTo>
                  <a:pt x="1675" y="561"/>
                </a:lnTo>
                <a:lnTo>
                  <a:pt x="1675" y="561"/>
                </a:lnTo>
                <a:lnTo>
                  <a:pt x="1678" y="561"/>
                </a:lnTo>
                <a:lnTo>
                  <a:pt x="1678" y="561"/>
                </a:lnTo>
                <a:lnTo>
                  <a:pt x="1681" y="561"/>
                </a:lnTo>
                <a:lnTo>
                  <a:pt x="1681" y="558"/>
                </a:lnTo>
                <a:lnTo>
                  <a:pt x="1685" y="558"/>
                </a:lnTo>
                <a:lnTo>
                  <a:pt x="1685" y="558"/>
                </a:lnTo>
                <a:lnTo>
                  <a:pt x="1688" y="558"/>
                </a:lnTo>
                <a:lnTo>
                  <a:pt x="1688" y="558"/>
                </a:lnTo>
                <a:lnTo>
                  <a:pt x="1691" y="558"/>
                </a:lnTo>
                <a:lnTo>
                  <a:pt x="1691" y="558"/>
                </a:lnTo>
                <a:lnTo>
                  <a:pt x="1694" y="558"/>
                </a:lnTo>
                <a:lnTo>
                  <a:pt x="1694" y="555"/>
                </a:lnTo>
                <a:lnTo>
                  <a:pt x="1698" y="555"/>
                </a:lnTo>
                <a:lnTo>
                  <a:pt x="1698" y="555"/>
                </a:lnTo>
                <a:lnTo>
                  <a:pt x="1704" y="555"/>
                </a:lnTo>
                <a:lnTo>
                  <a:pt x="1704" y="555"/>
                </a:lnTo>
                <a:lnTo>
                  <a:pt x="1707" y="555"/>
                </a:lnTo>
                <a:lnTo>
                  <a:pt x="1707" y="555"/>
                </a:lnTo>
                <a:lnTo>
                  <a:pt x="1710" y="555"/>
                </a:lnTo>
                <a:lnTo>
                  <a:pt x="1710" y="555"/>
                </a:lnTo>
                <a:lnTo>
                  <a:pt x="1714" y="555"/>
                </a:lnTo>
                <a:lnTo>
                  <a:pt x="1714" y="555"/>
                </a:lnTo>
                <a:lnTo>
                  <a:pt x="1717" y="555"/>
                </a:lnTo>
                <a:lnTo>
                  <a:pt x="1717" y="555"/>
                </a:lnTo>
                <a:lnTo>
                  <a:pt x="1720" y="555"/>
                </a:lnTo>
                <a:lnTo>
                  <a:pt x="1720" y="555"/>
                </a:lnTo>
                <a:lnTo>
                  <a:pt x="1723" y="555"/>
                </a:lnTo>
                <a:lnTo>
                  <a:pt x="1723" y="555"/>
                </a:lnTo>
                <a:lnTo>
                  <a:pt x="1726" y="555"/>
                </a:lnTo>
                <a:lnTo>
                  <a:pt x="1726" y="552"/>
                </a:lnTo>
                <a:lnTo>
                  <a:pt x="1730" y="552"/>
                </a:lnTo>
                <a:lnTo>
                  <a:pt x="1730" y="549"/>
                </a:lnTo>
                <a:lnTo>
                  <a:pt x="1733" y="549"/>
                </a:lnTo>
                <a:lnTo>
                  <a:pt x="1733" y="549"/>
                </a:lnTo>
                <a:lnTo>
                  <a:pt x="1736" y="549"/>
                </a:lnTo>
                <a:lnTo>
                  <a:pt x="1736" y="549"/>
                </a:lnTo>
                <a:lnTo>
                  <a:pt x="1739" y="549"/>
                </a:lnTo>
                <a:lnTo>
                  <a:pt x="1739" y="549"/>
                </a:lnTo>
                <a:lnTo>
                  <a:pt x="1742" y="549"/>
                </a:lnTo>
                <a:lnTo>
                  <a:pt x="1742" y="545"/>
                </a:lnTo>
                <a:lnTo>
                  <a:pt x="1746" y="545"/>
                </a:lnTo>
                <a:lnTo>
                  <a:pt x="1746" y="545"/>
                </a:lnTo>
                <a:lnTo>
                  <a:pt x="1752" y="545"/>
                </a:lnTo>
                <a:lnTo>
                  <a:pt x="1752" y="545"/>
                </a:lnTo>
                <a:lnTo>
                  <a:pt x="1755" y="545"/>
                </a:lnTo>
                <a:lnTo>
                  <a:pt x="1755" y="542"/>
                </a:lnTo>
                <a:lnTo>
                  <a:pt x="1758" y="542"/>
                </a:lnTo>
                <a:lnTo>
                  <a:pt x="1758" y="542"/>
                </a:lnTo>
                <a:lnTo>
                  <a:pt x="1762" y="542"/>
                </a:lnTo>
                <a:lnTo>
                  <a:pt x="1762" y="542"/>
                </a:lnTo>
                <a:lnTo>
                  <a:pt x="1765" y="542"/>
                </a:lnTo>
                <a:lnTo>
                  <a:pt x="1765" y="542"/>
                </a:lnTo>
                <a:lnTo>
                  <a:pt x="1768" y="542"/>
                </a:lnTo>
                <a:lnTo>
                  <a:pt x="1768" y="539"/>
                </a:lnTo>
                <a:lnTo>
                  <a:pt x="1771" y="539"/>
                </a:lnTo>
                <a:lnTo>
                  <a:pt x="1771" y="539"/>
                </a:lnTo>
                <a:lnTo>
                  <a:pt x="1774" y="539"/>
                </a:lnTo>
                <a:lnTo>
                  <a:pt x="1774" y="539"/>
                </a:lnTo>
                <a:lnTo>
                  <a:pt x="1778" y="539"/>
                </a:lnTo>
                <a:lnTo>
                  <a:pt x="1778" y="536"/>
                </a:lnTo>
                <a:lnTo>
                  <a:pt x="1781" y="536"/>
                </a:lnTo>
                <a:lnTo>
                  <a:pt x="1781" y="536"/>
                </a:lnTo>
                <a:lnTo>
                  <a:pt x="1784" y="536"/>
                </a:lnTo>
                <a:lnTo>
                  <a:pt x="1784" y="532"/>
                </a:lnTo>
                <a:lnTo>
                  <a:pt x="1787" y="532"/>
                </a:lnTo>
                <a:lnTo>
                  <a:pt x="1787" y="532"/>
                </a:lnTo>
                <a:lnTo>
                  <a:pt x="1790" y="532"/>
                </a:lnTo>
                <a:lnTo>
                  <a:pt x="1790" y="532"/>
                </a:lnTo>
                <a:lnTo>
                  <a:pt x="1797" y="532"/>
                </a:lnTo>
                <a:lnTo>
                  <a:pt x="1797" y="532"/>
                </a:lnTo>
                <a:lnTo>
                  <a:pt x="1800" y="532"/>
                </a:lnTo>
                <a:lnTo>
                  <a:pt x="1800" y="532"/>
                </a:lnTo>
                <a:lnTo>
                  <a:pt x="1803" y="532"/>
                </a:lnTo>
                <a:lnTo>
                  <a:pt x="1803" y="532"/>
                </a:lnTo>
                <a:lnTo>
                  <a:pt x="1806" y="532"/>
                </a:lnTo>
                <a:lnTo>
                  <a:pt x="1806" y="529"/>
                </a:lnTo>
                <a:lnTo>
                  <a:pt x="1810" y="529"/>
                </a:lnTo>
                <a:lnTo>
                  <a:pt x="1810" y="529"/>
                </a:lnTo>
                <a:lnTo>
                  <a:pt x="1813" y="529"/>
                </a:lnTo>
                <a:lnTo>
                  <a:pt x="1813" y="529"/>
                </a:lnTo>
                <a:lnTo>
                  <a:pt x="1816" y="529"/>
                </a:lnTo>
                <a:lnTo>
                  <a:pt x="1816" y="526"/>
                </a:lnTo>
                <a:lnTo>
                  <a:pt x="1822" y="526"/>
                </a:lnTo>
                <a:lnTo>
                  <a:pt x="1822" y="526"/>
                </a:lnTo>
                <a:lnTo>
                  <a:pt x="1826" y="526"/>
                </a:lnTo>
                <a:lnTo>
                  <a:pt x="1826" y="526"/>
                </a:lnTo>
                <a:lnTo>
                  <a:pt x="1829" y="526"/>
                </a:lnTo>
                <a:lnTo>
                  <a:pt x="1829" y="523"/>
                </a:lnTo>
                <a:lnTo>
                  <a:pt x="1832" y="523"/>
                </a:lnTo>
                <a:lnTo>
                  <a:pt x="1832" y="523"/>
                </a:lnTo>
                <a:lnTo>
                  <a:pt x="1835" y="523"/>
                </a:lnTo>
                <a:lnTo>
                  <a:pt x="1835" y="523"/>
                </a:lnTo>
                <a:lnTo>
                  <a:pt x="1842" y="523"/>
                </a:lnTo>
                <a:lnTo>
                  <a:pt x="1842" y="523"/>
                </a:lnTo>
                <a:lnTo>
                  <a:pt x="1845" y="523"/>
                </a:lnTo>
                <a:lnTo>
                  <a:pt x="1845" y="520"/>
                </a:lnTo>
                <a:lnTo>
                  <a:pt x="1848" y="520"/>
                </a:lnTo>
                <a:lnTo>
                  <a:pt x="1848" y="513"/>
                </a:lnTo>
                <a:lnTo>
                  <a:pt x="1851" y="513"/>
                </a:lnTo>
                <a:lnTo>
                  <a:pt x="1851" y="513"/>
                </a:lnTo>
                <a:lnTo>
                  <a:pt x="1854" y="513"/>
                </a:lnTo>
                <a:lnTo>
                  <a:pt x="1854" y="510"/>
                </a:lnTo>
                <a:lnTo>
                  <a:pt x="1858" y="510"/>
                </a:lnTo>
                <a:lnTo>
                  <a:pt x="1858" y="507"/>
                </a:lnTo>
                <a:lnTo>
                  <a:pt x="1861" y="507"/>
                </a:lnTo>
                <a:lnTo>
                  <a:pt x="1861" y="504"/>
                </a:lnTo>
                <a:lnTo>
                  <a:pt x="1864" y="504"/>
                </a:lnTo>
                <a:lnTo>
                  <a:pt x="1864" y="500"/>
                </a:lnTo>
                <a:lnTo>
                  <a:pt x="1867" y="500"/>
                </a:lnTo>
                <a:lnTo>
                  <a:pt x="1867" y="500"/>
                </a:lnTo>
                <a:lnTo>
                  <a:pt x="1870" y="500"/>
                </a:lnTo>
                <a:lnTo>
                  <a:pt x="1870" y="500"/>
                </a:lnTo>
                <a:lnTo>
                  <a:pt x="1874" y="500"/>
                </a:lnTo>
                <a:lnTo>
                  <a:pt x="1874" y="500"/>
                </a:lnTo>
                <a:lnTo>
                  <a:pt x="1877" y="500"/>
                </a:lnTo>
                <a:lnTo>
                  <a:pt x="1877" y="500"/>
                </a:lnTo>
                <a:lnTo>
                  <a:pt x="1880" y="500"/>
                </a:lnTo>
                <a:lnTo>
                  <a:pt x="1880" y="500"/>
                </a:lnTo>
                <a:lnTo>
                  <a:pt x="1886" y="500"/>
                </a:lnTo>
                <a:lnTo>
                  <a:pt x="1886" y="500"/>
                </a:lnTo>
                <a:lnTo>
                  <a:pt x="1890" y="500"/>
                </a:lnTo>
                <a:lnTo>
                  <a:pt x="1890" y="500"/>
                </a:lnTo>
                <a:lnTo>
                  <a:pt x="1893" y="500"/>
                </a:lnTo>
                <a:lnTo>
                  <a:pt x="1893" y="497"/>
                </a:lnTo>
                <a:lnTo>
                  <a:pt x="1896" y="497"/>
                </a:lnTo>
                <a:lnTo>
                  <a:pt x="1896" y="497"/>
                </a:lnTo>
                <a:lnTo>
                  <a:pt x="1899" y="497"/>
                </a:lnTo>
                <a:lnTo>
                  <a:pt x="1899" y="497"/>
                </a:lnTo>
                <a:lnTo>
                  <a:pt x="1903" y="497"/>
                </a:lnTo>
                <a:lnTo>
                  <a:pt x="1903" y="497"/>
                </a:lnTo>
                <a:lnTo>
                  <a:pt x="1906" y="497"/>
                </a:lnTo>
                <a:lnTo>
                  <a:pt x="1906" y="494"/>
                </a:lnTo>
                <a:lnTo>
                  <a:pt x="1909" y="494"/>
                </a:lnTo>
                <a:lnTo>
                  <a:pt x="1909" y="494"/>
                </a:lnTo>
                <a:lnTo>
                  <a:pt x="1912" y="494"/>
                </a:lnTo>
                <a:lnTo>
                  <a:pt x="1912" y="494"/>
                </a:lnTo>
                <a:lnTo>
                  <a:pt x="1915" y="494"/>
                </a:lnTo>
                <a:lnTo>
                  <a:pt x="1915" y="491"/>
                </a:lnTo>
                <a:lnTo>
                  <a:pt x="1919" y="491"/>
                </a:lnTo>
                <a:lnTo>
                  <a:pt x="1919" y="491"/>
                </a:lnTo>
                <a:lnTo>
                  <a:pt x="1922" y="491"/>
                </a:lnTo>
                <a:lnTo>
                  <a:pt x="1922" y="491"/>
                </a:lnTo>
                <a:lnTo>
                  <a:pt x="1925" y="491"/>
                </a:lnTo>
                <a:lnTo>
                  <a:pt x="1925" y="488"/>
                </a:lnTo>
                <a:lnTo>
                  <a:pt x="1931" y="488"/>
                </a:lnTo>
                <a:lnTo>
                  <a:pt x="1931" y="488"/>
                </a:lnTo>
                <a:lnTo>
                  <a:pt x="1935" y="488"/>
                </a:lnTo>
                <a:lnTo>
                  <a:pt x="1935" y="488"/>
                </a:lnTo>
                <a:lnTo>
                  <a:pt x="1938" y="488"/>
                </a:lnTo>
                <a:lnTo>
                  <a:pt x="1938" y="484"/>
                </a:lnTo>
                <a:lnTo>
                  <a:pt x="1944" y="484"/>
                </a:lnTo>
                <a:lnTo>
                  <a:pt x="1944" y="484"/>
                </a:lnTo>
                <a:lnTo>
                  <a:pt x="1947" y="484"/>
                </a:lnTo>
                <a:lnTo>
                  <a:pt x="1947" y="478"/>
                </a:lnTo>
                <a:lnTo>
                  <a:pt x="1951" y="478"/>
                </a:lnTo>
                <a:lnTo>
                  <a:pt x="1951" y="478"/>
                </a:lnTo>
                <a:lnTo>
                  <a:pt x="1954" y="478"/>
                </a:lnTo>
                <a:lnTo>
                  <a:pt x="1954" y="478"/>
                </a:lnTo>
                <a:lnTo>
                  <a:pt x="1957" y="478"/>
                </a:lnTo>
                <a:lnTo>
                  <a:pt x="1957" y="478"/>
                </a:lnTo>
                <a:lnTo>
                  <a:pt x="1960" y="478"/>
                </a:lnTo>
                <a:lnTo>
                  <a:pt x="1960" y="478"/>
                </a:lnTo>
                <a:lnTo>
                  <a:pt x="1963" y="478"/>
                </a:lnTo>
                <a:lnTo>
                  <a:pt x="1963" y="478"/>
                </a:lnTo>
                <a:lnTo>
                  <a:pt x="1967" y="478"/>
                </a:lnTo>
                <a:lnTo>
                  <a:pt x="1967" y="478"/>
                </a:lnTo>
                <a:lnTo>
                  <a:pt x="1970" y="478"/>
                </a:lnTo>
                <a:lnTo>
                  <a:pt x="1970" y="478"/>
                </a:lnTo>
                <a:lnTo>
                  <a:pt x="1973" y="478"/>
                </a:lnTo>
                <a:lnTo>
                  <a:pt x="1973" y="478"/>
                </a:lnTo>
                <a:lnTo>
                  <a:pt x="1979" y="478"/>
                </a:lnTo>
                <a:lnTo>
                  <a:pt x="1979" y="478"/>
                </a:lnTo>
                <a:lnTo>
                  <a:pt x="1983" y="478"/>
                </a:lnTo>
                <a:lnTo>
                  <a:pt x="1983" y="475"/>
                </a:lnTo>
                <a:lnTo>
                  <a:pt x="1989" y="475"/>
                </a:lnTo>
                <a:lnTo>
                  <a:pt x="1989" y="472"/>
                </a:lnTo>
                <a:lnTo>
                  <a:pt x="1992" y="472"/>
                </a:lnTo>
                <a:lnTo>
                  <a:pt x="1992" y="472"/>
                </a:lnTo>
                <a:lnTo>
                  <a:pt x="1995" y="472"/>
                </a:lnTo>
                <a:lnTo>
                  <a:pt x="1995" y="472"/>
                </a:lnTo>
                <a:lnTo>
                  <a:pt x="1999" y="472"/>
                </a:lnTo>
                <a:lnTo>
                  <a:pt x="1999" y="472"/>
                </a:lnTo>
                <a:lnTo>
                  <a:pt x="2002" y="472"/>
                </a:lnTo>
                <a:lnTo>
                  <a:pt x="2002" y="472"/>
                </a:lnTo>
                <a:lnTo>
                  <a:pt x="2005" y="472"/>
                </a:lnTo>
                <a:lnTo>
                  <a:pt x="2005" y="472"/>
                </a:lnTo>
                <a:lnTo>
                  <a:pt x="2008" y="472"/>
                </a:lnTo>
                <a:lnTo>
                  <a:pt x="2008" y="468"/>
                </a:lnTo>
                <a:lnTo>
                  <a:pt x="2015" y="468"/>
                </a:lnTo>
                <a:lnTo>
                  <a:pt x="2015" y="468"/>
                </a:lnTo>
                <a:lnTo>
                  <a:pt x="2018" y="468"/>
                </a:lnTo>
                <a:lnTo>
                  <a:pt x="2018" y="468"/>
                </a:lnTo>
                <a:lnTo>
                  <a:pt x="2024" y="468"/>
                </a:lnTo>
                <a:lnTo>
                  <a:pt x="2024" y="468"/>
                </a:lnTo>
                <a:lnTo>
                  <a:pt x="2027" y="468"/>
                </a:lnTo>
                <a:lnTo>
                  <a:pt x="2027" y="465"/>
                </a:lnTo>
                <a:lnTo>
                  <a:pt x="2031" y="465"/>
                </a:lnTo>
                <a:lnTo>
                  <a:pt x="2031" y="462"/>
                </a:lnTo>
                <a:lnTo>
                  <a:pt x="2034" y="462"/>
                </a:lnTo>
                <a:lnTo>
                  <a:pt x="2034" y="462"/>
                </a:lnTo>
                <a:lnTo>
                  <a:pt x="2040" y="462"/>
                </a:lnTo>
                <a:lnTo>
                  <a:pt x="2040" y="462"/>
                </a:lnTo>
                <a:lnTo>
                  <a:pt x="2043" y="462"/>
                </a:lnTo>
                <a:lnTo>
                  <a:pt x="2043" y="459"/>
                </a:lnTo>
                <a:lnTo>
                  <a:pt x="2047" y="459"/>
                </a:lnTo>
                <a:lnTo>
                  <a:pt x="2047" y="459"/>
                </a:lnTo>
                <a:lnTo>
                  <a:pt x="2050" y="459"/>
                </a:lnTo>
                <a:lnTo>
                  <a:pt x="2050" y="456"/>
                </a:lnTo>
                <a:lnTo>
                  <a:pt x="2053" y="456"/>
                </a:lnTo>
                <a:lnTo>
                  <a:pt x="2053" y="449"/>
                </a:lnTo>
                <a:lnTo>
                  <a:pt x="2056" y="449"/>
                </a:lnTo>
                <a:lnTo>
                  <a:pt x="2056" y="449"/>
                </a:lnTo>
                <a:lnTo>
                  <a:pt x="2059" y="449"/>
                </a:lnTo>
                <a:lnTo>
                  <a:pt x="2059" y="449"/>
                </a:lnTo>
                <a:lnTo>
                  <a:pt x="2063" y="449"/>
                </a:lnTo>
                <a:lnTo>
                  <a:pt x="2063" y="449"/>
                </a:lnTo>
                <a:lnTo>
                  <a:pt x="2069" y="449"/>
                </a:lnTo>
                <a:lnTo>
                  <a:pt x="2069" y="449"/>
                </a:lnTo>
                <a:lnTo>
                  <a:pt x="2072" y="449"/>
                </a:lnTo>
                <a:lnTo>
                  <a:pt x="2072" y="446"/>
                </a:lnTo>
                <a:lnTo>
                  <a:pt x="2075" y="446"/>
                </a:lnTo>
                <a:lnTo>
                  <a:pt x="2075" y="443"/>
                </a:lnTo>
                <a:lnTo>
                  <a:pt x="2079" y="443"/>
                </a:lnTo>
                <a:lnTo>
                  <a:pt x="2079" y="443"/>
                </a:lnTo>
                <a:lnTo>
                  <a:pt x="2082" y="443"/>
                </a:lnTo>
                <a:lnTo>
                  <a:pt x="2082" y="443"/>
                </a:lnTo>
                <a:lnTo>
                  <a:pt x="2085" y="443"/>
                </a:lnTo>
                <a:lnTo>
                  <a:pt x="2085" y="443"/>
                </a:lnTo>
                <a:lnTo>
                  <a:pt x="2088" y="443"/>
                </a:lnTo>
                <a:lnTo>
                  <a:pt x="2088" y="443"/>
                </a:lnTo>
                <a:lnTo>
                  <a:pt x="2092" y="443"/>
                </a:lnTo>
                <a:lnTo>
                  <a:pt x="2092" y="439"/>
                </a:lnTo>
                <a:lnTo>
                  <a:pt x="2095" y="439"/>
                </a:lnTo>
                <a:lnTo>
                  <a:pt x="2095" y="439"/>
                </a:lnTo>
                <a:lnTo>
                  <a:pt x="2098" y="439"/>
                </a:lnTo>
                <a:lnTo>
                  <a:pt x="2098" y="439"/>
                </a:lnTo>
                <a:lnTo>
                  <a:pt x="2101" y="439"/>
                </a:lnTo>
                <a:lnTo>
                  <a:pt x="2101" y="436"/>
                </a:lnTo>
                <a:lnTo>
                  <a:pt x="2104" y="436"/>
                </a:lnTo>
                <a:lnTo>
                  <a:pt x="2104" y="436"/>
                </a:lnTo>
                <a:lnTo>
                  <a:pt x="2108" y="436"/>
                </a:lnTo>
                <a:lnTo>
                  <a:pt x="2108" y="436"/>
                </a:lnTo>
                <a:lnTo>
                  <a:pt x="2114" y="436"/>
                </a:lnTo>
                <a:lnTo>
                  <a:pt x="2114" y="433"/>
                </a:lnTo>
                <a:lnTo>
                  <a:pt x="2117" y="433"/>
                </a:lnTo>
                <a:lnTo>
                  <a:pt x="2117" y="433"/>
                </a:lnTo>
                <a:lnTo>
                  <a:pt x="2120" y="433"/>
                </a:lnTo>
                <a:lnTo>
                  <a:pt x="2120" y="430"/>
                </a:lnTo>
                <a:lnTo>
                  <a:pt x="2124" y="430"/>
                </a:lnTo>
                <a:lnTo>
                  <a:pt x="2124" y="430"/>
                </a:lnTo>
                <a:lnTo>
                  <a:pt x="2127" y="430"/>
                </a:lnTo>
                <a:lnTo>
                  <a:pt x="2127" y="427"/>
                </a:lnTo>
                <a:lnTo>
                  <a:pt x="2130" y="427"/>
                </a:lnTo>
                <a:lnTo>
                  <a:pt x="2130" y="427"/>
                </a:lnTo>
                <a:lnTo>
                  <a:pt x="2133" y="427"/>
                </a:lnTo>
                <a:lnTo>
                  <a:pt x="2133" y="427"/>
                </a:lnTo>
                <a:lnTo>
                  <a:pt x="2136" y="427"/>
                </a:lnTo>
                <a:lnTo>
                  <a:pt x="2136" y="427"/>
                </a:lnTo>
                <a:lnTo>
                  <a:pt x="2140" y="427"/>
                </a:lnTo>
                <a:lnTo>
                  <a:pt x="2140" y="427"/>
                </a:lnTo>
                <a:lnTo>
                  <a:pt x="2143" y="427"/>
                </a:lnTo>
                <a:lnTo>
                  <a:pt x="2143" y="427"/>
                </a:lnTo>
                <a:lnTo>
                  <a:pt x="2146" y="427"/>
                </a:lnTo>
                <a:lnTo>
                  <a:pt x="2146" y="420"/>
                </a:lnTo>
                <a:lnTo>
                  <a:pt x="2149" y="420"/>
                </a:lnTo>
                <a:lnTo>
                  <a:pt x="2149" y="420"/>
                </a:lnTo>
                <a:lnTo>
                  <a:pt x="2152" y="420"/>
                </a:lnTo>
                <a:lnTo>
                  <a:pt x="2152" y="420"/>
                </a:lnTo>
                <a:lnTo>
                  <a:pt x="2156" y="420"/>
                </a:lnTo>
                <a:lnTo>
                  <a:pt x="2156" y="417"/>
                </a:lnTo>
                <a:lnTo>
                  <a:pt x="2162" y="417"/>
                </a:lnTo>
                <a:lnTo>
                  <a:pt x="2162" y="417"/>
                </a:lnTo>
                <a:lnTo>
                  <a:pt x="2165" y="417"/>
                </a:lnTo>
                <a:lnTo>
                  <a:pt x="2165" y="417"/>
                </a:lnTo>
                <a:lnTo>
                  <a:pt x="2168" y="417"/>
                </a:lnTo>
                <a:lnTo>
                  <a:pt x="2168" y="417"/>
                </a:lnTo>
                <a:lnTo>
                  <a:pt x="2172" y="417"/>
                </a:lnTo>
                <a:lnTo>
                  <a:pt x="2172" y="414"/>
                </a:lnTo>
                <a:lnTo>
                  <a:pt x="2175" y="414"/>
                </a:lnTo>
                <a:lnTo>
                  <a:pt x="2175" y="414"/>
                </a:lnTo>
                <a:lnTo>
                  <a:pt x="2178" y="414"/>
                </a:lnTo>
                <a:lnTo>
                  <a:pt x="2178" y="414"/>
                </a:lnTo>
                <a:lnTo>
                  <a:pt x="2181" y="414"/>
                </a:lnTo>
                <a:lnTo>
                  <a:pt x="2181" y="414"/>
                </a:lnTo>
                <a:lnTo>
                  <a:pt x="2184" y="414"/>
                </a:lnTo>
                <a:lnTo>
                  <a:pt x="2184" y="414"/>
                </a:lnTo>
                <a:lnTo>
                  <a:pt x="2188" y="414"/>
                </a:lnTo>
                <a:lnTo>
                  <a:pt x="2188" y="414"/>
                </a:lnTo>
                <a:lnTo>
                  <a:pt x="2191" y="414"/>
                </a:lnTo>
                <a:lnTo>
                  <a:pt x="2191" y="411"/>
                </a:lnTo>
                <a:lnTo>
                  <a:pt x="2194" y="411"/>
                </a:lnTo>
                <a:lnTo>
                  <a:pt x="2194" y="411"/>
                </a:lnTo>
                <a:lnTo>
                  <a:pt x="2197" y="411"/>
                </a:lnTo>
                <a:lnTo>
                  <a:pt x="2197" y="411"/>
                </a:lnTo>
                <a:lnTo>
                  <a:pt x="2204" y="411"/>
                </a:lnTo>
                <a:lnTo>
                  <a:pt x="2204" y="411"/>
                </a:lnTo>
                <a:lnTo>
                  <a:pt x="2207" y="411"/>
                </a:lnTo>
                <a:lnTo>
                  <a:pt x="2207" y="407"/>
                </a:lnTo>
                <a:lnTo>
                  <a:pt x="2210" y="407"/>
                </a:lnTo>
                <a:lnTo>
                  <a:pt x="2210" y="407"/>
                </a:lnTo>
                <a:lnTo>
                  <a:pt x="2213" y="407"/>
                </a:lnTo>
                <a:lnTo>
                  <a:pt x="2213" y="401"/>
                </a:lnTo>
                <a:lnTo>
                  <a:pt x="2216" y="401"/>
                </a:lnTo>
                <a:lnTo>
                  <a:pt x="2216" y="401"/>
                </a:lnTo>
                <a:lnTo>
                  <a:pt x="2220" y="401"/>
                </a:lnTo>
                <a:lnTo>
                  <a:pt x="2220" y="401"/>
                </a:lnTo>
                <a:lnTo>
                  <a:pt x="2223" y="401"/>
                </a:lnTo>
                <a:lnTo>
                  <a:pt x="2223" y="401"/>
                </a:lnTo>
                <a:lnTo>
                  <a:pt x="2226" y="401"/>
                </a:lnTo>
                <a:lnTo>
                  <a:pt x="2226" y="398"/>
                </a:lnTo>
                <a:lnTo>
                  <a:pt x="2232" y="398"/>
                </a:lnTo>
                <a:lnTo>
                  <a:pt x="2232" y="398"/>
                </a:lnTo>
                <a:lnTo>
                  <a:pt x="2236" y="398"/>
                </a:lnTo>
                <a:lnTo>
                  <a:pt x="2236" y="398"/>
                </a:lnTo>
                <a:lnTo>
                  <a:pt x="2239" y="398"/>
                </a:lnTo>
                <a:lnTo>
                  <a:pt x="2239" y="398"/>
                </a:lnTo>
                <a:lnTo>
                  <a:pt x="2242" y="398"/>
                </a:lnTo>
                <a:lnTo>
                  <a:pt x="2242" y="391"/>
                </a:lnTo>
                <a:lnTo>
                  <a:pt x="2245" y="391"/>
                </a:lnTo>
                <a:lnTo>
                  <a:pt x="2245" y="391"/>
                </a:lnTo>
                <a:lnTo>
                  <a:pt x="2252" y="391"/>
                </a:lnTo>
                <a:lnTo>
                  <a:pt x="2252" y="391"/>
                </a:lnTo>
                <a:lnTo>
                  <a:pt x="2258" y="391"/>
                </a:lnTo>
                <a:lnTo>
                  <a:pt x="2258" y="391"/>
                </a:lnTo>
                <a:lnTo>
                  <a:pt x="2261" y="391"/>
                </a:lnTo>
                <a:lnTo>
                  <a:pt x="2261" y="391"/>
                </a:lnTo>
                <a:lnTo>
                  <a:pt x="2264" y="391"/>
                </a:lnTo>
                <a:lnTo>
                  <a:pt x="2264" y="391"/>
                </a:lnTo>
                <a:lnTo>
                  <a:pt x="2268" y="391"/>
                </a:lnTo>
                <a:lnTo>
                  <a:pt x="2268" y="391"/>
                </a:lnTo>
                <a:lnTo>
                  <a:pt x="2271" y="391"/>
                </a:lnTo>
                <a:lnTo>
                  <a:pt x="2271" y="391"/>
                </a:lnTo>
                <a:lnTo>
                  <a:pt x="2274" y="391"/>
                </a:lnTo>
                <a:lnTo>
                  <a:pt x="2274" y="391"/>
                </a:lnTo>
                <a:lnTo>
                  <a:pt x="2280" y="391"/>
                </a:lnTo>
                <a:lnTo>
                  <a:pt x="2280" y="391"/>
                </a:lnTo>
                <a:lnTo>
                  <a:pt x="2284" y="391"/>
                </a:lnTo>
                <a:lnTo>
                  <a:pt x="2284" y="385"/>
                </a:lnTo>
                <a:lnTo>
                  <a:pt x="2287" y="385"/>
                </a:lnTo>
                <a:lnTo>
                  <a:pt x="2287" y="382"/>
                </a:lnTo>
                <a:lnTo>
                  <a:pt x="2290" y="382"/>
                </a:lnTo>
                <a:lnTo>
                  <a:pt x="2290" y="382"/>
                </a:lnTo>
                <a:lnTo>
                  <a:pt x="2297" y="382"/>
                </a:lnTo>
                <a:lnTo>
                  <a:pt x="2297" y="379"/>
                </a:lnTo>
                <a:lnTo>
                  <a:pt x="2300" y="379"/>
                </a:lnTo>
                <a:lnTo>
                  <a:pt x="2300" y="379"/>
                </a:lnTo>
                <a:lnTo>
                  <a:pt x="2303" y="379"/>
                </a:lnTo>
                <a:lnTo>
                  <a:pt x="2303" y="375"/>
                </a:lnTo>
                <a:lnTo>
                  <a:pt x="2306" y="375"/>
                </a:lnTo>
                <a:lnTo>
                  <a:pt x="2306" y="375"/>
                </a:lnTo>
                <a:lnTo>
                  <a:pt x="2309" y="375"/>
                </a:lnTo>
                <a:lnTo>
                  <a:pt x="2309" y="372"/>
                </a:lnTo>
                <a:lnTo>
                  <a:pt x="2313" y="372"/>
                </a:lnTo>
                <a:lnTo>
                  <a:pt x="2313" y="372"/>
                </a:lnTo>
                <a:lnTo>
                  <a:pt x="2316" y="372"/>
                </a:lnTo>
                <a:lnTo>
                  <a:pt x="2316" y="372"/>
                </a:lnTo>
                <a:lnTo>
                  <a:pt x="2319" y="372"/>
                </a:lnTo>
                <a:lnTo>
                  <a:pt x="2319" y="372"/>
                </a:lnTo>
                <a:lnTo>
                  <a:pt x="2332" y="372"/>
                </a:lnTo>
                <a:lnTo>
                  <a:pt x="2332" y="369"/>
                </a:lnTo>
                <a:lnTo>
                  <a:pt x="2335" y="369"/>
                </a:lnTo>
                <a:lnTo>
                  <a:pt x="2335" y="369"/>
                </a:lnTo>
                <a:lnTo>
                  <a:pt x="2341" y="369"/>
                </a:lnTo>
                <a:lnTo>
                  <a:pt x="2341" y="369"/>
                </a:lnTo>
                <a:lnTo>
                  <a:pt x="2345" y="369"/>
                </a:lnTo>
                <a:lnTo>
                  <a:pt x="2345" y="366"/>
                </a:lnTo>
                <a:lnTo>
                  <a:pt x="2348" y="366"/>
                </a:lnTo>
                <a:lnTo>
                  <a:pt x="2348" y="359"/>
                </a:lnTo>
                <a:lnTo>
                  <a:pt x="2351" y="359"/>
                </a:lnTo>
                <a:lnTo>
                  <a:pt x="2351" y="356"/>
                </a:lnTo>
                <a:lnTo>
                  <a:pt x="2354" y="356"/>
                </a:lnTo>
                <a:lnTo>
                  <a:pt x="2354" y="353"/>
                </a:lnTo>
                <a:lnTo>
                  <a:pt x="2357" y="353"/>
                </a:lnTo>
                <a:lnTo>
                  <a:pt x="2357" y="350"/>
                </a:lnTo>
                <a:lnTo>
                  <a:pt x="2364" y="350"/>
                </a:lnTo>
                <a:lnTo>
                  <a:pt x="2364" y="350"/>
                </a:lnTo>
                <a:lnTo>
                  <a:pt x="2367" y="350"/>
                </a:lnTo>
                <a:lnTo>
                  <a:pt x="2367" y="350"/>
                </a:lnTo>
                <a:lnTo>
                  <a:pt x="2373" y="350"/>
                </a:lnTo>
                <a:lnTo>
                  <a:pt x="2373" y="350"/>
                </a:lnTo>
                <a:lnTo>
                  <a:pt x="2377" y="350"/>
                </a:lnTo>
                <a:lnTo>
                  <a:pt x="2377" y="346"/>
                </a:lnTo>
                <a:lnTo>
                  <a:pt x="2380" y="346"/>
                </a:lnTo>
                <a:lnTo>
                  <a:pt x="2380" y="346"/>
                </a:lnTo>
                <a:lnTo>
                  <a:pt x="2383" y="346"/>
                </a:lnTo>
                <a:lnTo>
                  <a:pt x="2383" y="346"/>
                </a:lnTo>
                <a:lnTo>
                  <a:pt x="2389" y="346"/>
                </a:lnTo>
                <a:lnTo>
                  <a:pt x="2389" y="346"/>
                </a:lnTo>
                <a:lnTo>
                  <a:pt x="2393" y="346"/>
                </a:lnTo>
                <a:lnTo>
                  <a:pt x="2393" y="346"/>
                </a:lnTo>
                <a:lnTo>
                  <a:pt x="2396" y="346"/>
                </a:lnTo>
                <a:lnTo>
                  <a:pt x="2396" y="346"/>
                </a:lnTo>
                <a:lnTo>
                  <a:pt x="2399" y="346"/>
                </a:lnTo>
                <a:lnTo>
                  <a:pt x="2399" y="343"/>
                </a:lnTo>
                <a:lnTo>
                  <a:pt x="2402" y="343"/>
                </a:lnTo>
                <a:lnTo>
                  <a:pt x="2402" y="340"/>
                </a:lnTo>
                <a:lnTo>
                  <a:pt x="2405" y="340"/>
                </a:lnTo>
                <a:lnTo>
                  <a:pt x="2405" y="340"/>
                </a:lnTo>
                <a:lnTo>
                  <a:pt x="2409" y="340"/>
                </a:lnTo>
                <a:lnTo>
                  <a:pt x="2409" y="334"/>
                </a:lnTo>
                <a:lnTo>
                  <a:pt x="2412" y="334"/>
                </a:lnTo>
                <a:lnTo>
                  <a:pt x="2412" y="330"/>
                </a:lnTo>
                <a:lnTo>
                  <a:pt x="2415" y="330"/>
                </a:lnTo>
                <a:lnTo>
                  <a:pt x="2415" y="330"/>
                </a:lnTo>
                <a:lnTo>
                  <a:pt x="2421" y="330"/>
                </a:lnTo>
                <a:lnTo>
                  <a:pt x="2421" y="330"/>
                </a:lnTo>
                <a:lnTo>
                  <a:pt x="2425" y="330"/>
                </a:lnTo>
                <a:lnTo>
                  <a:pt x="2425" y="330"/>
                </a:lnTo>
                <a:lnTo>
                  <a:pt x="2428" y="330"/>
                </a:lnTo>
                <a:lnTo>
                  <a:pt x="2428" y="330"/>
                </a:lnTo>
                <a:lnTo>
                  <a:pt x="2434" y="330"/>
                </a:lnTo>
                <a:lnTo>
                  <a:pt x="2434" y="330"/>
                </a:lnTo>
                <a:lnTo>
                  <a:pt x="2437" y="330"/>
                </a:lnTo>
                <a:lnTo>
                  <a:pt x="2437" y="327"/>
                </a:lnTo>
                <a:lnTo>
                  <a:pt x="2441" y="327"/>
                </a:lnTo>
                <a:lnTo>
                  <a:pt x="2441" y="327"/>
                </a:lnTo>
                <a:lnTo>
                  <a:pt x="2444" y="327"/>
                </a:lnTo>
                <a:lnTo>
                  <a:pt x="2444" y="327"/>
                </a:lnTo>
                <a:lnTo>
                  <a:pt x="2447" y="327"/>
                </a:lnTo>
                <a:lnTo>
                  <a:pt x="2447" y="327"/>
                </a:lnTo>
                <a:lnTo>
                  <a:pt x="2450" y="327"/>
                </a:lnTo>
                <a:lnTo>
                  <a:pt x="2450" y="324"/>
                </a:lnTo>
                <a:lnTo>
                  <a:pt x="2453" y="324"/>
                </a:lnTo>
                <a:lnTo>
                  <a:pt x="2453" y="324"/>
                </a:lnTo>
                <a:lnTo>
                  <a:pt x="2457" y="324"/>
                </a:lnTo>
                <a:lnTo>
                  <a:pt x="2457" y="324"/>
                </a:lnTo>
                <a:lnTo>
                  <a:pt x="2460" y="324"/>
                </a:lnTo>
                <a:lnTo>
                  <a:pt x="2460" y="324"/>
                </a:lnTo>
                <a:lnTo>
                  <a:pt x="2463" y="324"/>
                </a:lnTo>
                <a:lnTo>
                  <a:pt x="2463" y="321"/>
                </a:lnTo>
                <a:lnTo>
                  <a:pt x="2466" y="321"/>
                </a:lnTo>
                <a:lnTo>
                  <a:pt x="2466" y="321"/>
                </a:lnTo>
                <a:lnTo>
                  <a:pt x="2469" y="321"/>
                </a:lnTo>
                <a:lnTo>
                  <a:pt x="2469" y="321"/>
                </a:lnTo>
                <a:lnTo>
                  <a:pt x="2473" y="321"/>
                </a:lnTo>
                <a:lnTo>
                  <a:pt x="2473" y="314"/>
                </a:lnTo>
                <a:lnTo>
                  <a:pt x="2479" y="314"/>
                </a:lnTo>
                <a:lnTo>
                  <a:pt x="2479" y="314"/>
                </a:lnTo>
                <a:lnTo>
                  <a:pt x="2482" y="314"/>
                </a:lnTo>
                <a:lnTo>
                  <a:pt x="2482" y="314"/>
                </a:lnTo>
                <a:lnTo>
                  <a:pt x="2485" y="314"/>
                </a:lnTo>
                <a:lnTo>
                  <a:pt x="2485" y="314"/>
                </a:lnTo>
                <a:lnTo>
                  <a:pt x="2489" y="314"/>
                </a:lnTo>
                <a:lnTo>
                  <a:pt x="2489" y="314"/>
                </a:lnTo>
                <a:lnTo>
                  <a:pt x="2495" y="314"/>
                </a:lnTo>
                <a:lnTo>
                  <a:pt x="2495" y="311"/>
                </a:lnTo>
                <a:lnTo>
                  <a:pt x="2498" y="311"/>
                </a:lnTo>
                <a:lnTo>
                  <a:pt x="2498" y="311"/>
                </a:lnTo>
                <a:lnTo>
                  <a:pt x="2502" y="311"/>
                </a:lnTo>
                <a:lnTo>
                  <a:pt x="2502" y="308"/>
                </a:lnTo>
                <a:lnTo>
                  <a:pt x="2505" y="308"/>
                </a:lnTo>
                <a:lnTo>
                  <a:pt x="2505" y="308"/>
                </a:lnTo>
                <a:lnTo>
                  <a:pt x="2508" y="308"/>
                </a:lnTo>
                <a:lnTo>
                  <a:pt x="2508" y="308"/>
                </a:lnTo>
                <a:lnTo>
                  <a:pt x="2511" y="308"/>
                </a:lnTo>
                <a:lnTo>
                  <a:pt x="2511" y="305"/>
                </a:lnTo>
                <a:lnTo>
                  <a:pt x="2514" y="305"/>
                </a:lnTo>
                <a:lnTo>
                  <a:pt x="2514" y="305"/>
                </a:lnTo>
                <a:lnTo>
                  <a:pt x="2518" y="305"/>
                </a:lnTo>
                <a:lnTo>
                  <a:pt x="2518" y="302"/>
                </a:lnTo>
                <a:lnTo>
                  <a:pt x="2524" y="302"/>
                </a:lnTo>
                <a:lnTo>
                  <a:pt x="2524" y="298"/>
                </a:lnTo>
                <a:lnTo>
                  <a:pt x="2527" y="298"/>
                </a:lnTo>
                <a:lnTo>
                  <a:pt x="2527" y="298"/>
                </a:lnTo>
                <a:lnTo>
                  <a:pt x="2530" y="298"/>
                </a:lnTo>
                <a:lnTo>
                  <a:pt x="2530" y="298"/>
                </a:lnTo>
                <a:lnTo>
                  <a:pt x="2534" y="298"/>
                </a:lnTo>
                <a:lnTo>
                  <a:pt x="2534" y="298"/>
                </a:lnTo>
                <a:lnTo>
                  <a:pt x="2537" y="298"/>
                </a:lnTo>
                <a:lnTo>
                  <a:pt x="2537" y="298"/>
                </a:lnTo>
                <a:lnTo>
                  <a:pt x="2540" y="298"/>
                </a:lnTo>
                <a:lnTo>
                  <a:pt x="2540" y="292"/>
                </a:lnTo>
                <a:lnTo>
                  <a:pt x="2546" y="292"/>
                </a:lnTo>
                <a:lnTo>
                  <a:pt x="2546" y="292"/>
                </a:lnTo>
                <a:lnTo>
                  <a:pt x="2550" y="292"/>
                </a:lnTo>
                <a:lnTo>
                  <a:pt x="2550" y="292"/>
                </a:lnTo>
                <a:lnTo>
                  <a:pt x="2553" y="292"/>
                </a:lnTo>
                <a:lnTo>
                  <a:pt x="2553" y="292"/>
                </a:lnTo>
                <a:lnTo>
                  <a:pt x="2556" y="292"/>
                </a:lnTo>
                <a:lnTo>
                  <a:pt x="2556" y="292"/>
                </a:lnTo>
                <a:lnTo>
                  <a:pt x="2559" y="292"/>
                </a:lnTo>
                <a:lnTo>
                  <a:pt x="2559" y="292"/>
                </a:lnTo>
                <a:lnTo>
                  <a:pt x="2572" y="292"/>
                </a:lnTo>
                <a:lnTo>
                  <a:pt x="2572" y="292"/>
                </a:lnTo>
                <a:lnTo>
                  <a:pt x="2575" y="292"/>
                </a:lnTo>
                <a:lnTo>
                  <a:pt x="2575" y="292"/>
                </a:lnTo>
                <a:lnTo>
                  <a:pt x="2578" y="292"/>
                </a:lnTo>
                <a:lnTo>
                  <a:pt x="2578" y="292"/>
                </a:lnTo>
                <a:lnTo>
                  <a:pt x="2582" y="292"/>
                </a:lnTo>
                <a:lnTo>
                  <a:pt x="2582" y="289"/>
                </a:lnTo>
                <a:lnTo>
                  <a:pt x="2585" y="289"/>
                </a:lnTo>
                <a:lnTo>
                  <a:pt x="2585" y="289"/>
                </a:lnTo>
                <a:lnTo>
                  <a:pt x="2588" y="289"/>
                </a:lnTo>
                <a:lnTo>
                  <a:pt x="2588" y="289"/>
                </a:lnTo>
                <a:lnTo>
                  <a:pt x="2594" y="289"/>
                </a:lnTo>
                <a:lnTo>
                  <a:pt x="2594" y="286"/>
                </a:lnTo>
                <a:lnTo>
                  <a:pt x="2598" y="286"/>
                </a:lnTo>
                <a:lnTo>
                  <a:pt x="2598" y="286"/>
                </a:lnTo>
                <a:lnTo>
                  <a:pt x="2601" y="286"/>
                </a:lnTo>
                <a:lnTo>
                  <a:pt x="2601" y="286"/>
                </a:lnTo>
                <a:lnTo>
                  <a:pt x="2604" y="286"/>
                </a:lnTo>
                <a:lnTo>
                  <a:pt x="2604" y="286"/>
                </a:lnTo>
                <a:lnTo>
                  <a:pt x="2607" y="286"/>
                </a:lnTo>
                <a:lnTo>
                  <a:pt x="2607" y="282"/>
                </a:lnTo>
                <a:lnTo>
                  <a:pt x="2620" y="282"/>
                </a:lnTo>
                <a:lnTo>
                  <a:pt x="2620" y="282"/>
                </a:lnTo>
                <a:lnTo>
                  <a:pt x="2623" y="282"/>
                </a:lnTo>
                <a:lnTo>
                  <a:pt x="2623" y="279"/>
                </a:lnTo>
                <a:lnTo>
                  <a:pt x="2626" y="279"/>
                </a:lnTo>
                <a:lnTo>
                  <a:pt x="2626" y="279"/>
                </a:lnTo>
                <a:lnTo>
                  <a:pt x="2630" y="279"/>
                </a:lnTo>
                <a:lnTo>
                  <a:pt x="2630" y="279"/>
                </a:lnTo>
                <a:lnTo>
                  <a:pt x="2633" y="279"/>
                </a:lnTo>
                <a:lnTo>
                  <a:pt x="2633" y="279"/>
                </a:lnTo>
                <a:lnTo>
                  <a:pt x="2636" y="279"/>
                </a:lnTo>
                <a:lnTo>
                  <a:pt x="2636" y="276"/>
                </a:lnTo>
                <a:lnTo>
                  <a:pt x="2642" y="276"/>
                </a:lnTo>
                <a:lnTo>
                  <a:pt x="2642" y="270"/>
                </a:lnTo>
                <a:lnTo>
                  <a:pt x="2646" y="270"/>
                </a:lnTo>
                <a:lnTo>
                  <a:pt x="2646" y="270"/>
                </a:lnTo>
                <a:lnTo>
                  <a:pt x="2649" y="270"/>
                </a:lnTo>
                <a:lnTo>
                  <a:pt x="2649" y="270"/>
                </a:lnTo>
                <a:lnTo>
                  <a:pt x="2652" y="270"/>
                </a:lnTo>
                <a:lnTo>
                  <a:pt x="2652" y="270"/>
                </a:lnTo>
                <a:lnTo>
                  <a:pt x="2655" y="270"/>
                </a:lnTo>
                <a:lnTo>
                  <a:pt x="2655" y="270"/>
                </a:lnTo>
                <a:lnTo>
                  <a:pt x="2665" y="270"/>
                </a:lnTo>
                <a:lnTo>
                  <a:pt x="2665" y="270"/>
                </a:lnTo>
                <a:lnTo>
                  <a:pt x="2668" y="270"/>
                </a:lnTo>
                <a:lnTo>
                  <a:pt x="2668" y="270"/>
                </a:lnTo>
                <a:lnTo>
                  <a:pt x="2671" y="270"/>
                </a:lnTo>
                <a:lnTo>
                  <a:pt x="2671" y="270"/>
                </a:lnTo>
                <a:lnTo>
                  <a:pt x="2674" y="270"/>
                </a:lnTo>
                <a:lnTo>
                  <a:pt x="2674" y="270"/>
                </a:lnTo>
                <a:lnTo>
                  <a:pt x="2678" y="270"/>
                </a:lnTo>
                <a:lnTo>
                  <a:pt x="2678" y="270"/>
                </a:lnTo>
                <a:lnTo>
                  <a:pt x="2681" y="270"/>
                </a:lnTo>
                <a:lnTo>
                  <a:pt x="2681" y="266"/>
                </a:lnTo>
                <a:lnTo>
                  <a:pt x="2687" y="266"/>
                </a:lnTo>
                <a:lnTo>
                  <a:pt x="2687" y="266"/>
                </a:lnTo>
                <a:lnTo>
                  <a:pt x="2690" y="266"/>
                </a:lnTo>
                <a:lnTo>
                  <a:pt x="2690" y="266"/>
                </a:lnTo>
                <a:lnTo>
                  <a:pt x="2694" y="266"/>
                </a:lnTo>
                <a:lnTo>
                  <a:pt x="2694" y="263"/>
                </a:lnTo>
                <a:lnTo>
                  <a:pt x="2700" y="263"/>
                </a:lnTo>
                <a:lnTo>
                  <a:pt x="2700" y="263"/>
                </a:lnTo>
                <a:lnTo>
                  <a:pt x="2707" y="263"/>
                </a:lnTo>
                <a:lnTo>
                  <a:pt x="2707" y="263"/>
                </a:lnTo>
                <a:lnTo>
                  <a:pt x="2713" y="263"/>
                </a:lnTo>
                <a:lnTo>
                  <a:pt x="2713" y="260"/>
                </a:lnTo>
                <a:lnTo>
                  <a:pt x="2716" y="260"/>
                </a:lnTo>
                <a:lnTo>
                  <a:pt x="2716" y="260"/>
                </a:lnTo>
                <a:lnTo>
                  <a:pt x="2719" y="260"/>
                </a:lnTo>
                <a:lnTo>
                  <a:pt x="2719" y="260"/>
                </a:lnTo>
                <a:lnTo>
                  <a:pt x="2723" y="260"/>
                </a:lnTo>
                <a:lnTo>
                  <a:pt x="2723" y="257"/>
                </a:lnTo>
                <a:lnTo>
                  <a:pt x="2726" y="257"/>
                </a:lnTo>
                <a:lnTo>
                  <a:pt x="2726" y="257"/>
                </a:lnTo>
                <a:lnTo>
                  <a:pt x="2729" y="257"/>
                </a:lnTo>
                <a:lnTo>
                  <a:pt x="2729" y="257"/>
                </a:lnTo>
                <a:lnTo>
                  <a:pt x="2732" y="257"/>
                </a:lnTo>
                <a:lnTo>
                  <a:pt x="2732" y="257"/>
                </a:lnTo>
                <a:lnTo>
                  <a:pt x="2739" y="257"/>
                </a:lnTo>
                <a:lnTo>
                  <a:pt x="2739" y="257"/>
                </a:lnTo>
                <a:lnTo>
                  <a:pt x="2742" y="257"/>
                </a:lnTo>
                <a:lnTo>
                  <a:pt x="2742" y="257"/>
                </a:lnTo>
                <a:lnTo>
                  <a:pt x="2745" y="257"/>
                </a:lnTo>
                <a:lnTo>
                  <a:pt x="2745" y="254"/>
                </a:lnTo>
                <a:lnTo>
                  <a:pt x="2748" y="254"/>
                </a:lnTo>
                <a:lnTo>
                  <a:pt x="2748" y="254"/>
                </a:lnTo>
                <a:lnTo>
                  <a:pt x="2755" y="254"/>
                </a:lnTo>
                <a:lnTo>
                  <a:pt x="2755" y="254"/>
                </a:lnTo>
                <a:lnTo>
                  <a:pt x="2758" y="254"/>
                </a:lnTo>
                <a:lnTo>
                  <a:pt x="2758" y="250"/>
                </a:lnTo>
                <a:lnTo>
                  <a:pt x="2764" y="250"/>
                </a:lnTo>
                <a:lnTo>
                  <a:pt x="2764" y="250"/>
                </a:lnTo>
                <a:lnTo>
                  <a:pt x="2767" y="250"/>
                </a:lnTo>
                <a:lnTo>
                  <a:pt x="2767" y="250"/>
                </a:lnTo>
                <a:lnTo>
                  <a:pt x="2771" y="250"/>
                </a:lnTo>
                <a:lnTo>
                  <a:pt x="2771" y="250"/>
                </a:lnTo>
                <a:lnTo>
                  <a:pt x="2774" y="250"/>
                </a:lnTo>
                <a:lnTo>
                  <a:pt x="2774" y="247"/>
                </a:lnTo>
                <a:lnTo>
                  <a:pt x="2777" y="247"/>
                </a:lnTo>
                <a:lnTo>
                  <a:pt x="2777" y="247"/>
                </a:lnTo>
                <a:lnTo>
                  <a:pt x="2780" y="247"/>
                </a:lnTo>
                <a:lnTo>
                  <a:pt x="2780" y="247"/>
                </a:lnTo>
                <a:lnTo>
                  <a:pt x="2783" y="247"/>
                </a:lnTo>
                <a:lnTo>
                  <a:pt x="2783" y="244"/>
                </a:lnTo>
                <a:lnTo>
                  <a:pt x="2787" y="244"/>
                </a:lnTo>
                <a:lnTo>
                  <a:pt x="2787" y="244"/>
                </a:lnTo>
                <a:lnTo>
                  <a:pt x="2790" y="244"/>
                </a:lnTo>
                <a:lnTo>
                  <a:pt x="2790" y="244"/>
                </a:lnTo>
                <a:lnTo>
                  <a:pt x="2793" y="244"/>
                </a:lnTo>
                <a:lnTo>
                  <a:pt x="2793" y="244"/>
                </a:lnTo>
                <a:lnTo>
                  <a:pt x="2799" y="244"/>
                </a:lnTo>
                <a:lnTo>
                  <a:pt x="2799" y="244"/>
                </a:lnTo>
                <a:lnTo>
                  <a:pt x="2803" y="244"/>
                </a:lnTo>
                <a:lnTo>
                  <a:pt x="2803" y="244"/>
                </a:lnTo>
                <a:lnTo>
                  <a:pt x="2809" y="244"/>
                </a:lnTo>
                <a:lnTo>
                  <a:pt x="2809" y="244"/>
                </a:lnTo>
                <a:lnTo>
                  <a:pt x="2812" y="244"/>
                </a:lnTo>
                <a:lnTo>
                  <a:pt x="2812" y="244"/>
                </a:lnTo>
                <a:lnTo>
                  <a:pt x="2815" y="244"/>
                </a:lnTo>
                <a:lnTo>
                  <a:pt x="2815" y="244"/>
                </a:lnTo>
                <a:lnTo>
                  <a:pt x="2819" y="244"/>
                </a:lnTo>
                <a:lnTo>
                  <a:pt x="2819" y="244"/>
                </a:lnTo>
                <a:lnTo>
                  <a:pt x="2822" y="244"/>
                </a:lnTo>
                <a:lnTo>
                  <a:pt x="2822" y="241"/>
                </a:lnTo>
                <a:lnTo>
                  <a:pt x="2825" y="241"/>
                </a:lnTo>
                <a:lnTo>
                  <a:pt x="2825" y="231"/>
                </a:lnTo>
                <a:lnTo>
                  <a:pt x="2831" y="231"/>
                </a:lnTo>
                <a:lnTo>
                  <a:pt x="2831" y="228"/>
                </a:lnTo>
                <a:lnTo>
                  <a:pt x="2838" y="228"/>
                </a:lnTo>
                <a:lnTo>
                  <a:pt x="2838" y="225"/>
                </a:lnTo>
                <a:lnTo>
                  <a:pt x="2844" y="225"/>
                </a:lnTo>
                <a:lnTo>
                  <a:pt x="2844" y="225"/>
                </a:lnTo>
                <a:lnTo>
                  <a:pt x="2847" y="225"/>
                </a:lnTo>
                <a:lnTo>
                  <a:pt x="2847" y="218"/>
                </a:lnTo>
                <a:lnTo>
                  <a:pt x="2854" y="218"/>
                </a:lnTo>
                <a:lnTo>
                  <a:pt x="2854" y="209"/>
                </a:lnTo>
                <a:lnTo>
                  <a:pt x="2863" y="209"/>
                </a:lnTo>
                <a:lnTo>
                  <a:pt x="2863" y="209"/>
                </a:lnTo>
                <a:lnTo>
                  <a:pt x="2867" y="209"/>
                </a:lnTo>
                <a:lnTo>
                  <a:pt x="2867" y="205"/>
                </a:lnTo>
                <a:lnTo>
                  <a:pt x="2870" y="205"/>
                </a:lnTo>
                <a:lnTo>
                  <a:pt x="2870" y="205"/>
                </a:lnTo>
                <a:lnTo>
                  <a:pt x="2873" y="205"/>
                </a:lnTo>
                <a:lnTo>
                  <a:pt x="2873" y="202"/>
                </a:lnTo>
                <a:lnTo>
                  <a:pt x="2876" y="202"/>
                </a:lnTo>
                <a:lnTo>
                  <a:pt x="2876" y="202"/>
                </a:lnTo>
                <a:lnTo>
                  <a:pt x="2879" y="202"/>
                </a:lnTo>
                <a:lnTo>
                  <a:pt x="2879" y="199"/>
                </a:lnTo>
                <a:lnTo>
                  <a:pt x="2883" y="199"/>
                </a:lnTo>
                <a:lnTo>
                  <a:pt x="2883" y="196"/>
                </a:lnTo>
                <a:lnTo>
                  <a:pt x="2889" y="196"/>
                </a:lnTo>
                <a:lnTo>
                  <a:pt x="2889" y="196"/>
                </a:lnTo>
                <a:lnTo>
                  <a:pt x="2892" y="196"/>
                </a:lnTo>
                <a:lnTo>
                  <a:pt x="2892" y="196"/>
                </a:lnTo>
                <a:lnTo>
                  <a:pt x="2895" y="196"/>
                </a:lnTo>
                <a:lnTo>
                  <a:pt x="2895" y="196"/>
                </a:lnTo>
                <a:lnTo>
                  <a:pt x="2899" y="196"/>
                </a:lnTo>
                <a:lnTo>
                  <a:pt x="2899" y="196"/>
                </a:lnTo>
                <a:lnTo>
                  <a:pt x="2902" y="196"/>
                </a:lnTo>
                <a:lnTo>
                  <a:pt x="2902" y="196"/>
                </a:lnTo>
                <a:lnTo>
                  <a:pt x="2908" y="196"/>
                </a:lnTo>
                <a:lnTo>
                  <a:pt x="2908" y="193"/>
                </a:lnTo>
                <a:lnTo>
                  <a:pt x="2912" y="193"/>
                </a:lnTo>
                <a:lnTo>
                  <a:pt x="2912" y="193"/>
                </a:lnTo>
                <a:lnTo>
                  <a:pt x="2915" y="193"/>
                </a:lnTo>
                <a:lnTo>
                  <a:pt x="2915" y="193"/>
                </a:lnTo>
                <a:lnTo>
                  <a:pt x="2918" y="193"/>
                </a:lnTo>
                <a:lnTo>
                  <a:pt x="2918" y="193"/>
                </a:lnTo>
                <a:lnTo>
                  <a:pt x="2921" y="193"/>
                </a:lnTo>
                <a:lnTo>
                  <a:pt x="2921" y="193"/>
                </a:lnTo>
                <a:lnTo>
                  <a:pt x="2928" y="193"/>
                </a:lnTo>
                <a:lnTo>
                  <a:pt x="2928" y="189"/>
                </a:lnTo>
                <a:lnTo>
                  <a:pt x="2934" y="189"/>
                </a:lnTo>
                <a:lnTo>
                  <a:pt x="2934" y="189"/>
                </a:lnTo>
                <a:lnTo>
                  <a:pt x="2937" y="189"/>
                </a:lnTo>
                <a:lnTo>
                  <a:pt x="2937" y="189"/>
                </a:lnTo>
                <a:lnTo>
                  <a:pt x="2940" y="189"/>
                </a:lnTo>
                <a:lnTo>
                  <a:pt x="2940" y="183"/>
                </a:lnTo>
                <a:lnTo>
                  <a:pt x="2944" y="183"/>
                </a:lnTo>
                <a:lnTo>
                  <a:pt x="2944" y="180"/>
                </a:lnTo>
                <a:lnTo>
                  <a:pt x="2947" y="180"/>
                </a:lnTo>
                <a:lnTo>
                  <a:pt x="2947" y="180"/>
                </a:lnTo>
                <a:lnTo>
                  <a:pt x="2950" y="180"/>
                </a:lnTo>
                <a:lnTo>
                  <a:pt x="2950" y="177"/>
                </a:lnTo>
                <a:lnTo>
                  <a:pt x="2953" y="177"/>
                </a:lnTo>
                <a:lnTo>
                  <a:pt x="2953" y="173"/>
                </a:lnTo>
                <a:lnTo>
                  <a:pt x="2956" y="173"/>
                </a:lnTo>
                <a:lnTo>
                  <a:pt x="2956" y="173"/>
                </a:lnTo>
                <a:lnTo>
                  <a:pt x="2960" y="173"/>
                </a:lnTo>
                <a:lnTo>
                  <a:pt x="2960" y="173"/>
                </a:lnTo>
                <a:lnTo>
                  <a:pt x="2963" y="173"/>
                </a:lnTo>
                <a:lnTo>
                  <a:pt x="2963" y="170"/>
                </a:lnTo>
                <a:lnTo>
                  <a:pt x="2966" y="170"/>
                </a:lnTo>
                <a:lnTo>
                  <a:pt x="2966" y="170"/>
                </a:lnTo>
                <a:lnTo>
                  <a:pt x="2969" y="170"/>
                </a:lnTo>
                <a:lnTo>
                  <a:pt x="2969" y="170"/>
                </a:lnTo>
                <a:lnTo>
                  <a:pt x="2972" y="170"/>
                </a:lnTo>
                <a:lnTo>
                  <a:pt x="2972" y="170"/>
                </a:lnTo>
                <a:lnTo>
                  <a:pt x="2976" y="170"/>
                </a:lnTo>
                <a:lnTo>
                  <a:pt x="2976" y="170"/>
                </a:lnTo>
                <a:lnTo>
                  <a:pt x="2982" y="170"/>
                </a:lnTo>
                <a:lnTo>
                  <a:pt x="2982" y="167"/>
                </a:lnTo>
                <a:lnTo>
                  <a:pt x="2985" y="167"/>
                </a:lnTo>
                <a:lnTo>
                  <a:pt x="2985" y="167"/>
                </a:lnTo>
                <a:lnTo>
                  <a:pt x="2988" y="167"/>
                </a:lnTo>
                <a:lnTo>
                  <a:pt x="2988" y="167"/>
                </a:lnTo>
                <a:lnTo>
                  <a:pt x="2992" y="167"/>
                </a:lnTo>
                <a:lnTo>
                  <a:pt x="2992" y="164"/>
                </a:lnTo>
                <a:lnTo>
                  <a:pt x="2995" y="164"/>
                </a:lnTo>
                <a:lnTo>
                  <a:pt x="2995" y="157"/>
                </a:lnTo>
                <a:lnTo>
                  <a:pt x="2998" y="157"/>
                </a:lnTo>
                <a:lnTo>
                  <a:pt x="2998" y="154"/>
                </a:lnTo>
                <a:lnTo>
                  <a:pt x="3011" y="154"/>
                </a:lnTo>
                <a:lnTo>
                  <a:pt x="3011" y="154"/>
                </a:lnTo>
                <a:lnTo>
                  <a:pt x="3014" y="154"/>
                </a:lnTo>
                <a:lnTo>
                  <a:pt x="3014" y="151"/>
                </a:lnTo>
                <a:lnTo>
                  <a:pt x="3017" y="151"/>
                </a:lnTo>
                <a:lnTo>
                  <a:pt x="3017" y="151"/>
                </a:lnTo>
                <a:lnTo>
                  <a:pt x="3027" y="151"/>
                </a:lnTo>
                <a:lnTo>
                  <a:pt x="3027" y="148"/>
                </a:lnTo>
                <a:lnTo>
                  <a:pt x="3030" y="148"/>
                </a:lnTo>
                <a:lnTo>
                  <a:pt x="3030" y="148"/>
                </a:lnTo>
                <a:lnTo>
                  <a:pt x="3033" y="148"/>
                </a:lnTo>
                <a:lnTo>
                  <a:pt x="3033" y="148"/>
                </a:lnTo>
                <a:lnTo>
                  <a:pt x="3036" y="148"/>
                </a:lnTo>
                <a:lnTo>
                  <a:pt x="3036" y="148"/>
                </a:lnTo>
                <a:lnTo>
                  <a:pt x="3040" y="148"/>
                </a:lnTo>
                <a:lnTo>
                  <a:pt x="3040" y="148"/>
                </a:lnTo>
                <a:lnTo>
                  <a:pt x="3046" y="148"/>
                </a:lnTo>
                <a:lnTo>
                  <a:pt x="3046" y="144"/>
                </a:lnTo>
                <a:lnTo>
                  <a:pt x="3049" y="144"/>
                </a:lnTo>
                <a:lnTo>
                  <a:pt x="3049" y="144"/>
                </a:lnTo>
                <a:lnTo>
                  <a:pt x="3052" y="144"/>
                </a:lnTo>
                <a:lnTo>
                  <a:pt x="3052" y="144"/>
                </a:lnTo>
                <a:lnTo>
                  <a:pt x="3056" y="144"/>
                </a:lnTo>
                <a:lnTo>
                  <a:pt x="3056" y="144"/>
                </a:lnTo>
                <a:lnTo>
                  <a:pt x="3059" y="144"/>
                </a:lnTo>
                <a:lnTo>
                  <a:pt x="3059" y="144"/>
                </a:lnTo>
                <a:lnTo>
                  <a:pt x="3062" y="144"/>
                </a:lnTo>
                <a:lnTo>
                  <a:pt x="3062" y="144"/>
                </a:lnTo>
                <a:lnTo>
                  <a:pt x="3065" y="144"/>
                </a:lnTo>
                <a:lnTo>
                  <a:pt x="3065" y="144"/>
                </a:lnTo>
                <a:lnTo>
                  <a:pt x="3078" y="144"/>
                </a:lnTo>
                <a:lnTo>
                  <a:pt x="3078" y="144"/>
                </a:lnTo>
                <a:lnTo>
                  <a:pt x="3081" y="144"/>
                </a:lnTo>
                <a:lnTo>
                  <a:pt x="3081" y="144"/>
                </a:lnTo>
                <a:lnTo>
                  <a:pt x="3084" y="144"/>
                </a:lnTo>
                <a:lnTo>
                  <a:pt x="3084" y="144"/>
                </a:lnTo>
                <a:lnTo>
                  <a:pt x="3088" y="144"/>
                </a:lnTo>
                <a:lnTo>
                  <a:pt x="3088" y="144"/>
                </a:lnTo>
                <a:lnTo>
                  <a:pt x="3091" y="144"/>
                </a:lnTo>
                <a:lnTo>
                  <a:pt x="3091" y="144"/>
                </a:lnTo>
                <a:lnTo>
                  <a:pt x="3094" y="144"/>
                </a:lnTo>
                <a:lnTo>
                  <a:pt x="3094" y="144"/>
                </a:lnTo>
                <a:lnTo>
                  <a:pt x="3101" y="144"/>
                </a:lnTo>
                <a:lnTo>
                  <a:pt x="3101" y="141"/>
                </a:lnTo>
                <a:lnTo>
                  <a:pt x="3104" y="141"/>
                </a:lnTo>
                <a:lnTo>
                  <a:pt x="3104" y="132"/>
                </a:lnTo>
                <a:lnTo>
                  <a:pt x="3107" y="132"/>
                </a:lnTo>
                <a:lnTo>
                  <a:pt x="3107" y="132"/>
                </a:lnTo>
                <a:lnTo>
                  <a:pt x="3110" y="132"/>
                </a:lnTo>
                <a:lnTo>
                  <a:pt x="3110" y="132"/>
                </a:lnTo>
                <a:lnTo>
                  <a:pt x="3117" y="132"/>
                </a:lnTo>
                <a:lnTo>
                  <a:pt x="3117" y="132"/>
                </a:lnTo>
                <a:lnTo>
                  <a:pt x="3120" y="132"/>
                </a:lnTo>
                <a:lnTo>
                  <a:pt x="3120" y="132"/>
                </a:lnTo>
                <a:lnTo>
                  <a:pt x="3129" y="132"/>
                </a:lnTo>
                <a:lnTo>
                  <a:pt x="3129" y="132"/>
                </a:lnTo>
                <a:lnTo>
                  <a:pt x="3133" y="132"/>
                </a:lnTo>
                <a:lnTo>
                  <a:pt x="3133" y="132"/>
                </a:lnTo>
                <a:lnTo>
                  <a:pt x="3136" y="132"/>
                </a:lnTo>
                <a:lnTo>
                  <a:pt x="3136" y="132"/>
                </a:lnTo>
                <a:lnTo>
                  <a:pt x="3139" y="132"/>
                </a:lnTo>
                <a:lnTo>
                  <a:pt x="3139" y="132"/>
                </a:lnTo>
                <a:lnTo>
                  <a:pt x="3142" y="132"/>
                </a:lnTo>
                <a:lnTo>
                  <a:pt x="3142" y="132"/>
                </a:lnTo>
                <a:lnTo>
                  <a:pt x="3149" y="132"/>
                </a:lnTo>
                <a:lnTo>
                  <a:pt x="3149" y="132"/>
                </a:lnTo>
                <a:lnTo>
                  <a:pt x="3152" y="132"/>
                </a:lnTo>
                <a:lnTo>
                  <a:pt x="3152" y="128"/>
                </a:lnTo>
                <a:lnTo>
                  <a:pt x="3155" y="128"/>
                </a:lnTo>
                <a:lnTo>
                  <a:pt x="3155" y="128"/>
                </a:lnTo>
                <a:lnTo>
                  <a:pt x="3158" y="128"/>
                </a:lnTo>
                <a:lnTo>
                  <a:pt x="3158" y="128"/>
                </a:lnTo>
                <a:lnTo>
                  <a:pt x="3165" y="128"/>
                </a:lnTo>
                <a:lnTo>
                  <a:pt x="3165" y="125"/>
                </a:lnTo>
                <a:lnTo>
                  <a:pt x="3171" y="125"/>
                </a:lnTo>
                <a:lnTo>
                  <a:pt x="3171" y="119"/>
                </a:lnTo>
                <a:lnTo>
                  <a:pt x="3174" y="119"/>
                </a:lnTo>
                <a:lnTo>
                  <a:pt x="3174" y="119"/>
                </a:lnTo>
                <a:lnTo>
                  <a:pt x="3177" y="119"/>
                </a:lnTo>
                <a:lnTo>
                  <a:pt x="3177" y="119"/>
                </a:lnTo>
                <a:lnTo>
                  <a:pt x="3181" y="119"/>
                </a:lnTo>
                <a:lnTo>
                  <a:pt x="3181" y="119"/>
                </a:lnTo>
                <a:lnTo>
                  <a:pt x="3184" y="119"/>
                </a:lnTo>
                <a:lnTo>
                  <a:pt x="3184" y="116"/>
                </a:lnTo>
                <a:lnTo>
                  <a:pt x="3187" y="116"/>
                </a:lnTo>
                <a:lnTo>
                  <a:pt x="3187" y="116"/>
                </a:lnTo>
                <a:lnTo>
                  <a:pt x="3197" y="116"/>
                </a:lnTo>
                <a:lnTo>
                  <a:pt x="3197" y="116"/>
                </a:lnTo>
                <a:lnTo>
                  <a:pt x="3200" y="116"/>
                </a:lnTo>
                <a:lnTo>
                  <a:pt x="3200" y="116"/>
                </a:lnTo>
                <a:lnTo>
                  <a:pt x="3206" y="116"/>
                </a:lnTo>
                <a:lnTo>
                  <a:pt x="3206" y="116"/>
                </a:lnTo>
                <a:lnTo>
                  <a:pt x="3209" y="116"/>
                </a:lnTo>
                <a:lnTo>
                  <a:pt x="3209" y="112"/>
                </a:lnTo>
                <a:lnTo>
                  <a:pt x="3213" y="112"/>
                </a:lnTo>
                <a:lnTo>
                  <a:pt x="3213" y="112"/>
                </a:lnTo>
                <a:lnTo>
                  <a:pt x="3219" y="112"/>
                </a:lnTo>
                <a:lnTo>
                  <a:pt x="3219" y="112"/>
                </a:lnTo>
                <a:lnTo>
                  <a:pt x="3222" y="112"/>
                </a:lnTo>
                <a:lnTo>
                  <a:pt x="3222" y="112"/>
                </a:lnTo>
                <a:lnTo>
                  <a:pt x="3225" y="112"/>
                </a:lnTo>
                <a:lnTo>
                  <a:pt x="3225" y="112"/>
                </a:lnTo>
                <a:lnTo>
                  <a:pt x="3229" y="112"/>
                </a:lnTo>
                <a:lnTo>
                  <a:pt x="3229" y="112"/>
                </a:lnTo>
                <a:lnTo>
                  <a:pt x="3232" y="112"/>
                </a:lnTo>
                <a:lnTo>
                  <a:pt x="3232" y="112"/>
                </a:lnTo>
                <a:lnTo>
                  <a:pt x="3235" y="112"/>
                </a:lnTo>
                <a:lnTo>
                  <a:pt x="3235" y="112"/>
                </a:lnTo>
                <a:lnTo>
                  <a:pt x="3241" y="112"/>
                </a:lnTo>
                <a:lnTo>
                  <a:pt x="3241" y="112"/>
                </a:lnTo>
                <a:lnTo>
                  <a:pt x="3245" y="112"/>
                </a:lnTo>
                <a:lnTo>
                  <a:pt x="3245" y="109"/>
                </a:lnTo>
                <a:lnTo>
                  <a:pt x="3248" y="109"/>
                </a:lnTo>
                <a:lnTo>
                  <a:pt x="3248" y="109"/>
                </a:lnTo>
                <a:lnTo>
                  <a:pt x="3254" y="109"/>
                </a:lnTo>
                <a:lnTo>
                  <a:pt x="3254" y="109"/>
                </a:lnTo>
                <a:lnTo>
                  <a:pt x="3257" y="109"/>
                </a:lnTo>
                <a:lnTo>
                  <a:pt x="3257" y="109"/>
                </a:lnTo>
                <a:lnTo>
                  <a:pt x="3270" y="109"/>
                </a:lnTo>
                <a:lnTo>
                  <a:pt x="3270" y="109"/>
                </a:lnTo>
                <a:lnTo>
                  <a:pt x="3273" y="109"/>
                </a:lnTo>
                <a:lnTo>
                  <a:pt x="3273" y="109"/>
                </a:lnTo>
                <a:lnTo>
                  <a:pt x="3277" y="109"/>
                </a:lnTo>
                <a:lnTo>
                  <a:pt x="3277" y="109"/>
                </a:lnTo>
                <a:lnTo>
                  <a:pt x="3280" y="109"/>
                </a:lnTo>
                <a:lnTo>
                  <a:pt x="3280" y="109"/>
                </a:lnTo>
                <a:lnTo>
                  <a:pt x="3283" y="109"/>
                </a:lnTo>
                <a:lnTo>
                  <a:pt x="3283" y="109"/>
                </a:lnTo>
                <a:lnTo>
                  <a:pt x="3286" y="109"/>
                </a:lnTo>
                <a:lnTo>
                  <a:pt x="3286" y="103"/>
                </a:lnTo>
                <a:lnTo>
                  <a:pt x="3289" y="103"/>
                </a:lnTo>
                <a:lnTo>
                  <a:pt x="3289" y="103"/>
                </a:lnTo>
                <a:lnTo>
                  <a:pt x="3293" y="103"/>
                </a:lnTo>
                <a:lnTo>
                  <a:pt x="3293" y="103"/>
                </a:lnTo>
                <a:lnTo>
                  <a:pt x="3299" y="103"/>
                </a:lnTo>
                <a:lnTo>
                  <a:pt x="3299" y="103"/>
                </a:lnTo>
                <a:lnTo>
                  <a:pt x="3302" y="103"/>
                </a:lnTo>
                <a:lnTo>
                  <a:pt x="3302" y="103"/>
                </a:lnTo>
                <a:lnTo>
                  <a:pt x="3306" y="103"/>
                </a:lnTo>
                <a:lnTo>
                  <a:pt x="3306" y="100"/>
                </a:lnTo>
                <a:lnTo>
                  <a:pt x="3309" y="100"/>
                </a:lnTo>
                <a:lnTo>
                  <a:pt x="3309" y="100"/>
                </a:lnTo>
                <a:lnTo>
                  <a:pt x="3312" y="100"/>
                </a:lnTo>
                <a:lnTo>
                  <a:pt x="3312" y="100"/>
                </a:lnTo>
                <a:lnTo>
                  <a:pt x="3318" y="100"/>
                </a:lnTo>
                <a:lnTo>
                  <a:pt x="3318" y="100"/>
                </a:lnTo>
                <a:lnTo>
                  <a:pt x="3322" y="100"/>
                </a:lnTo>
                <a:lnTo>
                  <a:pt x="3322" y="100"/>
                </a:lnTo>
                <a:lnTo>
                  <a:pt x="3325" y="100"/>
                </a:lnTo>
                <a:lnTo>
                  <a:pt x="3325" y="100"/>
                </a:lnTo>
                <a:lnTo>
                  <a:pt x="3328" y="100"/>
                </a:lnTo>
                <a:lnTo>
                  <a:pt x="3328" y="100"/>
                </a:lnTo>
                <a:lnTo>
                  <a:pt x="3331" y="100"/>
                </a:lnTo>
                <a:lnTo>
                  <a:pt x="3331" y="100"/>
                </a:lnTo>
                <a:lnTo>
                  <a:pt x="3334" y="100"/>
                </a:lnTo>
                <a:lnTo>
                  <a:pt x="3334" y="100"/>
                </a:lnTo>
                <a:lnTo>
                  <a:pt x="3338" y="100"/>
                </a:lnTo>
                <a:lnTo>
                  <a:pt x="3338" y="100"/>
                </a:lnTo>
                <a:lnTo>
                  <a:pt x="3344" y="100"/>
                </a:lnTo>
                <a:lnTo>
                  <a:pt x="3344" y="100"/>
                </a:lnTo>
                <a:lnTo>
                  <a:pt x="3347" y="100"/>
                </a:lnTo>
                <a:lnTo>
                  <a:pt x="3347" y="100"/>
                </a:lnTo>
                <a:lnTo>
                  <a:pt x="3350" y="100"/>
                </a:lnTo>
                <a:lnTo>
                  <a:pt x="3350" y="100"/>
                </a:lnTo>
                <a:lnTo>
                  <a:pt x="3354" y="100"/>
                </a:lnTo>
                <a:lnTo>
                  <a:pt x="3354" y="100"/>
                </a:lnTo>
                <a:lnTo>
                  <a:pt x="3357" y="100"/>
                </a:lnTo>
                <a:lnTo>
                  <a:pt x="3357" y="100"/>
                </a:lnTo>
                <a:lnTo>
                  <a:pt x="3360" y="100"/>
                </a:lnTo>
                <a:lnTo>
                  <a:pt x="3360" y="93"/>
                </a:lnTo>
                <a:lnTo>
                  <a:pt x="3363" y="93"/>
                </a:lnTo>
                <a:lnTo>
                  <a:pt x="3363" y="90"/>
                </a:lnTo>
                <a:lnTo>
                  <a:pt x="3366" y="90"/>
                </a:lnTo>
                <a:lnTo>
                  <a:pt x="3366" y="90"/>
                </a:lnTo>
                <a:lnTo>
                  <a:pt x="3370" y="90"/>
                </a:lnTo>
                <a:lnTo>
                  <a:pt x="3370" y="90"/>
                </a:lnTo>
                <a:lnTo>
                  <a:pt x="3373" y="90"/>
                </a:lnTo>
                <a:lnTo>
                  <a:pt x="3373" y="90"/>
                </a:lnTo>
                <a:lnTo>
                  <a:pt x="3376" y="90"/>
                </a:lnTo>
                <a:lnTo>
                  <a:pt x="3376" y="90"/>
                </a:lnTo>
                <a:lnTo>
                  <a:pt x="3379" y="90"/>
                </a:lnTo>
                <a:lnTo>
                  <a:pt x="3379" y="90"/>
                </a:lnTo>
                <a:lnTo>
                  <a:pt x="3382" y="90"/>
                </a:lnTo>
                <a:lnTo>
                  <a:pt x="3382" y="80"/>
                </a:lnTo>
                <a:lnTo>
                  <a:pt x="3386" y="80"/>
                </a:lnTo>
                <a:lnTo>
                  <a:pt x="3386" y="80"/>
                </a:lnTo>
                <a:lnTo>
                  <a:pt x="3392" y="80"/>
                </a:lnTo>
                <a:lnTo>
                  <a:pt x="3392" y="80"/>
                </a:lnTo>
                <a:lnTo>
                  <a:pt x="3395" y="80"/>
                </a:lnTo>
                <a:lnTo>
                  <a:pt x="3395" y="80"/>
                </a:lnTo>
                <a:lnTo>
                  <a:pt x="3398" y="80"/>
                </a:lnTo>
                <a:lnTo>
                  <a:pt x="3398" y="80"/>
                </a:lnTo>
                <a:lnTo>
                  <a:pt x="3402" y="80"/>
                </a:lnTo>
                <a:lnTo>
                  <a:pt x="3402" y="80"/>
                </a:lnTo>
                <a:lnTo>
                  <a:pt x="3405" y="80"/>
                </a:lnTo>
                <a:lnTo>
                  <a:pt x="3405" y="80"/>
                </a:lnTo>
                <a:lnTo>
                  <a:pt x="3408" y="80"/>
                </a:lnTo>
                <a:lnTo>
                  <a:pt x="3408" y="74"/>
                </a:lnTo>
                <a:lnTo>
                  <a:pt x="3414" y="74"/>
                </a:lnTo>
                <a:lnTo>
                  <a:pt x="3414" y="74"/>
                </a:lnTo>
                <a:lnTo>
                  <a:pt x="3418" y="74"/>
                </a:lnTo>
                <a:lnTo>
                  <a:pt x="3418" y="74"/>
                </a:lnTo>
                <a:lnTo>
                  <a:pt x="3421" y="74"/>
                </a:lnTo>
                <a:lnTo>
                  <a:pt x="3421" y="74"/>
                </a:lnTo>
                <a:lnTo>
                  <a:pt x="3424" y="74"/>
                </a:lnTo>
                <a:lnTo>
                  <a:pt x="3424" y="74"/>
                </a:lnTo>
                <a:lnTo>
                  <a:pt x="3427" y="74"/>
                </a:lnTo>
                <a:lnTo>
                  <a:pt x="3427" y="74"/>
                </a:lnTo>
                <a:lnTo>
                  <a:pt x="3440" y="74"/>
                </a:lnTo>
                <a:lnTo>
                  <a:pt x="3440" y="74"/>
                </a:lnTo>
                <a:lnTo>
                  <a:pt x="3443" y="74"/>
                </a:lnTo>
                <a:lnTo>
                  <a:pt x="3443" y="74"/>
                </a:lnTo>
                <a:lnTo>
                  <a:pt x="3446" y="74"/>
                </a:lnTo>
                <a:lnTo>
                  <a:pt x="3446" y="74"/>
                </a:lnTo>
                <a:lnTo>
                  <a:pt x="3450" y="74"/>
                </a:lnTo>
                <a:lnTo>
                  <a:pt x="3450" y="74"/>
                </a:lnTo>
                <a:lnTo>
                  <a:pt x="3453" y="74"/>
                </a:lnTo>
                <a:lnTo>
                  <a:pt x="3453" y="74"/>
                </a:lnTo>
                <a:lnTo>
                  <a:pt x="3456" y="74"/>
                </a:lnTo>
                <a:lnTo>
                  <a:pt x="3456" y="74"/>
                </a:lnTo>
                <a:lnTo>
                  <a:pt x="3462" y="74"/>
                </a:lnTo>
                <a:lnTo>
                  <a:pt x="3462" y="74"/>
                </a:lnTo>
                <a:lnTo>
                  <a:pt x="3466" y="74"/>
                </a:lnTo>
                <a:lnTo>
                  <a:pt x="3466" y="74"/>
                </a:lnTo>
                <a:lnTo>
                  <a:pt x="3469" y="74"/>
                </a:lnTo>
                <a:lnTo>
                  <a:pt x="3469" y="71"/>
                </a:lnTo>
                <a:lnTo>
                  <a:pt x="3472" y="71"/>
                </a:lnTo>
                <a:lnTo>
                  <a:pt x="3472" y="71"/>
                </a:lnTo>
                <a:lnTo>
                  <a:pt x="3475" y="71"/>
                </a:lnTo>
                <a:lnTo>
                  <a:pt x="3475" y="71"/>
                </a:lnTo>
                <a:lnTo>
                  <a:pt x="3488" y="71"/>
                </a:lnTo>
                <a:lnTo>
                  <a:pt x="3488" y="64"/>
                </a:lnTo>
                <a:lnTo>
                  <a:pt x="3491" y="64"/>
                </a:lnTo>
                <a:lnTo>
                  <a:pt x="3491" y="64"/>
                </a:lnTo>
                <a:lnTo>
                  <a:pt x="3494" y="64"/>
                </a:lnTo>
                <a:lnTo>
                  <a:pt x="3494" y="58"/>
                </a:lnTo>
                <a:lnTo>
                  <a:pt x="3498" y="58"/>
                </a:lnTo>
                <a:lnTo>
                  <a:pt x="3498" y="58"/>
                </a:lnTo>
                <a:lnTo>
                  <a:pt x="3501" y="58"/>
                </a:lnTo>
                <a:lnTo>
                  <a:pt x="3501" y="58"/>
                </a:lnTo>
                <a:lnTo>
                  <a:pt x="3511" y="58"/>
                </a:lnTo>
                <a:lnTo>
                  <a:pt x="3511" y="58"/>
                </a:lnTo>
                <a:lnTo>
                  <a:pt x="3514" y="58"/>
                </a:lnTo>
                <a:lnTo>
                  <a:pt x="3514" y="58"/>
                </a:lnTo>
                <a:lnTo>
                  <a:pt x="3517" y="58"/>
                </a:lnTo>
                <a:lnTo>
                  <a:pt x="3517" y="58"/>
                </a:lnTo>
                <a:lnTo>
                  <a:pt x="3520" y="58"/>
                </a:lnTo>
                <a:lnTo>
                  <a:pt x="3520" y="58"/>
                </a:lnTo>
                <a:lnTo>
                  <a:pt x="3527" y="58"/>
                </a:lnTo>
                <a:lnTo>
                  <a:pt x="3527" y="58"/>
                </a:lnTo>
                <a:lnTo>
                  <a:pt x="3530" y="58"/>
                </a:lnTo>
                <a:lnTo>
                  <a:pt x="3530" y="55"/>
                </a:lnTo>
                <a:lnTo>
                  <a:pt x="3533" y="55"/>
                </a:lnTo>
                <a:lnTo>
                  <a:pt x="3533" y="55"/>
                </a:lnTo>
                <a:lnTo>
                  <a:pt x="3536" y="55"/>
                </a:lnTo>
                <a:lnTo>
                  <a:pt x="3536" y="55"/>
                </a:lnTo>
                <a:lnTo>
                  <a:pt x="3539" y="55"/>
                </a:lnTo>
                <a:lnTo>
                  <a:pt x="3539" y="55"/>
                </a:lnTo>
                <a:lnTo>
                  <a:pt x="3543" y="55"/>
                </a:lnTo>
                <a:lnTo>
                  <a:pt x="3543" y="55"/>
                </a:lnTo>
                <a:lnTo>
                  <a:pt x="3546" y="55"/>
                </a:lnTo>
                <a:lnTo>
                  <a:pt x="3546" y="55"/>
                </a:lnTo>
                <a:lnTo>
                  <a:pt x="3549" y="55"/>
                </a:lnTo>
                <a:lnTo>
                  <a:pt x="3549" y="55"/>
                </a:lnTo>
                <a:lnTo>
                  <a:pt x="3552" y="55"/>
                </a:lnTo>
                <a:lnTo>
                  <a:pt x="3552" y="48"/>
                </a:lnTo>
                <a:lnTo>
                  <a:pt x="3559" y="48"/>
                </a:lnTo>
                <a:lnTo>
                  <a:pt x="3559" y="48"/>
                </a:lnTo>
                <a:lnTo>
                  <a:pt x="3562" y="48"/>
                </a:lnTo>
                <a:lnTo>
                  <a:pt x="3562" y="48"/>
                </a:lnTo>
                <a:lnTo>
                  <a:pt x="3565" y="48"/>
                </a:lnTo>
                <a:lnTo>
                  <a:pt x="3565" y="42"/>
                </a:lnTo>
                <a:lnTo>
                  <a:pt x="3568" y="42"/>
                </a:lnTo>
                <a:lnTo>
                  <a:pt x="3568" y="42"/>
                </a:lnTo>
                <a:lnTo>
                  <a:pt x="3575" y="42"/>
                </a:lnTo>
                <a:lnTo>
                  <a:pt x="3575" y="42"/>
                </a:lnTo>
                <a:lnTo>
                  <a:pt x="3584" y="42"/>
                </a:lnTo>
                <a:lnTo>
                  <a:pt x="3584" y="42"/>
                </a:lnTo>
                <a:lnTo>
                  <a:pt x="3587" y="42"/>
                </a:lnTo>
                <a:lnTo>
                  <a:pt x="3587" y="42"/>
                </a:lnTo>
                <a:lnTo>
                  <a:pt x="3591" y="42"/>
                </a:lnTo>
                <a:lnTo>
                  <a:pt x="3591" y="42"/>
                </a:lnTo>
                <a:lnTo>
                  <a:pt x="3597" y="42"/>
                </a:lnTo>
                <a:lnTo>
                  <a:pt x="3597" y="42"/>
                </a:lnTo>
                <a:lnTo>
                  <a:pt x="3607" y="42"/>
                </a:lnTo>
                <a:lnTo>
                  <a:pt x="3607" y="42"/>
                </a:lnTo>
                <a:lnTo>
                  <a:pt x="3610" y="42"/>
                </a:lnTo>
                <a:lnTo>
                  <a:pt x="3610" y="42"/>
                </a:lnTo>
                <a:lnTo>
                  <a:pt x="3616" y="42"/>
                </a:lnTo>
                <a:lnTo>
                  <a:pt x="3616" y="42"/>
                </a:lnTo>
                <a:lnTo>
                  <a:pt x="3619" y="42"/>
                </a:lnTo>
                <a:lnTo>
                  <a:pt x="3619" y="35"/>
                </a:lnTo>
                <a:lnTo>
                  <a:pt x="3623" y="35"/>
                </a:lnTo>
                <a:lnTo>
                  <a:pt x="3623" y="35"/>
                </a:lnTo>
                <a:lnTo>
                  <a:pt x="3626" y="35"/>
                </a:lnTo>
                <a:lnTo>
                  <a:pt x="3626" y="26"/>
                </a:lnTo>
                <a:lnTo>
                  <a:pt x="3632" y="26"/>
                </a:lnTo>
                <a:lnTo>
                  <a:pt x="3632" y="26"/>
                </a:lnTo>
                <a:lnTo>
                  <a:pt x="3635" y="26"/>
                </a:lnTo>
                <a:lnTo>
                  <a:pt x="3635" y="26"/>
                </a:lnTo>
                <a:lnTo>
                  <a:pt x="3639" y="26"/>
                </a:lnTo>
                <a:lnTo>
                  <a:pt x="3639" y="26"/>
                </a:lnTo>
                <a:lnTo>
                  <a:pt x="3642" y="26"/>
                </a:lnTo>
                <a:lnTo>
                  <a:pt x="3642" y="26"/>
                </a:lnTo>
                <a:lnTo>
                  <a:pt x="3645" y="26"/>
                </a:lnTo>
                <a:lnTo>
                  <a:pt x="3645" y="19"/>
                </a:lnTo>
                <a:lnTo>
                  <a:pt x="3655" y="19"/>
                </a:lnTo>
                <a:lnTo>
                  <a:pt x="3655" y="13"/>
                </a:lnTo>
                <a:lnTo>
                  <a:pt x="3658" y="13"/>
                </a:lnTo>
                <a:lnTo>
                  <a:pt x="3658" y="13"/>
                </a:lnTo>
                <a:lnTo>
                  <a:pt x="3664" y="13"/>
                </a:lnTo>
                <a:lnTo>
                  <a:pt x="3664" y="13"/>
                </a:lnTo>
                <a:lnTo>
                  <a:pt x="3667" y="13"/>
                </a:lnTo>
                <a:lnTo>
                  <a:pt x="3667" y="13"/>
                </a:lnTo>
                <a:lnTo>
                  <a:pt x="3671" y="13"/>
                </a:lnTo>
                <a:lnTo>
                  <a:pt x="3671" y="13"/>
                </a:lnTo>
                <a:lnTo>
                  <a:pt x="3677" y="13"/>
                </a:lnTo>
                <a:lnTo>
                  <a:pt x="3677" y="13"/>
                </a:lnTo>
                <a:lnTo>
                  <a:pt x="3680" y="13"/>
                </a:lnTo>
                <a:lnTo>
                  <a:pt x="3680" y="13"/>
                </a:lnTo>
                <a:lnTo>
                  <a:pt x="3683" y="13"/>
                </a:lnTo>
                <a:lnTo>
                  <a:pt x="3683" y="13"/>
                </a:lnTo>
                <a:lnTo>
                  <a:pt x="3687" y="13"/>
                </a:lnTo>
                <a:lnTo>
                  <a:pt x="3687" y="13"/>
                </a:lnTo>
                <a:lnTo>
                  <a:pt x="3690" y="13"/>
                </a:lnTo>
                <a:lnTo>
                  <a:pt x="3690" y="13"/>
                </a:lnTo>
                <a:lnTo>
                  <a:pt x="3693" y="13"/>
                </a:lnTo>
                <a:lnTo>
                  <a:pt x="3693" y="13"/>
                </a:lnTo>
                <a:lnTo>
                  <a:pt x="3699" y="13"/>
                </a:lnTo>
                <a:lnTo>
                  <a:pt x="3699" y="13"/>
                </a:lnTo>
                <a:lnTo>
                  <a:pt x="3703" y="13"/>
                </a:lnTo>
                <a:lnTo>
                  <a:pt x="3703" y="13"/>
                </a:lnTo>
                <a:lnTo>
                  <a:pt x="3709" y="13"/>
                </a:lnTo>
                <a:lnTo>
                  <a:pt x="3709" y="13"/>
                </a:lnTo>
                <a:lnTo>
                  <a:pt x="3712" y="13"/>
                </a:lnTo>
                <a:lnTo>
                  <a:pt x="3712" y="7"/>
                </a:lnTo>
                <a:lnTo>
                  <a:pt x="3716" y="7"/>
                </a:lnTo>
                <a:lnTo>
                  <a:pt x="3716" y="7"/>
                </a:lnTo>
                <a:lnTo>
                  <a:pt x="3719" y="7"/>
                </a:lnTo>
                <a:lnTo>
                  <a:pt x="3719" y="7"/>
                </a:lnTo>
                <a:lnTo>
                  <a:pt x="3725" y="7"/>
                </a:lnTo>
                <a:lnTo>
                  <a:pt x="3725" y="0"/>
                </a:lnTo>
                <a:lnTo>
                  <a:pt x="3728" y="0"/>
                </a:lnTo>
                <a:lnTo>
                  <a:pt x="3728" y="0"/>
                </a:lnTo>
                <a:lnTo>
                  <a:pt x="3732" y="0"/>
                </a:lnTo>
                <a:lnTo>
                  <a:pt x="3732" y="0"/>
                </a:lnTo>
                <a:lnTo>
                  <a:pt x="3735" y="0"/>
                </a:lnTo>
                <a:lnTo>
                  <a:pt x="3735" y="0"/>
                </a:lnTo>
                <a:lnTo>
                  <a:pt x="3738" y="0"/>
                </a:lnTo>
                <a:lnTo>
                  <a:pt x="3738" y="0"/>
                </a:lnTo>
                <a:lnTo>
                  <a:pt x="3741" y="0"/>
                </a:lnTo>
                <a:lnTo>
                  <a:pt x="3741" y="0"/>
                </a:lnTo>
                <a:lnTo>
                  <a:pt x="3757" y="0"/>
                </a:lnTo>
                <a:lnTo>
                  <a:pt x="3757" y="0"/>
                </a:lnTo>
                <a:lnTo>
                  <a:pt x="3760" y="0"/>
                </a:lnTo>
                <a:lnTo>
                  <a:pt x="3760" y="0"/>
                </a:lnTo>
                <a:lnTo>
                  <a:pt x="3764" y="0"/>
                </a:lnTo>
                <a:lnTo>
                  <a:pt x="3764" y="0"/>
                </a:lnTo>
                <a:lnTo>
                  <a:pt x="3767" y="0"/>
                </a:lnTo>
                <a:lnTo>
                  <a:pt x="3767" y="0"/>
                </a:lnTo>
                <a:lnTo>
                  <a:pt x="3770" y="0"/>
                </a:lnTo>
                <a:lnTo>
                  <a:pt x="3770" y="0"/>
                </a:lnTo>
                <a:lnTo>
                  <a:pt x="3773" y="0"/>
                </a:lnTo>
                <a:lnTo>
                  <a:pt x="3773" y="0"/>
                </a:lnTo>
              </a:path>
            </a:pathLst>
          </a:custGeom>
          <a:noFill/>
          <a:ln w="19050" cap="flat">
            <a:solidFill>
              <a:srgbClr val="E8AD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5" name="Freeform 14"/>
          <p:cNvSpPr>
            <a:spLocks/>
          </p:cNvSpPr>
          <p:nvPr/>
        </p:nvSpPr>
        <p:spPr bwMode="auto">
          <a:xfrm>
            <a:off x="1533717" y="2901318"/>
            <a:ext cx="2714695" cy="556124"/>
          </a:xfrm>
          <a:custGeom>
            <a:avLst/>
            <a:gdLst>
              <a:gd name="T0" fmla="*/ 48 w 3773"/>
              <a:gd name="T1" fmla="*/ 1004 h 1027"/>
              <a:gd name="T2" fmla="*/ 99 w 3773"/>
              <a:gd name="T3" fmla="*/ 972 h 1027"/>
              <a:gd name="T4" fmla="*/ 157 w 3773"/>
              <a:gd name="T5" fmla="*/ 959 h 1027"/>
              <a:gd name="T6" fmla="*/ 211 w 3773"/>
              <a:gd name="T7" fmla="*/ 947 h 1027"/>
              <a:gd name="T8" fmla="*/ 266 w 3773"/>
              <a:gd name="T9" fmla="*/ 924 h 1027"/>
              <a:gd name="T10" fmla="*/ 320 w 3773"/>
              <a:gd name="T11" fmla="*/ 899 h 1027"/>
              <a:gd name="T12" fmla="*/ 375 w 3773"/>
              <a:gd name="T13" fmla="*/ 876 h 1027"/>
              <a:gd name="T14" fmla="*/ 432 w 3773"/>
              <a:gd name="T15" fmla="*/ 844 h 1027"/>
              <a:gd name="T16" fmla="*/ 487 w 3773"/>
              <a:gd name="T17" fmla="*/ 834 h 1027"/>
              <a:gd name="T18" fmla="*/ 544 w 3773"/>
              <a:gd name="T19" fmla="*/ 815 h 1027"/>
              <a:gd name="T20" fmla="*/ 599 w 3773"/>
              <a:gd name="T21" fmla="*/ 796 h 1027"/>
              <a:gd name="T22" fmla="*/ 666 w 3773"/>
              <a:gd name="T23" fmla="*/ 767 h 1027"/>
              <a:gd name="T24" fmla="*/ 733 w 3773"/>
              <a:gd name="T25" fmla="*/ 728 h 1027"/>
              <a:gd name="T26" fmla="*/ 794 w 3773"/>
              <a:gd name="T27" fmla="*/ 696 h 1027"/>
              <a:gd name="T28" fmla="*/ 852 w 3773"/>
              <a:gd name="T29" fmla="*/ 684 h 1027"/>
              <a:gd name="T30" fmla="*/ 903 w 3773"/>
              <a:gd name="T31" fmla="*/ 671 h 1027"/>
              <a:gd name="T32" fmla="*/ 961 w 3773"/>
              <a:gd name="T33" fmla="*/ 651 h 1027"/>
              <a:gd name="T34" fmla="*/ 1025 w 3773"/>
              <a:gd name="T35" fmla="*/ 632 h 1027"/>
              <a:gd name="T36" fmla="*/ 1092 w 3773"/>
              <a:gd name="T37" fmla="*/ 616 h 1027"/>
              <a:gd name="T38" fmla="*/ 1153 w 3773"/>
              <a:gd name="T39" fmla="*/ 603 h 1027"/>
              <a:gd name="T40" fmla="*/ 1227 w 3773"/>
              <a:gd name="T41" fmla="*/ 578 h 1027"/>
              <a:gd name="T42" fmla="*/ 1278 w 3773"/>
              <a:gd name="T43" fmla="*/ 552 h 1027"/>
              <a:gd name="T44" fmla="*/ 1336 w 3773"/>
              <a:gd name="T45" fmla="*/ 536 h 1027"/>
              <a:gd name="T46" fmla="*/ 1396 w 3773"/>
              <a:gd name="T47" fmla="*/ 523 h 1027"/>
              <a:gd name="T48" fmla="*/ 1470 w 3773"/>
              <a:gd name="T49" fmla="*/ 501 h 1027"/>
              <a:gd name="T50" fmla="*/ 1531 w 3773"/>
              <a:gd name="T51" fmla="*/ 485 h 1027"/>
              <a:gd name="T52" fmla="*/ 1589 w 3773"/>
              <a:gd name="T53" fmla="*/ 472 h 1027"/>
              <a:gd name="T54" fmla="*/ 1640 w 3773"/>
              <a:gd name="T55" fmla="*/ 459 h 1027"/>
              <a:gd name="T56" fmla="*/ 1694 w 3773"/>
              <a:gd name="T57" fmla="*/ 443 h 1027"/>
              <a:gd name="T58" fmla="*/ 1752 w 3773"/>
              <a:gd name="T59" fmla="*/ 433 h 1027"/>
              <a:gd name="T60" fmla="*/ 1813 w 3773"/>
              <a:gd name="T61" fmla="*/ 420 h 1027"/>
              <a:gd name="T62" fmla="*/ 1870 w 3773"/>
              <a:gd name="T63" fmla="*/ 404 h 1027"/>
              <a:gd name="T64" fmla="*/ 1931 w 3773"/>
              <a:gd name="T65" fmla="*/ 395 h 1027"/>
              <a:gd name="T66" fmla="*/ 1989 w 3773"/>
              <a:gd name="T67" fmla="*/ 382 h 1027"/>
              <a:gd name="T68" fmla="*/ 2047 w 3773"/>
              <a:gd name="T69" fmla="*/ 360 h 1027"/>
              <a:gd name="T70" fmla="*/ 2098 w 3773"/>
              <a:gd name="T71" fmla="*/ 343 h 1027"/>
              <a:gd name="T72" fmla="*/ 2156 w 3773"/>
              <a:gd name="T73" fmla="*/ 331 h 1027"/>
              <a:gd name="T74" fmla="*/ 2210 w 3773"/>
              <a:gd name="T75" fmla="*/ 327 h 1027"/>
              <a:gd name="T76" fmla="*/ 2268 w 3773"/>
              <a:gd name="T77" fmla="*/ 315 h 1027"/>
              <a:gd name="T78" fmla="*/ 2322 w 3773"/>
              <a:gd name="T79" fmla="*/ 305 h 1027"/>
              <a:gd name="T80" fmla="*/ 2380 w 3773"/>
              <a:gd name="T81" fmla="*/ 286 h 1027"/>
              <a:gd name="T82" fmla="*/ 2441 w 3773"/>
              <a:gd name="T83" fmla="*/ 263 h 1027"/>
              <a:gd name="T84" fmla="*/ 2508 w 3773"/>
              <a:gd name="T85" fmla="*/ 250 h 1027"/>
              <a:gd name="T86" fmla="*/ 2572 w 3773"/>
              <a:gd name="T87" fmla="*/ 228 h 1027"/>
              <a:gd name="T88" fmla="*/ 2633 w 3773"/>
              <a:gd name="T89" fmla="*/ 222 h 1027"/>
              <a:gd name="T90" fmla="*/ 2690 w 3773"/>
              <a:gd name="T91" fmla="*/ 212 h 1027"/>
              <a:gd name="T92" fmla="*/ 2755 w 3773"/>
              <a:gd name="T93" fmla="*/ 199 h 1027"/>
              <a:gd name="T94" fmla="*/ 2815 w 3773"/>
              <a:gd name="T95" fmla="*/ 196 h 1027"/>
              <a:gd name="T96" fmla="*/ 2879 w 3773"/>
              <a:gd name="T97" fmla="*/ 186 h 1027"/>
              <a:gd name="T98" fmla="*/ 2940 w 3773"/>
              <a:gd name="T99" fmla="*/ 177 h 1027"/>
              <a:gd name="T100" fmla="*/ 3001 w 3773"/>
              <a:gd name="T101" fmla="*/ 164 h 1027"/>
              <a:gd name="T102" fmla="*/ 3059 w 3773"/>
              <a:gd name="T103" fmla="*/ 148 h 1027"/>
              <a:gd name="T104" fmla="*/ 3120 w 3773"/>
              <a:gd name="T105" fmla="*/ 135 h 1027"/>
              <a:gd name="T106" fmla="*/ 3181 w 3773"/>
              <a:gd name="T107" fmla="*/ 112 h 1027"/>
              <a:gd name="T108" fmla="*/ 3245 w 3773"/>
              <a:gd name="T109" fmla="*/ 90 h 1027"/>
              <a:gd name="T110" fmla="*/ 3315 w 3773"/>
              <a:gd name="T111" fmla="*/ 77 h 1027"/>
              <a:gd name="T112" fmla="*/ 3373 w 3773"/>
              <a:gd name="T113" fmla="*/ 61 h 1027"/>
              <a:gd name="T114" fmla="*/ 3440 w 3773"/>
              <a:gd name="T115" fmla="*/ 52 h 1027"/>
              <a:gd name="T116" fmla="*/ 3520 w 3773"/>
              <a:gd name="T117" fmla="*/ 45 h 1027"/>
              <a:gd name="T118" fmla="*/ 3597 w 3773"/>
              <a:gd name="T119" fmla="*/ 19 h 1027"/>
              <a:gd name="T120" fmla="*/ 3667 w 3773"/>
              <a:gd name="T121" fmla="*/ 7 h 1027"/>
              <a:gd name="T122" fmla="*/ 3735 w 3773"/>
              <a:gd name="T123" fmla="*/ 7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73" h="1027">
                <a:moveTo>
                  <a:pt x="0" y="1027"/>
                </a:moveTo>
                <a:lnTo>
                  <a:pt x="0" y="1027"/>
                </a:lnTo>
                <a:lnTo>
                  <a:pt x="0" y="1027"/>
                </a:lnTo>
                <a:lnTo>
                  <a:pt x="0" y="1027"/>
                </a:lnTo>
                <a:lnTo>
                  <a:pt x="3" y="1027"/>
                </a:lnTo>
                <a:lnTo>
                  <a:pt x="3" y="1027"/>
                </a:lnTo>
                <a:lnTo>
                  <a:pt x="6" y="1027"/>
                </a:lnTo>
                <a:lnTo>
                  <a:pt x="6" y="1024"/>
                </a:lnTo>
                <a:lnTo>
                  <a:pt x="9" y="1024"/>
                </a:lnTo>
                <a:lnTo>
                  <a:pt x="9" y="1020"/>
                </a:lnTo>
                <a:lnTo>
                  <a:pt x="13" y="1020"/>
                </a:lnTo>
                <a:lnTo>
                  <a:pt x="13" y="1020"/>
                </a:lnTo>
                <a:lnTo>
                  <a:pt x="19" y="1020"/>
                </a:lnTo>
                <a:lnTo>
                  <a:pt x="19" y="1020"/>
                </a:lnTo>
                <a:lnTo>
                  <a:pt x="22" y="1020"/>
                </a:lnTo>
                <a:lnTo>
                  <a:pt x="22" y="1017"/>
                </a:lnTo>
                <a:lnTo>
                  <a:pt x="25" y="1017"/>
                </a:lnTo>
                <a:lnTo>
                  <a:pt x="25" y="1014"/>
                </a:lnTo>
                <a:lnTo>
                  <a:pt x="29" y="1014"/>
                </a:lnTo>
                <a:lnTo>
                  <a:pt x="29" y="1014"/>
                </a:lnTo>
                <a:lnTo>
                  <a:pt x="32" y="1014"/>
                </a:lnTo>
                <a:lnTo>
                  <a:pt x="32" y="1014"/>
                </a:lnTo>
                <a:lnTo>
                  <a:pt x="35" y="1014"/>
                </a:lnTo>
                <a:lnTo>
                  <a:pt x="35" y="1014"/>
                </a:lnTo>
                <a:lnTo>
                  <a:pt x="38" y="1014"/>
                </a:lnTo>
                <a:lnTo>
                  <a:pt x="38" y="1014"/>
                </a:lnTo>
                <a:lnTo>
                  <a:pt x="41" y="1014"/>
                </a:lnTo>
                <a:lnTo>
                  <a:pt x="41" y="1008"/>
                </a:lnTo>
                <a:lnTo>
                  <a:pt x="45" y="1008"/>
                </a:lnTo>
                <a:lnTo>
                  <a:pt x="45" y="1004"/>
                </a:lnTo>
                <a:lnTo>
                  <a:pt x="48" y="1004"/>
                </a:lnTo>
                <a:lnTo>
                  <a:pt x="48" y="1001"/>
                </a:lnTo>
                <a:lnTo>
                  <a:pt x="51" y="1001"/>
                </a:lnTo>
                <a:lnTo>
                  <a:pt x="51" y="995"/>
                </a:lnTo>
                <a:lnTo>
                  <a:pt x="54" y="995"/>
                </a:lnTo>
                <a:lnTo>
                  <a:pt x="54" y="995"/>
                </a:lnTo>
                <a:lnTo>
                  <a:pt x="57" y="995"/>
                </a:lnTo>
                <a:lnTo>
                  <a:pt x="57" y="995"/>
                </a:lnTo>
                <a:lnTo>
                  <a:pt x="64" y="995"/>
                </a:lnTo>
                <a:lnTo>
                  <a:pt x="64" y="992"/>
                </a:lnTo>
                <a:lnTo>
                  <a:pt x="67" y="992"/>
                </a:lnTo>
                <a:lnTo>
                  <a:pt x="67" y="988"/>
                </a:lnTo>
                <a:lnTo>
                  <a:pt x="70" y="988"/>
                </a:lnTo>
                <a:lnTo>
                  <a:pt x="70" y="988"/>
                </a:lnTo>
                <a:lnTo>
                  <a:pt x="74" y="988"/>
                </a:lnTo>
                <a:lnTo>
                  <a:pt x="74" y="988"/>
                </a:lnTo>
                <a:lnTo>
                  <a:pt x="77" y="988"/>
                </a:lnTo>
                <a:lnTo>
                  <a:pt x="77" y="988"/>
                </a:lnTo>
                <a:lnTo>
                  <a:pt x="80" y="988"/>
                </a:lnTo>
                <a:lnTo>
                  <a:pt x="80" y="988"/>
                </a:lnTo>
                <a:lnTo>
                  <a:pt x="83" y="988"/>
                </a:lnTo>
                <a:lnTo>
                  <a:pt x="83" y="985"/>
                </a:lnTo>
                <a:lnTo>
                  <a:pt x="86" y="985"/>
                </a:lnTo>
                <a:lnTo>
                  <a:pt x="86" y="979"/>
                </a:lnTo>
                <a:lnTo>
                  <a:pt x="90" y="979"/>
                </a:lnTo>
                <a:lnTo>
                  <a:pt x="90" y="979"/>
                </a:lnTo>
                <a:lnTo>
                  <a:pt x="93" y="979"/>
                </a:lnTo>
                <a:lnTo>
                  <a:pt x="93" y="979"/>
                </a:lnTo>
                <a:lnTo>
                  <a:pt x="96" y="979"/>
                </a:lnTo>
                <a:lnTo>
                  <a:pt x="96" y="979"/>
                </a:lnTo>
                <a:lnTo>
                  <a:pt x="99" y="979"/>
                </a:lnTo>
                <a:lnTo>
                  <a:pt x="99" y="972"/>
                </a:lnTo>
                <a:lnTo>
                  <a:pt x="102" y="972"/>
                </a:lnTo>
                <a:lnTo>
                  <a:pt x="102" y="972"/>
                </a:lnTo>
                <a:lnTo>
                  <a:pt x="106" y="972"/>
                </a:lnTo>
                <a:lnTo>
                  <a:pt x="106" y="972"/>
                </a:lnTo>
                <a:lnTo>
                  <a:pt x="112" y="972"/>
                </a:lnTo>
                <a:lnTo>
                  <a:pt x="112" y="966"/>
                </a:lnTo>
                <a:lnTo>
                  <a:pt x="115" y="966"/>
                </a:lnTo>
                <a:lnTo>
                  <a:pt x="115" y="966"/>
                </a:lnTo>
                <a:lnTo>
                  <a:pt x="118" y="966"/>
                </a:lnTo>
                <a:lnTo>
                  <a:pt x="118" y="966"/>
                </a:lnTo>
                <a:lnTo>
                  <a:pt x="122" y="966"/>
                </a:lnTo>
                <a:lnTo>
                  <a:pt x="122" y="963"/>
                </a:lnTo>
                <a:lnTo>
                  <a:pt x="125" y="963"/>
                </a:lnTo>
                <a:lnTo>
                  <a:pt x="125" y="963"/>
                </a:lnTo>
                <a:lnTo>
                  <a:pt x="128" y="963"/>
                </a:lnTo>
                <a:lnTo>
                  <a:pt x="128" y="963"/>
                </a:lnTo>
                <a:lnTo>
                  <a:pt x="131" y="963"/>
                </a:lnTo>
                <a:lnTo>
                  <a:pt x="131" y="963"/>
                </a:lnTo>
                <a:lnTo>
                  <a:pt x="134" y="963"/>
                </a:lnTo>
                <a:lnTo>
                  <a:pt x="134" y="963"/>
                </a:lnTo>
                <a:lnTo>
                  <a:pt x="138" y="963"/>
                </a:lnTo>
                <a:lnTo>
                  <a:pt x="138" y="963"/>
                </a:lnTo>
                <a:lnTo>
                  <a:pt x="141" y="963"/>
                </a:lnTo>
                <a:lnTo>
                  <a:pt x="141" y="963"/>
                </a:lnTo>
                <a:lnTo>
                  <a:pt x="144" y="963"/>
                </a:lnTo>
                <a:lnTo>
                  <a:pt x="144" y="959"/>
                </a:lnTo>
                <a:lnTo>
                  <a:pt x="147" y="959"/>
                </a:lnTo>
                <a:lnTo>
                  <a:pt x="147" y="959"/>
                </a:lnTo>
                <a:lnTo>
                  <a:pt x="150" y="959"/>
                </a:lnTo>
                <a:lnTo>
                  <a:pt x="150" y="959"/>
                </a:lnTo>
                <a:lnTo>
                  <a:pt x="157" y="959"/>
                </a:lnTo>
                <a:lnTo>
                  <a:pt x="157" y="956"/>
                </a:lnTo>
                <a:lnTo>
                  <a:pt x="163" y="956"/>
                </a:lnTo>
                <a:lnTo>
                  <a:pt x="163" y="956"/>
                </a:lnTo>
                <a:lnTo>
                  <a:pt x="166" y="956"/>
                </a:lnTo>
                <a:lnTo>
                  <a:pt x="166" y="956"/>
                </a:lnTo>
                <a:lnTo>
                  <a:pt x="170" y="956"/>
                </a:lnTo>
                <a:lnTo>
                  <a:pt x="170" y="956"/>
                </a:lnTo>
                <a:lnTo>
                  <a:pt x="173" y="956"/>
                </a:lnTo>
                <a:lnTo>
                  <a:pt x="173" y="956"/>
                </a:lnTo>
                <a:lnTo>
                  <a:pt x="176" y="956"/>
                </a:lnTo>
                <a:lnTo>
                  <a:pt x="176" y="956"/>
                </a:lnTo>
                <a:lnTo>
                  <a:pt x="179" y="956"/>
                </a:lnTo>
                <a:lnTo>
                  <a:pt x="179" y="953"/>
                </a:lnTo>
                <a:lnTo>
                  <a:pt x="182" y="953"/>
                </a:lnTo>
                <a:lnTo>
                  <a:pt x="182" y="953"/>
                </a:lnTo>
                <a:lnTo>
                  <a:pt x="186" y="953"/>
                </a:lnTo>
                <a:lnTo>
                  <a:pt x="186" y="953"/>
                </a:lnTo>
                <a:lnTo>
                  <a:pt x="189" y="953"/>
                </a:lnTo>
                <a:lnTo>
                  <a:pt x="189" y="953"/>
                </a:lnTo>
                <a:lnTo>
                  <a:pt x="192" y="953"/>
                </a:lnTo>
                <a:lnTo>
                  <a:pt x="192" y="950"/>
                </a:lnTo>
                <a:lnTo>
                  <a:pt x="195" y="950"/>
                </a:lnTo>
                <a:lnTo>
                  <a:pt x="195" y="950"/>
                </a:lnTo>
                <a:lnTo>
                  <a:pt x="202" y="950"/>
                </a:lnTo>
                <a:lnTo>
                  <a:pt x="202" y="950"/>
                </a:lnTo>
                <a:lnTo>
                  <a:pt x="205" y="950"/>
                </a:lnTo>
                <a:lnTo>
                  <a:pt x="205" y="947"/>
                </a:lnTo>
                <a:lnTo>
                  <a:pt x="208" y="947"/>
                </a:lnTo>
                <a:lnTo>
                  <a:pt x="208" y="947"/>
                </a:lnTo>
                <a:lnTo>
                  <a:pt x="211" y="947"/>
                </a:lnTo>
                <a:lnTo>
                  <a:pt x="211" y="947"/>
                </a:lnTo>
                <a:lnTo>
                  <a:pt x="214" y="947"/>
                </a:lnTo>
                <a:lnTo>
                  <a:pt x="214" y="943"/>
                </a:lnTo>
                <a:lnTo>
                  <a:pt x="218" y="943"/>
                </a:lnTo>
                <a:lnTo>
                  <a:pt x="218" y="940"/>
                </a:lnTo>
                <a:lnTo>
                  <a:pt x="221" y="940"/>
                </a:lnTo>
                <a:lnTo>
                  <a:pt x="221" y="940"/>
                </a:lnTo>
                <a:lnTo>
                  <a:pt x="224" y="940"/>
                </a:lnTo>
                <a:lnTo>
                  <a:pt x="224" y="940"/>
                </a:lnTo>
                <a:lnTo>
                  <a:pt x="227" y="940"/>
                </a:lnTo>
                <a:lnTo>
                  <a:pt x="227" y="937"/>
                </a:lnTo>
                <a:lnTo>
                  <a:pt x="230" y="937"/>
                </a:lnTo>
                <a:lnTo>
                  <a:pt x="230" y="937"/>
                </a:lnTo>
                <a:lnTo>
                  <a:pt x="234" y="937"/>
                </a:lnTo>
                <a:lnTo>
                  <a:pt x="234" y="937"/>
                </a:lnTo>
                <a:lnTo>
                  <a:pt x="237" y="937"/>
                </a:lnTo>
                <a:lnTo>
                  <a:pt x="237" y="937"/>
                </a:lnTo>
                <a:lnTo>
                  <a:pt x="240" y="937"/>
                </a:lnTo>
                <a:lnTo>
                  <a:pt x="240" y="937"/>
                </a:lnTo>
                <a:lnTo>
                  <a:pt x="243" y="937"/>
                </a:lnTo>
                <a:lnTo>
                  <a:pt x="243" y="934"/>
                </a:lnTo>
                <a:lnTo>
                  <a:pt x="250" y="934"/>
                </a:lnTo>
                <a:lnTo>
                  <a:pt x="250" y="934"/>
                </a:lnTo>
                <a:lnTo>
                  <a:pt x="253" y="934"/>
                </a:lnTo>
                <a:lnTo>
                  <a:pt x="253" y="931"/>
                </a:lnTo>
                <a:lnTo>
                  <a:pt x="256" y="931"/>
                </a:lnTo>
                <a:lnTo>
                  <a:pt x="256" y="931"/>
                </a:lnTo>
                <a:lnTo>
                  <a:pt x="259" y="931"/>
                </a:lnTo>
                <a:lnTo>
                  <a:pt x="259" y="931"/>
                </a:lnTo>
                <a:lnTo>
                  <a:pt x="262" y="931"/>
                </a:lnTo>
                <a:lnTo>
                  <a:pt x="262" y="924"/>
                </a:lnTo>
                <a:lnTo>
                  <a:pt x="266" y="924"/>
                </a:lnTo>
                <a:lnTo>
                  <a:pt x="266" y="921"/>
                </a:lnTo>
                <a:lnTo>
                  <a:pt x="269" y="921"/>
                </a:lnTo>
                <a:lnTo>
                  <a:pt x="269" y="921"/>
                </a:lnTo>
                <a:lnTo>
                  <a:pt x="272" y="921"/>
                </a:lnTo>
                <a:lnTo>
                  <a:pt x="272" y="921"/>
                </a:lnTo>
                <a:lnTo>
                  <a:pt x="275" y="921"/>
                </a:lnTo>
                <a:lnTo>
                  <a:pt x="275" y="918"/>
                </a:lnTo>
                <a:lnTo>
                  <a:pt x="279" y="918"/>
                </a:lnTo>
                <a:lnTo>
                  <a:pt x="279" y="918"/>
                </a:lnTo>
                <a:lnTo>
                  <a:pt x="282" y="918"/>
                </a:lnTo>
                <a:lnTo>
                  <a:pt x="282" y="918"/>
                </a:lnTo>
                <a:lnTo>
                  <a:pt x="291" y="918"/>
                </a:lnTo>
                <a:lnTo>
                  <a:pt x="291" y="918"/>
                </a:lnTo>
                <a:lnTo>
                  <a:pt x="295" y="918"/>
                </a:lnTo>
                <a:lnTo>
                  <a:pt x="295" y="915"/>
                </a:lnTo>
                <a:lnTo>
                  <a:pt x="298" y="915"/>
                </a:lnTo>
                <a:lnTo>
                  <a:pt x="298" y="915"/>
                </a:lnTo>
                <a:lnTo>
                  <a:pt x="301" y="915"/>
                </a:lnTo>
                <a:lnTo>
                  <a:pt x="301" y="911"/>
                </a:lnTo>
                <a:lnTo>
                  <a:pt x="304" y="911"/>
                </a:lnTo>
                <a:lnTo>
                  <a:pt x="304" y="908"/>
                </a:lnTo>
                <a:lnTo>
                  <a:pt x="307" y="908"/>
                </a:lnTo>
                <a:lnTo>
                  <a:pt x="307" y="905"/>
                </a:lnTo>
                <a:lnTo>
                  <a:pt x="311" y="905"/>
                </a:lnTo>
                <a:lnTo>
                  <a:pt x="311" y="905"/>
                </a:lnTo>
                <a:lnTo>
                  <a:pt x="314" y="905"/>
                </a:lnTo>
                <a:lnTo>
                  <a:pt x="314" y="905"/>
                </a:lnTo>
                <a:lnTo>
                  <a:pt x="317" y="905"/>
                </a:lnTo>
                <a:lnTo>
                  <a:pt x="317" y="902"/>
                </a:lnTo>
                <a:lnTo>
                  <a:pt x="320" y="902"/>
                </a:lnTo>
                <a:lnTo>
                  <a:pt x="320" y="899"/>
                </a:lnTo>
                <a:lnTo>
                  <a:pt x="323" y="899"/>
                </a:lnTo>
                <a:lnTo>
                  <a:pt x="323" y="899"/>
                </a:lnTo>
                <a:lnTo>
                  <a:pt x="327" y="899"/>
                </a:lnTo>
                <a:lnTo>
                  <a:pt x="327" y="899"/>
                </a:lnTo>
                <a:lnTo>
                  <a:pt x="330" y="899"/>
                </a:lnTo>
                <a:lnTo>
                  <a:pt x="330" y="899"/>
                </a:lnTo>
                <a:lnTo>
                  <a:pt x="333" y="899"/>
                </a:lnTo>
                <a:lnTo>
                  <a:pt x="333" y="895"/>
                </a:lnTo>
                <a:lnTo>
                  <a:pt x="339" y="895"/>
                </a:lnTo>
                <a:lnTo>
                  <a:pt x="339" y="889"/>
                </a:lnTo>
                <a:lnTo>
                  <a:pt x="343" y="889"/>
                </a:lnTo>
                <a:lnTo>
                  <a:pt x="343" y="882"/>
                </a:lnTo>
                <a:lnTo>
                  <a:pt x="346" y="882"/>
                </a:lnTo>
                <a:lnTo>
                  <a:pt x="346" y="882"/>
                </a:lnTo>
                <a:lnTo>
                  <a:pt x="349" y="882"/>
                </a:lnTo>
                <a:lnTo>
                  <a:pt x="349" y="882"/>
                </a:lnTo>
                <a:lnTo>
                  <a:pt x="352" y="882"/>
                </a:lnTo>
                <a:lnTo>
                  <a:pt x="352" y="882"/>
                </a:lnTo>
                <a:lnTo>
                  <a:pt x="355" y="882"/>
                </a:lnTo>
                <a:lnTo>
                  <a:pt x="355" y="879"/>
                </a:lnTo>
                <a:lnTo>
                  <a:pt x="359" y="879"/>
                </a:lnTo>
                <a:lnTo>
                  <a:pt x="359" y="879"/>
                </a:lnTo>
                <a:lnTo>
                  <a:pt x="362" y="879"/>
                </a:lnTo>
                <a:lnTo>
                  <a:pt x="362" y="879"/>
                </a:lnTo>
                <a:lnTo>
                  <a:pt x="365" y="879"/>
                </a:lnTo>
                <a:lnTo>
                  <a:pt x="365" y="876"/>
                </a:lnTo>
                <a:lnTo>
                  <a:pt x="368" y="876"/>
                </a:lnTo>
                <a:lnTo>
                  <a:pt x="368" y="876"/>
                </a:lnTo>
                <a:lnTo>
                  <a:pt x="371" y="876"/>
                </a:lnTo>
                <a:lnTo>
                  <a:pt x="371" y="876"/>
                </a:lnTo>
                <a:lnTo>
                  <a:pt x="375" y="876"/>
                </a:lnTo>
                <a:lnTo>
                  <a:pt x="375" y="876"/>
                </a:lnTo>
                <a:lnTo>
                  <a:pt x="378" y="876"/>
                </a:lnTo>
                <a:lnTo>
                  <a:pt x="378" y="873"/>
                </a:lnTo>
                <a:lnTo>
                  <a:pt x="384" y="873"/>
                </a:lnTo>
                <a:lnTo>
                  <a:pt x="384" y="873"/>
                </a:lnTo>
                <a:lnTo>
                  <a:pt x="387" y="873"/>
                </a:lnTo>
                <a:lnTo>
                  <a:pt x="387" y="873"/>
                </a:lnTo>
                <a:lnTo>
                  <a:pt x="391" y="873"/>
                </a:lnTo>
                <a:lnTo>
                  <a:pt x="391" y="873"/>
                </a:lnTo>
                <a:lnTo>
                  <a:pt x="394" y="873"/>
                </a:lnTo>
                <a:lnTo>
                  <a:pt x="394" y="866"/>
                </a:lnTo>
                <a:lnTo>
                  <a:pt x="400" y="866"/>
                </a:lnTo>
                <a:lnTo>
                  <a:pt x="400" y="863"/>
                </a:lnTo>
                <a:lnTo>
                  <a:pt x="403" y="863"/>
                </a:lnTo>
                <a:lnTo>
                  <a:pt x="403" y="863"/>
                </a:lnTo>
                <a:lnTo>
                  <a:pt x="407" y="863"/>
                </a:lnTo>
                <a:lnTo>
                  <a:pt x="407" y="860"/>
                </a:lnTo>
                <a:lnTo>
                  <a:pt x="410" y="860"/>
                </a:lnTo>
                <a:lnTo>
                  <a:pt x="410" y="860"/>
                </a:lnTo>
                <a:lnTo>
                  <a:pt x="413" y="860"/>
                </a:lnTo>
                <a:lnTo>
                  <a:pt x="413" y="854"/>
                </a:lnTo>
                <a:lnTo>
                  <a:pt x="416" y="854"/>
                </a:lnTo>
                <a:lnTo>
                  <a:pt x="416" y="854"/>
                </a:lnTo>
                <a:lnTo>
                  <a:pt x="419" y="854"/>
                </a:lnTo>
                <a:lnTo>
                  <a:pt x="419" y="850"/>
                </a:lnTo>
                <a:lnTo>
                  <a:pt x="423" y="850"/>
                </a:lnTo>
                <a:lnTo>
                  <a:pt x="423" y="850"/>
                </a:lnTo>
                <a:lnTo>
                  <a:pt x="429" y="850"/>
                </a:lnTo>
                <a:lnTo>
                  <a:pt x="429" y="847"/>
                </a:lnTo>
                <a:lnTo>
                  <a:pt x="432" y="847"/>
                </a:lnTo>
                <a:lnTo>
                  <a:pt x="432" y="844"/>
                </a:lnTo>
                <a:lnTo>
                  <a:pt x="435" y="844"/>
                </a:lnTo>
                <a:lnTo>
                  <a:pt x="435" y="844"/>
                </a:lnTo>
                <a:lnTo>
                  <a:pt x="439" y="844"/>
                </a:lnTo>
                <a:lnTo>
                  <a:pt x="439" y="844"/>
                </a:lnTo>
                <a:lnTo>
                  <a:pt x="442" y="844"/>
                </a:lnTo>
                <a:lnTo>
                  <a:pt x="442" y="844"/>
                </a:lnTo>
                <a:lnTo>
                  <a:pt x="445" y="844"/>
                </a:lnTo>
                <a:lnTo>
                  <a:pt x="445" y="841"/>
                </a:lnTo>
                <a:lnTo>
                  <a:pt x="448" y="841"/>
                </a:lnTo>
                <a:lnTo>
                  <a:pt x="448" y="841"/>
                </a:lnTo>
                <a:lnTo>
                  <a:pt x="451" y="841"/>
                </a:lnTo>
                <a:lnTo>
                  <a:pt x="451" y="838"/>
                </a:lnTo>
                <a:lnTo>
                  <a:pt x="455" y="838"/>
                </a:lnTo>
                <a:lnTo>
                  <a:pt x="455" y="838"/>
                </a:lnTo>
                <a:lnTo>
                  <a:pt x="458" y="838"/>
                </a:lnTo>
                <a:lnTo>
                  <a:pt x="458" y="838"/>
                </a:lnTo>
                <a:lnTo>
                  <a:pt x="461" y="838"/>
                </a:lnTo>
                <a:lnTo>
                  <a:pt x="461" y="838"/>
                </a:lnTo>
                <a:lnTo>
                  <a:pt x="464" y="838"/>
                </a:lnTo>
                <a:lnTo>
                  <a:pt x="464" y="834"/>
                </a:lnTo>
                <a:lnTo>
                  <a:pt x="467" y="834"/>
                </a:lnTo>
                <a:lnTo>
                  <a:pt x="467" y="834"/>
                </a:lnTo>
                <a:lnTo>
                  <a:pt x="474" y="834"/>
                </a:lnTo>
                <a:lnTo>
                  <a:pt x="474" y="834"/>
                </a:lnTo>
                <a:lnTo>
                  <a:pt x="477" y="834"/>
                </a:lnTo>
                <a:lnTo>
                  <a:pt x="477" y="834"/>
                </a:lnTo>
                <a:lnTo>
                  <a:pt x="480" y="834"/>
                </a:lnTo>
                <a:lnTo>
                  <a:pt x="480" y="834"/>
                </a:lnTo>
                <a:lnTo>
                  <a:pt x="484" y="834"/>
                </a:lnTo>
                <a:lnTo>
                  <a:pt x="484" y="834"/>
                </a:lnTo>
                <a:lnTo>
                  <a:pt x="487" y="834"/>
                </a:lnTo>
                <a:lnTo>
                  <a:pt x="487" y="831"/>
                </a:lnTo>
                <a:lnTo>
                  <a:pt x="490" y="831"/>
                </a:lnTo>
                <a:lnTo>
                  <a:pt x="490" y="828"/>
                </a:lnTo>
                <a:lnTo>
                  <a:pt x="493" y="828"/>
                </a:lnTo>
                <a:lnTo>
                  <a:pt x="493" y="828"/>
                </a:lnTo>
                <a:lnTo>
                  <a:pt x="496" y="828"/>
                </a:lnTo>
                <a:lnTo>
                  <a:pt x="496" y="828"/>
                </a:lnTo>
                <a:lnTo>
                  <a:pt x="500" y="828"/>
                </a:lnTo>
                <a:lnTo>
                  <a:pt x="500" y="828"/>
                </a:lnTo>
                <a:lnTo>
                  <a:pt x="503" y="828"/>
                </a:lnTo>
                <a:lnTo>
                  <a:pt x="503" y="825"/>
                </a:lnTo>
                <a:lnTo>
                  <a:pt x="506" y="825"/>
                </a:lnTo>
                <a:lnTo>
                  <a:pt x="506" y="825"/>
                </a:lnTo>
                <a:lnTo>
                  <a:pt x="509" y="825"/>
                </a:lnTo>
                <a:lnTo>
                  <a:pt x="509" y="825"/>
                </a:lnTo>
                <a:lnTo>
                  <a:pt x="512" y="825"/>
                </a:lnTo>
                <a:lnTo>
                  <a:pt x="512" y="822"/>
                </a:lnTo>
                <a:lnTo>
                  <a:pt x="516" y="822"/>
                </a:lnTo>
                <a:lnTo>
                  <a:pt x="516" y="822"/>
                </a:lnTo>
                <a:lnTo>
                  <a:pt x="522" y="822"/>
                </a:lnTo>
                <a:lnTo>
                  <a:pt x="522" y="822"/>
                </a:lnTo>
                <a:lnTo>
                  <a:pt x="525" y="822"/>
                </a:lnTo>
                <a:lnTo>
                  <a:pt x="525" y="818"/>
                </a:lnTo>
                <a:lnTo>
                  <a:pt x="528" y="818"/>
                </a:lnTo>
                <a:lnTo>
                  <a:pt x="528" y="818"/>
                </a:lnTo>
                <a:lnTo>
                  <a:pt x="535" y="818"/>
                </a:lnTo>
                <a:lnTo>
                  <a:pt x="535" y="818"/>
                </a:lnTo>
                <a:lnTo>
                  <a:pt x="541" y="818"/>
                </a:lnTo>
                <a:lnTo>
                  <a:pt x="541" y="815"/>
                </a:lnTo>
                <a:lnTo>
                  <a:pt x="544" y="815"/>
                </a:lnTo>
                <a:lnTo>
                  <a:pt x="544" y="815"/>
                </a:lnTo>
                <a:lnTo>
                  <a:pt x="548" y="815"/>
                </a:lnTo>
                <a:lnTo>
                  <a:pt x="548" y="812"/>
                </a:lnTo>
                <a:lnTo>
                  <a:pt x="551" y="812"/>
                </a:lnTo>
                <a:lnTo>
                  <a:pt x="551" y="812"/>
                </a:lnTo>
                <a:lnTo>
                  <a:pt x="554" y="812"/>
                </a:lnTo>
                <a:lnTo>
                  <a:pt x="554" y="812"/>
                </a:lnTo>
                <a:lnTo>
                  <a:pt x="557" y="812"/>
                </a:lnTo>
                <a:lnTo>
                  <a:pt x="557" y="809"/>
                </a:lnTo>
                <a:lnTo>
                  <a:pt x="560" y="809"/>
                </a:lnTo>
                <a:lnTo>
                  <a:pt x="560" y="809"/>
                </a:lnTo>
                <a:lnTo>
                  <a:pt x="567" y="809"/>
                </a:lnTo>
                <a:lnTo>
                  <a:pt x="567" y="809"/>
                </a:lnTo>
                <a:lnTo>
                  <a:pt x="570" y="809"/>
                </a:lnTo>
                <a:lnTo>
                  <a:pt x="570" y="809"/>
                </a:lnTo>
                <a:lnTo>
                  <a:pt x="573" y="809"/>
                </a:lnTo>
                <a:lnTo>
                  <a:pt x="573" y="809"/>
                </a:lnTo>
                <a:lnTo>
                  <a:pt x="576" y="809"/>
                </a:lnTo>
                <a:lnTo>
                  <a:pt x="576" y="809"/>
                </a:lnTo>
                <a:lnTo>
                  <a:pt x="580" y="809"/>
                </a:lnTo>
                <a:lnTo>
                  <a:pt x="580" y="805"/>
                </a:lnTo>
                <a:lnTo>
                  <a:pt x="583" y="805"/>
                </a:lnTo>
                <a:lnTo>
                  <a:pt x="583" y="802"/>
                </a:lnTo>
                <a:lnTo>
                  <a:pt x="586" y="802"/>
                </a:lnTo>
                <a:lnTo>
                  <a:pt x="586" y="802"/>
                </a:lnTo>
                <a:lnTo>
                  <a:pt x="589" y="802"/>
                </a:lnTo>
                <a:lnTo>
                  <a:pt x="589" y="799"/>
                </a:lnTo>
                <a:lnTo>
                  <a:pt x="592" y="799"/>
                </a:lnTo>
                <a:lnTo>
                  <a:pt x="592" y="796"/>
                </a:lnTo>
                <a:lnTo>
                  <a:pt x="596" y="796"/>
                </a:lnTo>
                <a:lnTo>
                  <a:pt x="596" y="796"/>
                </a:lnTo>
                <a:lnTo>
                  <a:pt x="599" y="796"/>
                </a:lnTo>
                <a:lnTo>
                  <a:pt x="599" y="793"/>
                </a:lnTo>
                <a:lnTo>
                  <a:pt x="602" y="793"/>
                </a:lnTo>
                <a:lnTo>
                  <a:pt x="602" y="786"/>
                </a:lnTo>
                <a:lnTo>
                  <a:pt x="605" y="786"/>
                </a:lnTo>
                <a:lnTo>
                  <a:pt x="605" y="786"/>
                </a:lnTo>
                <a:lnTo>
                  <a:pt x="618" y="786"/>
                </a:lnTo>
                <a:lnTo>
                  <a:pt x="618" y="786"/>
                </a:lnTo>
                <a:lnTo>
                  <a:pt x="621" y="786"/>
                </a:lnTo>
                <a:lnTo>
                  <a:pt x="621" y="786"/>
                </a:lnTo>
                <a:lnTo>
                  <a:pt x="624" y="786"/>
                </a:lnTo>
                <a:lnTo>
                  <a:pt x="624" y="783"/>
                </a:lnTo>
                <a:lnTo>
                  <a:pt x="631" y="783"/>
                </a:lnTo>
                <a:lnTo>
                  <a:pt x="631" y="780"/>
                </a:lnTo>
                <a:lnTo>
                  <a:pt x="634" y="780"/>
                </a:lnTo>
                <a:lnTo>
                  <a:pt x="634" y="780"/>
                </a:lnTo>
                <a:lnTo>
                  <a:pt x="637" y="780"/>
                </a:lnTo>
                <a:lnTo>
                  <a:pt x="637" y="777"/>
                </a:lnTo>
                <a:lnTo>
                  <a:pt x="640" y="777"/>
                </a:lnTo>
                <a:lnTo>
                  <a:pt x="640" y="773"/>
                </a:lnTo>
                <a:lnTo>
                  <a:pt x="644" y="773"/>
                </a:lnTo>
                <a:lnTo>
                  <a:pt x="644" y="770"/>
                </a:lnTo>
                <a:lnTo>
                  <a:pt x="647" y="770"/>
                </a:lnTo>
                <a:lnTo>
                  <a:pt x="647" y="770"/>
                </a:lnTo>
                <a:lnTo>
                  <a:pt x="650" y="770"/>
                </a:lnTo>
                <a:lnTo>
                  <a:pt x="650" y="770"/>
                </a:lnTo>
                <a:lnTo>
                  <a:pt x="653" y="770"/>
                </a:lnTo>
                <a:lnTo>
                  <a:pt x="653" y="770"/>
                </a:lnTo>
                <a:lnTo>
                  <a:pt x="663" y="770"/>
                </a:lnTo>
                <a:lnTo>
                  <a:pt x="663" y="767"/>
                </a:lnTo>
                <a:lnTo>
                  <a:pt x="666" y="767"/>
                </a:lnTo>
                <a:lnTo>
                  <a:pt x="666" y="767"/>
                </a:lnTo>
                <a:lnTo>
                  <a:pt x="672" y="767"/>
                </a:lnTo>
                <a:lnTo>
                  <a:pt x="672" y="761"/>
                </a:lnTo>
                <a:lnTo>
                  <a:pt x="679" y="761"/>
                </a:lnTo>
                <a:lnTo>
                  <a:pt x="679" y="761"/>
                </a:lnTo>
                <a:lnTo>
                  <a:pt x="682" y="761"/>
                </a:lnTo>
                <a:lnTo>
                  <a:pt x="682" y="757"/>
                </a:lnTo>
                <a:lnTo>
                  <a:pt x="685" y="757"/>
                </a:lnTo>
                <a:lnTo>
                  <a:pt x="685" y="751"/>
                </a:lnTo>
                <a:lnTo>
                  <a:pt x="695" y="751"/>
                </a:lnTo>
                <a:lnTo>
                  <a:pt x="695" y="748"/>
                </a:lnTo>
                <a:lnTo>
                  <a:pt x="701" y="748"/>
                </a:lnTo>
                <a:lnTo>
                  <a:pt x="701" y="744"/>
                </a:lnTo>
                <a:lnTo>
                  <a:pt x="705" y="744"/>
                </a:lnTo>
                <a:lnTo>
                  <a:pt x="705" y="741"/>
                </a:lnTo>
                <a:lnTo>
                  <a:pt x="708" y="741"/>
                </a:lnTo>
                <a:lnTo>
                  <a:pt x="708" y="741"/>
                </a:lnTo>
                <a:lnTo>
                  <a:pt x="711" y="741"/>
                </a:lnTo>
                <a:lnTo>
                  <a:pt x="711" y="738"/>
                </a:lnTo>
                <a:lnTo>
                  <a:pt x="714" y="738"/>
                </a:lnTo>
                <a:lnTo>
                  <a:pt x="714" y="735"/>
                </a:lnTo>
                <a:lnTo>
                  <a:pt x="717" y="735"/>
                </a:lnTo>
                <a:lnTo>
                  <a:pt x="717" y="735"/>
                </a:lnTo>
                <a:lnTo>
                  <a:pt x="721" y="735"/>
                </a:lnTo>
                <a:lnTo>
                  <a:pt x="721" y="732"/>
                </a:lnTo>
                <a:lnTo>
                  <a:pt x="724" y="732"/>
                </a:lnTo>
                <a:lnTo>
                  <a:pt x="724" y="728"/>
                </a:lnTo>
                <a:lnTo>
                  <a:pt x="727" y="728"/>
                </a:lnTo>
                <a:lnTo>
                  <a:pt x="727" y="728"/>
                </a:lnTo>
                <a:lnTo>
                  <a:pt x="730" y="728"/>
                </a:lnTo>
                <a:lnTo>
                  <a:pt x="730" y="728"/>
                </a:lnTo>
                <a:lnTo>
                  <a:pt x="733" y="728"/>
                </a:lnTo>
                <a:lnTo>
                  <a:pt x="733" y="728"/>
                </a:lnTo>
                <a:lnTo>
                  <a:pt x="740" y="728"/>
                </a:lnTo>
                <a:lnTo>
                  <a:pt x="740" y="728"/>
                </a:lnTo>
                <a:lnTo>
                  <a:pt x="743" y="728"/>
                </a:lnTo>
                <a:lnTo>
                  <a:pt x="743" y="725"/>
                </a:lnTo>
                <a:lnTo>
                  <a:pt x="749" y="725"/>
                </a:lnTo>
                <a:lnTo>
                  <a:pt x="749" y="719"/>
                </a:lnTo>
                <a:lnTo>
                  <a:pt x="753" y="719"/>
                </a:lnTo>
                <a:lnTo>
                  <a:pt x="753" y="716"/>
                </a:lnTo>
                <a:lnTo>
                  <a:pt x="756" y="716"/>
                </a:lnTo>
                <a:lnTo>
                  <a:pt x="756" y="712"/>
                </a:lnTo>
                <a:lnTo>
                  <a:pt x="762" y="712"/>
                </a:lnTo>
                <a:lnTo>
                  <a:pt x="762" y="709"/>
                </a:lnTo>
                <a:lnTo>
                  <a:pt x="765" y="709"/>
                </a:lnTo>
                <a:lnTo>
                  <a:pt x="765" y="706"/>
                </a:lnTo>
                <a:lnTo>
                  <a:pt x="769" y="706"/>
                </a:lnTo>
                <a:lnTo>
                  <a:pt x="769" y="706"/>
                </a:lnTo>
                <a:lnTo>
                  <a:pt x="772" y="706"/>
                </a:lnTo>
                <a:lnTo>
                  <a:pt x="772" y="703"/>
                </a:lnTo>
                <a:lnTo>
                  <a:pt x="775" y="703"/>
                </a:lnTo>
                <a:lnTo>
                  <a:pt x="775" y="703"/>
                </a:lnTo>
                <a:lnTo>
                  <a:pt x="778" y="703"/>
                </a:lnTo>
                <a:lnTo>
                  <a:pt x="778" y="703"/>
                </a:lnTo>
                <a:lnTo>
                  <a:pt x="781" y="703"/>
                </a:lnTo>
                <a:lnTo>
                  <a:pt x="781" y="703"/>
                </a:lnTo>
                <a:lnTo>
                  <a:pt x="785" y="703"/>
                </a:lnTo>
                <a:lnTo>
                  <a:pt x="785" y="700"/>
                </a:lnTo>
                <a:lnTo>
                  <a:pt x="788" y="700"/>
                </a:lnTo>
                <a:lnTo>
                  <a:pt x="788" y="700"/>
                </a:lnTo>
                <a:lnTo>
                  <a:pt x="794" y="700"/>
                </a:lnTo>
                <a:lnTo>
                  <a:pt x="794" y="696"/>
                </a:lnTo>
                <a:lnTo>
                  <a:pt x="797" y="696"/>
                </a:lnTo>
                <a:lnTo>
                  <a:pt x="797" y="696"/>
                </a:lnTo>
                <a:lnTo>
                  <a:pt x="801" y="696"/>
                </a:lnTo>
                <a:lnTo>
                  <a:pt x="801" y="693"/>
                </a:lnTo>
                <a:lnTo>
                  <a:pt x="804" y="693"/>
                </a:lnTo>
                <a:lnTo>
                  <a:pt x="804" y="693"/>
                </a:lnTo>
                <a:lnTo>
                  <a:pt x="810" y="693"/>
                </a:lnTo>
                <a:lnTo>
                  <a:pt x="810" y="693"/>
                </a:lnTo>
                <a:lnTo>
                  <a:pt x="813" y="693"/>
                </a:lnTo>
                <a:lnTo>
                  <a:pt x="813" y="690"/>
                </a:lnTo>
                <a:lnTo>
                  <a:pt x="817" y="690"/>
                </a:lnTo>
                <a:lnTo>
                  <a:pt x="817" y="690"/>
                </a:lnTo>
                <a:lnTo>
                  <a:pt x="820" y="690"/>
                </a:lnTo>
                <a:lnTo>
                  <a:pt x="820" y="690"/>
                </a:lnTo>
                <a:lnTo>
                  <a:pt x="823" y="690"/>
                </a:lnTo>
                <a:lnTo>
                  <a:pt x="823" y="687"/>
                </a:lnTo>
                <a:lnTo>
                  <a:pt x="826" y="687"/>
                </a:lnTo>
                <a:lnTo>
                  <a:pt x="826" y="687"/>
                </a:lnTo>
                <a:lnTo>
                  <a:pt x="829" y="687"/>
                </a:lnTo>
                <a:lnTo>
                  <a:pt x="829" y="687"/>
                </a:lnTo>
                <a:lnTo>
                  <a:pt x="833" y="687"/>
                </a:lnTo>
                <a:lnTo>
                  <a:pt x="833" y="687"/>
                </a:lnTo>
                <a:lnTo>
                  <a:pt x="839" y="687"/>
                </a:lnTo>
                <a:lnTo>
                  <a:pt x="839" y="684"/>
                </a:lnTo>
                <a:lnTo>
                  <a:pt x="842" y="684"/>
                </a:lnTo>
                <a:lnTo>
                  <a:pt x="842" y="684"/>
                </a:lnTo>
                <a:lnTo>
                  <a:pt x="845" y="684"/>
                </a:lnTo>
                <a:lnTo>
                  <a:pt x="845" y="684"/>
                </a:lnTo>
                <a:lnTo>
                  <a:pt x="849" y="684"/>
                </a:lnTo>
                <a:lnTo>
                  <a:pt x="849" y="684"/>
                </a:lnTo>
                <a:lnTo>
                  <a:pt x="852" y="684"/>
                </a:lnTo>
                <a:lnTo>
                  <a:pt x="852" y="684"/>
                </a:lnTo>
                <a:lnTo>
                  <a:pt x="855" y="684"/>
                </a:lnTo>
                <a:lnTo>
                  <a:pt x="855" y="680"/>
                </a:lnTo>
                <a:lnTo>
                  <a:pt x="858" y="680"/>
                </a:lnTo>
                <a:lnTo>
                  <a:pt x="858" y="680"/>
                </a:lnTo>
                <a:lnTo>
                  <a:pt x="861" y="680"/>
                </a:lnTo>
                <a:lnTo>
                  <a:pt x="861" y="680"/>
                </a:lnTo>
                <a:lnTo>
                  <a:pt x="865" y="680"/>
                </a:lnTo>
                <a:lnTo>
                  <a:pt x="865" y="680"/>
                </a:lnTo>
                <a:lnTo>
                  <a:pt x="868" y="680"/>
                </a:lnTo>
                <a:lnTo>
                  <a:pt x="868" y="677"/>
                </a:lnTo>
                <a:lnTo>
                  <a:pt x="871" y="677"/>
                </a:lnTo>
                <a:lnTo>
                  <a:pt x="871" y="674"/>
                </a:lnTo>
                <a:lnTo>
                  <a:pt x="874" y="674"/>
                </a:lnTo>
                <a:lnTo>
                  <a:pt x="874" y="674"/>
                </a:lnTo>
                <a:lnTo>
                  <a:pt x="878" y="674"/>
                </a:lnTo>
                <a:lnTo>
                  <a:pt x="878" y="674"/>
                </a:lnTo>
                <a:lnTo>
                  <a:pt x="884" y="674"/>
                </a:lnTo>
                <a:lnTo>
                  <a:pt x="884" y="671"/>
                </a:lnTo>
                <a:lnTo>
                  <a:pt x="887" y="671"/>
                </a:lnTo>
                <a:lnTo>
                  <a:pt x="887" y="671"/>
                </a:lnTo>
                <a:lnTo>
                  <a:pt x="890" y="671"/>
                </a:lnTo>
                <a:lnTo>
                  <a:pt x="890" y="671"/>
                </a:lnTo>
                <a:lnTo>
                  <a:pt x="894" y="671"/>
                </a:lnTo>
                <a:lnTo>
                  <a:pt x="894" y="671"/>
                </a:lnTo>
                <a:lnTo>
                  <a:pt x="897" y="671"/>
                </a:lnTo>
                <a:lnTo>
                  <a:pt x="897" y="671"/>
                </a:lnTo>
                <a:lnTo>
                  <a:pt x="900" y="671"/>
                </a:lnTo>
                <a:lnTo>
                  <a:pt x="900" y="671"/>
                </a:lnTo>
                <a:lnTo>
                  <a:pt x="903" y="671"/>
                </a:lnTo>
                <a:lnTo>
                  <a:pt x="903" y="671"/>
                </a:lnTo>
                <a:lnTo>
                  <a:pt x="906" y="671"/>
                </a:lnTo>
                <a:lnTo>
                  <a:pt x="906" y="668"/>
                </a:lnTo>
                <a:lnTo>
                  <a:pt x="910" y="668"/>
                </a:lnTo>
                <a:lnTo>
                  <a:pt x="910" y="668"/>
                </a:lnTo>
                <a:lnTo>
                  <a:pt x="913" y="668"/>
                </a:lnTo>
                <a:lnTo>
                  <a:pt x="913" y="668"/>
                </a:lnTo>
                <a:lnTo>
                  <a:pt x="916" y="668"/>
                </a:lnTo>
                <a:lnTo>
                  <a:pt x="916" y="668"/>
                </a:lnTo>
                <a:lnTo>
                  <a:pt x="919" y="668"/>
                </a:lnTo>
                <a:lnTo>
                  <a:pt x="919" y="664"/>
                </a:lnTo>
                <a:lnTo>
                  <a:pt x="922" y="664"/>
                </a:lnTo>
                <a:lnTo>
                  <a:pt x="922" y="661"/>
                </a:lnTo>
                <a:lnTo>
                  <a:pt x="926" y="661"/>
                </a:lnTo>
                <a:lnTo>
                  <a:pt x="926" y="661"/>
                </a:lnTo>
                <a:lnTo>
                  <a:pt x="932" y="661"/>
                </a:lnTo>
                <a:lnTo>
                  <a:pt x="932" y="658"/>
                </a:lnTo>
                <a:lnTo>
                  <a:pt x="935" y="658"/>
                </a:lnTo>
                <a:lnTo>
                  <a:pt x="935" y="658"/>
                </a:lnTo>
                <a:lnTo>
                  <a:pt x="938" y="658"/>
                </a:lnTo>
                <a:lnTo>
                  <a:pt x="938" y="658"/>
                </a:lnTo>
                <a:lnTo>
                  <a:pt x="945" y="658"/>
                </a:lnTo>
                <a:lnTo>
                  <a:pt x="945" y="658"/>
                </a:lnTo>
                <a:lnTo>
                  <a:pt x="948" y="658"/>
                </a:lnTo>
                <a:lnTo>
                  <a:pt x="948" y="655"/>
                </a:lnTo>
                <a:lnTo>
                  <a:pt x="951" y="655"/>
                </a:lnTo>
                <a:lnTo>
                  <a:pt x="951" y="655"/>
                </a:lnTo>
                <a:lnTo>
                  <a:pt x="954" y="655"/>
                </a:lnTo>
                <a:lnTo>
                  <a:pt x="954" y="651"/>
                </a:lnTo>
                <a:lnTo>
                  <a:pt x="958" y="651"/>
                </a:lnTo>
                <a:lnTo>
                  <a:pt x="958" y="651"/>
                </a:lnTo>
                <a:lnTo>
                  <a:pt x="961" y="651"/>
                </a:lnTo>
                <a:lnTo>
                  <a:pt x="961" y="648"/>
                </a:lnTo>
                <a:lnTo>
                  <a:pt x="964" y="648"/>
                </a:lnTo>
                <a:lnTo>
                  <a:pt x="964" y="648"/>
                </a:lnTo>
                <a:lnTo>
                  <a:pt x="967" y="648"/>
                </a:lnTo>
                <a:lnTo>
                  <a:pt x="967" y="648"/>
                </a:lnTo>
                <a:lnTo>
                  <a:pt x="970" y="648"/>
                </a:lnTo>
                <a:lnTo>
                  <a:pt x="970" y="648"/>
                </a:lnTo>
                <a:lnTo>
                  <a:pt x="977" y="648"/>
                </a:lnTo>
                <a:lnTo>
                  <a:pt x="977" y="645"/>
                </a:lnTo>
                <a:lnTo>
                  <a:pt x="980" y="645"/>
                </a:lnTo>
                <a:lnTo>
                  <a:pt x="980" y="645"/>
                </a:lnTo>
                <a:lnTo>
                  <a:pt x="986" y="645"/>
                </a:lnTo>
                <a:lnTo>
                  <a:pt x="986" y="645"/>
                </a:lnTo>
                <a:lnTo>
                  <a:pt x="990" y="645"/>
                </a:lnTo>
                <a:lnTo>
                  <a:pt x="990" y="642"/>
                </a:lnTo>
                <a:lnTo>
                  <a:pt x="996" y="642"/>
                </a:lnTo>
                <a:lnTo>
                  <a:pt x="996" y="642"/>
                </a:lnTo>
                <a:lnTo>
                  <a:pt x="1002" y="642"/>
                </a:lnTo>
                <a:lnTo>
                  <a:pt x="1002" y="642"/>
                </a:lnTo>
                <a:lnTo>
                  <a:pt x="1006" y="642"/>
                </a:lnTo>
                <a:lnTo>
                  <a:pt x="1006" y="639"/>
                </a:lnTo>
                <a:lnTo>
                  <a:pt x="1009" y="639"/>
                </a:lnTo>
                <a:lnTo>
                  <a:pt x="1009" y="639"/>
                </a:lnTo>
                <a:lnTo>
                  <a:pt x="1012" y="639"/>
                </a:lnTo>
                <a:lnTo>
                  <a:pt x="1012" y="639"/>
                </a:lnTo>
                <a:lnTo>
                  <a:pt x="1015" y="639"/>
                </a:lnTo>
                <a:lnTo>
                  <a:pt x="1015" y="635"/>
                </a:lnTo>
                <a:lnTo>
                  <a:pt x="1022" y="635"/>
                </a:lnTo>
                <a:lnTo>
                  <a:pt x="1022" y="635"/>
                </a:lnTo>
                <a:lnTo>
                  <a:pt x="1025" y="635"/>
                </a:lnTo>
                <a:lnTo>
                  <a:pt x="1025" y="632"/>
                </a:lnTo>
                <a:lnTo>
                  <a:pt x="1031" y="632"/>
                </a:lnTo>
                <a:lnTo>
                  <a:pt x="1031" y="632"/>
                </a:lnTo>
                <a:lnTo>
                  <a:pt x="1034" y="632"/>
                </a:lnTo>
                <a:lnTo>
                  <a:pt x="1034" y="632"/>
                </a:lnTo>
                <a:lnTo>
                  <a:pt x="1038" y="632"/>
                </a:lnTo>
                <a:lnTo>
                  <a:pt x="1038" y="632"/>
                </a:lnTo>
                <a:lnTo>
                  <a:pt x="1041" y="632"/>
                </a:lnTo>
                <a:lnTo>
                  <a:pt x="1041" y="632"/>
                </a:lnTo>
                <a:lnTo>
                  <a:pt x="1044" y="632"/>
                </a:lnTo>
                <a:lnTo>
                  <a:pt x="1044" y="629"/>
                </a:lnTo>
                <a:lnTo>
                  <a:pt x="1047" y="629"/>
                </a:lnTo>
                <a:lnTo>
                  <a:pt x="1047" y="626"/>
                </a:lnTo>
                <a:lnTo>
                  <a:pt x="1050" y="626"/>
                </a:lnTo>
                <a:lnTo>
                  <a:pt x="1050" y="626"/>
                </a:lnTo>
                <a:lnTo>
                  <a:pt x="1054" y="626"/>
                </a:lnTo>
                <a:lnTo>
                  <a:pt x="1054" y="623"/>
                </a:lnTo>
                <a:lnTo>
                  <a:pt x="1057" y="623"/>
                </a:lnTo>
                <a:lnTo>
                  <a:pt x="1057" y="623"/>
                </a:lnTo>
                <a:lnTo>
                  <a:pt x="1066" y="623"/>
                </a:lnTo>
                <a:lnTo>
                  <a:pt x="1066" y="623"/>
                </a:lnTo>
                <a:lnTo>
                  <a:pt x="1070" y="623"/>
                </a:lnTo>
                <a:lnTo>
                  <a:pt x="1070" y="623"/>
                </a:lnTo>
                <a:lnTo>
                  <a:pt x="1073" y="623"/>
                </a:lnTo>
                <a:lnTo>
                  <a:pt x="1073" y="623"/>
                </a:lnTo>
                <a:lnTo>
                  <a:pt x="1079" y="623"/>
                </a:lnTo>
                <a:lnTo>
                  <a:pt x="1079" y="619"/>
                </a:lnTo>
                <a:lnTo>
                  <a:pt x="1083" y="619"/>
                </a:lnTo>
                <a:lnTo>
                  <a:pt x="1083" y="619"/>
                </a:lnTo>
                <a:lnTo>
                  <a:pt x="1089" y="619"/>
                </a:lnTo>
                <a:lnTo>
                  <a:pt x="1089" y="616"/>
                </a:lnTo>
                <a:lnTo>
                  <a:pt x="1092" y="616"/>
                </a:lnTo>
                <a:lnTo>
                  <a:pt x="1092" y="616"/>
                </a:lnTo>
                <a:lnTo>
                  <a:pt x="1095" y="616"/>
                </a:lnTo>
                <a:lnTo>
                  <a:pt x="1095" y="616"/>
                </a:lnTo>
                <a:lnTo>
                  <a:pt x="1099" y="616"/>
                </a:lnTo>
                <a:lnTo>
                  <a:pt x="1099" y="613"/>
                </a:lnTo>
                <a:lnTo>
                  <a:pt x="1102" y="613"/>
                </a:lnTo>
                <a:lnTo>
                  <a:pt x="1102" y="613"/>
                </a:lnTo>
                <a:lnTo>
                  <a:pt x="1105" y="613"/>
                </a:lnTo>
                <a:lnTo>
                  <a:pt x="1105" y="613"/>
                </a:lnTo>
                <a:lnTo>
                  <a:pt x="1111" y="613"/>
                </a:lnTo>
                <a:lnTo>
                  <a:pt x="1111" y="613"/>
                </a:lnTo>
                <a:lnTo>
                  <a:pt x="1115" y="613"/>
                </a:lnTo>
                <a:lnTo>
                  <a:pt x="1115" y="610"/>
                </a:lnTo>
                <a:lnTo>
                  <a:pt x="1118" y="610"/>
                </a:lnTo>
                <a:lnTo>
                  <a:pt x="1118" y="607"/>
                </a:lnTo>
                <a:lnTo>
                  <a:pt x="1121" y="607"/>
                </a:lnTo>
                <a:lnTo>
                  <a:pt x="1121" y="607"/>
                </a:lnTo>
                <a:lnTo>
                  <a:pt x="1127" y="607"/>
                </a:lnTo>
                <a:lnTo>
                  <a:pt x="1127" y="607"/>
                </a:lnTo>
                <a:lnTo>
                  <a:pt x="1134" y="607"/>
                </a:lnTo>
                <a:lnTo>
                  <a:pt x="1134" y="607"/>
                </a:lnTo>
                <a:lnTo>
                  <a:pt x="1137" y="607"/>
                </a:lnTo>
                <a:lnTo>
                  <a:pt x="1137" y="607"/>
                </a:lnTo>
                <a:lnTo>
                  <a:pt x="1140" y="607"/>
                </a:lnTo>
                <a:lnTo>
                  <a:pt x="1140" y="607"/>
                </a:lnTo>
                <a:lnTo>
                  <a:pt x="1143" y="607"/>
                </a:lnTo>
                <a:lnTo>
                  <a:pt x="1143" y="607"/>
                </a:lnTo>
                <a:lnTo>
                  <a:pt x="1150" y="607"/>
                </a:lnTo>
                <a:lnTo>
                  <a:pt x="1150" y="607"/>
                </a:lnTo>
                <a:lnTo>
                  <a:pt x="1153" y="607"/>
                </a:lnTo>
                <a:lnTo>
                  <a:pt x="1153" y="603"/>
                </a:lnTo>
                <a:lnTo>
                  <a:pt x="1159" y="603"/>
                </a:lnTo>
                <a:lnTo>
                  <a:pt x="1159" y="600"/>
                </a:lnTo>
                <a:lnTo>
                  <a:pt x="1169" y="600"/>
                </a:lnTo>
                <a:lnTo>
                  <a:pt x="1169" y="597"/>
                </a:lnTo>
                <a:lnTo>
                  <a:pt x="1175" y="597"/>
                </a:lnTo>
                <a:lnTo>
                  <a:pt x="1175" y="597"/>
                </a:lnTo>
                <a:lnTo>
                  <a:pt x="1182" y="597"/>
                </a:lnTo>
                <a:lnTo>
                  <a:pt x="1182" y="597"/>
                </a:lnTo>
                <a:lnTo>
                  <a:pt x="1185" y="597"/>
                </a:lnTo>
                <a:lnTo>
                  <a:pt x="1185" y="597"/>
                </a:lnTo>
                <a:lnTo>
                  <a:pt x="1188" y="597"/>
                </a:lnTo>
                <a:lnTo>
                  <a:pt x="1188" y="594"/>
                </a:lnTo>
                <a:lnTo>
                  <a:pt x="1191" y="594"/>
                </a:lnTo>
                <a:lnTo>
                  <a:pt x="1191" y="590"/>
                </a:lnTo>
                <a:lnTo>
                  <a:pt x="1195" y="590"/>
                </a:lnTo>
                <a:lnTo>
                  <a:pt x="1195" y="590"/>
                </a:lnTo>
                <a:lnTo>
                  <a:pt x="1198" y="590"/>
                </a:lnTo>
                <a:lnTo>
                  <a:pt x="1198" y="590"/>
                </a:lnTo>
                <a:lnTo>
                  <a:pt x="1204" y="590"/>
                </a:lnTo>
                <a:lnTo>
                  <a:pt x="1204" y="584"/>
                </a:lnTo>
                <a:lnTo>
                  <a:pt x="1207" y="584"/>
                </a:lnTo>
                <a:lnTo>
                  <a:pt x="1207" y="584"/>
                </a:lnTo>
                <a:lnTo>
                  <a:pt x="1211" y="584"/>
                </a:lnTo>
                <a:lnTo>
                  <a:pt x="1211" y="581"/>
                </a:lnTo>
                <a:lnTo>
                  <a:pt x="1217" y="581"/>
                </a:lnTo>
                <a:lnTo>
                  <a:pt x="1217" y="581"/>
                </a:lnTo>
                <a:lnTo>
                  <a:pt x="1220" y="581"/>
                </a:lnTo>
                <a:lnTo>
                  <a:pt x="1220" y="581"/>
                </a:lnTo>
                <a:lnTo>
                  <a:pt x="1223" y="581"/>
                </a:lnTo>
                <a:lnTo>
                  <a:pt x="1223" y="578"/>
                </a:lnTo>
                <a:lnTo>
                  <a:pt x="1227" y="578"/>
                </a:lnTo>
                <a:lnTo>
                  <a:pt x="1227" y="578"/>
                </a:lnTo>
                <a:lnTo>
                  <a:pt x="1230" y="578"/>
                </a:lnTo>
                <a:lnTo>
                  <a:pt x="1230" y="578"/>
                </a:lnTo>
                <a:lnTo>
                  <a:pt x="1233" y="578"/>
                </a:lnTo>
                <a:lnTo>
                  <a:pt x="1233" y="578"/>
                </a:lnTo>
                <a:lnTo>
                  <a:pt x="1236" y="578"/>
                </a:lnTo>
                <a:lnTo>
                  <a:pt x="1236" y="574"/>
                </a:lnTo>
                <a:lnTo>
                  <a:pt x="1239" y="574"/>
                </a:lnTo>
                <a:lnTo>
                  <a:pt x="1239" y="571"/>
                </a:lnTo>
                <a:lnTo>
                  <a:pt x="1243" y="571"/>
                </a:lnTo>
                <a:lnTo>
                  <a:pt x="1243" y="571"/>
                </a:lnTo>
                <a:lnTo>
                  <a:pt x="1249" y="571"/>
                </a:lnTo>
                <a:lnTo>
                  <a:pt x="1249" y="568"/>
                </a:lnTo>
                <a:lnTo>
                  <a:pt x="1252" y="568"/>
                </a:lnTo>
                <a:lnTo>
                  <a:pt x="1252" y="568"/>
                </a:lnTo>
                <a:lnTo>
                  <a:pt x="1255" y="568"/>
                </a:lnTo>
                <a:lnTo>
                  <a:pt x="1255" y="568"/>
                </a:lnTo>
                <a:lnTo>
                  <a:pt x="1259" y="568"/>
                </a:lnTo>
                <a:lnTo>
                  <a:pt x="1259" y="565"/>
                </a:lnTo>
                <a:lnTo>
                  <a:pt x="1262" y="565"/>
                </a:lnTo>
                <a:lnTo>
                  <a:pt x="1262" y="562"/>
                </a:lnTo>
                <a:lnTo>
                  <a:pt x="1265" y="562"/>
                </a:lnTo>
                <a:lnTo>
                  <a:pt x="1265" y="562"/>
                </a:lnTo>
                <a:lnTo>
                  <a:pt x="1268" y="562"/>
                </a:lnTo>
                <a:lnTo>
                  <a:pt x="1268" y="562"/>
                </a:lnTo>
                <a:lnTo>
                  <a:pt x="1271" y="562"/>
                </a:lnTo>
                <a:lnTo>
                  <a:pt x="1271" y="558"/>
                </a:lnTo>
                <a:lnTo>
                  <a:pt x="1275" y="558"/>
                </a:lnTo>
                <a:lnTo>
                  <a:pt x="1275" y="555"/>
                </a:lnTo>
                <a:lnTo>
                  <a:pt x="1278" y="555"/>
                </a:lnTo>
                <a:lnTo>
                  <a:pt x="1278" y="552"/>
                </a:lnTo>
                <a:lnTo>
                  <a:pt x="1281" y="552"/>
                </a:lnTo>
                <a:lnTo>
                  <a:pt x="1281" y="552"/>
                </a:lnTo>
                <a:lnTo>
                  <a:pt x="1284" y="552"/>
                </a:lnTo>
                <a:lnTo>
                  <a:pt x="1284" y="552"/>
                </a:lnTo>
                <a:lnTo>
                  <a:pt x="1288" y="552"/>
                </a:lnTo>
                <a:lnTo>
                  <a:pt x="1288" y="552"/>
                </a:lnTo>
                <a:lnTo>
                  <a:pt x="1294" y="552"/>
                </a:lnTo>
                <a:lnTo>
                  <a:pt x="1294" y="549"/>
                </a:lnTo>
                <a:lnTo>
                  <a:pt x="1297" y="549"/>
                </a:lnTo>
                <a:lnTo>
                  <a:pt x="1297" y="546"/>
                </a:lnTo>
                <a:lnTo>
                  <a:pt x="1300" y="546"/>
                </a:lnTo>
                <a:lnTo>
                  <a:pt x="1300" y="546"/>
                </a:lnTo>
                <a:lnTo>
                  <a:pt x="1304" y="546"/>
                </a:lnTo>
                <a:lnTo>
                  <a:pt x="1304" y="546"/>
                </a:lnTo>
                <a:lnTo>
                  <a:pt x="1307" y="546"/>
                </a:lnTo>
                <a:lnTo>
                  <a:pt x="1307" y="546"/>
                </a:lnTo>
                <a:lnTo>
                  <a:pt x="1310" y="546"/>
                </a:lnTo>
                <a:lnTo>
                  <a:pt x="1310" y="546"/>
                </a:lnTo>
                <a:lnTo>
                  <a:pt x="1313" y="546"/>
                </a:lnTo>
                <a:lnTo>
                  <a:pt x="1313" y="546"/>
                </a:lnTo>
                <a:lnTo>
                  <a:pt x="1316" y="546"/>
                </a:lnTo>
                <a:lnTo>
                  <a:pt x="1316" y="542"/>
                </a:lnTo>
                <a:lnTo>
                  <a:pt x="1320" y="542"/>
                </a:lnTo>
                <a:lnTo>
                  <a:pt x="1320" y="539"/>
                </a:lnTo>
                <a:lnTo>
                  <a:pt x="1323" y="539"/>
                </a:lnTo>
                <a:lnTo>
                  <a:pt x="1323" y="539"/>
                </a:lnTo>
                <a:lnTo>
                  <a:pt x="1329" y="539"/>
                </a:lnTo>
                <a:lnTo>
                  <a:pt x="1329" y="536"/>
                </a:lnTo>
                <a:lnTo>
                  <a:pt x="1332" y="536"/>
                </a:lnTo>
                <a:lnTo>
                  <a:pt x="1332" y="536"/>
                </a:lnTo>
                <a:lnTo>
                  <a:pt x="1336" y="536"/>
                </a:lnTo>
                <a:lnTo>
                  <a:pt x="1336" y="536"/>
                </a:lnTo>
                <a:lnTo>
                  <a:pt x="1342" y="536"/>
                </a:lnTo>
                <a:lnTo>
                  <a:pt x="1342" y="533"/>
                </a:lnTo>
                <a:lnTo>
                  <a:pt x="1345" y="533"/>
                </a:lnTo>
                <a:lnTo>
                  <a:pt x="1345" y="533"/>
                </a:lnTo>
                <a:lnTo>
                  <a:pt x="1348" y="533"/>
                </a:lnTo>
                <a:lnTo>
                  <a:pt x="1348" y="533"/>
                </a:lnTo>
                <a:lnTo>
                  <a:pt x="1352" y="533"/>
                </a:lnTo>
                <a:lnTo>
                  <a:pt x="1352" y="533"/>
                </a:lnTo>
                <a:lnTo>
                  <a:pt x="1355" y="533"/>
                </a:lnTo>
                <a:lnTo>
                  <a:pt x="1355" y="533"/>
                </a:lnTo>
                <a:lnTo>
                  <a:pt x="1358" y="533"/>
                </a:lnTo>
                <a:lnTo>
                  <a:pt x="1358" y="533"/>
                </a:lnTo>
                <a:lnTo>
                  <a:pt x="1361" y="533"/>
                </a:lnTo>
                <a:lnTo>
                  <a:pt x="1361" y="533"/>
                </a:lnTo>
                <a:lnTo>
                  <a:pt x="1364" y="533"/>
                </a:lnTo>
                <a:lnTo>
                  <a:pt x="1364" y="533"/>
                </a:lnTo>
                <a:lnTo>
                  <a:pt x="1371" y="533"/>
                </a:lnTo>
                <a:lnTo>
                  <a:pt x="1371" y="530"/>
                </a:lnTo>
                <a:lnTo>
                  <a:pt x="1374" y="530"/>
                </a:lnTo>
                <a:lnTo>
                  <a:pt x="1374" y="530"/>
                </a:lnTo>
                <a:lnTo>
                  <a:pt x="1377" y="530"/>
                </a:lnTo>
                <a:lnTo>
                  <a:pt x="1377" y="526"/>
                </a:lnTo>
                <a:lnTo>
                  <a:pt x="1387" y="526"/>
                </a:lnTo>
                <a:lnTo>
                  <a:pt x="1387" y="526"/>
                </a:lnTo>
                <a:lnTo>
                  <a:pt x="1390" y="526"/>
                </a:lnTo>
                <a:lnTo>
                  <a:pt x="1390" y="526"/>
                </a:lnTo>
                <a:lnTo>
                  <a:pt x="1393" y="526"/>
                </a:lnTo>
                <a:lnTo>
                  <a:pt x="1393" y="526"/>
                </a:lnTo>
                <a:lnTo>
                  <a:pt x="1396" y="526"/>
                </a:lnTo>
                <a:lnTo>
                  <a:pt x="1396" y="523"/>
                </a:lnTo>
                <a:lnTo>
                  <a:pt x="1403" y="523"/>
                </a:lnTo>
                <a:lnTo>
                  <a:pt x="1403" y="523"/>
                </a:lnTo>
                <a:lnTo>
                  <a:pt x="1406" y="523"/>
                </a:lnTo>
                <a:lnTo>
                  <a:pt x="1406" y="523"/>
                </a:lnTo>
                <a:lnTo>
                  <a:pt x="1416" y="523"/>
                </a:lnTo>
                <a:lnTo>
                  <a:pt x="1416" y="523"/>
                </a:lnTo>
                <a:lnTo>
                  <a:pt x="1419" y="523"/>
                </a:lnTo>
                <a:lnTo>
                  <a:pt x="1419" y="520"/>
                </a:lnTo>
                <a:lnTo>
                  <a:pt x="1422" y="520"/>
                </a:lnTo>
                <a:lnTo>
                  <a:pt x="1422" y="520"/>
                </a:lnTo>
                <a:lnTo>
                  <a:pt x="1432" y="520"/>
                </a:lnTo>
                <a:lnTo>
                  <a:pt x="1432" y="520"/>
                </a:lnTo>
                <a:lnTo>
                  <a:pt x="1435" y="520"/>
                </a:lnTo>
                <a:lnTo>
                  <a:pt x="1435" y="517"/>
                </a:lnTo>
                <a:lnTo>
                  <a:pt x="1441" y="517"/>
                </a:lnTo>
                <a:lnTo>
                  <a:pt x="1441" y="514"/>
                </a:lnTo>
                <a:lnTo>
                  <a:pt x="1444" y="514"/>
                </a:lnTo>
                <a:lnTo>
                  <a:pt x="1444" y="514"/>
                </a:lnTo>
                <a:lnTo>
                  <a:pt x="1451" y="514"/>
                </a:lnTo>
                <a:lnTo>
                  <a:pt x="1451" y="507"/>
                </a:lnTo>
                <a:lnTo>
                  <a:pt x="1454" y="507"/>
                </a:lnTo>
                <a:lnTo>
                  <a:pt x="1454" y="507"/>
                </a:lnTo>
                <a:lnTo>
                  <a:pt x="1457" y="507"/>
                </a:lnTo>
                <a:lnTo>
                  <a:pt x="1457" y="507"/>
                </a:lnTo>
                <a:lnTo>
                  <a:pt x="1460" y="507"/>
                </a:lnTo>
                <a:lnTo>
                  <a:pt x="1460" y="504"/>
                </a:lnTo>
                <a:lnTo>
                  <a:pt x="1464" y="504"/>
                </a:lnTo>
                <a:lnTo>
                  <a:pt x="1464" y="504"/>
                </a:lnTo>
                <a:lnTo>
                  <a:pt x="1467" y="504"/>
                </a:lnTo>
                <a:lnTo>
                  <a:pt x="1467" y="501"/>
                </a:lnTo>
                <a:lnTo>
                  <a:pt x="1470" y="501"/>
                </a:lnTo>
                <a:lnTo>
                  <a:pt x="1470" y="497"/>
                </a:lnTo>
                <a:lnTo>
                  <a:pt x="1480" y="497"/>
                </a:lnTo>
                <a:lnTo>
                  <a:pt x="1480" y="497"/>
                </a:lnTo>
                <a:lnTo>
                  <a:pt x="1483" y="497"/>
                </a:lnTo>
                <a:lnTo>
                  <a:pt x="1483" y="497"/>
                </a:lnTo>
                <a:lnTo>
                  <a:pt x="1486" y="497"/>
                </a:lnTo>
                <a:lnTo>
                  <a:pt x="1486" y="497"/>
                </a:lnTo>
                <a:lnTo>
                  <a:pt x="1493" y="497"/>
                </a:lnTo>
                <a:lnTo>
                  <a:pt x="1493" y="497"/>
                </a:lnTo>
                <a:lnTo>
                  <a:pt x="1496" y="497"/>
                </a:lnTo>
                <a:lnTo>
                  <a:pt x="1496" y="497"/>
                </a:lnTo>
                <a:lnTo>
                  <a:pt x="1499" y="497"/>
                </a:lnTo>
                <a:lnTo>
                  <a:pt x="1499" y="494"/>
                </a:lnTo>
                <a:lnTo>
                  <a:pt x="1502" y="494"/>
                </a:lnTo>
                <a:lnTo>
                  <a:pt x="1502" y="494"/>
                </a:lnTo>
                <a:lnTo>
                  <a:pt x="1505" y="494"/>
                </a:lnTo>
                <a:lnTo>
                  <a:pt x="1505" y="494"/>
                </a:lnTo>
                <a:lnTo>
                  <a:pt x="1509" y="494"/>
                </a:lnTo>
                <a:lnTo>
                  <a:pt x="1509" y="491"/>
                </a:lnTo>
                <a:lnTo>
                  <a:pt x="1512" y="491"/>
                </a:lnTo>
                <a:lnTo>
                  <a:pt x="1512" y="488"/>
                </a:lnTo>
                <a:lnTo>
                  <a:pt x="1515" y="488"/>
                </a:lnTo>
                <a:lnTo>
                  <a:pt x="1515" y="488"/>
                </a:lnTo>
                <a:lnTo>
                  <a:pt x="1521" y="488"/>
                </a:lnTo>
                <a:lnTo>
                  <a:pt x="1521" y="488"/>
                </a:lnTo>
                <a:lnTo>
                  <a:pt x="1525" y="488"/>
                </a:lnTo>
                <a:lnTo>
                  <a:pt x="1525" y="488"/>
                </a:lnTo>
                <a:lnTo>
                  <a:pt x="1528" y="488"/>
                </a:lnTo>
                <a:lnTo>
                  <a:pt x="1528" y="488"/>
                </a:lnTo>
                <a:lnTo>
                  <a:pt x="1531" y="488"/>
                </a:lnTo>
                <a:lnTo>
                  <a:pt x="1531" y="485"/>
                </a:lnTo>
                <a:lnTo>
                  <a:pt x="1534" y="485"/>
                </a:lnTo>
                <a:lnTo>
                  <a:pt x="1534" y="481"/>
                </a:lnTo>
                <a:lnTo>
                  <a:pt x="1537" y="481"/>
                </a:lnTo>
                <a:lnTo>
                  <a:pt x="1537" y="481"/>
                </a:lnTo>
                <a:lnTo>
                  <a:pt x="1541" y="481"/>
                </a:lnTo>
                <a:lnTo>
                  <a:pt x="1541" y="481"/>
                </a:lnTo>
                <a:lnTo>
                  <a:pt x="1544" y="481"/>
                </a:lnTo>
                <a:lnTo>
                  <a:pt x="1544" y="478"/>
                </a:lnTo>
                <a:lnTo>
                  <a:pt x="1547" y="478"/>
                </a:lnTo>
                <a:lnTo>
                  <a:pt x="1547" y="478"/>
                </a:lnTo>
                <a:lnTo>
                  <a:pt x="1550" y="478"/>
                </a:lnTo>
                <a:lnTo>
                  <a:pt x="1550" y="478"/>
                </a:lnTo>
                <a:lnTo>
                  <a:pt x="1553" y="478"/>
                </a:lnTo>
                <a:lnTo>
                  <a:pt x="1553" y="478"/>
                </a:lnTo>
                <a:lnTo>
                  <a:pt x="1560" y="478"/>
                </a:lnTo>
                <a:lnTo>
                  <a:pt x="1560" y="478"/>
                </a:lnTo>
                <a:lnTo>
                  <a:pt x="1563" y="478"/>
                </a:lnTo>
                <a:lnTo>
                  <a:pt x="1563" y="475"/>
                </a:lnTo>
                <a:lnTo>
                  <a:pt x="1569" y="475"/>
                </a:lnTo>
                <a:lnTo>
                  <a:pt x="1569" y="475"/>
                </a:lnTo>
                <a:lnTo>
                  <a:pt x="1573" y="475"/>
                </a:lnTo>
                <a:lnTo>
                  <a:pt x="1573" y="475"/>
                </a:lnTo>
                <a:lnTo>
                  <a:pt x="1576" y="475"/>
                </a:lnTo>
                <a:lnTo>
                  <a:pt x="1576" y="475"/>
                </a:lnTo>
                <a:lnTo>
                  <a:pt x="1579" y="475"/>
                </a:lnTo>
                <a:lnTo>
                  <a:pt x="1579" y="472"/>
                </a:lnTo>
                <a:lnTo>
                  <a:pt x="1582" y="472"/>
                </a:lnTo>
                <a:lnTo>
                  <a:pt x="1582" y="472"/>
                </a:lnTo>
                <a:lnTo>
                  <a:pt x="1585" y="472"/>
                </a:lnTo>
                <a:lnTo>
                  <a:pt x="1585" y="472"/>
                </a:lnTo>
                <a:lnTo>
                  <a:pt x="1589" y="472"/>
                </a:lnTo>
                <a:lnTo>
                  <a:pt x="1589" y="472"/>
                </a:lnTo>
                <a:lnTo>
                  <a:pt x="1592" y="472"/>
                </a:lnTo>
                <a:lnTo>
                  <a:pt x="1592" y="472"/>
                </a:lnTo>
                <a:lnTo>
                  <a:pt x="1595" y="472"/>
                </a:lnTo>
                <a:lnTo>
                  <a:pt x="1595" y="472"/>
                </a:lnTo>
                <a:lnTo>
                  <a:pt x="1598" y="472"/>
                </a:lnTo>
                <a:lnTo>
                  <a:pt x="1598" y="469"/>
                </a:lnTo>
                <a:lnTo>
                  <a:pt x="1601" y="469"/>
                </a:lnTo>
                <a:lnTo>
                  <a:pt x="1601" y="469"/>
                </a:lnTo>
                <a:lnTo>
                  <a:pt x="1605" y="469"/>
                </a:lnTo>
                <a:lnTo>
                  <a:pt x="1605" y="469"/>
                </a:lnTo>
                <a:lnTo>
                  <a:pt x="1608" y="469"/>
                </a:lnTo>
                <a:lnTo>
                  <a:pt x="1608" y="465"/>
                </a:lnTo>
                <a:lnTo>
                  <a:pt x="1614" y="465"/>
                </a:lnTo>
                <a:lnTo>
                  <a:pt x="1614" y="465"/>
                </a:lnTo>
                <a:lnTo>
                  <a:pt x="1617" y="465"/>
                </a:lnTo>
                <a:lnTo>
                  <a:pt x="1617" y="462"/>
                </a:lnTo>
                <a:lnTo>
                  <a:pt x="1621" y="462"/>
                </a:lnTo>
                <a:lnTo>
                  <a:pt x="1621" y="462"/>
                </a:lnTo>
                <a:lnTo>
                  <a:pt x="1624" y="462"/>
                </a:lnTo>
                <a:lnTo>
                  <a:pt x="1624" y="462"/>
                </a:lnTo>
                <a:lnTo>
                  <a:pt x="1627" y="462"/>
                </a:lnTo>
                <a:lnTo>
                  <a:pt x="1627" y="459"/>
                </a:lnTo>
                <a:lnTo>
                  <a:pt x="1630" y="459"/>
                </a:lnTo>
                <a:lnTo>
                  <a:pt x="1630" y="459"/>
                </a:lnTo>
                <a:lnTo>
                  <a:pt x="1633" y="459"/>
                </a:lnTo>
                <a:lnTo>
                  <a:pt x="1633" y="459"/>
                </a:lnTo>
                <a:lnTo>
                  <a:pt x="1637" y="459"/>
                </a:lnTo>
                <a:lnTo>
                  <a:pt x="1637" y="459"/>
                </a:lnTo>
                <a:lnTo>
                  <a:pt x="1640" y="459"/>
                </a:lnTo>
                <a:lnTo>
                  <a:pt x="1640" y="459"/>
                </a:lnTo>
                <a:lnTo>
                  <a:pt x="1643" y="459"/>
                </a:lnTo>
                <a:lnTo>
                  <a:pt x="1643" y="456"/>
                </a:lnTo>
                <a:lnTo>
                  <a:pt x="1646" y="456"/>
                </a:lnTo>
                <a:lnTo>
                  <a:pt x="1646" y="456"/>
                </a:lnTo>
                <a:lnTo>
                  <a:pt x="1649" y="456"/>
                </a:lnTo>
                <a:lnTo>
                  <a:pt x="1649" y="456"/>
                </a:lnTo>
                <a:lnTo>
                  <a:pt x="1653" y="456"/>
                </a:lnTo>
                <a:lnTo>
                  <a:pt x="1653" y="456"/>
                </a:lnTo>
                <a:lnTo>
                  <a:pt x="1659" y="456"/>
                </a:lnTo>
                <a:lnTo>
                  <a:pt x="1659" y="453"/>
                </a:lnTo>
                <a:lnTo>
                  <a:pt x="1662" y="453"/>
                </a:lnTo>
                <a:lnTo>
                  <a:pt x="1662" y="453"/>
                </a:lnTo>
                <a:lnTo>
                  <a:pt x="1665" y="453"/>
                </a:lnTo>
                <a:lnTo>
                  <a:pt x="1665" y="453"/>
                </a:lnTo>
                <a:lnTo>
                  <a:pt x="1669" y="453"/>
                </a:lnTo>
                <a:lnTo>
                  <a:pt x="1669" y="449"/>
                </a:lnTo>
                <a:lnTo>
                  <a:pt x="1672" y="449"/>
                </a:lnTo>
                <a:lnTo>
                  <a:pt x="1672" y="449"/>
                </a:lnTo>
                <a:lnTo>
                  <a:pt x="1675" y="449"/>
                </a:lnTo>
                <a:lnTo>
                  <a:pt x="1675" y="449"/>
                </a:lnTo>
                <a:lnTo>
                  <a:pt x="1678" y="449"/>
                </a:lnTo>
                <a:lnTo>
                  <a:pt x="1678" y="449"/>
                </a:lnTo>
                <a:lnTo>
                  <a:pt x="1681" y="449"/>
                </a:lnTo>
                <a:lnTo>
                  <a:pt x="1681" y="446"/>
                </a:lnTo>
                <a:lnTo>
                  <a:pt x="1685" y="446"/>
                </a:lnTo>
                <a:lnTo>
                  <a:pt x="1685" y="446"/>
                </a:lnTo>
                <a:lnTo>
                  <a:pt x="1688" y="446"/>
                </a:lnTo>
                <a:lnTo>
                  <a:pt x="1688" y="443"/>
                </a:lnTo>
                <a:lnTo>
                  <a:pt x="1691" y="443"/>
                </a:lnTo>
                <a:lnTo>
                  <a:pt x="1691" y="443"/>
                </a:lnTo>
                <a:lnTo>
                  <a:pt x="1694" y="443"/>
                </a:lnTo>
                <a:lnTo>
                  <a:pt x="1694" y="443"/>
                </a:lnTo>
                <a:lnTo>
                  <a:pt x="1698" y="443"/>
                </a:lnTo>
                <a:lnTo>
                  <a:pt x="1698" y="443"/>
                </a:lnTo>
                <a:lnTo>
                  <a:pt x="1704" y="443"/>
                </a:lnTo>
                <a:lnTo>
                  <a:pt x="1704" y="443"/>
                </a:lnTo>
                <a:lnTo>
                  <a:pt x="1707" y="443"/>
                </a:lnTo>
                <a:lnTo>
                  <a:pt x="1707" y="440"/>
                </a:lnTo>
                <a:lnTo>
                  <a:pt x="1710" y="440"/>
                </a:lnTo>
                <a:lnTo>
                  <a:pt x="1710" y="440"/>
                </a:lnTo>
                <a:lnTo>
                  <a:pt x="1714" y="440"/>
                </a:lnTo>
                <a:lnTo>
                  <a:pt x="1714" y="440"/>
                </a:lnTo>
                <a:lnTo>
                  <a:pt x="1717" y="440"/>
                </a:lnTo>
                <a:lnTo>
                  <a:pt x="1717" y="440"/>
                </a:lnTo>
                <a:lnTo>
                  <a:pt x="1720" y="440"/>
                </a:lnTo>
                <a:lnTo>
                  <a:pt x="1720" y="437"/>
                </a:lnTo>
                <a:lnTo>
                  <a:pt x="1726" y="437"/>
                </a:lnTo>
                <a:lnTo>
                  <a:pt x="1726" y="437"/>
                </a:lnTo>
                <a:lnTo>
                  <a:pt x="1730" y="437"/>
                </a:lnTo>
                <a:lnTo>
                  <a:pt x="1730" y="433"/>
                </a:lnTo>
                <a:lnTo>
                  <a:pt x="1733" y="433"/>
                </a:lnTo>
                <a:lnTo>
                  <a:pt x="1733" y="433"/>
                </a:lnTo>
                <a:lnTo>
                  <a:pt x="1736" y="433"/>
                </a:lnTo>
                <a:lnTo>
                  <a:pt x="1736" y="433"/>
                </a:lnTo>
                <a:lnTo>
                  <a:pt x="1739" y="433"/>
                </a:lnTo>
                <a:lnTo>
                  <a:pt x="1739" y="433"/>
                </a:lnTo>
                <a:lnTo>
                  <a:pt x="1742" y="433"/>
                </a:lnTo>
                <a:lnTo>
                  <a:pt x="1742" y="433"/>
                </a:lnTo>
                <a:lnTo>
                  <a:pt x="1746" y="433"/>
                </a:lnTo>
                <a:lnTo>
                  <a:pt x="1746" y="433"/>
                </a:lnTo>
                <a:lnTo>
                  <a:pt x="1752" y="433"/>
                </a:lnTo>
                <a:lnTo>
                  <a:pt x="1752" y="433"/>
                </a:lnTo>
                <a:lnTo>
                  <a:pt x="1755" y="433"/>
                </a:lnTo>
                <a:lnTo>
                  <a:pt x="1755" y="433"/>
                </a:lnTo>
                <a:lnTo>
                  <a:pt x="1758" y="433"/>
                </a:lnTo>
                <a:lnTo>
                  <a:pt x="1758" y="433"/>
                </a:lnTo>
                <a:lnTo>
                  <a:pt x="1762" y="433"/>
                </a:lnTo>
                <a:lnTo>
                  <a:pt x="1762" y="430"/>
                </a:lnTo>
                <a:lnTo>
                  <a:pt x="1765" y="430"/>
                </a:lnTo>
                <a:lnTo>
                  <a:pt x="1765" y="427"/>
                </a:lnTo>
                <a:lnTo>
                  <a:pt x="1771" y="427"/>
                </a:lnTo>
                <a:lnTo>
                  <a:pt x="1771" y="427"/>
                </a:lnTo>
                <a:lnTo>
                  <a:pt x="1774" y="427"/>
                </a:lnTo>
                <a:lnTo>
                  <a:pt x="1774" y="427"/>
                </a:lnTo>
                <a:lnTo>
                  <a:pt x="1778" y="427"/>
                </a:lnTo>
                <a:lnTo>
                  <a:pt x="1778" y="427"/>
                </a:lnTo>
                <a:lnTo>
                  <a:pt x="1781" y="427"/>
                </a:lnTo>
                <a:lnTo>
                  <a:pt x="1781" y="427"/>
                </a:lnTo>
                <a:lnTo>
                  <a:pt x="1784" y="427"/>
                </a:lnTo>
                <a:lnTo>
                  <a:pt x="1784" y="427"/>
                </a:lnTo>
                <a:lnTo>
                  <a:pt x="1787" y="427"/>
                </a:lnTo>
                <a:lnTo>
                  <a:pt x="1787" y="427"/>
                </a:lnTo>
                <a:lnTo>
                  <a:pt x="1790" y="427"/>
                </a:lnTo>
                <a:lnTo>
                  <a:pt x="1790" y="424"/>
                </a:lnTo>
                <a:lnTo>
                  <a:pt x="1800" y="424"/>
                </a:lnTo>
                <a:lnTo>
                  <a:pt x="1800" y="424"/>
                </a:lnTo>
                <a:lnTo>
                  <a:pt x="1803" y="424"/>
                </a:lnTo>
                <a:lnTo>
                  <a:pt x="1803" y="424"/>
                </a:lnTo>
                <a:lnTo>
                  <a:pt x="1806" y="424"/>
                </a:lnTo>
                <a:lnTo>
                  <a:pt x="1806" y="424"/>
                </a:lnTo>
                <a:lnTo>
                  <a:pt x="1810" y="424"/>
                </a:lnTo>
                <a:lnTo>
                  <a:pt x="1810" y="420"/>
                </a:lnTo>
                <a:lnTo>
                  <a:pt x="1813" y="420"/>
                </a:lnTo>
                <a:lnTo>
                  <a:pt x="1813" y="417"/>
                </a:lnTo>
                <a:lnTo>
                  <a:pt x="1816" y="417"/>
                </a:lnTo>
                <a:lnTo>
                  <a:pt x="1816" y="417"/>
                </a:lnTo>
                <a:lnTo>
                  <a:pt x="1819" y="417"/>
                </a:lnTo>
                <a:lnTo>
                  <a:pt x="1819" y="417"/>
                </a:lnTo>
                <a:lnTo>
                  <a:pt x="1822" y="417"/>
                </a:lnTo>
                <a:lnTo>
                  <a:pt x="1822" y="417"/>
                </a:lnTo>
                <a:lnTo>
                  <a:pt x="1826" y="417"/>
                </a:lnTo>
                <a:lnTo>
                  <a:pt x="1826" y="414"/>
                </a:lnTo>
                <a:lnTo>
                  <a:pt x="1829" y="414"/>
                </a:lnTo>
                <a:lnTo>
                  <a:pt x="1829" y="414"/>
                </a:lnTo>
                <a:lnTo>
                  <a:pt x="1832" y="414"/>
                </a:lnTo>
                <a:lnTo>
                  <a:pt x="1832" y="414"/>
                </a:lnTo>
                <a:lnTo>
                  <a:pt x="1835" y="414"/>
                </a:lnTo>
                <a:lnTo>
                  <a:pt x="1835" y="414"/>
                </a:lnTo>
                <a:lnTo>
                  <a:pt x="1842" y="414"/>
                </a:lnTo>
                <a:lnTo>
                  <a:pt x="1842" y="414"/>
                </a:lnTo>
                <a:lnTo>
                  <a:pt x="1848" y="414"/>
                </a:lnTo>
                <a:lnTo>
                  <a:pt x="1848" y="414"/>
                </a:lnTo>
                <a:lnTo>
                  <a:pt x="1851" y="414"/>
                </a:lnTo>
                <a:lnTo>
                  <a:pt x="1851" y="414"/>
                </a:lnTo>
                <a:lnTo>
                  <a:pt x="1854" y="414"/>
                </a:lnTo>
                <a:lnTo>
                  <a:pt x="1854" y="411"/>
                </a:lnTo>
                <a:lnTo>
                  <a:pt x="1858" y="411"/>
                </a:lnTo>
                <a:lnTo>
                  <a:pt x="1858" y="408"/>
                </a:lnTo>
                <a:lnTo>
                  <a:pt x="1861" y="408"/>
                </a:lnTo>
                <a:lnTo>
                  <a:pt x="1861" y="408"/>
                </a:lnTo>
                <a:lnTo>
                  <a:pt x="1867" y="408"/>
                </a:lnTo>
                <a:lnTo>
                  <a:pt x="1867" y="404"/>
                </a:lnTo>
                <a:lnTo>
                  <a:pt x="1870" y="404"/>
                </a:lnTo>
                <a:lnTo>
                  <a:pt x="1870" y="404"/>
                </a:lnTo>
                <a:lnTo>
                  <a:pt x="1874" y="404"/>
                </a:lnTo>
                <a:lnTo>
                  <a:pt x="1874" y="404"/>
                </a:lnTo>
                <a:lnTo>
                  <a:pt x="1877" y="404"/>
                </a:lnTo>
                <a:lnTo>
                  <a:pt x="1877" y="404"/>
                </a:lnTo>
                <a:lnTo>
                  <a:pt x="1880" y="404"/>
                </a:lnTo>
                <a:lnTo>
                  <a:pt x="1880" y="404"/>
                </a:lnTo>
                <a:lnTo>
                  <a:pt x="1886" y="404"/>
                </a:lnTo>
                <a:lnTo>
                  <a:pt x="1886" y="404"/>
                </a:lnTo>
                <a:lnTo>
                  <a:pt x="1893" y="404"/>
                </a:lnTo>
                <a:lnTo>
                  <a:pt x="1893" y="404"/>
                </a:lnTo>
                <a:lnTo>
                  <a:pt x="1896" y="404"/>
                </a:lnTo>
                <a:lnTo>
                  <a:pt x="1896" y="404"/>
                </a:lnTo>
                <a:lnTo>
                  <a:pt x="1899" y="404"/>
                </a:lnTo>
                <a:lnTo>
                  <a:pt x="1899" y="404"/>
                </a:lnTo>
                <a:lnTo>
                  <a:pt x="1903" y="404"/>
                </a:lnTo>
                <a:lnTo>
                  <a:pt x="1903" y="398"/>
                </a:lnTo>
                <a:lnTo>
                  <a:pt x="1906" y="398"/>
                </a:lnTo>
                <a:lnTo>
                  <a:pt x="1906" y="398"/>
                </a:lnTo>
                <a:lnTo>
                  <a:pt x="1909" y="398"/>
                </a:lnTo>
                <a:lnTo>
                  <a:pt x="1909" y="398"/>
                </a:lnTo>
                <a:lnTo>
                  <a:pt x="1912" y="398"/>
                </a:lnTo>
                <a:lnTo>
                  <a:pt x="1912" y="398"/>
                </a:lnTo>
                <a:lnTo>
                  <a:pt x="1915" y="398"/>
                </a:lnTo>
                <a:lnTo>
                  <a:pt x="1915" y="398"/>
                </a:lnTo>
                <a:lnTo>
                  <a:pt x="1919" y="398"/>
                </a:lnTo>
                <a:lnTo>
                  <a:pt x="1919" y="395"/>
                </a:lnTo>
                <a:lnTo>
                  <a:pt x="1922" y="395"/>
                </a:lnTo>
                <a:lnTo>
                  <a:pt x="1922" y="395"/>
                </a:lnTo>
                <a:lnTo>
                  <a:pt x="1925" y="395"/>
                </a:lnTo>
                <a:lnTo>
                  <a:pt x="1925" y="395"/>
                </a:lnTo>
                <a:lnTo>
                  <a:pt x="1931" y="395"/>
                </a:lnTo>
                <a:lnTo>
                  <a:pt x="1931" y="392"/>
                </a:lnTo>
                <a:lnTo>
                  <a:pt x="1935" y="392"/>
                </a:lnTo>
                <a:lnTo>
                  <a:pt x="1935" y="392"/>
                </a:lnTo>
                <a:lnTo>
                  <a:pt x="1938" y="392"/>
                </a:lnTo>
                <a:lnTo>
                  <a:pt x="1938" y="392"/>
                </a:lnTo>
                <a:lnTo>
                  <a:pt x="1944" y="392"/>
                </a:lnTo>
                <a:lnTo>
                  <a:pt x="1944" y="392"/>
                </a:lnTo>
                <a:lnTo>
                  <a:pt x="1947" y="392"/>
                </a:lnTo>
                <a:lnTo>
                  <a:pt x="1947" y="392"/>
                </a:lnTo>
                <a:lnTo>
                  <a:pt x="1951" y="392"/>
                </a:lnTo>
                <a:lnTo>
                  <a:pt x="1951" y="388"/>
                </a:lnTo>
                <a:lnTo>
                  <a:pt x="1954" y="388"/>
                </a:lnTo>
                <a:lnTo>
                  <a:pt x="1954" y="388"/>
                </a:lnTo>
                <a:lnTo>
                  <a:pt x="1957" y="388"/>
                </a:lnTo>
                <a:lnTo>
                  <a:pt x="1957" y="388"/>
                </a:lnTo>
                <a:lnTo>
                  <a:pt x="1960" y="388"/>
                </a:lnTo>
                <a:lnTo>
                  <a:pt x="1960" y="388"/>
                </a:lnTo>
                <a:lnTo>
                  <a:pt x="1963" y="388"/>
                </a:lnTo>
                <a:lnTo>
                  <a:pt x="1963" y="388"/>
                </a:lnTo>
                <a:lnTo>
                  <a:pt x="1967" y="388"/>
                </a:lnTo>
                <a:lnTo>
                  <a:pt x="1967" y="388"/>
                </a:lnTo>
                <a:lnTo>
                  <a:pt x="1970" y="388"/>
                </a:lnTo>
                <a:lnTo>
                  <a:pt x="1970" y="385"/>
                </a:lnTo>
                <a:lnTo>
                  <a:pt x="1973" y="385"/>
                </a:lnTo>
                <a:lnTo>
                  <a:pt x="1973" y="385"/>
                </a:lnTo>
                <a:lnTo>
                  <a:pt x="1979" y="385"/>
                </a:lnTo>
                <a:lnTo>
                  <a:pt x="1979" y="385"/>
                </a:lnTo>
                <a:lnTo>
                  <a:pt x="1983" y="385"/>
                </a:lnTo>
                <a:lnTo>
                  <a:pt x="1983" y="382"/>
                </a:lnTo>
                <a:lnTo>
                  <a:pt x="1989" y="382"/>
                </a:lnTo>
                <a:lnTo>
                  <a:pt x="1989" y="382"/>
                </a:lnTo>
                <a:lnTo>
                  <a:pt x="1995" y="382"/>
                </a:lnTo>
                <a:lnTo>
                  <a:pt x="1995" y="379"/>
                </a:lnTo>
                <a:lnTo>
                  <a:pt x="1999" y="379"/>
                </a:lnTo>
                <a:lnTo>
                  <a:pt x="1999" y="379"/>
                </a:lnTo>
                <a:lnTo>
                  <a:pt x="2002" y="379"/>
                </a:lnTo>
                <a:lnTo>
                  <a:pt x="2002" y="376"/>
                </a:lnTo>
                <a:lnTo>
                  <a:pt x="2005" y="376"/>
                </a:lnTo>
                <a:lnTo>
                  <a:pt x="2005" y="376"/>
                </a:lnTo>
                <a:lnTo>
                  <a:pt x="2008" y="376"/>
                </a:lnTo>
                <a:lnTo>
                  <a:pt x="2008" y="372"/>
                </a:lnTo>
                <a:lnTo>
                  <a:pt x="2011" y="372"/>
                </a:lnTo>
                <a:lnTo>
                  <a:pt x="2011" y="372"/>
                </a:lnTo>
                <a:lnTo>
                  <a:pt x="2015" y="372"/>
                </a:lnTo>
                <a:lnTo>
                  <a:pt x="2015" y="369"/>
                </a:lnTo>
                <a:lnTo>
                  <a:pt x="2018" y="369"/>
                </a:lnTo>
                <a:lnTo>
                  <a:pt x="2018" y="366"/>
                </a:lnTo>
                <a:lnTo>
                  <a:pt x="2024" y="366"/>
                </a:lnTo>
                <a:lnTo>
                  <a:pt x="2024" y="363"/>
                </a:lnTo>
                <a:lnTo>
                  <a:pt x="2027" y="363"/>
                </a:lnTo>
                <a:lnTo>
                  <a:pt x="2027" y="363"/>
                </a:lnTo>
                <a:lnTo>
                  <a:pt x="2031" y="363"/>
                </a:lnTo>
                <a:lnTo>
                  <a:pt x="2031" y="363"/>
                </a:lnTo>
                <a:lnTo>
                  <a:pt x="2034" y="363"/>
                </a:lnTo>
                <a:lnTo>
                  <a:pt x="2034" y="363"/>
                </a:lnTo>
                <a:lnTo>
                  <a:pt x="2037" y="363"/>
                </a:lnTo>
                <a:lnTo>
                  <a:pt x="2037" y="363"/>
                </a:lnTo>
                <a:lnTo>
                  <a:pt x="2040" y="363"/>
                </a:lnTo>
                <a:lnTo>
                  <a:pt x="2040" y="363"/>
                </a:lnTo>
                <a:lnTo>
                  <a:pt x="2043" y="363"/>
                </a:lnTo>
                <a:lnTo>
                  <a:pt x="2043" y="360"/>
                </a:lnTo>
                <a:lnTo>
                  <a:pt x="2047" y="360"/>
                </a:lnTo>
                <a:lnTo>
                  <a:pt x="2047" y="360"/>
                </a:lnTo>
                <a:lnTo>
                  <a:pt x="2050" y="360"/>
                </a:lnTo>
                <a:lnTo>
                  <a:pt x="2050" y="356"/>
                </a:lnTo>
                <a:lnTo>
                  <a:pt x="2053" y="356"/>
                </a:lnTo>
                <a:lnTo>
                  <a:pt x="2053" y="356"/>
                </a:lnTo>
                <a:lnTo>
                  <a:pt x="2056" y="356"/>
                </a:lnTo>
                <a:lnTo>
                  <a:pt x="2056" y="356"/>
                </a:lnTo>
                <a:lnTo>
                  <a:pt x="2059" y="356"/>
                </a:lnTo>
                <a:lnTo>
                  <a:pt x="2059" y="356"/>
                </a:lnTo>
                <a:lnTo>
                  <a:pt x="2063" y="356"/>
                </a:lnTo>
                <a:lnTo>
                  <a:pt x="2063" y="356"/>
                </a:lnTo>
                <a:lnTo>
                  <a:pt x="2069" y="356"/>
                </a:lnTo>
                <a:lnTo>
                  <a:pt x="2069" y="356"/>
                </a:lnTo>
                <a:lnTo>
                  <a:pt x="2072" y="356"/>
                </a:lnTo>
                <a:lnTo>
                  <a:pt x="2072" y="353"/>
                </a:lnTo>
                <a:lnTo>
                  <a:pt x="2075" y="353"/>
                </a:lnTo>
                <a:lnTo>
                  <a:pt x="2075" y="350"/>
                </a:lnTo>
                <a:lnTo>
                  <a:pt x="2079" y="350"/>
                </a:lnTo>
                <a:lnTo>
                  <a:pt x="2079" y="350"/>
                </a:lnTo>
                <a:lnTo>
                  <a:pt x="2082" y="350"/>
                </a:lnTo>
                <a:lnTo>
                  <a:pt x="2082" y="350"/>
                </a:lnTo>
                <a:lnTo>
                  <a:pt x="2085" y="350"/>
                </a:lnTo>
                <a:lnTo>
                  <a:pt x="2085" y="347"/>
                </a:lnTo>
                <a:lnTo>
                  <a:pt x="2088" y="347"/>
                </a:lnTo>
                <a:lnTo>
                  <a:pt x="2088" y="347"/>
                </a:lnTo>
                <a:lnTo>
                  <a:pt x="2092" y="347"/>
                </a:lnTo>
                <a:lnTo>
                  <a:pt x="2092" y="343"/>
                </a:lnTo>
                <a:lnTo>
                  <a:pt x="2095" y="343"/>
                </a:lnTo>
                <a:lnTo>
                  <a:pt x="2095" y="343"/>
                </a:lnTo>
                <a:lnTo>
                  <a:pt x="2098" y="343"/>
                </a:lnTo>
                <a:lnTo>
                  <a:pt x="2098" y="343"/>
                </a:lnTo>
                <a:lnTo>
                  <a:pt x="2101" y="343"/>
                </a:lnTo>
                <a:lnTo>
                  <a:pt x="2101" y="343"/>
                </a:lnTo>
                <a:lnTo>
                  <a:pt x="2104" y="343"/>
                </a:lnTo>
                <a:lnTo>
                  <a:pt x="2104" y="343"/>
                </a:lnTo>
                <a:lnTo>
                  <a:pt x="2114" y="343"/>
                </a:lnTo>
                <a:lnTo>
                  <a:pt x="2114" y="343"/>
                </a:lnTo>
                <a:lnTo>
                  <a:pt x="2117" y="343"/>
                </a:lnTo>
                <a:lnTo>
                  <a:pt x="2117" y="343"/>
                </a:lnTo>
                <a:lnTo>
                  <a:pt x="2120" y="343"/>
                </a:lnTo>
                <a:lnTo>
                  <a:pt x="2120" y="340"/>
                </a:lnTo>
                <a:lnTo>
                  <a:pt x="2124" y="340"/>
                </a:lnTo>
                <a:lnTo>
                  <a:pt x="2124" y="340"/>
                </a:lnTo>
                <a:lnTo>
                  <a:pt x="2127" y="340"/>
                </a:lnTo>
                <a:lnTo>
                  <a:pt x="2127" y="340"/>
                </a:lnTo>
                <a:lnTo>
                  <a:pt x="2130" y="340"/>
                </a:lnTo>
                <a:lnTo>
                  <a:pt x="2130" y="337"/>
                </a:lnTo>
                <a:lnTo>
                  <a:pt x="2133" y="337"/>
                </a:lnTo>
                <a:lnTo>
                  <a:pt x="2133" y="337"/>
                </a:lnTo>
                <a:lnTo>
                  <a:pt x="2136" y="337"/>
                </a:lnTo>
                <a:lnTo>
                  <a:pt x="2136" y="337"/>
                </a:lnTo>
                <a:lnTo>
                  <a:pt x="2140" y="337"/>
                </a:lnTo>
                <a:lnTo>
                  <a:pt x="2140" y="337"/>
                </a:lnTo>
                <a:lnTo>
                  <a:pt x="2143" y="337"/>
                </a:lnTo>
                <a:lnTo>
                  <a:pt x="2143" y="334"/>
                </a:lnTo>
                <a:lnTo>
                  <a:pt x="2146" y="334"/>
                </a:lnTo>
                <a:lnTo>
                  <a:pt x="2146" y="334"/>
                </a:lnTo>
                <a:lnTo>
                  <a:pt x="2149" y="334"/>
                </a:lnTo>
                <a:lnTo>
                  <a:pt x="2149" y="334"/>
                </a:lnTo>
                <a:lnTo>
                  <a:pt x="2152" y="334"/>
                </a:lnTo>
                <a:lnTo>
                  <a:pt x="2152" y="331"/>
                </a:lnTo>
                <a:lnTo>
                  <a:pt x="2156" y="331"/>
                </a:lnTo>
                <a:lnTo>
                  <a:pt x="2156" y="331"/>
                </a:lnTo>
                <a:lnTo>
                  <a:pt x="2162" y="331"/>
                </a:lnTo>
                <a:lnTo>
                  <a:pt x="2162" y="331"/>
                </a:lnTo>
                <a:lnTo>
                  <a:pt x="2165" y="331"/>
                </a:lnTo>
                <a:lnTo>
                  <a:pt x="2165" y="331"/>
                </a:lnTo>
                <a:lnTo>
                  <a:pt x="2168" y="331"/>
                </a:lnTo>
                <a:lnTo>
                  <a:pt x="2168" y="331"/>
                </a:lnTo>
                <a:lnTo>
                  <a:pt x="2172" y="331"/>
                </a:lnTo>
                <a:lnTo>
                  <a:pt x="2172" y="331"/>
                </a:lnTo>
                <a:lnTo>
                  <a:pt x="2175" y="331"/>
                </a:lnTo>
                <a:lnTo>
                  <a:pt x="2175" y="331"/>
                </a:lnTo>
                <a:lnTo>
                  <a:pt x="2178" y="331"/>
                </a:lnTo>
                <a:lnTo>
                  <a:pt x="2178" y="331"/>
                </a:lnTo>
                <a:lnTo>
                  <a:pt x="2181" y="331"/>
                </a:lnTo>
                <a:lnTo>
                  <a:pt x="2181" y="331"/>
                </a:lnTo>
                <a:lnTo>
                  <a:pt x="2184" y="331"/>
                </a:lnTo>
                <a:lnTo>
                  <a:pt x="2184" y="331"/>
                </a:lnTo>
                <a:lnTo>
                  <a:pt x="2188" y="331"/>
                </a:lnTo>
                <a:lnTo>
                  <a:pt x="2188" y="331"/>
                </a:lnTo>
                <a:lnTo>
                  <a:pt x="2191" y="331"/>
                </a:lnTo>
                <a:lnTo>
                  <a:pt x="2191" y="331"/>
                </a:lnTo>
                <a:lnTo>
                  <a:pt x="2194" y="331"/>
                </a:lnTo>
                <a:lnTo>
                  <a:pt x="2194" y="331"/>
                </a:lnTo>
                <a:lnTo>
                  <a:pt x="2197" y="331"/>
                </a:lnTo>
                <a:lnTo>
                  <a:pt x="2197" y="331"/>
                </a:lnTo>
                <a:lnTo>
                  <a:pt x="2204" y="331"/>
                </a:lnTo>
                <a:lnTo>
                  <a:pt x="2204" y="327"/>
                </a:lnTo>
                <a:lnTo>
                  <a:pt x="2207" y="327"/>
                </a:lnTo>
                <a:lnTo>
                  <a:pt x="2207" y="327"/>
                </a:lnTo>
                <a:lnTo>
                  <a:pt x="2210" y="327"/>
                </a:lnTo>
                <a:lnTo>
                  <a:pt x="2210" y="327"/>
                </a:lnTo>
                <a:lnTo>
                  <a:pt x="2213" y="327"/>
                </a:lnTo>
                <a:lnTo>
                  <a:pt x="2213" y="327"/>
                </a:lnTo>
                <a:lnTo>
                  <a:pt x="2216" y="327"/>
                </a:lnTo>
                <a:lnTo>
                  <a:pt x="2216" y="327"/>
                </a:lnTo>
                <a:lnTo>
                  <a:pt x="2220" y="327"/>
                </a:lnTo>
                <a:lnTo>
                  <a:pt x="2220" y="321"/>
                </a:lnTo>
                <a:lnTo>
                  <a:pt x="2223" y="321"/>
                </a:lnTo>
                <a:lnTo>
                  <a:pt x="2223" y="321"/>
                </a:lnTo>
                <a:lnTo>
                  <a:pt x="2226" y="321"/>
                </a:lnTo>
                <a:lnTo>
                  <a:pt x="2226" y="321"/>
                </a:lnTo>
                <a:lnTo>
                  <a:pt x="2229" y="321"/>
                </a:lnTo>
                <a:lnTo>
                  <a:pt x="2229" y="321"/>
                </a:lnTo>
                <a:lnTo>
                  <a:pt x="2232" y="321"/>
                </a:lnTo>
                <a:lnTo>
                  <a:pt x="2232" y="318"/>
                </a:lnTo>
                <a:lnTo>
                  <a:pt x="2236" y="318"/>
                </a:lnTo>
                <a:lnTo>
                  <a:pt x="2236" y="318"/>
                </a:lnTo>
                <a:lnTo>
                  <a:pt x="2239" y="318"/>
                </a:lnTo>
                <a:lnTo>
                  <a:pt x="2239" y="318"/>
                </a:lnTo>
                <a:lnTo>
                  <a:pt x="2242" y="318"/>
                </a:lnTo>
                <a:lnTo>
                  <a:pt x="2242" y="318"/>
                </a:lnTo>
                <a:lnTo>
                  <a:pt x="2245" y="318"/>
                </a:lnTo>
                <a:lnTo>
                  <a:pt x="2245" y="315"/>
                </a:lnTo>
                <a:lnTo>
                  <a:pt x="2255" y="315"/>
                </a:lnTo>
                <a:lnTo>
                  <a:pt x="2255" y="315"/>
                </a:lnTo>
                <a:lnTo>
                  <a:pt x="2258" y="315"/>
                </a:lnTo>
                <a:lnTo>
                  <a:pt x="2258" y="315"/>
                </a:lnTo>
                <a:lnTo>
                  <a:pt x="2261" y="315"/>
                </a:lnTo>
                <a:lnTo>
                  <a:pt x="2261" y="315"/>
                </a:lnTo>
                <a:lnTo>
                  <a:pt x="2264" y="315"/>
                </a:lnTo>
                <a:lnTo>
                  <a:pt x="2264" y="315"/>
                </a:lnTo>
                <a:lnTo>
                  <a:pt x="2268" y="315"/>
                </a:lnTo>
                <a:lnTo>
                  <a:pt x="2268" y="315"/>
                </a:lnTo>
                <a:lnTo>
                  <a:pt x="2271" y="315"/>
                </a:lnTo>
                <a:lnTo>
                  <a:pt x="2271" y="311"/>
                </a:lnTo>
                <a:lnTo>
                  <a:pt x="2274" y="311"/>
                </a:lnTo>
                <a:lnTo>
                  <a:pt x="2274" y="311"/>
                </a:lnTo>
                <a:lnTo>
                  <a:pt x="2277" y="311"/>
                </a:lnTo>
                <a:lnTo>
                  <a:pt x="2277" y="311"/>
                </a:lnTo>
                <a:lnTo>
                  <a:pt x="2280" y="311"/>
                </a:lnTo>
                <a:lnTo>
                  <a:pt x="2280" y="311"/>
                </a:lnTo>
                <a:lnTo>
                  <a:pt x="2284" y="311"/>
                </a:lnTo>
                <a:lnTo>
                  <a:pt x="2284" y="308"/>
                </a:lnTo>
                <a:lnTo>
                  <a:pt x="2287" y="308"/>
                </a:lnTo>
                <a:lnTo>
                  <a:pt x="2287" y="308"/>
                </a:lnTo>
                <a:lnTo>
                  <a:pt x="2290" y="308"/>
                </a:lnTo>
                <a:lnTo>
                  <a:pt x="2290" y="308"/>
                </a:lnTo>
                <a:lnTo>
                  <a:pt x="2297" y="308"/>
                </a:lnTo>
                <a:lnTo>
                  <a:pt x="2297" y="308"/>
                </a:lnTo>
                <a:lnTo>
                  <a:pt x="2300" y="308"/>
                </a:lnTo>
                <a:lnTo>
                  <a:pt x="2300" y="308"/>
                </a:lnTo>
                <a:lnTo>
                  <a:pt x="2306" y="308"/>
                </a:lnTo>
                <a:lnTo>
                  <a:pt x="2306" y="308"/>
                </a:lnTo>
                <a:lnTo>
                  <a:pt x="2309" y="308"/>
                </a:lnTo>
                <a:lnTo>
                  <a:pt x="2309" y="308"/>
                </a:lnTo>
                <a:lnTo>
                  <a:pt x="2313" y="308"/>
                </a:lnTo>
                <a:lnTo>
                  <a:pt x="2313" y="305"/>
                </a:lnTo>
                <a:lnTo>
                  <a:pt x="2316" y="305"/>
                </a:lnTo>
                <a:lnTo>
                  <a:pt x="2316" y="305"/>
                </a:lnTo>
                <a:lnTo>
                  <a:pt x="2319" y="305"/>
                </a:lnTo>
                <a:lnTo>
                  <a:pt x="2319" y="305"/>
                </a:lnTo>
                <a:lnTo>
                  <a:pt x="2322" y="305"/>
                </a:lnTo>
                <a:lnTo>
                  <a:pt x="2322" y="305"/>
                </a:lnTo>
                <a:lnTo>
                  <a:pt x="2325" y="305"/>
                </a:lnTo>
                <a:lnTo>
                  <a:pt x="2325" y="305"/>
                </a:lnTo>
                <a:lnTo>
                  <a:pt x="2329" y="305"/>
                </a:lnTo>
                <a:lnTo>
                  <a:pt x="2329" y="305"/>
                </a:lnTo>
                <a:lnTo>
                  <a:pt x="2332" y="305"/>
                </a:lnTo>
                <a:lnTo>
                  <a:pt x="2332" y="305"/>
                </a:lnTo>
                <a:lnTo>
                  <a:pt x="2335" y="305"/>
                </a:lnTo>
                <a:lnTo>
                  <a:pt x="2335" y="305"/>
                </a:lnTo>
                <a:lnTo>
                  <a:pt x="2341" y="305"/>
                </a:lnTo>
                <a:lnTo>
                  <a:pt x="2341" y="305"/>
                </a:lnTo>
                <a:lnTo>
                  <a:pt x="2345" y="305"/>
                </a:lnTo>
                <a:lnTo>
                  <a:pt x="2345" y="299"/>
                </a:lnTo>
                <a:lnTo>
                  <a:pt x="2348" y="299"/>
                </a:lnTo>
                <a:lnTo>
                  <a:pt x="2348" y="299"/>
                </a:lnTo>
                <a:lnTo>
                  <a:pt x="2351" y="299"/>
                </a:lnTo>
                <a:lnTo>
                  <a:pt x="2351" y="295"/>
                </a:lnTo>
                <a:lnTo>
                  <a:pt x="2354" y="295"/>
                </a:lnTo>
                <a:lnTo>
                  <a:pt x="2354" y="295"/>
                </a:lnTo>
                <a:lnTo>
                  <a:pt x="2357" y="295"/>
                </a:lnTo>
                <a:lnTo>
                  <a:pt x="2357" y="289"/>
                </a:lnTo>
                <a:lnTo>
                  <a:pt x="2361" y="289"/>
                </a:lnTo>
                <a:lnTo>
                  <a:pt x="2361" y="289"/>
                </a:lnTo>
                <a:lnTo>
                  <a:pt x="2364" y="289"/>
                </a:lnTo>
                <a:lnTo>
                  <a:pt x="2364" y="286"/>
                </a:lnTo>
                <a:lnTo>
                  <a:pt x="2367" y="286"/>
                </a:lnTo>
                <a:lnTo>
                  <a:pt x="2367" y="286"/>
                </a:lnTo>
                <a:lnTo>
                  <a:pt x="2370" y="286"/>
                </a:lnTo>
                <a:lnTo>
                  <a:pt x="2370" y="286"/>
                </a:lnTo>
                <a:lnTo>
                  <a:pt x="2377" y="286"/>
                </a:lnTo>
                <a:lnTo>
                  <a:pt x="2377" y="286"/>
                </a:lnTo>
                <a:lnTo>
                  <a:pt x="2380" y="286"/>
                </a:lnTo>
                <a:lnTo>
                  <a:pt x="2380" y="283"/>
                </a:lnTo>
                <a:lnTo>
                  <a:pt x="2383" y="283"/>
                </a:lnTo>
                <a:lnTo>
                  <a:pt x="2383" y="279"/>
                </a:lnTo>
                <a:lnTo>
                  <a:pt x="2393" y="279"/>
                </a:lnTo>
                <a:lnTo>
                  <a:pt x="2393" y="273"/>
                </a:lnTo>
                <a:lnTo>
                  <a:pt x="2396" y="273"/>
                </a:lnTo>
                <a:lnTo>
                  <a:pt x="2396" y="273"/>
                </a:lnTo>
                <a:lnTo>
                  <a:pt x="2402" y="273"/>
                </a:lnTo>
                <a:lnTo>
                  <a:pt x="2402" y="273"/>
                </a:lnTo>
                <a:lnTo>
                  <a:pt x="2405" y="273"/>
                </a:lnTo>
                <a:lnTo>
                  <a:pt x="2405" y="273"/>
                </a:lnTo>
                <a:lnTo>
                  <a:pt x="2409" y="273"/>
                </a:lnTo>
                <a:lnTo>
                  <a:pt x="2409" y="273"/>
                </a:lnTo>
                <a:lnTo>
                  <a:pt x="2412" y="273"/>
                </a:lnTo>
                <a:lnTo>
                  <a:pt x="2412" y="270"/>
                </a:lnTo>
                <a:lnTo>
                  <a:pt x="2415" y="270"/>
                </a:lnTo>
                <a:lnTo>
                  <a:pt x="2415" y="270"/>
                </a:lnTo>
                <a:lnTo>
                  <a:pt x="2418" y="270"/>
                </a:lnTo>
                <a:lnTo>
                  <a:pt x="2418" y="270"/>
                </a:lnTo>
                <a:lnTo>
                  <a:pt x="2421" y="270"/>
                </a:lnTo>
                <a:lnTo>
                  <a:pt x="2421" y="266"/>
                </a:lnTo>
                <a:lnTo>
                  <a:pt x="2425" y="266"/>
                </a:lnTo>
                <a:lnTo>
                  <a:pt x="2425" y="266"/>
                </a:lnTo>
                <a:lnTo>
                  <a:pt x="2428" y="266"/>
                </a:lnTo>
                <a:lnTo>
                  <a:pt x="2428" y="263"/>
                </a:lnTo>
                <a:lnTo>
                  <a:pt x="2434" y="263"/>
                </a:lnTo>
                <a:lnTo>
                  <a:pt x="2434" y="263"/>
                </a:lnTo>
                <a:lnTo>
                  <a:pt x="2437" y="263"/>
                </a:lnTo>
                <a:lnTo>
                  <a:pt x="2437" y="263"/>
                </a:lnTo>
                <a:lnTo>
                  <a:pt x="2441" y="263"/>
                </a:lnTo>
                <a:lnTo>
                  <a:pt x="2441" y="263"/>
                </a:lnTo>
                <a:lnTo>
                  <a:pt x="2444" y="263"/>
                </a:lnTo>
                <a:lnTo>
                  <a:pt x="2444" y="260"/>
                </a:lnTo>
                <a:lnTo>
                  <a:pt x="2450" y="260"/>
                </a:lnTo>
                <a:lnTo>
                  <a:pt x="2450" y="257"/>
                </a:lnTo>
                <a:lnTo>
                  <a:pt x="2453" y="257"/>
                </a:lnTo>
                <a:lnTo>
                  <a:pt x="2453" y="257"/>
                </a:lnTo>
                <a:lnTo>
                  <a:pt x="2457" y="257"/>
                </a:lnTo>
                <a:lnTo>
                  <a:pt x="2457" y="257"/>
                </a:lnTo>
                <a:lnTo>
                  <a:pt x="2460" y="257"/>
                </a:lnTo>
                <a:lnTo>
                  <a:pt x="2460" y="257"/>
                </a:lnTo>
                <a:lnTo>
                  <a:pt x="2463" y="257"/>
                </a:lnTo>
                <a:lnTo>
                  <a:pt x="2463" y="257"/>
                </a:lnTo>
                <a:lnTo>
                  <a:pt x="2473" y="257"/>
                </a:lnTo>
                <a:lnTo>
                  <a:pt x="2473" y="257"/>
                </a:lnTo>
                <a:lnTo>
                  <a:pt x="2479" y="257"/>
                </a:lnTo>
                <a:lnTo>
                  <a:pt x="2479" y="257"/>
                </a:lnTo>
                <a:lnTo>
                  <a:pt x="2482" y="257"/>
                </a:lnTo>
                <a:lnTo>
                  <a:pt x="2482" y="257"/>
                </a:lnTo>
                <a:lnTo>
                  <a:pt x="2485" y="257"/>
                </a:lnTo>
                <a:lnTo>
                  <a:pt x="2485" y="254"/>
                </a:lnTo>
                <a:lnTo>
                  <a:pt x="2489" y="254"/>
                </a:lnTo>
                <a:lnTo>
                  <a:pt x="2489" y="254"/>
                </a:lnTo>
                <a:lnTo>
                  <a:pt x="2495" y="254"/>
                </a:lnTo>
                <a:lnTo>
                  <a:pt x="2495" y="254"/>
                </a:lnTo>
                <a:lnTo>
                  <a:pt x="2498" y="254"/>
                </a:lnTo>
                <a:lnTo>
                  <a:pt x="2498" y="250"/>
                </a:lnTo>
                <a:lnTo>
                  <a:pt x="2502" y="250"/>
                </a:lnTo>
                <a:lnTo>
                  <a:pt x="2502" y="250"/>
                </a:lnTo>
                <a:lnTo>
                  <a:pt x="2505" y="250"/>
                </a:lnTo>
                <a:lnTo>
                  <a:pt x="2505" y="250"/>
                </a:lnTo>
                <a:lnTo>
                  <a:pt x="2508" y="250"/>
                </a:lnTo>
                <a:lnTo>
                  <a:pt x="2508" y="247"/>
                </a:lnTo>
                <a:lnTo>
                  <a:pt x="2511" y="247"/>
                </a:lnTo>
                <a:lnTo>
                  <a:pt x="2511" y="247"/>
                </a:lnTo>
                <a:lnTo>
                  <a:pt x="2518" y="247"/>
                </a:lnTo>
                <a:lnTo>
                  <a:pt x="2518" y="247"/>
                </a:lnTo>
                <a:lnTo>
                  <a:pt x="2524" y="247"/>
                </a:lnTo>
                <a:lnTo>
                  <a:pt x="2524" y="247"/>
                </a:lnTo>
                <a:lnTo>
                  <a:pt x="2527" y="247"/>
                </a:lnTo>
                <a:lnTo>
                  <a:pt x="2527" y="244"/>
                </a:lnTo>
                <a:lnTo>
                  <a:pt x="2530" y="244"/>
                </a:lnTo>
                <a:lnTo>
                  <a:pt x="2530" y="244"/>
                </a:lnTo>
                <a:lnTo>
                  <a:pt x="2534" y="244"/>
                </a:lnTo>
                <a:lnTo>
                  <a:pt x="2534" y="241"/>
                </a:lnTo>
                <a:lnTo>
                  <a:pt x="2537" y="241"/>
                </a:lnTo>
                <a:lnTo>
                  <a:pt x="2537" y="241"/>
                </a:lnTo>
                <a:lnTo>
                  <a:pt x="2540" y="241"/>
                </a:lnTo>
                <a:lnTo>
                  <a:pt x="2540" y="238"/>
                </a:lnTo>
                <a:lnTo>
                  <a:pt x="2546" y="238"/>
                </a:lnTo>
                <a:lnTo>
                  <a:pt x="2546" y="238"/>
                </a:lnTo>
                <a:lnTo>
                  <a:pt x="2550" y="238"/>
                </a:lnTo>
                <a:lnTo>
                  <a:pt x="2550" y="238"/>
                </a:lnTo>
                <a:lnTo>
                  <a:pt x="2553" y="238"/>
                </a:lnTo>
                <a:lnTo>
                  <a:pt x="2553" y="234"/>
                </a:lnTo>
                <a:lnTo>
                  <a:pt x="2556" y="234"/>
                </a:lnTo>
                <a:lnTo>
                  <a:pt x="2556" y="234"/>
                </a:lnTo>
                <a:lnTo>
                  <a:pt x="2559" y="234"/>
                </a:lnTo>
                <a:lnTo>
                  <a:pt x="2559" y="234"/>
                </a:lnTo>
                <a:lnTo>
                  <a:pt x="2566" y="234"/>
                </a:lnTo>
                <a:lnTo>
                  <a:pt x="2566" y="231"/>
                </a:lnTo>
                <a:lnTo>
                  <a:pt x="2572" y="231"/>
                </a:lnTo>
                <a:lnTo>
                  <a:pt x="2572" y="228"/>
                </a:lnTo>
                <a:lnTo>
                  <a:pt x="2575" y="228"/>
                </a:lnTo>
                <a:lnTo>
                  <a:pt x="2575" y="228"/>
                </a:lnTo>
                <a:lnTo>
                  <a:pt x="2578" y="228"/>
                </a:lnTo>
                <a:lnTo>
                  <a:pt x="2578" y="228"/>
                </a:lnTo>
                <a:lnTo>
                  <a:pt x="2582" y="228"/>
                </a:lnTo>
                <a:lnTo>
                  <a:pt x="2582" y="228"/>
                </a:lnTo>
                <a:lnTo>
                  <a:pt x="2585" y="228"/>
                </a:lnTo>
                <a:lnTo>
                  <a:pt x="2585" y="228"/>
                </a:lnTo>
                <a:lnTo>
                  <a:pt x="2588" y="228"/>
                </a:lnTo>
                <a:lnTo>
                  <a:pt x="2588" y="228"/>
                </a:lnTo>
                <a:lnTo>
                  <a:pt x="2594" y="228"/>
                </a:lnTo>
                <a:lnTo>
                  <a:pt x="2594" y="228"/>
                </a:lnTo>
                <a:lnTo>
                  <a:pt x="2598" y="228"/>
                </a:lnTo>
                <a:lnTo>
                  <a:pt x="2598" y="228"/>
                </a:lnTo>
                <a:lnTo>
                  <a:pt x="2601" y="228"/>
                </a:lnTo>
                <a:lnTo>
                  <a:pt x="2601" y="228"/>
                </a:lnTo>
                <a:lnTo>
                  <a:pt x="2604" y="228"/>
                </a:lnTo>
                <a:lnTo>
                  <a:pt x="2604" y="225"/>
                </a:lnTo>
                <a:lnTo>
                  <a:pt x="2607" y="225"/>
                </a:lnTo>
                <a:lnTo>
                  <a:pt x="2607" y="225"/>
                </a:lnTo>
                <a:lnTo>
                  <a:pt x="2617" y="225"/>
                </a:lnTo>
                <a:lnTo>
                  <a:pt x="2617" y="222"/>
                </a:lnTo>
                <a:lnTo>
                  <a:pt x="2620" y="222"/>
                </a:lnTo>
                <a:lnTo>
                  <a:pt x="2620" y="222"/>
                </a:lnTo>
                <a:lnTo>
                  <a:pt x="2623" y="222"/>
                </a:lnTo>
                <a:lnTo>
                  <a:pt x="2623" y="222"/>
                </a:lnTo>
                <a:lnTo>
                  <a:pt x="2626" y="222"/>
                </a:lnTo>
                <a:lnTo>
                  <a:pt x="2626" y="222"/>
                </a:lnTo>
                <a:lnTo>
                  <a:pt x="2630" y="222"/>
                </a:lnTo>
                <a:lnTo>
                  <a:pt x="2630" y="222"/>
                </a:lnTo>
                <a:lnTo>
                  <a:pt x="2633" y="222"/>
                </a:lnTo>
                <a:lnTo>
                  <a:pt x="2633" y="222"/>
                </a:lnTo>
                <a:lnTo>
                  <a:pt x="2636" y="222"/>
                </a:lnTo>
                <a:lnTo>
                  <a:pt x="2636" y="222"/>
                </a:lnTo>
                <a:lnTo>
                  <a:pt x="2639" y="222"/>
                </a:lnTo>
                <a:lnTo>
                  <a:pt x="2639" y="222"/>
                </a:lnTo>
                <a:lnTo>
                  <a:pt x="2642" y="222"/>
                </a:lnTo>
                <a:lnTo>
                  <a:pt x="2642" y="222"/>
                </a:lnTo>
                <a:lnTo>
                  <a:pt x="2646" y="222"/>
                </a:lnTo>
                <a:lnTo>
                  <a:pt x="2646" y="222"/>
                </a:lnTo>
                <a:lnTo>
                  <a:pt x="2649" y="222"/>
                </a:lnTo>
                <a:lnTo>
                  <a:pt x="2649" y="222"/>
                </a:lnTo>
                <a:lnTo>
                  <a:pt x="2652" y="222"/>
                </a:lnTo>
                <a:lnTo>
                  <a:pt x="2652" y="222"/>
                </a:lnTo>
                <a:lnTo>
                  <a:pt x="2655" y="222"/>
                </a:lnTo>
                <a:lnTo>
                  <a:pt x="2655" y="222"/>
                </a:lnTo>
                <a:lnTo>
                  <a:pt x="2665" y="222"/>
                </a:lnTo>
                <a:lnTo>
                  <a:pt x="2665" y="218"/>
                </a:lnTo>
                <a:lnTo>
                  <a:pt x="2668" y="218"/>
                </a:lnTo>
                <a:lnTo>
                  <a:pt x="2668" y="215"/>
                </a:lnTo>
                <a:lnTo>
                  <a:pt x="2671" y="215"/>
                </a:lnTo>
                <a:lnTo>
                  <a:pt x="2671" y="215"/>
                </a:lnTo>
                <a:lnTo>
                  <a:pt x="2674" y="215"/>
                </a:lnTo>
                <a:lnTo>
                  <a:pt x="2674" y="215"/>
                </a:lnTo>
                <a:lnTo>
                  <a:pt x="2678" y="215"/>
                </a:lnTo>
                <a:lnTo>
                  <a:pt x="2678" y="215"/>
                </a:lnTo>
                <a:lnTo>
                  <a:pt x="2681" y="215"/>
                </a:lnTo>
                <a:lnTo>
                  <a:pt x="2681" y="215"/>
                </a:lnTo>
                <a:lnTo>
                  <a:pt x="2687" y="215"/>
                </a:lnTo>
                <a:lnTo>
                  <a:pt x="2687" y="212"/>
                </a:lnTo>
                <a:lnTo>
                  <a:pt x="2690" y="212"/>
                </a:lnTo>
                <a:lnTo>
                  <a:pt x="2690" y="212"/>
                </a:lnTo>
                <a:lnTo>
                  <a:pt x="2694" y="212"/>
                </a:lnTo>
                <a:lnTo>
                  <a:pt x="2694" y="212"/>
                </a:lnTo>
                <a:lnTo>
                  <a:pt x="2697" y="212"/>
                </a:lnTo>
                <a:lnTo>
                  <a:pt x="2697" y="212"/>
                </a:lnTo>
                <a:lnTo>
                  <a:pt x="2700" y="212"/>
                </a:lnTo>
                <a:lnTo>
                  <a:pt x="2700" y="212"/>
                </a:lnTo>
                <a:lnTo>
                  <a:pt x="2707" y="212"/>
                </a:lnTo>
                <a:lnTo>
                  <a:pt x="2707" y="212"/>
                </a:lnTo>
                <a:lnTo>
                  <a:pt x="2710" y="212"/>
                </a:lnTo>
                <a:lnTo>
                  <a:pt x="2710" y="209"/>
                </a:lnTo>
                <a:lnTo>
                  <a:pt x="2716" y="209"/>
                </a:lnTo>
                <a:lnTo>
                  <a:pt x="2716" y="209"/>
                </a:lnTo>
                <a:lnTo>
                  <a:pt x="2719" y="209"/>
                </a:lnTo>
                <a:lnTo>
                  <a:pt x="2719" y="209"/>
                </a:lnTo>
                <a:lnTo>
                  <a:pt x="2723" y="209"/>
                </a:lnTo>
                <a:lnTo>
                  <a:pt x="2723" y="205"/>
                </a:lnTo>
                <a:lnTo>
                  <a:pt x="2729" y="205"/>
                </a:lnTo>
                <a:lnTo>
                  <a:pt x="2729" y="205"/>
                </a:lnTo>
                <a:lnTo>
                  <a:pt x="2732" y="205"/>
                </a:lnTo>
                <a:lnTo>
                  <a:pt x="2732" y="202"/>
                </a:lnTo>
                <a:lnTo>
                  <a:pt x="2735" y="202"/>
                </a:lnTo>
                <a:lnTo>
                  <a:pt x="2735" y="202"/>
                </a:lnTo>
                <a:lnTo>
                  <a:pt x="2739" y="202"/>
                </a:lnTo>
                <a:lnTo>
                  <a:pt x="2739" y="202"/>
                </a:lnTo>
                <a:lnTo>
                  <a:pt x="2742" y="202"/>
                </a:lnTo>
                <a:lnTo>
                  <a:pt x="2742" y="202"/>
                </a:lnTo>
                <a:lnTo>
                  <a:pt x="2745" y="202"/>
                </a:lnTo>
                <a:lnTo>
                  <a:pt x="2745" y="202"/>
                </a:lnTo>
                <a:lnTo>
                  <a:pt x="2748" y="202"/>
                </a:lnTo>
                <a:lnTo>
                  <a:pt x="2748" y="199"/>
                </a:lnTo>
                <a:lnTo>
                  <a:pt x="2755" y="199"/>
                </a:lnTo>
                <a:lnTo>
                  <a:pt x="2755" y="199"/>
                </a:lnTo>
                <a:lnTo>
                  <a:pt x="2758" y="199"/>
                </a:lnTo>
                <a:lnTo>
                  <a:pt x="2758" y="199"/>
                </a:lnTo>
                <a:lnTo>
                  <a:pt x="2761" y="199"/>
                </a:lnTo>
                <a:lnTo>
                  <a:pt x="2761" y="199"/>
                </a:lnTo>
                <a:lnTo>
                  <a:pt x="2767" y="199"/>
                </a:lnTo>
                <a:lnTo>
                  <a:pt x="2767" y="199"/>
                </a:lnTo>
                <a:lnTo>
                  <a:pt x="2771" y="199"/>
                </a:lnTo>
                <a:lnTo>
                  <a:pt x="2771" y="199"/>
                </a:lnTo>
                <a:lnTo>
                  <a:pt x="2774" y="199"/>
                </a:lnTo>
                <a:lnTo>
                  <a:pt x="2774" y="199"/>
                </a:lnTo>
                <a:lnTo>
                  <a:pt x="2777" y="199"/>
                </a:lnTo>
                <a:lnTo>
                  <a:pt x="2777" y="196"/>
                </a:lnTo>
                <a:lnTo>
                  <a:pt x="2780" y="196"/>
                </a:lnTo>
                <a:lnTo>
                  <a:pt x="2780" y="196"/>
                </a:lnTo>
                <a:lnTo>
                  <a:pt x="2787" y="196"/>
                </a:lnTo>
                <a:lnTo>
                  <a:pt x="2787" y="196"/>
                </a:lnTo>
                <a:lnTo>
                  <a:pt x="2790" y="196"/>
                </a:lnTo>
                <a:lnTo>
                  <a:pt x="2790" y="196"/>
                </a:lnTo>
                <a:lnTo>
                  <a:pt x="2793" y="196"/>
                </a:lnTo>
                <a:lnTo>
                  <a:pt x="2793" y="196"/>
                </a:lnTo>
                <a:lnTo>
                  <a:pt x="2799" y="196"/>
                </a:lnTo>
                <a:lnTo>
                  <a:pt x="2799" y="196"/>
                </a:lnTo>
                <a:lnTo>
                  <a:pt x="2803" y="196"/>
                </a:lnTo>
                <a:lnTo>
                  <a:pt x="2803" y="196"/>
                </a:lnTo>
                <a:lnTo>
                  <a:pt x="2809" y="196"/>
                </a:lnTo>
                <a:lnTo>
                  <a:pt x="2809" y="196"/>
                </a:lnTo>
                <a:lnTo>
                  <a:pt x="2812" y="196"/>
                </a:lnTo>
                <a:lnTo>
                  <a:pt x="2812" y="196"/>
                </a:lnTo>
                <a:lnTo>
                  <a:pt x="2815" y="196"/>
                </a:lnTo>
                <a:lnTo>
                  <a:pt x="2815" y="196"/>
                </a:lnTo>
                <a:lnTo>
                  <a:pt x="2819" y="196"/>
                </a:lnTo>
                <a:lnTo>
                  <a:pt x="2819" y="196"/>
                </a:lnTo>
                <a:lnTo>
                  <a:pt x="2822" y="196"/>
                </a:lnTo>
                <a:lnTo>
                  <a:pt x="2822" y="196"/>
                </a:lnTo>
                <a:lnTo>
                  <a:pt x="2825" y="196"/>
                </a:lnTo>
                <a:lnTo>
                  <a:pt x="2825" y="196"/>
                </a:lnTo>
                <a:lnTo>
                  <a:pt x="2831" y="196"/>
                </a:lnTo>
                <a:lnTo>
                  <a:pt x="2831" y="196"/>
                </a:lnTo>
                <a:lnTo>
                  <a:pt x="2835" y="196"/>
                </a:lnTo>
                <a:lnTo>
                  <a:pt x="2835" y="196"/>
                </a:lnTo>
                <a:lnTo>
                  <a:pt x="2838" y="196"/>
                </a:lnTo>
                <a:lnTo>
                  <a:pt x="2838" y="196"/>
                </a:lnTo>
                <a:lnTo>
                  <a:pt x="2844" y="196"/>
                </a:lnTo>
                <a:lnTo>
                  <a:pt x="2844" y="196"/>
                </a:lnTo>
                <a:lnTo>
                  <a:pt x="2847" y="196"/>
                </a:lnTo>
                <a:lnTo>
                  <a:pt x="2847" y="193"/>
                </a:lnTo>
                <a:lnTo>
                  <a:pt x="2851" y="193"/>
                </a:lnTo>
                <a:lnTo>
                  <a:pt x="2851" y="193"/>
                </a:lnTo>
                <a:lnTo>
                  <a:pt x="2854" y="193"/>
                </a:lnTo>
                <a:lnTo>
                  <a:pt x="2854" y="193"/>
                </a:lnTo>
                <a:lnTo>
                  <a:pt x="2860" y="193"/>
                </a:lnTo>
                <a:lnTo>
                  <a:pt x="2860" y="193"/>
                </a:lnTo>
                <a:lnTo>
                  <a:pt x="2863" y="193"/>
                </a:lnTo>
                <a:lnTo>
                  <a:pt x="2863" y="189"/>
                </a:lnTo>
                <a:lnTo>
                  <a:pt x="2867" y="189"/>
                </a:lnTo>
                <a:lnTo>
                  <a:pt x="2867" y="189"/>
                </a:lnTo>
                <a:lnTo>
                  <a:pt x="2870" y="189"/>
                </a:lnTo>
                <a:lnTo>
                  <a:pt x="2870" y="186"/>
                </a:lnTo>
                <a:lnTo>
                  <a:pt x="2873" y="186"/>
                </a:lnTo>
                <a:lnTo>
                  <a:pt x="2873" y="186"/>
                </a:lnTo>
                <a:lnTo>
                  <a:pt x="2879" y="186"/>
                </a:lnTo>
                <a:lnTo>
                  <a:pt x="2879" y="186"/>
                </a:lnTo>
                <a:lnTo>
                  <a:pt x="2883" y="186"/>
                </a:lnTo>
                <a:lnTo>
                  <a:pt x="2883" y="186"/>
                </a:lnTo>
                <a:lnTo>
                  <a:pt x="2889" y="186"/>
                </a:lnTo>
                <a:lnTo>
                  <a:pt x="2889" y="186"/>
                </a:lnTo>
                <a:lnTo>
                  <a:pt x="2892" y="186"/>
                </a:lnTo>
                <a:lnTo>
                  <a:pt x="2892" y="186"/>
                </a:lnTo>
                <a:lnTo>
                  <a:pt x="2895" y="186"/>
                </a:lnTo>
                <a:lnTo>
                  <a:pt x="2895" y="186"/>
                </a:lnTo>
                <a:lnTo>
                  <a:pt x="2899" y="186"/>
                </a:lnTo>
                <a:lnTo>
                  <a:pt x="2899" y="183"/>
                </a:lnTo>
                <a:lnTo>
                  <a:pt x="2908" y="183"/>
                </a:lnTo>
                <a:lnTo>
                  <a:pt x="2908" y="183"/>
                </a:lnTo>
                <a:lnTo>
                  <a:pt x="2912" y="183"/>
                </a:lnTo>
                <a:lnTo>
                  <a:pt x="2912" y="183"/>
                </a:lnTo>
                <a:lnTo>
                  <a:pt x="2915" y="183"/>
                </a:lnTo>
                <a:lnTo>
                  <a:pt x="2915" y="180"/>
                </a:lnTo>
                <a:lnTo>
                  <a:pt x="2918" y="180"/>
                </a:lnTo>
                <a:lnTo>
                  <a:pt x="2918" y="180"/>
                </a:lnTo>
                <a:lnTo>
                  <a:pt x="2921" y="180"/>
                </a:lnTo>
                <a:lnTo>
                  <a:pt x="2921" y="180"/>
                </a:lnTo>
                <a:lnTo>
                  <a:pt x="2924" y="180"/>
                </a:lnTo>
                <a:lnTo>
                  <a:pt x="2924" y="180"/>
                </a:lnTo>
                <a:lnTo>
                  <a:pt x="2928" y="180"/>
                </a:lnTo>
                <a:lnTo>
                  <a:pt x="2928" y="180"/>
                </a:lnTo>
                <a:lnTo>
                  <a:pt x="2934" y="180"/>
                </a:lnTo>
                <a:lnTo>
                  <a:pt x="2934" y="180"/>
                </a:lnTo>
                <a:lnTo>
                  <a:pt x="2937" y="180"/>
                </a:lnTo>
                <a:lnTo>
                  <a:pt x="2937" y="180"/>
                </a:lnTo>
                <a:lnTo>
                  <a:pt x="2940" y="180"/>
                </a:lnTo>
                <a:lnTo>
                  <a:pt x="2940" y="177"/>
                </a:lnTo>
                <a:lnTo>
                  <a:pt x="2944" y="177"/>
                </a:lnTo>
                <a:lnTo>
                  <a:pt x="2944" y="177"/>
                </a:lnTo>
                <a:lnTo>
                  <a:pt x="2947" y="177"/>
                </a:lnTo>
                <a:lnTo>
                  <a:pt x="2947" y="177"/>
                </a:lnTo>
                <a:lnTo>
                  <a:pt x="2950" y="177"/>
                </a:lnTo>
                <a:lnTo>
                  <a:pt x="2950" y="177"/>
                </a:lnTo>
                <a:lnTo>
                  <a:pt x="2953" y="177"/>
                </a:lnTo>
                <a:lnTo>
                  <a:pt x="2953" y="177"/>
                </a:lnTo>
                <a:lnTo>
                  <a:pt x="2956" y="177"/>
                </a:lnTo>
                <a:lnTo>
                  <a:pt x="2956" y="177"/>
                </a:lnTo>
                <a:lnTo>
                  <a:pt x="2960" y="177"/>
                </a:lnTo>
                <a:lnTo>
                  <a:pt x="2960" y="177"/>
                </a:lnTo>
                <a:lnTo>
                  <a:pt x="2963" y="177"/>
                </a:lnTo>
                <a:lnTo>
                  <a:pt x="2963" y="170"/>
                </a:lnTo>
                <a:lnTo>
                  <a:pt x="2966" y="170"/>
                </a:lnTo>
                <a:lnTo>
                  <a:pt x="2966" y="170"/>
                </a:lnTo>
                <a:lnTo>
                  <a:pt x="2969" y="170"/>
                </a:lnTo>
                <a:lnTo>
                  <a:pt x="2969" y="170"/>
                </a:lnTo>
                <a:lnTo>
                  <a:pt x="2976" y="170"/>
                </a:lnTo>
                <a:lnTo>
                  <a:pt x="2976" y="170"/>
                </a:lnTo>
                <a:lnTo>
                  <a:pt x="2982" y="170"/>
                </a:lnTo>
                <a:lnTo>
                  <a:pt x="2982" y="170"/>
                </a:lnTo>
                <a:lnTo>
                  <a:pt x="2985" y="170"/>
                </a:lnTo>
                <a:lnTo>
                  <a:pt x="2985" y="170"/>
                </a:lnTo>
                <a:lnTo>
                  <a:pt x="2988" y="170"/>
                </a:lnTo>
                <a:lnTo>
                  <a:pt x="2988" y="167"/>
                </a:lnTo>
                <a:lnTo>
                  <a:pt x="2992" y="167"/>
                </a:lnTo>
                <a:lnTo>
                  <a:pt x="2992" y="167"/>
                </a:lnTo>
                <a:lnTo>
                  <a:pt x="2995" y="167"/>
                </a:lnTo>
                <a:lnTo>
                  <a:pt x="2995" y="164"/>
                </a:lnTo>
                <a:lnTo>
                  <a:pt x="3001" y="164"/>
                </a:lnTo>
                <a:lnTo>
                  <a:pt x="3001" y="164"/>
                </a:lnTo>
                <a:lnTo>
                  <a:pt x="3004" y="164"/>
                </a:lnTo>
                <a:lnTo>
                  <a:pt x="3004" y="164"/>
                </a:lnTo>
                <a:lnTo>
                  <a:pt x="3008" y="164"/>
                </a:lnTo>
                <a:lnTo>
                  <a:pt x="3008" y="164"/>
                </a:lnTo>
                <a:lnTo>
                  <a:pt x="3011" y="164"/>
                </a:lnTo>
                <a:lnTo>
                  <a:pt x="3011" y="164"/>
                </a:lnTo>
                <a:lnTo>
                  <a:pt x="3014" y="164"/>
                </a:lnTo>
                <a:lnTo>
                  <a:pt x="3014" y="164"/>
                </a:lnTo>
                <a:lnTo>
                  <a:pt x="3017" y="164"/>
                </a:lnTo>
                <a:lnTo>
                  <a:pt x="3017" y="151"/>
                </a:lnTo>
                <a:lnTo>
                  <a:pt x="3030" y="151"/>
                </a:lnTo>
                <a:lnTo>
                  <a:pt x="3030" y="151"/>
                </a:lnTo>
                <a:lnTo>
                  <a:pt x="3033" y="151"/>
                </a:lnTo>
                <a:lnTo>
                  <a:pt x="3033" y="151"/>
                </a:lnTo>
                <a:lnTo>
                  <a:pt x="3036" y="151"/>
                </a:lnTo>
                <a:lnTo>
                  <a:pt x="3036" y="151"/>
                </a:lnTo>
                <a:lnTo>
                  <a:pt x="3040" y="151"/>
                </a:lnTo>
                <a:lnTo>
                  <a:pt x="3040" y="148"/>
                </a:lnTo>
                <a:lnTo>
                  <a:pt x="3043" y="148"/>
                </a:lnTo>
                <a:lnTo>
                  <a:pt x="3043" y="148"/>
                </a:lnTo>
                <a:lnTo>
                  <a:pt x="3046" y="148"/>
                </a:lnTo>
                <a:lnTo>
                  <a:pt x="3046" y="148"/>
                </a:lnTo>
                <a:lnTo>
                  <a:pt x="3049" y="148"/>
                </a:lnTo>
                <a:lnTo>
                  <a:pt x="3049" y="148"/>
                </a:lnTo>
                <a:lnTo>
                  <a:pt x="3052" y="148"/>
                </a:lnTo>
                <a:lnTo>
                  <a:pt x="3052" y="148"/>
                </a:lnTo>
                <a:lnTo>
                  <a:pt x="3056" y="148"/>
                </a:lnTo>
                <a:lnTo>
                  <a:pt x="3056" y="148"/>
                </a:lnTo>
                <a:lnTo>
                  <a:pt x="3059" y="148"/>
                </a:lnTo>
                <a:lnTo>
                  <a:pt x="3059" y="148"/>
                </a:lnTo>
                <a:lnTo>
                  <a:pt x="3062" y="148"/>
                </a:lnTo>
                <a:lnTo>
                  <a:pt x="3062" y="145"/>
                </a:lnTo>
                <a:lnTo>
                  <a:pt x="3065" y="145"/>
                </a:lnTo>
                <a:lnTo>
                  <a:pt x="3065" y="145"/>
                </a:lnTo>
                <a:lnTo>
                  <a:pt x="3072" y="145"/>
                </a:lnTo>
                <a:lnTo>
                  <a:pt x="3072" y="145"/>
                </a:lnTo>
                <a:lnTo>
                  <a:pt x="3078" y="145"/>
                </a:lnTo>
                <a:lnTo>
                  <a:pt x="3078" y="145"/>
                </a:lnTo>
                <a:lnTo>
                  <a:pt x="3081" y="145"/>
                </a:lnTo>
                <a:lnTo>
                  <a:pt x="3081" y="145"/>
                </a:lnTo>
                <a:lnTo>
                  <a:pt x="3084" y="145"/>
                </a:lnTo>
                <a:lnTo>
                  <a:pt x="3084" y="145"/>
                </a:lnTo>
                <a:lnTo>
                  <a:pt x="3088" y="145"/>
                </a:lnTo>
                <a:lnTo>
                  <a:pt x="3088" y="145"/>
                </a:lnTo>
                <a:lnTo>
                  <a:pt x="3091" y="145"/>
                </a:lnTo>
                <a:lnTo>
                  <a:pt x="3091" y="145"/>
                </a:lnTo>
                <a:lnTo>
                  <a:pt x="3094" y="145"/>
                </a:lnTo>
                <a:lnTo>
                  <a:pt x="3094" y="141"/>
                </a:lnTo>
                <a:lnTo>
                  <a:pt x="3097" y="141"/>
                </a:lnTo>
                <a:lnTo>
                  <a:pt x="3097" y="141"/>
                </a:lnTo>
                <a:lnTo>
                  <a:pt x="3101" y="141"/>
                </a:lnTo>
                <a:lnTo>
                  <a:pt x="3101" y="141"/>
                </a:lnTo>
                <a:lnTo>
                  <a:pt x="3104" y="141"/>
                </a:lnTo>
                <a:lnTo>
                  <a:pt x="3104" y="141"/>
                </a:lnTo>
                <a:lnTo>
                  <a:pt x="3107" y="141"/>
                </a:lnTo>
                <a:lnTo>
                  <a:pt x="3107" y="135"/>
                </a:lnTo>
                <a:lnTo>
                  <a:pt x="3110" y="135"/>
                </a:lnTo>
                <a:lnTo>
                  <a:pt x="3110" y="135"/>
                </a:lnTo>
                <a:lnTo>
                  <a:pt x="3117" y="135"/>
                </a:lnTo>
                <a:lnTo>
                  <a:pt x="3117" y="135"/>
                </a:lnTo>
                <a:lnTo>
                  <a:pt x="3120" y="135"/>
                </a:lnTo>
                <a:lnTo>
                  <a:pt x="3120" y="132"/>
                </a:lnTo>
                <a:lnTo>
                  <a:pt x="3126" y="132"/>
                </a:lnTo>
                <a:lnTo>
                  <a:pt x="3126" y="132"/>
                </a:lnTo>
                <a:lnTo>
                  <a:pt x="3129" y="132"/>
                </a:lnTo>
                <a:lnTo>
                  <a:pt x="3129" y="132"/>
                </a:lnTo>
                <a:lnTo>
                  <a:pt x="3133" y="132"/>
                </a:lnTo>
                <a:lnTo>
                  <a:pt x="3133" y="132"/>
                </a:lnTo>
                <a:lnTo>
                  <a:pt x="3136" y="132"/>
                </a:lnTo>
                <a:lnTo>
                  <a:pt x="3136" y="132"/>
                </a:lnTo>
                <a:lnTo>
                  <a:pt x="3139" y="132"/>
                </a:lnTo>
                <a:lnTo>
                  <a:pt x="3139" y="132"/>
                </a:lnTo>
                <a:lnTo>
                  <a:pt x="3142" y="132"/>
                </a:lnTo>
                <a:lnTo>
                  <a:pt x="3142" y="132"/>
                </a:lnTo>
                <a:lnTo>
                  <a:pt x="3149" y="132"/>
                </a:lnTo>
                <a:lnTo>
                  <a:pt x="3149" y="132"/>
                </a:lnTo>
                <a:lnTo>
                  <a:pt x="3152" y="132"/>
                </a:lnTo>
                <a:lnTo>
                  <a:pt x="3152" y="132"/>
                </a:lnTo>
                <a:lnTo>
                  <a:pt x="3155" y="132"/>
                </a:lnTo>
                <a:lnTo>
                  <a:pt x="3155" y="132"/>
                </a:lnTo>
                <a:lnTo>
                  <a:pt x="3158" y="132"/>
                </a:lnTo>
                <a:lnTo>
                  <a:pt x="3158" y="129"/>
                </a:lnTo>
                <a:lnTo>
                  <a:pt x="3165" y="129"/>
                </a:lnTo>
                <a:lnTo>
                  <a:pt x="3165" y="122"/>
                </a:lnTo>
                <a:lnTo>
                  <a:pt x="3168" y="122"/>
                </a:lnTo>
                <a:lnTo>
                  <a:pt x="3168" y="119"/>
                </a:lnTo>
                <a:lnTo>
                  <a:pt x="3174" y="119"/>
                </a:lnTo>
                <a:lnTo>
                  <a:pt x="3174" y="119"/>
                </a:lnTo>
                <a:lnTo>
                  <a:pt x="3177" y="119"/>
                </a:lnTo>
                <a:lnTo>
                  <a:pt x="3177" y="112"/>
                </a:lnTo>
                <a:lnTo>
                  <a:pt x="3181" y="112"/>
                </a:lnTo>
                <a:lnTo>
                  <a:pt x="3181" y="112"/>
                </a:lnTo>
                <a:lnTo>
                  <a:pt x="3184" y="112"/>
                </a:lnTo>
                <a:lnTo>
                  <a:pt x="3184" y="112"/>
                </a:lnTo>
                <a:lnTo>
                  <a:pt x="3187" y="112"/>
                </a:lnTo>
                <a:lnTo>
                  <a:pt x="3187" y="112"/>
                </a:lnTo>
                <a:lnTo>
                  <a:pt x="3193" y="112"/>
                </a:lnTo>
                <a:lnTo>
                  <a:pt x="3193" y="109"/>
                </a:lnTo>
                <a:lnTo>
                  <a:pt x="3197" y="109"/>
                </a:lnTo>
                <a:lnTo>
                  <a:pt x="3197" y="106"/>
                </a:lnTo>
                <a:lnTo>
                  <a:pt x="3200" y="106"/>
                </a:lnTo>
                <a:lnTo>
                  <a:pt x="3200" y="106"/>
                </a:lnTo>
                <a:lnTo>
                  <a:pt x="3206" y="106"/>
                </a:lnTo>
                <a:lnTo>
                  <a:pt x="3206" y="106"/>
                </a:lnTo>
                <a:lnTo>
                  <a:pt x="3213" y="106"/>
                </a:lnTo>
                <a:lnTo>
                  <a:pt x="3213" y="106"/>
                </a:lnTo>
                <a:lnTo>
                  <a:pt x="3219" y="106"/>
                </a:lnTo>
                <a:lnTo>
                  <a:pt x="3219" y="106"/>
                </a:lnTo>
                <a:lnTo>
                  <a:pt x="3222" y="106"/>
                </a:lnTo>
                <a:lnTo>
                  <a:pt x="3222" y="106"/>
                </a:lnTo>
                <a:lnTo>
                  <a:pt x="3225" y="106"/>
                </a:lnTo>
                <a:lnTo>
                  <a:pt x="3225" y="106"/>
                </a:lnTo>
                <a:lnTo>
                  <a:pt x="3229" y="106"/>
                </a:lnTo>
                <a:lnTo>
                  <a:pt x="3229" y="100"/>
                </a:lnTo>
                <a:lnTo>
                  <a:pt x="3232" y="100"/>
                </a:lnTo>
                <a:lnTo>
                  <a:pt x="3232" y="100"/>
                </a:lnTo>
                <a:lnTo>
                  <a:pt x="3235" y="100"/>
                </a:lnTo>
                <a:lnTo>
                  <a:pt x="3235" y="96"/>
                </a:lnTo>
                <a:lnTo>
                  <a:pt x="3238" y="96"/>
                </a:lnTo>
                <a:lnTo>
                  <a:pt x="3238" y="90"/>
                </a:lnTo>
                <a:lnTo>
                  <a:pt x="3241" y="90"/>
                </a:lnTo>
                <a:lnTo>
                  <a:pt x="3241" y="90"/>
                </a:lnTo>
                <a:lnTo>
                  <a:pt x="3245" y="90"/>
                </a:lnTo>
                <a:lnTo>
                  <a:pt x="3245" y="87"/>
                </a:lnTo>
                <a:lnTo>
                  <a:pt x="3248" y="87"/>
                </a:lnTo>
                <a:lnTo>
                  <a:pt x="3248" y="87"/>
                </a:lnTo>
                <a:lnTo>
                  <a:pt x="3254" y="87"/>
                </a:lnTo>
                <a:lnTo>
                  <a:pt x="3254" y="87"/>
                </a:lnTo>
                <a:lnTo>
                  <a:pt x="3257" y="87"/>
                </a:lnTo>
                <a:lnTo>
                  <a:pt x="3257" y="87"/>
                </a:lnTo>
                <a:lnTo>
                  <a:pt x="3261" y="87"/>
                </a:lnTo>
                <a:lnTo>
                  <a:pt x="3261" y="87"/>
                </a:lnTo>
                <a:lnTo>
                  <a:pt x="3273" y="87"/>
                </a:lnTo>
                <a:lnTo>
                  <a:pt x="3273" y="80"/>
                </a:lnTo>
                <a:lnTo>
                  <a:pt x="3277" y="80"/>
                </a:lnTo>
                <a:lnTo>
                  <a:pt x="3277" y="80"/>
                </a:lnTo>
                <a:lnTo>
                  <a:pt x="3280" y="80"/>
                </a:lnTo>
                <a:lnTo>
                  <a:pt x="3280" y="80"/>
                </a:lnTo>
                <a:lnTo>
                  <a:pt x="3283" y="80"/>
                </a:lnTo>
                <a:lnTo>
                  <a:pt x="3283" y="80"/>
                </a:lnTo>
                <a:lnTo>
                  <a:pt x="3289" y="80"/>
                </a:lnTo>
                <a:lnTo>
                  <a:pt x="3289" y="80"/>
                </a:lnTo>
                <a:lnTo>
                  <a:pt x="3293" y="80"/>
                </a:lnTo>
                <a:lnTo>
                  <a:pt x="3293" y="80"/>
                </a:lnTo>
                <a:lnTo>
                  <a:pt x="3299" y="80"/>
                </a:lnTo>
                <a:lnTo>
                  <a:pt x="3299" y="80"/>
                </a:lnTo>
                <a:lnTo>
                  <a:pt x="3302" y="80"/>
                </a:lnTo>
                <a:lnTo>
                  <a:pt x="3302" y="80"/>
                </a:lnTo>
                <a:lnTo>
                  <a:pt x="3306" y="80"/>
                </a:lnTo>
                <a:lnTo>
                  <a:pt x="3306" y="80"/>
                </a:lnTo>
                <a:lnTo>
                  <a:pt x="3309" y="80"/>
                </a:lnTo>
                <a:lnTo>
                  <a:pt x="3309" y="80"/>
                </a:lnTo>
                <a:lnTo>
                  <a:pt x="3315" y="80"/>
                </a:lnTo>
                <a:lnTo>
                  <a:pt x="3315" y="77"/>
                </a:lnTo>
                <a:lnTo>
                  <a:pt x="3318" y="77"/>
                </a:lnTo>
                <a:lnTo>
                  <a:pt x="3318" y="77"/>
                </a:lnTo>
                <a:lnTo>
                  <a:pt x="3322" y="77"/>
                </a:lnTo>
                <a:lnTo>
                  <a:pt x="3322" y="77"/>
                </a:lnTo>
                <a:lnTo>
                  <a:pt x="3325" y="77"/>
                </a:lnTo>
                <a:lnTo>
                  <a:pt x="3325" y="77"/>
                </a:lnTo>
                <a:lnTo>
                  <a:pt x="3328" y="77"/>
                </a:lnTo>
                <a:lnTo>
                  <a:pt x="3328" y="77"/>
                </a:lnTo>
                <a:lnTo>
                  <a:pt x="3331" y="77"/>
                </a:lnTo>
                <a:lnTo>
                  <a:pt x="3331" y="77"/>
                </a:lnTo>
                <a:lnTo>
                  <a:pt x="3334" y="77"/>
                </a:lnTo>
                <a:lnTo>
                  <a:pt x="3334" y="77"/>
                </a:lnTo>
                <a:lnTo>
                  <a:pt x="3338" y="77"/>
                </a:lnTo>
                <a:lnTo>
                  <a:pt x="3338" y="71"/>
                </a:lnTo>
                <a:lnTo>
                  <a:pt x="3344" y="71"/>
                </a:lnTo>
                <a:lnTo>
                  <a:pt x="3344" y="71"/>
                </a:lnTo>
                <a:lnTo>
                  <a:pt x="3347" y="71"/>
                </a:lnTo>
                <a:lnTo>
                  <a:pt x="3347" y="71"/>
                </a:lnTo>
                <a:lnTo>
                  <a:pt x="3354" y="71"/>
                </a:lnTo>
                <a:lnTo>
                  <a:pt x="3354" y="68"/>
                </a:lnTo>
                <a:lnTo>
                  <a:pt x="3357" y="68"/>
                </a:lnTo>
                <a:lnTo>
                  <a:pt x="3357" y="68"/>
                </a:lnTo>
                <a:lnTo>
                  <a:pt x="3360" y="68"/>
                </a:lnTo>
                <a:lnTo>
                  <a:pt x="3360" y="68"/>
                </a:lnTo>
                <a:lnTo>
                  <a:pt x="3363" y="68"/>
                </a:lnTo>
                <a:lnTo>
                  <a:pt x="3363" y="61"/>
                </a:lnTo>
                <a:lnTo>
                  <a:pt x="3366" y="61"/>
                </a:lnTo>
                <a:lnTo>
                  <a:pt x="3366" y="61"/>
                </a:lnTo>
                <a:lnTo>
                  <a:pt x="3370" y="61"/>
                </a:lnTo>
                <a:lnTo>
                  <a:pt x="3370" y="61"/>
                </a:lnTo>
                <a:lnTo>
                  <a:pt x="3373" y="61"/>
                </a:lnTo>
                <a:lnTo>
                  <a:pt x="3373" y="61"/>
                </a:lnTo>
                <a:lnTo>
                  <a:pt x="3376" y="61"/>
                </a:lnTo>
                <a:lnTo>
                  <a:pt x="3376" y="61"/>
                </a:lnTo>
                <a:lnTo>
                  <a:pt x="3379" y="61"/>
                </a:lnTo>
                <a:lnTo>
                  <a:pt x="3379" y="61"/>
                </a:lnTo>
                <a:lnTo>
                  <a:pt x="3386" y="61"/>
                </a:lnTo>
                <a:lnTo>
                  <a:pt x="3386" y="61"/>
                </a:lnTo>
                <a:lnTo>
                  <a:pt x="3392" y="61"/>
                </a:lnTo>
                <a:lnTo>
                  <a:pt x="3392" y="58"/>
                </a:lnTo>
                <a:lnTo>
                  <a:pt x="3395" y="58"/>
                </a:lnTo>
                <a:lnTo>
                  <a:pt x="3395" y="58"/>
                </a:lnTo>
                <a:lnTo>
                  <a:pt x="3398" y="58"/>
                </a:lnTo>
                <a:lnTo>
                  <a:pt x="3398" y="58"/>
                </a:lnTo>
                <a:lnTo>
                  <a:pt x="3402" y="58"/>
                </a:lnTo>
                <a:lnTo>
                  <a:pt x="3402" y="58"/>
                </a:lnTo>
                <a:lnTo>
                  <a:pt x="3405" y="58"/>
                </a:lnTo>
                <a:lnTo>
                  <a:pt x="3405" y="58"/>
                </a:lnTo>
                <a:lnTo>
                  <a:pt x="3414" y="58"/>
                </a:lnTo>
                <a:lnTo>
                  <a:pt x="3414" y="58"/>
                </a:lnTo>
                <a:lnTo>
                  <a:pt x="3418" y="58"/>
                </a:lnTo>
                <a:lnTo>
                  <a:pt x="3418" y="58"/>
                </a:lnTo>
                <a:lnTo>
                  <a:pt x="3421" y="58"/>
                </a:lnTo>
                <a:lnTo>
                  <a:pt x="3421" y="58"/>
                </a:lnTo>
                <a:lnTo>
                  <a:pt x="3424" y="58"/>
                </a:lnTo>
                <a:lnTo>
                  <a:pt x="3424" y="58"/>
                </a:lnTo>
                <a:lnTo>
                  <a:pt x="3427" y="58"/>
                </a:lnTo>
                <a:lnTo>
                  <a:pt x="3427" y="52"/>
                </a:lnTo>
                <a:lnTo>
                  <a:pt x="3430" y="52"/>
                </a:lnTo>
                <a:lnTo>
                  <a:pt x="3430" y="52"/>
                </a:lnTo>
                <a:lnTo>
                  <a:pt x="3440" y="52"/>
                </a:lnTo>
                <a:lnTo>
                  <a:pt x="3440" y="52"/>
                </a:lnTo>
                <a:lnTo>
                  <a:pt x="3443" y="52"/>
                </a:lnTo>
                <a:lnTo>
                  <a:pt x="3443" y="52"/>
                </a:lnTo>
                <a:lnTo>
                  <a:pt x="3446" y="52"/>
                </a:lnTo>
                <a:lnTo>
                  <a:pt x="3446" y="45"/>
                </a:lnTo>
                <a:lnTo>
                  <a:pt x="3450" y="45"/>
                </a:lnTo>
                <a:lnTo>
                  <a:pt x="3450" y="45"/>
                </a:lnTo>
                <a:lnTo>
                  <a:pt x="3456" y="45"/>
                </a:lnTo>
                <a:lnTo>
                  <a:pt x="3456" y="45"/>
                </a:lnTo>
                <a:lnTo>
                  <a:pt x="3462" y="45"/>
                </a:lnTo>
                <a:lnTo>
                  <a:pt x="3462" y="45"/>
                </a:lnTo>
                <a:lnTo>
                  <a:pt x="3466" y="45"/>
                </a:lnTo>
                <a:lnTo>
                  <a:pt x="3466" y="45"/>
                </a:lnTo>
                <a:lnTo>
                  <a:pt x="3469" y="45"/>
                </a:lnTo>
                <a:lnTo>
                  <a:pt x="3469" y="45"/>
                </a:lnTo>
                <a:lnTo>
                  <a:pt x="3475" y="45"/>
                </a:lnTo>
                <a:lnTo>
                  <a:pt x="3475" y="45"/>
                </a:lnTo>
                <a:lnTo>
                  <a:pt x="3488" y="45"/>
                </a:lnTo>
                <a:lnTo>
                  <a:pt x="3488" y="45"/>
                </a:lnTo>
                <a:lnTo>
                  <a:pt x="3491" y="45"/>
                </a:lnTo>
                <a:lnTo>
                  <a:pt x="3491" y="45"/>
                </a:lnTo>
                <a:lnTo>
                  <a:pt x="3494" y="45"/>
                </a:lnTo>
                <a:lnTo>
                  <a:pt x="3494" y="45"/>
                </a:lnTo>
                <a:lnTo>
                  <a:pt x="3501" y="45"/>
                </a:lnTo>
                <a:lnTo>
                  <a:pt x="3501" y="45"/>
                </a:lnTo>
                <a:lnTo>
                  <a:pt x="3511" y="45"/>
                </a:lnTo>
                <a:lnTo>
                  <a:pt x="3511" y="45"/>
                </a:lnTo>
                <a:lnTo>
                  <a:pt x="3514" y="45"/>
                </a:lnTo>
                <a:lnTo>
                  <a:pt x="3514" y="45"/>
                </a:lnTo>
                <a:lnTo>
                  <a:pt x="3517" y="45"/>
                </a:lnTo>
                <a:lnTo>
                  <a:pt x="3517" y="45"/>
                </a:lnTo>
                <a:lnTo>
                  <a:pt x="3520" y="45"/>
                </a:lnTo>
                <a:lnTo>
                  <a:pt x="3520" y="45"/>
                </a:lnTo>
                <a:lnTo>
                  <a:pt x="3527" y="45"/>
                </a:lnTo>
                <a:lnTo>
                  <a:pt x="3527" y="45"/>
                </a:lnTo>
                <a:lnTo>
                  <a:pt x="3539" y="45"/>
                </a:lnTo>
                <a:lnTo>
                  <a:pt x="3539" y="45"/>
                </a:lnTo>
                <a:lnTo>
                  <a:pt x="3543" y="45"/>
                </a:lnTo>
                <a:lnTo>
                  <a:pt x="3543" y="45"/>
                </a:lnTo>
                <a:lnTo>
                  <a:pt x="3546" y="45"/>
                </a:lnTo>
                <a:lnTo>
                  <a:pt x="3546" y="39"/>
                </a:lnTo>
                <a:lnTo>
                  <a:pt x="3559" y="39"/>
                </a:lnTo>
                <a:lnTo>
                  <a:pt x="3559" y="39"/>
                </a:lnTo>
                <a:lnTo>
                  <a:pt x="3562" y="39"/>
                </a:lnTo>
                <a:lnTo>
                  <a:pt x="3562" y="39"/>
                </a:lnTo>
                <a:lnTo>
                  <a:pt x="3565" y="39"/>
                </a:lnTo>
                <a:lnTo>
                  <a:pt x="3565" y="39"/>
                </a:lnTo>
                <a:lnTo>
                  <a:pt x="3568" y="39"/>
                </a:lnTo>
                <a:lnTo>
                  <a:pt x="3568" y="26"/>
                </a:lnTo>
                <a:lnTo>
                  <a:pt x="3575" y="26"/>
                </a:lnTo>
                <a:lnTo>
                  <a:pt x="3575" y="26"/>
                </a:lnTo>
                <a:lnTo>
                  <a:pt x="3578" y="26"/>
                </a:lnTo>
                <a:lnTo>
                  <a:pt x="3578" y="26"/>
                </a:lnTo>
                <a:lnTo>
                  <a:pt x="3584" y="26"/>
                </a:lnTo>
                <a:lnTo>
                  <a:pt x="3584" y="26"/>
                </a:lnTo>
                <a:lnTo>
                  <a:pt x="3587" y="26"/>
                </a:lnTo>
                <a:lnTo>
                  <a:pt x="3587" y="19"/>
                </a:lnTo>
                <a:lnTo>
                  <a:pt x="3591" y="19"/>
                </a:lnTo>
                <a:lnTo>
                  <a:pt x="3591" y="19"/>
                </a:lnTo>
                <a:lnTo>
                  <a:pt x="3594" y="19"/>
                </a:lnTo>
                <a:lnTo>
                  <a:pt x="3594" y="19"/>
                </a:lnTo>
                <a:lnTo>
                  <a:pt x="3597" y="19"/>
                </a:lnTo>
                <a:lnTo>
                  <a:pt x="3597" y="19"/>
                </a:lnTo>
                <a:lnTo>
                  <a:pt x="3607" y="19"/>
                </a:lnTo>
                <a:lnTo>
                  <a:pt x="3607" y="19"/>
                </a:lnTo>
                <a:lnTo>
                  <a:pt x="3610" y="19"/>
                </a:lnTo>
                <a:lnTo>
                  <a:pt x="3610" y="19"/>
                </a:lnTo>
                <a:lnTo>
                  <a:pt x="3616" y="19"/>
                </a:lnTo>
                <a:lnTo>
                  <a:pt x="3616" y="13"/>
                </a:lnTo>
                <a:lnTo>
                  <a:pt x="3619" y="13"/>
                </a:lnTo>
                <a:lnTo>
                  <a:pt x="3619" y="13"/>
                </a:lnTo>
                <a:lnTo>
                  <a:pt x="3623" y="13"/>
                </a:lnTo>
                <a:lnTo>
                  <a:pt x="3623" y="13"/>
                </a:lnTo>
                <a:lnTo>
                  <a:pt x="3629" y="13"/>
                </a:lnTo>
                <a:lnTo>
                  <a:pt x="3629" y="13"/>
                </a:lnTo>
                <a:lnTo>
                  <a:pt x="3632" y="13"/>
                </a:lnTo>
                <a:lnTo>
                  <a:pt x="3632" y="13"/>
                </a:lnTo>
                <a:lnTo>
                  <a:pt x="3635" y="13"/>
                </a:lnTo>
                <a:lnTo>
                  <a:pt x="3635" y="13"/>
                </a:lnTo>
                <a:lnTo>
                  <a:pt x="3639" y="13"/>
                </a:lnTo>
                <a:lnTo>
                  <a:pt x="3639" y="13"/>
                </a:lnTo>
                <a:lnTo>
                  <a:pt x="3642" y="13"/>
                </a:lnTo>
                <a:lnTo>
                  <a:pt x="3642" y="13"/>
                </a:lnTo>
                <a:lnTo>
                  <a:pt x="3645" y="13"/>
                </a:lnTo>
                <a:lnTo>
                  <a:pt x="3645" y="13"/>
                </a:lnTo>
                <a:lnTo>
                  <a:pt x="3651" y="13"/>
                </a:lnTo>
                <a:lnTo>
                  <a:pt x="3651" y="7"/>
                </a:lnTo>
                <a:lnTo>
                  <a:pt x="3655" y="7"/>
                </a:lnTo>
                <a:lnTo>
                  <a:pt x="3655" y="7"/>
                </a:lnTo>
                <a:lnTo>
                  <a:pt x="3658" y="7"/>
                </a:lnTo>
                <a:lnTo>
                  <a:pt x="3658" y="7"/>
                </a:lnTo>
                <a:lnTo>
                  <a:pt x="3664" y="7"/>
                </a:lnTo>
                <a:lnTo>
                  <a:pt x="3664" y="7"/>
                </a:lnTo>
                <a:lnTo>
                  <a:pt x="3667" y="7"/>
                </a:lnTo>
                <a:lnTo>
                  <a:pt x="3667" y="7"/>
                </a:lnTo>
                <a:lnTo>
                  <a:pt x="3671" y="7"/>
                </a:lnTo>
                <a:lnTo>
                  <a:pt x="3671" y="7"/>
                </a:lnTo>
                <a:lnTo>
                  <a:pt x="3674" y="7"/>
                </a:lnTo>
                <a:lnTo>
                  <a:pt x="3674" y="7"/>
                </a:lnTo>
                <a:lnTo>
                  <a:pt x="3677" y="7"/>
                </a:lnTo>
                <a:lnTo>
                  <a:pt x="3677" y="7"/>
                </a:lnTo>
                <a:lnTo>
                  <a:pt x="3680" y="7"/>
                </a:lnTo>
                <a:lnTo>
                  <a:pt x="3680" y="7"/>
                </a:lnTo>
                <a:lnTo>
                  <a:pt x="3687" y="7"/>
                </a:lnTo>
                <a:lnTo>
                  <a:pt x="3687" y="7"/>
                </a:lnTo>
                <a:lnTo>
                  <a:pt x="3690" y="7"/>
                </a:lnTo>
                <a:lnTo>
                  <a:pt x="3690" y="7"/>
                </a:lnTo>
                <a:lnTo>
                  <a:pt x="3693" y="7"/>
                </a:lnTo>
                <a:lnTo>
                  <a:pt x="3693" y="7"/>
                </a:lnTo>
                <a:lnTo>
                  <a:pt x="3696" y="7"/>
                </a:lnTo>
                <a:lnTo>
                  <a:pt x="3696" y="7"/>
                </a:lnTo>
                <a:lnTo>
                  <a:pt x="3709" y="7"/>
                </a:lnTo>
                <a:lnTo>
                  <a:pt x="3709" y="7"/>
                </a:lnTo>
                <a:lnTo>
                  <a:pt x="3712" y="7"/>
                </a:lnTo>
                <a:lnTo>
                  <a:pt x="3712" y="7"/>
                </a:lnTo>
                <a:lnTo>
                  <a:pt x="3716" y="7"/>
                </a:lnTo>
                <a:lnTo>
                  <a:pt x="3716" y="7"/>
                </a:lnTo>
                <a:lnTo>
                  <a:pt x="3719" y="7"/>
                </a:lnTo>
                <a:lnTo>
                  <a:pt x="3719" y="7"/>
                </a:lnTo>
                <a:lnTo>
                  <a:pt x="3728" y="7"/>
                </a:lnTo>
                <a:lnTo>
                  <a:pt x="3728" y="7"/>
                </a:lnTo>
                <a:lnTo>
                  <a:pt x="3732" y="7"/>
                </a:lnTo>
                <a:lnTo>
                  <a:pt x="3732" y="7"/>
                </a:lnTo>
                <a:lnTo>
                  <a:pt x="3735" y="7"/>
                </a:lnTo>
                <a:lnTo>
                  <a:pt x="3735" y="7"/>
                </a:lnTo>
                <a:lnTo>
                  <a:pt x="3738" y="7"/>
                </a:lnTo>
                <a:lnTo>
                  <a:pt x="3738" y="7"/>
                </a:lnTo>
                <a:lnTo>
                  <a:pt x="3741" y="7"/>
                </a:lnTo>
                <a:lnTo>
                  <a:pt x="3741" y="7"/>
                </a:lnTo>
                <a:lnTo>
                  <a:pt x="3748" y="7"/>
                </a:lnTo>
                <a:lnTo>
                  <a:pt x="3748" y="0"/>
                </a:lnTo>
                <a:lnTo>
                  <a:pt x="3754" y="0"/>
                </a:lnTo>
                <a:lnTo>
                  <a:pt x="3754" y="0"/>
                </a:lnTo>
                <a:lnTo>
                  <a:pt x="3757" y="0"/>
                </a:lnTo>
                <a:lnTo>
                  <a:pt x="3757" y="0"/>
                </a:lnTo>
                <a:lnTo>
                  <a:pt x="3760" y="0"/>
                </a:lnTo>
                <a:lnTo>
                  <a:pt x="3760" y="0"/>
                </a:lnTo>
                <a:lnTo>
                  <a:pt x="3764" y="0"/>
                </a:lnTo>
                <a:lnTo>
                  <a:pt x="3764" y="0"/>
                </a:lnTo>
                <a:lnTo>
                  <a:pt x="3767" y="0"/>
                </a:lnTo>
                <a:lnTo>
                  <a:pt x="3767" y="0"/>
                </a:lnTo>
                <a:lnTo>
                  <a:pt x="3773" y="0"/>
                </a:lnTo>
                <a:lnTo>
                  <a:pt x="3773" y="0"/>
                </a:lnTo>
              </a:path>
            </a:pathLst>
          </a:custGeom>
          <a:noFill/>
          <a:ln w="19050" cap="flat">
            <a:solidFill>
              <a:srgbClr val="9D9D9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6" name="Freeform 15"/>
          <p:cNvSpPr>
            <a:spLocks/>
          </p:cNvSpPr>
          <p:nvPr/>
        </p:nvSpPr>
        <p:spPr bwMode="auto">
          <a:xfrm>
            <a:off x="1476320" y="2332396"/>
            <a:ext cx="0" cy="1168094"/>
          </a:xfrm>
          <a:custGeom>
            <a:avLst/>
            <a:gdLst>
              <a:gd name="T0" fmla="*/ 2160 h 2160"/>
              <a:gd name="T1" fmla="*/ 2160 h 2160"/>
              <a:gd name="T2" fmla="*/ 0 h 2160"/>
            </a:gdLst>
            <a:ahLst/>
            <a:cxnLst>
              <a:cxn ang="0">
                <a:pos x="0" y="T0"/>
              </a:cxn>
              <a:cxn ang="0">
                <a:pos x="0" y="T1"/>
              </a:cxn>
              <a:cxn ang="0">
                <a:pos x="0" y="T2"/>
              </a:cxn>
            </a:cxnLst>
            <a:rect l="0" t="0" r="r" b="b"/>
            <a:pathLst>
              <a:path h="2160">
                <a:moveTo>
                  <a:pt x="0" y="2160"/>
                </a:moveTo>
                <a:lnTo>
                  <a:pt x="0" y="216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7" name="Freeform 16"/>
          <p:cNvSpPr>
            <a:spLocks/>
          </p:cNvSpPr>
          <p:nvPr/>
        </p:nvSpPr>
        <p:spPr bwMode="auto">
          <a:xfrm>
            <a:off x="1437538" y="3457441"/>
            <a:ext cx="38782"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8" name="Freeform 20"/>
          <p:cNvSpPr>
            <a:spLocks/>
          </p:cNvSpPr>
          <p:nvPr/>
        </p:nvSpPr>
        <p:spPr bwMode="auto">
          <a:xfrm>
            <a:off x="1437538" y="3182870"/>
            <a:ext cx="38782"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19" name="Freeform 25"/>
          <p:cNvSpPr>
            <a:spLocks/>
          </p:cNvSpPr>
          <p:nvPr/>
        </p:nvSpPr>
        <p:spPr bwMode="auto">
          <a:xfrm>
            <a:off x="1437538" y="2916443"/>
            <a:ext cx="38782"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20" name="Freeform 30"/>
          <p:cNvSpPr>
            <a:spLocks/>
          </p:cNvSpPr>
          <p:nvPr/>
        </p:nvSpPr>
        <p:spPr bwMode="auto">
          <a:xfrm>
            <a:off x="1437538" y="2650015"/>
            <a:ext cx="38782"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21" name="Freeform 35"/>
          <p:cNvSpPr>
            <a:spLocks/>
          </p:cNvSpPr>
          <p:nvPr/>
        </p:nvSpPr>
        <p:spPr bwMode="auto">
          <a:xfrm>
            <a:off x="1437538" y="2382424"/>
            <a:ext cx="38782"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22" name="Freeform 99"/>
          <p:cNvSpPr>
            <a:spLocks/>
          </p:cNvSpPr>
          <p:nvPr/>
        </p:nvSpPr>
        <p:spPr bwMode="auto">
          <a:xfrm>
            <a:off x="1476320" y="3500489"/>
            <a:ext cx="2831040" cy="0"/>
          </a:xfrm>
          <a:custGeom>
            <a:avLst/>
            <a:gdLst>
              <a:gd name="T0" fmla="*/ 0 w 3933"/>
              <a:gd name="T1" fmla="*/ 0 w 3933"/>
              <a:gd name="T2" fmla="*/ 3933 w 3933"/>
            </a:gdLst>
            <a:ahLst/>
            <a:cxnLst>
              <a:cxn ang="0">
                <a:pos x="T0" y="0"/>
              </a:cxn>
              <a:cxn ang="0">
                <a:pos x="T1" y="0"/>
              </a:cxn>
              <a:cxn ang="0">
                <a:pos x="T2" y="0"/>
              </a:cxn>
            </a:cxnLst>
            <a:rect l="0" t="0" r="r" b="b"/>
            <a:pathLst>
              <a:path w="3933">
                <a:moveTo>
                  <a:pt x="0" y="0"/>
                </a:moveTo>
                <a:lnTo>
                  <a:pt x="0" y="0"/>
                </a:lnTo>
                <a:lnTo>
                  <a:pt x="3933"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23" name="Freeform 100"/>
          <p:cNvSpPr>
            <a:spLocks/>
          </p:cNvSpPr>
          <p:nvPr/>
        </p:nvSpPr>
        <p:spPr bwMode="auto">
          <a:xfrm>
            <a:off x="1533716" y="3500489"/>
            <a:ext cx="0" cy="29087"/>
          </a:xfrm>
          <a:custGeom>
            <a:avLst/>
            <a:gdLst>
              <a:gd name="T0" fmla="*/ 0 h 53"/>
              <a:gd name="T1" fmla="*/ 0 h 53"/>
              <a:gd name="T2" fmla="*/ 53 h 53"/>
            </a:gdLst>
            <a:ahLst/>
            <a:cxnLst>
              <a:cxn ang="0">
                <a:pos x="0" y="T0"/>
              </a:cxn>
              <a:cxn ang="0">
                <a:pos x="0" y="T1"/>
              </a:cxn>
              <a:cxn ang="0">
                <a:pos x="0" y="T2"/>
              </a:cxn>
            </a:cxnLst>
            <a:rect l="0" t="0" r="r" b="b"/>
            <a:pathLst>
              <a:path h="53">
                <a:moveTo>
                  <a:pt x="0" y="0"/>
                </a:moveTo>
                <a:lnTo>
                  <a:pt x="0" y="0"/>
                </a:lnTo>
                <a:lnTo>
                  <a:pt x="0" y="5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24" name="Rectangle 101"/>
          <p:cNvSpPr>
            <a:spLocks noChangeArrowheads="1"/>
          </p:cNvSpPr>
          <p:nvPr/>
        </p:nvSpPr>
        <p:spPr bwMode="auto">
          <a:xfrm>
            <a:off x="1505793" y="354470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000" kern="0" dirty="0" smtClean="0">
                <a:latin typeface="Arial"/>
              </a:rPr>
              <a:t>0</a:t>
            </a:r>
            <a:endParaRPr lang="en-US" altLang="en-US" kern="0" dirty="0" smtClean="0">
              <a:latin typeface="Arial"/>
            </a:endParaRPr>
          </a:p>
        </p:txBody>
      </p:sp>
      <p:sp>
        <p:nvSpPr>
          <p:cNvPr id="25" name="Freeform 102"/>
          <p:cNvSpPr>
            <a:spLocks/>
          </p:cNvSpPr>
          <p:nvPr/>
        </p:nvSpPr>
        <p:spPr bwMode="auto">
          <a:xfrm>
            <a:off x="2444303" y="3500489"/>
            <a:ext cx="1552" cy="29087"/>
          </a:xfrm>
          <a:custGeom>
            <a:avLst/>
            <a:gdLst>
              <a:gd name="T0" fmla="*/ 0 w 1"/>
              <a:gd name="T1" fmla="*/ 0 h 53"/>
              <a:gd name="T2" fmla="*/ 0 w 1"/>
              <a:gd name="T3" fmla="*/ 0 h 53"/>
              <a:gd name="T4" fmla="*/ 1 w 1"/>
              <a:gd name="T5" fmla="*/ 53 h 53"/>
            </a:gdLst>
            <a:ahLst/>
            <a:cxnLst>
              <a:cxn ang="0">
                <a:pos x="T0" y="T1"/>
              </a:cxn>
              <a:cxn ang="0">
                <a:pos x="T2" y="T3"/>
              </a:cxn>
              <a:cxn ang="0">
                <a:pos x="T4" y="T5"/>
              </a:cxn>
            </a:cxnLst>
            <a:rect l="0" t="0" r="r" b="b"/>
            <a:pathLst>
              <a:path w="1" h="53">
                <a:moveTo>
                  <a:pt x="0" y="0"/>
                </a:moveTo>
                <a:lnTo>
                  <a:pt x="0" y="0"/>
                </a:lnTo>
                <a:lnTo>
                  <a:pt x="1" y="5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26" name="Rectangle 103"/>
          <p:cNvSpPr>
            <a:spLocks noChangeArrowheads="1"/>
          </p:cNvSpPr>
          <p:nvPr/>
        </p:nvSpPr>
        <p:spPr bwMode="auto">
          <a:xfrm>
            <a:off x="2413276" y="354470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000" kern="0" dirty="0" smtClean="0">
                <a:latin typeface="Arial"/>
              </a:rPr>
              <a:t>1</a:t>
            </a:r>
            <a:endParaRPr lang="en-US" altLang="en-US" kern="0" dirty="0" smtClean="0">
              <a:latin typeface="Arial"/>
            </a:endParaRPr>
          </a:p>
        </p:txBody>
      </p:sp>
      <p:sp>
        <p:nvSpPr>
          <p:cNvPr id="27" name="Freeform 104"/>
          <p:cNvSpPr>
            <a:spLocks/>
          </p:cNvSpPr>
          <p:nvPr/>
        </p:nvSpPr>
        <p:spPr bwMode="auto">
          <a:xfrm>
            <a:off x="3347133" y="3500489"/>
            <a:ext cx="0" cy="29087"/>
          </a:xfrm>
          <a:custGeom>
            <a:avLst/>
            <a:gdLst>
              <a:gd name="T0" fmla="*/ 0 h 53"/>
              <a:gd name="T1" fmla="*/ 0 h 53"/>
              <a:gd name="T2" fmla="*/ 53 h 53"/>
            </a:gdLst>
            <a:ahLst/>
            <a:cxnLst>
              <a:cxn ang="0">
                <a:pos x="0" y="T0"/>
              </a:cxn>
              <a:cxn ang="0">
                <a:pos x="0" y="T1"/>
              </a:cxn>
              <a:cxn ang="0">
                <a:pos x="0" y="T2"/>
              </a:cxn>
            </a:cxnLst>
            <a:rect l="0" t="0" r="r" b="b"/>
            <a:pathLst>
              <a:path h="53">
                <a:moveTo>
                  <a:pt x="0" y="0"/>
                </a:moveTo>
                <a:lnTo>
                  <a:pt x="0" y="0"/>
                </a:lnTo>
                <a:lnTo>
                  <a:pt x="0" y="5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28" name="Rectangle 105"/>
          <p:cNvSpPr>
            <a:spLocks noChangeArrowheads="1"/>
          </p:cNvSpPr>
          <p:nvPr/>
        </p:nvSpPr>
        <p:spPr bwMode="auto">
          <a:xfrm>
            <a:off x="3317658" y="354470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000" kern="0" dirty="0" smtClean="0">
                <a:latin typeface="Arial"/>
              </a:rPr>
              <a:t>2</a:t>
            </a:r>
            <a:endParaRPr lang="en-US" altLang="en-US" kern="0" dirty="0" smtClean="0">
              <a:latin typeface="Arial"/>
            </a:endParaRPr>
          </a:p>
        </p:txBody>
      </p:sp>
      <p:sp>
        <p:nvSpPr>
          <p:cNvPr id="29" name="Freeform 106"/>
          <p:cNvSpPr>
            <a:spLocks/>
          </p:cNvSpPr>
          <p:nvPr/>
        </p:nvSpPr>
        <p:spPr bwMode="auto">
          <a:xfrm>
            <a:off x="4248411" y="3500489"/>
            <a:ext cx="0" cy="29087"/>
          </a:xfrm>
          <a:custGeom>
            <a:avLst/>
            <a:gdLst>
              <a:gd name="T0" fmla="*/ 0 h 53"/>
              <a:gd name="T1" fmla="*/ 0 h 53"/>
              <a:gd name="T2" fmla="*/ 53 h 53"/>
            </a:gdLst>
            <a:ahLst/>
            <a:cxnLst>
              <a:cxn ang="0">
                <a:pos x="0" y="T0"/>
              </a:cxn>
              <a:cxn ang="0">
                <a:pos x="0" y="T1"/>
              </a:cxn>
              <a:cxn ang="0">
                <a:pos x="0" y="T2"/>
              </a:cxn>
            </a:cxnLst>
            <a:rect l="0" t="0" r="r" b="b"/>
            <a:pathLst>
              <a:path h="53">
                <a:moveTo>
                  <a:pt x="0" y="0"/>
                </a:moveTo>
                <a:lnTo>
                  <a:pt x="0" y="0"/>
                </a:lnTo>
                <a:lnTo>
                  <a:pt x="0" y="5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kern="0" dirty="0">
              <a:latin typeface="Arial"/>
            </a:endParaRPr>
          </a:p>
        </p:txBody>
      </p:sp>
      <p:sp>
        <p:nvSpPr>
          <p:cNvPr id="30" name="Rectangle 107"/>
          <p:cNvSpPr>
            <a:spLocks noChangeArrowheads="1"/>
          </p:cNvSpPr>
          <p:nvPr/>
        </p:nvSpPr>
        <p:spPr bwMode="auto">
          <a:xfrm>
            <a:off x="4220488" y="3544702"/>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000" kern="0" dirty="0" smtClean="0">
                <a:latin typeface="Arial"/>
              </a:rPr>
              <a:t>3</a:t>
            </a:r>
            <a:endParaRPr lang="en-US" altLang="en-US" kern="0" dirty="0" smtClean="0">
              <a:latin typeface="Arial"/>
            </a:endParaRPr>
          </a:p>
        </p:txBody>
      </p:sp>
      <p:sp>
        <p:nvSpPr>
          <p:cNvPr id="31" name="Freeform 193"/>
          <p:cNvSpPr>
            <a:spLocks/>
          </p:cNvSpPr>
          <p:nvPr/>
        </p:nvSpPr>
        <p:spPr bwMode="auto">
          <a:xfrm>
            <a:off x="5724284" y="2324265"/>
            <a:ext cx="2903583" cy="1173047"/>
          </a:xfrm>
          <a:custGeom>
            <a:avLst/>
            <a:gdLst>
              <a:gd name="T0" fmla="*/ 0 w 4040"/>
              <a:gd name="T1" fmla="*/ 0 h 2173"/>
              <a:gd name="T2" fmla="*/ 0 w 4040"/>
              <a:gd name="T3" fmla="*/ 0 h 2173"/>
              <a:gd name="T4" fmla="*/ 4040 w 4040"/>
              <a:gd name="T5" fmla="*/ 0 h 2173"/>
              <a:gd name="T6" fmla="*/ 4040 w 4040"/>
              <a:gd name="T7" fmla="*/ 2173 h 2173"/>
              <a:gd name="T8" fmla="*/ 0 w 4040"/>
              <a:gd name="T9" fmla="*/ 2173 h 2173"/>
              <a:gd name="T10" fmla="*/ 0 w 4040"/>
              <a:gd name="T11" fmla="*/ 0 h 2173"/>
            </a:gdLst>
            <a:ahLst/>
            <a:cxnLst>
              <a:cxn ang="0">
                <a:pos x="T0" y="T1"/>
              </a:cxn>
              <a:cxn ang="0">
                <a:pos x="T2" y="T3"/>
              </a:cxn>
              <a:cxn ang="0">
                <a:pos x="T4" y="T5"/>
              </a:cxn>
              <a:cxn ang="0">
                <a:pos x="T6" y="T7"/>
              </a:cxn>
              <a:cxn ang="0">
                <a:pos x="T8" y="T9"/>
              </a:cxn>
              <a:cxn ang="0">
                <a:pos x="T10" y="T11"/>
              </a:cxn>
            </a:cxnLst>
            <a:rect l="0" t="0" r="r" b="b"/>
            <a:pathLst>
              <a:path w="4040" h="2173">
                <a:moveTo>
                  <a:pt x="0" y="0"/>
                </a:moveTo>
                <a:lnTo>
                  <a:pt x="0" y="0"/>
                </a:lnTo>
                <a:lnTo>
                  <a:pt x="4040" y="0"/>
                </a:lnTo>
                <a:lnTo>
                  <a:pt x="4040" y="2173"/>
                </a:lnTo>
                <a:lnTo>
                  <a:pt x="0" y="2173"/>
                </a:lnTo>
                <a:lnTo>
                  <a:pt x="0" y="0"/>
                </a:lnTo>
                <a:close/>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32" name="Freeform 194"/>
          <p:cNvSpPr>
            <a:spLocks/>
          </p:cNvSpPr>
          <p:nvPr/>
        </p:nvSpPr>
        <p:spPr bwMode="auto">
          <a:xfrm>
            <a:off x="5724284" y="2324265"/>
            <a:ext cx="2903583" cy="1173047"/>
          </a:xfrm>
          <a:custGeom>
            <a:avLst/>
            <a:gdLst>
              <a:gd name="T0" fmla="*/ 0 w 4040"/>
              <a:gd name="T1" fmla="*/ 0 h 2173"/>
              <a:gd name="T2" fmla="*/ 0 w 4040"/>
              <a:gd name="T3" fmla="*/ 0 h 2173"/>
              <a:gd name="T4" fmla="*/ 4040 w 4040"/>
              <a:gd name="T5" fmla="*/ 0 h 2173"/>
              <a:gd name="T6" fmla="*/ 4040 w 4040"/>
              <a:gd name="T7" fmla="*/ 2173 h 2173"/>
              <a:gd name="T8" fmla="*/ 0 w 4040"/>
              <a:gd name="T9" fmla="*/ 2173 h 2173"/>
              <a:gd name="T10" fmla="*/ 0 w 4040"/>
              <a:gd name="T11" fmla="*/ 0 h 2173"/>
            </a:gdLst>
            <a:ahLst/>
            <a:cxnLst>
              <a:cxn ang="0">
                <a:pos x="T0" y="T1"/>
              </a:cxn>
              <a:cxn ang="0">
                <a:pos x="T2" y="T3"/>
              </a:cxn>
              <a:cxn ang="0">
                <a:pos x="T4" y="T5"/>
              </a:cxn>
              <a:cxn ang="0">
                <a:pos x="T6" y="T7"/>
              </a:cxn>
              <a:cxn ang="0">
                <a:pos x="T8" y="T9"/>
              </a:cxn>
              <a:cxn ang="0">
                <a:pos x="T10" y="T11"/>
              </a:cxn>
            </a:cxnLst>
            <a:rect l="0" t="0" r="r" b="b"/>
            <a:pathLst>
              <a:path w="4040" h="2173">
                <a:moveTo>
                  <a:pt x="0" y="0"/>
                </a:moveTo>
                <a:lnTo>
                  <a:pt x="0" y="0"/>
                </a:lnTo>
                <a:lnTo>
                  <a:pt x="4040" y="0"/>
                </a:lnTo>
                <a:lnTo>
                  <a:pt x="4040" y="2173"/>
                </a:lnTo>
                <a:lnTo>
                  <a:pt x="0" y="2173"/>
                </a:lnTo>
                <a:lnTo>
                  <a:pt x="0" y="0"/>
                </a:lnTo>
                <a:close/>
              </a:path>
            </a:pathLst>
          </a:custGeom>
          <a:noFill/>
          <a:ln w="9525"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33" name="Freeform 195"/>
          <p:cNvSpPr>
            <a:spLocks/>
          </p:cNvSpPr>
          <p:nvPr/>
        </p:nvSpPr>
        <p:spPr bwMode="auto">
          <a:xfrm>
            <a:off x="5724284" y="3454339"/>
            <a:ext cx="2903583" cy="0"/>
          </a:xfrm>
          <a:custGeom>
            <a:avLst/>
            <a:gdLst>
              <a:gd name="T0" fmla="*/ 0 w 4040"/>
              <a:gd name="T1" fmla="*/ 0 w 4040"/>
              <a:gd name="T2" fmla="*/ 4040 w 4040"/>
            </a:gdLst>
            <a:ahLst/>
            <a:cxnLst>
              <a:cxn ang="0">
                <a:pos x="T0" y="0"/>
              </a:cxn>
              <a:cxn ang="0">
                <a:pos x="T1" y="0"/>
              </a:cxn>
              <a:cxn ang="0">
                <a:pos x="T2" y="0"/>
              </a:cxn>
            </a:cxnLst>
            <a:rect l="0" t="0" r="r" b="b"/>
            <a:pathLst>
              <a:path w="4040">
                <a:moveTo>
                  <a:pt x="0" y="0"/>
                </a:moveTo>
                <a:lnTo>
                  <a:pt x="0" y="0"/>
                </a:lnTo>
                <a:lnTo>
                  <a:pt x="4040" y="0"/>
                </a:lnTo>
              </a:path>
            </a:pathLst>
          </a:custGeom>
          <a:noFill/>
          <a:ln w="9525" cap="flat">
            <a:solidFill>
              <a:srgbClr val="EAF2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34" name="Freeform 196"/>
          <p:cNvSpPr>
            <a:spLocks/>
          </p:cNvSpPr>
          <p:nvPr/>
        </p:nvSpPr>
        <p:spPr bwMode="auto">
          <a:xfrm>
            <a:off x="5724284" y="3180241"/>
            <a:ext cx="2903583" cy="0"/>
          </a:xfrm>
          <a:custGeom>
            <a:avLst/>
            <a:gdLst>
              <a:gd name="T0" fmla="*/ 0 w 4040"/>
              <a:gd name="T1" fmla="*/ 0 w 4040"/>
              <a:gd name="T2" fmla="*/ 4040 w 4040"/>
            </a:gdLst>
            <a:ahLst/>
            <a:cxnLst>
              <a:cxn ang="0">
                <a:pos x="T0" y="0"/>
              </a:cxn>
              <a:cxn ang="0">
                <a:pos x="T1" y="0"/>
              </a:cxn>
              <a:cxn ang="0">
                <a:pos x="T2" y="0"/>
              </a:cxn>
            </a:cxnLst>
            <a:rect l="0" t="0" r="r" b="b"/>
            <a:pathLst>
              <a:path w="4040">
                <a:moveTo>
                  <a:pt x="0" y="0"/>
                </a:moveTo>
                <a:lnTo>
                  <a:pt x="0" y="0"/>
                </a:lnTo>
                <a:lnTo>
                  <a:pt x="4040" y="0"/>
                </a:lnTo>
              </a:path>
            </a:pathLst>
          </a:custGeom>
          <a:noFill/>
          <a:ln w="9525" cap="flat">
            <a:solidFill>
              <a:srgbClr val="EAF2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35" name="Freeform 197"/>
          <p:cNvSpPr>
            <a:spLocks/>
          </p:cNvSpPr>
          <p:nvPr/>
        </p:nvSpPr>
        <p:spPr bwMode="auto">
          <a:xfrm>
            <a:off x="5724284" y="2914273"/>
            <a:ext cx="2903583" cy="0"/>
          </a:xfrm>
          <a:custGeom>
            <a:avLst/>
            <a:gdLst>
              <a:gd name="T0" fmla="*/ 0 w 4040"/>
              <a:gd name="T1" fmla="*/ 0 w 4040"/>
              <a:gd name="T2" fmla="*/ 4040 w 4040"/>
            </a:gdLst>
            <a:ahLst/>
            <a:cxnLst>
              <a:cxn ang="0">
                <a:pos x="T0" y="0"/>
              </a:cxn>
              <a:cxn ang="0">
                <a:pos x="T1" y="0"/>
              </a:cxn>
              <a:cxn ang="0">
                <a:pos x="T2" y="0"/>
              </a:cxn>
            </a:cxnLst>
            <a:rect l="0" t="0" r="r" b="b"/>
            <a:pathLst>
              <a:path w="4040">
                <a:moveTo>
                  <a:pt x="0" y="0"/>
                </a:moveTo>
                <a:lnTo>
                  <a:pt x="0" y="0"/>
                </a:lnTo>
                <a:lnTo>
                  <a:pt x="4040" y="0"/>
                </a:lnTo>
              </a:path>
            </a:pathLst>
          </a:custGeom>
          <a:noFill/>
          <a:ln w="9525" cap="flat">
            <a:solidFill>
              <a:srgbClr val="EAF2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36" name="Freeform 198"/>
          <p:cNvSpPr>
            <a:spLocks/>
          </p:cNvSpPr>
          <p:nvPr/>
        </p:nvSpPr>
        <p:spPr bwMode="auto">
          <a:xfrm>
            <a:off x="5724284" y="2648305"/>
            <a:ext cx="2903583" cy="0"/>
          </a:xfrm>
          <a:custGeom>
            <a:avLst/>
            <a:gdLst>
              <a:gd name="T0" fmla="*/ 0 w 4040"/>
              <a:gd name="T1" fmla="*/ 0 w 4040"/>
              <a:gd name="T2" fmla="*/ 4040 w 4040"/>
            </a:gdLst>
            <a:ahLst/>
            <a:cxnLst>
              <a:cxn ang="0">
                <a:pos x="T0" y="0"/>
              </a:cxn>
              <a:cxn ang="0">
                <a:pos x="T1" y="0"/>
              </a:cxn>
              <a:cxn ang="0">
                <a:pos x="T2" y="0"/>
              </a:cxn>
            </a:cxnLst>
            <a:rect l="0" t="0" r="r" b="b"/>
            <a:pathLst>
              <a:path w="4040">
                <a:moveTo>
                  <a:pt x="0" y="0"/>
                </a:moveTo>
                <a:lnTo>
                  <a:pt x="0" y="0"/>
                </a:lnTo>
                <a:lnTo>
                  <a:pt x="4040" y="0"/>
                </a:lnTo>
              </a:path>
            </a:pathLst>
          </a:custGeom>
          <a:noFill/>
          <a:ln w="9525" cap="flat">
            <a:solidFill>
              <a:srgbClr val="EAF2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37" name="Freeform 199"/>
          <p:cNvSpPr>
            <a:spLocks/>
          </p:cNvSpPr>
          <p:nvPr/>
        </p:nvSpPr>
        <p:spPr bwMode="auto">
          <a:xfrm>
            <a:off x="5724284" y="2374207"/>
            <a:ext cx="2903583" cy="0"/>
          </a:xfrm>
          <a:custGeom>
            <a:avLst/>
            <a:gdLst>
              <a:gd name="T0" fmla="*/ 0 w 4040"/>
              <a:gd name="T1" fmla="*/ 0 w 4040"/>
              <a:gd name="T2" fmla="*/ 4040 w 4040"/>
            </a:gdLst>
            <a:ahLst/>
            <a:cxnLst>
              <a:cxn ang="0">
                <a:pos x="T0" y="0"/>
              </a:cxn>
              <a:cxn ang="0">
                <a:pos x="T1" y="0"/>
              </a:cxn>
              <a:cxn ang="0">
                <a:pos x="T2" y="0"/>
              </a:cxn>
            </a:cxnLst>
            <a:rect l="0" t="0" r="r" b="b"/>
            <a:pathLst>
              <a:path w="4040">
                <a:moveTo>
                  <a:pt x="0" y="0"/>
                </a:moveTo>
                <a:lnTo>
                  <a:pt x="0" y="0"/>
                </a:lnTo>
                <a:lnTo>
                  <a:pt x="4040" y="0"/>
                </a:lnTo>
              </a:path>
            </a:pathLst>
          </a:custGeom>
          <a:noFill/>
          <a:ln w="9525" cap="flat">
            <a:solidFill>
              <a:srgbClr val="EAF2F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38" name="Freeform 200"/>
          <p:cNvSpPr>
            <a:spLocks/>
          </p:cNvSpPr>
          <p:nvPr/>
        </p:nvSpPr>
        <p:spPr bwMode="auto">
          <a:xfrm>
            <a:off x="5781580" y="2389306"/>
            <a:ext cx="2788988" cy="1065034"/>
          </a:xfrm>
          <a:custGeom>
            <a:avLst/>
            <a:gdLst>
              <a:gd name="T0" fmla="*/ 33 w 3880"/>
              <a:gd name="T1" fmla="*/ 1801 h 1973"/>
              <a:gd name="T2" fmla="*/ 76 w 3880"/>
              <a:gd name="T3" fmla="*/ 1703 h 1973"/>
              <a:gd name="T4" fmla="*/ 119 w 3880"/>
              <a:gd name="T5" fmla="*/ 1625 h 1973"/>
              <a:gd name="T6" fmla="*/ 162 w 3880"/>
              <a:gd name="T7" fmla="*/ 1573 h 1973"/>
              <a:gd name="T8" fmla="*/ 208 w 3880"/>
              <a:gd name="T9" fmla="*/ 1511 h 1973"/>
              <a:gd name="T10" fmla="*/ 258 w 3880"/>
              <a:gd name="T11" fmla="*/ 1456 h 1973"/>
              <a:gd name="T12" fmla="*/ 301 w 3880"/>
              <a:gd name="T13" fmla="*/ 1394 h 1973"/>
              <a:gd name="T14" fmla="*/ 353 w 3880"/>
              <a:gd name="T15" fmla="*/ 1371 h 1973"/>
              <a:gd name="T16" fmla="*/ 396 w 3880"/>
              <a:gd name="T17" fmla="*/ 1332 h 1973"/>
              <a:gd name="T18" fmla="*/ 443 w 3880"/>
              <a:gd name="T19" fmla="*/ 1300 h 1973"/>
              <a:gd name="T20" fmla="*/ 492 w 3880"/>
              <a:gd name="T21" fmla="*/ 1258 h 1973"/>
              <a:gd name="T22" fmla="*/ 535 w 3880"/>
              <a:gd name="T23" fmla="*/ 1199 h 1973"/>
              <a:gd name="T24" fmla="*/ 591 w 3880"/>
              <a:gd name="T25" fmla="*/ 1141 h 1973"/>
              <a:gd name="T26" fmla="*/ 657 w 3880"/>
              <a:gd name="T27" fmla="*/ 1085 h 1973"/>
              <a:gd name="T28" fmla="*/ 707 w 3880"/>
              <a:gd name="T29" fmla="*/ 1043 h 1973"/>
              <a:gd name="T30" fmla="*/ 760 w 3880"/>
              <a:gd name="T31" fmla="*/ 1017 h 1973"/>
              <a:gd name="T32" fmla="*/ 812 w 3880"/>
              <a:gd name="T33" fmla="*/ 978 h 1973"/>
              <a:gd name="T34" fmla="*/ 855 w 3880"/>
              <a:gd name="T35" fmla="*/ 952 h 1973"/>
              <a:gd name="T36" fmla="*/ 905 w 3880"/>
              <a:gd name="T37" fmla="*/ 926 h 1973"/>
              <a:gd name="T38" fmla="*/ 951 w 3880"/>
              <a:gd name="T39" fmla="*/ 897 h 1973"/>
              <a:gd name="T40" fmla="*/ 1004 w 3880"/>
              <a:gd name="T41" fmla="*/ 868 h 1973"/>
              <a:gd name="T42" fmla="*/ 1054 w 3880"/>
              <a:gd name="T43" fmla="*/ 848 h 1973"/>
              <a:gd name="T44" fmla="*/ 1113 w 3880"/>
              <a:gd name="T45" fmla="*/ 835 h 1973"/>
              <a:gd name="T46" fmla="*/ 1176 w 3880"/>
              <a:gd name="T47" fmla="*/ 825 h 1973"/>
              <a:gd name="T48" fmla="*/ 1238 w 3880"/>
              <a:gd name="T49" fmla="*/ 793 h 1973"/>
              <a:gd name="T50" fmla="*/ 1308 w 3880"/>
              <a:gd name="T51" fmla="*/ 770 h 1973"/>
              <a:gd name="T52" fmla="*/ 1361 w 3880"/>
              <a:gd name="T53" fmla="*/ 757 h 1973"/>
              <a:gd name="T54" fmla="*/ 1413 w 3880"/>
              <a:gd name="T55" fmla="*/ 737 h 1973"/>
              <a:gd name="T56" fmla="*/ 1460 w 3880"/>
              <a:gd name="T57" fmla="*/ 724 h 1973"/>
              <a:gd name="T58" fmla="*/ 1513 w 3880"/>
              <a:gd name="T59" fmla="*/ 702 h 1973"/>
              <a:gd name="T60" fmla="*/ 1559 w 3880"/>
              <a:gd name="T61" fmla="*/ 669 h 1973"/>
              <a:gd name="T62" fmla="*/ 1605 w 3880"/>
              <a:gd name="T63" fmla="*/ 659 h 1973"/>
              <a:gd name="T64" fmla="*/ 1658 w 3880"/>
              <a:gd name="T65" fmla="*/ 640 h 1973"/>
              <a:gd name="T66" fmla="*/ 1711 w 3880"/>
              <a:gd name="T67" fmla="*/ 630 h 1973"/>
              <a:gd name="T68" fmla="*/ 1764 w 3880"/>
              <a:gd name="T69" fmla="*/ 598 h 1973"/>
              <a:gd name="T70" fmla="*/ 1810 w 3880"/>
              <a:gd name="T71" fmla="*/ 562 h 1973"/>
              <a:gd name="T72" fmla="*/ 1863 w 3880"/>
              <a:gd name="T73" fmla="*/ 542 h 1973"/>
              <a:gd name="T74" fmla="*/ 1935 w 3880"/>
              <a:gd name="T75" fmla="*/ 529 h 1973"/>
              <a:gd name="T76" fmla="*/ 1978 w 3880"/>
              <a:gd name="T77" fmla="*/ 507 h 1973"/>
              <a:gd name="T78" fmla="*/ 2028 w 3880"/>
              <a:gd name="T79" fmla="*/ 487 h 1973"/>
              <a:gd name="T80" fmla="*/ 2097 w 3880"/>
              <a:gd name="T81" fmla="*/ 458 h 1973"/>
              <a:gd name="T82" fmla="*/ 2147 w 3880"/>
              <a:gd name="T83" fmla="*/ 442 h 1973"/>
              <a:gd name="T84" fmla="*/ 2219 w 3880"/>
              <a:gd name="T85" fmla="*/ 425 h 1973"/>
              <a:gd name="T86" fmla="*/ 2279 w 3880"/>
              <a:gd name="T87" fmla="*/ 403 h 1973"/>
              <a:gd name="T88" fmla="*/ 2331 w 3880"/>
              <a:gd name="T89" fmla="*/ 367 h 1973"/>
              <a:gd name="T90" fmla="*/ 2381 w 3880"/>
              <a:gd name="T91" fmla="*/ 351 h 1973"/>
              <a:gd name="T92" fmla="*/ 2450 w 3880"/>
              <a:gd name="T93" fmla="*/ 341 h 1973"/>
              <a:gd name="T94" fmla="*/ 2510 w 3880"/>
              <a:gd name="T95" fmla="*/ 341 h 1973"/>
              <a:gd name="T96" fmla="*/ 2596 w 3880"/>
              <a:gd name="T97" fmla="*/ 308 h 1973"/>
              <a:gd name="T98" fmla="*/ 2681 w 3880"/>
              <a:gd name="T99" fmla="*/ 276 h 1973"/>
              <a:gd name="T100" fmla="*/ 2744 w 3880"/>
              <a:gd name="T101" fmla="*/ 243 h 1973"/>
              <a:gd name="T102" fmla="*/ 2807 w 3880"/>
              <a:gd name="T103" fmla="*/ 208 h 1973"/>
              <a:gd name="T104" fmla="*/ 2899 w 3880"/>
              <a:gd name="T105" fmla="*/ 172 h 1973"/>
              <a:gd name="T106" fmla="*/ 2969 w 3880"/>
              <a:gd name="T107" fmla="*/ 146 h 1973"/>
              <a:gd name="T108" fmla="*/ 3035 w 3880"/>
              <a:gd name="T109" fmla="*/ 130 h 1973"/>
              <a:gd name="T110" fmla="*/ 3111 w 3880"/>
              <a:gd name="T111" fmla="*/ 130 h 1973"/>
              <a:gd name="T112" fmla="*/ 3240 w 3880"/>
              <a:gd name="T113" fmla="*/ 113 h 1973"/>
              <a:gd name="T114" fmla="*/ 3339 w 3880"/>
              <a:gd name="T115" fmla="*/ 97 h 1973"/>
              <a:gd name="T116" fmla="*/ 3421 w 3880"/>
              <a:gd name="T117" fmla="*/ 78 h 1973"/>
              <a:gd name="T118" fmla="*/ 3537 w 3880"/>
              <a:gd name="T119" fmla="*/ 78 h 1973"/>
              <a:gd name="T120" fmla="*/ 3596 w 3880"/>
              <a:gd name="T121" fmla="*/ 55 h 1973"/>
              <a:gd name="T122" fmla="*/ 3669 w 3880"/>
              <a:gd name="T123" fmla="*/ 32 h 1973"/>
              <a:gd name="T124" fmla="*/ 3765 w 3880"/>
              <a:gd name="T125" fmla="*/ 0 h 19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80" h="1973">
                <a:moveTo>
                  <a:pt x="0" y="1973"/>
                </a:moveTo>
                <a:lnTo>
                  <a:pt x="0" y="1973"/>
                </a:lnTo>
                <a:lnTo>
                  <a:pt x="0" y="1973"/>
                </a:lnTo>
                <a:lnTo>
                  <a:pt x="0" y="1973"/>
                </a:lnTo>
                <a:lnTo>
                  <a:pt x="3" y="1973"/>
                </a:lnTo>
                <a:lnTo>
                  <a:pt x="3" y="1927"/>
                </a:lnTo>
                <a:lnTo>
                  <a:pt x="10" y="1927"/>
                </a:lnTo>
                <a:lnTo>
                  <a:pt x="10" y="1908"/>
                </a:lnTo>
                <a:lnTo>
                  <a:pt x="13" y="1908"/>
                </a:lnTo>
                <a:lnTo>
                  <a:pt x="13" y="1898"/>
                </a:lnTo>
                <a:lnTo>
                  <a:pt x="17" y="1898"/>
                </a:lnTo>
                <a:lnTo>
                  <a:pt x="17" y="1875"/>
                </a:lnTo>
                <a:lnTo>
                  <a:pt x="20" y="1875"/>
                </a:lnTo>
                <a:lnTo>
                  <a:pt x="20" y="1846"/>
                </a:lnTo>
                <a:lnTo>
                  <a:pt x="23" y="1846"/>
                </a:lnTo>
                <a:lnTo>
                  <a:pt x="23" y="1836"/>
                </a:lnTo>
                <a:lnTo>
                  <a:pt x="27" y="1836"/>
                </a:lnTo>
                <a:lnTo>
                  <a:pt x="27" y="1827"/>
                </a:lnTo>
                <a:lnTo>
                  <a:pt x="30" y="1827"/>
                </a:lnTo>
                <a:lnTo>
                  <a:pt x="30" y="1817"/>
                </a:lnTo>
                <a:lnTo>
                  <a:pt x="33" y="1817"/>
                </a:lnTo>
                <a:lnTo>
                  <a:pt x="33" y="1801"/>
                </a:lnTo>
                <a:lnTo>
                  <a:pt x="36" y="1801"/>
                </a:lnTo>
                <a:lnTo>
                  <a:pt x="36" y="1791"/>
                </a:lnTo>
                <a:lnTo>
                  <a:pt x="40" y="1791"/>
                </a:lnTo>
                <a:lnTo>
                  <a:pt x="40" y="1788"/>
                </a:lnTo>
                <a:lnTo>
                  <a:pt x="43" y="1788"/>
                </a:lnTo>
                <a:lnTo>
                  <a:pt x="43" y="1781"/>
                </a:lnTo>
                <a:lnTo>
                  <a:pt x="46" y="1781"/>
                </a:lnTo>
                <a:lnTo>
                  <a:pt x="46" y="1768"/>
                </a:lnTo>
                <a:lnTo>
                  <a:pt x="50" y="1768"/>
                </a:lnTo>
                <a:lnTo>
                  <a:pt x="50" y="1762"/>
                </a:lnTo>
                <a:lnTo>
                  <a:pt x="56" y="1762"/>
                </a:lnTo>
                <a:lnTo>
                  <a:pt x="56" y="1749"/>
                </a:lnTo>
                <a:lnTo>
                  <a:pt x="63" y="1749"/>
                </a:lnTo>
                <a:lnTo>
                  <a:pt x="63" y="1749"/>
                </a:lnTo>
                <a:lnTo>
                  <a:pt x="66" y="1749"/>
                </a:lnTo>
                <a:lnTo>
                  <a:pt x="66" y="1742"/>
                </a:lnTo>
                <a:lnTo>
                  <a:pt x="70" y="1742"/>
                </a:lnTo>
                <a:lnTo>
                  <a:pt x="70" y="1729"/>
                </a:lnTo>
                <a:lnTo>
                  <a:pt x="73" y="1729"/>
                </a:lnTo>
                <a:lnTo>
                  <a:pt x="73" y="1716"/>
                </a:lnTo>
                <a:lnTo>
                  <a:pt x="76" y="1716"/>
                </a:lnTo>
                <a:lnTo>
                  <a:pt x="76" y="1703"/>
                </a:lnTo>
                <a:lnTo>
                  <a:pt x="79" y="1703"/>
                </a:lnTo>
                <a:lnTo>
                  <a:pt x="79" y="1683"/>
                </a:lnTo>
                <a:lnTo>
                  <a:pt x="83" y="1683"/>
                </a:lnTo>
                <a:lnTo>
                  <a:pt x="83" y="1683"/>
                </a:lnTo>
                <a:lnTo>
                  <a:pt x="86" y="1683"/>
                </a:lnTo>
                <a:lnTo>
                  <a:pt x="86" y="1677"/>
                </a:lnTo>
                <a:lnTo>
                  <a:pt x="89" y="1677"/>
                </a:lnTo>
                <a:lnTo>
                  <a:pt x="89" y="1677"/>
                </a:lnTo>
                <a:lnTo>
                  <a:pt x="96" y="1677"/>
                </a:lnTo>
                <a:lnTo>
                  <a:pt x="96" y="1677"/>
                </a:lnTo>
                <a:lnTo>
                  <a:pt x="103" y="1677"/>
                </a:lnTo>
                <a:lnTo>
                  <a:pt x="103" y="1677"/>
                </a:lnTo>
                <a:lnTo>
                  <a:pt x="106" y="1677"/>
                </a:lnTo>
                <a:lnTo>
                  <a:pt x="106" y="1661"/>
                </a:lnTo>
                <a:lnTo>
                  <a:pt x="109" y="1661"/>
                </a:lnTo>
                <a:lnTo>
                  <a:pt x="109" y="1657"/>
                </a:lnTo>
                <a:lnTo>
                  <a:pt x="112" y="1657"/>
                </a:lnTo>
                <a:lnTo>
                  <a:pt x="112" y="1651"/>
                </a:lnTo>
                <a:lnTo>
                  <a:pt x="116" y="1651"/>
                </a:lnTo>
                <a:lnTo>
                  <a:pt x="116" y="1638"/>
                </a:lnTo>
                <a:lnTo>
                  <a:pt x="119" y="1638"/>
                </a:lnTo>
                <a:lnTo>
                  <a:pt x="119" y="1625"/>
                </a:lnTo>
                <a:lnTo>
                  <a:pt x="122" y="1625"/>
                </a:lnTo>
                <a:lnTo>
                  <a:pt x="122" y="1618"/>
                </a:lnTo>
                <a:lnTo>
                  <a:pt x="126" y="1618"/>
                </a:lnTo>
                <a:lnTo>
                  <a:pt x="126" y="1615"/>
                </a:lnTo>
                <a:lnTo>
                  <a:pt x="129" y="1615"/>
                </a:lnTo>
                <a:lnTo>
                  <a:pt x="129" y="1612"/>
                </a:lnTo>
                <a:lnTo>
                  <a:pt x="132" y="1612"/>
                </a:lnTo>
                <a:lnTo>
                  <a:pt x="132" y="1612"/>
                </a:lnTo>
                <a:lnTo>
                  <a:pt x="136" y="1612"/>
                </a:lnTo>
                <a:lnTo>
                  <a:pt x="136" y="1605"/>
                </a:lnTo>
                <a:lnTo>
                  <a:pt x="139" y="1605"/>
                </a:lnTo>
                <a:lnTo>
                  <a:pt x="139" y="1599"/>
                </a:lnTo>
                <a:lnTo>
                  <a:pt x="142" y="1599"/>
                </a:lnTo>
                <a:lnTo>
                  <a:pt x="142" y="1596"/>
                </a:lnTo>
                <a:lnTo>
                  <a:pt x="145" y="1596"/>
                </a:lnTo>
                <a:lnTo>
                  <a:pt x="145" y="1589"/>
                </a:lnTo>
                <a:lnTo>
                  <a:pt x="152" y="1589"/>
                </a:lnTo>
                <a:lnTo>
                  <a:pt x="152" y="1589"/>
                </a:lnTo>
                <a:lnTo>
                  <a:pt x="159" y="1589"/>
                </a:lnTo>
                <a:lnTo>
                  <a:pt x="159" y="1583"/>
                </a:lnTo>
                <a:lnTo>
                  <a:pt x="162" y="1583"/>
                </a:lnTo>
                <a:lnTo>
                  <a:pt x="162" y="1573"/>
                </a:lnTo>
                <a:lnTo>
                  <a:pt x="165" y="1573"/>
                </a:lnTo>
                <a:lnTo>
                  <a:pt x="165" y="1563"/>
                </a:lnTo>
                <a:lnTo>
                  <a:pt x="169" y="1563"/>
                </a:lnTo>
                <a:lnTo>
                  <a:pt x="169" y="1563"/>
                </a:lnTo>
                <a:lnTo>
                  <a:pt x="172" y="1563"/>
                </a:lnTo>
                <a:lnTo>
                  <a:pt x="172" y="1563"/>
                </a:lnTo>
                <a:lnTo>
                  <a:pt x="175" y="1563"/>
                </a:lnTo>
                <a:lnTo>
                  <a:pt x="175" y="1557"/>
                </a:lnTo>
                <a:lnTo>
                  <a:pt x="178" y="1557"/>
                </a:lnTo>
                <a:lnTo>
                  <a:pt x="178" y="1553"/>
                </a:lnTo>
                <a:lnTo>
                  <a:pt x="182" y="1553"/>
                </a:lnTo>
                <a:lnTo>
                  <a:pt x="182" y="1540"/>
                </a:lnTo>
                <a:lnTo>
                  <a:pt x="188" y="1540"/>
                </a:lnTo>
                <a:lnTo>
                  <a:pt x="188" y="1537"/>
                </a:lnTo>
                <a:lnTo>
                  <a:pt x="198" y="1537"/>
                </a:lnTo>
                <a:lnTo>
                  <a:pt x="198" y="1531"/>
                </a:lnTo>
                <a:lnTo>
                  <a:pt x="202" y="1531"/>
                </a:lnTo>
                <a:lnTo>
                  <a:pt x="202" y="1521"/>
                </a:lnTo>
                <a:lnTo>
                  <a:pt x="205" y="1521"/>
                </a:lnTo>
                <a:lnTo>
                  <a:pt x="205" y="1511"/>
                </a:lnTo>
                <a:lnTo>
                  <a:pt x="208" y="1511"/>
                </a:lnTo>
                <a:lnTo>
                  <a:pt x="208" y="1511"/>
                </a:lnTo>
                <a:lnTo>
                  <a:pt x="212" y="1511"/>
                </a:lnTo>
                <a:lnTo>
                  <a:pt x="212" y="1508"/>
                </a:lnTo>
                <a:lnTo>
                  <a:pt x="215" y="1508"/>
                </a:lnTo>
                <a:lnTo>
                  <a:pt x="215" y="1505"/>
                </a:lnTo>
                <a:lnTo>
                  <a:pt x="218" y="1505"/>
                </a:lnTo>
                <a:lnTo>
                  <a:pt x="218" y="1501"/>
                </a:lnTo>
                <a:lnTo>
                  <a:pt x="228" y="1501"/>
                </a:lnTo>
                <a:lnTo>
                  <a:pt x="228" y="1495"/>
                </a:lnTo>
                <a:lnTo>
                  <a:pt x="235" y="1495"/>
                </a:lnTo>
                <a:lnTo>
                  <a:pt x="235" y="1488"/>
                </a:lnTo>
                <a:lnTo>
                  <a:pt x="238" y="1488"/>
                </a:lnTo>
                <a:lnTo>
                  <a:pt x="238" y="1479"/>
                </a:lnTo>
                <a:lnTo>
                  <a:pt x="241" y="1479"/>
                </a:lnTo>
                <a:lnTo>
                  <a:pt x="241" y="1472"/>
                </a:lnTo>
                <a:lnTo>
                  <a:pt x="248" y="1472"/>
                </a:lnTo>
                <a:lnTo>
                  <a:pt x="248" y="1472"/>
                </a:lnTo>
                <a:lnTo>
                  <a:pt x="251" y="1472"/>
                </a:lnTo>
                <a:lnTo>
                  <a:pt x="251" y="1472"/>
                </a:lnTo>
                <a:lnTo>
                  <a:pt x="254" y="1472"/>
                </a:lnTo>
                <a:lnTo>
                  <a:pt x="254" y="1456"/>
                </a:lnTo>
                <a:lnTo>
                  <a:pt x="258" y="1456"/>
                </a:lnTo>
                <a:lnTo>
                  <a:pt x="258" y="1456"/>
                </a:lnTo>
                <a:lnTo>
                  <a:pt x="261" y="1456"/>
                </a:lnTo>
                <a:lnTo>
                  <a:pt x="261" y="1453"/>
                </a:lnTo>
                <a:lnTo>
                  <a:pt x="264" y="1453"/>
                </a:lnTo>
                <a:lnTo>
                  <a:pt x="264" y="1446"/>
                </a:lnTo>
                <a:lnTo>
                  <a:pt x="268" y="1446"/>
                </a:lnTo>
                <a:lnTo>
                  <a:pt x="268" y="1440"/>
                </a:lnTo>
                <a:lnTo>
                  <a:pt x="271" y="1440"/>
                </a:lnTo>
                <a:lnTo>
                  <a:pt x="271" y="1433"/>
                </a:lnTo>
                <a:lnTo>
                  <a:pt x="274" y="1433"/>
                </a:lnTo>
                <a:lnTo>
                  <a:pt x="274" y="1427"/>
                </a:lnTo>
                <a:lnTo>
                  <a:pt x="278" y="1427"/>
                </a:lnTo>
                <a:lnTo>
                  <a:pt x="278" y="1427"/>
                </a:lnTo>
                <a:lnTo>
                  <a:pt x="281" y="1427"/>
                </a:lnTo>
                <a:lnTo>
                  <a:pt x="281" y="1423"/>
                </a:lnTo>
                <a:lnTo>
                  <a:pt x="284" y="1423"/>
                </a:lnTo>
                <a:lnTo>
                  <a:pt x="284" y="1420"/>
                </a:lnTo>
                <a:lnTo>
                  <a:pt x="294" y="1420"/>
                </a:lnTo>
                <a:lnTo>
                  <a:pt x="294" y="1414"/>
                </a:lnTo>
                <a:lnTo>
                  <a:pt x="297" y="1414"/>
                </a:lnTo>
                <a:lnTo>
                  <a:pt x="297" y="1407"/>
                </a:lnTo>
                <a:lnTo>
                  <a:pt x="301" y="1407"/>
                </a:lnTo>
                <a:lnTo>
                  <a:pt x="301" y="1394"/>
                </a:lnTo>
                <a:lnTo>
                  <a:pt x="307" y="1394"/>
                </a:lnTo>
                <a:lnTo>
                  <a:pt x="307" y="1394"/>
                </a:lnTo>
                <a:lnTo>
                  <a:pt x="317" y="1394"/>
                </a:lnTo>
                <a:lnTo>
                  <a:pt x="317" y="1394"/>
                </a:lnTo>
                <a:lnTo>
                  <a:pt x="320" y="1394"/>
                </a:lnTo>
                <a:lnTo>
                  <a:pt x="320" y="1391"/>
                </a:lnTo>
                <a:lnTo>
                  <a:pt x="324" y="1391"/>
                </a:lnTo>
                <a:lnTo>
                  <a:pt x="324" y="1384"/>
                </a:lnTo>
                <a:lnTo>
                  <a:pt x="330" y="1384"/>
                </a:lnTo>
                <a:lnTo>
                  <a:pt x="330" y="1381"/>
                </a:lnTo>
                <a:lnTo>
                  <a:pt x="334" y="1381"/>
                </a:lnTo>
                <a:lnTo>
                  <a:pt x="334" y="1381"/>
                </a:lnTo>
                <a:lnTo>
                  <a:pt x="337" y="1381"/>
                </a:lnTo>
                <a:lnTo>
                  <a:pt x="337" y="1381"/>
                </a:lnTo>
                <a:lnTo>
                  <a:pt x="344" y="1381"/>
                </a:lnTo>
                <a:lnTo>
                  <a:pt x="344" y="1381"/>
                </a:lnTo>
                <a:lnTo>
                  <a:pt x="347" y="1381"/>
                </a:lnTo>
                <a:lnTo>
                  <a:pt x="347" y="1375"/>
                </a:lnTo>
                <a:lnTo>
                  <a:pt x="350" y="1375"/>
                </a:lnTo>
                <a:lnTo>
                  <a:pt x="350" y="1371"/>
                </a:lnTo>
                <a:lnTo>
                  <a:pt x="353" y="1371"/>
                </a:lnTo>
                <a:lnTo>
                  <a:pt x="353" y="1371"/>
                </a:lnTo>
                <a:lnTo>
                  <a:pt x="357" y="1371"/>
                </a:lnTo>
                <a:lnTo>
                  <a:pt x="357" y="1371"/>
                </a:lnTo>
                <a:lnTo>
                  <a:pt x="360" y="1371"/>
                </a:lnTo>
                <a:lnTo>
                  <a:pt x="360" y="1368"/>
                </a:lnTo>
                <a:lnTo>
                  <a:pt x="363" y="1368"/>
                </a:lnTo>
                <a:lnTo>
                  <a:pt x="363" y="1365"/>
                </a:lnTo>
                <a:lnTo>
                  <a:pt x="367" y="1365"/>
                </a:lnTo>
                <a:lnTo>
                  <a:pt x="367" y="1362"/>
                </a:lnTo>
                <a:lnTo>
                  <a:pt x="370" y="1362"/>
                </a:lnTo>
                <a:lnTo>
                  <a:pt x="370" y="1362"/>
                </a:lnTo>
                <a:lnTo>
                  <a:pt x="373" y="1362"/>
                </a:lnTo>
                <a:lnTo>
                  <a:pt x="373" y="1362"/>
                </a:lnTo>
                <a:lnTo>
                  <a:pt x="380" y="1362"/>
                </a:lnTo>
                <a:lnTo>
                  <a:pt x="380" y="1355"/>
                </a:lnTo>
                <a:lnTo>
                  <a:pt x="383" y="1355"/>
                </a:lnTo>
                <a:lnTo>
                  <a:pt x="383" y="1345"/>
                </a:lnTo>
                <a:lnTo>
                  <a:pt x="390" y="1345"/>
                </a:lnTo>
                <a:lnTo>
                  <a:pt x="390" y="1339"/>
                </a:lnTo>
                <a:lnTo>
                  <a:pt x="393" y="1339"/>
                </a:lnTo>
                <a:lnTo>
                  <a:pt x="393" y="1332"/>
                </a:lnTo>
                <a:lnTo>
                  <a:pt x="396" y="1332"/>
                </a:lnTo>
                <a:lnTo>
                  <a:pt x="396" y="1332"/>
                </a:lnTo>
                <a:lnTo>
                  <a:pt x="400" y="1332"/>
                </a:lnTo>
                <a:lnTo>
                  <a:pt x="400" y="1326"/>
                </a:lnTo>
                <a:lnTo>
                  <a:pt x="403" y="1326"/>
                </a:lnTo>
                <a:lnTo>
                  <a:pt x="403" y="1326"/>
                </a:lnTo>
                <a:lnTo>
                  <a:pt x="410" y="1326"/>
                </a:lnTo>
                <a:lnTo>
                  <a:pt x="410" y="1323"/>
                </a:lnTo>
                <a:lnTo>
                  <a:pt x="413" y="1323"/>
                </a:lnTo>
                <a:lnTo>
                  <a:pt x="413" y="1323"/>
                </a:lnTo>
                <a:lnTo>
                  <a:pt x="416" y="1323"/>
                </a:lnTo>
                <a:lnTo>
                  <a:pt x="416" y="1316"/>
                </a:lnTo>
                <a:lnTo>
                  <a:pt x="420" y="1316"/>
                </a:lnTo>
                <a:lnTo>
                  <a:pt x="420" y="1316"/>
                </a:lnTo>
                <a:lnTo>
                  <a:pt x="423" y="1316"/>
                </a:lnTo>
                <a:lnTo>
                  <a:pt x="423" y="1310"/>
                </a:lnTo>
                <a:lnTo>
                  <a:pt x="426" y="1310"/>
                </a:lnTo>
                <a:lnTo>
                  <a:pt x="426" y="1303"/>
                </a:lnTo>
                <a:lnTo>
                  <a:pt x="429" y="1303"/>
                </a:lnTo>
                <a:lnTo>
                  <a:pt x="429" y="1303"/>
                </a:lnTo>
                <a:lnTo>
                  <a:pt x="439" y="1303"/>
                </a:lnTo>
                <a:lnTo>
                  <a:pt x="439" y="1300"/>
                </a:lnTo>
                <a:lnTo>
                  <a:pt x="443" y="1300"/>
                </a:lnTo>
                <a:lnTo>
                  <a:pt x="443" y="1300"/>
                </a:lnTo>
                <a:lnTo>
                  <a:pt x="453" y="1300"/>
                </a:lnTo>
                <a:lnTo>
                  <a:pt x="453" y="1297"/>
                </a:lnTo>
                <a:lnTo>
                  <a:pt x="456" y="1297"/>
                </a:lnTo>
                <a:lnTo>
                  <a:pt x="456" y="1293"/>
                </a:lnTo>
                <a:lnTo>
                  <a:pt x="459" y="1293"/>
                </a:lnTo>
                <a:lnTo>
                  <a:pt x="459" y="1293"/>
                </a:lnTo>
                <a:lnTo>
                  <a:pt x="462" y="1293"/>
                </a:lnTo>
                <a:lnTo>
                  <a:pt x="462" y="1293"/>
                </a:lnTo>
                <a:lnTo>
                  <a:pt x="466" y="1293"/>
                </a:lnTo>
                <a:lnTo>
                  <a:pt x="466" y="1293"/>
                </a:lnTo>
                <a:lnTo>
                  <a:pt x="469" y="1293"/>
                </a:lnTo>
                <a:lnTo>
                  <a:pt x="469" y="1290"/>
                </a:lnTo>
                <a:lnTo>
                  <a:pt x="472" y="1290"/>
                </a:lnTo>
                <a:lnTo>
                  <a:pt x="472" y="1280"/>
                </a:lnTo>
                <a:lnTo>
                  <a:pt x="476" y="1280"/>
                </a:lnTo>
                <a:lnTo>
                  <a:pt x="476" y="1274"/>
                </a:lnTo>
                <a:lnTo>
                  <a:pt x="479" y="1274"/>
                </a:lnTo>
                <a:lnTo>
                  <a:pt x="479" y="1274"/>
                </a:lnTo>
                <a:lnTo>
                  <a:pt x="489" y="1274"/>
                </a:lnTo>
                <a:lnTo>
                  <a:pt x="489" y="1267"/>
                </a:lnTo>
                <a:lnTo>
                  <a:pt x="492" y="1267"/>
                </a:lnTo>
                <a:lnTo>
                  <a:pt x="492" y="1258"/>
                </a:lnTo>
                <a:lnTo>
                  <a:pt x="495" y="1258"/>
                </a:lnTo>
                <a:lnTo>
                  <a:pt x="495" y="1251"/>
                </a:lnTo>
                <a:lnTo>
                  <a:pt x="499" y="1251"/>
                </a:lnTo>
                <a:lnTo>
                  <a:pt x="499" y="1251"/>
                </a:lnTo>
                <a:lnTo>
                  <a:pt x="502" y="1251"/>
                </a:lnTo>
                <a:lnTo>
                  <a:pt x="502" y="1241"/>
                </a:lnTo>
                <a:lnTo>
                  <a:pt x="505" y="1241"/>
                </a:lnTo>
                <a:lnTo>
                  <a:pt x="505" y="1235"/>
                </a:lnTo>
                <a:lnTo>
                  <a:pt x="509" y="1235"/>
                </a:lnTo>
                <a:lnTo>
                  <a:pt x="509" y="1235"/>
                </a:lnTo>
                <a:lnTo>
                  <a:pt x="512" y="1235"/>
                </a:lnTo>
                <a:lnTo>
                  <a:pt x="512" y="1232"/>
                </a:lnTo>
                <a:lnTo>
                  <a:pt x="515" y="1232"/>
                </a:lnTo>
                <a:lnTo>
                  <a:pt x="515" y="1222"/>
                </a:lnTo>
                <a:lnTo>
                  <a:pt x="519" y="1222"/>
                </a:lnTo>
                <a:lnTo>
                  <a:pt x="519" y="1219"/>
                </a:lnTo>
                <a:lnTo>
                  <a:pt x="522" y="1219"/>
                </a:lnTo>
                <a:lnTo>
                  <a:pt x="522" y="1212"/>
                </a:lnTo>
                <a:lnTo>
                  <a:pt x="525" y="1212"/>
                </a:lnTo>
                <a:lnTo>
                  <a:pt x="525" y="1199"/>
                </a:lnTo>
                <a:lnTo>
                  <a:pt x="535" y="1199"/>
                </a:lnTo>
                <a:lnTo>
                  <a:pt x="535" y="1199"/>
                </a:lnTo>
                <a:lnTo>
                  <a:pt x="538" y="1199"/>
                </a:lnTo>
                <a:lnTo>
                  <a:pt x="538" y="1183"/>
                </a:lnTo>
                <a:lnTo>
                  <a:pt x="542" y="1183"/>
                </a:lnTo>
                <a:lnTo>
                  <a:pt x="542" y="1176"/>
                </a:lnTo>
                <a:lnTo>
                  <a:pt x="545" y="1176"/>
                </a:lnTo>
                <a:lnTo>
                  <a:pt x="545" y="1173"/>
                </a:lnTo>
                <a:lnTo>
                  <a:pt x="548" y="1173"/>
                </a:lnTo>
                <a:lnTo>
                  <a:pt x="548" y="1163"/>
                </a:lnTo>
                <a:lnTo>
                  <a:pt x="555" y="1163"/>
                </a:lnTo>
                <a:lnTo>
                  <a:pt x="555" y="1160"/>
                </a:lnTo>
                <a:lnTo>
                  <a:pt x="565" y="1160"/>
                </a:lnTo>
                <a:lnTo>
                  <a:pt x="565" y="1160"/>
                </a:lnTo>
                <a:lnTo>
                  <a:pt x="568" y="1160"/>
                </a:lnTo>
                <a:lnTo>
                  <a:pt x="568" y="1160"/>
                </a:lnTo>
                <a:lnTo>
                  <a:pt x="571" y="1160"/>
                </a:lnTo>
                <a:lnTo>
                  <a:pt x="571" y="1144"/>
                </a:lnTo>
                <a:lnTo>
                  <a:pt x="581" y="1144"/>
                </a:lnTo>
                <a:lnTo>
                  <a:pt x="581" y="1141"/>
                </a:lnTo>
                <a:lnTo>
                  <a:pt x="585" y="1141"/>
                </a:lnTo>
                <a:lnTo>
                  <a:pt x="585" y="1141"/>
                </a:lnTo>
                <a:lnTo>
                  <a:pt x="591" y="1141"/>
                </a:lnTo>
                <a:lnTo>
                  <a:pt x="591" y="1141"/>
                </a:lnTo>
                <a:lnTo>
                  <a:pt x="595" y="1141"/>
                </a:lnTo>
                <a:lnTo>
                  <a:pt x="595" y="1134"/>
                </a:lnTo>
                <a:lnTo>
                  <a:pt x="604" y="1134"/>
                </a:lnTo>
                <a:lnTo>
                  <a:pt x="604" y="1121"/>
                </a:lnTo>
                <a:lnTo>
                  <a:pt x="608" y="1121"/>
                </a:lnTo>
                <a:lnTo>
                  <a:pt x="608" y="1115"/>
                </a:lnTo>
                <a:lnTo>
                  <a:pt x="618" y="1115"/>
                </a:lnTo>
                <a:lnTo>
                  <a:pt x="618" y="1111"/>
                </a:lnTo>
                <a:lnTo>
                  <a:pt x="621" y="1111"/>
                </a:lnTo>
                <a:lnTo>
                  <a:pt x="621" y="1105"/>
                </a:lnTo>
                <a:lnTo>
                  <a:pt x="624" y="1105"/>
                </a:lnTo>
                <a:lnTo>
                  <a:pt x="624" y="1098"/>
                </a:lnTo>
                <a:lnTo>
                  <a:pt x="634" y="1098"/>
                </a:lnTo>
                <a:lnTo>
                  <a:pt x="634" y="1098"/>
                </a:lnTo>
                <a:lnTo>
                  <a:pt x="641" y="1098"/>
                </a:lnTo>
                <a:lnTo>
                  <a:pt x="641" y="1098"/>
                </a:lnTo>
                <a:lnTo>
                  <a:pt x="644" y="1098"/>
                </a:lnTo>
                <a:lnTo>
                  <a:pt x="644" y="1095"/>
                </a:lnTo>
                <a:lnTo>
                  <a:pt x="647" y="1095"/>
                </a:lnTo>
                <a:lnTo>
                  <a:pt x="647" y="1089"/>
                </a:lnTo>
                <a:lnTo>
                  <a:pt x="657" y="1089"/>
                </a:lnTo>
                <a:lnTo>
                  <a:pt x="657" y="1085"/>
                </a:lnTo>
                <a:lnTo>
                  <a:pt x="661" y="1085"/>
                </a:lnTo>
                <a:lnTo>
                  <a:pt x="661" y="1079"/>
                </a:lnTo>
                <a:lnTo>
                  <a:pt x="670" y="1079"/>
                </a:lnTo>
                <a:lnTo>
                  <a:pt x="670" y="1079"/>
                </a:lnTo>
                <a:lnTo>
                  <a:pt x="677" y="1079"/>
                </a:lnTo>
                <a:lnTo>
                  <a:pt x="677" y="1076"/>
                </a:lnTo>
                <a:lnTo>
                  <a:pt x="680" y="1076"/>
                </a:lnTo>
                <a:lnTo>
                  <a:pt x="680" y="1069"/>
                </a:lnTo>
                <a:lnTo>
                  <a:pt x="687" y="1069"/>
                </a:lnTo>
                <a:lnTo>
                  <a:pt x="687" y="1066"/>
                </a:lnTo>
                <a:lnTo>
                  <a:pt x="690" y="1066"/>
                </a:lnTo>
                <a:lnTo>
                  <a:pt x="690" y="1053"/>
                </a:lnTo>
                <a:lnTo>
                  <a:pt x="694" y="1053"/>
                </a:lnTo>
                <a:lnTo>
                  <a:pt x="694" y="1053"/>
                </a:lnTo>
                <a:lnTo>
                  <a:pt x="697" y="1053"/>
                </a:lnTo>
                <a:lnTo>
                  <a:pt x="697" y="1053"/>
                </a:lnTo>
                <a:lnTo>
                  <a:pt x="700" y="1053"/>
                </a:lnTo>
                <a:lnTo>
                  <a:pt x="700" y="1050"/>
                </a:lnTo>
                <a:lnTo>
                  <a:pt x="704" y="1050"/>
                </a:lnTo>
                <a:lnTo>
                  <a:pt x="704" y="1043"/>
                </a:lnTo>
                <a:lnTo>
                  <a:pt x="707" y="1043"/>
                </a:lnTo>
                <a:lnTo>
                  <a:pt x="707" y="1043"/>
                </a:lnTo>
                <a:lnTo>
                  <a:pt x="710" y="1043"/>
                </a:lnTo>
                <a:lnTo>
                  <a:pt x="710" y="1037"/>
                </a:lnTo>
                <a:lnTo>
                  <a:pt x="713" y="1037"/>
                </a:lnTo>
                <a:lnTo>
                  <a:pt x="713" y="1037"/>
                </a:lnTo>
                <a:lnTo>
                  <a:pt x="717" y="1037"/>
                </a:lnTo>
                <a:lnTo>
                  <a:pt x="717" y="1037"/>
                </a:lnTo>
                <a:lnTo>
                  <a:pt x="720" y="1037"/>
                </a:lnTo>
                <a:lnTo>
                  <a:pt x="720" y="1030"/>
                </a:lnTo>
                <a:lnTo>
                  <a:pt x="727" y="1030"/>
                </a:lnTo>
                <a:lnTo>
                  <a:pt x="727" y="1030"/>
                </a:lnTo>
                <a:lnTo>
                  <a:pt x="737" y="1030"/>
                </a:lnTo>
                <a:lnTo>
                  <a:pt x="737" y="1030"/>
                </a:lnTo>
                <a:lnTo>
                  <a:pt x="743" y="1030"/>
                </a:lnTo>
                <a:lnTo>
                  <a:pt x="743" y="1030"/>
                </a:lnTo>
                <a:lnTo>
                  <a:pt x="750" y="1030"/>
                </a:lnTo>
                <a:lnTo>
                  <a:pt x="750" y="1027"/>
                </a:lnTo>
                <a:lnTo>
                  <a:pt x="753" y="1027"/>
                </a:lnTo>
                <a:lnTo>
                  <a:pt x="753" y="1027"/>
                </a:lnTo>
                <a:lnTo>
                  <a:pt x="756" y="1027"/>
                </a:lnTo>
                <a:lnTo>
                  <a:pt x="756" y="1024"/>
                </a:lnTo>
                <a:lnTo>
                  <a:pt x="760" y="1024"/>
                </a:lnTo>
                <a:lnTo>
                  <a:pt x="760" y="1017"/>
                </a:lnTo>
                <a:lnTo>
                  <a:pt x="763" y="1017"/>
                </a:lnTo>
                <a:lnTo>
                  <a:pt x="763" y="1014"/>
                </a:lnTo>
                <a:lnTo>
                  <a:pt x="766" y="1014"/>
                </a:lnTo>
                <a:lnTo>
                  <a:pt x="766" y="1004"/>
                </a:lnTo>
                <a:lnTo>
                  <a:pt x="776" y="1004"/>
                </a:lnTo>
                <a:lnTo>
                  <a:pt x="776" y="1001"/>
                </a:lnTo>
                <a:lnTo>
                  <a:pt x="783" y="1001"/>
                </a:lnTo>
                <a:lnTo>
                  <a:pt x="783" y="998"/>
                </a:lnTo>
                <a:lnTo>
                  <a:pt x="786" y="998"/>
                </a:lnTo>
                <a:lnTo>
                  <a:pt x="786" y="994"/>
                </a:lnTo>
                <a:lnTo>
                  <a:pt x="789" y="994"/>
                </a:lnTo>
                <a:lnTo>
                  <a:pt x="789" y="994"/>
                </a:lnTo>
                <a:lnTo>
                  <a:pt x="796" y="994"/>
                </a:lnTo>
                <a:lnTo>
                  <a:pt x="796" y="988"/>
                </a:lnTo>
                <a:lnTo>
                  <a:pt x="799" y="988"/>
                </a:lnTo>
                <a:lnTo>
                  <a:pt x="799" y="985"/>
                </a:lnTo>
                <a:lnTo>
                  <a:pt x="806" y="985"/>
                </a:lnTo>
                <a:lnTo>
                  <a:pt x="806" y="981"/>
                </a:lnTo>
                <a:lnTo>
                  <a:pt x="809" y="981"/>
                </a:lnTo>
                <a:lnTo>
                  <a:pt x="809" y="981"/>
                </a:lnTo>
                <a:lnTo>
                  <a:pt x="812" y="981"/>
                </a:lnTo>
                <a:lnTo>
                  <a:pt x="812" y="978"/>
                </a:lnTo>
                <a:lnTo>
                  <a:pt x="819" y="978"/>
                </a:lnTo>
                <a:lnTo>
                  <a:pt x="819" y="968"/>
                </a:lnTo>
                <a:lnTo>
                  <a:pt x="822" y="968"/>
                </a:lnTo>
                <a:lnTo>
                  <a:pt x="822" y="968"/>
                </a:lnTo>
                <a:lnTo>
                  <a:pt x="826" y="968"/>
                </a:lnTo>
                <a:lnTo>
                  <a:pt x="826" y="962"/>
                </a:lnTo>
                <a:lnTo>
                  <a:pt x="829" y="962"/>
                </a:lnTo>
                <a:lnTo>
                  <a:pt x="829" y="955"/>
                </a:lnTo>
                <a:lnTo>
                  <a:pt x="832" y="955"/>
                </a:lnTo>
                <a:lnTo>
                  <a:pt x="832" y="955"/>
                </a:lnTo>
                <a:lnTo>
                  <a:pt x="836" y="955"/>
                </a:lnTo>
                <a:lnTo>
                  <a:pt x="836" y="955"/>
                </a:lnTo>
                <a:lnTo>
                  <a:pt x="839" y="955"/>
                </a:lnTo>
                <a:lnTo>
                  <a:pt x="839" y="955"/>
                </a:lnTo>
                <a:lnTo>
                  <a:pt x="842" y="955"/>
                </a:lnTo>
                <a:lnTo>
                  <a:pt x="842" y="955"/>
                </a:lnTo>
                <a:lnTo>
                  <a:pt x="846" y="955"/>
                </a:lnTo>
                <a:lnTo>
                  <a:pt x="846" y="952"/>
                </a:lnTo>
                <a:lnTo>
                  <a:pt x="852" y="952"/>
                </a:lnTo>
                <a:lnTo>
                  <a:pt x="852" y="952"/>
                </a:lnTo>
                <a:lnTo>
                  <a:pt x="855" y="952"/>
                </a:lnTo>
                <a:lnTo>
                  <a:pt x="855" y="952"/>
                </a:lnTo>
                <a:lnTo>
                  <a:pt x="859" y="952"/>
                </a:lnTo>
                <a:lnTo>
                  <a:pt x="859" y="952"/>
                </a:lnTo>
                <a:lnTo>
                  <a:pt x="862" y="952"/>
                </a:lnTo>
                <a:lnTo>
                  <a:pt x="862" y="952"/>
                </a:lnTo>
                <a:lnTo>
                  <a:pt x="869" y="952"/>
                </a:lnTo>
                <a:lnTo>
                  <a:pt x="869" y="952"/>
                </a:lnTo>
                <a:lnTo>
                  <a:pt x="872" y="952"/>
                </a:lnTo>
                <a:lnTo>
                  <a:pt x="872" y="942"/>
                </a:lnTo>
                <a:lnTo>
                  <a:pt x="879" y="942"/>
                </a:lnTo>
                <a:lnTo>
                  <a:pt x="879" y="942"/>
                </a:lnTo>
                <a:lnTo>
                  <a:pt x="882" y="942"/>
                </a:lnTo>
                <a:lnTo>
                  <a:pt x="882" y="942"/>
                </a:lnTo>
                <a:lnTo>
                  <a:pt x="885" y="942"/>
                </a:lnTo>
                <a:lnTo>
                  <a:pt x="885" y="942"/>
                </a:lnTo>
                <a:lnTo>
                  <a:pt x="888" y="942"/>
                </a:lnTo>
                <a:lnTo>
                  <a:pt x="888" y="939"/>
                </a:lnTo>
                <a:lnTo>
                  <a:pt x="892" y="939"/>
                </a:lnTo>
                <a:lnTo>
                  <a:pt x="892" y="933"/>
                </a:lnTo>
                <a:lnTo>
                  <a:pt x="895" y="933"/>
                </a:lnTo>
                <a:lnTo>
                  <a:pt x="895" y="933"/>
                </a:lnTo>
                <a:lnTo>
                  <a:pt x="905" y="933"/>
                </a:lnTo>
                <a:lnTo>
                  <a:pt x="905" y="926"/>
                </a:lnTo>
                <a:lnTo>
                  <a:pt x="908" y="926"/>
                </a:lnTo>
                <a:lnTo>
                  <a:pt x="908" y="926"/>
                </a:lnTo>
                <a:lnTo>
                  <a:pt x="915" y="926"/>
                </a:lnTo>
                <a:lnTo>
                  <a:pt x="915" y="923"/>
                </a:lnTo>
                <a:lnTo>
                  <a:pt x="918" y="923"/>
                </a:lnTo>
                <a:lnTo>
                  <a:pt x="918" y="910"/>
                </a:lnTo>
                <a:lnTo>
                  <a:pt x="921" y="910"/>
                </a:lnTo>
                <a:lnTo>
                  <a:pt x="921" y="900"/>
                </a:lnTo>
                <a:lnTo>
                  <a:pt x="925" y="900"/>
                </a:lnTo>
                <a:lnTo>
                  <a:pt x="925" y="897"/>
                </a:lnTo>
                <a:lnTo>
                  <a:pt x="928" y="897"/>
                </a:lnTo>
                <a:lnTo>
                  <a:pt x="928" y="897"/>
                </a:lnTo>
                <a:lnTo>
                  <a:pt x="931" y="897"/>
                </a:lnTo>
                <a:lnTo>
                  <a:pt x="931" y="897"/>
                </a:lnTo>
                <a:lnTo>
                  <a:pt x="941" y="897"/>
                </a:lnTo>
                <a:lnTo>
                  <a:pt x="941" y="897"/>
                </a:lnTo>
                <a:lnTo>
                  <a:pt x="945" y="897"/>
                </a:lnTo>
                <a:lnTo>
                  <a:pt x="945" y="897"/>
                </a:lnTo>
                <a:lnTo>
                  <a:pt x="948" y="897"/>
                </a:lnTo>
                <a:lnTo>
                  <a:pt x="948" y="897"/>
                </a:lnTo>
                <a:lnTo>
                  <a:pt x="951" y="897"/>
                </a:lnTo>
                <a:lnTo>
                  <a:pt x="951" y="897"/>
                </a:lnTo>
                <a:lnTo>
                  <a:pt x="954" y="897"/>
                </a:lnTo>
                <a:lnTo>
                  <a:pt x="954" y="897"/>
                </a:lnTo>
                <a:lnTo>
                  <a:pt x="958" y="897"/>
                </a:lnTo>
                <a:lnTo>
                  <a:pt x="958" y="897"/>
                </a:lnTo>
                <a:lnTo>
                  <a:pt x="971" y="897"/>
                </a:lnTo>
                <a:lnTo>
                  <a:pt x="971" y="894"/>
                </a:lnTo>
                <a:lnTo>
                  <a:pt x="978" y="894"/>
                </a:lnTo>
                <a:lnTo>
                  <a:pt x="978" y="894"/>
                </a:lnTo>
                <a:lnTo>
                  <a:pt x="981" y="894"/>
                </a:lnTo>
                <a:lnTo>
                  <a:pt x="981" y="887"/>
                </a:lnTo>
                <a:lnTo>
                  <a:pt x="984" y="887"/>
                </a:lnTo>
                <a:lnTo>
                  <a:pt x="984" y="881"/>
                </a:lnTo>
                <a:lnTo>
                  <a:pt x="988" y="881"/>
                </a:lnTo>
                <a:lnTo>
                  <a:pt x="988" y="881"/>
                </a:lnTo>
                <a:lnTo>
                  <a:pt x="991" y="881"/>
                </a:lnTo>
                <a:lnTo>
                  <a:pt x="991" y="874"/>
                </a:lnTo>
                <a:lnTo>
                  <a:pt x="994" y="874"/>
                </a:lnTo>
                <a:lnTo>
                  <a:pt x="994" y="871"/>
                </a:lnTo>
                <a:lnTo>
                  <a:pt x="997" y="871"/>
                </a:lnTo>
                <a:lnTo>
                  <a:pt x="997" y="868"/>
                </a:lnTo>
                <a:lnTo>
                  <a:pt x="1004" y="868"/>
                </a:lnTo>
                <a:lnTo>
                  <a:pt x="1004" y="868"/>
                </a:lnTo>
                <a:lnTo>
                  <a:pt x="1011" y="868"/>
                </a:lnTo>
                <a:lnTo>
                  <a:pt x="1011" y="868"/>
                </a:lnTo>
                <a:lnTo>
                  <a:pt x="1014" y="868"/>
                </a:lnTo>
                <a:lnTo>
                  <a:pt x="1014" y="868"/>
                </a:lnTo>
                <a:lnTo>
                  <a:pt x="1021" y="868"/>
                </a:lnTo>
                <a:lnTo>
                  <a:pt x="1021" y="868"/>
                </a:lnTo>
                <a:lnTo>
                  <a:pt x="1024" y="868"/>
                </a:lnTo>
                <a:lnTo>
                  <a:pt x="1024" y="868"/>
                </a:lnTo>
                <a:lnTo>
                  <a:pt x="1027" y="868"/>
                </a:lnTo>
                <a:lnTo>
                  <a:pt x="1027" y="861"/>
                </a:lnTo>
                <a:lnTo>
                  <a:pt x="1030" y="861"/>
                </a:lnTo>
                <a:lnTo>
                  <a:pt x="1030" y="861"/>
                </a:lnTo>
                <a:lnTo>
                  <a:pt x="1034" y="861"/>
                </a:lnTo>
                <a:lnTo>
                  <a:pt x="1034" y="861"/>
                </a:lnTo>
                <a:lnTo>
                  <a:pt x="1037" y="861"/>
                </a:lnTo>
                <a:lnTo>
                  <a:pt x="1037" y="861"/>
                </a:lnTo>
                <a:lnTo>
                  <a:pt x="1047" y="861"/>
                </a:lnTo>
                <a:lnTo>
                  <a:pt x="1047" y="858"/>
                </a:lnTo>
                <a:lnTo>
                  <a:pt x="1050" y="858"/>
                </a:lnTo>
                <a:lnTo>
                  <a:pt x="1050" y="855"/>
                </a:lnTo>
                <a:lnTo>
                  <a:pt x="1054" y="855"/>
                </a:lnTo>
                <a:lnTo>
                  <a:pt x="1054" y="848"/>
                </a:lnTo>
                <a:lnTo>
                  <a:pt x="1060" y="848"/>
                </a:lnTo>
                <a:lnTo>
                  <a:pt x="1060" y="848"/>
                </a:lnTo>
                <a:lnTo>
                  <a:pt x="1063" y="848"/>
                </a:lnTo>
                <a:lnTo>
                  <a:pt x="1063" y="848"/>
                </a:lnTo>
                <a:lnTo>
                  <a:pt x="1067" y="848"/>
                </a:lnTo>
                <a:lnTo>
                  <a:pt x="1067" y="848"/>
                </a:lnTo>
                <a:lnTo>
                  <a:pt x="1070" y="848"/>
                </a:lnTo>
                <a:lnTo>
                  <a:pt x="1070" y="838"/>
                </a:lnTo>
                <a:lnTo>
                  <a:pt x="1073" y="838"/>
                </a:lnTo>
                <a:lnTo>
                  <a:pt x="1073" y="838"/>
                </a:lnTo>
                <a:lnTo>
                  <a:pt x="1080" y="838"/>
                </a:lnTo>
                <a:lnTo>
                  <a:pt x="1080" y="838"/>
                </a:lnTo>
                <a:lnTo>
                  <a:pt x="1087" y="838"/>
                </a:lnTo>
                <a:lnTo>
                  <a:pt x="1087" y="835"/>
                </a:lnTo>
                <a:lnTo>
                  <a:pt x="1093" y="835"/>
                </a:lnTo>
                <a:lnTo>
                  <a:pt x="1093" y="835"/>
                </a:lnTo>
                <a:lnTo>
                  <a:pt x="1100" y="835"/>
                </a:lnTo>
                <a:lnTo>
                  <a:pt x="1100" y="835"/>
                </a:lnTo>
                <a:lnTo>
                  <a:pt x="1106" y="835"/>
                </a:lnTo>
                <a:lnTo>
                  <a:pt x="1106" y="835"/>
                </a:lnTo>
                <a:lnTo>
                  <a:pt x="1113" y="835"/>
                </a:lnTo>
                <a:lnTo>
                  <a:pt x="1113" y="835"/>
                </a:lnTo>
                <a:lnTo>
                  <a:pt x="1116" y="835"/>
                </a:lnTo>
                <a:lnTo>
                  <a:pt x="1116" y="835"/>
                </a:lnTo>
                <a:lnTo>
                  <a:pt x="1120" y="835"/>
                </a:lnTo>
                <a:lnTo>
                  <a:pt x="1120" y="825"/>
                </a:lnTo>
                <a:lnTo>
                  <a:pt x="1126" y="825"/>
                </a:lnTo>
                <a:lnTo>
                  <a:pt x="1126" y="825"/>
                </a:lnTo>
                <a:lnTo>
                  <a:pt x="1129" y="825"/>
                </a:lnTo>
                <a:lnTo>
                  <a:pt x="1129" y="825"/>
                </a:lnTo>
                <a:lnTo>
                  <a:pt x="1139" y="825"/>
                </a:lnTo>
                <a:lnTo>
                  <a:pt x="1139" y="825"/>
                </a:lnTo>
                <a:lnTo>
                  <a:pt x="1143" y="825"/>
                </a:lnTo>
                <a:lnTo>
                  <a:pt x="1143" y="825"/>
                </a:lnTo>
                <a:lnTo>
                  <a:pt x="1156" y="825"/>
                </a:lnTo>
                <a:lnTo>
                  <a:pt x="1156" y="825"/>
                </a:lnTo>
                <a:lnTo>
                  <a:pt x="1159" y="825"/>
                </a:lnTo>
                <a:lnTo>
                  <a:pt x="1159" y="825"/>
                </a:lnTo>
                <a:lnTo>
                  <a:pt x="1166" y="825"/>
                </a:lnTo>
                <a:lnTo>
                  <a:pt x="1166" y="825"/>
                </a:lnTo>
                <a:lnTo>
                  <a:pt x="1172" y="825"/>
                </a:lnTo>
                <a:lnTo>
                  <a:pt x="1172" y="825"/>
                </a:lnTo>
                <a:lnTo>
                  <a:pt x="1176" y="825"/>
                </a:lnTo>
                <a:lnTo>
                  <a:pt x="1176" y="825"/>
                </a:lnTo>
                <a:lnTo>
                  <a:pt x="1179" y="825"/>
                </a:lnTo>
                <a:lnTo>
                  <a:pt x="1179" y="822"/>
                </a:lnTo>
                <a:lnTo>
                  <a:pt x="1186" y="822"/>
                </a:lnTo>
                <a:lnTo>
                  <a:pt x="1186" y="822"/>
                </a:lnTo>
                <a:lnTo>
                  <a:pt x="1192" y="822"/>
                </a:lnTo>
                <a:lnTo>
                  <a:pt x="1192" y="815"/>
                </a:lnTo>
                <a:lnTo>
                  <a:pt x="1196" y="815"/>
                </a:lnTo>
                <a:lnTo>
                  <a:pt x="1196" y="815"/>
                </a:lnTo>
                <a:lnTo>
                  <a:pt x="1202" y="815"/>
                </a:lnTo>
                <a:lnTo>
                  <a:pt x="1202" y="812"/>
                </a:lnTo>
                <a:lnTo>
                  <a:pt x="1205" y="812"/>
                </a:lnTo>
                <a:lnTo>
                  <a:pt x="1205" y="802"/>
                </a:lnTo>
                <a:lnTo>
                  <a:pt x="1209" y="802"/>
                </a:lnTo>
                <a:lnTo>
                  <a:pt x="1209" y="802"/>
                </a:lnTo>
                <a:lnTo>
                  <a:pt x="1212" y="802"/>
                </a:lnTo>
                <a:lnTo>
                  <a:pt x="1212" y="802"/>
                </a:lnTo>
                <a:lnTo>
                  <a:pt x="1229" y="802"/>
                </a:lnTo>
                <a:lnTo>
                  <a:pt x="1229" y="796"/>
                </a:lnTo>
                <a:lnTo>
                  <a:pt x="1235" y="796"/>
                </a:lnTo>
                <a:lnTo>
                  <a:pt x="1235" y="793"/>
                </a:lnTo>
                <a:lnTo>
                  <a:pt x="1238" y="793"/>
                </a:lnTo>
                <a:lnTo>
                  <a:pt x="1238" y="793"/>
                </a:lnTo>
                <a:lnTo>
                  <a:pt x="1242" y="793"/>
                </a:lnTo>
                <a:lnTo>
                  <a:pt x="1242" y="793"/>
                </a:lnTo>
                <a:lnTo>
                  <a:pt x="1248" y="793"/>
                </a:lnTo>
                <a:lnTo>
                  <a:pt x="1248" y="793"/>
                </a:lnTo>
                <a:lnTo>
                  <a:pt x="1258" y="793"/>
                </a:lnTo>
                <a:lnTo>
                  <a:pt x="1258" y="793"/>
                </a:lnTo>
                <a:lnTo>
                  <a:pt x="1265" y="793"/>
                </a:lnTo>
                <a:lnTo>
                  <a:pt x="1265" y="793"/>
                </a:lnTo>
                <a:lnTo>
                  <a:pt x="1268" y="793"/>
                </a:lnTo>
                <a:lnTo>
                  <a:pt x="1268" y="793"/>
                </a:lnTo>
                <a:lnTo>
                  <a:pt x="1281" y="793"/>
                </a:lnTo>
                <a:lnTo>
                  <a:pt x="1281" y="793"/>
                </a:lnTo>
                <a:lnTo>
                  <a:pt x="1285" y="793"/>
                </a:lnTo>
                <a:lnTo>
                  <a:pt x="1285" y="793"/>
                </a:lnTo>
                <a:lnTo>
                  <a:pt x="1288" y="793"/>
                </a:lnTo>
                <a:lnTo>
                  <a:pt x="1288" y="789"/>
                </a:lnTo>
                <a:lnTo>
                  <a:pt x="1298" y="789"/>
                </a:lnTo>
                <a:lnTo>
                  <a:pt x="1298" y="783"/>
                </a:lnTo>
                <a:lnTo>
                  <a:pt x="1301" y="783"/>
                </a:lnTo>
                <a:lnTo>
                  <a:pt x="1301" y="773"/>
                </a:lnTo>
                <a:lnTo>
                  <a:pt x="1308" y="773"/>
                </a:lnTo>
                <a:lnTo>
                  <a:pt x="1308" y="770"/>
                </a:lnTo>
                <a:lnTo>
                  <a:pt x="1314" y="770"/>
                </a:lnTo>
                <a:lnTo>
                  <a:pt x="1314" y="770"/>
                </a:lnTo>
                <a:lnTo>
                  <a:pt x="1318" y="770"/>
                </a:lnTo>
                <a:lnTo>
                  <a:pt x="1318" y="770"/>
                </a:lnTo>
                <a:lnTo>
                  <a:pt x="1324" y="770"/>
                </a:lnTo>
                <a:lnTo>
                  <a:pt x="1324" y="770"/>
                </a:lnTo>
                <a:lnTo>
                  <a:pt x="1328" y="770"/>
                </a:lnTo>
                <a:lnTo>
                  <a:pt x="1328" y="770"/>
                </a:lnTo>
                <a:lnTo>
                  <a:pt x="1331" y="770"/>
                </a:lnTo>
                <a:lnTo>
                  <a:pt x="1331" y="770"/>
                </a:lnTo>
                <a:lnTo>
                  <a:pt x="1334" y="770"/>
                </a:lnTo>
                <a:lnTo>
                  <a:pt x="1334" y="770"/>
                </a:lnTo>
                <a:lnTo>
                  <a:pt x="1338" y="770"/>
                </a:lnTo>
                <a:lnTo>
                  <a:pt x="1338" y="770"/>
                </a:lnTo>
                <a:lnTo>
                  <a:pt x="1344" y="770"/>
                </a:lnTo>
                <a:lnTo>
                  <a:pt x="1344" y="770"/>
                </a:lnTo>
                <a:lnTo>
                  <a:pt x="1354" y="770"/>
                </a:lnTo>
                <a:lnTo>
                  <a:pt x="1354" y="763"/>
                </a:lnTo>
                <a:lnTo>
                  <a:pt x="1357" y="763"/>
                </a:lnTo>
                <a:lnTo>
                  <a:pt x="1357" y="757"/>
                </a:lnTo>
                <a:lnTo>
                  <a:pt x="1361" y="757"/>
                </a:lnTo>
                <a:lnTo>
                  <a:pt x="1361" y="757"/>
                </a:lnTo>
                <a:lnTo>
                  <a:pt x="1367" y="757"/>
                </a:lnTo>
                <a:lnTo>
                  <a:pt x="1367" y="754"/>
                </a:lnTo>
                <a:lnTo>
                  <a:pt x="1371" y="754"/>
                </a:lnTo>
                <a:lnTo>
                  <a:pt x="1371" y="744"/>
                </a:lnTo>
                <a:lnTo>
                  <a:pt x="1380" y="744"/>
                </a:lnTo>
                <a:lnTo>
                  <a:pt x="1380" y="744"/>
                </a:lnTo>
                <a:lnTo>
                  <a:pt x="1384" y="744"/>
                </a:lnTo>
                <a:lnTo>
                  <a:pt x="1384" y="737"/>
                </a:lnTo>
                <a:lnTo>
                  <a:pt x="1387" y="737"/>
                </a:lnTo>
                <a:lnTo>
                  <a:pt x="1387" y="737"/>
                </a:lnTo>
                <a:lnTo>
                  <a:pt x="1394" y="737"/>
                </a:lnTo>
                <a:lnTo>
                  <a:pt x="1394" y="737"/>
                </a:lnTo>
                <a:lnTo>
                  <a:pt x="1397" y="737"/>
                </a:lnTo>
                <a:lnTo>
                  <a:pt x="1397" y="737"/>
                </a:lnTo>
                <a:lnTo>
                  <a:pt x="1400" y="737"/>
                </a:lnTo>
                <a:lnTo>
                  <a:pt x="1400" y="737"/>
                </a:lnTo>
                <a:lnTo>
                  <a:pt x="1407" y="737"/>
                </a:lnTo>
                <a:lnTo>
                  <a:pt x="1407" y="737"/>
                </a:lnTo>
                <a:lnTo>
                  <a:pt x="1410" y="737"/>
                </a:lnTo>
                <a:lnTo>
                  <a:pt x="1410" y="737"/>
                </a:lnTo>
                <a:lnTo>
                  <a:pt x="1413" y="737"/>
                </a:lnTo>
                <a:lnTo>
                  <a:pt x="1413" y="737"/>
                </a:lnTo>
                <a:lnTo>
                  <a:pt x="1417" y="737"/>
                </a:lnTo>
                <a:lnTo>
                  <a:pt x="1417" y="737"/>
                </a:lnTo>
                <a:lnTo>
                  <a:pt x="1420" y="737"/>
                </a:lnTo>
                <a:lnTo>
                  <a:pt x="1420" y="737"/>
                </a:lnTo>
                <a:lnTo>
                  <a:pt x="1427" y="737"/>
                </a:lnTo>
                <a:lnTo>
                  <a:pt x="1427" y="737"/>
                </a:lnTo>
                <a:lnTo>
                  <a:pt x="1430" y="737"/>
                </a:lnTo>
                <a:lnTo>
                  <a:pt x="1430" y="737"/>
                </a:lnTo>
                <a:lnTo>
                  <a:pt x="1433" y="737"/>
                </a:lnTo>
                <a:lnTo>
                  <a:pt x="1433" y="737"/>
                </a:lnTo>
                <a:lnTo>
                  <a:pt x="1440" y="737"/>
                </a:lnTo>
                <a:lnTo>
                  <a:pt x="1440" y="734"/>
                </a:lnTo>
                <a:lnTo>
                  <a:pt x="1443" y="734"/>
                </a:lnTo>
                <a:lnTo>
                  <a:pt x="1443" y="734"/>
                </a:lnTo>
                <a:lnTo>
                  <a:pt x="1450" y="734"/>
                </a:lnTo>
                <a:lnTo>
                  <a:pt x="1450" y="734"/>
                </a:lnTo>
                <a:lnTo>
                  <a:pt x="1453" y="734"/>
                </a:lnTo>
                <a:lnTo>
                  <a:pt x="1453" y="728"/>
                </a:lnTo>
                <a:lnTo>
                  <a:pt x="1456" y="728"/>
                </a:lnTo>
                <a:lnTo>
                  <a:pt x="1456" y="724"/>
                </a:lnTo>
                <a:lnTo>
                  <a:pt x="1460" y="724"/>
                </a:lnTo>
                <a:lnTo>
                  <a:pt x="1460" y="724"/>
                </a:lnTo>
                <a:lnTo>
                  <a:pt x="1463" y="724"/>
                </a:lnTo>
                <a:lnTo>
                  <a:pt x="1463" y="724"/>
                </a:lnTo>
                <a:lnTo>
                  <a:pt x="1466" y="724"/>
                </a:lnTo>
                <a:lnTo>
                  <a:pt x="1466" y="724"/>
                </a:lnTo>
                <a:lnTo>
                  <a:pt x="1473" y="724"/>
                </a:lnTo>
                <a:lnTo>
                  <a:pt x="1473" y="718"/>
                </a:lnTo>
                <a:lnTo>
                  <a:pt x="1476" y="718"/>
                </a:lnTo>
                <a:lnTo>
                  <a:pt x="1476" y="711"/>
                </a:lnTo>
                <a:lnTo>
                  <a:pt x="1480" y="711"/>
                </a:lnTo>
                <a:lnTo>
                  <a:pt x="1480" y="708"/>
                </a:lnTo>
                <a:lnTo>
                  <a:pt x="1486" y="708"/>
                </a:lnTo>
                <a:lnTo>
                  <a:pt x="1486" y="708"/>
                </a:lnTo>
                <a:lnTo>
                  <a:pt x="1496" y="708"/>
                </a:lnTo>
                <a:lnTo>
                  <a:pt x="1496" y="708"/>
                </a:lnTo>
                <a:lnTo>
                  <a:pt x="1503" y="708"/>
                </a:lnTo>
                <a:lnTo>
                  <a:pt x="1503" y="702"/>
                </a:lnTo>
                <a:lnTo>
                  <a:pt x="1506" y="702"/>
                </a:lnTo>
                <a:lnTo>
                  <a:pt x="1506" y="702"/>
                </a:lnTo>
                <a:lnTo>
                  <a:pt x="1509" y="702"/>
                </a:lnTo>
                <a:lnTo>
                  <a:pt x="1509" y="702"/>
                </a:lnTo>
                <a:lnTo>
                  <a:pt x="1513" y="702"/>
                </a:lnTo>
                <a:lnTo>
                  <a:pt x="1513" y="702"/>
                </a:lnTo>
                <a:lnTo>
                  <a:pt x="1516" y="702"/>
                </a:lnTo>
                <a:lnTo>
                  <a:pt x="1516" y="695"/>
                </a:lnTo>
                <a:lnTo>
                  <a:pt x="1519" y="695"/>
                </a:lnTo>
                <a:lnTo>
                  <a:pt x="1519" y="695"/>
                </a:lnTo>
                <a:lnTo>
                  <a:pt x="1526" y="695"/>
                </a:lnTo>
                <a:lnTo>
                  <a:pt x="1526" y="695"/>
                </a:lnTo>
                <a:lnTo>
                  <a:pt x="1536" y="695"/>
                </a:lnTo>
                <a:lnTo>
                  <a:pt x="1536" y="692"/>
                </a:lnTo>
                <a:lnTo>
                  <a:pt x="1539" y="692"/>
                </a:lnTo>
                <a:lnTo>
                  <a:pt x="1539" y="685"/>
                </a:lnTo>
                <a:lnTo>
                  <a:pt x="1542" y="685"/>
                </a:lnTo>
                <a:lnTo>
                  <a:pt x="1542" y="676"/>
                </a:lnTo>
                <a:lnTo>
                  <a:pt x="1546" y="676"/>
                </a:lnTo>
                <a:lnTo>
                  <a:pt x="1546" y="676"/>
                </a:lnTo>
                <a:lnTo>
                  <a:pt x="1549" y="676"/>
                </a:lnTo>
                <a:lnTo>
                  <a:pt x="1549" y="669"/>
                </a:lnTo>
                <a:lnTo>
                  <a:pt x="1552" y="669"/>
                </a:lnTo>
                <a:lnTo>
                  <a:pt x="1552" y="669"/>
                </a:lnTo>
                <a:lnTo>
                  <a:pt x="1555" y="669"/>
                </a:lnTo>
                <a:lnTo>
                  <a:pt x="1555" y="669"/>
                </a:lnTo>
                <a:lnTo>
                  <a:pt x="1559" y="669"/>
                </a:lnTo>
                <a:lnTo>
                  <a:pt x="1559" y="669"/>
                </a:lnTo>
                <a:lnTo>
                  <a:pt x="1562" y="669"/>
                </a:lnTo>
                <a:lnTo>
                  <a:pt x="1562" y="669"/>
                </a:lnTo>
                <a:lnTo>
                  <a:pt x="1569" y="669"/>
                </a:lnTo>
                <a:lnTo>
                  <a:pt x="1569" y="663"/>
                </a:lnTo>
                <a:lnTo>
                  <a:pt x="1572" y="663"/>
                </a:lnTo>
                <a:lnTo>
                  <a:pt x="1572" y="663"/>
                </a:lnTo>
                <a:lnTo>
                  <a:pt x="1575" y="663"/>
                </a:lnTo>
                <a:lnTo>
                  <a:pt x="1575" y="663"/>
                </a:lnTo>
                <a:lnTo>
                  <a:pt x="1582" y="663"/>
                </a:lnTo>
                <a:lnTo>
                  <a:pt x="1582" y="659"/>
                </a:lnTo>
                <a:lnTo>
                  <a:pt x="1585" y="659"/>
                </a:lnTo>
                <a:lnTo>
                  <a:pt x="1585" y="659"/>
                </a:lnTo>
                <a:lnTo>
                  <a:pt x="1588" y="659"/>
                </a:lnTo>
                <a:lnTo>
                  <a:pt x="1588" y="659"/>
                </a:lnTo>
                <a:lnTo>
                  <a:pt x="1592" y="659"/>
                </a:lnTo>
                <a:lnTo>
                  <a:pt x="1592" y="659"/>
                </a:lnTo>
                <a:lnTo>
                  <a:pt x="1595" y="659"/>
                </a:lnTo>
                <a:lnTo>
                  <a:pt x="1595" y="659"/>
                </a:lnTo>
                <a:lnTo>
                  <a:pt x="1598" y="659"/>
                </a:lnTo>
                <a:lnTo>
                  <a:pt x="1598" y="659"/>
                </a:lnTo>
                <a:lnTo>
                  <a:pt x="1605" y="659"/>
                </a:lnTo>
                <a:lnTo>
                  <a:pt x="1605" y="659"/>
                </a:lnTo>
                <a:lnTo>
                  <a:pt x="1608" y="659"/>
                </a:lnTo>
                <a:lnTo>
                  <a:pt x="1608" y="659"/>
                </a:lnTo>
                <a:lnTo>
                  <a:pt x="1615" y="659"/>
                </a:lnTo>
                <a:lnTo>
                  <a:pt x="1615" y="659"/>
                </a:lnTo>
                <a:lnTo>
                  <a:pt x="1618" y="659"/>
                </a:lnTo>
                <a:lnTo>
                  <a:pt x="1618" y="653"/>
                </a:lnTo>
                <a:lnTo>
                  <a:pt x="1625" y="653"/>
                </a:lnTo>
                <a:lnTo>
                  <a:pt x="1625" y="653"/>
                </a:lnTo>
                <a:lnTo>
                  <a:pt x="1631" y="653"/>
                </a:lnTo>
                <a:lnTo>
                  <a:pt x="1631" y="646"/>
                </a:lnTo>
                <a:lnTo>
                  <a:pt x="1635" y="646"/>
                </a:lnTo>
                <a:lnTo>
                  <a:pt x="1635" y="646"/>
                </a:lnTo>
                <a:lnTo>
                  <a:pt x="1641" y="646"/>
                </a:lnTo>
                <a:lnTo>
                  <a:pt x="1641" y="640"/>
                </a:lnTo>
                <a:lnTo>
                  <a:pt x="1648" y="640"/>
                </a:lnTo>
                <a:lnTo>
                  <a:pt x="1648" y="640"/>
                </a:lnTo>
                <a:lnTo>
                  <a:pt x="1651" y="640"/>
                </a:lnTo>
                <a:lnTo>
                  <a:pt x="1651" y="640"/>
                </a:lnTo>
                <a:lnTo>
                  <a:pt x="1655" y="640"/>
                </a:lnTo>
                <a:lnTo>
                  <a:pt x="1655" y="640"/>
                </a:lnTo>
                <a:lnTo>
                  <a:pt x="1658" y="640"/>
                </a:lnTo>
                <a:lnTo>
                  <a:pt x="1658" y="640"/>
                </a:lnTo>
                <a:lnTo>
                  <a:pt x="1661" y="640"/>
                </a:lnTo>
                <a:lnTo>
                  <a:pt x="1661" y="633"/>
                </a:lnTo>
                <a:lnTo>
                  <a:pt x="1664" y="633"/>
                </a:lnTo>
                <a:lnTo>
                  <a:pt x="1664" y="633"/>
                </a:lnTo>
                <a:lnTo>
                  <a:pt x="1668" y="633"/>
                </a:lnTo>
                <a:lnTo>
                  <a:pt x="1668" y="633"/>
                </a:lnTo>
                <a:lnTo>
                  <a:pt x="1681" y="633"/>
                </a:lnTo>
                <a:lnTo>
                  <a:pt x="1681" y="633"/>
                </a:lnTo>
                <a:lnTo>
                  <a:pt x="1684" y="633"/>
                </a:lnTo>
                <a:lnTo>
                  <a:pt x="1684" y="633"/>
                </a:lnTo>
                <a:lnTo>
                  <a:pt x="1688" y="633"/>
                </a:lnTo>
                <a:lnTo>
                  <a:pt x="1688" y="633"/>
                </a:lnTo>
                <a:lnTo>
                  <a:pt x="1691" y="633"/>
                </a:lnTo>
                <a:lnTo>
                  <a:pt x="1691" y="633"/>
                </a:lnTo>
                <a:lnTo>
                  <a:pt x="1697" y="633"/>
                </a:lnTo>
                <a:lnTo>
                  <a:pt x="1697" y="633"/>
                </a:lnTo>
                <a:lnTo>
                  <a:pt x="1701" y="633"/>
                </a:lnTo>
                <a:lnTo>
                  <a:pt x="1701" y="633"/>
                </a:lnTo>
                <a:lnTo>
                  <a:pt x="1704" y="633"/>
                </a:lnTo>
                <a:lnTo>
                  <a:pt x="1704" y="630"/>
                </a:lnTo>
                <a:lnTo>
                  <a:pt x="1711" y="630"/>
                </a:lnTo>
                <a:lnTo>
                  <a:pt x="1711" y="630"/>
                </a:lnTo>
                <a:lnTo>
                  <a:pt x="1714" y="630"/>
                </a:lnTo>
                <a:lnTo>
                  <a:pt x="1714" y="630"/>
                </a:lnTo>
                <a:lnTo>
                  <a:pt x="1721" y="630"/>
                </a:lnTo>
                <a:lnTo>
                  <a:pt x="1721" y="630"/>
                </a:lnTo>
                <a:lnTo>
                  <a:pt x="1730" y="630"/>
                </a:lnTo>
                <a:lnTo>
                  <a:pt x="1730" y="630"/>
                </a:lnTo>
                <a:lnTo>
                  <a:pt x="1734" y="630"/>
                </a:lnTo>
                <a:lnTo>
                  <a:pt x="1734" y="630"/>
                </a:lnTo>
                <a:lnTo>
                  <a:pt x="1737" y="630"/>
                </a:lnTo>
                <a:lnTo>
                  <a:pt x="1737" y="630"/>
                </a:lnTo>
                <a:lnTo>
                  <a:pt x="1740" y="630"/>
                </a:lnTo>
                <a:lnTo>
                  <a:pt x="1740" y="624"/>
                </a:lnTo>
                <a:lnTo>
                  <a:pt x="1747" y="624"/>
                </a:lnTo>
                <a:lnTo>
                  <a:pt x="1747" y="611"/>
                </a:lnTo>
                <a:lnTo>
                  <a:pt x="1750" y="611"/>
                </a:lnTo>
                <a:lnTo>
                  <a:pt x="1750" y="604"/>
                </a:lnTo>
                <a:lnTo>
                  <a:pt x="1754" y="604"/>
                </a:lnTo>
                <a:lnTo>
                  <a:pt x="1754" y="604"/>
                </a:lnTo>
                <a:lnTo>
                  <a:pt x="1760" y="604"/>
                </a:lnTo>
                <a:lnTo>
                  <a:pt x="1760" y="604"/>
                </a:lnTo>
                <a:lnTo>
                  <a:pt x="1764" y="604"/>
                </a:lnTo>
                <a:lnTo>
                  <a:pt x="1764" y="598"/>
                </a:lnTo>
                <a:lnTo>
                  <a:pt x="1767" y="598"/>
                </a:lnTo>
                <a:lnTo>
                  <a:pt x="1767" y="598"/>
                </a:lnTo>
                <a:lnTo>
                  <a:pt x="1773" y="598"/>
                </a:lnTo>
                <a:lnTo>
                  <a:pt x="1773" y="598"/>
                </a:lnTo>
                <a:lnTo>
                  <a:pt x="1777" y="598"/>
                </a:lnTo>
                <a:lnTo>
                  <a:pt x="1777" y="591"/>
                </a:lnTo>
                <a:lnTo>
                  <a:pt x="1780" y="591"/>
                </a:lnTo>
                <a:lnTo>
                  <a:pt x="1780" y="591"/>
                </a:lnTo>
                <a:lnTo>
                  <a:pt x="1783" y="591"/>
                </a:lnTo>
                <a:lnTo>
                  <a:pt x="1783" y="591"/>
                </a:lnTo>
                <a:lnTo>
                  <a:pt x="1787" y="591"/>
                </a:lnTo>
                <a:lnTo>
                  <a:pt x="1787" y="588"/>
                </a:lnTo>
                <a:lnTo>
                  <a:pt x="1790" y="588"/>
                </a:lnTo>
                <a:lnTo>
                  <a:pt x="1790" y="581"/>
                </a:lnTo>
                <a:lnTo>
                  <a:pt x="1797" y="581"/>
                </a:lnTo>
                <a:lnTo>
                  <a:pt x="1797" y="575"/>
                </a:lnTo>
                <a:lnTo>
                  <a:pt x="1803" y="575"/>
                </a:lnTo>
                <a:lnTo>
                  <a:pt x="1803" y="575"/>
                </a:lnTo>
                <a:lnTo>
                  <a:pt x="1806" y="575"/>
                </a:lnTo>
                <a:lnTo>
                  <a:pt x="1806" y="568"/>
                </a:lnTo>
                <a:lnTo>
                  <a:pt x="1810" y="568"/>
                </a:lnTo>
                <a:lnTo>
                  <a:pt x="1810" y="562"/>
                </a:lnTo>
                <a:lnTo>
                  <a:pt x="1820" y="562"/>
                </a:lnTo>
                <a:lnTo>
                  <a:pt x="1820" y="562"/>
                </a:lnTo>
                <a:lnTo>
                  <a:pt x="1826" y="562"/>
                </a:lnTo>
                <a:lnTo>
                  <a:pt x="1826" y="562"/>
                </a:lnTo>
                <a:lnTo>
                  <a:pt x="1830" y="562"/>
                </a:lnTo>
                <a:lnTo>
                  <a:pt x="1830" y="562"/>
                </a:lnTo>
                <a:lnTo>
                  <a:pt x="1833" y="562"/>
                </a:lnTo>
                <a:lnTo>
                  <a:pt x="1833" y="562"/>
                </a:lnTo>
                <a:lnTo>
                  <a:pt x="1836" y="562"/>
                </a:lnTo>
                <a:lnTo>
                  <a:pt x="1836" y="562"/>
                </a:lnTo>
                <a:lnTo>
                  <a:pt x="1839" y="562"/>
                </a:lnTo>
                <a:lnTo>
                  <a:pt x="1839" y="562"/>
                </a:lnTo>
                <a:lnTo>
                  <a:pt x="1846" y="562"/>
                </a:lnTo>
                <a:lnTo>
                  <a:pt x="1846" y="562"/>
                </a:lnTo>
                <a:lnTo>
                  <a:pt x="1849" y="562"/>
                </a:lnTo>
                <a:lnTo>
                  <a:pt x="1849" y="562"/>
                </a:lnTo>
                <a:lnTo>
                  <a:pt x="1853" y="562"/>
                </a:lnTo>
                <a:lnTo>
                  <a:pt x="1853" y="549"/>
                </a:lnTo>
                <a:lnTo>
                  <a:pt x="1856" y="549"/>
                </a:lnTo>
                <a:lnTo>
                  <a:pt x="1856" y="542"/>
                </a:lnTo>
                <a:lnTo>
                  <a:pt x="1863" y="542"/>
                </a:lnTo>
                <a:lnTo>
                  <a:pt x="1863" y="542"/>
                </a:lnTo>
                <a:lnTo>
                  <a:pt x="1869" y="542"/>
                </a:lnTo>
                <a:lnTo>
                  <a:pt x="1869" y="542"/>
                </a:lnTo>
                <a:lnTo>
                  <a:pt x="1876" y="542"/>
                </a:lnTo>
                <a:lnTo>
                  <a:pt x="1876" y="542"/>
                </a:lnTo>
                <a:lnTo>
                  <a:pt x="1882" y="542"/>
                </a:lnTo>
                <a:lnTo>
                  <a:pt x="1882" y="542"/>
                </a:lnTo>
                <a:lnTo>
                  <a:pt x="1886" y="542"/>
                </a:lnTo>
                <a:lnTo>
                  <a:pt x="1886" y="542"/>
                </a:lnTo>
                <a:lnTo>
                  <a:pt x="1899" y="542"/>
                </a:lnTo>
                <a:lnTo>
                  <a:pt x="1899" y="542"/>
                </a:lnTo>
                <a:lnTo>
                  <a:pt x="1902" y="542"/>
                </a:lnTo>
                <a:lnTo>
                  <a:pt x="1902" y="536"/>
                </a:lnTo>
                <a:lnTo>
                  <a:pt x="1905" y="536"/>
                </a:lnTo>
                <a:lnTo>
                  <a:pt x="1905" y="536"/>
                </a:lnTo>
                <a:lnTo>
                  <a:pt x="1915" y="536"/>
                </a:lnTo>
                <a:lnTo>
                  <a:pt x="1915" y="536"/>
                </a:lnTo>
                <a:lnTo>
                  <a:pt x="1922" y="536"/>
                </a:lnTo>
                <a:lnTo>
                  <a:pt x="1922" y="529"/>
                </a:lnTo>
                <a:lnTo>
                  <a:pt x="1925" y="529"/>
                </a:lnTo>
                <a:lnTo>
                  <a:pt x="1925" y="529"/>
                </a:lnTo>
                <a:lnTo>
                  <a:pt x="1935" y="529"/>
                </a:lnTo>
                <a:lnTo>
                  <a:pt x="1935" y="529"/>
                </a:lnTo>
                <a:lnTo>
                  <a:pt x="1939" y="529"/>
                </a:lnTo>
                <a:lnTo>
                  <a:pt x="1939" y="529"/>
                </a:lnTo>
                <a:lnTo>
                  <a:pt x="1942" y="529"/>
                </a:lnTo>
                <a:lnTo>
                  <a:pt x="1942" y="523"/>
                </a:lnTo>
                <a:lnTo>
                  <a:pt x="1945" y="523"/>
                </a:lnTo>
                <a:lnTo>
                  <a:pt x="1945" y="523"/>
                </a:lnTo>
                <a:lnTo>
                  <a:pt x="1948" y="523"/>
                </a:lnTo>
                <a:lnTo>
                  <a:pt x="1948" y="523"/>
                </a:lnTo>
                <a:lnTo>
                  <a:pt x="1952" y="523"/>
                </a:lnTo>
                <a:lnTo>
                  <a:pt x="1952" y="516"/>
                </a:lnTo>
                <a:lnTo>
                  <a:pt x="1955" y="516"/>
                </a:lnTo>
                <a:lnTo>
                  <a:pt x="1955" y="516"/>
                </a:lnTo>
                <a:lnTo>
                  <a:pt x="1958" y="516"/>
                </a:lnTo>
                <a:lnTo>
                  <a:pt x="1958" y="516"/>
                </a:lnTo>
                <a:lnTo>
                  <a:pt x="1965" y="516"/>
                </a:lnTo>
                <a:lnTo>
                  <a:pt x="1965" y="507"/>
                </a:lnTo>
                <a:lnTo>
                  <a:pt x="1968" y="507"/>
                </a:lnTo>
                <a:lnTo>
                  <a:pt x="1968" y="507"/>
                </a:lnTo>
                <a:lnTo>
                  <a:pt x="1972" y="507"/>
                </a:lnTo>
                <a:lnTo>
                  <a:pt x="1972" y="507"/>
                </a:lnTo>
                <a:lnTo>
                  <a:pt x="1978" y="507"/>
                </a:lnTo>
                <a:lnTo>
                  <a:pt x="1978" y="507"/>
                </a:lnTo>
                <a:lnTo>
                  <a:pt x="1981" y="507"/>
                </a:lnTo>
                <a:lnTo>
                  <a:pt x="1981" y="507"/>
                </a:lnTo>
                <a:lnTo>
                  <a:pt x="1985" y="507"/>
                </a:lnTo>
                <a:lnTo>
                  <a:pt x="1985" y="507"/>
                </a:lnTo>
                <a:lnTo>
                  <a:pt x="1988" y="507"/>
                </a:lnTo>
                <a:lnTo>
                  <a:pt x="1988" y="500"/>
                </a:lnTo>
                <a:lnTo>
                  <a:pt x="1998" y="500"/>
                </a:lnTo>
                <a:lnTo>
                  <a:pt x="1998" y="500"/>
                </a:lnTo>
                <a:lnTo>
                  <a:pt x="2001" y="500"/>
                </a:lnTo>
                <a:lnTo>
                  <a:pt x="2001" y="500"/>
                </a:lnTo>
                <a:lnTo>
                  <a:pt x="2005" y="500"/>
                </a:lnTo>
                <a:lnTo>
                  <a:pt x="2005" y="500"/>
                </a:lnTo>
                <a:lnTo>
                  <a:pt x="2011" y="500"/>
                </a:lnTo>
                <a:lnTo>
                  <a:pt x="2011" y="500"/>
                </a:lnTo>
                <a:lnTo>
                  <a:pt x="2014" y="500"/>
                </a:lnTo>
                <a:lnTo>
                  <a:pt x="2014" y="500"/>
                </a:lnTo>
                <a:lnTo>
                  <a:pt x="2021" y="500"/>
                </a:lnTo>
                <a:lnTo>
                  <a:pt x="2021" y="500"/>
                </a:lnTo>
                <a:lnTo>
                  <a:pt x="2024" y="500"/>
                </a:lnTo>
                <a:lnTo>
                  <a:pt x="2024" y="494"/>
                </a:lnTo>
                <a:lnTo>
                  <a:pt x="2028" y="494"/>
                </a:lnTo>
                <a:lnTo>
                  <a:pt x="2028" y="487"/>
                </a:lnTo>
                <a:lnTo>
                  <a:pt x="2031" y="487"/>
                </a:lnTo>
                <a:lnTo>
                  <a:pt x="2031" y="481"/>
                </a:lnTo>
                <a:lnTo>
                  <a:pt x="2034" y="481"/>
                </a:lnTo>
                <a:lnTo>
                  <a:pt x="2034" y="481"/>
                </a:lnTo>
                <a:lnTo>
                  <a:pt x="2047" y="481"/>
                </a:lnTo>
                <a:lnTo>
                  <a:pt x="2047" y="481"/>
                </a:lnTo>
                <a:lnTo>
                  <a:pt x="2051" y="481"/>
                </a:lnTo>
                <a:lnTo>
                  <a:pt x="2051" y="471"/>
                </a:lnTo>
                <a:lnTo>
                  <a:pt x="2064" y="471"/>
                </a:lnTo>
                <a:lnTo>
                  <a:pt x="2064" y="471"/>
                </a:lnTo>
                <a:lnTo>
                  <a:pt x="2074" y="471"/>
                </a:lnTo>
                <a:lnTo>
                  <a:pt x="2074" y="464"/>
                </a:lnTo>
                <a:lnTo>
                  <a:pt x="2077" y="464"/>
                </a:lnTo>
                <a:lnTo>
                  <a:pt x="2077" y="464"/>
                </a:lnTo>
                <a:lnTo>
                  <a:pt x="2081" y="464"/>
                </a:lnTo>
                <a:lnTo>
                  <a:pt x="2081" y="464"/>
                </a:lnTo>
                <a:lnTo>
                  <a:pt x="2084" y="464"/>
                </a:lnTo>
                <a:lnTo>
                  <a:pt x="2084" y="464"/>
                </a:lnTo>
                <a:lnTo>
                  <a:pt x="2094" y="464"/>
                </a:lnTo>
                <a:lnTo>
                  <a:pt x="2094" y="458"/>
                </a:lnTo>
                <a:lnTo>
                  <a:pt x="2097" y="458"/>
                </a:lnTo>
                <a:lnTo>
                  <a:pt x="2097" y="458"/>
                </a:lnTo>
                <a:lnTo>
                  <a:pt x="2100" y="458"/>
                </a:lnTo>
                <a:lnTo>
                  <a:pt x="2100" y="448"/>
                </a:lnTo>
                <a:lnTo>
                  <a:pt x="2107" y="448"/>
                </a:lnTo>
                <a:lnTo>
                  <a:pt x="2107" y="448"/>
                </a:lnTo>
                <a:lnTo>
                  <a:pt x="2110" y="448"/>
                </a:lnTo>
                <a:lnTo>
                  <a:pt x="2110" y="448"/>
                </a:lnTo>
                <a:lnTo>
                  <a:pt x="2114" y="448"/>
                </a:lnTo>
                <a:lnTo>
                  <a:pt x="2114" y="448"/>
                </a:lnTo>
                <a:lnTo>
                  <a:pt x="2117" y="448"/>
                </a:lnTo>
                <a:lnTo>
                  <a:pt x="2117" y="448"/>
                </a:lnTo>
                <a:lnTo>
                  <a:pt x="2123" y="448"/>
                </a:lnTo>
                <a:lnTo>
                  <a:pt x="2123" y="448"/>
                </a:lnTo>
                <a:lnTo>
                  <a:pt x="2127" y="448"/>
                </a:lnTo>
                <a:lnTo>
                  <a:pt x="2127" y="448"/>
                </a:lnTo>
                <a:lnTo>
                  <a:pt x="2130" y="448"/>
                </a:lnTo>
                <a:lnTo>
                  <a:pt x="2130" y="448"/>
                </a:lnTo>
                <a:lnTo>
                  <a:pt x="2140" y="448"/>
                </a:lnTo>
                <a:lnTo>
                  <a:pt x="2140" y="448"/>
                </a:lnTo>
                <a:lnTo>
                  <a:pt x="2143" y="448"/>
                </a:lnTo>
                <a:lnTo>
                  <a:pt x="2143" y="448"/>
                </a:lnTo>
                <a:lnTo>
                  <a:pt x="2147" y="448"/>
                </a:lnTo>
                <a:lnTo>
                  <a:pt x="2147" y="442"/>
                </a:lnTo>
                <a:lnTo>
                  <a:pt x="2153" y="442"/>
                </a:lnTo>
                <a:lnTo>
                  <a:pt x="2153" y="442"/>
                </a:lnTo>
                <a:lnTo>
                  <a:pt x="2160" y="442"/>
                </a:lnTo>
                <a:lnTo>
                  <a:pt x="2160" y="442"/>
                </a:lnTo>
                <a:lnTo>
                  <a:pt x="2163" y="442"/>
                </a:lnTo>
                <a:lnTo>
                  <a:pt x="2163" y="442"/>
                </a:lnTo>
                <a:lnTo>
                  <a:pt x="2176" y="442"/>
                </a:lnTo>
                <a:lnTo>
                  <a:pt x="2176" y="442"/>
                </a:lnTo>
                <a:lnTo>
                  <a:pt x="2180" y="442"/>
                </a:lnTo>
                <a:lnTo>
                  <a:pt x="2180" y="442"/>
                </a:lnTo>
                <a:lnTo>
                  <a:pt x="2186" y="442"/>
                </a:lnTo>
                <a:lnTo>
                  <a:pt x="2186" y="435"/>
                </a:lnTo>
                <a:lnTo>
                  <a:pt x="2196" y="435"/>
                </a:lnTo>
                <a:lnTo>
                  <a:pt x="2196" y="435"/>
                </a:lnTo>
                <a:lnTo>
                  <a:pt x="2206" y="435"/>
                </a:lnTo>
                <a:lnTo>
                  <a:pt x="2206" y="435"/>
                </a:lnTo>
                <a:lnTo>
                  <a:pt x="2209" y="435"/>
                </a:lnTo>
                <a:lnTo>
                  <a:pt x="2209" y="435"/>
                </a:lnTo>
                <a:lnTo>
                  <a:pt x="2213" y="435"/>
                </a:lnTo>
                <a:lnTo>
                  <a:pt x="2213" y="435"/>
                </a:lnTo>
                <a:lnTo>
                  <a:pt x="2219" y="435"/>
                </a:lnTo>
                <a:lnTo>
                  <a:pt x="2219" y="425"/>
                </a:lnTo>
                <a:lnTo>
                  <a:pt x="2226" y="425"/>
                </a:lnTo>
                <a:lnTo>
                  <a:pt x="2226" y="425"/>
                </a:lnTo>
                <a:lnTo>
                  <a:pt x="2229" y="425"/>
                </a:lnTo>
                <a:lnTo>
                  <a:pt x="2229" y="425"/>
                </a:lnTo>
                <a:lnTo>
                  <a:pt x="2236" y="425"/>
                </a:lnTo>
                <a:lnTo>
                  <a:pt x="2236" y="425"/>
                </a:lnTo>
                <a:lnTo>
                  <a:pt x="2239" y="425"/>
                </a:lnTo>
                <a:lnTo>
                  <a:pt x="2239" y="425"/>
                </a:lnTo>
                <a:lnTo>
                  <a:pt x="2249" y="425"/>
                </a:lnTo>
                <a:lnTo>
                  <a:pt x="2249" y="425"/>
                </a:lnTo>
                <a:lnTo>
                  <a:pt x="2259" y="425"/>
                </a:lnTo>
                <a:lnTo>
                  <a:pt x="2259" y="425"/>
                </a:lnTo>
                <a:lnTo>
                  <a:pt x="2262" y="425"/>
                </a:lnTo>
                <a:lnTo>
                  <a:pt x="2262" y="425"/>
                </a:lnTo>
                <a:lnTo>
                  <a:pt x="2265" y="425"/>
                </a:lnTo>
                <a:lnTo>
                  <a:pt x="2265" y="419"/>
                </a:lnTo>
                <a:lnTo>
                  <a:pt x="2272" y="419"/>
                </a:lnTo>
                <a:lnTo>
                  <a:pt x="2272" y="409"/>
                </a:lnTo>
                <a:lnTo>
                  <a:pt x="2275" y="409"/>
                </a:lnTo>
                <a:lnTo>
                  <a:pt x="2275" y="409"/>
                </a:lnTo>
                <a:lnTo>
                  <a:pt x="2279" y="409"/>
                </a:lnTo>
                <a:lnTo>
                  <a:pt x="2279" y="403"/>
                </a:lnTo>
                <a:lnTo>
                  <a:pt x="2282" y="403"/>
                </a:lnTo>
                <a:lnTo>
                  <a:pt x="2282" y="393"/>
                </a:lnTo>
                <a:lnTo>
                  <a:pt x="2285" y="393"/>
                </a:lnTo>
                <a:lnTo>
                  <a:pt x="2285" y="383"/>
                </a:lnTo>
                <a:lnTo>
                  <a:pt x="2292" y="383"/>
                </a:lnTo>
                <a:lnTo>
                  <a:pt x="2292" y="383"/>
                </a:lnTo>
                <a:lnTo>
                  <a:pt x="2298" y="383"/>
                </a:lnTo>
                <a:lnTo>
                  <a:pt x="2298" y="377"/>
                </a:lnTo>
                <a:lnTo>
                  <a:pt x="2302" y="377"/>
                </a:lnTo>
                <a:lnTo>
                  <a:pt x="2302" y="377"/>
                </a:lnTo>
                <a:lnTo>
                  <a:pt x="2305" y="377"/>
                </a:lnTo>
                <a:lnTo>
                  <a:pt x="2305" y="377"/>
                </a:lnTo>
                <a:lnTo>
                  <a:pt x="2308" y="377"/>
                </a:lnTo>
                <a:lnTo>
                  <a:pt x="2308" y="367"/>
                </a:lnTo>
                <a:lnTo>
                  <a:pt x="2315" y="367"/>
                </a:lnTo>
                <a:lnTo>
                  <a:pt x="2315" y="367"/>
                </a:lnTo>
                <a:lnTo>
                  <a:pt x="2325" y="367"/>
                </a:lnTo>
                <a:lnTo>
                  <a:pt x="2325" y="367"/>
                </a:lnTo>
                <a:lnTo>
                  <a:pt x="2328" y="367"/>
                </a:lnTo>
                <a:lnTo>
                  <a:pt x="2328" y="367"/>
                </a:lnTo>
                <a:lnTo>
                  <a:pt x="2331" y="367"/>
                </a:lnTo>
                <a:lnTo>
                  <a:pt x="2331" y="367"/>
                </a:lnTo>
                <a:lnTo>
                  <a:pt x="2335" y="367"/>
                </a:lnTo>
                <a:lnTo>
                  <a:pt x="2335" y="367"/>
                </a:lnTo>
                <a:lnTo>
                  <a:pt x="2338" y="367"/>
                </a:lnTo>
                <a:lnTo>
                  <a:pt x="2338" y="367"/>
                </a:lnTo>
                <a:lnTo>
                  <a:pt x="2355" y="367"/>
                </a:lnTo>
                <a:lnTo>
                  <a:pt x="2355" y="367"/>
                </a:lnTo>
                <a:lnTo>
                  <a:pt x="2358" y="367"/>
                </a:lnTo>
                <a:lnTo>
                  <a:pt x="2358" y="357"/>
                </a:lnTo>
                <a:lnTo>
                  <a:pt x="2361" y="357"/>
                </a:lnTo>
                <a:lnTo>
                  <a:pt x="2361" y="357"/>
                </a:lnTo>
                <a:lnTo>
                  <a:pt x="2364" y="357"/>
                </a:lnTo>
                <a:lnTo>
                  <a:pt x="2364" y="357"/>
                </a:lnTo>
                <a:lnTo>
                  <a:pt x="2368" y="357"/>
                </a:lnTo>
                <a:lnTo>
                  <a:pt x="2368" y="357"/>
                </a:lnTo>
                <a:lnTo>
                  <a:pt x="2371" y="357"/>
                </a:lnTo>
                <a:lnTo>
                  <a:pt x="2371" y="357"/>
                </a:lnTo>
                <a:lnTo>
                  <a:pt x="2374" y="357"/>
                </a:lnTo>
                <a:lnTo>
                  <a:pt x="2374" y="357"/>
                </a:lnTo>
                <a:lnTo>
                  <a:pt x="2378" y="357"/>
                </a:lnTo>
                <a:lnTo>
                  <a:pt x="2378" y="351"/>
                </a:lnTo>
                <a:lnTo>
                  <a:pt x="2381" y="351"/>
                </a:lnTo>
                <a:lnTo>
                  <a:pt x="2381" y="351"/>
                </a:lnTo>
                <a:lnTo>
                  <a:pt x="2384" y="351"/>
                </a:lnTo>
                <a:lnTo>
                  <a:pt x="2384" y="341"/>
                </a:lnTo>
                <a:lnTo>
                  <a:pt x="2394" y="341"/>
                </a:lnTo>
                <a:lnTo>
                  <a:pt x="2394" y="341"/>
                </a:lnTo>
                <a:lnTo>
                  <a:pt x="2398" y="341"/>
                </a:lnTo>
                <a:lnTo>
                  <a:pt x="2398" y="341"/>
                </a:lnTo>
                <a:lnTo>
                  <a:pt x="2401" y="341"/>
                </a:lnTo>
                <a:lnTo>
                  <a:pt x="2401" y="341"/>
                </a:lnTo>
                <a:lnTo>
                  <a:pt x="2407" y="341"/>
                </a:lnTo>
                <a:lnTo>
                  <a:pt x="2407" y="341"/>
                </a:lnTo>
                <a:lnTo>
                  <a:pt x="2411" y="341"/>
                </a:lnTo>
                <a:lnTo>
                  <a:pt x="2411" y="341"/>
                </a:lnTo>
                <a:lnTo>
                  <a:pt x="2421" y="341"/>
                </a:lnTo>
                <a:lnTo>
                  <a:pt x="2421" y="341"/>
                </a:lnTo>
                <a:lnTo>
                  <a:pt x="2427" y="341"/>
                </a:lnTo>
                <a:lnTo>
                  <a:pt x="2427" y="341"/>
                </a:lnTo>
                <a:lnTo>
                  <a:pt x="2437" y="341"/>
                </a:lnTo>
                <a:lnTo>
                  <a:pt x="2437" y="341"/>
                </a:lnTo>
                <a:lnTo>
                  <a:pt x="2447" y="341"/>
                </a:lnTo>
                <a:lnTo>
                  <a:pt x="2447" y="341"/>
                </a:lnTo>
                <a:lnTo>
                  <a:pt x="2450" y="341"/>
                </a:lnTo>
                <a:lnTo>
                  <a:pt x="2450" y="341"/>
                </a:lnTo>
                <a:lnTo>
                  <a:pt x="2454" y="341"/>
                </a:lnTo>
                <a:lnTo>
                  <a:pt x="2454" y="341"/>
                </a:lnTo>
                <a:lnTo>
                  <a:pt x="2457" y="341"/>
                </a:lnTo>
                <a:lnTo>
                  <a:pt x="2457" y="341"/>
                </a:lnTo>
                <a:lnTo>
                  <a:pt x="2460" y="341"/>
                </a:lnTo>
                <a:lnTo>
                  <a:pt x="2460" y="341"/>
                </a:lnTo>
                <a:lnTo>
                  <a:pt x="2467" y="341"/>
                </a:lnTo>
                <a:lnTo>
                  <a:pt x="2467" y="341"/>
                </a:lnTo>
                <a:lnTo>
                  <a:pt x="2470" y="341"/>
                </a:lnTo>
                <a:lnTo>
                  <a:pt x="2470" y="341"/>
                </a:lnTo>
                <a:lnTo>
                  <a:pt x="2477" y="341"/>
                </a:lnTo>
                <a:lnTo>
                  <a:pt x="2477" y="341"/>
                </a:lnTo>
                <a:lnTo>
                  <a:pt x="2483" y="341"/>
                </a:lnTo>
                <a:lnTo>
                  <a:pt x="2483" y="341"/>
                </a:lnTo>
                <a:lnTo>
                  <a:pt x="2490" y="341"/>
                </a:lnTo>
                <a:lnTo>
                  <a:pt x="2490" y="341"/>
                </a:lnTo>
                <a:lnTo>
                  <a:pt x="2503" y="341"/>
                </a:lnTo>
                <a:lnTo>
                  <a:pt x="2503" y="341"/>
                </a:lnTo>
                <a:lnTo>
                  <a:pt x="2506" y="341"/>
                </a:lnTo>
                <a:lnTo>
                  <a:pt x="2506" y="341"/>
                </a:lnTo>
                <a:lnTo>
                  <a:pt x="2510" y="341"/>
                </a:lnTo>
                <a:lnTo>
                  <a:pt x="2510" y="341"/>
                </a:lnTo>
                <a:lnTo>
                  <a:pt x="2516" y="341"/>
                </a:lnTo>
                <a:lnTo>
                  <a:pt x="2516" y="341"/>
                </a:lnTo>
                <a:lnTo>
                  <a:pt x="2543" y="341"/>
                </a:lnTo>
                <a:lnTo>
                  <a:pt x="2543" y="331"/>
                </a:lnTo>
                <a:lnTo>
                  <a:pt x="2549" y="331"/>
                </a:lnTo>
                <a:lnTo>
                  <a:pt x="2549" y="331"/>
                </a:lnTo>
                <a:lnTo>
                  <a:pt x="2556" y="331"/>
                </a:lnTo>
                <a:lnTo>
                  <a:pt x="2556" y="321"/>
                </a:lnTo>
                <a:lnTo>
                  <a:pt x="2569" y="321"/>
                </a:lnTo>
                <a:lnTo>
                  <a:pt x="2569" y="321"/>
                </a:lnTo>
                <a:lnTo>
                  <a:pt x="2573" y="321"/>
                </a:lnTo>
                <a:lnTo>
                  <a:pt x="2573" y="321"/>
                </a:lnTo>
                <a:lnTo>
                  <a:pt x="2576" y="321"/>
                </a:lnTo>
                <a:lnTo>
                  <a:pt x="2576" y="308"/>
                </a:lnTo>
                <a:lnTo>
                  <a:pt x="2586" y="308"/>
                </a:lnTo>
                <a:lnTo>
                  <a:pt x="2586" y="308"/>
                </a:lnTo>
                <a:lnTo>
                  <a:pt x="2589" y="308"/>
                </a:lnTo>
                <a:lnTo>
                  <a:pt x="2589" y="308"/>
                </a:lnTo>
                <a:lnTo>
                  <a:pt x="2592" y="308"/>
                </a:lnTo>
                <a:lnTo>
                  <a:pt x="2592" y="308"/>
                </a:lnTo>
                <a:lnTo>
                  <a:pt x="2596" y="308"/>
                </a:lnTo>
                <a:lnTo>
                  <a:pt x="2596" y="308"/>
                </a:lnTo>
                <a:lnTo>
                  <a:pt x="2602" y="308"/>
                </a:lnTo>
                <a:lnTo>
                  <a:pt x="2602" y="308"/>
                </a:lnTo>
                <a:lnTo>
                  <a:pt x="2606" y="308"/>
                </a:lnTo>
                <a:lnTo>
                  <a:pt x="2606" y="308"/>
                </a:lnTo>
                <a:lnTo>
                  <a:pt x="2615" y="308"/>
                </a:lnTo>
                <a:lnTo>
                  <a:pt x="2615" y="299"/>
                </a:lnTo>
                <a:lnTo>
                  <a:pt x="2635" y="299"/>
                </a:lnTo>
                <a:lnTo>
                  <a:pt x="2635" y="289"/>
                </a:lnTo>
                <a:lnTo>
                  <a:pt x="2639" y="289"/>
                </a:lnTo>
                <a:lnTo>
                  <a:pt x="2639" y="289"/>
                </a:lnTo>
                <a:lnTo>
                  <a:pt x="2648" y="289"/>
                </a:lnTo>
                <a:lnTo>
                  <a:pt x="2648" y="289"/>
                </a:lnTo>
                <a:lnTo>
                  <a:pt x="2652" y="289"/>
                </a:lnTo>
                <a:lnTo>
                  <a:pt x="2652" y="276"/>
                </a:lnTo>
                <a:lnTo>
                  <a:pt x="2668" y="276"/>
                </a:lnTo>
                <a:lnTo>
                  <a:pt x="2668" y="276"/>
                </a:lnTo>
                <a:lnTo>
                  <a:pt x="2672" y="276"/>
                </a:lnTo>
                <a:lnTo>
                  <a:pt x="2672" y="276"/>
                </a:lnTo>
                <a:lnTo>
                  <a:pt x="2675" y="276"/>
                </a:lnTo>
                <a:lnTo>
                  <a:pt x="2675" y="276"/>
                </a:lnTo>
                <a:lnTo>
                  <a:pt x="2681" y="276"/>
                </a:lnTo>
                <a:lnTo>
                  <a:pt x="2681" y="276"/>
                </a:lnTo>
                <a:lnTo>
                  <a:pt x="2685" y="276"/>
                </a:lnTo>
                <a:lnTo>
                  <a:pt x="2685" y="266"/>
                </a:lnTo>
                <a:lnTo>
                  <a:pt x="2691" y="266"/>
                </a:lnTo>
                <a:lnTo>
                  <a:pt x="2691" y="243"/>
                </a:lnTo>
                <a:lnTo>
                  <a:pt x="2698" y="243"/>
                </a:lnTo>
                <a:lnTo>
                  <a:pt x="2698" y="243"/>
                </a:lnTo>
                <a:lnTo>
                  <a:pt x="2701" y="243"/>
                </a:lnTo>
                <a:lnTo>
                  <a:pt x="2701" y="243"/>
                </a:lnTo>
                <a:lnTo>
                  <a:pt x="2705" y="243"/>
                </a:lnTo>
                <a:lnTo>
                  <a:pt x="2705" y="243"/>
                </a:lnTo>
                <a:lnTo>
                  <a:pt x="2718" y="243"/>
                </a:lnTo>
                <a:lnTo>
                  <a:pt x="2718" y="243"/>
                </a:lnTo>
                <a:lnTo>
                  <a:pt x="2721" y="243"/>
                </a:lnTo>
                <a:lnTo>
                  <a:pt x="2721" y="243"/>
                </a:lnTo>
                <a:lnTo>
                  <a:pt x="2728" y="243"/>
                </a:lnTo>
                <a:lnTo>
                  <a:pt x="2728" y="243"/>
                </a:lnTo>
                <a:lnTo>
                  <a:pt x="2731" y="243"/>
                </a:lnTo>
                <a:lnTo>
                  <a:pt x="2731" y="243"/>
                </a:lnTo>
                <a:lnTo>
                  <a:pt x="2734" y="243"/>
                </a:lnTo>
                <a:lnTo>
                  <a:pt x="2734" y="243"/>
                </a:lnTo>
                <a:lnTo>
                  <a:pt x="2744" y="243"/>
                </a:lnTo>
                <a:lnTo>
                  <a:pt x="2744" y="243"/>
                </a:lnTo>
                <a:lnTo>
                  <a:pt x="2748" y="243"/>
                </a:lnTo>
                <a:lnTo>
                  <a:pt x="2748" y="243"/>
                </a:lnTo>
                <a:lnTo>
                  <a:pt x="2751" y="243"/>
                </a:lnTo>
                <a:lnTo>
                  <a:pt x="2751" y="243"/>
                </a:lnTo>
                <a:lnTo>
                  <a:pt x="2754" y="243"/>
                </a:lnTo>
                <a:lnTo>
                  <a:pt x="2754" y="243"/>
                </a:lnTo>
                <a:lnTo>
                  <a:pt x="2757" y="243"/>
                </a:lnTo>
                <a:lnTo>
                  <a:pt x="2757" y="230"/>
                </a:lnTo>
                <a:lnTo>
                  <a:pt x="2777" y="230"/>
                </a:lnTo>
                <a:lnTo>
                  <a:pt x="2777" y="230"/>
                </a:lnTo>
                <a:lnTo>
                  <a:pt x="2781" y="230"/>
                </a:lnTo>
                <a:lnTo>
                  <a:pt x="2781" y="230"/>
                </a:lnTo>
                <a:lnTo>
                  <a:pt x="2784" y="230"/>
                </a:lnTo>
                <a:lnTo>
                  <a:pt x="2784" y="230"/>
                </a:lnTo>
                <a:lnTo>
                  <a:pt x="2787" y="230"/>
                </a:lnTo>
                <a:lnTo>
                  <a:pt x="2787" y="221"/>
                </a:lnTo>
                <a:lnTo>
                  <a:pt x="2800" y="221"/>
                </a:lnTo>
                <a:lnTo>
                  <a:pt x="2800" y="221"/>
                </a:lnTo>
                <a:lnTo>
                  <a:pt x="2804" y="221"/>
                </a:lnTo>
                <a:lnTo>
                  <a:pt x="2804" y="221"/>
                </a:lnTo>
                <a:lnTo>
                  <a:pt x="2807" y="221"/>
                </a:lnTo>
                <a:lnTo>
                  <a:pt x="2807" y="208"/>
                </a:lnTo>
                <a:lnTo>
                  <a:pt x="2810" y="208"/>
                </a:lnTo>
                <a:lnTo>
                  <a:pt x="2810" y="195"/>
                </a:lnTo>
                <a:lnTo>
                  <a:pt x="2840" y="195"/>
                </a:lnTo>
                <a:lnTo>
                  <a:pt x="2840" y="195"/>
                </a:lnTo>
                <a:lnTo>
                  <a:pt x="2843" y="195"/>
                </a:lnTo>
                <a:lnTo>
                  <a:pt x="2843" y="182"/>
                </a:lnTo>
                <a:lnTo>
                  <a:pt x="2850" y="182"/>
                </a:lnTo>
                <a:lnTo>
                  <a:pt x="2850" y="182"/>
                </a:lnTo>
                <a:lnTo>
                  <a:pt x="2853" y="182"/>
                </a:lnTo>
                <a:lnTo>
                  <a:pt x="2853" y="182"/>
                </a:lnTo>
                <a:lnTo>
                  <a:pt x="2863" y="182"/>
                </a:lnTo>
                <a:lnTo>
                  <a:pt x="2863" y="172"/>
                </a:lnTo>
                <a:lnTo>
                  <a:pt x="2870" y="172"/>
                </a:lnTo>
                <a:lnTo>
                  <a:pt x="2870" y="172"/>
                </a:lnTo>
                <a:lnTo>
                  <a:pt x="2873" y="172"/>
                </a:lnTo>
                <a:lnTo>
                  <a:pt x="2873" y="172"/>
                </a:lnTo>
                <a:lnTo>
                  <a:pt x="2883" y="172"/>
                </a:lnTo>
                <a:lnTo>
                  <a:pt x="2883" y="172"/>
                </a:lnTo>
                <a:lnTo>
                  <a:pt x="2893" y="172"/>
                </a:lnTo>
                <a:lnTo>
                  <a:pt x="2893" y="172"/>
                </a:lnTo>
                <a:lnTo>
                  <a:pt x="2899" y="172"/>
                </a:lnTo>
                <a:lnTo>
                  <a:pt x="2899" y="172"/>
                </a:lnTo>
                <a:lnTo>
                  <a:pt x="2903" y="172"/>
                </a:lnTo>
                <a:lnTo>
                  <a:pt x="2903" y="172"/>
                </a:lnTo>
                <a:lnTo>
                  <a:pt x="2906" y="172"/>
                </a:lnTo>
                <a:lnTo>
                  <a:pt x="2906" y="159"/>
                </a:lnTo>
                <a:lnTo>
                  <a:pt x="2909" y="159"/>
                </a:lnTo>
                <a:lnTo>
                  <a:pt x="2909" y="159"/>
                </a:lnTo>
                <a:lnTo>
                  <a:pt x="2913" y="159"/>
                </a:lnTo>
                <a:lnTo>
                  <a:pt x="2913" y="159"/>
                </a:lnTo>
                <a:lnTo>
                  <a:pt x="2926" y="159"/>
                </a:lnTo>
                <a:lnTo>
                  <a:pt x="2926" y="159"/>
                </a:lnTo>
                <a:lnTo>
                  <a:pt x="2929" y="159"/>
                </a:lnTo>
                <a:lnTo>
                  <a:pt x="2929" y="159"/>
                </a:lnTo>
                <a:lnTo>
                  <a:pt x="2939" y="159"/>
                </a:lnTo>
                <a:lnTo>
                  <a:pt x="2939" y="146"/>
                </a:lnTo>
                <a:lnTo>
                  <a:pt x="2949" y="146"/>
                </a:lnTo>
                <a:lnTo>
                  <a:pt x="2949" y="146"/>
                </a:lnTo>
                <a:lnTo>
                  <a:pt x="2952" y="146"/>
                </a:lnTo>
                <a:lnTo>
                  <a:pt x="2952" y="146"/>
                </a:lnTo>
                <a:lnTo>
                  <a:pt x="2956" y="146"/>
                </a:lnTo>
                <a:lnTo>
                  <a:pt x="2956" y="146"/>
                </a:lnTo>
                <a:lnTo>
                  <a:pt x="2969" y="146"/>
                </a:lnTo>
                <a:lnTo>
                  <a:pt x="2969" y="146"/>
                </a:lnTo>
                <a:lnTo>
                  <a:pt x="2972" y="146"/>
                </a:lnTo>
                <a:lnTo>
                  <a:pt x="2972" y="146"/>
                </a:lnTo>
                <a:lnTo>
                  <a:pt x="2982" y="146"/>
                </a:lnTo>
                <a:lnTo>
                  <a:pt x="2982" y="146"/>
                </a:lnTo>
                <a:lnTo>
                  <a:pt x="2985" y="146"/>
                </a:lnTo>
                <a:lnTo>
                  <a:pt x="2985" y="146"/>
                </a:lnTo>
                <a:lnTo>
                  <a:pt x="2989" y="146"/>
                </a:lnTo>
                <a:lnTo>
                  <a:pt x="2989" y="130"/>
                </a:lnTo>
                <a:lnTo>
                  <a:pt x="2998" y="130"/>
                </a:lnTo>
                <a:lnTo>
                  <a:pt x="2998" y="130"/>
                </a:lnTo>
                <a:lnTo>
                  <a:pt x="3002" y="130"/>
                </a:lnTo>
                <a:lnTo>
                  <a:pt x="3002" y="130"/>
                </a:lnTo>
                <a:lnTo>
                  <a:pt x="3005" y="130"/>
                </a:lnTo>
                <a:lnTo>
                  <a:pt x="3005" y="130"/>
                </a:lnTo>
                <a:lnTo>
                  <a:pt x="3018" y="130"/>
                </a:lnTo>
                <a:lnTo>
                  <a:pt x="3018" y="130"/>
                </a:lnTo>
                <a:lnTo>
                  <a:pt x="3022" y="130"/>
                </a:lnTo>
                <a:lnTo>
                  <a:pt x="3022" y="130"/>
                </a:lnTo>
                <a:lnTo>
                  <a:pt x="3032" y="130"/>
                </a:lnTo>
                <a:lnTo>
                  <a:pt x="3032" y="130"/>
                </a:lnTo>
                <a:lnTo>
                  <a:pt x="3035" y="130"/>
                </a:lnTo>
                <a:lnTo>
                  <a:pt x="3035" y="130"/>
                </a:lnTo>
                <a:lnTo>
                  <a:pt x="3041" y="130"/>
                </a:lnTo>
                <a:lnTo>
                  <a:pt x="3041" y="130"/>
                </a:lnTo>
                <a:lnTo>
                  <a:pt x="3051" y="130"/>
                </a:lnTo>
                <a:lnTo>
                  <a:pt x="3051" y="130"/>
                </a:lnTo>
                <a:lnTo>
                  <a:pt x="3061" y="130"/>
                </a:lnTo>
                <a:lnTo>
                  <a:pt x="3061" y="130"/>
                </a:lnTo>
                <a:lnTo>
                  <a:pt x="3065" y="130"/>
                </a:lnTo>
                <a:lnTo>
                  <a:pt x="3065" y="130"/>
                </a:lnTo>
                <a:lnTo>
                  <a:pt x="3081" y="130"/>
                </a:lnTo>
                <a:lnTo>
                  <a:pt x="3081" y="130"/>
                </a:lnTo>
                <a:lnTo>
                  <a:pt x="3088" y="130"/>
                </a:lnTo>
                <a:lnTo>
                  <a:pt x="3088" y="130"/>
                </a:lnTo>
                <a:lnTo>
                  <a:pt x="3091" y="130"/>
                </a:lnTo>
                <a:lnTo>
                  <a:pt x="3091" y="130"/>
                </a:lnTo>
                <a:lnTo>
                  <a:pt x="3094" y="130"/>
                </a:lnTo>
                <a:lnTo>
                  <a:pt x="3094" y="130"/>
                </a:lnTo>
                <a:lnTo>
                  <a:pt x="3101" y="130"/>
                </a:lnTo>
                <a:lnTo>
                  <a:pt x="3101" y="130"/>
                </a:lnTo>
                <a:lnTo>
                  <a:pt x="3104" y="130"/>
                </a:lnTo>
                <a:lnTo>
                  <a:pt x="3104" y="130"/>
                </a:lnTo>
                <a:lnTo>
                  <a:pt x="3111" y="130"/>
                </a:lnTo>
                <a:lnTo>
                  <a:pt x="3111" y="130"/>
                </a:lnTo>
                <a:lnTo>
                  <a:pt x="3114" y="130"/>
                </a:lnTo>
                <a:lnTo>
                  <a:pt x="3114" y="130"/>
                </a:lnTo>
                <a:lnTo>
                  <a:pt x="3124" y="130"/>
                </a:lnTo>
                <a:lnTo>
                  <a:pt x="3124" y="130"/>
                </a:lnTo>
                <a:lnTo>
                  <a:pt x="3127" y="130"/>
                </a:lnTo>
                <a:lnTo>
                  <a:pt x="3127" y="130"/>
                </a:lnTo>
                <a:lnTo>
                  <a:pt x="3147" y="130"/>
                </a:lnTo>
                <a:lnTo>
                  <a:pt x="3147" y="130"/>
                </a:lnTo>
                <a:lnTo>
                  <a:pt x="3164" y="130"/>
                </a:lnTo>
                <a:lnTo>
                  <a:pt x="3164" y="130"/>
                </a:lnTo>
                <a:lnTo>
                  <a:pt x="3180" y="130"/>
                </a:lnTo>
                <a:lnTo>
                  <a:pt x="3180" y="130"/>
                </a:lnTo>
                <a:lnTo>
                  <a:pt x="3183" y="130"/>
                </a:lnTo>
                <a:lnTo>
                  <a:pt x="3183" y="130"/>
                </a:lnTo>
                <a:lnTo>
                  <a:pt x="3203" y="130"/>
                </a:lnTo>
                <a:lnTo>
                  <a:pt x="3203" y="130"/>
                </a:lnTo>
                <a:lnTo>
                  <a:pt x="3210" y="130"/>
                </a:lnTo>
                <a:lnTo>
                  <a:pt x="3210" y="130"/>
                </a:lnTo>
                <a:lnTo>
                  <a:pt x="3226" y="130"/>
                </a:lnTo>
                <a:lnTo>
                  <a:pt x="3226" y="113"/>
                </a:lnTo>
                <a:lnTo>
                  <a:pt x="3240" y="113"/>
                </a:lnTo>
                <a:lnTo>
                  <a:pt x="3240" y="113"/>
                </a:lnTo>
                <a:lnTo>
                  <a:pt x="3246" y="113"/>
                </a:lnTo>
                <a:lnTo>
                  <a:pt x="3246" y="113"/>
                </a:lnTo>
                <a:lnTo>
                  <a:pt x="3253" y="113"/>
                </a:lnTo>
                <a:lnTo>
                  <a:pt x="3253" y="113"/>
                </a:lnTo>
                <a:lnTo>
                  <a:pt x="3276" y="113"/>
                </a:lnTo>
                <a:lnTo>
                  <a:pt x="3276" y="113"/>
                </a:lnTo>
                <a:lnTo>
                  <a:pt x="3279" y="113"/>
                </a:lnTo>
                <a:lnTo>
                  <a:pt x="3279" y="113"/>
                </a:lnTo>
                <a:lnTo>
                  <a:pt x="3286" y="113"/>
                </a:lnTo>
                <a:lnTo>
                  <a:pt x="3286" y="113"/>
                </a:lnTo>
                <a:lnTo>
                  <a:pt x="3289" y="113"/>
                </a:lnTo>
                <a:lnTo>
                  <a:pt x="3289" y="113"/>
                </a:lnTo>
                <a:lnTo>
                  <a:pt x="3299" y="113"/>
                </a:lnTo>
                <a:lnTo>
                  <a:pt x="3299" y="113"/>
                </a:lnTo>
                <a:lnTo>
                  <a:pt x="3302" y="113"/>
                </a:lnTo>
                <a:lnTo>
                  <a:pt x="3302" y="113"/>
                </a:lnTo>
                <a:lnTo>
                  <a:pt x="3312" y="113"/>
                </a:lnTo>
                <a:lnTo>
                  <a:pt x="3312" y="113"/>
                </a:lnTo>
                <a:lnTo>
                  <a:pt x="3322" y="113"/>
                </a:lnTo>
                <a:lnTo>
                  <a:pt x="3322" y="113"/>
                </a:lnTo>
                <a:lnTo>
                  <a:pt x="3339" y="113"/>
                </a:lnTo>
                <a:lnTo>
                  <a:pt x="3339" y="97"/>
                </a:lnTo>
                <a:lnTo>
                  <a:pt x="3342" y="97"/>
                </a:lnTo>
                <a:lnTo>
                  <a:pt x="3342" y="97"/>
                </a:lnTo>
                <a:lnTo>
                  <a:pt x="3368" y="97"/>
                </a:lnTo>
                <a:lnTo>
                  <a:pt x="3368" y="97"/>
                </a:lnTo>
                <a:lnTo>
                  <a:pt x="3378" y="97"/>
                </a:lnTo>
                <a:lnTo>
                  <a:pt x="3378" y="97"/>
                </a:lnTo>
                <a:lnTo>
                  <a:pt x="3388" y="97"/>
                </a:lnTo>
                <a:lnTo>
                  <a:pt x="3388" y="97"/>
                </a:lnTo>
                <a:lnTo>
                  <a:pt x="3395" y="97"/>
                </a:lnTo>
                <a:lnTo>
                  <a:pt x="3395" y="97"/>
                </a:lnTo>
                <a:lnTo>
                  <a:pt x="3398" y="97"/>
                </a:lnTo>
                <a:lnTo>
                  <a:pt x="3398" y="97"/>
                </a:lnTo>
                <a:lnTo>
                  <a:pt x="3401" y="97"/>
                </a:lnTo>
                <a:lnTo>
                  <a:pt x="3401" y="97"/>
                </a:lnTo>
                <a:lnTo>
                  <a:pt x="3405" y="97"/>
                </a:lnTo>
                <a:lnTo>
                  <a:pt x="3405" y="78"/>
                </a:lnTo>
                <a:lnTo>
                  <a:pt x="3411" y="78"/>
                </a:lnTo>
                <a:lnTo>
                  <a:pt x="3411" y="78"/>
                </a:lnTo>
                <a:lnTo>
                  <a:pt x="3415" y="78"/>
                </a:lnTo>
                <a:lnTo>
                  <a:pt x="3415" y="78"/>
                </a:lnTo>
                <a:lnTo>
                  <a:pt x="3421" y="78"/>
                </a:lnTo>
                <a:lnTo>
                  <a:pt x="3421" y="78"/>
                </a:lnTo>
                <a:lnTo>
                  <a:pt x="3431" y="78"/>
                </a:lnTo>
                <a:lnTo>
                  <a:pt x="3431" y="78"/>
                </a:lnTo>
                <a:lnTo>
                  <a:pt x="3448" y="78"/>
                </a:lnTo>
                <a:lnTo>
                  <a:pt x="3448" y="78"/>
                </a:lnTo>
                <a:lnTo>
                  <a:pt x="3454" y="78"/>
                </a:lnTo>
                <a:lnTo>
                  <a:pt x="3454" y="78"/>
                </a:lnTo>
                <a:lnTo>
                  <a:pt x="3464" y="78"/>
                </a:lnTo>
                <a:lnTo>
                  <a:pt x="3464" y="78"/>
                </a:lnTo>
                <a:lnTo>
                  <a:pt x="3484" y="78"/>
                </a:lnTo>
                <a:lnTo>
                  <a:pt x="3484" y="78"/>
                </a:lnTo>
                <a:lnTo>
                  <a:pt x="3500" y="78"/>
                </a:lnTo>
                <a:lnTo>
                  <a:pt x="3500" y="78"/>
                </a:lnTo>
                <a:lnTo>
                  <a:pt x="3504" y="78"/>
                </a:lnTo>
                <a:lnTo>
                  <a:pt x="3504" y="78"/>
                </a:lnTo>
                <a:lnTo>
                  <a:pt x="3514" y="78"/>
                </a:lnTo>
                <a:lnTo>
                  <a:pt x="3514" y="78"/>
                </a:lnTo>
                <a:lnTo>
                  <a:pt x="3517" y="78"/>
                </a:lnTo>
                <a:lnTo>
                  <a:pt x="3517" y="78"/>
                </a:lnTo>
                <a:lnTo>
                  <a:pt x="3524" y="78"/>
                </a:lnTo>
                <a:lnTo>
                  <a:pt x="3524" y="78"/>
                </a:lnTo>
                <a:lnTo>
                  <a:pt x="3537" y="78"/>
                </a:lnTo>
                <a:lnTo>
                  <a:pt x="3537" y="78"/>
                </a:lnTo>
                <a:lnTo>
                  <a:pt x="3547" y="78"/>
                </a:lnTo>
                <a:lnTo>
                  <a:pt x="3547" y="78"/>
                </a:lnTo>
                <a:lnTo>
                  <a:pt x="3550" y="78"/>
                </a:lnTo>
                <a:lnTo>
                  <a:pt x="3550" y="78"/>
                </a:lnTo>
                <a:lnTo>
                  <a:pt x="3557" y="78"/>
                </a:lnTo>
                <a:lnTo>
                  <a:pt x="3557" y="78"/>
                </a:lnTo>
                <a:lnTo>
                  <a:pt x="3566" y="78"/>
                </a:lnTo>
                <a:lnTo>
                  <a:pt x="3566" y="78"/>
                </a:lnTo>
                <a:lnTo>
                  <a:pt x="3570" y="78"/>
                </a:lnTo>
                <a:lnTo>
                  <a:pt x="3570" y="78"/>
                </a:lnTo>
                <a:lnTo>
                  <a:pt x="3573" y="78"/>
                </a:lnTo>
                <a:lnTo>
                  <a:pt x="3573" y="78"/>
                </a:lnTo>
                <a:lnTo>
                  <a:pt x="3576" y="78"/>
                </a:lnTo>
                <a:lnTo>
                  <a:pt x="3576" y="55"/>
                </a:lnTo>
                <a:lnTo>
                  <a:pt x="3580" y="55"/>
                </a:lnTo>
                <a:lnTo>
                  <a:pt x="3580" y="55"/>
                </a:lnTo>
                <a:lnTo>
                  <a:pt x="3586" y="55"/>
                </a:lnTo>
                <a:lnTo>
                  <a:pt x="3586" y="55"/>
                </a:lnTo>
                <a:lnTo>
                  <a:pt x="3593" y="55"/>
                </a:lnTo>
                <a:lnTo>
                  <a:pt x="3593" y="55"/>
                </a:lnTo>
                <a:lnTo>
                  <a:pt x="3596" y="55"/>
                </a:lnTo>
                <a:lnTo>
                  <a:pt x="3596" y="55"/>
                </a:lnTo>
                <a:lnTo>
                  <a:pt x="3599" y="55"/>
                </a:lnTo>
                <a:lnTo>
                  <a:pt x="3599" y="55"/>
                </a:lnTo>
                <a:lnTo>
                  <a:pt x="3616" y="55"/>
                </a:lnTo>
                <a:lnTo>
                  <a:pt x="3616" y="55"/>
                </a:lnTo>
                <a:lnTo>
                  <a:pt x="3619" y="55"/>
                </a:lnTo>
                <a:lnTo>
                  <a:pt x="3619" y="55"/>
                </a:lnTo>
                <a:lnTo>
                  <a:pt x="3636" y="55"/>
                </a:lnTo>
                <a:lnTo>
                  <a:pt x="3636" y="32"/>
                </a:lnTo>
                <a:lnTo>
                  <a:pt x="3646" y="32"/>
                </a:lnTo>
                <a:lnTo>
                  <a:pt x="3646" y="32"/>
                </a:lnTo>
                <a:lnTo>
                  <a:pt x="3649" y="32"/>
                </a:lnTo>
                <a:lnTo>
                  <a:pt x="3649" y="32"/>
                </a:lnTo>
                <a:lnTo>
                  <a:pt x="3652" y="32"/>
                </a:lnTo>
                <a:lnTo>
                  <a:pt x="3652" y="32"/>
                </a:lnTo>
                <a:lnTo>
                  <a:pt x="3659" y="32"/>
                </a:lnTo>
                <a:lnTo>
                  <a:pt x="3659" y="32"/>
                </a:lnTo>
                <a:lnTo>
                  <a:pt x="3662" y="32"/>
                </a:lnTo>
                <a:lnTo>
                  <a:pt x="3662" y="32"/>
                </a:lnTo>
                <a:lnTo>
                  <a:pt x="3666" y="32"/>
                </a:lnTo>
                <a:lnTo>
                  <a:pt x="3666" y="32"/>
                </a:lnTo>
                <a:lnTo>
                  <a:pt x="3669" y="32"/>
                </a:lnTo>
                <a:lnTo>
                  <a:pt x="3669" y="32"/>
                </a:lnTo>
                <a:lnTo>
                  <a:pt x="3672" y="32"/>
                </a:lnTo>
                <a:lnTo>
                  <a:pt x="3672" y="32"/>
                </a:lnTo>
                <a:lnTo>
                  <a:pt x="3675" y="32"/>
                </a:lnTo>
                <a:lnTo>
                  <a:pt x="3675" y="32"/>
                </a:lnTo>
                <a:lnTo>
                  <a:pt x="3692" y="32"/>
                </a:lnTo>
                <a:lnTo>
                  <a:pt x="3692" y="32"/>
                </a:lnTo>
                <a:lnTo>
                  <a:pt x="3708" y="32"/>
                </a:lnTo>
                <a:lnTo>
                  <a:pt x="3708" y="32"/>
                </a:lnTo>
                <a:lnTo>
                  <a:pt x="3728" y="32"/>
                </a:lnTo>
                <a:lnTo>
                  <a:pt x="3728" y="32"/>
                </a:lnTo>
                <a:lnTo>
                  <a:pt x="3735" y="32"/>
                </a:lnTo>
                <a:lnTo>
                  <a:pt x="3735" y="32"/>
                </a:lnTo>
                <a:lnTo>
                  <a:pt x="3741" y="32"/>
                </a:lnTo>
                <a:lnTo>
                  <a:pt x="3741" y="32"/>
                </a:lnTo>
                <a:lnTo>
                  <a:pt x="3745" y="32"/>
                </a:lnTo>
                <a:lnTo>
                  <a:pt x="3745" y="32"/>
                </a:lnTo>
                <a:lnTo>
                  <a:pt x="3748" y="32"/>
                </a:lnTo>
                <a:lnTo>
                  <a:pt x="3748" y="32"/>
                </a:lnTo>
                <a:lnTo>
                  <a:pt x="3761" y="32"/>
                </a:lnTo>
                <a:lnTo>
                  <a:pt x="3761" y="0"/>
                </a:lnTo>
                <a:lnTo>
                  <a:pt x="3765" y="0"/>
                </a:lnTo>
                <a:lnTo>
                  <a:pt x="3765" y="0"/>
                </a:lnTo>
                <a:lnTo>
                  <a:pt x="3774" y="0"/>
                </a:lnTo>
                <a:lnTo>
                  <a:pt x="3774" y="0"/>
                </a:lnTo>
                <a:lnTo>
                  <a:pt x="3808" y="0"/>
                </a:lnTo>
                <a:lnTo>
                  <a:pt x="3808" y="0"/>
                </a:lnTo>
                <a:lnTo>
                  <a:pt x="3817" y="0"/>
                </a:lnTo>
                <a:lnTo>
                  <a:pt x="3817" y="0"/>
                </a:lnTo>
                <a:lnTo>
                  <a:pt x="3827" y="0"/>
                </a:lnTo>
                <a:lnTo>
                  <a:pt x="3827" y="0"/>
                </a:lnTo>
                <a:lnTo>
                  <a:pt x="3880" y="0"/>
                </a:lnTo>
                <a:lnTo>
                  <a:pt x="3880" y="0"/>
                </a:lnTo>
              </a:path>
            </a:pathLst>
          </a:custGeom>
          <a:noFill/>
          <a:ln w="19050" cap="flat">
            <a:solidFill>
              <a:srgbClr val="E8AD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39" name="Freeform 201"/>
          <p:cNvSpPr>
            <a:spLocks/>
          </p:cNvSpPr>
          <p:nvPr/>
        </p:nvSpPr>
        <p:spPr bwMode="auto">
          <a:xfrm>
            <a:off x="5781580" y="2554230"/>
            <a:ext cx="2779696" cy="900110"/>
          </a:xfrm>
          <a:custGeom>
            <a:avLst/>
            <a:gdLst>
              <a:gd name="T0" fmla="*/ 36 w 3867"/>
              <a:gd name="T1" fmla="*/ 1518 h 1667"/>
              <a:gd name="T2" fmla="*/ 76 w 3867"/>
              <a:gd name="T3" fmla="*/ 1456 h 1667"/>
              <a:gd name="T4" fmla="*/ 119 w 3867"/>
              <a:gd name="T5" fmla="*/ 1379 h 1667"/>
              <a:gd name="T6" fmla="*/ 158 w 3867"/>
              <a:gd name="T7" fmla="*/ 1314 h 1667"/>
              <a:gd name="T8" fmla="*/ 211 w 3867"/>
              <a:gd name="T9" fmla="*/ 1278 h 1667"/>
              <a:gd name="T10" fmla="*/ 254 w 3867"/>
              <a:gd name="T11" fmla="*/ 1211 h 1667"/>
              <a:gd name="T12" fmla="*/ 310 w 3867"/>
              <a:gd name="T13" fmla="*/ 1165 h 1667"/>
              <a:gd name="T14" fmla="*/ 369 w 3867"/>
              <a:gd name="T15" fmla="*/ 1113 h 1667"/>
              <a:gd name="T16" fmla="*/ 429 w 3867"/>
              <a:gd name="T17" fmla="*/ 1081 h 1667"/>
              <a:gd name="T18" fmla="*/ 485 w 3867"/>
              <a:gd name="T19" fmla="*/ 1062 h 1667"/>
              <a:gd name="T20" fmla="*/ 534 w 3867"/>
              <a:gd name="T21" fmla="*/ 1039 h 1667"/>
              <a:gd name="T22" fmla="*/ 584 w 3867"/>
              <a:gd name="T23" fmla="*/ 1010 h 1667"/>
              <a:gd name="T24" fmla="*/ 646 w 3867"/>
              <a:gd name="T25" fmla="*/ 971 h 1667"/>
              <a:gd name="T26" fmla="*/ 699 w 3867"/>
              <a:gd name="T27" fmla="*/ 939 h 1667"/>
              <a:gd name="T28" fmla="*/ 755 w 3867"/>
              <a:gd name="T29" fmla="*/ 913 h 1667"/>
              <a:gd name="T30" fmla="*/ 804 w 3867"/>
              <a:gd name="T31" fmla="*/ 890 h 1667"/>
              <a:gd name="T32" fmla="*/ 854 w 3867"/>
              <a:gd name="T33" fmla="*/ 874 h 1667"/>
              <a:gd name="T34" fmla="*/ 920 w 3867"/>
              <a:gd name="T35" fmla="*/ 851 h 1667"/>
              <a:gd name="T36" fmla="*/ 986 w 3867"/>
              <a:gd name="T37" fmla="*/ 819 h 1667"/>
              <a:gd name="T38" fmla="*/ 1035 w 3867"/>
              <a:gd name="T39" fmla="*/ 800 h 1667"/>
              <a:gd name="T40" fmla="*/ 1085 w 3867"/>
              <a:gd name="T41" fmla="*/ 764 h 1667"/>
              <a:gd name="T42" fmla="*/ 1128 w 3867"/>
              <a:gd name="T43" fmla="*/ 741 h 1667"/>
              <a:gd name="T44" fmla="*/ 1184 w 3867"/>
              <a:gd name="T45" fmla="*/ 722 h 1667"/>
              <a:gd name="T46" fmla="*/ 1226 w 3867"/>
              <a:gd name="T47" fmla="*/ 696 h 1667"/>
              <a:gd name="T48" fmla="*/ 1289 w 3867"/>
              <a:gd name="T49" fmla="*/ 683 h 1667"/>
              <a:gd name="T50" fmla="*/ 1358 w 3867"/>
              <a:gd name="T51" fmla="*/ 673 h 1667"/>
              <a:gd name="T52" fmla="*/ 1424 w 3867"/>
              <a:gd name="T53" fmla="*/ 654 h 1667"/>
              <a:gd name="T54" fmla="*/ 1493 w 3867"/>
              <a:gd name="T55" fmla="*/ 625 h 1667"/>
              <a:gd name="T56" fmla="*/ 1543 w 3867"/>
              <a:gd name="T57" fmla="*/ 615 h 1667"/>
              <a:gd name="T58" fmla="*/ 1589 w 3867"/>
              <a:gd name="T59" fmla="*/ 576 h 1667"/>
              <a:gd name="T60" fmla="*/ 1655 w 3867"/>
              <a:gd name="T61" fmla="*/ 541 h 1667"/>
              <a:gd name="T62" fmla="*/ 1704 w 3867"/>
              <a:gd name="T63" fmla="*/ 524 h 1667"/>
              <a:gd name="T64" fmla="*/ 1754 w 3867"/>
              <a:gd name="T65" fmla="*/ 495 h 1667"/>
              <a:gd name="T66" fmla="*/ 1803 w 3867"/>
              <a:gd name="T67" fmla="*/ 495 h 1667"/>
              <a:gd name="T68" fmla="*/ 1882 w 3867"/>
              <a:gd name="T69" fmla="*/ 466 h 1667"/>
              <a:gd name="T70" fmla="*/ 1938 w 3867"/>
              <a:gd name="T71" fmla="*/ 450 h 1667"/>
              <a:gd name="T72" fmla="*/ 2001 w 3867"/>
              <a:gd name="T73" fmla="*/ 424 h 1667"/>
              <a:gd name="T74" fmla="*/ 2064 w 3867"/>
              <a:gd name="T75" fmla="*/ 418 h 1667"/>
              <a:gd name="T76" fmla="*/ 2116 w 3867"/>
              <a:gd name="T77" fmla="*/ 418 h 1667"/>
              <a:gd name="T78" fmla="*/ 2166 w 3867"/>
              <a:gd name="T79" fmla="*/ 389 h 1667"/>
              <a:gd name="T80" fmla="*/ 2222 w 3867"/>
              <a:gd name="T81" fmla="*/ 366 h 1667"/>
              <a:gd name="T82" fmla="*/ 2278 w 3867"/>
              <a:gd name="T83" fmla="*/ 343 h 1667"/>
              <a:gd name="T84" fmla="*/ 2337 w 3867"/>
              <a:gd name="T85" fmla="*/ 321 h 1667"/>
              <a:gd name="T86" fmla="*/ 2393 w 3867"/>
              <a:gd name="T87" fmla="*/ 295 h 1667"/>
              <a:gd name="T88" fmla="*/ 2466 w 3867"/>
              <a:gd name="T89" fmla="*/ 278 h 1667"/>
              <a:gd name="T90" fmla="*/ 2519 w 3867"/>
              <a:gd name="T91" fmla="*/ 262 h 1667"/>
              <a:gd name="T92" fmla="*/ 2588 w 3867"/>
              <a:gd name="T93" fmla="*/ 262 h 1667"/>
              <a:gd name="T94" fmla="*/ 2677 w 3867"/>
              <a:gd name="T95" fmla="*/ 253 h 1667"/>
              <a:gd name="T96" fmla="*/ 2736 w 3867"/>
              <a:gd name="T97" fmla="*/ 243 h 1667"/>
              <a:gd name="T98" fmla="*/ 2812 w 3867"/>
              <a:gd name="T99" fmla="*/ 230 h 1667"/>
              <a:gd name="T100" fmla="*/ 2888 w 3867"/>
              <a:gd name="T101" fmla="*/ 220 h 1667"/>
              <a:gd name="T102" fmla="*/ 2947 w 3867"/>
              <a:gd name="T103" fmla="*/ 207 h 1667"/>
              <a:gd name="T104" fmla="*/ 3000 w 3867"/>
              <a:gd name="T105" fmla="*/ 194 h 1667"/>
              <a:gd name="T106" fmla="*/ 3063 w 3867"/>
              <a:gd name="T107" fmla="*/ 181 h 1667"/>
              <a:gd name="T108" fmla="*/ 3119 w 3867"/>
              <a:gd name="T109" fmla="*/ 168 h 1667"/>
              <a:gd name="T110" fmla="*/ 3217 w 3867"/>
              <a:gd name="T111" fmla="*/ 139 h 1667"/>
              <a:gd name="T112" fmla="*/ 3326 w 3867"/>
              <a:gd name="T113" fmla="*/ 107 h 1667"/>
              <a:gd name="T114" fmla="*/ 3395 w 3867"/>
              <a:gd name="T115" fmla="*/ 88 h 1667"/>
              <a:gd name="T116" fmla="*/ 3468 w 3867"/>
              <a:gd name="T117" fmla="*/ 68 h 1667"/>
              <a:gd name="T118" fmla="*/ 3540 w 3867"/>
              <a:gd name="T119" fmla="*/ 68 h 1667"/>
              <a:gd name="T120" fmla="*/ 3643 w 3867"/>
              <a:gd name="T121" fmla="*/ 68 h 1667"/>
              <a:gd name="T122" fmla="*/ 3709 w 3867"/>
              <a:gd name="T123" fmla="*/ 68 h 1667"/>
              <a:gd name="T124" fmla="*/ 3788 w 3867"/>
              <a:gd name="T125" fmla="*/ 36 h 1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67" h="1667">
                <a:moveTo>
                  <a:pt x="0" y="1667"/>
                </a:moveTo>
                <a:lnTo>
                  <a:pt x="0" y="1667"/>
                </a:lnTo>
                <a:lnTo>
                  <a:pt x="0" y="1667"/>
                </a:lnTo>
                <a:lnTo>
                  <a:pt x="0" y="1667"/>
                </a:lnTo>
                <a:lnTo>
                  <a:pt x="3" y="1667"/>
                </a:lnTo>
                <a:lnTo>
                  <a:pt x="3" y="1631"/>
                </a:lnTo>
                <a:lnTo>
                  <a:pt x="10" y="1631"/>
                </a:lnTo>
                <a:lnTo>
                  <a:pt x="10" y="1599"/>
                </a:lnTo>
                <a:lnTo>
                  <a:pt x="13" y="1599"/>
                </a:lnTo>
                <a:lnTo>
                  <a:pt x="13" y="1596"/>
                </a:lnTo>
                <a:lnTo>
                  <a:pt x="17" y="1596"/>
                </a:lnTo>
                <a:lnTo>
                  <a:pt x="17" y="1583"/>
                </a:lnTo>
                <a:lnTo>
                  <a:pt x="20" y="1583"/>
                </a:lnTo>
                <a:lnTo>
                  <a:pt x="20" y="1579"/>
                </a:lnTo>
                <a:lnTo>
                  <a:pt x="23" y="1579"/>
                </a:lnTo>
                <a:lnTo>
                  <a:pt x="23" y="1563"/>
                </a:lnTo>
                <a:lnTo>
                  <a:pt x="27" y="1563"/>
                </a:lnTo>
                <a:lnTo>
                  <a:pt x="27" y="1554"/>
                </a:lnTo>
                <a:lnTo>
                  <a:pt x="30" y="1554"/>
                </a:lnTo>
                <a:lnTo>
                  <a:pt x="30" y="1534"/>
                </a:lnTo>
                <a:lnTo>
                  <a:pt x="33" y="1534"/>
                </a:lnTo>
                <a:lnTo>
                  <a:pt x="33" y="1518"/>
                </a:lnTo>
                <a:lnTo>
                  <a:pt x="36" y="1518"/>
                </a:lnTo>
                <a:lnTo>
                  <a:pt x="36" y="1515"/>
                </a:lnTo>
                <a:lnTo>
                  <a:pt x="40" y="1515"/>
                </a:lnTo>
                <a:lnTo>
                  <a:pt x="40" y="1511"/>
                </a:lnTo>
                <a:lnTo>
                  <a:pt x="43" y="1511"/>
                </a:lnTo>
                <a:lnTo>
                  <a:pt x="43" y="1508"/>
                </a:lnTo>
                <a:lnTo>
                  <a:pt x="46" y="1508"/>
                </a:lnTo>
                <a:lnTo>
                  <a:pt x="46" y="1502"/>
                </a:lnTo>
                <a:lnTo>
                  <a:pt x="50" y="1502"/>
                </a:lnTo>
                <a:lnTo>
                  <a:pt x="50" y="1499"/>
                </a:lnTo>
                <a:lnTo>
                  <a:pt x="56" y="1499"/>
                </a:lnTo>
                <a:lnTo>
                  <a:pt x="56" y="1495"/>
                </a:lnTo>
                <a:lnTo>
                  <a:pt x="60" y="1495"/>
                </a:lnTo>
                <a:lnTo>
                  <a:pt x="60" y="1492"/>
                </a:lnTo>
                <a:lnTo>
                  <a:pt x="63" y="1492"/>
                </a:lnTo>
                <a:lnTo>
                  <a:pt x="63" y="1489"/>
                </a:lnTo>
                <a:lnTo>
                  <a:pt x="66" y="1489"/>
                </a:lnTo>
                <a:lnTo>
                  <a:pt x="66" y="1489"/>
                </a:lnTo>
                <a:lnTo>
                  <a:pt x="69" y="1489"/>
                </a:lnTo>
                <a:lnTo>
                  <a:pt x="69" y="1469"/>
                </a:lnTo>
                <a:lnTo>
                  <a:pt x="73" y="1469"/>
                </a:lnTo>
                <a:lnTo>
                  <a:pt x="73" y="1466"/>
                </a:lnTo>
                <a:lnTo>
                  <a:pt x="76" y="1466"/>
                </a:lnTo>
                <a:lnTo>
                  <a:pt x="76" y="1456"/>
                </a:lnTo>
                <a:lnTo>
                  <a:pt x="79" y="1456"/>
                </a:lnTo>
                <a:lnTo>
                  <a:pt x="79" y="1453"/>
                </a:lnTo>
                <a:lnTo>
                  <a:pt x="83" y="1453"/>
                </a:lnTo>
                <a:lnTo>
                  <a:pt x="83" y="1440"/>
                </a:lnTo>
                <a:lnTo>
                  <a:pt x="86" y="1440"/>
                </a:lnTo>
                <a:lnTo>
                  <a:pt x="86" y="1437"/>
                </a:lnTo>
                <a:lnTo>
                  <a:pt x="89" y="1437"/>
                </a:lnTo>
                <a:lnTo>
                  <a:pt x="89" y="1424"/>
                </a:lnTo>
                <a:lnTo>
                  <a:pt x="92" y="1424"/>
                </a:lnTo>
                <a:lnTo>
                  <a:pt x="92" y="1421"/>
                </a:lnTo>
                <a:lnTo>
                  <a:pt x="96" y="1421"/>
                </a:lnTo>
                <a:lnTo>
                  <a:pt x="96" y="1414"/>
                </a:lnTo>
                <a:lnTo>
                  <a:pt x="102" y="1414"/>
                </a:lnTo>
                <a:lnTo>
                  <a:pt x="102" y="1408"/>
                </a:lnTo>
                <a:lnTo>
                  <a:pt x="106" y="1408"/>
                </a:lnTo>
                <a:lnTo>
                  <a:pt x="106" y="1405"/>
                </a:lnTo>
                <a:lnTo>
                  <a:pt x="109" y="1405"/>
                </a:lnTo>
                <a:lnTo>
                  <a:pt x="109" y="1395"/>
                </a:lnTo>
                <a:lnTo>
                  <a:pt x="112" y="1395"/>
                </a:lnTo>
                <a:lnTo>
                  <a:pt x="112" y="1392"/>
                </a:lnTo>
                <a:lnTo>
                  <a:pt x="116" y="1392"/>
                </a:lnTo>
                <a:lnTo>
                  <a:pt x="116" y="1379"/>
                </a:lnTo>
                <a:lnTo>
                  <a:pt x="119" y="1379"/>
                </a:lnTo>
                <a:lnTo>
                  <a:pt x="119" y="1379"/>
                </a:lnTo>
                <a:lnTo>
                  <a:pt x="122" y="1379"/>
                </a:lnTo>
                <a:lnTo>
                  <a:pt x="122" y="1376"/>
                </a:lnTo>
                <a:lnTo>
                  <a:pt x="125" y="1376"/>
                </a:lnTo>
                <a:lnTo>
                  <a:pt x="125" y="1376"/>
                </a:lnTo>
                <a:lnTo>
                  <a:pt x="129" y="1376"/>
                </a:lnTo>
                <a:lnTo>
                  <a:pt x="129" y="1366"/>
                </a:lnTo>
                <a:lnTo>
                  <a:pt x="132" y="1366"/>
                </a:lnTo>
                <a:lnTo>
                  <a:pt x="132" y="1356"/>
                </a:lnTo>
                <a:lnTo>
                  <a:pt x="135" y="1356"/>
                </a:lnTo>
                <a:lnTo>
                  <a:pt x="135" y="1350"/>
                </a:lnTo>
                <a:lnTo>
                  <a:pt x="139" y="1350"/>
                </a:lnTo>
                <a:lnTo>
                  <a:pt x="139" y="1346"/>
                </a:lnTo>
                <a:lnTo>
                  <a:pt x="142" y="1346"/>
                </a:lnTo>
                <a:lnTo>
                  <a:pt x="142" y="1340"/>
                </a:lnTo>
                <a:lnTo>
                  <a:pt x="145" y="1340"/>
                </a:lnTo>
                <a:lnTo>
                  <a:pt x="145" y="1334"/>
                </a:lnTo>
                <a:lnTo>
                  <a:pt x="152" y="1334"/>
                </a:lnTo>
                <a:lnTo>
                  <a:pt x="152" y="1327"/>
                </a:lnTo>
                <a:lnTo>
                  <a:pt x="155" y="1327"/>
                </a:lnTo>
                <a:lnTo>
                  <a:pt x="155" y="1317"/>
                </a:lnTo>
                <a:lnTo>
                  <a:pt x="158" y="1317"/>
                </a:lnTo>
                <a:lnTo>
                  <a:pt x="158" y="1314"/>
                </a:lnTo>
                <a:lnTo>
                  <a:pt x="165" y="1314"/>
                </a:lnTo>
                <a:lnTo>
                  <a:pt x="165" y="1311"/>
                </a:lnTo>
                <a:lnTo>
                  <a:pt x="168" y="1311"/>
                </a:lnTo>
                <a:lnTo>
                  <a:pt x="168" y="1308"/>
                </a:lnTo>
                <a:lnTo>
                  <a:pt x="172" y="1308"/>
                </a:lnTo>
                <a:lnTo>
                  <a:pt x="172" y="1304"/>
                </a:lnTo>
                <a:lnTo>
                  <a:pt x="178" y="1304"/>
                </a:lnTo>
                <a:lnTo>
                  <a:pt x="178" y="1304"/>
                </a:lnTo>
                <a:lnTo>
                  <a:pt x="181" y="1304"/>
                </a:lnTo>
                <a:lnTo>
                  <a:pt x="181" y="1301"/>
                </a:lnTo>
                <a:lnTo>
                  <a:pt x="188" y="1301"/>
                </a:lnTo>
                <a:lnTo>
                  <a:pt x="188" y="1301"/>
                </a:lnTo>
                <a:lnTo>
                  <a:pt x="191" y="1301"/>
                </a:lnTo>
                <a:lnTo>
                  <a:pt x="191" y="1301"/>
                </a:lnTo>
                <a:lnTo>
                  <a:pt x="198" y="1301"/>
                </a:lnTo>
                <a:lnTo>
                  <a:pt x="198" y="1288"/>
                </a:lnTo>
                <a:lnTo>
                  <a:pt x="201" y="1288"/>
                </a:lnTo>
                <a:lnTo>
                  <a:pt x="201" y="1285"/>
                </a:lnTo>
                <a:lnTo>
                  <a:pt x="205" y="1285"/>
                </a:lnTo>
                <a:lnTo>
                  <a:pt x="205" y="1282"/>
                </a:lnTo>
                <a:lnTo>
                  <a:pt x="208" y="1282"/>
                </a:lnTo>
                <a:lnTo>
                  <a:pt x="208" y="1278"/>
                </a:lnTo>
                <a:lnTo>
                  <a:pt x="211" y="1278"/>
                </a:lnTo>
                <a:lnTo>
                  <a:pt x="211" y="1275"/>
                </a:lnTo>
                <a:lnTo>
                  <a:pt x="214" y="1275"/>
                </a:lnTo>
                <a:lnTo>
                  <a:pt x="214" y="1266"/>
                </a:lnTo>
                <a:lnTo>
                  <a:pt x="218" y="1266"/>
                </a:lnTo>
                <a:lnTo>
                  <a:pt x="218" y="1262"/>
                </a:lnTo>
                <a:lnTo>
                  <a:pt x="221" y="1262"/>
                </a:lnTo>
                <a:lnTo>
                  <a:pt x="221" y="1256"/>
                </a:lnTo>
                <a:lnTo>
                  <a:pt x="224" y="1256"/>
                </a:lnTo>
                <a:lnTo>
                  <a:pt x="224" y="1246"/>
                </a:lnTo>
                <a:lnTo>
                  <a:pt x="228" y="1246"/>
                </a:lnTo>
                <a:lnTo>
                  <a:pt x="228" y="1243"/>
                </a:lnTo>
                <a:lnTo>
                  <a:pt x="234" y="1243"/>
                </a:lnTo>
                <a:lnTo>
                  <a:pt x="234" y="1236"/>
                </a:lnTo>
                <a:lnTo>
                  <a:pt x="238" y="1236"/>
                </a:lnTo>
                <a:lnTo>
                  <a:pt x="238" y="1233"/>
                </a:lnTo>
                <a:lnTo>
                  <a:pt x="241" y="1233"/>
                </a:lnTo>
                <a:lnTo>
                  <a:pt x="241" y="1233"/>
                </a:lnTo>
                <a:lnTo>
                  <a:pt x="247" y="1233"/>
                </a:lnTo>
                <a:lnTo>
                  <a:pt x="247" y="1227"/>
                </a:lnTo>
                <a:lnTo>
                  <a:pt x="251" y="1227"/>
                </a:lnTo>
                <a:lnTo>
                  <a:pt x="251" y="1214"/>
                </a:lnTo>
                <a:lnTo>
                  <a:pt x="254" y="1214"/>
                </a:lnTo>
                <a:lnTo>
                  <a:pt x="254" y="1211"/>
                </a:lnTo>
                <a:lnTo>
                  <a:pt x="257" y="1211"/>
                </a:lnTo>
                <a:lnTo>
                  <a:pt x="257" y="1211"/>
                </a:lnTo>
                <a:lnTo>
                  <a:pt x="261" y="1211"/>
                </a:lnTo>
                <a:lnTo>
                  <a:pt x="261" y="1198"/>
                </a:lnTo>
                <a:lnTo>
                  <a:pt x="264" y="1198"/>
                </a:lnTo>
                <a:lnTo>
                  <a:pt x="264" y="1194"/>
                </a:lnTo>
                <a:lnTo>
                  <a:pt x="267" y="1194"/>
                </a:lnTo>
                <a:lnTo>
                  <a:pt x="267" y="1194"/>
                </a:lnTo>
                <a:lnTo>
                  <a:pt x="270" y="1194"/>
                </a:lnTo>
                <a:lnTo>
                  <a:pt x="270" y="1185"/>
                </a:lnTo>
                <a:lnTo>
                  <a:pt x="277" y="1185"/>
                </a:lnTo>
                <a:lnTo>
                  <a:pt x="277" y="1178"/>
                </a:lnTo>
                <a:lnTo>
                  <a:pt x="280" y="1178"/>
                </a:lnTo>
                <a:lnTo>
                  <a:pt x="280" y="1172"/>
                </a:lnTo>
                <a:lnTo>
                  <a:pt x="294" y="1172"/>
                </a:lnTo>
                <a:lnTo>
                  <a:pt x="294" y="1165"/>
                </a:lnTo>
                <a:lnTo>
                  <a:pt x="297" y="1165"/>
                </a:lnTo>
                <a:lnTo>
                  <a:pt x="297" y="1165"/>
                </a:lnTo>
                <a:lnTo>
                  <a:pt x="300" y="1165"/>
                </a:lnTo>
                <a:lnTo>
                  <a:pt x="300" y="1165"/>
                </a:lnTo>
                <a:lnTo>
                  <a:pt x="303" y="1165"/>
                </a:lnTo>
                <a:lnTo>
                  <a:pt x="303" y="1165"/>
                </a:lnTo>
                <a:lnTo>
                  <a:pt x="310" y="1165"/>
                </a:lnTo>
                <a:lnTo>
                  <a:pt x="310" y="1162"/>
                </a:lnTo>
                <a:lnTo>
                  <a:pt x="313" y="1162"/>
                </a:lnTo>
                <a:lnTo>
                  <a:pt x="313" y="1152"/>
                </a:lnTo>
                <a:lnTo>
                  <a:pt x="320" y="1152"/>
                </a:lnTo>
                <a:lnTo>
                  <a:pt x="320" y="1152"/>
                </a:lnTo>
                <a:lnTo>
                  <a:pt x="323" y="1152"/>
                </a:lnTo>
                <a:lnTo>
                  <a:pt x="323" y="1143"/>
                </a:lnTo>
                <a:lnTo>
                  <a:pt x="330" y="1143"/>
                </a:lnTo>
                <a:lnTo>
                  <a:pt x="330" y="1143"/>
                </a:lnTo>
                <a:lnTo>
                  <a:pt x="333" y="1143"/>
                </a:lnTo>
                <a:lnTo>
                  <a:pt x="333" y="1136"/>
                </a:lnTo>
                <a:lnTo>
                  <a:pt x="336" y="1136"/>
                </a:lnTo>
                <a:lnTo>
                  <a:pt x="336" y="1123"/>
                </a:lnTo>
                <a:lnTo>
                  <a:pt x="343" y="1123"/>
                </a:lnTo>
                <a:lnTo>
                  <a:pt x="343" y="1123"/>
                </a:lnTo>
                <a:lnTo>
                  <a:pt x="359" y="1123"/>
                </a:lnTo>
                <a:lnTo>
                  <a:pt x="359" y="1120"/>
                </a:lnTo>
                <a:lnTo>
                  <a:pt x="363" y="1120"/>
                </a:lnTo>
                <a:lnTo>
                  <a:pt x="363" y="1120"/>
                </a:lnTo>
                <a:lnTo>
                  <a:pt x="366" y="1120"/>
                </a:lnTo>
                <a:lnTo>
                  <a:pt x="366" y="1117"/>
                </a:lnTo>
                <a:lnTo>
                  <a:pt x="369" y="1117"/>
                </a:lnTo>
                <a:lnTo>
                  <a:pt x="369" y="1113"/>
                </a:lnTo>
                <a:lnTo>
                  <a:pt x="379" y="1113"/>
                </a:lnTo>
                <a:lnTo>
                  <a:pt x="379" y="1110"/>
                </a:lnTo>
                <a:lnTo>
                  <a:pt x="389" y="1110"/>
                </a:lnTo>
                <a:lnTo>
                  <a:pt x="389" y="1110"/>
                </a:lnTo>
                <a:lnTo>
                  <a:pt x="392" y="1110"/>
                </a:lnTo>
                <a:lnTo>
                  <a:pt x="392" y="1110"/>
                </a:lnTo>
                <a:lnTo>
                  <a:pt x="396" y="1110"/>
                </a:lnTo>
                <a:lnTo>
                  <a:pt x="396" y="1104"/>
                </a:lnTo>
                <a:lnTo>
                  <a:pt x="399" y="1104"/>
                </a:lnTo>
                <a:lnTo>
                  <a:pt x="399" y="1097"/>
                </a:lnTo>
                <a:lnTo>
                  <a:pt x="406" y="1097"/>
                </a:lnTo>
                <a:lnTo>
                  <a:pt x="406" y="1097"/>
                </a:lnTo>
                <a:lnTo>
                  <a:pt x="409" y="1097"/>
                </a:lnTo>
                <a:lnTo>
                  <a:pt x="409" y="1094"/>
                </a:lnTo>
                <a:lnTo>
                  <a:pt x="416" y="1094"/>
                </a:lnTo>
                <a:lnTo>
                  <a:pt x="416" y="1091"/>
                </a:lnTo>
                <a:lnTo>
                  <a:pt x="419" y="1091"/>
                </a:lnTo>
                <a:lnTo>
                  <a:pt x="419" y="1088"/>
                </a:lnTo>
                <a:lnTo>
                  <a:pt x="422" y="1088"/>
                </a:lnTo>
                <a:lnTo>
                  <a:pt x="422" y="1084"/>
                </a:lnTo>
                <a:lnTo>
                  <a:pt x="425" y="1084"/>
                </a:lnTo>
                <a:lnTo>
                  <a:pt x="425" y="1081"/>
                </a:lnTo>
                <a:lnTo>
                  <a:pt x="429" y="1081"/>
                </a:lnTo>
                <a:lnTo>
                  <a:pt x="429" y="1081"/>
                </a:lnTo>
                <a:lnTo>
                  <a:pt x="439" y="1081"/>
                </a:lnTo>
                <a:lnTo>
                  <a:pt x="439" y="1081"/>
                </a:lnTo>
                <a:lnTo>
                  <a:pt x="442" y="1081"/>
                </a:lnTo>
                <a:lnTo>
                  <a:pt x="442" y="1081"/>
                </a:lnTo>
                <a:lnTo>
                  <a:pt x="448" y="1081"/>
                </a:lnTo>
                <a:lnTo>
                  <a:pt x="448" y="1071"/>
                </a:lnTo>
                <a:lnTo>
                  <a:pt x="455" y="1071"/>
                </a:lnTo>
                <a:lnTo>
                  <a:pt x="455" y="1071"/>
                </a:lnTo>
                <a:lnTo>
                  <a:pt x="458" y="1071"/>
                </a:lnTo>
                <a:lnTo>
                  <a:pt x="458" y="1071"/>
                </a:lnTo>
                <a:lnTo>
                  <a:pt x="465" y="1071"/>
                </a:lnTo>
                <a:lnTo>
                  <a:pt x="465" y="1068"/>
                </a:lnTo>
                <a:lnTo>
                  <a:pt x="468" y="1068"/>
                </a:lnTo>
                <a:lnTo>
                  <a:pt x="468" y="1065"/>
                </a:lnTo>
                <a:lnTo>
                  <a:pt x="472" y="1065"/>
                </a:lnTo>
                <a:lnTo>
                  <a:pt x="472" y="1065"/>
                </a:lnTo>
                <a:lnTo>
                  <a:pt x="475" y="1065"/>
                </a:lnTo>
                <a:lnTo>
                  <a:pt x="475" y="1065"/>
                </a:lnTo>
                <a:lnTo>
                  <a:pt x="478" y="1065"/>
                </a:lnTo>
                <a:lnTo>
                  <a:pt x="478" y="1062"/>
                </a:lnTo>
                <a:lnTo>
                  <a:pt x="485" y="1062"/>
                </a:lnTo>
                <a:lnTo>
                  <a:pt x="485" y="1062"/>
                </a:lnTo>
                <a:lnTo>
                  <a:pt x="488" y="1062"/>
                </a:lnTo>
                <a:lnTo>
                  <a:pt x="488" y="1062"/>
                </a:lnTo>
                <a:lnTo>
                  <a:pt x="495" y="1062"/>
                </a:lnTo>
                <a:lnTo>
                  <a:pt x="495" y="1062"/>
                </a:lnTo>
                <a:lnTo>
                  <a:pt x="498" y="1062"/>
                </a:lnTo>
                <a:lnTo>
                  <a:pt x="498" y="1058"/>
                </a:lnTo>
                <a:lnTo>
                  <a:pt x="505" y="1058"/>
                </a:lnTo>
                <a:lnTo>
                  <a:pt x="505" y="1055"/>
                </a:lnTo>
                <a:lnTo>
                  <a:pt x="508" y="1055"/>
                </a:lnTo>
                <a:lnTo>
                  <a:pt x="508" y="1055"/>
                </a:lnTo>
                <a:lnTo>
                  <a:pt x="511" y="1055"/>
                </a:lnTo>
                <a:lnTo>
                  <a:pt x="511" y="1055"/>
                </a:lnTo>
                <a:lnTo>
                  <a:pt x="514" y="1055"/>
                </a:lnTo>
                <a:lnTo>
                  <a:pt x="514" y="1055"/>
                </a:lnTo>
                <a:lnTo>
                  <a:pt x="518" y="1055"/>
                </a:lnTo>
                <a:lnTo>
                  <a:pt x="518" y="1052"/>
                </a:lnTo>
                <a:lnTo>
                  <a:pt x="521" y="1052"/>
                </a:lnTo>
                <a:lnTo>
                  <a:pt x="521" y="1042"/>
                </a:lnTo>
                <a:lnTo>
                  <a:pt x="524" y="1042"/>
                </a:lnTo>
                <a:lnTo>
                  <a:pt x="524" y="1042"/>
                </a:lnTo>
                <a:lnTo>
                  <a:pt x="531" y="1042"/>
                </a:lnTo>
                <a:lnTo>
                  <a:pt x="531" y="1039"/>
                </a:lnTo>
                <a:lnTo>
                  <a:pt x="534" y="1039"/>
                </a:lnTo>
                <a:lnTo>
                  <a:pt x="534" y="1039"/>
                </a:lnTo>
                <a:lnTo>
                  <a:pt x="537" y="1039"/>
                </a:lnTo>
                <a:lnTo>
                  <a:pt x="537" y="1039"/>
                </a:lnTo>
                <a:lnTo>
                  <a:pt x="541" y="1039"/>
                </a:lnTo>
                <a:lnTo>
                  <a:pt x="541" y="1036"/>
                </a:lnTo>
                <a:lnTo>
                  <a:pt x="544" y="1036"/>
                </a:lnTo>
                <a:lnTo>
                  <a:pt x="544" y="1026"/>
                </a:lnTo>
                <a:lnTo>
                  <a:pt x="551" y="1026"/>
                </a:lnTo>
                <a:lnTo>
                  <a:pt x="551" y="1020"/>
                </a:lnTo>
                <a:lnTo>
                  <a:pt x="557" y="1020"/>
                </a:lnTo>
                <a:lnTo>
                  <a:pt x="557" y="1020"/>
                </a:lnTo>
                <a:lnTo>
                  <a:pt x="561" y="1020"/>
                </a:lnTo>
                <a:lnTo>
                  <a:pt x="561" y="1020"/>
                </a:lnTo>
                <a:lnTo>
                  <a:pt x="564" y="1020"/>
                </a:lnTo>
                <a:lnTo>
                  <a:pt x="564" y="1020"/>
                </a:lnTo>
                <a:lnTo>
                  <a:pt x="567" y="1020"/>
                </a:lnTo>
                <a:lnTo>
                  <a:pt x="567" y="1013"/>
                </a:lnTo>
                <a:lnTo>
                  <a:pt x="570" y="1013"/>
                </a:lnTo>
                <a:lnTo>
                  <a:pt x="570" y="1013"/>
                </a:lnTo>
                <a:lnTo>
                  <a:pt x="574" y="1013"/>
                </a:lnTo>
                <a:lnTo>
                  <a:pt x="574" y="1010"/>
                </a:lnTo>
                <a:lnTo>
                  <a:pt x="584" y="1010"/>
                </a:lnTo>
                <a:lnTo>
                  <a:pt x="584" y="1010"/>
                </a:lnTo>
                <a:lnTo>
                  <a:pt x="587" y="1010"/>
                </a:lnTo>
                <a:lnTo>
                  <a:pt x="587" y="1010"/>
                </a:lnTo>
                <a:lnTo>
                  <a:pt x="590" y="1010"/>
                </a:lnTo>
                <a:lnTo>
                  <a:pt x="590" y="997"/>
                </a:lnTo>
                <a:lnTo>
                  <a:pt x="594" y="997"/>
                </a:lnTo>
                <a:lnTo>
                  <a:pt x="594" y="997"/>
                </a:lnTo>
                <a:lnTo>
                  <a:pt x="597" y="997"/>
                </a:lnTo>
                <a:lnTo>
                  <a:pt x="597" y="990"/>
                </a:lnTo>
                <a:lnTo>
                  <a:pt x="607" y="990"/>
                </a:lnTo>
                <a:lnTo>
                  <a:pt x="607" y="981"/>
                </a:lnTo>
                <a:lnTo>
                  <a:pt x="610" y="981"/>
                </a:lnTo>
                <a:lnTo>
                  <a:pt x="610" y="981"/>
                </a:lnTo>
                <a:lnTo>
                  <a:pt x="620" y="981"/>
                </a:lnTo>
                <a:lnTo>
                  <a:pt x="620" y="981"/>
                </a:lnTo>
                <a:lnTo>
                  <a:pt x="630" y="981"/>
                </a:lnTo>
                <a:lnTo>
                  <a:pt x="630" y="981"/>
                </a:lnTo>
                <a:lnTo>
                  <a:pt x="636" y="981"/>
                </a:lnTo>
                <a:lnTo>
                  <a:pt x="636" y="978"/>
                </a:lnTo>
                <a:lnTo>
                  <a:pt x="640" y="978"/>
                </a:lnTo>
                <a:lnTo>
                  <a:pt x="640" y="978"/>
                </a:lnTo>
                <a:lnTo>
                  <a:pt x="643" y="978"/>
                </a:lnTo>
                <a:lnTo>
                  <a:pt x="643" y="971"/>
                </a:lnTo>
                <a:lnTo>
                  <a:pt x="646" y="971"/>
                </a:lnTo>
                <a:lnTo>
                  <a:pt x="646" y="965"/>
                </a:lnTo>
                <a:lnTo>
                  <a:pt x="650" y="965"/>
                </a:lnTo>
                <a:lnTo>
                  <a:pt x="650" y="961"/>
                </a:lnTo>
                <a:lnTo>
                  <a:pt x="656" y="961"/>
                </a:lnTo>
                <a:lnTo>
                  <a:pt x="656" y="961"/>
                </a:lnTo>
                <a:lnTo>
                  <a:pt x="663" y="961"/>
                </a:lnTo>
                <a:lnTo>
                  <a:pt x="663" y="955"/>
                </a:lnTo>
                <a:lnTo>
                  <a:pt x="666" y="955"/>
                </a:lnTo>
                <a:lnTo>
                  <a:pt x="666" y="955"/>
                </a:lnTo>
                <a:lnTo>
                  <a:pt x="669" y="955"/>
                </a:lnTo>
                <a:lnTo>
                  <a:pt x="669" y="955"/>
                </a:lnTo>
                <a:lnTo>
                  <a:pt x="676" y="955"/>
                </a:lnTo>
                <a:lnTo>
                  <a:pt x="676" y="952"/>
                </a:lnTo>
                <a:lnTo>
                  <a:pt x="679" y="952"/>
                </a:lnTo>
                <a:lnTo>
                  <a:pt x="679" y="945"/>
                </a:lnTo>
                <a:lnTo>
                  <a:pt x="686" y="945"/>
                </a:lnTo>
                <a:lnTo>
                  <a:pt x="686" y="939"/>
                </a:lnTo>
                <a:lnTo>
                  <a:pt x="692" y="939"/>
                </a:lnTo>
                <a:lnTo>
                  <a:pt x="692" y="939"/>
                </a:lnTo>
                <a:lnTo>
                  <a:pt x="696" y="939"/>
                </a:lnTo>
                <a:lnTo>
                  <a:pt x="696" y="939"/>
                </a:lnTo>
                <a:lnTo>
                  <a:pt x="699" y="939"/>
                </a:lnTo>
                <a:lnTo>
                  <a:pt x="699" y="939"/>
                </a:lnTo>
                <a:lnTo>
                  <a:pt x="702" y="939"/>
                </a:lnTo>
                <a:lnTo>
                  <a:pt x="702" y="939"/>
                </a:lnTo>
                <a:lnTo>
                  <a:pt x="706" y="939"/>
                </a:lnTo>
                <a:lnTo>
                  <a:pt x="706" y="932"/>
                </a:lnTo>
                <a:lnTo>
                  <a:pt x="709" y="932"/>
                </a:lnTo>
                <a:lnTo>
                  <a:pt x="709" y="932"/>
                </a:lnTo>
                <a:lnTo>
                  <a:pt x="712" y="932"/>
                </a:lnTo>
                <a:lnTo>
                  <a:pt x="712" y="922"/>
                </a:lnTo>
                <a:lnTo>
                  <a:pt x="715" y="922"/>
                </a:lnTo>
                <a:lnTo>
                  <a:pt x="715" y="919"/>
                </a:lnTo>
                <a:lnTo>
                  <a:pt x="729" y="919"/>
                </a:lnTo>
                <a:lnTo>
                  <a:pt x="729" y="919"/>
                </a:lnTo>
                <a:lnTo>
                  <a:pt x="732" y="919"/>
                </a:lnTo>
                <a:lnTo>
                  <a:pt x="732" y="919"/>
                </a:lnTo>
                <a:lnTo>
                  <a:pt x="739" y="919"/>
                </a:lnTo>
                <a:lnTo>
                  <a:pt x="739" y="919"/>
                </a:lnTo>
                <a:lnTo>
                  <a:pt x="742" y="919"/>
                </a:lnTo>
                <a:lnTo>
                  <a:pt x="742" y="919"/>
                </a:lnTo>
                <a:lnTo>
                  <a:pt x="745" y="919"/>
                </a:lnTo>
                <a:lnTo>
                  <a:pt x="745" y="919"/>
                </a:lnTo>
                <a:lnTo>
                  <a:pt x="748" y="919"/>
                </a:lnTo>
                <a:lnTo>
                  <a:pt x="748" y="913"/>
                </a:lnTo>
                <a:lnTo>
                  <a:pt x="755" y="913"/>
                </a:lnTo>
                <a:lnTo>
                  <a:pt x="755" y="913"/>
                </a:lnTo>
                <a:lnTo>
                  <a:pt x="758" y="913"/>
                </a:lnTo>
                <a:lnTo>
                  <a:pt x="758" y="913"/>
                </a:lnTo>
                <a:lnTo>
                  <a:pt x="765" y="913"/>
                </a:lnTo>
                <a:lnTo>
                  <a:pt x="765" y="906"/>
                </a:lnTo>
                <a:lnTo>
                  <a:pt x="772" y="906"/>
                </a:lnTo>
                <a:lnTo>
                  <a:pt x="772" y="906"/>
                </a:lnTo>
                <a:lnTo>
                  <a:pt x="778" y="906"/>
                </a:lnTo>
                <a:lnTo>
                  <a:pt x="778" y="906"/>
                </a:lnTo>
                <a:lnTo>
                  <a:pt x="781" y="906"/>
                </a:lnTo>
                <a:lnTo>
                  <a:pt x="781" y="906"/>
                </a:lnTo>
                <a:lnTo>
                  <a:pt x="785" y="906"/>
                </a:lnTo>
                <a:lnTo>
                  <a:pt x="785" y="903"/>
                </a:lnTo>
                <a:lnTo>
                  <a:pt x="788" y="903"/>
                </a:lnTo>
                <a:lnTo>
                  <a:pt x="788" y="897"/>
                </a:lnTo>
                <a:lnTo>
                  <a:pt x="791" y="897"/>
                </a:lnTo>
                <a:lnTo>
                  <a:pt x="791" y="897"/>
                </a:lnTo>
                <a:lnTo>
                  <a:pt x="795" y="897"/>
                </a:lnTo>
                <a:lnTo>
                  <a:pt x="795" y="890"/>
                </a:lnTo>
                <a:lnTo>
                  <a:pt x="801" y="890"/>
                </a:lnTo>
                <a:lnTo>
                  <a:pt x="801" y="890"/>
                </a:lnTo>
                <a:lnTo>
                  <a:pt x="804" y="890"/>
                </a:lnTo>
                <a:lnTo>
                  <a:pt x="804" y="890"/>
                </a:lnTo>
                <a:lnTo>
                  <a:pt x="808" y="890"/>
                </a:lnTo>
                <a:lnTo>
                  <a:pt x="808" y="890"/>
                </a:lnTo>
                <a:lnTo>
                  <a:pt x="818" y="890"/>
                </a:lnTo>
                <a:lnTo>
                  <a:pt x="818" y="890"/>
                </a:lnTo>
                <a:lnTo>
                  <a:pt x="821" y="890"/>
                </a:lnTo>
                <a:lnTo>
                  <a:pt x="821" y="887"/>
                </a:lnTo>
                <a:lnTo>
                  <a:pt x="824" y="887"/>
                </a:lnTo>
                <a:lnTo>
                  <a:pt x="824" y="887"/>
                </a:lnTo>
                <a:lnTo>
                  <a:pt x="828" y="887"/>
                </a:lnTo>
                <a:lnTo>
                  <a:pt x="828" y="884"/>
                </a:lnTo>
                <a:lnTo>
                  <a:pt x="831" y="884"/>
                </a:lnTo>
                <a:lnTo>
                  <a:pt x="831" y="884"/>
                </a:lnTo>
                <a:lnTo>
                  <a:pt x="834" y="884"/>
                </a:lnTo>
                <a:lnTo>
                  <a:pt x="834" y="884"/>
                </a:lnTo>
                <a:lnTo>
                  <a:pt x="837" y="884"/>
                </a:lnTo>
                <a:lnTo>
                  <a:pt x="837" y="880"/>
                </a:lnTo>
                <a:lnTo>
                  <a:pt x="841" y="880"/>
                </a:lnTo>
                <a:lnTo>
                  <a:pt x="841" y="880"/>
                </a:lnTo>
                <a:lnTo>
                  <a:pt x="844" y="880"/>
                </a:lnTo>
                <a:lnTo>
                  <a:pt x="844" y="874"/>
                </a:lnTo>
                <a:lnTo>
                  <a:pt x="847" y="874"/>
                </a:lnTo>
                <a:lnTo>
                  <a:pt x="847" y="874"/>
                </a:lnTo>
                <a:lnTo>
                  <a:pt x="854" y="874"/>
                </a:lnTo>
                <a:lnTo>
                  <a:pt x="854" y="874"/>
                </a:lnTo>
                <a:lnTo>
                  <a:pt x="857" y="874"/>
                </a:lnTo>
                <a:lnTo>
                  <a:pt x="857" y="874"/>
                </a:lnTo>
                <a:lnTo>
                  <a:pt x="861" y="874"/>
                </a:lnTo>
                <a:lnTo>
                  <a:pt x="861" y="874"/>
                </a:lnTo>
                <a:lnTo>
                  <a:pt x="867" y="874"/>
                </a:lnTo>
                <a:lnTo>
                  <a:pt x="867" y="874"/>
                </a:lnTo>
                <a:lnTo>
                  <a:pt x="874" y="874"/>
                </a:lnTo>
                <a:lnTo>
                  <a:pt x="874" y="858"/>
                </a:lnTo>
                <a:lnTo>
                  <a:pt x="880" y="858"/>
                </a:lnTo>
                <a:lnTo>
                  <a:pt x="880" y="858"/>
                </a:lnTo>
                <a:lnTo>
                  <a:pt x="884" y="858"/>
                </a:lnTo>
                <a:lnTo>
                  <a:pt x="884" y="855"/>
                </a:lnTo>
                <a:lnTo>
                  <a:pt x="887" y="855"/>
                </a:lnTo>
                <a:lnTo>
                  <a:pt x="887" y="855"/>
                </a:lnTo>
                <a:lnTo>
                  <a:pt x="900" y="855"/>
                </a:lnTo>
                <a:lnTo>
                  <a:pt x="900" y="851"/>
                </a:lnTo>
                <a:lnTo>
                  <a:pt x="903" y="851"/>
                </a:lnTo>
                <a:lnTo>
                  <a:pt x="903" y="851"/>
                </a:lnTo>
                <a:lnTo>
                  <a:pt x="917" y="851"/>
                </a:lnTo>
                <a:lnTo>
                  <a:pt x="917" y="851"/>
                </a:lnTo>
                <a:lnTo>
                  <a:pt x="920" y="851"/>
                </a:lnTo>
                <a:lnTo>
                  <a:pt x="920" y="851"/>
                </a:lnTo>
                <a:lnTo>
                  <a:pt x="926" y="851"/>
                </a:lnTo>
                <a:lnTo>
                  <a:pt x="926" y="851"/>
                </a:lnTo>
                <a:lnTo>
                  <a:pt x="933" y="851"/>
                </a:lnTo>
                <a:lnTo>
                  <a:pt x="933" y="842"/>
                </a:lnTo>
                <a:lnTo>
                  <a:pt x="936" y="842"/>
                </a:lnTo>
                <a:lnTo>
                  <a:pt x="936" y="842"/>
                </a:lnTo>
                <a:lnTo>
                  <a:pt x="943" y="842"/>
                </a:lnTo>
                <a:lnTo>
                  <a:pt x="943" y="842"/>
                </a:lnTo>
                <a:lnTo>
                  <a:pt x="946" y="842"/>
                </a:lnTo>
                <a:lnTo>
                  <a:pt x="946" y="842"/>
                </a:lnTo>
                <a:lnTo>
                  <a:pt x="950" y="842"/>
                </a:lnTo>
                <a:lnTo>
                  <a:pt x="950" y="842"/>
                </a:lnTo>
                <a:lnTo>
                  <a:pt x="953" y="842"/>
                </a:lnTo>
                <a:lnTo>
                  <a:pt x="953" y="838"/>
                </a:lnTo>
                <a:lnTo>
                  <a:pt x="956" y="838"/>
                </a:lnTo>
                <a:lnTo>
                  <a:pt x="956" y="838"/>
                </a:lnTo>
                <a:lnTo>
                  <a:pt x="963" y="838"/>
                </a:lnTo>
                <a:lnTo>
                  <a:pt x="963" y="825"/>
                </a:lnTo>
                <a:lnTo>
                  <a:pt x="966" y="825"/>
                </a:lnTo>
                <a:lnTo>
                  <a:pt x="966" y="825"/>
                </a:lnTo>
                <a:lnTo>
                  <a:pt x="969" y="825"/>
                </a:lnTo>
                <a:lnTo>
                  <a:pt x="969" y="819"/>
                </a:lnTo>
                <a:lnTo>
                  <a:pt x="986" y="819"/>
                </a:lnTo>
                <a:lnTo>
                  <a:pt x="986" y="819"/>
                </a:lnTo>
                <a:lnTo>
                  <a:pt x="989" y="819"/>
                </a:lnTo>
                <a:lnTo>
                  <a:pt x="989" y="816"/>
                </a:lnTo>
                <a:lnTo>
                  <a:pt x="999" y="816"/>
                </a:lnTo>
                <a:lnTo>
                  <a:pt x="999" y="812"/>
                </a:lnTo>
                <a:lnTo>
                  <a:pt x="1002" y="812"/>
                </a:lnTo>
                <a:lnTo>
                  <a:pt x="1002" y="812"/>
                </a:lnTo>
                <a:lnTo>
                  <a:pt x="1009" y="812"/>
                </a:lnTo>
                <a:lnTo>
                  <a:pt x="1009" y="806"/>
                </a:lnTo>
                <a:lnTo>
                  <a:pt x="1012" y="806"/>
                </a:lnTo>
                <a:lnTo>
                  <a:pt x="1012" y="806"/>
                </a:lnTo>
                <a:lnTo>
                  <a:pt x="1015" y="806"/>
                </a:lnTo>
                <a:lnTo>
                  <a:pt x="1015" y="806"/>
                </a:lnTo>
                <a:lnTo>
                  <a:pt x="1019" y="806"/>
                </a:lnTo>
                <a:lnTo>
                  <a:pt x="1019" y="803"/>
                </a:lnTo>
                <a:lnTo>
                  <a:pt x="1022" y="803"/>
                </a:lnTo>
                <a:lnTo>
                  <a:pt x="1022" y="803"/>
                </a:lnTo>
                <a:lnTo>
                  <a:pt x="1029" y="803"/>
                </a:lnTo>
                <a:lnTo>
                  <a:pt x="1029" y="803"/>
                </a:lnTo>
                <a:lnTo>
                  <a:pt x="1032" y="803"/>
                </a:lnTo>
                <a:lnTo>
                  <a:pt x="1032" y="803"/>
                </a:lnTo>
                <a:lnTo>
                  <a:pt x="1035" y="803"/>
                </a:lnTo>
                <a:lnTo>
                  <a:pt x="1035" y="800"/>
                </a:lnTo>
                <a:lnTo>
                  <a:pt x="1039" y="800"/>
                </a:lnTo>
                <a:lnTo>
                  <a:pt x="1039" y="793"/>
                </a:lnTo>
                <a:lnTo>
                  <a:pt x="1042" y="793"/>
                </a:lnTo>
                <a:lnTo>
                  <a:pt x="1042" y="780"/>
                </a:lnTo>
                <a:lnTo>
                  <a:pt x="1048" y="780"/>
                </a:lnTo>
                <a:lnTo>
                  <a:pt x="1048" y="780"/>
                </a:lnTo>
                <a:lnTo>
                  <a:pt x="1052" y="780"/>
                </a:lnTo>
                <a:lnTo>
                  <a:pt x="1052" y="780"/>
                </a:lnTo>
                <a:lnTo>
                  <a:pt x="1058" y="780"/>
                </a:lnTo>
                <a:lnTo>
                  <a:pt x="1058" y="774"/>
                </a:lnTo>
                <a:lnTo>
                  <a:pt x="1062" y="774"/>
                </a:lnTo>
                <a:lnTo>
                  <a:pt x="1062" y="774"/>
                </a:lnTo>
                <a:lnTo>
                  <a:pt x="1065" y="774"/>
                </a:lnTo>
                <a:lnTo>
                  <a:pt x="1065" y="774"/>
                </a:lnTo>
                <a:lnTo>
                  <a:pt x="1071" y="774"/>
                </a:lnTo>
                <a:lnTo>
                  <a:pt x="1071" y="767"/>
                </a:lnTo>
                <a:lnTo>
                  <a:pt x="1075" y="767"/>
                </a:lnTo>
                <a:lnTo>
                  <a:pt x="1075" y="767"/>
                </a:lnTo>
                <a:lnTo>
                  <a:pt x="1078" y="767"/>
                </a:lnTo>
                <a:lnTo>
                  <a:pt x="1078" y="767"/>
                </a:lnTo>
                <a:lnTo>
                  <a:pt x="1081" y="767"/>
                </a:lnTo>
                <a:lnTo>
                  <a:pt x="1081" y="764"/>
                </a:lnTo>
                <a:lnTo>
                  <a:pt x="1085" y="764"/>
                </a:lnTo>
                <a:lnTo>
                  <a:pt x="1085" y="764"/>
                </a:lnTo>
                <a:lnTo>
                  <a:pt x="1088" y="764"/>
                </a:lnTo>
                <a:lnTo>
                  <a:pt x="1088" y="764"/>
                </a:lnTo>
                <a:lnTo>
                  <a:pt x="1091" y="764"/>
                </a:lnTo>
                <a:lnTo>
                  <a:pt x="1091" y="764"/>
                </a:lnTo>
                <a:lnTo>
                  <a:pt x="1095" y="764"/>
                </a:lnTo>
                <a:lnTo>
                  <a:pt x="1095" y="761"/>
                </a:lnTo>
                <a:lnTo>
                  <a:pt x="1098" y="761"/>
                </a:lnTo>
                <a:lnTo>
                  <a:pt x="1098" y="754"/>
                </a:lnTo>
                <a:lnTo>
                  <a:pt x="1104" y="754"/>
                </a:lnTo>
                <a:lnTo>
                  <a:pt x="1104" y="754"/>
                </a:lnTo>
                <a:lnTo>
                  <a:pt x="1108" y="754"/>
                </a:lnTo>
                <a:lnTo>
                  <a:pt x="1108" y="751"/>
                </a:lnTo>
                <a:lnTo>
                  <a:pt x="1111" y="751"/>
                </a:lnTo>
                <a:lnTo>
                  <a:pt x="1111" y="751"/>
                </a:lnTo>
                <a:lnTo>
                  <a:pt x="1114" y="751"/>
                </a:lnTo>
                <a:lnTo>
                  <a:pt x="1114" y="751"/>
                </a:lnTo>
                <a:lnTo>
                  <a:pt x="1121" y="751"/>
                </a:lnTo>
                <a:lnTo>
                  <a:pt x="1121" y="751"/>
                </a:lnTo>
                <a:lnTo>
                  <a:pt x="1124" y="751"/>
                </a:lnTo>
                <a:lnTo>
                  <a:pt x="1124" y="745"/>
                </a:lnTo>
                <a:lnTo>
                  <a:pt x="1128" y="745"/>
                </a:lnTo>
                <a:lnTo>
                  <a:pt x="1128" y="741"/>
                </a:lnTo>
                <a:lnTo>
                  <a:pt x="1131" y="741"/>
                </a:lnTo>
                <a:lnTo>
                  <a:pt x="1131" y="738"/>
                </a:lnTo>
                <a:lnTo>
                  <a:pt x="1137" y="738"/>
                </a:lnTo>
                <a:lnTo>
                  <a:pt x="1137" y="732"/>
                </a:lnTo>
                <a:lnTo>
                  <a:pt x="1141" y="732"/>
                </a:lnTo>
                <a:lnTo>
                  <a:pt x="1141" y="732"/>
                </a:lnTo>
                <a:lnTo>
                  <a:pt x="1144" y="732"/>
                </a:lnTo>
                <a:lnTo>
                  <a:pt x="1144" y="728"/>
                </a:lnTo>
                <a:lnTo>
                  <a:pt x="1151" y="728"/>
                </a:lnTo>
                <a:lnTo>
                  <a:pt x="1151" y="728"/>
                </a:lnTo>
                <a:lnTo>
                  <a:pt x="1154" y="728"/>
                </a:lnTo>
                <a:lnTo>
                  <a:pt x="1154" y="728"/>
                </a:lnTo>
                <a:lnTo>
                  <a:pt x="1157" y="728"/>
                </a:lnTo>
                <a:lnTo>
                  <a:pt x="1157" y="728"/>
                </a:lnTo>
                <a:lnTo>
                  <a:pt x="1164" y="728"/>
                </a:lnTo>
                <a:lnTo>
                  <a:pt x="1164" y="722"/>
                </a:lnTo>
                <a:lnTo>
                  <a:pt x="1174" y="722"/>
                </a:lnTo>
                <a:lnTo>
                  <a:pt x="1174" y="722"/>
                </a:lnTo>
                <a:lnTo>
                  <a:pt x="1177" y="722"/>
                </a:lnTo>
                <a:lnTo>
                  <a:pt x="1177" y="722"/>
                </a:lnTo>
                <a:lnTo>
                  <a:pt x="1180" y="722"/>
                </a:lnTo>
                <a:lnTo>
                  <a:pt x="1180" y="722"/>
                </a:lnTo>
                <a:lnTo>
                  <a:pt x="1184" y="722"/>
                </a:lnTo>
                <a:lnTo>
                  <a:pt x="1184" y="719"/>
                </a:lnTo>
                <a:lnTo>
                  <a:pt x="1187" y="719"/>
                </a:lnTo>
                <a:lnTo>
                  <a:pt x="1187" y="715"/>
                </a:lnTo>
                <a:lnTo>
                  <a:pt x="1190" y="715"/>
                </a:lnTo>
                <a:lnTo>
                  <a:pt x="1190" y="709"/>
                </a:lnTo>
                <a:lnTo>
                  <a:pt x="1193" y="709"/>
                </a:lnTo>
                <a:lnTo>
                  <a:pt x="1193" y="706"/>
                </a:lnTo>
                <a:lnTo>
                  <a:pt x="1200" y="706"/>
                </a:lnTo>
                <a:lnTo>
                  <a:pt x="1200" y="699"/>
                </a:lnTo>
                <a:lnTo>
                  <a:pt x="1203" y="699"/>
                </a:lnTo>
                <a:lnTo>
                  <a:pt x="1203" y="696"/>
                </a:lnTo>
                <a:lnTo>
                  <a:pt x="1207" y="696"/>
                </a:lnTo>
                <a:lnTo>
                  <a:pt x="1207" y="696"/>
                </a:lnTo>
                <a:lnTo>
                  <a:pt x="1210" y="696"/>
                </a:lnTo>
                <a:lnTo>
                  <a:pt x="1210" y="696"/>
                </a:lnTo>
                <a:lnTo>
                  <a:pt x="1213" y="696"/>
                </a:lnTo>
                <a:lnTo>
                  <a:pt x="1213" y="696"/>
                </a:lnTo>
                <a:lnTo>
                  <a:pt x="1220" y="696"/>
                </a:lnTo>
                <a:lnTo>
                  <a:pt x="1220" y="696"/>
                </a:lnTo>
                <a:lnTo>
                  <a:pt x="1223" y="696"/>
                </a:lnTo>
                <a:lnTo>
                  <a:pt x="1223" y="696"/>
                </a:lnTo>
                <a:lnTo>
                  <a:pt x="1226" y="696"/>
                </a:lnTo>
                <a:lnTo>
                  <a:pt x="1226" y="696"/>
                </a:lnTo>
                <a:lnTo>
                  <a:pt x="1230" y="696"/>
                </a:lnTo>
                <a:lnTo>
                  <a:pt x="1230" y="696"/>
                </a:lnTo>
                <a:lnTo>
                  <a:pt x="1236" y="696"/>
                </a:lnTo>
                <a:lnTo>
                  <a:pt x="1236" y="696"/>
                </a:lnTo>
                <a:lnTo>
                  <a:pt x="1246" y="696"/>
                </a:lnTo>
                <a:lnTo>
                  <a:pt x="1246" y="696"/>
                </a:lnTo>
                <a:lnTo>
                  <a:pt x="1253" y="696"/>
                </a:lnTo>
                <a:lnTo>
                  <a:pt x="1253" y="696"/>
                </a:lnTo>
                <a:lnTo>
                  <a:pt x="1256" y="696"/>
                </a:lnTo>
                <a:lnTo>
                  <a:pt x="1256" y="696"/>
                </a:lnTo>
                <a:lnTo>
                  <a:pt x="1259" y="696"/>
                </a:lnTo>
                <a:lnTo>
                  <a:pt x="1259" y="693"/>
                </a:lnTo>
                <a:lnTo>
                  <a:pt x="1263" y="693"/>
                </a:lnTo>
                <a:lnTo>
                  <a:pt x="1263" y="693"/>
                </a:lnTo>
                <a:lnTo>
                  <a:pt x="1266" y="693"/>
                </a:lnTo>
                <a:lnTo>
                  <a:pt x="1266" y="686"/>
                </a:lnTo>
                <a:lnTo>
                  <a:pt x="1269" y="686"/>
                </a:lnTo>
                <a:lnTo>
                  <a:pt x="1269" y="683"/>
                </a:lnTo>
                <a:lnTo>
                  <a:pt x="1282" y="683"/>
                </a:lnTo>
                <a:lnTo>
                  <a:pt x="1282" y="683"/>
                </a:lnTo>
                <a:lnTo>
                  <a:pt x="1286" y="683"/>
                </a:lnTo>
                <a:lnTo>
                  <a:pt x="1286" y="683"/>
                </a:lnTo>
                <a:lnTo>
                  <a:pt x="1289" y="683"/>
                </a:lnTo>
                <a:lnTo>
                  <a:pt x="1289" y="677"/>
                </a:lnTo>
                <a:lnTo>
                  <a:pt x="1299" y="677"/>
                </a:lnTo>
                <a:lnTo>
                  <a:pt x="1299" y="677"/>
                </a:lnTo>
                <a:lnTo>
                  <a:pt x="1306" y="677"/>
                </a:lnTo>
                <a:lnTo>
                  <a:pt x="1306" y="677"/>
                </a:lnTo>
                <a:lnTo>
                  <a:pt x="1309" y="677"/>
                </a:lnTo>
                <a:lnTo>
                  <a:pt x="1309" y="677"/>
                </a:lnTo>
                <a:lnTo>
                  <a:pt x="1312" y="677"/>
                </a:lnTo>
                <a:lnTo>
                  <a:pt x="1312" y="677"/>
                </a:lnTo>
                <a:lnTo>
                  <a:pt x="1319" y="677"/>
                </a:lnTo>
                <a:lnTo>
                  <a:pt x="1319" y="677"/>
                </a:lnTo>
                <a:lnTo>
                  <a:pt x="1325" y="677"/>
                </a:lnTo>
                <a:lnTo>
                  <a:pt x="1325" y="677"/>
                </a:lnTo>
                <a:lnTo>
                  <a:pt x="1329" y="677"/>
                </a:lnTo>
                <a:lnTo>
                  <a:pt x="1329" y="677"/>
                </a:lnTo>
                <a:lnTo>
                  <a:pt x="1332" y="677"/>
                </a:lnTo>
                <a:lnTo>
                  <a:pt x="1332" y="677"/>
                </a:lnTo>
                <a:lnTo>
                  <a:pt x="1348" y="677"/>
                </a:lnTo>
                <a:lnTo>
                  <a:pt x="1348" y="673"/>
                </a:lnTo>
                <a:lnTo>
                  <a:pt x="1355" y="673"/>
                </a:lnTo>
                <a:lnTo>
                  <a:pt x="1355" y="673"/>
                </a:lnTo>
                <a:lnTo>
                  <a:pt x="1358" y="673"/>
                </a:lnTo>
                <a:lnTo>
                  <a:pt x="1358" y="673"/>
                </a:lnTo>
                <a:lnTo>
                  <a:pt x="1362" y="673"/>
                </a:lnTo>
                <a:lnTo>
                  <a:pt x="1362" y="667"/>
                </a:lnTo>
                <a:lnTo>
                  <a:pt x="1368" y="667"/>
                </a:lnTo>
                <a:lnTo>
                  <a:pt x="1368" y="664"/>
                </a:lnTo>
                <a:lnTo>
                  <a:pt x="1371" y="664"/>
                </a:lnTo>
                <a:lnTo>
                  <a:pt x="1371" y="657"/>
                </a:lnTo>
                <a:lnTo>
                  <a:pt x="1375" y="657"/>
                </a:lnTo>
                <a:lnTo>
                  <a:pt x="1375" y="657"/>
                </a:lnTo>
                <a:lnTo>
                  <a:pt x="1385" y="657"/>
                </a:lnTo>
                <a:lnTo>
                  <a:pt x="1385" y="657"/>
                </a:lnTo>
                <a:lnTo>
                  <a:pt x="1391" y="657"/>
                </a:lnTo>
                <a:lnTo>
                  <a:pt x="1391" y="657"/>
                </a:lnTo>
                <a:lnTo>
                  <a:pt x="1401" y="657"/>
                </a:lnTo>
                <a:lnTo>
                  <a:pt x="1401" y="657"/>
                </a:lnTo>
                <a:lnTo>
                  <a:pt x="1404" y="657"/>
                </a:lnTo>
                <a:lnTo>
                  <a:pt x="1404" y="657"/>
                </a:lnTo>
                <a:lnTo>
                  <a:pt x="1408" y="657"/>
                </a:lnTo>
                <a:lnTo>
                  <a:pt x="1408" y="657"/>
                </a:lnTo>
                <a:lnTo>
                  <a:pt x="1414" y="657"/>
                </a:lnTo>
                <a:lnTo>
                  <a:pt x="1414" y="654"/>
                </a:lnTo>
                <a:lnTo>
                  <a:pt x="1421" y="654"/>
                </a:lnTo>
                <a:lnTo>
                  <a:pt x="1421" y="654"/>
                </a:lnTo>
                <a:lnTo>
                  <a:pt x="1424" y="654"/>
                </a:lnTo>
                <a:lnTo>
                  <a:pt x="1424" y="644"/>
                </a:lnTo>
                <a:lnTo>
                  <a:pt x="1428" y="644"/>
                </a:lnTo>
                <a:lnTo>
                  <a:pt x="1428" y="644"/>
                </a:lnTo>
                <a:lnTo>
                  <a:pt x="1431" y="644"/>
                </a:lnTo>
                <a:lnTo>
                  <a:pt x="1431" y="644"/>
                </a:lnTo>
                <a:lnTo>
                  <a:pt x="1441" y="644"/>
                </a:lnTo>
                <a:lnTo>
                  <a:pt x="1441" y="644"/>
                </a:lnTo>
                <a:lnTo>
                  <a:pt x="1447" y="644"/>
                </a:lnTo>
                <a:lnTo>
                  <a:pt x="1447" y="634"/>
                </a:lnTo>
                <a:lnTo>
                  <a:pt x="1454" y="634"/>
                </a:lnTo>
                <a:lnTo>
                  <a:pt x="1454" y="628"/>
                </a:lnTo>
                <a:lnTo>
                  <a:pt x="1457" y="628"/>
                </a:lnTo>
                <a:lnTo>
                  <a:pt x="1457" y="628"/>
                </a:lnTo>
                <a:lnTo>
                  <a:pt x="1464" y="628"/>
                </a:lnTo>
                <a:lnTo>
                  <a:pt x="1464" y="625"/>
                </a:lnTo>
                <a:lnTo>
                  <a:pt x="1474" y="625"/>
                </a:lnTo>
                <a:lnTo>
                  <a:pt x="1474" y="625"/>
                </a:lnTo>
                <a:lnTo>
                  <a:pt x="1477" y="625"/>
                </a:lnTo>
                <a:lnTo>
                  <a:pt x="1477" y="625"/>
                </a:lnTo>
                <a:lnTo>
                  <a:pt x="1490" y="625"/>
                </a:lnTo>
                <a:lnTo>
                  <a:pt x="1490" y="625"/>
                </a:lnTo>
                <a:lnTo>
                  <a:pt x="1493" y="625"/>
                </a:lnTo>
                <a:lnTo>
                  <a:pt x="1493" y="625"/>
                </a:lnTo>
                <a:lnTo>
                  <a:pt x="1497" y="625"/>
                </a:lnTo>
                <a:lnTo>
                  <a:pt x="1497" y="625"/>
                </a:lnTo>
                <a:lnTo>
                  <a:pt x="1500" y="625"/>
                </a:lnTo>
                <a:lnTo>
                  <a:pt x="1500" y="625"/>
                </a:lnTo>
                <a:lnTo>
                  <a:pt x="1503" y="625"/>
                </a:lnTo>
                <a:lnTo>
                  <a:pt x="1503" y="618"/>
                </a:lnTo>
                <a:lnTo>
                  <a:pt x="1507" y="618"/>
                </a:lnTo>
                <a:lnTo>
                  <a:pt x="1507" y="618"/>
                </a:lnTo>
                <a:lnTo>
                  <a:pt x="1510" y="618"/>
                </a:lnTo>
                <a:lnTo>
                  <a:pt x="1510" y="618"/>
                </a:lnTo>
                <a:lnTo>
                  <a:pt x="1513" y="618"/>
                </a:lnTo>
                <a:lnTo>
                  <a:pt x="1513" y="618"/>
                </a:lnTo>
                <a:lnTo>
                  <a:pt x="1520" y="618"/>
                </a:lnTo>
                <a:lnTo>
                  <a:pt x="1520" y="618"/>
                </a:lnTo>
                <a:lnTo>
                  <a:pt x="1523" y="618"/>
                </a:lnTo>
                <a:lnTo>
                  <a:pt x="1523" y="618"/>
                </a:lnTo>
                <a:lnTo>
                  <a:pt x="1526" y="618"/>
                </a:lnTo>
                <a:lnTo>
                  <a:pt x="1526" y="615"/>
                </a:lnTo>
                <a:lnTo>
                  <a:pt x="1533" y="615"/>
                </a:lnTo>
                <a:lnTo>
                  <a:pt x="1533" y="615"/>
                </a:lnTo>
                <a:lnTo>
                  <a:pt x="1540" y="615"/>
                </a:lnTo>
                <a:lnTo>
                  <a:pt x="1540" y="615"/>
                </a:lnTo>
                <a:lnTo>
                  <a:pt x="1543" y="615"/>
                </a:lnTo>
                <a:lnTo>
                  <a:pt x="1543" y="609"/>
                </a:lnTo>
                <a:lnTo>
                  <a:pt x="1549" y="609"/>
                </a:lnTo>
                <a:lnTo>
                  <a:pt x="1549" y="609"/>
                </a:lnTo>
                <a:lnTo>
                  <a:pt x="1553" y="609"/>
                </a:lnTo>
                <a:lnTo>
                  <a:pt x="1553" y="592"/>
                </a:lnTo>
                <a:lnTo>
                  <a:pt x="1556" y="592"/>
                </a:lnTo>
                <a:lnTo>
                  <a:pt x="1556" y="592"/>
                </a:lnTo>
                <a:lnTo>
                  <a:pt x="1559" y="592"/>
                </a:lnTo>
                <a:lnTo>
                  <a:pt x="1559" y="589"/>
                </a:lnTo>
                <a:lnTo>
                  <a:pt x="1563" y="589"/>
                </a:lnTo>
                <a:lnTo>
                  <a:pt x="1563" y="589"/>
                </a:lnTo>
                <a:lnTo>
                  <a:pt x="1566" y="589"/>
                </a:lnTo>
                <a:lnTo>
                  <a:pt x="1566" y="583"/>
                </a:lnTo>
                <a:lnTo>
                  <a:pt x="1573" y="583"/>
                </a:lnTo>
                <a:lnTo>
                  <a:pt x="1573" y="583"/>
                </a:lnTo>
                <a:lnTo>
                  <a:pt x="1579" y="583"/>
                </a:lnTo>
                <a:lnTo>
                  <a:pt x="1579" y="583"/>
                </a:lnTo>
                <a:lnTo>
                  <a:pt x="1582" y="583"/>
                </a:lnTo>
                <a:lnTo>
                  <a:pt x="1582" y="583"/>
                </a:lnTo>
                <a:lnTo>
                  <a:pt x="1586" y="583"/>
                </a:lnTo>
                <a:lnTo>
                  <a:pt x="1586" y="583"/>
                </a:lnTo>
                <a:lnTo>
                  <a:pt x="1589" y="583"/>
                </a:lnTo>
                <a:lnTo>
                  <a:pt x="1589" y="576"/>
                </a:lnTo>
                <a:lnTo>
                  <a:pt x="1599" y="576"/>
                </a:lnTo>
                <a:lnTo>
                  <a:pt x="1599" y="576"/>
                </a:lnTo>
                <a:lnTo>
                  <a:pt x="1606" y="576"/>
                </a:lnTo>
                <a:lnTo>
                  <a:pt x="1606" y="576"/>
                </a:lnTo>
                <a:lnTo>
                  <a:pt x="1612" y="576"/>
                </a:lnTo>
                <a:lnTo>
                  <a:pt x="1612" y="573"/>
                </a:lnTo>
                <a:lnTo>
                  <a:pt x="1619" y="573"/>
                </a:lnTo>
                <a:lnTo>
                  <a:pt x="1619" y="567"/>
                </a:lnTo>
                <a:lnTo>
                  <a:pt x="1622" y="567"/>
                </a:lnTo>
                <a:lnTo>
                  <a:pt x="1622" y="563"/>
                </a:lnTo>
                <a:lnTo>
                  <a:pt x="1629" y="563"/>
                </a:lnTo>
                <a:lnTo>
                  <a:pt x="1629" y="557"/>
                </a:lnTo>
                <a:lnTo>
                  <a:pt x="1632" y="557"/>
                </a:lnTo>
                <a:lnTo>
                  <a:pt x="1632" y="557"/>
                </a:lnTo>
                <a:lnTo>
                  <a:pt x="1635" y="557"/>
                </a:lnTo>
                <a:lnTo>
                  <a:pt x="1635" y="550"/>
                </a:lnTo>
                <a:lnTo>
                  <a:pt x="1645" y="550"/>
                </a:lnTo>
                <a:lnTo>
                  <a:pt x="1645" y="550"/>
                </a:lnTo>
                <a:lnTo>
                  <a:pt x="1648" y="550"/>
                </a:lnTo>
                <a:lnTo>
                  <a:pt x="1648" y="547"/>
                </a:lnTo>
                <a:lnTo>
                  <a:pt x="1652" y="547"/>
                </a:lnTo>
                <a:lnTo>
                  <a:pt x="1652" y="541"/>
                </a:lnTo>
                <a:lnTo>
                  <a:pt x="1655" y="541"/>
                </a:lnTo>
                <a:lnTo>
                  <a:pt x="1655" y="541"/>
                </a:lnTo>
                <a:lnTo>
                  <a:pt x="1658" y="541"/>
                </a:lnTo>
                <a:lnTo>
                  <a:pt x="1658" y="534"/>
                </a:lnTo>
                <a:lnTo>
                  <a:pt x="1662" y="534"/>
                </a:lnTo>
                <a:lnTo>
                  <a:pt x="1662" y="531"/>
                </a:lnTo>
                <a:lnTo>
                  <a:pt x="1665" y="531"/>
                </a:lnTo>
                <a:lnTo>
                  <a:pt x="1665" y="531"/>
                </a:lnTo>
                <a:lnTo>
                  <a:pt x="1668" y="531"/>
                </a:lnTo>
                <a:lnTo>
                  <a:pt x="1668" y="531"/>
                </a:lnTo>
                <a:lnTo>
                  <a:pt x="1678" y="531"/>
                </a:lnTo>
                <a:lnTo>
                  <a:pt x="1678" y="531"/>
                </a:lnTo>
                <a:lnTo>
                  <a:pt x="1681" y="531"/>
                </a:lnTo>
                <a:lnTo>
                  <a:pt x="1681" y="531"/>
                </a:lnTo>
                <a:lnTo>
                  <a:pt x="1685" y="531"/>
                </a:lnTo>
                <a:lnTo>
                  <a:pt x="1685" y="531"/>
                </a:lnTo>
                <a:lnTo>
                  <a:pt x="1688" y="531"/>
                </a:lnTo>
                <a:lnTo>
                  <a:pt x="1688" y="531"/>
                </a:lnTo>
                <a:lnTo>
                  <a:pt x="1695" y="531"/>
                </a:lnTo>
                <a:lnTo>
                  <a:pt x="1695" y="531"/>
                </a:lnTo>
                <a:lnTo>
                  <a:pt x="1698" y="531"/>
                </a:lnTo>
                <a:lnTo>
                  <a:pt x="1698" y="531"/>
                </a:lnTo>
                <a:lnTo>
                  <a:pt x="1704" y="531"/>
                </a:lnTo>
                <a:lnTo>
                  <a:pt x="1704" y="524"/>
                </a:lnTo>
                <a:lnTo>
                  <a:pt x="1708" y="524"/>
                </a:lnTo>
                <a:lnTo>
                  <a:pt x="1708" y="524"/>
                </a:lnTo>
                <a:lnTo>
                  <a:pt x="1711" y="524"/>
                </a:lnTo>
                <a:lnTo>
                  <a:pt x="1711" y="524"/>
                </a:lnTo>
                <a:lnTo>
                  <a:pt x="1714" y="524"/>
                </a:lnTo>
                <a:lnTo>
                  <a:pt x="1714" y="518"/>
                </a:lnTo>
                <a:lnTo>
                  <a:pt x="1718" y="518"/>
                </a:lnTo>
                <a:lnTo>
                  <a:pt x="1718" y="518"/>
                </a:lnTo>
                <a:lnTo>
                  <a:pt x="1724" y="518"/>
                </a:lnTo>
                <a:lnTo>
                  <a:pt x="1724" y="518"/>
                </a:lnTo>
                <a:lnTo>
                  <a:pt x="1727" y="518"/>
                </a:lnTo>
                <a:lnTo>
                  <a:pt x="1727" y="515"/>
                </a:lnTo>
                <a:lnTo>
                  <a:pt x="1731" y="515"/>
                </a:lnTo>
                <a:lnTo>
                  <a:pt x="1731" y="502"/>
                </a:lnTo>
                <a:lnTo>
                  <a:pt x="1734" y="502"/>
                </a:lnTo>
                <a:lnTo>
                  <a:pt x="1734" y="502"/>
                </a:lnTo>
                <a:lnTo>
                  <a:pt x="1744" y="502"/>
                </a:lnTo>
                <a:lnTo>
                  <a:pt x="1744" y="502"/>
                </a:lnTo>
                <a:lnTo>
                  <a:pt x="1747" y="502"/>
                </a:lnTo>
                <a:lnTo>
                  <a:pt x="1747" y="502"/>
                </a:lnTo>
                <a:lnTo>
                  <a:pt x="1751" y="502"/>
                </a:lnTo>
                <a:lnTo>
                  <a:pt x="1751" y="495"/>
                </a:lnTo>
                <a:lnTo>
                  <a:pt x="1754" y="495"/>
                </a:lnTo>
                <a:lnTo>
                  <a:pt x="1754" y="495"/>
                </a:lnTo>
                <a:lnTo>
                  <a:pt x="1760" y="495"/>
                </a:lnTo>
                <a:lnTo>
                  <a:pt x="1760" y="495"/>
                </a:lnTo>
                <a:lnTo>
                  <a:pt x="1774" y="495"/>
                </a:lnTo>
                <a:lnTo>
                  <a:pt x="1774" y="495"/>
                </a:lnTo>
                <a:lnTo>
                  <a:pt x="1777" y="495"/>
                </a:lnTo>
                <a:lnTo>
                  <a:pt x="1777" y="495"/>
                </a:lnTo>
                <a:lnTo>
                  <a:pt x="1780" y="495"/>
                </a:lnTo>
                <a:lnTo>
                  <a:pt x="1780" y="495"/>
                </a:lnTo>
                <a:lnTo>
                  <a:pt x="1784" y="495"/>
                </a:lnTo>
                <a:lnTo>
                  <a:pt x="1784" y="495"/>
                </a:lnTo>
                <a:lnTo>
                  <a:pt x="1787" y="495"/>
                </a:lnTo>
                <a:lnTo>
                  <a:pt x="1787" y="495"/>
                </a:lnTo>
                <a:lnTo>
                  <a:pt x="1790" y="495"/>
                </a:lnTo>
                <a:lnTo>
                  <a:pt x="1790" y="495"/>
                </a:lnTo>
                <a:lnTo>
                  <a:pt x="1793" y="495"/>
                </a:lnTo>
                <a:lnTo>
                  <a:pt x="1793" y="495"/>
                </a:lnTo>
                <a:lnTo>
                  <a:pt x="1797" y="495"/>
                </a:lnTo>
                <a:lnTo>
                  <a:pt x="1797" y="495"/>
                </a:lnTo>
                <a:lnTo>
                  <a:pt x="1800" y="495"/>
                </a:lnTo>
                <a:lnTo>
                  <a:pt x="1800" y="495"/>
                </a:lnTo>
                <a:lnTo>
                  <a:pt x="1803" y="495"/>
                </a:lnTo>
                <a:lnTo>
                  <a:pt x="1803" y="495"/>
                </a:lnTo>
                <a:lnTo>
                  <a:pt x="1810" y="495"/>
                </a:lnTo>
                <a:lnTo>
                  <a:pt x="1810" y="492"/>
                </a:lnTo>
                <a:lnTo>
                  <a:pt x="1823" y="492"/>
                </a:lnTo>
                <a:lnTo>
                  <a:pt x="1823" y="492"/>
                </a:lnTo>
                <a:lnTo>
                  <a:pt x="1826" y="492"/>
                </a:lnTo>
                <a:lnTo>
                  <a:pt x="1826" y="486"/>
                </a:lnTo>
                <a:lnTo>
                  <a:pt x="1833" y="486"/>
                </a:lnTo>
                <a:lnTo>
                  <a:pt x="1833" y="486"/>
                </a:lnTo>
                <a:lnTo>
                  <a:pt x="1846" y="486"/>
                </a:lnTo>
                <a:lnTo>
                  <a:pt x="1846" y="479"/>
                </a:lnTo>
                <a:lnTo>
                  <a:pt x="1849" y="479"/>
                </a:lnTo>
                <a:lnTo>
                  <a:pt x="1849" y="479"/>
                </a:lnTo>
                <a:lnTo>
                  <a:pt x="1853" y="479"/>
                </a:lnTo>
                <a:lnTo>
                  <a:pt x="1853" y="479"/>
                </a:lnTo>
                <a:lnTo>
                  <a:pt x="1866" y="479"/>
                </a:lnTo>
                <a:lnTo>
                  <a:pt x="1866" y="473"/>
                </a:lnTo>
                <a:lnTo>
                  <a:pt x="1869" y="473"/>
                </a:lnTo>
                <a:lnTo>
                  <a:pt x="1869" y="473"/>
                </a:lnTo>
                <a:lnTo>
                  <a:pt x="1876" y="473"/>
                </a:lnTo>
                <a:lnTo>
                  <a:pt x="1876" y="466"/>
                </a:lnTo>
                <a:lnTo>
                  <a:pt x="1879" y="466"/>
                </a:lnTo>
                <a:lnTo>
                  <a:pt x="1879" y="466"/>
                </a:lnTo>
                <a:lnTo>
                  <a:pt x="1882" y="466"/>
                </a:lnTo>
                <a:lnTo>
                  <a:pt x="1882" y="466"/>
                </a:lnTo>
                <a:lnTo>
                  <a:pt x="1892" y="466"/>
                </a:lnTo>
                <a:lnTo>
                  <a:pt x="1892" y="460"/>
                </a:lnTo>
                <a:lnTo>
                  <a:pt x="1896" y="460"/>
                </a:lnTo>
                <a:lnTo>
                  <a:pt x="1896" y="460"/>
                </a:lnTo>
                <a:lnTo>
                  <a:pt x="1902" y="460"/>
                </a:lnTo>
                <a:lnTo>
                  <a:pt x="1902" y="460"/>
                </a:lnTo>
                <a:lnTo>
                  <a:pt x="1905" y="460"/>
                </a:lnTo>
                <a:lnTo>
                  <a:pt x="1905" y="460"/>
                </a:lnTo>
                <a:lnTo>
                  <a:pt x="1912" y="460"/>
                </a:lnTo>
                <a:lnTo>
                  <a:pt x="1912" y="453"/>
                </a:lnTo>
                <a:lnTo>
                  <a:pt x="1919" y="453"/>
                </a:lnTo>
                <a:lnTo>
                  <a:pt x="1919" y="453"/>
                </a:lnTo>
                <a:lnTo>
                  <a:pt x="1925" y="453"/>
                </a:lnTo>
                <a:lnTo>
                  <a:pt x="1925" y="453"/>
                </a:lnTo>
                <a:lnTo>
                  <a:pt x="1929" y="453"/>
                </a:lnTo>
                <a:lnTo>
                  <a:pt x="1929" y="453"/>
                </a:lnTo>
                <a:lnTo>
                  <a:pt x="1932" y="453"/>
                </a:lnTo>
                <a:lnTo>
                  <a:pt x="1932" y="453"/>
                </a:lnTo>
                <a:lnTo>
                  <a:pt x="1935" y="453"/>
                </a:lnTo>
                <a:lnTo>
                  <a:pt x="1935" y="453"/>
                </a:lnTo>
                <a:lnTo>
                  <a:pt x="1938" y="453"/>
                </a:lnTo>
                <a:lnTo>
                  <a:pt x="1938" y="450"/>
                </a:lnTo>
                <a:lnTo>
                  <a:pt x="1945" y="450"/>
                </a:lnTo>
                <a:lnTo>
                  <a:pt x="1945" y="450"/>
                </a:lnTo>
                <a:lnTo>
                  <a:pt x="1948" y="450"/>
                </a:lnTo>
                <a:lnTo>
                  <a:pt x="1948" y="431"/>
                </a:lnTo>
                <a:lnTo>
                  <a:pt x="1952" y="431"/>
                </a:lnTo>
                <a:lnTo>
                  <a:pt x="1952" y="431"/>
                </a:lnTo>
                <a:lnTo>
                  <a:pt x="1955" y="431"/>
                </a:lnTo>
                <a:lnTo>
                  <a:pt x="1955" y="431"/>
                </a:lnTo>
                <a:lnTo>
                  <a:pt x="1962" y="431"/>
                </a:lnTo>
                <a:lnTo>
                  <a:pt x="1962" y="431"/>
                </a:lnTo>
                <a:lnTo>
                  <a:pt x="1975" y="431"/>
                </a:lnTo>
                <a:lnTo>
                  <a:pt x="1975" y="424"/>
                </a:lnTo>
                <a:lnTo>
                  <a:pt x="1978" y="424"/>
                </a:lnTo>
                <a:lnTo>
                  <a:pt x="1978" y="424"/>
                </a:lnTo>
                <a:lnTo>
                  <a:pt x="1985" y="424"/>
                </a:lnTo>
                <a:lnTo>
                  <a:pt x="1985" y="424"/>
                </a:lnTo>
                <a:lnTo>
                  <a:pt x="1988" y="424"/>
                </a:lnTo>
                <a:lnTo>
                  <a:pt x="1988" y="424"/>
                </a:lnTo>
                <a:lnTo>
                  <a:pt x="1994" y="424"/>
                </a:lnTo>
                <a:lnTo>
                  <a:pt x="1994" y="424"/>
                </a:lnTo>
                <a:lnTo>
                  <a:pt x="1998" y="424"/>
                </a:lnTo>
                <a:lnTo>
                  <a:pt x="1998" y="424"/>
                </a:lnTo>
                <a:lnTo>
                  <a:pt x="2001" y="424"/>
                </a:lnTo>
                <a:lnTo>
                  <a:pt x="2001" y="424"/>
                </a:lnTo>
                <a:lnTo>
                  <a:pt x="2008" y="424"/>
                </a:lnTo>
                <a:lnTo>
                  <a:pt x="2008" y="424"/>
                </a:lnTo>
                <a:lnTo>
                  <a:pt x="2011" y="424"/>
                </a:lnTo>
                <a:lnTo>
                  <a:pt x="2011" y="424"/>
                </a:lnTo>
                <a:lnTo>
                  <a:pt x="2014" y="424"/>
                </a:lnTo>
                <a:lnTo>
                  <a:pt x="2014" y="424"/>
                </a:lnTo>
                <a:lnTo>
                  <a:pt x="2018" y="424"/>
                </a:lnTo>
                <a:lnTo>
                  <a:pt x="2018" y="424"/>
                </a:lnTo>
                <a:lnTo>
                  <a:pt x="2024" y="424"/>
                </a:lnTo>
                <a:lnTo>
                  <a:pt x="2024" y="424"/>
                </a:lnTo>
                <a:lnTo>
                  <a:pt x="2031" y="424"/>
                </a:lnTo>
                <a:lnTo>
                  <a:pt x="2031" y="424"/>
                </a:lnTo>
                <a:lnTo>
                  <a:pt x="2041" y="424"/>
                </a:lnTo>
                <a:lnTo>
                  <a:pt x="2041" y="424"/>
                </a:lnTo>
                <a:lnTo>
                  <a:pt x="2047" y="424"/>
                </a:lnTo>
                <a:lnTo>
                  <a:pt x="2047" y="424"/>
                </a:lnTo>
                <a:lnTo>
                  <a:pt x="2054" y="424"/>
                </a:lnTo>
                <a:lnTo>
                  <a:pt x="2054" y="424"/>
                </a:lnTo>
                <a:lnTo>
                  <a:pt x="2060" y="424"/>
                </a:lnTo>
                <a:lnTo>
                  <a:pt x="2060" y="424"/>
                </a:lnTo>
                <a:lnTo>
                  <a:pt x="2064" y="424"/>
                </a:lnTo>
                <a:lnTo>
                  <a:pt x="2064" y="418"/>
                </a:lnTo>
                <a:lnTo>
                  <a:pt x="2067" y="418"/>
                </a:lnTo>
                <a:lnTo>
                  <a:pt x="2067" y="418"/>
                </a:lnTo>
                <a:lnTo>
                  <a:pt x="2074" y="418"/>
                </a:lnTo>
                <a:lnTo>
                  <a:pt x="2074" y="418"/>
                </a:lnTo>
                <a:lnTo>
                  <a:pt x="2077" y="418"/>
                </a:lnTo>
                <a:lnTo>
                  <a:pt x="2077" y="418"/>
                </a:lnTo>
                <a:lnTo>
                  <a:pt x="2080" y="418"/>
                </a:lnTo>
                <a:lnTo>
                  <a:pt x="2080" y="418"/>
                </a:lnTo>
                <a:lnTo>
                  <a:pt x="2083" y="418"/>
                </a:lnTo>
                <a:lnTo>
                  <a:pt x="2083" y="418"/>
                </a:lnTo>
                <a:lnTo>
                  <a:pt x="2087" y="418"/>
                </a:lnTo>
                <a:lnTo>
                  <a:pt x="2087" y="418"/>
                </a:lnTo>
                <a:lnTo>
                  <a:pt x="2090" y="418"/>
                </a:lnTo>
                <a:lnTo>
                  <a:pt x="2090" y="418"/>
                </a:lnTo>
                <a:lnTo>
                  <a:pt x="2093" y="418"/>
                </a:lnTo>
                <a:lnTo>
                  <a:pt x="2093" y="418"/>
                </a:lnTo>
                <a:lnTo>
                  <a:pt x="2103" y="418"/>
                </a:lnTo>
                <a:lnTo>
                  <a:pt x="2103" y="418"/>
                </a:lnTo>
                <a:lnTo>
                  <a:pt x="2107" y="418"/>
                </a:lnTo>
                <a:lnTo>
                  <a:pt x="2107" y="418"/>
                </a:lnTo>
                <a:lnTo>
                  <a:pt x="2110" y="418"/>
                </a:lnTo>
                <a:lnTo>
                  <a:pt x="2110" y="418"/>
                </a:lnTo>
                <a:lnTo>
                  <a:pt x="2116" y="418"/>
                </a:lnTo>
                <a:lnTo>
                  <a:pt x="2116" y="418"/>
                </a:lnTo>
                <a:lnTo>
                  <a:pt x="2120" y="418"/>
                </a:lnTo>
                <a:lnTo>
                  <a:pt x="2120" y="418"/>
                </a:lnTo>
                <a:lnTo>
                  <a:pt x="2123" y="418"/>
                </a:lnTo>
                <a:lnTo>
                  <a:pt x="2123" y="418"/>
                </a:lnTo>
                <a:lnTo>
                  <a:pt x="2130" y="418"/>
                </a:lnTo>
                <a:lnTo>
                  <a:pt x="2130" y="418"/>
                </a:lnTo>
                <a:lnTo>
                  <a:pt x="2133" y="418"/>
                </a:lnTo>
                <a:lnTo>
                  <a:pt x="2133" y="418"/>
                </a:lnTo>
                <a:lnTo>
                  <a:pt x="2136" y="418"/>
                </a:lnTo>
                <a:lnTo>
                  <a:pt x="2136" y="418"/>
                </a:lnTo>
                <a:lnTo>
                  <a:pt x="2143" y="418"/>
                </a:lnTo>
                <a:lnTo>
                  <a:pt x="2143" y="418"/>
                </a:lnTo>
                <a:lnTo>
                  <a:pt x="2149" y="418"/>
                </a:lnTo>
                <a:lnTo>
                  <a:pt x="2149" y="418"/>
                </a:lnTo>
                <a:lnTo>
                  <a:pt x="2156" y="418"/>
                </a:lnTo>
                <a:lnTo>
                  <a:pt x="2156" y="411"/>
                </a:lnTo>
                <a:lnTo>
                  <a:pt x="2159" y="411"/>
                </a:lnTo>
                <a:lnTo>
                  <a:pt x="2159" y="401"/>
                </a:lnTo>
                <a:lnTo>
                  <a:pt x="2163" y="401"/>
                </a:lnTo>
                <a:lnTo>
                  <a:pt x="2163" y="401"/>
                </a:lnTo>
                <a:lnTo>
                  <a:pt x="2166" y="401"/>
                </a:lnTo>
                <a:lnTo>
                  <a:pt x="2166" y="389"/>
                </a:lnTo>
                <a:lnTo>
                  <a:pt x="2169" y="389"/>
                </a:lnTo>
                <a:lnTo>
                  <a:pt x="2169" y="389"/>
                </a:lnTo>
                <a:lnTo>
                  <a:pt x="2172" y="389"/>
                </a:lnTo>
                <a:lnTo>
                  <a:pt x="2172" y="389"/>
                </a:lnTo>
                <a:lnTo>
                  <a:pt x="2176" y="389"/>
                </a:lnTo>
                <a:lnTo>
                  <a:pt x="2176" y="389"/>
                </a:lnTo>
                <a:lnTo>
                  <a:pt x="2179" y="389"/>
                </a:lnTo>
                <a:lnTo>
                  <a:pt x="2179" y="389"/>
                </a:lnTo>
                <a:lnTo>
                  <a:pt x="2186" y="389"/>
                </a:lnTo>
                <a:lnTo>
                  <a:pt x="2186" y="389"/>
                </a:lnTo>
                <a:lnTo>
                  <a:pt x="2189" y="389"/>
                </a:lnTo>
                <a:lnTo>
                  <a:pt x="2189" y="389"/>
                </a:lnTo>
                <a:lnTo>
                  <a:pt x="2199" y="389"/>
                </a:lnTo>
                <a:lnTo>
                  <a:pt x="2199" y="389"/>
                </a:lnTo>
                <a:lnTo>
                  <a:pt x="2202" y="389"/>
                </a:lnTo>
                <a:lnTo>
                  <a:pt x="2202" y="376"/>
                </a:lnTo>
                <a:lnTo>
                  <a:pt x="2205" y="376"/>
                </a:lnTo>
                <a:lnTo>
                  <a:pt x="2205" y="376"/>
                </a:lnTo>
                <a:lnTo>
                  <a:pt x="2215" y="376"/>
                </a:lnTo>
                <a:lnTo>
                  <a:pt x="2215" y="366"/>
                </a:lnTo>
                <a:lnTo>
                  <a:pt x="2219" y="366"/>
                </a:lnTo>
                <a:lnTo>
                  <a:pt x="2219" y="366"/>
                </a:lnTo>
                <a:lnTo>
                  <a:pt x="2222" y="366"/>
                </a:lnTo>
                <a:lnTo>
                  <a:pt x="2222" y="359"/>
                </a:lnTo>
                <a:lnTo>
                  <a:pt x="2225" y="359"/>
                </a:lnTo>
                <a:lnTo>
                  <a:pt x="2225" y="359"/>
                </a:lnTo>
                <a:lnTo>
                  <a:pt x="2229" y="359"/>
                </a:lnTo>
                <a:lnTo>
                  <a:pt x="2229" y="359"/>
                </a:lnTo>
                <a:lnTo>
                  <a:pt x="2248" y="359"/>
                </a:lnTo>
                <a:lnTo>
                  <a:pt x="2248" y="353"/>
                </a:lnTo>
                <a:lnTo>
                  <a:pt x="2252" y="353"/>
                </a:lnTo>
                <a:lnTo>
                  <a:pt x="2252" y="353"/>
                </a:lnTo>
                <a:lnTo>
                  <a:pt x="2255" y="353"/>
                </a:lnTo>
                <a:lnTo>
                  <a:pt x="2255" y="353"/>
                </a:lnTo>
                <a:lnTo>
                  <a:pt x="2258" y="353"/>
                </a:lnTo>
                <a:lnTo>
                  <a:pt x="2258" y="353"/>
                </a:lnTo>
                <a:lnTo>
                  <a:pt x="2265" y="353"/>
                </a:lnTo>
                <a:lnTo>
                  <a:pt x="2265" y="343"/>
                </a:lnTo>
                <a:lnTo>
                  <a:pt x="2268" y="343"/>
                </a:lnTo>
                <a:lnTo>
                  <a:pt x="2268" y="343"/>
                </a:lnTo>
                <a:lnTo>
                  <a:pt x="2271" y="343"/>
                </a:lnTo>
                <a:lnTo>
                  <a:pt x="2271" y="343"/>
                </a:lnTo>
                <a:lnTo>
                  <a:pt x="2275" y="343"/>
                </a:lnTo>
                <a:lnTo>
                  <a:pt x="2275" y="343"/>
                </a:lnTo>
                <a:lnTo>
                  <a:pt x="2278" y="343"/>
                </a:lnTo>
                <a:lnTo>
                  <a:pt x="2278" y="343"/>
                </a:lnTo>
                <a:lnTo>
                  <a:pt x="2281" y="343"/>
                </a:lnTo>
                <a:lnTo>
                  <a:pt x="2281" y="343"/>
                </a:lnTo>
                <a:lnTo>
                  <a:pt x="2285" y="343"/>
                </a:lnTo>
                <a:lnTo>
                  <a:pt x="2285" y="343"/>
                </a:lnTo>
                <a:lnTo>
                  <a:pt x="2294" y="343"/>
                </a:lnTo>
                <a:lnTo>
                  <a:pt x="2294" y="343"/>
                </a:lnTo>
                <a:lnTo>
                  <a:pt x="2298" y="343"/>
                </a:lnTo>
                <a:lnTo>
                  <a:pt x="2298" y="343"/>
                </a:lnTo>
                <a:lnTo>
                  <a:pt x="2301" y="343"/>
                </a:lnTo>
                <a:lnTo>
                  <a:pt x="2301" y="337"/>
                </a:lnTo>
                <a:lnTo>
                  <a:pt x="2304" y="337"/>
                </a:lnTo>
                <a:lnTo>
                  <a:pt x="2304" y="337"/>
                </a:lnTo>
                <a:lnTo>
                  <a:pt x="2311" y="337"/>
                </a:lnTo>
                <a:lnTo>
                  <a:pt x="2311" y="327"/>
                </a:lnTo>
                <a:lnTo>
                  <a:pt x="2318" y="327"/>
                </a:lnTo>
                <a:lnTo>
                  <a:pt x="2318" y="321"/>
                </a:lnTo>
                <a:lnTo>
                  <a:pt x="2321" y="321"/>
                </a:lnTo>
                <a:lnTo>
                  <a:pt x="2321" y="321"/>
                </a:lnTo>
                <a:lnTo>
                  <a:pt x="2327" y="321"/>
                </a:lnTo>
                <a:lnTo>
                  <a:pt x="2327" y="321"/>
                </a:lnTo>
                <a:lnTo>
                  <a:pt x="2331" y="321"/>
                </a:lnTo>
                <a:lnTo>
                  <a:pt x="2331" y="321"/>
                </a:lnTo>
                <a:lnTo>
                  <a:pt x="2337" y="321"/>
                </a:lnTo>
                <a:lnTo>
                  <a:pt x="2337" y="314"/>
                </a:lnTo>
                <a:lnTo>
                  <a:pt x="2344" y="314"/>
                </a:lnTo>
                <a:lnTo>
                  <a:pt x="2344" y="314"/>
                </a:lnTo>
                <a:lnTo>
                  <a:pt x="2347" y="314"/>
                </a:lnTo>
                <a:lnTo>
                  <a:pt x="2347" y="314"/>
                </a:lnTo>
                <a:lnTo>
                  <a:pt x="2350" y="314"/>
                </a:lnTo>
                <a:lnTo>
                  <a:pt x="2350" y="314"/>
                </a:lnTo>
                <a:lnTo>
                  <a:pt x="2354" y="314"/>
                </a:lnTo>
                <a:lnTo>
                  <a:pt x="2354" y="314"/>
                </a:lnTo>
                <a:lnTo>
                  <a:pt x="2357" y="314"/>
                </a:lnTo>
                <a:lnTo>
                  <a:pt x="2357" y="304"/>
                </a:lnTo>
                <a:lnTo>
                  <a:pt x="2364" y="304"/>
                </a:lnTo>
                <a:lnTo>
                  <a:pt x="2364" y="304"/>
                </a:lnTo>
                <a:lnTo>
                  <a:pt x="2370" y="304"/>
                </a:lnTo>
                <a:lnTo>
                  <a:pt x="2370" y="304"/>
                </a:lnTo>
                <a:lnTo>
                  <a:pt x="2374" y="304"/>
                </a:lnTo>
                <a:lnTo>
                  <a:pt x="2374" y="304"/>
                </a:lnTo>
                <a:lnTo>
                  <a:pt x="2377" y="304"/>
                </a:lnTo>
                <a:lnTo>
                  <a:pt x="2377" y="304"/>
                </a:lnTo>
                <a:lnTo>
                  <a:pt x="2383" y="304"/>
                </a:lnTo>
                <a:lnTo>
                  <a:pt x="2383" y="304"/>
                </a:lnTo>
                <a:lnTo>
                  <a:pt x="2393" y="304"/>
                </a:lnTo>
                <a:lnTo>
                  <a:pt x="2393" y="295"/>
                </a:lnTo>
                <a:lnTo>
                  <a:pt x="2397" y="295"/>
                </a:lnTo>
                <a:lnTo>
                  <a:pt x="2397" y="295"/>
                </a:lnTo>
                <a:lnTo>
                  <a:pt x="2400" y="295"/>
                </a:lnTo>
                <a:lnTo>
                  <a:pt x="2400" y="295"/>
                </a:lnTo>
                <a:lnTo>
                  <a:pt x="2403" y="295"/>
                </a:lnTo>
                <a:lnTo>
                  <a:pt x="2403" y="278"/>
                </a:lnTo>
                <a:lnTo>
                  <a:pt x="2407" y="278"/>
                </a:lnTo>
                <a:lnTo>
                  <a:pt x="2407" y="278"/>
                </a:lnTo>
                <a:lnTo>
                  <a:pt x="2420" y="278"/>
                </a:lnTo>
                <a:lnTo>
                  <a:pt x="2420" y="278"/>
                </a:lnTo>
                <a:lnTo>
                  <a:pt x="2426" y="278"/>
                </a:lnTo>
                <a:lnTo>
                  <a:pt x="2426" y="278"/>
                </a:lnTo>
                <a:lnTo>
                  <a:pt x="2439" y="278"/>
                </a:lnTo>
                <a:lnTo>
                  <a:pt x="2439" y="278"/>
                </a:lnTo>
                <a:lnTo>
                  <a:pt x="2443" y="278"/>
                </a:lnTo>
                <a:lnTo>
                  <a:pt x="2443" y="278"/>
                </a:lnTo>
                <a:lnTo>
                  <a:pt x="2446" y="278"/>
                </a:lnTo>
                <a:lnTo>
                  <a:pt x="2446" y="278"/>
                </a:lnTo>
                <a:lnTo>
                  <a:pt x="2453" y="278"/>
                </a:lnTo>
                <a:lnTo>
                  <a:pt x="2453" y="278"/>
                </a:lnTo>
                <a:lnTo>
                  <a:pt x="2456" y="278"/>
                </a:lnTo>
                <a:lnTo>
                  <a:pt x="2456" y="278"/>
                </a:lnTo>
                <a:lnTo>
                  <a:pt x="2466" y="278"/>
                </a:lnTo>
                <a:lnTo>
                  <a:pt x="2466" y="278"/>
                </a:lnTo>
                <a:lnTo>
                  <a:pt x="2469" y="278"/>
                </a:lnTo>
                <a:lnTo>
                  <a:pt x="2469" y="272"/>
                </a:lnTo>
                <a:lnTo>
                  <a:pt x="2472" y="272"/>
                </a:lnTo>
                <a:lnTo>
                  <a:pt x="2472" y="272"/>
                </a:lnTo>
                <a:lnTo>
                  <a:pt x="2476" y="272"/>
                </a:lnTo>
                <a:lnTo>
                  <a:pt x="2476" y="272"/>
                </a:lnTo>
                <a:lnTo>
                  <a:pt x="2479" y="272"/>
                </a:lnTo>
                <a:lnTo>
                  <a:pt x="2479" y="272"/>
                </a:lnTo>
                <a:lnTo>
                  <a:pt x="2489" y="272"/>
                </a:lnTo>
                <a:lnTo>
                  <a:pt x="2489" y="262"/>
                </a:lnTo>
                <a:lnTo>
                  <a:pt x="2492" y="262"/>
                </a:lnTo>
                <a:lnTo>
                  <a:pt x="2492" y="262"/>
                </a:lnTo>
                <a:lnTo>
                  <a:pt x="2496" y="262"/>
                </a:lnTo>
                <a:lnTo>
                  <a:pt x="2496" y="262"/>
                </a:lnTo>
                <a:lnTo>
                  <a:pt x="2502" y="262"/>
                </a:lnTo>
                <a:lnTo>
                  <a:pt x="2502" y="262"/>
                </a:lnTo>
                <a:lnTo>
                  <a:pt x="2505" y="262"/>
                </a:lnTo>
                <a:lnTo>
                  <a:pt x="2505" y="262"/>
                </a:lnTo>
                <a:lnTo>
                  <a:pt x="2512" y="262"/>
                </a:lnTo>
                <a:lnTo>
                  <a:pt x="2512" y="262"/>
                </a:lnTo>
                <a:lnTo>
                  <a:pt x="2519" y="262"/>
                </a:lnTo>
                <a:lnTo>
                  <a:pt x="2519" y="262"/>
                </a:lnTo>
                <a:lnTo>
                  <a:pt x="2525" y="262"/>
                </a:lnTo>
                <a:lnTo>
                  <a:pt x="2525" y="262"/>
                </a:lnTo>
                <a:lnTo>
                  <a:pt x="2538" y="262"/>
                </a:lnTo>
                <a:lnTo>
                  <a:pt x="2538" y="262"/>
                </a:lnTo>
                <a:lnTo>
                  <a:pt x="2542" y="262"/>
                </a:lnTo>
                <a:lnTo>
                  <a:pt x="2542" y="262"/>
                </a:lnTo>
                <a:lnTo>
                  <a:pt x="2545" y="262"/>
                </a:lnTo>
                <a:lnTo>
                  <a:pt x="2545" y="262"/>
                </a:lnTo>
                <a:lnTo>
                  <a:pt x="2548" y="262"/>
                </a:lnTo>
                <a:lnTo>
                  <a:pt x="2548" y="262"/>
                </a:lnTo>
                <a:lnTo>
                  <a:pt x="2552" y="262"/>
                </a:lnTo>
                <a:lnTo>
                  <a:pt x="2552" y="262"/>
                </a:lnTo>
                <a:lnTo>
                  <a:pt x="2558" y="262"/>
                </a:lnTo>
                <a:lnTo>
                  <a:pt x="2558" y="262"/>
                </a:lnTo>
                <a:lnTo>
                  <a:pt x="2565" y="262"/>
                </a:lnTo>
                <a:lnTo>
                  <a:pt x="2565" y="262"/>
                </a:lnTo>
                <a:lnTo>
                  <a:pt x="2568" y="262"/>
                </a:lnTo>
                <a:lnTo>
                  <a:pt x="2568" y="262"/>
                </a:lnTo>
                <a:lnTo>
                  <a:pt x="2575" y="262"/>
                </a:lnTo>
                <a:lnTo>
                  <a:pt x="2575" y="262"/>
                </a:lnTo>
                <a:lnTo>
                  <a:pt x="2585" y="262"/>
                </a:lnTo>
                <a:lnTo>
                  <a:pt x="2585" y="262"/>
                </a:lnTo>
                <a:lnTo>
                  <a:pt x="2588" y="262"/>
                </a:lnTo>
                <a:lnTo>
                  <a:pt x="2588" y="262"/>
                </a:lnTo>
                <a:lnTo>
                  <a:pt x="2591" y="262"/>
                </a:lnTo>
                <a:lnTo>
                  <a:pt x="2591" y="262"/>
                </a:lnTo>
                <a:lnTo>
                  <a:pt x="2598" y="262"/>
                </a:lnTo>
                <a:lnTo>
                  <a:pt x="2598" y="253"/>
                </a:lnTo>
                <a:lnTo>
                  <a:pt x="2601" y="253"/>
                </a:lnTo>
                <a:lnTo>
                  <a:pt x="2601" y="253"/>
                </a:lnTo>
                <a:lnTo>
                  <a:pt x="2604" y="253"/>
                </a:lnTo>
                <a:lnTo>
                  <a:pt x="2604" y="253"/>
                </a:lnTo>
                <a:lnTo>
                  <a:pt x="2618" y="253"/>
                </a:lnTo>
                <a:lnTo>
                  <a:pt x="2618" y="253"/>
                </a:lnTo>
                <a:lnTo>
                  <a:pt x="2627" y="253"/>
                </a:lnTo>
                <a:lnTo>
                  <a:pt x="2627" y="253"/>
                </a:lnTo>
                <a:lnTo>
                  <a:pt x="2631" y="253"/>
                </a:lnTo>
                <a:lnTo>
                  <a:pt x="2631" y="253"/>
                </a:lnTo>
                <a:lnTo>
                  <a:pt x="2641" y="253"/>
                </a:lnTo>
                <a:lnTo>
                  <a:pt x="2641" y="253"/>
                </a:lnTo>
                <a:lnTo>
                  <a:pt x="2644" y="253"/>
                </a:lnTo>
                <a:lnTo>
                  <a:pt x="2644" y="253"/>
                </a:lnTo>
                <a:lnTo>
                  <a:pt x="2650" y="253"/>
                </a:lnTo>
                <a:lnTo>
                  <a:pt x="2650" y="253"/>
                </a:lnTo>
                <a:lnTo>
                  <a:pt x="2677" y="253"/>
                </a:lnTo>
                <a:lnTo>
                  <a:pt x="2677" y="253"/>
                </a:lnTo>
                <a:lnTo>
                  <a:pt x="2680" y="253"/>
                </a:lnTo>
                <a:lnTo>
                  <a:pt x="2680" y="253"/>
                </a:lnTo>
                <a:lnTo>
                  <a:pt x="2683" y="253"/>
                </a:lnTo>
                <a:lnTo>
                  <a:pt x="2683" y="253"/>
                </a:lnTo>
                <a:lnTo>
                  <a:pt x="2693" y="253"/>
                </a:lnTo>
                <a:lnTo>
                  <a:pt x="2693" y="253"/>
                </a:lnTo>
                <a:lnTo>
                  <a:pt x="2700" y="253"/>
                </a:lnTo>
                <a:lnTo>
                  <a:pt x="2700" y="253"/>
                </a:lnTo>
                <a:lnTo>
                  <a:pt x="2710" y="253"/>
                </a:lnTo>
                <a:lnTo>
                  <a:pt x="2710" y="253"/>
                </a:lnTo>
                <a:lnTo>
                  <a:pt x="2713" y="253"/>
                </a:lnTo>
                <a:lnTo>
                  <a:pt x="2713" y="253"/>
                </a:lnTo>
                <a:lnTo>
                  <a:pt x="2716" y="253"/>
                </a:lnTo>
                <a:lnTo>
                  <a:pt x="2716" y="253"/>
                </a:lnTo>
                <a:lnTo>
                  <a:pt x="2723" y="253"/>
                </a:lnTo>
                <a:lnTo>
                  <a:pt x="2723" y="253"/>
                </a:lnTo>
                <a:lnTo>
                  <a:pt x="2726" y="253"/>
                </a:lnTo>
                <a:lnTo>
                  <a:pt x="2726" y="253"/>
                </a:lnTo>
                <a:lnTo>
                  <a:pt x="2730" y="253"/>
                </a:lnTo>
                <a:lnTo>
                  <a:pt x="2730" y="243"/>
                </a:lnTo>
                <a:lnTo>
                  <a:pt x="2733" y="243"/>
                </a:lnTo>
                <a:lnTo>
                  <a:pt x="2733" y="243"/>
                </a:lnTo>
                <a:lnTo>
                  <a:pt x="2736" y="243"/>
                </a:lnTo>
                <a:lnTo>
                  <a:pt x="2736" y="243"/>
                </a:lnTo>
                <a:lnTo>
                  <a:pt x="2739" y="243"/>
                </a:lnTo>
                <a:lnTo>
                  <a:pt x="2739" y="243"/>
                </a:lnTo>
                <a:lnTo>
                  <a:pt x="2743" y="243"/>
                </a:lnTo>
                <a:lnTo>
                  <a:pt x="2743" y="243"/>
                </a:lnTo>
                <a:lnTo>
                  <a:pt x="2763" y="243"/>
                </a:lnTo>
                <a:lnTo>
                  <a:pt x="2763" y="243"/>
                </a:lnTo>
                <a:lnTo>
                  <a:pt x="2766" y="243"/>
                </a:lnTo>
                <a:lnTo>
                  <a:pt x="2766" y="243"/>
                </a:lnTo>
                <a:lnTo>
                  <a:pt x="2772" y="243"/>
                </a:lnTo>
                <a:lnTo>
                  <a:pt x="2772" y="243"/>
                </a:lnTo>
                <a:lnTo>
                  <a:pt x="2776" y="243"/>
                </a:lnTo>
                <a:lnTo>
                  <a:pt x="2776" y="230"/>
                </a:lnTo>
                <a:lnTo>
                  <a:pt x="2786" y="230"/>
                </a:lnTo>
                <a:lnTo>
                  <a:pt x="2786" y="230"/>
                </a:lnTo>
                <a:lnTo>
                  <a:pt x="2792" y="230"/>
                </a:lnTo>
                <a:lnTo>
                  <a:pt x="2792" y="230"/>
                </a:lnTo>
                <a:lnTo>
                  <a:pt x="2796" y="230"/>
                </a:lnTo>
                <a:lnTo>
                  <a:pt x="2796" y="230"/>
                </a:lnTo>
                <a:lnTo>
                  <a:pt x="2799" y="230"/>
                </a:lnTo>
                <a:lnTo>
                  <a:pt x="2799" y="230"/>
                </a:lnTo>
                <a:lnTo>
                  <a:pt x="2812" y="230"/>
                </a:lnTo>
                <a:lnTo>
                  <a:pt x="2812" y="230"/>
                </a:lnTo>
                <a:lnTo>
                  <a:pt x="2819" y="230"/>
                </a:lnTo>
                <a:lnTo>
                  <a:pt x="2819" y="230"/>
                </a:lnTo>
                <a:lnTo>
                  <a:pt x="2822" y="230"/>
                </a:lnTo>
                <a:lnTo>
                  <a:pt x="2822" y="230"/>
                </a:lnTo>
                <a:lnTo>
                  <a:pt x="2825" y="230"/>
                </a:lnTo>
                <a:lnTo>
                  <a:pt x="2825" y="230"/>
                </a:lnTo>
                <a:lnTo>
                  <a:pt x="2842" y="230"/>
                </a:lnTo>
                <a:lnTo>
                  <a:pt x="2842" y="230"/>
                </a:lnTo>
                <a:lnTo>
                  <a:pt x="2848" y="230"/>
                </a:lnTo>
                <a:lnTo>
                  <a:pt x="2848" y="230"/>
                </a:lnTo>
                <a:lnTo>
                  <a:pt x="2852" y="230"/>
                </a:lnTo>
                <a:lnTo>
                  <a:pt x="2852" y="230"/>
                </a:lnTo>
                <a:lnTo>
                  <a:pt x="2855" y="230"/>
                </a:lnTo>
                <a:lnTo>
                  <a:pt x="2855" y="230"/>
                </a:lnTo>
                <a:lnTo>
                  <a:pt x="2865" y="230"/>
                </a:lnTo>
                <a:lnTo>
                  <a:pt x="2865" y="220"/>
                </a:lnTo>
                <a:lnTo>
                  <a:pt x="2868" y="220"/>
                </a:lnTo>
                <a:lnTo>
                  <a:pt x="2868" y="220"/>
                </a:lnTo>
                <a:lnTo>
                  <a:pt x="2871" y="220"/>
                </a:lnTo>
                <a:lnTo>
                  <a:pt x="2871" y="220"/>
                </a:lnTo>
                <a:lnTo>
                  <a:pt x="2885" y="220"/>
                </a:lnTo>
                <a:lnTo>
                  <a:pt x="2885" y="220"/>
                </a:lnTo>
                <a:lnTo>
                  <a:pt x="2888" y="220"/>
                </a:lnTo>
                <a:lnTo>
                  <a:pt x="2888" y="220"/>
                </a:lnTo>
                <a:lnTo>
                  <a:pt x="2891" y="220"/>
                </a:lnTo>
                <a:lnTo>
                  <a:pt x="2891" y="220"/>
                </a:lnTo>
                <a:lnTo>
                  <a:pt x="2894" y="220"/>
                </a:lnTo>
                <a:lnTo>
                  <a:pt x="2894" y="220"/>
                </a:lnTo>
                <a:lnTo>
                  <a:pt x="2901" y="220"/>
                </a:lnTo>
                <a:lnTo>
                  <a:pt x="2901" y="220"/>
                </a:lnTo>
                <a:lnTo>
                  <a:pt x="2908" y="220"/>
                </a:lnTo>
                <a:lnTo>
                  <a:pt x="2908" y="220"/>
                </a:lnTo>
                <a:lnTo>
                  <a:pt x="2914" y="220"/>
                </a:lnTo>
                <a:lnTo>
                  <a:pt x="2914" y="220"/>
                </a:lnTo>
                <a:lnTo>
                  <a:pt x="2921" y="220"/>
                </a:lnTo>
                <a:lnTo>
                  <a:pt x="2921" y="220"/>
                </a:lnTo>
                <a:lnTo>
                  <a:pt x="2924" y="220"/>
                </a:lnTo>
                <a:lnTo>
                  <a:pt x="2924" y="220"/>
                </a:lnTo>
                <a:lnTo>
                  <a:pt x="2931" y="220"/>
                </a:lnTo>
                <a:lnTo>
                  <a:pt x="2931" y="220"/>
                </a:lnTo>
                <a:lnTo>
                  <a:pt x="2937" y="220"/>
                </a:lnTo>
                <a:lnTo>
                  <a:pt x="2937" y="220"/>
                </a:lnTo>
                <a:lnTo>
                  <a:pt x="2944" y="220"/>
                </a:lnTo>
                <a:lnTo>
                  <a:pt x="2944" y="207"/>
                </a:lnTo>
                <a:lnTo>
                  <a:pt x="2947" y="207"/>
                </a:lnTo>
                <a:lnTo>
                  <a:pt x="2947" y="207"/>
                </a:lnTo>
                <a:lnTo>
                  <a:pt x="2950" y="207"/>
                </a:lnTo>
                <a:lnTo>
                  <a:pt x="2950" y="207"/>
                </a:lnTo>
                <a:lnTo>
                  <a:pt x="2960" y="207"/>
                </a:lnTo>
                <a:lnTo>
                  <a:pt x="2960" y="207"/>
                </a:lnTo>
                <a:lnTo>
                  <a:pt x="2964" y="207"/>
                </a:lnTo>
                <a:lnTo>
                  <a:pt x="2964" y="207"/>
                </a:lnTo>
                <a:lnTo>
                  <a:pt x="2967" y="207"/>
                </a:lnTo>
                <a:lnTo>
                  <a:pt x="2967" y="207"/>
                </a:lnTo>
                <a:lnTo>
                  <a:pt x="2970" y="207"/>
                </a:lnTo>
                <a:lnTo>
                  <a:pt x="2970" y="207"/>
                </a:lnTo>
                <a:lnTo>
                  <a:pt x="2974" y="207"/>
                </a:lnTo>
                <a:lnTo>
                  <a:pt x="2974" y="207"/>
                </a:lnTo>
                <a:lnTo>
                  <a:pt x="2983" y="207"/>
                </a:lnTo>
                <a:lnTo>
                  <a:pt x="2983" y="207"/>
                </a:lnTo>
                <a:lnTo>
                  <a:pt x="2987" y="207"/>
                </a:lnTo>
                <a:lnTo>
                  <a:pt x="2987" y="207"/>
                </a:lnTo>
                <a:lnTo>
                  <a:pt x="2990" y="207"/>
                </a:lnTo>
                <a:lnTo>
                  <a:pt x="2990" y="207"/>
                </a:lnTo>
                <a:lnTo>
                  <a:pt x="2993" y="207"/>
                </a:lnTo>
                <a:lnTo>
                  <a:pt x="2993" y="194"/>
                </a:lnTo>
                <a:lnTo>
                  <a:pt x="2997" y="194"/>
                </a:lnTo>
                <a:lnTo>
                  <a:pt x="2997" y="194"/>
                </a:lnTo>
                <a:lnTo>
                  <a:pt x="3000" y="194"/>
                </a:lnTo>
                <a:lnTo>
                  <a:pt x="3000" y="181"/>
                </a:lnTo>
                <a:lnTo>
                  <a:pt x="3003" y="181"/>
                </a:lnTo>
                <a:lnTo>
                  <a:pt x="3003" y="181"/>
                </a:lnTo>
                <a:lnTo>
                  <a:pt x="3010" y="181"/>
                </a:lnTo>
                <a:lnTo>
                  <a:pt x="3010" y="181"/>
                </a:lnTo>
                <a:lnTo>
                  <a:pt x="3016" y="181"/>
                </a:lnTo>
                <a:lnTo>
                  <a:pt x="3016" y="181"/>
                </a:lnTo>
                <a:lnTo>
                  <a:pt x="3023" y="181"/>
                </a:lnTo>
                <a:lnTo>
                  <a:pt x="3023" y="181"/>
                </a:lnTo>
                <a:lnTo>
                  <a:pt x="3030" y="181"/>
                </a:lnTo>
                <a:lnTo>
                  <a:pt x="3030" y="181"/>
                </a:lnTo>
                <a:lnTo>
                  <a:pt x="3039" y="181"/>
                </a:lnTo>
                <a:lnTo>
                  <a:pt x="3039" y="181"/>
                </a:lnTo>
                <a:lnTo>
                  <a:pt x="3046" y="181"/>
                </a:lnTo>
                <a:lnTo>
                  <a:pt x="3046" y="181"/>
                </a:lnTo>
                <a:lnTo>
                  <a:pt x="3049" y="181"/>
                </a:lnTo>
                <a:lnTo>
                  <a:pt x="3049" y="181"/>
                </a:lnTo>
                <a:lnTo>
                  <a:pt x="3056" y="181"/>
                </a:lnTo>
                <a:lnTo>
                  <a:pt x="3056" y="181"/>
                </a:lnTo>
                <a:lnTo>
                  <a:pt x="3059" y="181"/>
                </a:lnTo>
                <a:lnTo>
                  <a:pt x="3059" y="181"/>
                </a:lnTo>
                <a:lnTo>
                  <a:pt x="3063" y="181"/>
                </a:lnTo>
                <a:lnTo>
                  <a:pt x="3063" y="181"/>
                </a:lnTo>
                <a:lnTo>
                  <a:pt x="3066" y="181"/>
                </a:lnTo>
                <a:lnTo>
                  <a:pt x="3066" y="181"/>
                </a:lnTo>
                <a:lnTo>
                  <a:pt x="3069" y="181"/>
                </a:lnTo>
                <a:lnTo>
                  <a:pt x="3069" y="181"/>
                </a:lnTo>
                <a:lnTo>
                  <a:pt x="3072" y="181"/>
                </a:lnTo>
                <a:lnTo>
                  <a:pt x="3072" y="181"/>
                </a:lnTo>
                <a:lnTo>
                  <a:pt x="3082" y="181"/>
                </a:lnTo>
                <a:lnTo>
                  <a:pt x="3082" y="181"/>
                </a:lnTo>
                <a:lnTo>
                  <a:pt x="3086" y="181"/>
                </a:lnTo>
                <a:lnTo>
                  <a:pt x="3086" y="181"/>
                </a:lnTo>
                <a:lnTo>
                  <a:pt x="3089" y="181"/>
                </a:lnTo>
                <a:lnTo>
                  <a:pt x="3089" y="181"/>
                </a:lnTo>
                <a:lnTo>
                  <a:pt x="3092" y="181"/>
                </a:lnTo>
                <a:lnTo>
                  <a:pt x="3092" y="168"/>
                </a:lnTo>
                <a:lnTo>
                  <a:pt x="3095" y="168"/>
                </a:lnTo>
                <a:lnTo>
                  <a:pt x="3095" y="168"/>
                </a:lnTo>
                <a:lnTo>
                  <a:pt x="3099" y="168"/>
                </a:lnTo>
                <a:lnTo>
                  <a:pt x="3099" y="168"/>
                </a:lnTo>
                <a:lnTo>
                  <a:pt x="3109" y="168"/>
                </a:lnTo>
                <a:lnTo>
                  <a:pt x="3109" y="168"/>
                </a:lnTo>
                <a:lnTo>
                  <a:pt x="3115" y="168"/>
                </a:lnTo>
                <a:lnTo>
                  <a:pt x="3115" y="168"/>
                </a:lnTo>
                <a:lnTo>
                  <a:pt x="3119" y="168"/>
                </a:lnTo>
                <a:lnTo>
                  <a:pt x="3119" y="152"/>
                </a:lnTo>
                <a:lnTo>
                  <a:pt x="3122" y="152"/>
                </a:lnTo>
                <a:lnTo>
                  <a:pt x="3122" y="152"/>
                </a:lnTo>
                <a:lnTo>
                  <a:pt x="3132" y="152"/>
                </a:lnTo>
                <a:lnTo>
                  <a:pt x="3132" y="152"/>
                </a:lnTo>
                <a:lnTo>
                  <a:pt x="3142" y="152"/>
                </a:lnTo>
                <a:lnTo>
                  <a:pt x="3142" y="139"/>
                </a:lnTo>
                <a:lnTo>
                  <a:pt x="3145" y="139"/>
                </a:lnTo>
                <a:lnTo>
                  <a:pt x="3145" y="139"/>
                </a:lnTo>
                <a:lnTo>
                  <a:pt x="3165" y="139"/>
                </a:lnTo>
                <a:lnTo>
                  <a:pt x="3165" y="139"/>
                </a:lnTo>
                <a:lnTo>
                  <a:pt x="3184" y="139"/>
                </a:lnTo>
                <a:lnTo>
                  <a:pt x="3184" y="139"/>
                </a:lnTo>
                <a:lnTo>
                  <a:pt x="3191" y="139"/>
                </a:lnTo>
                <a:lnTo>
                  <a:pt x="3191" y="139"/>
                </a:lnTo>
                <a:lnTo>
                  <a:pt x="3198" y="139"/>
                </a:lnTo>
                <a:lnTo>
                  <a:pt x="3198" y="139"/>
                </a:lnTo>
                <a:lnTo>
                  <a:pt x="3208" y="139"/>
                </a:lnTo>
                <a:lnTo>
                  <a:pt x="3208" y="139"/>
                </a:lnTo>
                <a:lnTo>
                  <a:pt x="3211" y="139"/>
                </a:lnTo>
                <a:lnTo>
                  <a:pt x="3211" y="139"/>
                </a:lnTo>
                <a:lnTo>
                  <a:pt x="3217" y="139"/>
                </a:lnTo>
                <a:lnTo>
                  <a:pt x="3217" y="139"/>
                </a:lnTo>
                <a:lnTo>
                  <a:pt x="3234" y="139"/>
                </a:lnTo>
                <a:lnTo>
                  <a:pt x="3234" y="139"/>
                </a:lnTo>
                <a:lnTo>
                  <a:pt x="3241" y="139"/>
                </a:lnTo>
                <a:lnTo>
                  <a:pt x="3241" y="123"/>
                </a:lnTo>
                <a:lnTo>
                  <a:pt x="3247" y="123"/>
                </a:lnTo>
                <a:lnTo>
                  <a:pt x="3247" y="123"/>
                </a:lnTo>
                <a:lnTo>
                  <a:pt x="3250" y="123"/>
                </a:lnTo>
                <a:lnTo>
                  <a:pt x="3250" y="107"/>
                </a:lnTo>
                <a:lnTo>
                  <a:pt x="3260" y="107"/>
                </a:lnTo>
                <a:lnTo>
                  <a:pt x="3260" y="107"/>
                </a:lnTo>
                <a:lnTo>
                  <a:pt x="3283" y="107"/>
                </a:lnTo>
                <a:lnTo>
                  <a:pt x="3283" y="107"/>
                </a:lnTo>
                <a:lnTo>
                  <a:pt x="3293" y="107"/>
                </a:lnTo>
                <a:lnTo>
                  <a:pt x="3293" y="107"/>
                </a:lnTo>
                <a:lnTo>
                  <a:pt x="3297" y="107"/>
                </a:lnTo>
                <a:lnTo>
                  <a:pt x="3297" y="107"/>
                </a:lnTo>
                <a:lnTo>
                  <a:pt x="3310" y="107"/>
                </a:lnTo>
                <a:lnTo>
                  <a:pt x="3310" y="107"/>
                </a:lnTo>
                <a:lnTo>
                  <a:pt x="3316" y="107"/>
                </a:lnTo>
                <a:lnTo>
                  <a:pt x="3316" y="107"/>
                </a:lnTo>
                <a:lnTo>
                  <a:pt x="3320" y="107"/>
                </a:lnTo>
                <a:lnTo>
                  <a:pt x="3320" y="107"/>
                </a:lnTo>
                <a:lnTo>
                  <a:pt x="3326" y="107"/>
                </a:lnTo>
                <a:lnTo>
                  <a:pt x="3326" y="107"/>
                </a:lnTo>
                <a:lnTo>
                  <a:pt x="3330" y="107"/>
                </a:lnTo>
                <a:lnTo>
                  <a:pt x="3330" y="107"/>
                </a:lnTo>
                <a:lnTo>
                  <a:pt x="3336" y="107"/>
                </a:lnTo>
                <a:lnTo>
                  <a:pt x="3336" y="107"/>
                </a:lnTo>
                <a:lnTo>
                  <a:pt x="3349" y="107"/>
                </a:lnTo>
                <a:lnTo>
                  <a:pt x="3349" y="107"/>
                </a:lnTo>
                <a:lnTo>
                  <a:pt x="3359" y="107"/>
                </a:lnTo>
                <a:lnTo>
                  <a:pt x="3359" y="107"/>
                </a:lnTo>
                <a:lnTo>
                  <a:pt x="3362" y="107"/>
                </a:lnTo>
                <a:lnTo>
                  <a:pt x="3362" y="107"/>
                </a:lnTo>
                <a:lnTo>
                  <a:pt x="3366" y="107"/>
                </a:lnTo>
                <a:lnTo>
                  <a:pt x="3366" y="107"/>
                </a:lnTo>
                <a:lnTo>
                  <a:pt x="3369" y="107"/>
                </a:lnTo>
                <a:lnTo>
                  <a:pt x="3369" y="107"/>
                </a:lnTo>
                <a:lnTo>
                  <a:pt x="3372" y="107"/>
                </a:lnTo>
                <a:lnTo>
                  <a:pt x="3372" y="107"/>
                </a:lnTo>
                <a:lnTo>
                  <a:pt x="3382" y="107"/>
                </a:lnTo>
                <a:lnTo>
                  <a:pt x="3382" y="107"/>
                </a:lnTo>
                <a:lnTo>
                  <a:pt x="3392" y="107"/>
                </a:lnTo>
                <a:lnTo>
                  <a:pt x="3392" y="107"/>
                </a:lnTo>
                <a:lnTo>
                  <a:pt x="3395" y="107"/>
                </a:lnTo>
                <a:lnTo>
                  <a:pt x="3395" y="88"/>
                </a:lnTo>
                <a:lnTo>
                  <a:pt x="3402" y="88"/>
                </a:lnTo>
                <a:lnTo>
                  <a:pt x="3402" y="88"/>
                </a:lnTo>
                <a:lnTo>
                  <a:pt x="3419" y="88"/>
                </a:lnTo>
                <a:lnTo>
                  <a:pt x="3419" y="88"/>
                </a:lnTo>
                <a:lnTo>
                  <a:pt x="3422" y="88"/>
                </a:lnTo>
                <a:lnTo>
                  <a:pt x="3422" y="88"/>
                </a:lnTo>
                <a:lnTo>
                  <a:pt x="3428" y="88"/>
                </a:lnTo>
                <a:lnTo>
                  <a:pt x="3428" y="68"/>
                </a:lnTo>
                <a:lnTo>
                  <a:pt x="3435" y="68"/>
                </a:lnTo>
                <a:lnTo>
                  <a:pt x="3435" y="68"/>
                </a:lnTo>
                <a:lnTo>
                  <a:pt x="3438" y="68"/>
                </a:lnTo>
                <a:lnTo>
                  <a:pt x="3438" y="68"/>
                </a:lnTo>
                <a:lnTo>
                  <a:pt x="3445" y="68"/>
                </a:lnTo>
                <a:lnTo>
                  <a:pt x="3445" y="68"/>
                </a:lnTo>
                <a:lnTo>
                  <a:pt x="3448" y="68"/>
                </a:lnTo>
                <a:lnTo>
                  <a:pt x="3448" y="68"/>
                </a:lnTo>
                <a:lnTo>
                  <a:pt x="3455" y="68"/>
                </a:lnTo>
                <a:lnTo>
                  <a:pt x="3455" y="68"/>
                </a:lnTo>
                <a:lnTo>
                  <a:pt x="3458" y="68"/>
                </a:lnTo>
                <a:lnTo>
                  <a:pt x="3458" y="68"/>
                </a:lnTo>
                <a:lnTo>
                  <a:pt x="3461" y="68"/>
                </a:lnTo>
                <a:lnTo>
                  <a:pt x="3461" y="68"/>
                </a:lnTo>
                <a:lnTo>
                  <a:pt x="3468" y="68"/>
                </a:lnTo>
                <a:lnTo>
                  <a:pt x="3468" y="68"/>
                </a:lnTo>
                <a:lnTo>
                  <a:pt x="3471" y="68"/>
                </a:lnTo>
                <a:lnTo>
                  <a:pt x="3471" y="68"/>
                </a:lnTo>
                <a:lnTo>
                  <a:pt x="3488" y="68"/>
                </a:lnTo>
                <a:lnTo>
                  <a:pt x="3488" y="68"/>
                </a:lnTo>
                <a:lnTo>
                  <a:pt x="3491" y="68"/>
                </a:lnTo>
                <a:lnTo>
                  <a:pt x="3491" y="68"/>
                </a:lnTo>
                <a:lnTo>
                  <a:pt x="3498" y="68"/>
                </a:lnTo>
                <a:lnTo>
                  <a:pt x="3498" y="68"/>
                </a:lnTo>
                <a:lnTo>
                  <a:pt x="3508" y="68"/>
                </a:lnTo>
                <a:lnTo>
                  <a:pt x="3508" y="68"/>
                </a:lnTo>
                <a:lnTo>
                  <a:pt x="3511" y="68"/>
                </a:lnTo>
                <a:lnTo>
                  <a:pt x="3511" y="68"/>
                </a:lnTo>
                <a:lnTo>
                  <a:pt x="3514" y="68"/>
                </a:lnTo>
                <a:lnTo>
                  <a:pt x="3514" y="68"/>
                </a:lnTo>
                <a:lnTo>
                  <a:pt x="3521" y="68"/>
                </a:lnTo>
                <a:lnTo>
                  <a:pt x="3521" y="68"/>
                </a:lnTo>
                <a:lnTo>
                  <a:pt x="3531" y="68"/>
                </a:lnTo>
                <a:lnTo>
                  <a:pt x="3531" y="68"/>
                </a:lnTo>
                <a:lnTo>
                  <a:pt x="3537" y="68"/>
                </a:lnTo>
                <a:lnTo>
                  <a:pt x="3537" y="68"/>
                </a:lnTo>
                <a:lnTo>
                  <a:pt x="3540" y="68"/>
                </a:lnTo>
                <a:lnTo>
                  <a:pt x="3540" y="68"/>
                </a:lnTo>
                <a:lnTo>
                  <a:pt x="3544" y="68"/>
                </a:lnTo>
                <a:lnTo>
                  <a:pt x="3544" y="68"/>
                </a:lnTo>
                <a:lnTo>
                  <a:pt x="3554" y="68"/>
                </a:lnTo>
                <a:lnTo>
                  <a:pt x="3554" y="68"/>
                </a:lnTo>
                <a:lnTo>
                  <a:pt x="3560" y="68"/>
                </a:lnTo>
                <a:lnTo>
                  <a:pt x="3560" y="68"/>
                </a:lnTo>
                <a:lnTo>
                  <a:pt x="3564" y="68"/>
                </a:lnTo>
                <a:lnTo>
                  <a:pt x="3564" y="68"/>
                </a:lnTo>
                <a:lnTo>
                  <a:pt x="3567" y="68"/>
                </a:lnTo>
                <a:lnTo>
                  <a:pt x="3567" y="68"/>
                </a:lnTo>
                <a:lnTo>
                  <a:pt x="3587" y="68"/>
                </a:lnTo>
                <a:lnTo>
                  <a:pt x="3587" y="68"/>
                </a:lnTo>
                <a:lnTo>
                  <a:pt x="3593" y="68"/>
                </a:lnTo>
                <a:lnTo>
                  <a:pt x="3593" y="68"/>
                </a:lnTo>
                <a:lnTo>
                  <a:pt x="3600" y="68"/>
                </a:lnTo>
                <a:lnTo>
                  <a:pt x="3600" y="68"/>
                </a:lnTo>
                <a:lnTo>
                  <a:pt x="3610" y="68"/>
                </a:lnTo>
                <a:lnTo>
                  <a:pt x="3610" y="68"/>
                </a:lnTo>
                <a:lnTo>
                  <a:pt x="3613" y="68"/>
                </a:lnTo>
                <a:lnTo>
                  <a:pt x="3613" y="68"/>
                </a:lnTo>
                <a:lnTo>
                  <a:pt x="3636" y="68"/>
                </a:lnTo>
                <a:lnTo>
                  <a:pt x="3636" y="68"/>
                </a:lnTo>
                <a:lnTo>
                  <a:pt x="3643" y="68"/>
                </a:lnTo>
                <a:lnTo>
                  <a:pt x="3643" y="68"/>
                </a:lnTo>
                <a:lnTo>
                  <a:pt x="3646" y="68"/>
                </a:lnTo>
                <a:lnTo>
                  <a:pt x="3646" y="68"/>
                </a:lnTo>
                <a:lnTo>
                  <a:pt x="3649" y="68"/>
                </a:lnTo>
                <a:lnTo>
                  <a:pt x="3649" y="68"/>
                </a:lnTo>
                <a:lnTo>
                  <a:pt x="3653" y="68"/>
                </a:lnTo>
                <a:lnTo>
                  <a:pt x="3653" y="68"/>
                </a:lnTo>
                <a:lnTo>
                  <a:pt x="3656" y="68"/>
                </a:lnTo>
                <a:lnTo>
                  <a:pt x="3656" y="68"/>
                </a:lnTo>
                <a:lnTo>
                  <a:pt x="3662" y="68"/>
                </a:lnTo>
                <a:lnTo>
                  <a:pt x="3662" y="68"/>
                </a:lnTo>
                <a:lnTo>
                  <a:pt x="3669" y="68"/>
                </a:lnTo>
                <a:lnTo>
                  <a:pt x="3669" y="68"/>
                </a:lnTo>
                <a:lnTo>
                  <a:pt x="3689" y="68"/>
                </a:lnTo>
                <a:lnTo>
                  <a:pt x="3689" y="68"/>
                </a:lnTo>
                <a:lnTo>
                  <a:pt x="3699" y="68"/>
                </a:lnTo>
                <a:lnTo>
                  <a:pt x="3699" y="68"/>
                </a:lnTo>
                <a:lnTo>
                  <a:pt x="3702" y="68"/>
                </a:lnTo>
                <a:lnTo>
                  <a:pt x="3702" y="68"/>
                </a:lnTo>
                <a:lnTo>
                  <a:pt x="3705" y="68"/>
                </a:lnTo>
                <a:lnTo>
                  <a:pt x="3705" y="68"/>
                </a:lnTo>
                <a:lnTo>
                  <a:pt x="3709" y="68"/>
                </a:lnTo>
                <a:lnTo>
                  <a:pt x="3709" y="68"/>
                </a:lnTo>
                <a:lnTo>
                  <a:pt x="3712" y="68"/>
                </a:lnTo>
                <a:lnTo>
                  <a:pt x="3712" y="68"/>
                </a:lnTo>
                <a:lnTo>
                  <a:pt x="3715" y="68"/>
                </a:lnTo>
                <a:lnTo>
                  <a:pt x="3715" y="68"/>
                </a:lnTo>
                <a:lnTo>
                  <a:pt x="3722" y="68"/>
                </a:lnTo>
                <a:lnTo>
                  <a:pt x="3722" y="68"/>
                </a:lnTo>
                <a:lnTo>
                  <a:pt x="3732" y="68"/>
                </a:lnTo>
                <a:lnTo>
                  <a:pt x="3732" y="68"/>
                </a:lnTo>
                <a:lnTo>
                  <a:pt x="3738" y="68"/>
                </a:lnTo>
                <a:lnTo>
                  <a:pt x="3738" y="68"/>
                </a:lnTo>
                <a:lnTo>
                  <a:pt x="3742" y="68"/>
                </a:lnTo>
                <a:lnTo>
                  <a:pt x="3742" y="68"/>
                </a:lnTo>
                <a:lnTo>
                  <a:pt x="3755" y="68"/>
                </a:lnTo>
                <a:lnTo>
                  <a:pt x="3755" y="68"/>
                </a:lnTo>
                <a:lnTo>
                  <a:pt x="3761" y="68"/>
                </a:lnTo>
                <a:lnTo>
                  <a:pt x="3761" y="68"/>
                </a:lnTo>
                <a:lnTo>
                  <a:pt x="3771" y="68"/>
                </a:lnTo>
                <a:lnTo>
                  <a:pt x="3771" y="36"/>
                </a:lnTo>
                <a:lnTo>
                  <a:pt x="3778" y="36"/>
                </a:lnTo>
                <a:lnTo>
                  <a:pt x="3778" y="36"/>
                </a:lnTo>
                <a:lnTo>
                  <a:pt x="3784" y="36"/>
                </a:lnTo>
                <a:lnTo>
                  <a:pt x="3784" y="36"/>
                </a:lnTo>
                <a:lnTo>
                  <a:pt x="3788" y="36"/>
                </a:lnTo>
                <a:lnTo>
                  <a:pt x="3788" y="36"/>
                </a:lnTo>
                <a:lnTo>
                  <a:pt x="3791" y="36"/>
                </a:lnTo>
                <a:lnTo>
                  <a:pt x="3791" y="36"/>
                </a:lnTo>
                <a:lnTo>
                  <a:pt x="3794" y="36"/>
                </a:lnTo>
                <a:lnTo>
                  <a:pt x="3794" y="36"/>
                </a:lnTo>
                <a:lnTo>
                  <a:pt x="3801" y="36"/>
                </a:lnTo>
                <a:lnTo>
                  <a:pt x="3801" y="36"/>
                </a:lnTo>
                <a:lnTo>
                  <a:pt x="3811" y="36"/>
                </a:lnTo>
                <a:lnTo>
                  <a:pt x="3811" y="36"/>
                </a:lnTo>
                <a:lnTo>
                  <a:pt x="3824" y="36"/>
                </a:lnTo>
                <a:lnTo>
                  <a:pt x="3824" y="0"/>
                </a:lnTo>
                <a:lnTo>
                  <a:pt x="3837" y="0"/>
                </a:lnTo>
                <a:lnTo>
                  <a:pt x="3837" y="0"/>
                </a:lnTo>
                <a:lnTo>
                  <a:pt x="3840" y="0"/>
                </a:lnTo>
                <a:lnTo>
                  <a:pt x="3840" y="0"/>
                </a:lnTo>
                <a:lnTo>
                  <a:pt x="3854" y="0"/>
                </a:lnTo>
                <a:lnTo>
                  <a:pt x="3854" y="0"/>
                </a:lnTo>
                <a:lnTo>
                  <a:pt x="3864" y="0"/>
                </a:lnTo>
                <a:lnTo>
                  <a:pt x="3864" y="0"/>
                </a:lnTo>
                <a:lnTo>
                  <a:pt x="3867" y="0"/>
                </a:lnTo>
                <a:lnTo>
                  <a:pt x="3867" y="0"/>
                </a:lnTo>
              </a:path>
            </a:pathLst>
          </a:custGeom>
          <a:noFill/>
          <a:ln w="19050" cap="flat">
            <a:solidFill>
              <a:srgbClr val="9D9D9C"/>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40" name="Freeform 202"/>
          <p:cNvSpPr>
            <a:spLocks/>
          </p:cNvSpPr>
          <p:nvPr/>
        </p:nvSpPr>
        <p:spPr bwMode="auto">
          <a:xfrm>
            <a:off x="5801712" y="2324265"/>
            <a:ext cx="0" cy="1173047"/>
          </a:xfrm>
          <a:custGeom>
            <a:avLst/>
            <a:gdLst>
              <a:gd name="T0" fmla="*/ 2173 h 2173"/>
              <a:gd name="T1" fmla="*/ 2173 h 2173"/>
              <a:gd name="T2" fmla="*/ 0 h 2173"/>
            </a:gdLst>
            <a:ahLst/>
            <a:cxnLst>
              <a:cxn ang="0">
                <a:pos x="0" y="T0"/>
              </a:cxn>
              <a:cxn ang="0">
                <a:pos x="0" y="T1"/>
              </a:cxn>
              <a:cxn ang="0">
                <a:pos x="0" y="T2"/>
              </a:cxn>
            </a:cxnLst>
            <a:rect l="0" t="0" r="r" b="b"/>
            <a:pathLst>
              <a:path h="2173">
                <a:moveTo>
                  <a:pt x="0" y="2173"/>
                </a:moveTo>
                <a:lnTo>
                  <a:pt x="0" y="2173"/>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41" name="Freeform 203"/>
          <p:cNvSpPr>
            <a:spLocks/>
          </p:cNvSpPr>
          <p:nvPr/>
        </p:nvSpPr>
        <p:spPr bwMode="auto">
          <a:xfrm>
            <a:off x="5762998" y="3454339"/>
            <a:ext cx="38715"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42" name="Freeform 209"/>
          <p:cNvSpPr>
            <a:spLocks/>
          </p:cNvSpPr>
          <p:nvPr/>
        </p:nvSpPr>
        <p:spPr bwMode="auto">
          <a:xfrm>
            <a:off x="5762998" y="3180242"/>
            <a:ext cx="38715"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43" name="Freeform 214"/>
          <p:cNvSpPr>
            <a:spLocks/>
          </p:cNvSpPr>
          <p:nvPr/>
        </p:nvSpPr>
        <p:spPr bwMode="auto">
          <a:xfrm>
            <a:off x="5762998" y="2914273"/>
            <a:ext cx="38715"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44" name="Freeform 219"/>
          <p:cNvSpPr>
            <a:spLocks/>
          </p:cNvSpPr>
          <p:nvPr/>
        </p:nvSpPr>
        <p:spPr bwMode="auto">
          <a:xfrm>
            <a:off x="5762998" y="2648306"/>
            <a:ext cx="38715"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45" name="Freeform 224"/>
          <p:cNvSpPr>
            <a:spLocks/>
          </p:cNvSpPr>
          <p:nvPr/>
        </p:nvSpPr>
        <p:spPr bwMode="auto">
          <a:xfrm>
            <a:off x="5762998" y="2374208"/>
            <a:ext cx="38715" cy="0"/>
          </a:xfrm>
          <a:custGeom>
            <a:avLst/>
            <a:gdLst>
              <a:gd name="T0" fmla="*/ 54 w 54"/>
              <a:gd name="T1" fmla="*/ 54 w 54"/>
              <a:gd name="T2" fmla="*/ 0 w 54"/>
            </a:gdLst>
            <a:ahLst/>
            <a:cxnLst>
              <a:cxn ang="0">
                <a:pos x="T0" y="0"/>
              </a:cxn>
              <a:cxn ang="0">
                <a:pos x="T1" y="0"/>
              </a:cxn>
              <a:cxn ang="0">
                <a:pos x="T2" y="0"/>
              </a:cxn>
            </a:cxnLst>
            <a:rect l="0" t="0" r="r" b="b"/>
            <a:pathLst>
              <a:path w="54">
                <a:moveTo>
                  <a:pt x="54" y="0"/>
                </a:moveTo>
                <a:lnTo>
                  <a:pt x="54" y="0"/>
                </a:lnTo>
                <a:lnTo>
                  <a:pt x="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46" name="Freeform 282"/>
          <p:cNvSpPr>
            <a:spLocks/>
          </p:cNvSpPr>
          <p:nvPr/>
        </p:nvSpPr>
        <p:spPr bwMode="auto">
          <a:xfrm>
            <a:off x="5724284" y="3497312"/>
            <a:ext cx="2903583" cy="0"/>
          </a:xfrm>
          <a:custGeom>
            <a:avLst/>
            <a:gdLst>
              <a:gd name="T0" fmla="*/ 0 w 4040"/>
              <a:gd name="T1" fmla="*/ 0 w 4040"/>
              <a:gd name="T2" fmla="*/ 4040 w 4040"/>
            </a:gdLst>
            <a:ahLst/>
            <a:cxnLst>
              <a:cxn ang="0">
                <a:pos x="T0" y="0"/>
              </a:cxn>
              <a:cxn ang="0">
                <a:pos x="T1" y="0"/>
              </a:cxn>
              <a:cxn ang="0">
                <a:pos x="T2" y="0"/>
              </a:cxn>
            </a:cxnLst>
            <a:rect l="0" t="0" r="r" b="b"/>
            <a:pathLst>
              <a:path w="4040">
                <a:moveTo>
                  <a:pt x="0" y="0"/>
                </a:moveTo>
                <a:lnTo>
                  <a:pt x="0" y="0"/>
                </a:lnTo>
                <a:lnTo>
                  <a:pt x="4040" y="0"/>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47" name="Freeform 283"/>
          <p:cNvSpPr>
            <a:spLocks/>
          </p:cNvSpPr>
          <p:nvPr/>
        </p:nvSpPr>
        <p:spPr bwMode="auto">
          <a:xfrm>
            <a:off x="5868301" y="3497313"/>
            <a:ext cx="0" cy="29036"/>
          </a:xfrm>
          <a:custGeom>
            <a:avLst/>
            <a:gdLst>
              <a:gd name="T0" fmla="*/ 0 h 53"/>
              <a:gd name="T1" fmla="*/ 0 h 53"/>
              <a:gd name="T2" fmla="*/ 53 h 53"/>
            </a:gdLst>
            <a:ahLst/>
            <a:cxnLst>
              <a:cxn ang="0">
                <a:pos x="0" y="T0"/>
              </a:cxn>
              <a:cxn ang="0">
                <a:pos x="0" y="T1"/>
              </a:cxn>
              <a:cxn ang="0">
                <a:pos x="0" y="T2"/>
              </a:cxn>
            </a:cxnLst>
            <a:rect l="0" t="0" r="r" b="b"/>
            <a:pathLst>
              <a:path h="53">
                <a:moveTo>
                  <a:pt x="0" y="0"/>
                </a:moveTo>
                <a:lnTo>
                  <a:pt x="0" y="0"/>
                </a:lnTo>
                <a:lnTo>
                  <a:pt x="0" y="5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48" name="Rectangle 284"/>
          <p:cNvSpPr>
            <a:spLocks noChangeArrowheads="1"/>
          </p:cNvSpPr>
          <p:nvPr/>
        </p:nvSpPr>
        <p:spPr bwMode="auto">
          <a:xfrm>
            <a:off x="5832684" y="354144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000" dirty="0" smtClean="0">
                <a:latin typeface="Arial"/>
              </a:rPr>
              <a:t>0</a:t>
            </a:r>
            <a:endParaRPr lang="en-US" altLang="en-US" dirty="0" smtClean="0">
              <a:latin typeface="Arial"/>
            </a:endParaRPr>
          </a:p>
        </p:txBody>
      </p:sp>
      <p:sp>
        <p:nvSpPr>
          <p:cNvPr id="49" name="Freeform 285"/>
          <p:cNvSpPr>
            <a:spLocks/>
          </p:cNvSpPr>
          <p:nvPr/>
        </p:nvSpPr>
        <p:spPr bwMode="auto">
          <a:xfrm>
            <a:off x="6768025" y="3497313"/>
            <a:ext cx="1549" cy="29036"/>
          </a:xfrm>
          <a:custGeom>
            <a:avLst/>
            <a:gdLst>
              <a:gd name="T0" fmla="*/ 0 w 1"/>
              <a:gd name="T1" fmla="*/ 0 h 53"/>
              <a:gd name="T2" fmla="*/ 0 w 1"/>
              <a:gd name="T3" fmla="*/ 0 h 53"/>
              <a:gd name="T4" fmla="*/ 1 w 1"/>
              <a:gd name="T5" fmla="*/ 53 h 53"/>
            </a:gdLst>
            <a:ahLst/>
            <a:cxnLst>
              <a:cxn ang="0">
                <a:pos x="T0" y="T1"/>
              </a:cxn>
              <a:cxn ang="0">
                <a:pos x="T2" y="T3"/>
              </a:cxn>
              <a:cxn ang="0">
                <a:pos x="T4" y="T5"/>
              </a:cxn>
            </a:cxnLst>
            <a:rect l="0" t="0" r="r" b="b"/>
            <a:pathLst>
              <a:path w="1" h="53">
                <a:moveTo>
                  <a:pt x="0" y="0"/>
                </a:moveTo>
                <a:lnTo>
                  <a:pt x="0" y="0"/>
                </a:lnTo>
                <a:lnTo>
                  <a:pt x="1" y="5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50" name="Rectangle 286"/>
          <p:cNvSpPr>
            <a:spLocks noChangeArrowheads="1"/>
          </p:cNvSpPr>
          <p:nvPr/>
        </p:nvSpPr>
        <p:spPr bwMode="auto">
          <a:xfrm>
            <a:off x="6741698" y="354144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000" dirty="0" smtClean="0">
                <a:latin typeface="Arial"/>
              </a:rPr>
              <a:t>1</a:t>
            </a:r>
            <a:endParaRPr lang="en-US" altLang="en-US" dirty="0" smtClean="0">
              <a:latin typeface="Arial"/>
            </a:endParaRPr>
          </a:p>
        </p:txBody>
      </p:sp>
      <p:sp>
        <p:nvSpPr>
          <p:cNvPr id="51" name="Freeform 287"/>
          <p:cNvSpPr>
            <a:spLocks/>
          </p:cNvSpPr>
          <p:nvPr/>
        </p:nvSpPr>
        <p:spPr bwMode="auto">
          <a:xfrm>
            <a:off x="7669296" y="3497313"/>
            <a:ext cx="0" cy="29036"/>
          </a:xfrm>
          <a:custGeom>
            <a:avLst/>
            <a:gdLst>
              <a:gd name="T0" fmla="*/ 0 h 53"/>
              <a:gd name="T1" fmla="*/ 0 h 53"/>
              <a:gd name="T2" fmla="*/ 53 h 53"/>
            </a:gdLst>
            <a:ahLst/>
            <a:cxnLst>
              <a:cxn ang="0">
                <a:pos x="0" y="T0"/>
              </a:cxn>
              <a:cxn ang="0">
                <a:pos x="0" y="T1"/>
              </a:cxn>
              <a:cxn ang="0">
                <a:pos x="0" y="T2"/>
              </a:cxn>
            </a:cxnLst>
            <a:rect l="0" t="0" r="r" b="b"/>
            <a:pathLst>
              <a:path h="53">
                <a:moveTo>
                  <a:pt x="0" y="0"/>
                </a:moveTo>
                <a:lnTo>
                  <a:pt x="0" y="0"/>
                </a:lnTo>
                <a:lnTo>
                  <a:pt x="0" y="5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52" name="Rectangle 288"/>
          <p:cNvSpPr>
            <a:spLocks noChangeArrowheads="1"/>
          </p:cNvSpPr>
          <p:nvPr/>
        </p:nvSpPr>
        <p:spPr bwMode="auto">
          <a:xfrm>
            <a:off x="7646067" y="354144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000" dirty="0" smtClean="0">
                <a:latin typeface="Arial"/>
              </a:rPr>
              <a:t>2</a:t>
            </a:r>
            <a:endParaRPr lang="en-US" altLang="en-US" dirty="0" smtClean="0">
              <a:latin typeface="Arial"/>
            </a:endParaRPr>
          </a:p>
        </p:txBody>
      </p:sp>
      <p:sp>
        <p:nvSpPr>
          <p:cNvPr id="53" name="Freeform 289"/>
          <p:cNvSpPr>
            <a:spLocks/>
          </p:cNvSpPr>
          <p:nvPr/>
        </p:nvSpPr>
        <p:spPr bwMode="auto">
          <a:xfrm>
            <a:off x="8570568" y="3497313"/>
            <a:ext cx="0" cy="29036"/>
          </a:xfrm>
          <a:custGeom>
            <a:avLst/>
            <a:gdLst>
              <a:gd name="T0" fmla="*/ 0 h 53"/>
              <a:gd name="T1" fmla="*/ 0 h 53"/>
              <a:gd name="T2" fmla="*/ 53 h 53"/>
            </a:gdLst>
            <a:ahLst/>
            <a:cxnLst>
              <a:cxn ang="0">
                <a:pos x="0" y="T0"/>
              </a:cxn>
              <a:cxn ang="0">
                <a:pos x="0" y="T1"/>
              </a:cxn>
              <a:cxn ang="0">
                <a:pos x="0" y="T2"/>
              </a:cxn>
            </a:cxnLst>
            <a:rect l="0" t="0" r="r" b="b"/>
            <a:pathLst>
              <a:path h="53">
                <a:moveTo>
                  <a:pt x="0" y="0"/>
                </a:moveTo>
                <a:lnTo>
                  <a:pt x="0" y="0"/>
                </a:lnTo>
                <a:lnTo>
                  <a:pt x="0" y="53"/>
                </a:lnTo>
              </a:path>
            </a:pathLst>
          </a:custGeom>
          <a:noFill/>
          <a:ln w="9525" cap="flat">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sz="3200" dirty="0">
              <a:latin typeface="Arial"/>
            </a:endParaRPr>
          </a:p>
        </p:txBody>
      </p:sp>
      <p:sp>
        <p:nvSpPr>
          <p:cNvPr id="54" name="Rectangle 290"/>
          <p:cNvSpPr>
            <a:spLocks noChangeArrowheads="1"/>
          </p:cNvSpPr>
          <p:nvPr/>
        </p:nvSpPr>
        <p:spPr bwMode="auto">
          <a:xfrm>
            <a:off x="8541145" y="3541447"/>
            <a:ext cx="7053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000" dirty="0" smtClean="0">
                <a:latin typeface="Arial"/>
              </a:rPr>
              <a:t>3</a:t>
            </a:r>
            <a:endParaRPr lang="en-US" altLang="en-US" dirty="0" smtClean="0">
              <a:latin typeface="Arial"/>
            </a:endParaRPr>
          </a:p>
        </p:txBody>
      </p:sp>
      <p:sp>
        <p:nvSpPr>
          <p:cNvPr id="55" name="Rectangle 109"/>
          <p:cNvSpPr>
            <a:spLocks noChangeArrowheads="1"/>
          </p:cNvSpPr>
          <p:nvPr/>
        </p:nvSpPr>
        <p:spPr bwMode="auto">
          <a:xfrm>
            <a:off x="2393863" y="1730632"/>
            <a:ext cx="47577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altLang="en-US" sz="1400" b="1" dirty="0" smtClean="0"/>
              <a:t>CV death or HF hospitalization by dose reduction status</a:t>
            </a:r>
            <a:endParaRPr lang="en-US" altLang="en-US" sz="1800" b="1" dirty="0" smtClean="0"/>
          </a:p>
        </p:txBody>
      </p:sp>
      <p:sp>
        <p:nvSpPr>
          <p:cNvPr id="56" name="Rectangle 109"/>
          <p:cNvSpPr>
            <a:spLocks noChangeArrowheads="1"/>
          </p:cNvSpPr>
          <p:nvPr/>
        </p:nvSpPr>
        <p:spPr bwMode="auto">
          <a:xfrm>
            <a:off x="1563547" y="1950596"/>
            <a:ext cx="24870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400" dirty="0" smtClean="0"/>
              <a:t>Events prior to dose reduction</a:t>
            </a:r>
            <a:endParaRPr lang="en-US" altLang="en-US" sz="1800" dirty="0" smtClean="0"/>
          </a:p>
        </p:txBody>
      </p:sp>
      <p:sp>
        <p:nvSpPr>
          <p:cNvPr id="57" name="Rectangle 109"/>
          <p:cNvSpPr>
            <a:spLocks noChangeArrowheads="1"/>
          </p:cNvSpPr>
          <p:nvPr/>
        </p:nvSpPr>
        <p:spPr bwMode="auto">
          <a:xfrm>
            <a:off x="5891592" y="1983647"/>
            <a:ext cx="248702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400" dirty="0" smtClean="0"/>
              <a:t>Events after dose reduction</a:t>
            </a:r>
            <a:endParaRPr lang="en-US" altLang="en-US" sz="1800" dirty="0" smtClean="0"/>
          </a:p>
        </p:txBody>
      </p:sp>
      <p:grpSp>
        <p:nvGrpSpPr>
          <p:cNvPr id="58" name="Group 57"/>
          <p:cNvGrpSpPr/>
          <p:nvPr/>
        </p:nvGrpSpPr>
        <p:grpSpPr>
          <a:xfrm>
            <a:off x="3250247" y="4452758"/>
            <a:ext cx="3044942" cy="184666"/>
            <a:chOff x="1164626" y="5813246"/>
            <a:chExt cx="3044942" cy="246220"/>
          </a:xfrm>
        </p:grpSpPr>
        <p:sp>
          <p:nvSpPr>
            <p:cNvPr id="59" name="Freeform 316"/>
            <p:cNvSpPr>
              <a:spLocks/>
            </p:cNvSpPr>
            <p:nvPr/>
          </p:nvSpPr>
          <p:spPr bwMode="auto">
            <a:xfrm>
              <a:off x="2338388" y="5905579"/>
              <a:ext cx="384175" cy="0"/>
            </a:xfrm>
            <a:custGeom>
              <a:avLst/>
              <a:gdLst>
                <a:gd name="T0" fmla="*/ 0 w 520"/>
                <a:gd name="T1" fmla="*/ 0 w 520"/>
                <a:gd name="T2" fmla="*/ 520 w 520"/>
              </a:gdLst>
              <a:ahLst/>
              <a:cxnLst>
                <a:cxn ang="0">
                  <a:pos x="T0" y="0"/>
                </a:cxn>
                <a:cxn ang="0">
                  <a:pos x="T1" y="0"/>
                </a:cxn>
                <a:cxn ang="0">
                  <a:pos x="T2" y="0"/>
                </a:cxn>
              </a:cxnLst>
              <a:rect l="0" t="0" r="r" b="b"/>
              <a:pathLst>
                <a:path w="520">
                  <a:moveTo>
                    <a:pt x="0" y="0"/>
                  </a:moveTo>
                  <a:lnTo>
                    <a:pt x="0" y="0"/>
                  </a:lnTo>
                  <a:lnTo>
                    <a:pt x="520" y="0"/>
                  </a:lnTo>
                </a:path>
              </a:pathLst>
            </a:custGeom>
            <a:solidFill>
              <a:schemeClr val="accent2"/>
            </a:solidFill>
            <a:ln w="19050" cap="flat">
              <a:solidFill>
                <a:srgbClr val="E8AD00"/>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latin typeface="Arial"/>
              </a:endParaRPr>
            </a:p>
          </p:txBody>
        </p:sp>
        <p:sp>
          <p:nvSpPr>
            <p:cNvPr id="60" name="Freeform 317"/>
            <p:cNvSpPr>
              <a:spLocks/>
            </p:cNvSpPr>
            <p:nvPr/>
          </p:nvSpPr>
          <p:spPr bwMode="auto">
            <a:xfrm>
              <a:off x="1164626" y="5905579"/>
              <a:ext cx="373063" cy="0"/>
            </a:xfrm>
            <a:custGeom>
              <a:avLst/>
              <a:gdLst>
                <a:gd name="T0" fmla="*/ 0 w 506"/>
                <a:gd name="T1" fmla="*/ 0 w 506"/>
                <a:gd name="T2" fmla="*/ 506 w 506"/>
              </a:gdLst>
              <a:ahLst/>
              <a:cxnLst>
                <a:cxn ang="0">
                  <a:pos x="T0" y="0"/>
                </a:cxn>
                <a:cxn ang="0">
                  <a:pos x="T1" y="0"/>
                </a:cxn>
                <a:cxn ang="0">
                  <a:pos x="T2" y="0"/>
                </a:cxn>
              </a:cxnLst>
              <a:rect l="0" t="0" r="r" b="b"/>
              <a:pathLst>
                <a:path w="506">
                  <a:moveTo>
                    <a:pt x="0" y="0"/>
                  </a:moveTo>
                  <a:lnTo>
                    <a:pt x="0" y="0"/>
                  </a:lnTo>
                  <a:lnTo>
                    <a:pt x="506" y="0"/>
                  </a:lnTo>
                </a:path>
              </a:pathLst>
            </a:custGeom>
            <a:solidFill>
              <a:srgbClr val="00B050"/>
            </a:solidFill>
            <a:ln w="19050" cap="flat">
              <a:solidFill>
                <a:srgbClr val="9D9D9C"/>
              </a:solidFill>
              <a:prstDash val="solid"/>
              <a:round/>
              <a:headEnd/>
              <a:tailEnd/>
            </a:ln>
            <a:extLst/>
          </p:spPr>
          <p:txBody>
            <a:bodyPr vert="horz" wrap="square" lIns="91440" tIns="45720" rIns="91440" bIns="45720" numCol="1" anchor="t" anchorCtr="0" compatLnSpc="1">
              <a:prstTxWarp prst="textNoShape">
                <a:avLst/>
              </a:prstTxWarp>
            </a:bodyPr>
            <a:lstStyle/>
            <a:p>
              <a:endParaRPr lang="en-US" dirty="0">
                <a:latin typeface="Arial"/>
              </a:endParaRPr>
            </a:p>
          </p:txBody>
        </p:sp>
        <p:sp>
          <p:nvSpPr>
            <p:cNvPr id="61" name="Rectangle 109"/>
            <p:cNvSpPr>
              <a:spLocks noChangeArrowheads="1"/>
            </p:cNvSpPr>
            <p:nvPr/>
          </p:nvSpPr>
          <p:spPr bwMode="auto">
            <a:xfrm>
              <a:off x="2655088" y="5813246"/>
              <a:ext cx="1554480" cy="2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r>
                <a:rPr lang="en-US" sz="1200" dirty="0" smtClean="0"/>
                <a:t>Entresto </a:t>
              </a:r>
              <a:endParaRPr lang="en-US" altLang="en-US" sz="1600" dirty="0" smtClean="0"/>
            </a:p>
          </p:txBody>
        </p:sp>
        <p:sp>
          <p:nvSpPr>
            <p:cNvPr id="62" name="Rectangle 109"/>
            <p:cNvSpPr>
              <a:spLocks noChangeArrowheads="1"/>
            </p:cNvSpPr>
            <p:nvPr/>
          </p:nvSpPr>
          <p:spPr bwMode="auto">
            <a:xfrm>
              <a:off x="1492247" y="5813246"/>
              <a:ext cx="822960" cy="246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sz="1200" dirty="0" smtClean="0"/>
                <a:t>Enalapril</a:t>
              </a:r>
              <a:endParaRPr lang="en-US" altLang="en-US" sz="1600" dirty="0" smtClean="0"/>
            </a:p>
          </p:txBody>
        </p:sp>
      </p:grpSp>
      <p:graphicFrame>
        <p:nvGraphicFramePr>
          <p:cNvPr id="63" name="Table 62"/>
          <p:cNvGraphicFramePr>
            <a:graphicFrameLocks noGrp="1"/>
          </p:cNvGraphicFramePr>
          <p:nvPr>
            <p:extLst>
              <p:ext uri="{D42A27DB-BD31-4B8C-83A1-F6EECF244321}">
                <p14:modId xmlns:p14="http://schemas.microsoft.com/office/powerpoint/2010/main" val="3663468515"/>
              </p:ext>
            </p:extLst>
          </p:nvPr>
        </p:nvGraphicFramePr>
        <p:xfrm>
          <a:off x="211889" y="3751949"/>
          <a:ext cx="4286532" cy="626942"/>
        </p:xfrm>
        <a:graphic>
          <a:graphicData uri="http://schemas.openxmlformats.org/drawingml/2006/table">
            <a:tbl>
              <a:tblPr firstRow="1" bandRow="1">
                <a:tableStyleId>{5940675A-B579-460E-94D1-54222C63F5DA}</a:tableStyleId>
              </a:tblPr>
              <a:tblGrid>
                <a:gridCol w="1052876"/>
                <a:gridCol w="494920"/>
                <a:gridCol w="952879"/>
                <a:gridCol w="881349"/>
                <a:gridCol w="904508"/>
              </a:tblGrid>
              <a:tr h="182880">
                <a:tc>
                  <a:txBody>
                    <a:bodyPr/>
                    <a:lstStyle/>
                    <a:p>
                      <a:pPr algn="r"/>
                      <a:r>
                        <a:rPr lang="en-US" sz="800" dirty="0" smtClean="0">
                          <a:solidFill>
                            <a:schemeClr val="tx1"/>
                          </a:solidFill>
                        </a:rPr>
                        <a:t>Number</a:t>
                      </a:r>
                      <a:r>
                        <a:rPr lang="en-US" sz="800" baseline="0" dirty="0" smtClean="0">
                          <a:solidFill>
                            <a:schemeClr val="tx1"/>
                          </a:solidFill>
                        </a:rPr>
                        <a:t> at risk</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r"/>
                      <a:r>
                        <a:rPr lang="en-US" sz="800" dirty="0" smtClean="0">
                          <a:solidFill>
                            <a:schemeClr val="tx1"/>
                          </a:solidFill>
                        </a:rPr>
                        <a:t>Enalapril</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4210</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2868</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1451</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514</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5942">
                <a:tc>
                  <a:txBody>
                    <a:bodyPr/>
                    <a:lstStyle/>
                    <a:p>
                      <a:pPr algn="r"/>
                      <a:r>
                        <a:rPr lang="en-US" sz="800" dirty="0" smtClean="0">
                          <a:solidFill>
                            <a:schemeClr val="tx1"/>
                          </a:solidFill>
                        </a:rPr>
                        <a:t>Entresto</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4186</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2891</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1514</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511</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4" name="Table 63"/>
          <p:cNvGraphicFramePr>
            <a:graphicFrameLocks noGrp="1"/>
          </p:cNvGraphicFramePr>
          <p:nvPr>
            <p:extLst>
              <p:ext uri="{D42A27DB-BD31-4B8C-83A1-F6EECF244321}">
                <p14:modId xmlns:p14="http://schemas.microsoft.com/office/powerpoint/2010/main" val="3550513310"/>
              </p:ext>
            </p:extLst>
          </p:nvPr>
        </p:nvGraphicFramePr>
        <p:xfrm>
          <a:off x="4607405" y="3754014"/>
          <a:ext cx="4120369" cy="626942"/>
        </p:xfrm>
        <a:graphic>
          <a:graphicData uri="http://schemas.openxmlformats.org/drawingml/2006/table">
            <a:tbl>
              <a:tblPr firstRow="1" bandRow="1">
                <a:tableStyleId>{5940675A-B579-460E-94D1-54222C63F5DA}</a:tableStyleId>
              </a:tblPr>
              <a:tblGrid>
                <a:gridCol w="1016620"/>
                <a:gridCol w="507660"/>
                <a:gridCol w="844407"/>
                <a:gridCol w="958468"/>
                <a:gridCol w="793214"/>
              </a:tblGrid>
              <a:tr h="182880">
                <a:tc>
                  <a:txBody>
                    <a:bodyPr/>
                    <a:lstStyle/>
                    <a:p>
                      <a:pPr algn="r"/>
                      <a:r>
                        <a:rPr lang="en-US" sz="800" dirty="0" smtClean="0">
                          <a:solidFill>
                            <a:schemeClr val="tx1"/>
                          </a:solidFill>
                        </a:rPr>
                        <a:t>Number</a:t>
                      </a:r>
                      <a:r>
                        <a:rPr lang="en-US" sz="800" baseline="0" dirty="0" smtClean="0">
                          <a:solidFill>
                            <a:schemeClr val="tx1"/>
                          </a:solidFill>
                        </a:rPr>
                        <a:t> at risk</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82880">
                <a:tc>
                  <a:txBody>
                    <a:bodyPr/>
                    <a:lstStyle/>
                    <a:p>
                      <a:pPr algn="r"/>
                      <a:r>
                        <a:rPr lang="en-US" sz="800" dirty="0" smtClean="0">
                          <a:solidFill>
                            <a:schemeClr val="tx1"/>
                          </a:solidFill>
                        </a:rPr>
                        <a:t>Enalapril</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1452</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795</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325</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89</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245942">
                <a:tc>
                  <a:txBody>
                    <a:bodyPr/>
                    <a:lstStyle/>
                    <a:p>
                      <a:pPr algn="r"/>
                      <a:r>
                        <a:rPr lang="en-US" sz="800" dirty="0" smtClean="0">
                          <a:solidFill>
                            <a:schemeClr val="tx1"/>
                          </a:solidFill>
                        </a:rPr>
                        <a:t>Entresto</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1496</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854</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383</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n-US" sz="800" dirty="0" smtClean="0">
                          <a:solidFill>
                            <a:schemeClr val="tx1"/>
                          </a:solidFill>
                        </a:rPr>
                        <a:t>88</a:t>
                      </a:r>
                      <a:endParaRPr lang="en-US" sz="800" dirty="0">
                        <a:solidFill>
                          <a:schemeClr val="tx1"/>
                        </a:solidFill>
                      </a:endParaRPr>
                    </a:p>
                  </a:txBody>
                  <a:tcPr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5" name="Rectangle 109"/>
          <p:cNvSpPr>
            <a:spLocks noChangeArrowheads="1"/>
          </p:cNvSpPr>
          <p:nvPr/>
        </p:nvSpPr>
        <p:spPr bwMode="auto">
          <a:xfrm>
            <a:off x="1563547" y="3647796"/>
            <a:ext cx="24870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dirty="0" smtClean="0"/>
              <a:t>Years from randomization</a:t>
            </a:r>
            <a:endParaRPr lang="en-US" altLang="en-US" sz="1600" dirty="0" smtClean="0"/>
          </a:p>
        </p:txBody>
      </p:sp>
      <p:sp>
        <p:nvSpPr>
          <p:cNvPr id="66" name="Rectangle 109"/>
          <p:cNvSpPr>
            <a:spLocks noChangeArrowheads="1"/>
          </p:cNvSpPr>
          <p:nvPr/>
        </p:nvSpPr>
        <p:spPr bwMode="auto">
          <a:xfrm>
            <a:off x="5891592" y="3680847"/>
            <a:ext cx="248702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lvl1pPr>
              <a:defRPr>
                <a:solidFill>
                  <a:schemeClr val="tx1"/>
                </a:solidFill>
                <a:latin typeface="Arial" pitchFamily="34" charset="0"/>
                <a:cs typeface="Arial" pitchFamily="34" charset="0"/>
              </a:defRPr>
            </a:lvl1pPr>
            <a:lvl2pPr>
              <a:defRPr>
                <a:solidFill>
                  <a:schemeClr val="tx1"/>
                </a:solidFill>
                <a:latin typeface="Arial" pitchFamily="34" charset="0"/>
                <a:cs typeface="Arial" pitchFamily="34" charset="0"/>
              </a:defRPr>
            </a:lvl2pPr>
            <a:lvl3pPr>
              <a:defRPr>
                <a:solidFill>
                  <a:schemeClr val="tx1"/>
                </a:solidFill>
                <a:latin typeface="Arial" pitchFamily="34" charset="0"/>
                <a:cs typeface="Arial" pitchFamily="34" charset="0"/>
              </a:defRPr>
            </a:lvl3pPr>
            <a:lvl4pPr>
              <a:defRPr>
                <a:solidFill>
                  <a:schemeClr val="tx1"/>
                </a:solidFill>
                <a:latin typeface="Arial" pitchFamily="34" charset="0"/>
                <a:cs typeface="Arial" pitchFamily="34" charset="0"/>
              </a:defRPr>
            </a:lvl4pPr>
            <a:lvl5pPr>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algn="ctr"/>
            <a:r>
              <a:rPr lang="en-US" altLang="en-US" sz="1200" dirty="0"/>
              <a:t>Years from randomization</a:t>
            </a:r>
            <a:endParaRPr lang="en-US" altLang="en-US" sz="1600" dirty="0"/>
          </a:p>
        </p:txBody>
      </p:sp>
      <p:graphicFrame>
        <p:nvGraphicFramePr>
          <p:cNvPr id="67" name="Table 66"/>
          <p:cNvGraphicFramePr>
            <a:graphicFrameLocks noGrp="1"/>
          </p:cNvGraphicFramePr>
          <p:nvPr>
            <p:extLst>
              <p:ext uri="{D42A27DB-BD31-4B8C-83A1-F6EECF244321}">
                <p14:modId xmlns:p14="http://schemas.microsoft.com/office/powerpoint/2010/main" val="3197892401"/>
              </p:ext>
            </p:extLst>
          </p:nvPr>
        </p:nvGraphicFramePr>
        <p:xfrm>
          <a:off x="1179288" y="2208173"/>
          <a:ext cx="274320" cy="1337310"/>
        </p:xfrm>
        <a:graphic>
          <a:graphicData uri="http://schemas.openxmlformats.org/drawingml/2006/table">
            <a:tbl>
              <a:tblPr firstRow="1" bandRow="1">
                <a:tableStyleId>{5940675A-B579-460E-94D1-54222C63F5DA}</a:tableStyleId>
              </a:tblPr>
              <a:tblGrid>
                <a:gridCol w="274320"/>
              </a:tblGrid>
              <a:tr h="267462">
                <a:tc>
                  <a:txBody>
                    <a:bodyPr/>
                    <a:lstStyle/>
                    <a:p>
                      <a:r>
                        <a:rPr lang="en-US" sz="800" dirty="0" smtClean="0">
                          <a:solidFill>
                            <a:schemeClr val="tx1">
                              <a:lumMod val="50000"/>
                            </a:schemeClr>
                          </a:solidFill>
                        </a:rPr>
                        <a:t>0.40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r h="267462">
                <a:tc>
                  <a:txBody>
                    <a:bodyPr/>
                    <a:lstStyle/>
                    <a:p>
                      <a:r>
                        <a:rPr lang="en-US" sz="800" dirty="0" smtClean="0">
                          <a:solidFill>
                            <a:schemeClr val="tx1">
                              <a:lumMod val="50000"/>
                            </a:schemeClr>
                          </a:solidFill>
                        </a:rPr>
                        <a:t>0.30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r h="267462">
                <a:tc>
                  <a:txBody>
                    <a:bodyPr/>
                    <a:lstStyle/>
                    <a:p>
                      <a:r>
                        <a:rPr lang="en-US" sz="800" dirty="0" smtClean="0">
                          <a:solidFill>
                            <a:schemeClr val="tx1">
                              <a:lumMod val="50000"/>
                            </a:schemeClr>
                          </a:solidFill>
                        </a:rPr>
                        <a:t>0.20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r h="267462">
                <a:tc>
                  <a:txBody>
                    <a:bodyPr/>
                    <a:lstStyle/>
                    <a:p>
                      <a:r>
                        <a:rPr lang="en-US" sz="800" dirty="0" smtClean="0">
                          <a:solidFill>
                            <a:schemeClr val="tx1">
                              <a:lumMod val="50000"/>
                            </a:schemeClr>
                          </a:solidFill>
                        </a:rPr>
                        <a:t>0.10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r h="267462">
                <a:tc>
                  <a:txBody>
                    <a:bodyPr/>
                    <a:lstStyle/>
                    <a:p>
                      <a:r>
                        <a:rPr lang="en-US" sz="800" dirty="0" smtClean="0">
                          <a:solidFill>
                            <a:schemeClr val="tx1">
                              <a:lumMod val="50000"/>
                            </a:schemeClr>
                          </a:solidFill>
                        </a:rPr>
                        <a:t>0.00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graphicFrame>
        <p:nvGraphicFramePr>
          <p:cNvPr id="68" name="Table 67"/>
          <p:cNvGraphicFramePr>
            <a:graphicFrameLocks noGrp="1"/>
          </p:cNvGraphicFramePr>
          <p:nvPr>
            <p:extLst>
              <p:ext uri="{D42A27DB-BD31-4B8C-83A1-F6EECF244321}">
                <p14:modId xmlns:p14="http://schemas.microsoft.com/office/powerpoint/2010/main" val="1720339896"/>
              </p:ext>
            </p:extLst>
          </p:nvPr>
        </p:nvGraphicFramePr>
        <p:xfrm>
          <a:off x="5499137" y="2208173"/>
          <a:ext cx="274320" cy="1337310"/>
        </p:xfrm>
        <a:graphic>
          <a:graphicData uri="http://schemas.openxmlformats.org/drawingml/2006/table">
            <a:tbl>
              <a:tblPr firstRow="1" bandRow="1">
                <a:tableStyleId>{5940675A-B579-460E-94D1-54222C63F5DA}</a:tableStyleId>
              </a:tblPr>
              <a:tblGrid>
                <a:gridCol w="274320"/>
              </a:tblGrid>
              <a:tr h="267462">
                <a:tc>
                  <a:txBody>
                    <a:bodyPr/>
                    <a:lstStyle/>
                    <a:p>
                      <a:r>
                        <a:rPr lang="en-US" sz="800" dirty="0" smtClean="0">
                          <a:solidFill>
                            <a:schemeClr val="tx1">
                              <a:lumMod val="50000"/>
                            </a:schemeClr>
                          </a:solidFill>
                        </a:rPr>
                        <a:t>0.40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r h="267462">
                <a:tc>
                  <a:txBody>
                    <a:bodyPr/>
                    <a:lstStyle/>
                    <a:p>
                      <a:r>
                        <a:rPr lang="en-US" sz="800" dirty="0" smtClean="0">
                          <a:solidFill>
                            <a:schemeClr val="tx1">
                              <a:lumMod val="50000"/>
                            </a:schemeClr>
                          </a:solidFill>
                        </a:rPr>
                        <a:t>0.30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r h="267462">
                <a:tc>
                  <a:txBody>
                    <a:bodyPr/>
                    <a:lstStyle/>
                    <a:p>
                      <a:r>
                        <a:rPr lang="en-US" sz="800" dirty="0" smtClean="0">
                          <a:solidFill>
                            <a:schemeClr val="tx1">
                              <a:lumMod val="50000"/>
                            </a:schemeClr>
                          </a:solidFill>
                        </a:rPr>
                        <a:t>0.20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r h="267462">
                <a:tc>
                  <a:txBody>
                    <a:bodyPr/>
                    <a:lstStyle/>
                    <a:p>
                      <a:r>
                        <a:rPr lang="en-US" sz="800" dirty="0" smtClean="0">
                          <a:solidFill>
                            <a:schemeClr val="tx1">
                              <a:lumMod val="50000"/>
                            </a:schemeClr>
                          </a:solidFill>
                        </a:rPr>
                        <a:t>0.10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r h="267462">
                <a:tc>
                  <a:txBody>
                    <a:bodyPr/>
                    <a:lstStyle/>
                    <a:p>
                      <a:r>
                        <a:rPr lang="en-US" sz="800" dirty="0" smtClean="0">
                          <a:solidFill>
                            <a:schemeClr val="tx1">
                              <a:lumMod val="50000"/>
                            </a:schemeClr>
                          </a:solidFill>
                        </a:rPr>
                        <a:t>0.00</a:t>
                      </a:r>
                      <a:endParaRPr lang="en-US" sz="800" dirty="0">
                        <a:solidFill>
                          <a:schemeClr val="tx1">
                            <a:lumMod val="50000"/>
                          </a:schemeClr>
                        </a:solidFill>
                      </a:endParaRPr>
                    </a:p>
                  </a:txBody>
                  <a:tcPr marT="34290" marB="34290" vert="vert270">
                    <a:lnL w="12700" cmpd="sng">
                      <a:noFill/>
                    </a:lnL>
                    <a:lnR w="12700" cmpd="sng">
                      <a:noFill/>
                    </a:lnR>
                    <a:lnT w="12700" cmpd="sng">
                      <a:noFill/>
                    </a:lnT>
                    <a:lnB w="12700" cmpd="sng">
                      <a:noFill/>
                    </a:lnB>
                    <a:lnTlToBr w="12700" cmpd="sng">
                      <a:noFill/>
                      <a:prstDash val="solid"/>
                    </a:lnTlToBr>
                    <a:lnBlToTr w="12700" cmpd="sng">
                      <a:noFill/>
                      <a:prstDash val="solid"/>
                    </a:lnBlToTr>
                  </a:tcPr>
                </a:tc>
              </a:tr>
            </a:tbl>
          </a:graphicData>
        </a:graphic>
      </p:graphicFrame>
      <p:sp>
        <p:nvSpPr>
          <p:cNvPr id="71"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solidFill>
                  <a:srgbClr val="374B5A"/>
                </a:solidFill>
              </a:rPr>
              <a:pPr/>
              <a:t>31</a:t>
            </a:fld>
            <a:endParaRPr lang="en-US" dirty="0" smtClean="0">
              <a:solidFill>
                <a:srgbClr val="374B5A"/>
              </a:solidFill>
            </a:endParaRPr>
          </a:p>
        </p:txBody>
      </p:sp>
      <p:sp>
        <p:nvSpPr>
          <p:cNvPr id="69" name="Content Placeholder 3"/>
          <p:cNvSpPr>
            <a:spLocks noGrp="1"/>
          </p:cNvSpPr>
          <p:nvPr>
            <p:ph sz="quarter" idx="13"/>
          </p:nvPr>
        </p:nvSpPr>
        <p:spPr>
          <a:xfrm>
            <a:off x="640080" y="1000457"/>
            <a:ext cx="7863840" cy="3538728"/>
          </a:xfrm>
        </p:spPr>
        <p:txBody>
          <a:bodyPr/>
          <a:lstStyle/>
          <a:p>
            <a:pPr marL="308867" indent="-185320" defTabSz="913719">
              <a:spcAft>
                <a:spcPts val="649"/>
              </a:spcAft>
              <a:buSzPct val="150000"/>
            </a:pPr>
            <a:r>
              <a:rPr lang="en-GB" sz="1600" kern="1200" dirty="0"/>
              <a:t>Patients taking </a:t>
            </a:r>
            <a:r>
              <a:rPr lang="en-GB" sz="1600" kern="1200" dirty="0" err="1" smtClean="0"/>
              <a:t>Entreston</a:t>
            </a:r>
            <a:r>
              <a:rPr lang="en-GB" sz="1600" kern="1200" dirty="0" smtClean="0"/>
              <a:t> </a:t>
            </a:r>
            <a:r>
              <a:rPr lang="en-GB" sz="1600" kern="1200" dirty="0"/>
              <a:t>had fewer events relative to </a:t>
            </a:r>
            <a:r>
              <a:rPr lang="en-GB" sz="1600" kern="1200" dirty="0" err="1"/>
              <a:t>enalapril</a:t>
            </a:r>
            <a:r>
              <a:rPr lang="en-GB" sz="1600" kern="1200" dirty="0"/>
              <a:t> both prior and after dose reduction (HR 0.79, 95% CI 0.71–0.88, p&lt;0.001 vs. HR 0.80, 95% CI 0.70–0.93, p&lt;0.001; respectively)</a:t>
            </a:r>
          </a:p>
        </p:txBody>
      </p:sp>
      <p:sp>
        <p:nvSpPr>
          <p:cNvPr id="72" name="Rechteck 6"/>
          <p:cNvSpPr/>
          <p:nvPr/>
        </p:nvSpPr>
        <p:spPr>
          <a:xfrm>
            <a:off x="571482" y="4696264"/>
            <a:ext cx="5151985" cy="338554"/>
          </a:xfrm>
          <a:prstGeom prst="rect">
            <a:avLst/>
          </a:prstGeom>
        </p:spPr>
        <p:txBody>
          <a:bodyPr wrap="square">
            <a:spAutoFit/>
          </a:bodyPr>
          <a:lstStyle/>
          <a:p>
            <a:r>
              <a:rPr lang="en-GB" sz="800" dirty="0" smtClean="0">
                <a:solidFill>
                  <a:srgbClr val="374B5A"/>
                </a:solidFill>
              </a:rPr>
              <a:t>CI=confidence interval; CV=cardiovascular; HF=heart failure; HR=hazard ratio</a:t>
            </a:r>
            <a:endParaRPr lang="en-US" sz="800" dirty="0" smtClean="0"/>
          </a:p>
          <a:p>
            <a:r>
              <a:rPr lang="en-US" sz="800" dirty="0" smtClean="0"/>
              <a:t>Vardeny et al. Eur J Heart </a:t>
            </a:r>
            <a:r>
              <a:rPr lang="en-US" sz="800" dirty="0"/>
              <a:t>Fail </a:t>
            </a:r>
            <a:r>
              <a:rPr lang="en-US" sz="800" dirty="0" smtClean="0"/>
              <a:t>2016;18:1228–34</a:t>
            </a:r>
            <a:endParaRPr lang="en-US" sz="800" dirty="0"/>
          </a:p>
        </p:txBody>
      </p:sp>
    </p:spTree>
    <p:extLst>
      <p:ext uri="{BB962C8B-B14F-4D97-AF65-F5344CB8AC3E}">
        <p14:creationId xmlns:p14="http://schemas.microsoft.com/office/powerpoint/2010/main" val="358963831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0588"/>
          <a:stretch/>
        </p:blipFill>
        <p:spPr bwMode="auto">
          <a:xfrm>
            <a:off x="1663096" y="1189312"/>
            <a:ext cx="5820374" cy="354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solidFill>
                  <a:srgbClr val="374B5A"/>
                </a:solidFill>
              </a:rPr>
              <a:pPr/>
              <a:t>32</a:t>
            </a:fld>
            <a:endParaRPr lang="en-US" dirty="0" smtClean="0">
              <a:solidFill>
                <a:srgbClr val="374B5A"/>
              </a:solidFill>
            </a:endParaRPr>
          </a:p>
        </p:txBody>
      </p:sp>
      <p:sp>
        <p:nvSpPr>
          <p:cNvPr id="9" name="Rechteck 6"/>
          <p:cNvSpPr/>
          <p:nvPr/>
        </p:nvSpPr>
        <p:spPr>
          <a:xfrm>
            <a:off x="571482" y="4612632"/>
            <a:ext cx="5151985" cy="461665"/>
          </a:xfrm>
          <a:prstGeom prst="rect">
            <a:avLst/>
          </a:prstGeom>
        </p:spPr>
        <p:txBody>
          <a:bodyPr wrap="square">
            <a:spAutoFit/>
          </a:bodyPr>
          <a:lstStyle/>
          <a:p>
            <a:endParaRPr lang="en-US" sz="800" dirty="0" smtClean="0"/>
          </a:p>
          <a:p>
            <a:r>
              <a:rPr lang="en-US" sz="800" dirty="0" smtClean="0"/>
              <a:t>CI= </a:t>
            </a:r>
            <a:r>
              <a:rPr lang="en-US" sz="800" dirty="0"/>
              <a:t>confidence interval; </a:t>
            </a:r>
            <a:r>
              <a:rPr lang="en-US" sz="800" dirty="0" smtClean="0"/>
              <a:t>HR=hazard ratio</a:t>
            </a:r>
          </a:p>
          <a:p>
            <a:r>
              <a:rPr lang="en-US" sz="800" dirty="0" smtClean="0"/>
              <a:t>Vardeny et al. Eur J Heart </a:t>
            </a:r>
            <a:r>
              <a:rPr lang="en-US" sz="800" dirty="0"/>
              <a:t>Fail </a:t>
            </a:r>
            <a:r>
              <a:rPr lang="en-US" sz="800" dirty="0" smtClean="0"/>
              <a:t>2016;18:1228–34</a:t>
            </a:r>
            <a:endParaRPr lang="en-US" sz="800" dirty="0"/>
          </a:p>
        </p:txBody>
      </p:sp>
      <p:sp>
        <p:nvSpPr>
          <p:cNvPr id="13" name="Title 2"/>
          <p:cNvSpPr>
            <a:spLocks noGrp="1"/>
          </p:cNvSpPr>
          <p:nvPr>
            <p:ph type="title"/>
          </p:nvPr>
        </p:nvSpPr>
        <p:spPr>
          <a:xfrm>
            <a:off x="628205" y="185879"/>
            <a:ext cx="7999661" cy="514350"/>
          </a:xfrm>
        </p:spPr>
        <p:txBody>
          <a:bodyPr>
            <a:normAutofit fontScale="90000"/>
          </a:bodyPr>
          <a:lstStyle/>
          <a:p>
            <a:r>
              <a:rPr lang="en-GB" sz="2200" dirty="0"/>
              <a:t>The treatment benefit with </a:t>
            </a:r>
            <a:r>
              <a:rPr lang="en-GB" sz="2200" dirty="0" smtClean="0"/>
              <a:t>Entresto </a:t>
            </a:r>
            <a:r>
              <a:rPr lang="en-GB" sz="2200" dirty="0"/>
              <a:t>relative to </a:t>
            </a:r>
            <a:r>
              <a:rPr lang="en-GB" sz="2200" dirty="0" err="1"/>
              <a:t>enalapril</a:t>
            </a:r>
            <a:r>
              <a:rPr lang="en-GB" sz="2200" dirty="0"/>
              <a:t> was maintained at lower than target </a:t>
            </a:r>
            <a:r>
              <a:rPr lang="en-GB" sz="2200" dirty="0" smtClean="0"/>
              <a:t>doses – 2 of 2 </a:t>
            </a:r>
            <a:endParaRPr lang="en-GB" sz="2200" dirty="0"/>
          </a:p>
        </p:txBody>
      </p:sp>
      <p:sp>
        <p:nvSpPr>
          <p:cNvPr id="14" name="Rectangle 13"/>
          <p:cNvSpPr/>
          <p:nvPr/>
        </p:nvSpPr>
        <p:spPr>
          <a:xfrm>
            <a:off x="917165" y="928329"/>
            <a:ext cx="8282588" cy="307777"/>
          </a:xfrm>
          <a:prstGeom prst="rect">
            <a:avLst/>
          </a:prstGeom>
        </p:spPr>
        <p:txBody>
          <a:bodyPr wrap="square">
            <a:spAutoFit/>
          </a:bodyPr>
          <a:lstStyle/>
          <a:p>
            <a:r>
              <a:rPr lang="en-GB" sz="1400" b="1" dirty="0" smtClean="0"/>
              <a:t>Risk of </a:t>
            </a:r>
            <a:r>
              <a:rPr lang="en-GB" sz="1400" b="1" dirty="0"/>
              <a:t>the primary outcome measure by time‐updated mean dose </a:t>
            </a:r>
            <a:r>
              <a:rPr lang="en-GB" sz="1400" b="1" dirty="0" smtClean="0"/>
              <a:t>post‐randomization</a:t>
            </a:r>
            <a:endParaRPr lang="en-GB" sz="1400" b="1" dirty="0"/>
          </a:p>
        </p:txBody>
      </p:sp>
    </p:spTree>
    <p:extLst>
      <p:ext uri="{BB962C8B-B14F-4D97-AF65-F5344CB8AC3E}">
        <p14:creationId xmlns:p14="http://schemas.microsoft.com/office/powerpoint/2010/main" val="418944520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Rectangle 48"/>
          <p:cNvSpPr/>
          <p:nvPr/>
        </p:nvSpPr>
        <p:spPr>
          <a:xfrm>
            <a:off x="4059791" y="4555634"/>
            <a:ext cx="3168352" cy="215423"/>
          </a:xfrm>
          <a:prstGeom prst="rect">
            <a:avLst/>
          </a:prstGeom>
        </p:spPr>
        <p:txBody>
          <a:bodyPr wrap="square" lIns="91420" tIns="45710" rIns="91420" bIns="45710" anchor="b">
            <a:spAutoFit/>
          </a:bodyPr>
          <a:lstStyle/>
          <a:p>
            <a:pPr algn="r" defTabSz="914095"/>
            <a:r>
              <a:rPr lang="en-GB" sz="800" dirty="0">
                <a:solidFill>
                  <a:srgbClr val="474749"/>
                </a:solidFill>
              </a:rPr>
              <a:t>1. McMurray et al. N </a:t>
            </a:r>
            <a:r>
              <a:rPr lang="en-GB" sz="800" dirty="0" err="1">
                <a:solidFill>
                  <a:srgbClr val="474749"/>
                </a:solidFill>
              </a:rPr>
              <a:t>Engl</a:t>
            </a:r>
            <a:r>
              <a:rPr lang="en-GB" sz="800" dirty="0">
                <a:solidFill>
                  <a:srgbClr val="474749"/>
                </a:solidFill>
              </a:rPr>
              <a:t> J Med 2014;371:993-1004.</a:t>
            </a:r>
          </a:p>
        </p:txBody>
      </p:sp>
      <p:sp>
        <p:nvSpPr>
          <p:cNvPr id="51" name="Rectangle 50"/>
          <p:cNvSpPr/>
          <p:nvPr/>
        </p:nvSpPr>
        <p:spPr>
          <a:xfrm>
            <a:off x="688439" y="4531071"/>
            <a:ext cx="3436994" cy="338534"/>
          </a:xfrm>
          <a:prstGeom prst="rect">
            <a:avLst/>
          </a:prstGeom>
        </p:spPr>
        <p:txBody>
          <a:bodyPr wrap="square" lIns="91420" tIns="45710" rIns="91420" bIns="45710" anchor="b">
            <a:spAutoFit/>
          </a:bodyPr>
          <a:lstStyle/>
          <a:p>
            <a:pPr defTabSz="914095"/>
            <a:r>
              <a:rPr lang="en-US" sz="800" dirty="0">
                <a:solidFill>
                  <a:srgbClr val="474749">
                    <a:lumMod val="60000"/>
                    <a:lumOff val="40000"/>
                  </a:srgbClr>
                </a:solidFill>
              </a:rPr>
              <a:t>CI, confidence interval; CV, cardiovascular; HR, hazard ratio; MRA, mineralocorticoid receptor antagonist; </a:t>
            </a:r>
            <a:endParaRPr lang="en-GB" sz="800" dirty="0">
              <a:solidFill>
                <a:srgbClr val="474749">
                  <a:lumMod val="60000"/>
                  <a:lumOff val="40000"/>
                </a:srgbClr>
              </a:solidFill>
            </a:endParaRPr>
          </a:p>
        </p:txBody>
      </p:sp>
      <p:sp>
        <p:nvSpPr>
          <p:cNvPr id="50" name="Title 1"/>
          <p:cNvSpPr>
            <a:spLocks noGrp="1"/>
          </p:cNvSpPr>
          <p:nvPr>
            <p:ph type="title"/>
          </p:nvPr>
        </p:nvSpPr>
        <p:spPr/>
        <p:txBody>
          <a:bodyPr anchor="t"/>
          <a:lstStyle/>
          <a:p>
            <a:r>
              <a:rPr lang="en-US" sz="2200" dirty="0"/>
              <a:t>What about MRA use? </a:t>
            </a:r>
            <a:br>
              <a:rPr lang="en-US" sz="2200" dirty="0"/>
            </a:br>
            <a:endParaRPr lang="en-US" sz="2200" dirty="0"/>
          </a:p>
        </p:txBody>
      </p:sp>
      <p:sp>
        <p:nvSpPr>
          <p:cNvPr id="34" name="TextBox 33"/>
          <p:cNvSpPr txBox="1"/>
          <p:nvPr/>
        </p:nvSpPr>
        <p:spPr>
          <a:xfrm>
            <a:off x="6088897" y="3189442"/>
            <a:ext cx="1752517" cy="276979"/>
          </a:xfrm>
          <a:prstGeom prst="rect">
            <a:avLst/>
          </a:prstGeom>
          <a:noFill/>
        </p:spPr>
        <p:txBody>
          <a:bodyPr wrap="square" lIns="91420" tIns="45710" rIns="91420" bIns="45710" rtlCol="0">
            <a:spAutoFit/>
          </a:bodyPr>
          <a:lstStyle/>
          <a:p>
            <a:pPr defTabSz="914095"/>
            <a:r>
              <a:rPr lang="en-US" sz="1200" b="1" baseline="30000" dirty="0">
                <a:solidFill>
                  <a:srgbClr val="474749"/>
                </a:solidFill>
              </a:rPr>
              <a:t>#</a:t>
            </a:r>
            <a:r>
              <a:rPr lang="en-US" sz="1200" b="1" dirty="0">
                <a:solidFill>
                  <a:srgbClr val="474749"/>
                </a:solidFill>
              </a:rPr>
              <a:t>Interaction p = 0.32</a:t>
            </a:r>
          </a:p>
        </p:txBody>
      </p:sp>
      <p:pic>
        <p:nvPicPr>
          <p:cNvPr id="1027" name="Picture 3" descr="C:\Users\CHOPRRO1\Desktop\MRA.pn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938"/>
          <a:stretch/>
        </p:blipFill>
        <p:spPr bwMode="auto">
          <a:xfrm>
            <a:off x="2306955" y="1940935"/>
            <a:ext cx="4142641" cy="2654873"/>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p:cNvSpPr txBox="1"/>
          <p:nvPr/>
        </p:nvSpPr>
        <p:spPr>
          <a:xfrm>
            <a:off x="3051454" y="1748918"/>
            <a:ext cx="2572974" cy="307756"/>
          </a:xfrm>
          <a:prstGeom prst="rect">
            <a:avLst/>
          </a:prstGeom>
          <a:noFill/>
        </p:spPr>
        <p:txBody>
          <a:bodyPr wrap="square" lIns="91420" tIns="45710" rIns="91420" bIns="45710" rtlCol="0">
            <a:spAutoFit/>
          </a:bodyPr>
          <a:lstStyle/>
          <a:p>
            <a:pPr algn="ctr" defTabSz="914095"/>
            <a:r>
              <a:rPr lang="en-US" sz="1400" b="1" dirty="0">
                <a:solidFill>
                  <a:srgbClr val="474749"/>
                </a:solidFill>
              </a:rPr>
              <a:t>CV death: baseline MRA use </a:t>
            </a:r>
          </a:p>
        </p:txBody>
      </p:sp>
      <p:sp>
        <p:nvSpPr>
          <p:cNvPr id="38" name="TextBox 37"/>
          <p:cNvSpPr txBox="1"/>
          <p:nvPr/>
        </p:nvSpPr>
        <p:spPr>
          <a:xfrm>
            <a:off x="444327" y="1198668"/>
            <a:ext cx="8118649" cy="646963"/>
          </a:xfrm>
          <a:prstGeom prst="roundRect">
            <a:avLst/>
          </a:prstGeom>
          <a:noFill/>
        </p:spPr>
        <p:txBody>
          <a:bodyPr wrap="square" lIns="91420" tIns="45710" rIns="91420" bIns="45710" rtlCol="0">
            <a:spAutoFit/>
          </a:bodyPr>
          <a:lstStyle/>
          <a:p>
            <a:pPr algn="ctr" defTabSz="914095">
              <a:spcAft>
                <a:spcPts val="600"/>
              </a:spcAft>
              <a:buClr>
                <a:srgbClr val="FCAF17"/>
              </a:buClr>
            </a:pPr>
            <a:r>
              <a:rPr lang="en-US" sz="1600" dirty="0">
                <a:solidFill>
                  <a:srgbClr val="474749"/>
                </a:solidFill>
              </a:rPr>
              <a:t>The benefit of </a:t>
            </a:r>
            <a:r>
              <a:rPr lang="en-US" sz="1600" dirty="0" smtClean="0">
                <a:solidFill>
                  <a:srgbClr val="474749"/>
                </a:solidFill>
              </a:rPr>
              <a:t>Entresto </a:t>
            </a:r>
            <a:r>
              <a:rPr lang="en-US" sz="1600" dirty="0">
                <a:solidFill>
                  <a:srgbClr val="474749"/>
                </a:solidFill>
              </a:rPr>
              <a:t>(reduction of CV mortality) was similar in subgroups of patients receiving MRA at baseline, versus those who were not</a:t>
            </a:r>
            <a:r>
              <a:rPr lang="en-US" sz="1600" baseline="30000" dirty="0">
                <a:solidFill>
                  <a:srgbClr val="474749"/>
                </a:solidFill>
              </a:rPr>
              <a:t> </a:t>
            </a:r>
            <a:r>
              <a:rPr lang="en-US" sz="1600" dirty="0">
                <a:solidFill>
                  <a:srgbClr val="474749"/>
                </a:solidFill>
              </a:rPr>
              <a:t>(p = 0.32 for interaction)</a:t>
            </a:r>
            <a:r>
              <a:rPr lang="en-US" sz="1600" baseline="30000" dirty="0">
                <a:solidFill>
                  <a:srgbClr val="474749"/>
                </a:solidFill>
              </a:rPr>
              <a:t>1</a:t>
            </a:r>
          </a:p>
        </p:txBody>
      </p:sp>
      <p:sp>
        <p:nvSpPr>
          <p:cNvPr id="16" name="Freeform 15">
            <a:hlinkClick r:id="" action="ppaction://noaction"/>
          </p:cNvPr>
          <p:cNvSpPr>
            <a:spLocks/>
          </p:cNvSpPr>
          <p:nvPr/>
        </p:nvSpPr>
        <p:spPr bwMode="auto">
          <a:xfrm>
            <a:off x="381612" y="4663535"/>
            <a:ext cx="292102" cy="189454"/>
          </a:xfrm>
          <a:custGeom>
            <a:avLst/>
            <a:gdLst>
              <a:gd name="T0" fmla="*/ 103 w 204"/>
              <a:gd name="T1" fmla="*/ 0 h 202"/>
              <a:gd name="T2" fmla="*/ 204 w 204"/>
              <a:gd name="T3" fmla="*/ 105 h 202"/>
              <a:gd name="T4" fmla="*/ 170 w 204"/>
              <a:gd name="T5" fmla="*/ 105 h 202"/>
              <a:gd name="T6" fmla="*/ 170 w 204"/>
              <a:gd name="T7" fmla="*/ 202 h 202"/>
              <a:gd name="T8" fmla="*/ 123 w 204"/>
              <a:gd name="T9" fmla="*/ 202 h 202"/>
              <a:gd name="T10" fmla="*/ 123 w 204"/>
              <a:gd name="T11" fmla="*/ 139 h 202"/>
              <a:gd name="T12" fmla="*/ 84 w 204"/>
              <a:gd name="T13" fmla="*/ 139 h 202"/>
              <a:gd name="T14" fmla="*/ 84 w 204"/>
              <a:gd name="T15" fmla="*/ 202 h 202"/>
              <a:gd name="T16" fmla="*/ 37 w 204"/>
              <a:gd name="T17" fmla="*/ 202 h 202"/>
              <a:gd name="T18" fmla="*/ 37 w 204"/>
              <a:gd name="T19" fmla="*/ 105 h 202"/>
              <a:gd name="T20" fmla="*/ 0 w 204"/>
              <a:gd name="T21" fmla="*/ 105 h 202"/>
              <a:gd name="T22" fmla="*/ 103 w 204"/>
              <a:gd name="T23" fmla="*/ 0 h 202"/>
              <a:gd name="T24" fmla="*/ 103 w 204"/>
              <a:gd name="T25" fmla="*/ 0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4" h="202">
                <a:moveTo>
                  <a:pt x="103" y="0"/>
                </a:moveTo>
                <a:lnTo>
                  <a:pt x="204" y="105"/>
                </a:lnTo>
                <a:lnTo>
                  <a:pt x="170" y="105"/>
                </a:lnTo>
                <a:lnTo>
                  <a:pt x="170" y="202"/>
                </a:lnTo>
                <a:lnTo>
                  <a:pt x="123" y="202"/>
                </a:lnTo>
                <a:lnTo>
                  <a:pt x="123" y="139"/>
                </a:lnTo>
                <a:lnTo>
                  <a:pt x="84" y="139"/>
                </a:lnTo>
                <a:lnTo>
                  <a:pt x="84" y="202"/>
                </a:lnTo>
                <a:lnTo>
                  <a:pt x="37" y="202"/>
                </a:lnTo>
                <a:lnTo>
                  <a:pt x="37" y="105"/>
                </a:lnTo>
                <a:lnTo>
                  <a:pt x="0" y="105"/>
                </a:lnTo>
                <a:lnTo>
                  <a:pt x="103" y="0"/>
                </a:lnTo>
                <a:lnTo>
                  <a:pt x="103" y="0"/>
                </a:lnTo>
                <a:close/>
              </a:path>
            </a:pathLst>
          </a:custGeom>
          <a:solidFill>
            <a:schemeClr val="bg1"/>
          </a:solidFill>
          <a:ln w="9525" cap="rnd">
            <a:solidFill>
              <a:schemeClr val="accent3">
                <a:lumMod val="65000"/>
              </a:schemeClr>
            </a:solidFill>
          </a:ln>
          <a:effectLst>
            <a:outerShdw blurRad="19050" dist="12700" dir="5400000" algn="ctr" rotWithShape="0">
              <a:schemeClr val="tx1">
                <a:alpha val="1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lIns="91420" tIns="45710" rIns="91420" bIns="45710" rtlCol="0" anchor="ctr"/>
          <a:lstStyle/>
          <a:p>
            <a:pPr algn="r" defTabSz="914095"/>
            <a:endParaRPr lang="en-GB" dirty="0">
              <a:solidFill>
                <a:srgbClr val="FFFFFF"/>
              </a:solidFill>
            </a:endParaRPr>
          </a:p>
        </p:txBody>
      </p:sp>
      <p:sp>
        <p:nvSpPr>
          <p:cNvPr id="13" name="Rectangle 12"/>
          <p:cNvSpPr/>
          <p:nvPr/>
        </p:nvSpPr>
        <p:spPr>
          <a:xfrm>
            <a:off x="4643253" y="1997548"/>
            <a:ext cx="1104405" cy="2137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dirty="0">
                <a:solidFill>
                  <a:srgbClr val="474749"/>
                </a:solidFill>
                <a:latin typeface="Arial" charset="0"/>
              </a:rPr>
              <a:t>Entresto</a:t>
            </a:r>
          </a:p>
        </p:txBody>
      </p:sp>
    </p:spTree>
    <p:extLst>
      <p:ext uri="{BB962C8B-B14F-4D97-AF65-F5344CB8AC3E}">
        <p14:creationId xmlns:p14="http://schemas.microsoft.com/office/powerpoint/2010/main" val="166980560"/>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smtClean="0"/>
              <a:t>Change from baseline in eGFR</a:t>
            </a:r>
            <a:endParaRPr lang="en-GB" dirty="0"/>
          </a:p>
        </p:txBody>
      </p:sp>
      <p:sp>
        <p:nvSpPr>
          <p:cNvPr id="3" name="Title 2"/>
          <p:cNvSpPr>
            <a:spLocks noGrp="1"/>
          </p:cNvSpPr>
          <p:nvPr>
            <p:ph type="title"/>
          </p:nvPr>
        </p:nvSpPr>
        <p:spPr>
          <a:xfrm>
            <a:off x="628204" y="185879"/>
            <a:ext cx="8143263" cy="514350"/>
          </a:xfrm>
        </p:spPr>
        <p:txBody>
          <a:bodyPr>
            <a:normAutofit fontScale="90000"/>
          </a:bodyPr>
          <a:lstStyle/>
          <a:p>
            <a:r>
              <a:rPr lang="en-GB" sz="2200" dirty="0" smtClean="0"/>
              <a:t>No significant difference in progression of renal dysfunction </a:t>
            </a:r>
            <a:r>
              <a:rPr lang="en-GB" sz="2200" dirty="0"/>
              <a:t>with </a:t>
            </a:r>
            <a:r>
              <a:rPr lang="en-US" sz="2200" dirty="0"/>
              <a:t>Entresto</a:t>
            </a:r>
            <a:r>
              <a:rPr lang="en-GB" sz="2200" dirty="0"/>
              <a:t>, compared </a:t>
            </a:r>
            <a:r>
              <a:rPr lang="en-GB" sz="2200" dirty="0" smtClean="0"/>
              <a:t>with enalapril</a:t>
            </a:r>
            <a:endParaRPr lang="en-GB" sz="2200" dirty="0"/>
          </a:p>
        </p:txBody>
      </p:sp>
      <p:sp>
        <p:nvSpPr>
          <p:cNvPr id="4" name="Content Placeholder 3"/>
          <p:cNvSpPr>
            <a:spLocks noGrp="1"/>
          </p:cNvSpPr>
          <p:nvPr>
            <p:ph sz="quarter" idx="13"/>
          </p:nvPr>
        </p:nvSpPr>
        <p:spPr>
          <a:xfrm>
            <a:off x="685145" y="1126909"/>
            <a:ext cx="7863840" cy="3538728"/>
          </a:xfrm>
        </p:spPr>
        <p:txBody>
          <a:bodyPr/>
          <a:lstStyle/>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a:p>
            <a:endParaRPr lang="en-GB" dirty="0" smtClean="0"/>
          </a:p>
          <a:p>
            <a:endParaRPr lang="en-GB" dirty="0"/>
          </a:p>
        </p:txBody>
      </p:sp>
      <p:graphicFrame>
        <p:nvGraphicFramePr>
          <p:cNvPr id="8" name="Content Placeholder 6"/>
          <p:cNvGraphicFramePr>
            <a:graphicFrameLocks/>
          </p:cNvGraphicFramePr>
          <p:nvPr>
            <p:extLst>
              <p:ext uri="{D42A27DB-BD31-4B8C-83A1-F6EECF244321}">
                <p14:modId xmlns:p14="http://schemas.microsoft.com/office/powerpoint/2010/main" val="1866327064"/>
              </p:ext>
            </p:extLst>
          </p:nvPr>
        </p:nvGraphicFramePr>
        <p:xfrm>
          <a:off x="1355369" y="1510679"/>
          <a:ext cx="6409512" cy="2860019"/>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8"/>
          <p:cNvSpPr/>
          <p:nvPr/>
        </p:nvSpPr>
        <p:spPr>
          <a:xfrm>
            <a:off x="685145" y="4323941"/>
            <a:ext cx="8196388" cy="4094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defTabSz="685783">
              <a:defRPr/>
            </a:pPr>
            <a:r>
              <a:rPr lang="en-US" sz="1100" kern="0" dirty="0" smtClean="0">
                <a:solidFill>
                  <a:srgbClr val="374B5A"/>
                </a:solidFill>
              </a:rPr>
              <a:t>Change in eGFR</a:t>
            </a:r>
            <a:r>
              <a:rPr lang="en-US" sz="1100" kern="0" dirty="0">
                <a:solidFill>
                  <a:srgbClr val="374B5A"/>
                </a:solidFill>
              </a:rPr>
              <a:t> </a:t>
            </a:r>
            <a:r>
              <a:rPr lang="en-US" sz="1100" kern="0" dirty="0" smtClean="0">
                <a:solidFill>
                  <a:srgbClr val="374B5A"/>
                </a:solidFill>
              </a:rPr>
              <a:t>–6.1 mL/min/1.73 m</a:t>
            </a:r>
            <a:r>
              <a:rPr lang="en-US" sz="1100" kern="0" baseline="30000" dirty="0" smtClean="0">
                <a:solidFill>
                  <a:srgbClr val="374B5A"/>
                </a:solidFill>
              </a:rPr>
              <a:t>2</a:t>
            </a:r>
            <a:r>
              <a:rPr lang="en-US" sz="1100" kern="0" dirty="0" smtClean="0">
                <a:solidFill>
                  <a:srgbClr val="374B5A"/>
                </a:solidFill>
              </a:rPr>
              <a:t> over 44 months (sacubitril</a:t>
            </a:r>
            <a:r>
              <a:rPr lang="en-US" sz="1100" kern="0" dirty="0">
                <a:solidFill>
                  <a:srgbClr val="374B5A"/>
                </a:solidFill>
              </a:rPr>
              <a:t>/valsartan –5.4 </a:t>
            </a:r>
            <a:r>
              <a:rPr lang="en-US" sz="1100" kern="0" dirty="0" smtClean="0">
                <a:solidFill>
                  <a:srgbClr val="374B5A"/>
                </a:solidFill>
              </a:rPr>
              <a:t>± 1.0 vs enalapril</a:t>
            </a:r>
            <a:r>
              <a:rPr lang="en-US" sz="1100" kern="0" dirty="0">
                <a:solidFill>
                  <a:srgbClr val="374B5A"/>
                </a:solidFill>
              </a:rPr>
              <a:t> </a:t>
            </a:r>
            <a:r>
              <a:rPr lang="en-US" sz="1100" kern="0" dirty="0" smtClean="0">
                <a:solidFill>
                  <a:srgbClr val="374B5A"/>
                </a:solidFill>
              </a:rPr>
              <a:t>–6.8 ± 1.0 mL/min/1.73 m</a:t>
            </a:r>
            <a:r>
              <a:rPr lang="en-US" sz="1100" kern="0" baseline="30000" dirty="0" smtClean="0">
                <a:solidFill>
                  <a:srgbClr val="374B5A"/>
                </a:solidFill>
              </a:rPr>
              <a:t>2</a:t>
            </a:r>
            <a:r>
              <a:rPr lang="en-US" sz="1100" kern="0" dirty="0" smtClean="0">
                <a:solidFill>
                  <a:srgbClr val="374B5A"/>
                </a:solidFill>
              </a:rPr>
              <a:t>)</a:t>
            </a:r>
          </a:p>
          <a:p>
            <a:pPr defTabSz="685783">
              <a:defRPr/>
            </a:pPr>
            <a:r>
              <a:rPr lang="en-US" sz="1100" kern="0" dirty="0" smtClean="0">
                <a:solidFill>
                  <a:srgbClr val="374B5A"/>
                </a:solidFill>
              </a:rPr>
              <a:t>Slope eGFR: sacubitril/valsartan –1.14 vs enalapril –1.53 mL/min/1.73 m</a:t>
            </a:r>
            <a:r>
              <a:rPr lang="en-US" sz="1100" kern="0" baseline="30000" dirty="0" smtClean="0">
                <a:solidFill>
                  <a:srgbClr val="374B5A"/>
                </a:solidFill>
              </a:rPr>
              <a:t>2</a:t>
            </a:r>
            <a:r>
              <a:rPr lang="en-US" sz="1100" kern="0" dirty="0" smtClean="0">
                <a:solidFill>
                  <a:srgbClr val="374B5A"/>
                </a:solidFill>
              </a:rPr>
              <a:t>/year (p=0.0047)</a:t>
            </a:r>
            <a:endParaRPr lang="en-US" sz="1100" kern="0" dirty="0">
              <a:solidFill>
                <a:srgbClr val="374B5A"/>
              </a:solidFill>
            </a:endParaRPr>
          </a:p>
        </p:txBody>
      </p:sp>
      <p:sp>
        <p:nvSpPr>
          <p:cNvPr id="11" name="Text Placeholder 2"/>
          <p:cNvSpPr txBox="1">
            <a:spLocks/>
          </p:cNvSpPr>
          <p:nvPr/>
        </p:nvSpPr>
        <p:spPr bwMode="gray">
          <a:xfrm>
            <a:off x="647391" y="4659287"/>
            <a:ext cx="7353739" cy="270272"/>
          </a:xfrm>
          <a:prstGeom prst="rect">
            <a:avLst/>
          </a:prstGeom>
          <a:noFill/>
          <a:ln w="9525">
            <a:noFill/>
            <a:miter lim="800000"/>
            <a:headEnd/>
            <a:tailEnd/>
          </a:ln>
        </p:spPr>
        <p:txBody>
          <a:bodyPr vert="horz" wrap="square" lIns="0" tIns="0" rIns="0" bIns="0" numCol="1" anchor="b" anchorCtr="0" compatLnSpc="1">
            <a:prstTxWarp prst="textNoShape">
              <a:avLst/>
            </a:prstTxWarp>
            <a:noAutofit/>
          </a:bodyPr>
          <a:lstStyle>
            <a:lvl1pPr marL="0" indent="0" algn="l" rtl="0" eaLnBrk="1" fontAlgn="base" hangingPunct="1">
              <a:lnSpc>
                <a:spcPct val="100000"/>
              </a:lnSpc>
              <a:spcBef>
                <a:spcPts val="0"/>
              </a:spcBef>
              <a:spcAft>
                <a:spcPts val="0"/>
              </a:spcAft>
              <a:buClr>
                <a:schemeClr val="accent2"/>
              </a:buClr>
              <a:buSzPct val="110000"/>
              <a:buFont typeface="Wingdings" pitchFamily="2" charset="2"/>
              <a:buNone/>
              <a:defRPr sz="800">
                <a:solidFill>
                  <a:schemeClr val="tx2"/>
                </a:solidFill>
                <a:latin typeface="+mn-lt"/>
                <a:ea typeface="+mn-ea"/>
                <a:cs typeface="+mn-cs"/>
              </a:defRPr>
            </a:lvl1pPr>
            <a:lvl2pPr marL="398463" indent="-163513" algn="l" rtl="0" eaLnBrk="1" fontAlgn="base" hangingPunct="1">
              <a:lnSpc>
                <a:spcPct val="100000"/>
              </a:lnSpc>
              <a:spcBef>
                <a:spcPts val="0"/>
              </a:spcBef>
              <a:spcAft>
                <a:spcPts val="200"/>
              </a:spcAft>
              <a:buClr>
                <a:srgbClr val="917B69"/>
              </a:buClr>
              <a:buFont typeface="Arial" charset="0"/>
              <a:buChar char="•"/>
              <a:defRPr sz="1800">
                <a:solidFill>
                  <a:schemeClr val="accent6"/>
                </a:solidFill>
                <a:latin typeface="+mn-lt"/>
              </a:defRPr>
            </a:lvl2pPr>
            <a:lvl3pPr marL="577850" indent="-177800" algn="l" rtl="0" eaLnBrk="1" fontAlgn="base" hangingPunct="1">
              <a:lnSpc>
                <a:spcPct val="100000"/>
              </a:lnSpc>
              <a:spcBef>
                <a:spcPts val="0"/>
              </a:spcBef>
              <a:spcAft>
                <a:spcPts val="200"/>
              </a:spcAft>
              <a:buClrTx/>
              <a:buFont typeface="Arial" charset="0"/>
              <a:buChar char="-"/>
              <a:defRPr sz="1600">
                <a:solidFill>
                  <a:schemeClr val="accent6"/>
                </a:solidFill>
                <a:latin typeface="+mn-lt"/>
              </a:defRPr>
            </a:lvl3pPr>
            <a:lvl4pPr marL="752475" indent="-173038" algn="l" rtl="0" eaLnBrk="1" fontAlgn="base" hangingPunct="1">
              <a:lnSpc>
                <a:spcPct val="100000"/>
              </a:lnSpc>
              <a:spcBef>
                <a:spcPts val="0"/>
              </a:spcBef>
              <a:spcAft>
                <a:spcPts val="200"/>
              </a:spcAft>
              <a:buClrTx/>
              <a:buFont typeface="Arial" charset="0"/>
              <a:buChar char="•"/>
              <a:defRPr sz="1400">
                <a:solidFill>
                  <a:schemeClr val="accent6"/>
                </a:solidFill>
                <a:latin typeface="+mn-lt"/>
              </a:defRPr>
            </a:lvl4pPr>
            <a:lvl5pPr marL="917575" indent="-163513" algn="l" rtl="0" eaLnBrk="1" fontAlgn="base" hangingPunct="1">
              <a:lnSpc>
                <a:spcPct val="100000"/>
              </a:lnSpc>
              <a:spcBef>
                <a:spcPts val="0"/>
              </a:spcBef>
              <a:spcAft>
                <a:spcPts val="200"/>
              </a:spcAft>
              <a:buChar char="»"/>
              <a:defRPr sz="1200">
                <a:solidFill>
                  <a:schemeClr val="accent6"/>
                </a:solidFill>
                <a:latin typeface="+mn-lt"/>
              </a:defRPr>
            </a:lvl5pPr>
            <a:lvl6pPr marL="1374775" indent="-163513" algn="l" rtl="0" eaLnBrk="1" fontAlgn="base" hangingPunct="1">
              <a:spcBef>
                <a:spcPct val="20000"/>
              </a:spcBef>
              <a:spcAft>
                <a:spcPct val="0"/>
              </a:spcAft>
              <a:buChar char="»"/>
              <a:defRPr sz="1400">
                <a:solidFill>
                  <a:schemeClr val="tx1"/>
                </a:solidFill>
                <a:latin typeface="+mn-lt"/>
              </a:defRPr>
            </a:lvl6pPr>
            <a:lvl7pPr marL="1831975" indent="-163513" algn="l" rtl="0" eaLnBrk="1" fontAlgn="base" hangingPunct="1">
              <a:spcBef>
                <a:spcPct val="20000"/>
              </a:spcBef>
              <a:spcAft>
                <a:spcPct val="0"/>
              </a:spcAft>
              <a:buChar char="»"/>
              <a:defRPr sz="1400">
                <a:solidFill>
                  <a:schemeClr val="tx1"/>
                </a:solidFill>
                <a:latin typeface="+mn-lt"/>
              </a:defRPr>
            </a:lvl7pPr>
            <a:lvl8pPr marL="2289175" indent="-163513" algn="l" rtl="0" eaLnBrk="1" fontAlgn="base" hangingPunct="1">
              <a:spcBef>
                <a:spcPct val="20000"/>
              </a:spcBef>
              <a:spcAft>
                <a:spcPct val="0"/>
              </a:spcAft>
              <a:buChar char="»"/>
              <a:defRPr sz="1400">
                <a:solidFill>
                  <a:schemeClr val="tx1"/>
                </a:solidFill>
                <a:latin typeface="+mn-lt"/>
              </a:defRPr>
            </a:lvl8pPr>
            <a:lvl9pPr marL="2746375" indent="-163513" algn="l" rtl="0" eaLnBrk="1" fontAlgn="base" hangingPunct="1">
              <a:spcBef>
                <a:spcPct val="20000"/>
              </a:spcBef>
              <a:spcAft>
                <a:spcPct val="0"/>
              </a:spcAft>
              <a:buChar char="»"/>
              <a:defRPr sz="1400">
                <a:solidFill>
                  <a:schemeClr val="tx1"/>
                </a:solidFill>
                <a:latin typeface="+mn-lt"/>
              </a:defRPr>
            </a:lvl9pPr>
          </a:lstStyle>
          <a:p>
            <a:pPr>
              <a:buClr>
                <a:srgbClr val="FCAF17"/>
              </a:buClr>
            </a:pPr>
            <a:r>
              <a:rPr lang="en-GB" kern="0" dirty="0" smtClean="0">
                <a:solidFill>
                  <a:srgbClr val="374B5A"/>
                </a:solidFill>
              </a:rPr>
              <a:t>eGFR=estimated </a:t>
            </a:r>
            <a:r>
              <a:rPr lang="en-GB" kern="0" dirty="0">
                <a:solidFill>
                  <a:srgbClr val="374B5A"/>
                </a:solidFill>
              </a:rPr>
              <a:t>glomerular filtration rate</a:t>
            </a:r>
          </a:p>
          <a:p>
            <a:pPr>
              <a:buClr>
                <a:srgbClr val="FCAF17"/>
              </a:buClr>
            </a:pPr>
            <a:r>
              <a:rPr lang="en-US" dirty="0" smtClean="0">
                <a:solidFill>
                  <a:srgbClr val="374B5A"/>
                </a:solidFill>
              </a:rPr>
              <a:t>Damman et al. Oral presentation at the ESC congress 2015, London, UK, 29 August – 2 September  2015 </a:t>
            </a:r>
            <a:endParaRPr lang="en-GB" dirty="0">
              <a:solidFill>
                <a:srgbClr val="374B5A"/>
              </a:solidFill>
            </a:endParaRPr>
          </a:p>
        </p:txBody>
      </p:sp>
      <p:sp>
        <p:nvSpPr>
          <p:cNvPr id="10"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34</a:t>
            </a:fld>
            <a:endParaRPr lang="en-US" dirty="0" smtClean="0"/>
          </a:p>
        </p:txBody>
      </p:sp>
    </p:spTree>
    <p:extLst>
      <p:ext uri="{BB962C8B-B14F-4D97-AF65-F5344CB8AC3E}">
        <p14:creationId xmlns:p14="http://schemas.microsoft.com/office/powerpoint/2010/main" val="934294289"/>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 name="Rectangle 16"/>
          <p:cNvSpPr/>
          <p:nvPr/>
        </p:nvSpPr>
        <p:spPr>
          <a:xfrm>
            <a:off x="640081" y="4502827"/>
            <a:ext cx="8191499" cy="623793"/>
          </a:xfrm>
          <a:prstGeom prst="rect">
            <a:avLst/>
          </a:prstGeom>
        </p:spPr>
        <p:txBody>
          <a:bodyPr wrap="square" lIns="0" tIns="0" rIns="0" bIns="252000" anchor="b" anchorCtr="0">
            <a:spAutoFit/>
          </a:bodyPr>
          <a:lstStyle/>
          <a:p>
            <a:pPr>
              <a:spcBef>
                <a:spcPts val="400"/>
              </a:spcBef>
              <a:defRPr/>
            </a:pPr>
            <a:r>
              <a:rPr lang="en-US" sz="800" dirty="0" smtClean="0"/>
              <a:t>*Enalapril </a:t>
            </a:r>
            <a:r>
              <a:rPr lang="en-US" sz="800" dirty="0"/>
              <a:t>10 mg 2x daily as comparator </a:t>
            </a:r>
            <a:r>
              <a:rPr lang="en-US" sz="800" dirty="0" smtClean="0"/>
              <a:t>vs sacubitril/valsartan </a:t>
            </a:r>
            <a:r>
              <a:rPr lang="en-US" sz="800" dirty="0"/>
              <a:t>200 mg 2x daily in the PARADIGM-HF study (in addition of standard therapy</a:t>
            </a:r>
            <a:r>
              <a:rPr lang="en-US" sz="800" dirty="0" smtClean="0"/>
              <a:t>);  </a:t>
            </a:r>
            <a:br>
              <a:rPr lang="en-US" sz="800" dirty="0" smtClean="0"/>
            </a:br>
            <a:r>
              <a:rPr lang="en-GB" sz="800" baseline="30000" dirty="0"/>
              <a:t>‡</a:t>
            </a:r>
            <a:r>
              <a:rPr lang="en-US" sz="800" dirty="0" smtClean="0"/>
              <a:t>Elevated serum creatinine ≥2,5 mg/dL</a:t>
            </a:r>
            <a:r>
              <a:rPr lang="en-US" sz="800" dirty="0"/>
              <a:t>;</a:t>
            </a:r>
            <a:r>
              <a:rPr lang="en-US" sz="800" dirty="0" smtClean="0"/>
              <a:t> </a:t>
            </a:r>
            <a:r>
              <a:rPr lang="en-US" sz="800" baseline="30000" dirty="0"/>
              <a:t>§</a:t>
            </a:r>
            <a:r>
              <a:rPr lang="en-US" sz="800" dirty="0"/>
              <a:t>Elevated </a:t>
            </a:r>
            <a:r>
              <a:rPr lang="en-US" sz="800" dirty="0" smtClean="0"/>
              <a:t>serum potassium &gt;5,5 mmol/l; </a:t>
            </a:r>
            <a:r>
              <a:rPr lang="en-US" sz="800" baseline="30000" dirty="0"/>
              <a:t>¶</a:t>
            </a:r>
            <a:r>
              <a:rPr lang="en-US" sz="800" dirty="0"/>
              <a:t>Angioedema </a:t>
            </a:r>
            <a:r>
              <a:rPr lang="en-US" sz="800" dirty="0" smtClean="0"/>
              <a:t>with no treatment or use of antihistamines only </a:t>
            </a:r>
            <a:br>
              <a:rPr lang="en-US" sz="800" dirty="0" smtClean="0"/>
            </a:br>
            <a:r>
              <a:rPr lang="da-DK" sz="800" dirty="0" smtClean="0"/>
              <a:t>McMurray </a:t>
            </a:r>
            <a:r>
              <a:rPr lang="da-DK" sz="800" dirty="0"/>
              <a:t>et al. N </a:t>
            </a:r>
            <a:r>
              <a:rPr lang="da-DK" sz="800" dirty="0" err="1"/>
              <a:t>Engl</a:t>
            </a:r>
            <a:r>
              <a:rPr lang="da-DK" sz="800" dirty="0"/>
              <a:t> J Med 2014;371:993–1004</a:t>
            </a:r>
          </a:p>
        </p:txBody>
      </p:sp>
      <p:sp>
        <p:nvSpPr>
          <p:cNvPr id="3" name="Title 2"/>
          <p:cNvSpPr>
            <a:spLocks noGrp="1"/>
          </p:cNvSpPr>
          <p:nvPr>
            <p:ph type="title"/>
          </p:nvPr>
        </p:nvSpPr>
        <p:spPr>
          <a:xfrm>
            <a:off x="630000" y="183600"/>
            <a:ext cx="7863840" cy="514350"/>
          </a:xfrm>
        </p:spPr>
        <p:txBody>
          <a:bodyPr>
            <a:normAutofit/>
          </a:bodyPr>
          <a:lstStyle/>
          <a:p>
            <a:pPr>
              <a:lnSpc>
                <a:spcPct val="100000"/>
              </a:lnSpc>
            </a:pPr>
            <a:r>
              <a:rPr lang="en-US" altLang="en-US" sz="1800" dirty="0" smtClean="0">
                <a:latin typeface="Arial" pitchFamily="34" charset="0"/>
                <a:cs typeface="Arial" pitchFamily="34" charset="0"/>
              </a:rPr>
              <a:t>Entresto </a:t>
            </a:r>
            <a:r>
              <a:rPr lang="en-GB" sz="1800" dirty="0" smtClean="0"/>
              <a:t>has a safety and tolerability profile comparable to that of enalapril</a:t>
            </a:r>
            <a:endParaRPr lang="en-US" sz="1800" baseline="30000" dirty="0"/>
          </a:p>
        </p:txBody>
      </p:sp>
      <p:grpSp>
        <p:nvGrpSpPr>
          <p:cNvPr id="59" name="Group 58"/>
          <p:cNvGrpSpPr/>
          <p:nvPr/>
        </p:nvGrpSpPr>
        <p:grpSpPr>
          <a:xfrm>
            <a:off x="1206636" y="2338113"/>
            <a:ext cx="1231765" cy="1616538"/>
            <a:chOff x="1312674" y="2725516"/>
            <a:chExt cx="1657376" cy="2155384"/>
          </a:xfrm>
        </p:grpSpPr>
        <p:sp>
          <p:nvSpPr>
            <p:cNvPr id="65" name="Rectangle 64"/>
            <p:cNvSpPr/>
            <p:nvPr/>
          </p:nvSpPr>
          <p:spPr>
            <a:xfrm>
              <a:off x="1312674" y="3186113"/>
              <a:ext cx="746239" cy="1694787"/>
            </a:xfrm>
            <a:prstGeom prst="rect">
              <a:avLst/>
            </a:prstGeom>
            <a:gradFill>
              <a:gsLst>
                <a:gs pos="29000">
                  <a:srgbClr val="E8AE00"/>
                </a:gs>
                <a:gs pos="100000">
                  <a:schemeClr val="bg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sp>
          <p:nvSpPr>
            <p:cNvPr id="66" name="Rectangle 65"/>
            <p:cNvSpPr/>
            <p:nvPr/>
          </p:nvSpPr>
          <p:spPr>
            <a:xfrm>
              <a:off x="2223811" y="2725516"/>
              <a:ext cx="746239" cy="2155384"/>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grpSp>
      <p:sp>
        <p:nvSpPr>
          <p:cNvPr id="67" name="Isosceles Triangle 66"/>
          <p:cNvSpPr/>
          <p:nvPr/>
        </p:nvSpPr>
        <p:spPr>
          <a:xfrm rot="16200000">
            <a:off x="1026902" y="1688318"/>
            <a:ext cx="60043" cy="69014"/>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sp>
        <p:nvSpPr>
          <p:cNvPr id="68" name="Isosceles Triangle 67"/>
          <p:cNvSpPr/>
          <p:nvPr/>
        </p:nvSpPr>
        <p:spPr>
          <a:xfrm rot="16200000">
            <a:off x="1026902" y="2797322"/>
            <a:ext cx="60043" cy="69014"/>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sp>
        <p:nvSpPr>
          <p:cNvPr id="69" name="Isosceles Triangle 68"/>
          <p:cNvSpPr/>
          <p:nvPr/>
        </p:nvSpPr>
        <p:spPr>
          <a:xfrm rot="16200000">
            <a:off x="1026903" y="3368026"/>
            <a:ext cx="60043" cy="69014"/>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sp>
        <p:nvSpPr>
          <p:cNvPr id="70" name="TextBox 69"/>
          <p:cNvSpPr txBox="1"/>
          <p:nvPr/>
        </p:nvSpPr>
        <p:spPr>
          <a:xfrm>
            <a:off x="815429" y="1615103"/>
            <a:ext cx="182742" cy="215444"/>
          </a:xfrm>
          <a:prstGeom prst="rect">
            <a:avLst/>
          </a:prstGeom>
          <a:noFill/>
        </p:spPr>
        <p:txBody>
          <a:bodyPr wrap="none" lIns="0" tIns="0" rIns="0" bIns="0" rtlCol="0" anchor="ctr">
            <a:spAutoFit/>
          </a:bodyPr>
          <a:lstStyle/>
          <a:p>
            <a:pPr algn="r"/>
            <a:r>
              <a:rPr lang="en-US" sz="1400" dirty="0" smtClean="0">
                <a:latin typeface="+mj-lt"/>
              </a:rPr>
              <a:t>20</a:t>
            </a:r>
            <a:endParaRPr lang="en-US" sz="1400" dirty="0">
              <a:latin typeface="+mj-lt"/>
            </a:endParaRPr>
          </a:p>
        </p:txBody>
      </p:sp>
      <p:sp>
        <p:nvSpPr>
          <p:cNvPr id="71" name="TextBox 70"/>
          <p:cNvSpPr txBox="1"/>
          <p:nvPr/>
        </p:nvSpPr>
        <p:spPr>
          <a:xfrm rot="16200000">
            <a:off x="-745446" y="2628186"/>
            <a:ext cx="2575577" cy="307777"/>
          </a:xfrm>
          <a:prstGeom prst="rect">
            <a:avLst/>
          </a:prstGeom>
          <a:noFill/>
        </p:spPr>
        <p:txBody>
          <a:bodyPr wrap="none" rtlCol="0">
            <a:spAutoFit/>
          </a:bodyPr>
          <a:lstStyle>
            <a:defPPr>
              <a:defRPr lang="en-US"/>
            </a:defPPr>
            <a:lvl1pPr algn="ctr">
              <a:defRPr sz="1400">
                <a:latin typeface="Arial Narrow" panose="020B0606020202030204" pitchFamily="34" charset="0"/>
              </a:defRPr>
            </a:lvl1pPr>
          </a:lstStyle>
          <a:p>
            <a:r>
              <a:rPr lang="en-US" dirty="0" smtClean="0">
                <a:latin typeface="+mn-lt"/>
              </a:rPr>
              <a:t>Proportion of adverse events (%)</a:t>
            </a:r>
            <a:endParaRPr lang="en-US" dirty="0">
              <a:latin typeface="+mn-lt"/>
            </a:endParaRPr>
          </a:p>
        </p:txBody>
      </p:sp>
      <p:sp>
        <p:nvSpPr>
          <p:cNvPr id="72" name="TextBox 71"/>
          <p:cNvSpPr txBox="1"/>
          <p:nvPr/>
        </p:nvSpPr>
        <p:spPr>
          <a:xfrm>
            <a:off x="815429" y="2719419"/>
            <a:ext cx="182742" cy="215444"/>
          </a:xfrm>
          <a:prstGeom prst="rect">
            <a:avLst/>
          </a:prstGeom>
          <a:noFill/>
        </p:spPr>
        <p:txBody>
          <a:bodyPr wrap="none" lIns="0" tIns="0" rIns="0" bIns="0" rtlCol="0" anchor="ctr">
            <a:spAutoFit/>
          </a:bodyPr>
          <a:lstStyle/>
          <a:p>
            <a:pPr algn="r"/>
            <a:r>
              <a:rPr lang="en-US" sz="1400" dirty="0" smtClean="0">
                <a:latin typeface="+mj-lt"/>
              </a:rPr>
              <a:t>10</a:t>
            </a:r>
            <a:endParaRPr lang="en-US" sz="1400" dirty="0">
              <a:latin typeface="+mj-lt"/>
            </a:endParaRPr>
          </a:p>
        </p:txBody>
      </p:sp>
      <p:sp>
        <p:nvSpPr>
          <p:cNvPr id="73" name="TextBox 72"/>
          <p:cNvSpPr txBox="1"/>
          <p:nvPr/>
        </p:nvSpPr>
        <p:spPr>
          <a:xfrm>
            <a:off x="906801" y="3285438"/>
            <a:ext cx="91371" cy="215444"/>
          </a:xfrm>
          <a:prstGeom prst="rect">
            <a:avLst/>
          </a:prstGeom>
          <a:noFill/>
        </p:spPr>
        <p:txBody>
          <a:bodyPr wrap="none" lIns="0" tIns="0" rIns="0" bIns="0" rtlCol="0" anchor="ctr">
            <a:spAutoFit/>
          </a:bodyPr>
          <a:lstStyle/>
          <a:p>
            <a:pPr algn="r"/>
            <a:r>
              <a:rPr lang="en-US" sz="1400" dirty="0" smtClean="0">
                <a:latin typeface="+mj-lt"/>
              </a:rPr>
              <a:t>5</a:t>
            </a:r>
            <a:endParaRPr lang="en-US" sz="1400" dirty="0">
              <a:latin typeface="+mj-lt"/>
            </a:endParaRPr>
          </a:p>
        </p:txBody>
      </p:sp>
      <p:sp>
        <p:nvSpPr>
          <p:cNvPr id="74" name="Isosceles Triangle 73"/>
          <p:cNvSpPr/>
          <p:nvPr/>
        </p:nvSpPr>
        <p:spPr>
          <a:xfrm rot="16200000">
            <a:off x="1026902" y="3896659"/>
            <a:ext cx="60043" cy="69014"/>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sp>
        <p:nvSpPr>
          <p:cNvPr id="75" name="TextBox 74"/>
          <p:cNvSpPr txBox="1"/>
          <p:nvPr/>
        </p:nvSpPr>
        <p:spPr>
          <a:xfrm>
            <a:off x="906800" y="3814071"/>
            <a:ext cx="91371" cy="215444"/>
          </a:xfrm>
          <a:prstGeom prst="rect">
            <a:avLst/>
          </a:prstGeom>
          <a:noFill/>
        </p:spPr>
        <p:txBody>
          <a:bodyPr wrap="none" lIns="0" tIns="0" rIns="0" bIns="0" rtlCol="0" anchor="ctr">
            <a:spAutoFit/>
          </a:bodyPr>
          <a:lstStyle/>
          <a:p>
            <a:pPr algn="r"/>
            <a:r>
              <a:rPr lang="en-US" sz="1400" dirty="0" smtClean="0">
                <a:latin typeface="+mj-lt"/>
              </a:rPr>
              <a:t>0</a:t>
            </a:r>
            <a:endParaRPr lang="en-US" sz="1400" dirty="0">
              <a:latin typeface="+mj-lt"/>
            </a:endParaRPr>
          </a:p>
        </p:txBody>
      </p:sp>
      <p:sp>
        <p:nvSpPr>
          <p:cNvPr id="76" name="TextBox 75"/>
          <p:cNvSpPr txBox="1"/>
          <p:nvPr/>
        </p:nvSpPr>
        <p:spPr>
          <a:xfrm>
            <a:off x="2575173" y="3969579"/>
            <a:ext cx="1544012" cy="307777"/>
          </a:xfrm>
          <a:prstGeom prst="rect">
            <a:avLst/>
          </a:prstGeom>
          <a:noFill/>
        </p:spPr>
        <p:txBody>
          <a:bodyPr wrap="none" rtlCol="0">
            <a:spAutoFit/>
          </a:bodyPr>
          <a:lstStyle/>
          <a:p>
            <a:pPr algn="ctr"/>
            <a:r>
              <a:rPr lang="en-US" sz="1400" dirty="0" smtClean="0">
                <a:latin typeface="+mn-lt"/>
              </a:rPr>
              <a:t>Renal</a:t>
            </a:r>
            <a:r>
              <a:rPr lang="en-US" sz="1400" dirty="0" smtClean="0">
                <a:latin typeface="Arial Narrow" panose="020B0606020202030204" pitchFamily="34" charset="0"/>
              </a:rPr>
              <a:t> </a:t>
            </a:r>
            <a:r>
              <a:rPr lang="en-US" sz="1400" dirty="0">
                <a:latin typeface="+mn-lt"/>
              </a:rPr>
              <a:t>impairment</a:t>
            </a:r>
            <a:r>
              <a:rPr lang="en-US" sz="1400" baseline="30000" dirty="0">
                <a:latin typeface="Arial Narrow" panose="020B0606020202030204" pitchFamily="34" charset="0"/>
              </a:rPr>
              <a:t>‡</a:t>
            </a:r>
          </a:p>
        </p:txBody>
      </p:sp>
      <p:sp>
        <p:nvSpPr>
          <p:cNvPr id="77" name="TextBox 76"/>
          <p:cNvSpPr txBox="1"/>
          <p:nvPr/>
        </p:nvSpPr>
        <p:spPr>
          <a:xfrm>
            <a:off x="1192808" y="2313056"/>
            <a:ext cx="596637" cy="369332"/>
          </a:xfrm>
          <a:prstGeom prst="rect">
            <a:avLst/>
          </a:prstGeom>
          <a:noFill/>
        </p:spPr>
        <p:txBody>
          <a:bodyPr wrap="none" rtlCol="0" anchor="b">
            <a:spAutoFit/>
          </a:bodyPr>
          <a:lstStyle/>
          <a:p>
            <a:pPr algn="ctr"/>
            <a:r>
              <a:rPr lang="en-US" sz="1800" b="1" dirty="0" smtClean="0">
                <a:solidFill>
                  <a:schemeClr val="accent2"/>
                </a:solidFill>
                <a:latin typeface="+mn-lt"/>
              </a:rPr>
              <a:t>11.3</a:t>
            </a:r>
            <a:endParaRPr lang="en-US" sz="1800" b="1" baseline="30000" dirty="0">
              <a:solidFill>
                <a:schemeClr val="accent2"/>
              </a:solidFill>
              <a:latin typeface="+mn-lt"/>
            </a:endParaRPr>
          </a:p>
        </p:txBody>
      </p:sp>
      <p:sp>
        <p:nvSpPr>
          <p:cNvPr id="78" name="TextBox 77"/>
          <p:cNvSpPr txBox="1"/>
          <p:nvPr/>
        </p:nvSpPr>
        <p:spPr>
          <a:xfrm>
            <a:off x="1475308" y="1856590"/>
            <a:ext cx="694421" cy="276999"/>
          </a:xfrm>
          <a:prstGeom prst="rect">
            <a:avLst/>
          </a:prstGeom>
          <a:noFill/>
        </p:spPr>
        <p:txBody>
          <a:bodyPr wrap="none" rtlCol="0">
            <a:spAutoFit/>
          </a:bodyPr>
          <a:lstStyle/>
          <a:p>
            <a:pPr algn="ctr"/>
            <a:r>
              <a:rPr lang="en-US" sz="1200" dirty="0" smtClean="0">
                <a:latin typeface="+mn-lt"/>
              </a:rPr>
              <a:t>p&lt;0.001</a:t>
            </a:r>
            <a:endParaRPr lang="en-US" sz="1200" baseline="30000" dirty="0">
              <a:latin typeface="+mn-lt"/>
            </a:endParaRPr>
          </a:p>
        </p:txBody>
      </p:sp>
      <p:sp>
        <p:nvSpPr>
          <p:cNvPr id="79" name="TextBox 78"/>
          <p:cNvSpPr txBox="1"/>
          <p:nvPr/>
        </p:nvSpPr>
        <p:spPr>
          <a:xfrm>
            <a:off x="6418040" y="1272748"/>
            <a:ext cx="1518044" cy="544183"/>
          </a:xfrm>
          <a:prstGeom prst="rect">
            <a:avLst/>
          </a:prstGeom>
          <a:noFill/>
        </p:spPr>
        <p:txBody>
          <a:bodyPr wrap="none" lIns="0" tIns="0" rIns="0" bIns="36000" rtlCol="0" anchor="t">
            <a:spAutoFit/>
          </a:bodyPr>
          <a:lstStyle>
            <a:defPPr>
              <a:defRPr lang="en-US"/>
            </a:defPPr>
            <a:lvl1pPr algn="ctr">
              <a:defRPr sz="1800">
                <a:solidFill>
                  <a:schemeClr val="bg1"/>
                </a:solidFill>
                <a:latin typeface="Arial Narrow" panose="020B0606020202030204" pitchFamily="34" charset="0"/>
              </a:defRPr>
            </a:lvl1pPr>
          </a:lstStyle>
          <a:p>
            <a:pPr algn="l">
              <a:spcBef>
                <a:spcPts val="600"/>
              </a:spcBef>
            </a:pPr>
            <a:r>
              <a:rPr lang="en-US" sz="1400" b="1" dirty="0" smtClean="0">
                <a:solidFill>
                  <a:srgbClr val="E9AE00"/>
                </a:solidFill>
                <a:latin typeface="+mn-lt"/>
              </a:rPr>
              <a:t>Entresto (N=4,187)</a:t>
            </a:r>
          </a:p>
          <a:p>
            <a:pPr algn="l">
              <a:spcBef>
                <a:spcPts val="600"/>
              </a:spcBef>
            </a:pPr>
            <a:r>
              <a:rPr lang="en-US" sz="1400" b="1" dirty="0" smtClean="0">
                <a:solidFill>
                  <a:srgbClr val="808080"/>
                </a:solidFill>
                <a:latin typeface="+mn-lt"/>
              </a:rPr>
              <a:t>Enalapril* (N=4,212)</a:t>
            </a:r>
            <a:endParaRPr lang="en-US" sz="1400" b="1" dirty="0">
              <a:solidFill>
                <a:srgbClr val="808080"/>
              </a:solidFill>
              <a:latin typeface="+mn-lt"/>
            </a:endParaRPr>
          </a:p>
        </p:txBody>
      </p:sp>
      <p:sp>
        <p:nvSpPr>
          <p:cNvPr id="80" name="Isosceles Triangle 79"/>
          <p:cNvSpPr/>
          <p:nvPr/>
        </p:nvSpPr>
        <p:spPr>
          <a:xfrm rot="16200000">
            <a:off x="1026902" y="2227503"/>
            <a:ext cx="60043" cy="69014"/>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sp>
        <p:nvSpPr>
          <p:cNvPr id="81" name="TextBox 80"/>
          <p:cNvSpPr txBox="1"/>
          <p:nvPr/>
        </p:nvSpPr>
        <p:spPr>
          <a:xfrm>
            <a:off x="815429" y="2149600"/>
            <a:ext cx="182742" cy="215444"/>
          </a:xfrm>
          <a:prstGeom prst="rect">
            <a:avLst/>
          </a:prstGeom>
          <a:noFill/>
        </p:spPr>
        <p:txBody>
          <a:bodyPr wrap="none" lIns="0" tIns="0" rIns="0" bIns="0" rtlCol="0" anchor="ctr">
            <a:spAutoFit/>
          </a:bodyPr>
          <a:lstStyle/>
          <a:p>
            <a:pPr algn="r"/>
            <a:r>
              <a:rPr lang="en-US" sz="1400" dirty="0" smtClean="0">
                <a:latin typeface="+mj-lt"/>
              </a:rPr>
              <a:t>15</a:t>
            </a:r>
            <a:endParaRPr lang="en-US" sz="1400" dirty="0">
              <a:latin typeface="+mj-lt"/>
            </a:endParaRPr>
          </a:p>
        </p:txBody>
      </p:sp>
      <p:sp>
        <p:nvSpPr>
          <p:cNvPr id="82" name="Isosceles Triangle 81"/>
          <p:cNvSpPr/>
          <p:nvPr/>
        </p:nvSpPr>
        <p:spPr>
          <a:xfrm rot="10800000">
            <a:off x="1782489" y="3960503"/>
            <a:ext cx="80057" cy="51761"/>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grpSp>
        <p:nvGrpSpPr>
          <p:cNvPr id="83" name="Group 82"/>
          <p:cNvGrpSpPr/>
          <p:nvPr/>
        </p:nvGrpSpPr>
        <p:grpSpPr>
          <a:xfrm>
            <a:off x="2739810" y="3432553"/>
            <a:ext cx="1231765" cy="522098"/>
            <a:chOff x="1312674" y="4184770"/>
            <a:chExt cx="1657376" cy="696130"/>
          </a:xfrm>
        </p:grpSpPr>
        <p:sp>
          <p:nvSpPr>
            <p:cNvPr id="84" name="Rectangle 83"/>
            <p:cNvSpPr/>
            <p:nvPr/>
          </p:nvSpPr>
          <p:spPr>
            <a:xfrm>
              <a:off x="1312674" y="4395788"/>
              <a:ext cx="746239" cy="485112"/>
            </a:xfrm>
            <a:prstGeom prst="rect">
              <a:avLst/>
            </a:prstGeom>
            <a:gradFill>
              <a:gsLst>
                <a:gs pos="29000">
                  <a:srgbClr val="E8AE00"/>
                </a:gs>
                <a:gs pos="100000">
                  <a:schemeClr val="bg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sp>
          <p:nvSpPr>
            <p:cNvPr id="85" name="Rectangle 84"/>
            <p:cNvSpPr/>
            <p:nvPr/>
          </p:nvSpPr>
          <p:spPr>
            <a:xfrm>
              <a:off x="2223811" y="4184770"/>
              <a:ext cx="746239" cy="696129"/>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grpSp>
      <p:sp>
        <p:nvSpPr>
          <p:cNvPr id="86" name="Isosceles Triangle 85"/>
          <p:cNvSpPr/>
          <p:nvPr/>
        </p:nvSpPr>
        <p:spPr>
          <a:xfrm rot="10800000">
            <a:off x="3315663" y="3960503"/>
            <a:ext cx="80057" cy="51761"/>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sp>
        <p:nvSpPr>
          <p:cNvPr id="87" name="Rectangle 86"/>
          <p:cNvSpPr/>
          <p:nvPr/>
        </p:nvSpPr>
        <p:spPr>
          <a:xfrm>
            <a:off x="4255952" y="2133492"/>
            <a:ext cx="554606" cy="1821159"/>
          </a:xfrm>
          <a:prstGeom prst="rect">
            <a:avLst/>
          </a:prstGeom>
          <a:gradFill>
            <a:gsLst>
              <a:gs pos="29000">
                <a:srgbClr val="E8AE00"/>
              </a:gs>
              <a:gs pos="100000">
                <a:schemeClr val="bg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sp>
        <p:nvSpPr>
          <p:cNvPr id="88" name="Rectangle 87"/>
          <p:cNvSpPr/>
          <p:nvPr/>
        </p:nvSpPr>
        <p:spPr>
          <a:xfrm>
            <a:off x="4933111" y="2004904"/>
            <a:ext cx="554606" cy="1949747"/>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sp>
        <p:nvSpPr>
          <p:cNvPr id="89" name="Isosceles Triangle 88"/>
          <p:cNvSpPr/>
          <p:nvPr/>
        </p:nvSpPr>
        <p:spPr>
          <a:xfrm rot="10800000">
            <a:off x="4831806" y="3960503"/>
            <a:ext cx="80057" cy="51761"/>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grpSp>
        <p:nvGrpSpPr>
          <p:cNvPr id="90" name="Group 89"/>
          <p:cNvGrpSpPr/>
          <p:nvPr/>
        </p:nvGrpSpPr>
        <p:grpSpPr>
          <a:xfrm>
            <a:off x="7313265" y="3921629"/>
            <a:ext cx="1231765" cy="34290"/>
            <a:chOff x="1312674" y="4835180"/>
            <a:chExt cx="1657376" cy="45720"/>
          </a:xfrm>
        </p:grpSpPr>
        <p:sp>
          <p:nvSpPr>
            <p:cNvPr id="91" name="Rectangle 90"/>
            <p:cNvSpPr/>
            <p:nvPr/>
          </p:nvSpPr>
          <p:spPr>
            <a:xfrm>
              <a:off x="1312674" y="4835180"/>
              <a:ext cx="746239" cy="45720"/>
            </a:xfrm>
            <a:prstGeom prst="rect">
              <a:avLst/>
            </a:prstGeom>
            <a:gradFill>
              <a:gsLst>
                <a:gs pos="29000">
                  <a:srgbClr val="E8AE00"/>
                </a:gs>
                <a:gs pos="100000">
                  <a:schemeClr val="bg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sp>
          <p:nvSpPr>
            <p:cNvPr id="92" name="Rectangle 91"/>
            <p:cNvSpPr/>
            <p:nvPr/>
          </p:nvSpPr>
          <p:spPr>
            <a:xfrm>
              <a:off x="2223811" y="4856609"/>
              <a:ext cx="746239" cy="21600"/>
            </a:xfrm>
            <a:prstGeom prst="rect">
              <a:avLst/>
            </a:prstGeom>
            <a:solidFill>
              <a:srgbClr val="C6C6C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grpSp>
      <p:sp>
        <p:nvSpPr>
          <p:cNvPr id="93" name="Isosceles Triangle 92"/>
          <p:cNvSpPr/>
          <p:nvPr/>
        </p:nvSpPr>
        <p:spPr>
          <a:xfrm rot="10800000">
            <a:off x="7889118" y="3961771"/>
            <a:ext cx="80057" cy="51761"/>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grpSp>
        <p:nvGrpSpPr>
          <p:cNvPr id="94" name="Group 93"/>
          <p:cNvGrpSpPr/>
          <p:nvPr/>
        </p:nvGrpSpPr>
        <p:grpSpPr>
          <a:xfrm>
            <a:off x="5774861" y="2374207"/>
            <a:ext cx="1231765" cy="1580444"/>
            <a:chOff x="1312674" y="2773642"/>
            <a:chExt cx="1657376" cy="2107258"/>
          </a:xfrm>
        </p:grpSpPr>
        <p:sp>
          <p:nvSpPr>
            <p:cNvPr id="95" name="Rectangle 94"/>
            <p:cNvSpPr/>
            <p:nvPr/>
          </p:nvSpPr>
          <p:spPr>
            <a:xfrm>
              <a:off x="1312674" y="2773642"/>
              <a:ext cx="746239" cy="2107258"/>
            </a:xfrm>
            <a:prstGeom prst="rect">
              <a:avLst/>
            </a:prstGeom>
            <a:gradFill>
              <a:gsLst>
                <a:gs pos="29000">
                  <a:srgbClr val="E8AE00"/>
                </a:gs>
                <a:gs pos="100000">
                  <a:schemeClr val="bg2"/>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sp>
          <p:nvSpPr>
            <p:cNvPr id="96" name="Rectangle 95"/>
            <p:cNvSpPr/>
            <p:nvPr/>
          </p:nvSpPr>
          <p:spPr>
            <a:xfrm>
              <a:off x="2223811" y="3519488"/>
              <a:ext cx="746239" cy="1361412"/>
            </a:xfrm>
            <a:prstGeom prst="rect">
              <a:avLst/>
            </a:prstGeom>
            <a:solidFill>
              <a:srgbClr val="8080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n>
                  <a:noFill/>
                </a:ln>
                <a:noFill/>
              </a:endParaRPr>
            </a:p>
          </p:txBody>
        </p:sp>
      </p:grpSp>
      <p:sp>
        <p:nvSpPr>
          <p:cNvPr id="97" name="Isosceles Triangle 96"/>
          <p:cNvSpPr/>
          <p:nvPr/>
        </p:nvSpPr>
        <p:spPr>
          <a:xfrm rot="10800000">
            <a:off x="6350714" y="3960503"/>
            <a:ext cx="80057" cy="51761"/>
          </a:xfrm>
          <a:prstGeom prst="triangl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ln>
                <a:noFill/>
              </a:ln>
              <a:solidFill>
                <a:schemeClr val="tx1"/>
              </a:solidFill>
            </a:endParaRPr>
          </a:p>
        </p:txBody>
      </p:sp>
      <p:sp>
        <p:nvSpPr>
          <p:cNvPr id="98" name="TextBox 97"/>
          <p:cNvSpPr txBox="1"/>
          <p:nvPr/>
        </p:nvSpPr>
        <p:spPr>
          <a:xfrm>
            <a:off x="1497749" y="3969579"/>
            <a:ext cx="649537" cy="307777"/>
          </a:xfrm>
          <a:prstGeom prst="rect">
            <a:avLst/>
          </a:prstGeom>
          <a:noFill/>
        </p:spPr>
        <p:txBody>
          <a:bodyPr wrap="none" rtlCol="0">
            <a:spAutoFit/>
          </a:bodyPr>
          <a:lstStyle/>
          <a:p>
            <a:pPr algn="ctr"/>
            <a:r>
              <a:rPr lang="en-US" sz="1400" dirty="0" smtClean="0">
                <a:latin typeface="+mn-lt"/>
              </a:rPr>
              <a:t>Cough</a:t>
            </a:r>
            <a:endParaRPr lang="en-US" sz="1400" baseline="30000" dirty="0">
              <a:latin typeface="+mn-lt"/>
            </a:endParaRPr>
          </a:p>
        </p:txBody>
      </p:sp>
      <p:sp>
        <p:nvSpPr>
          <p:cNvPr id="99" name="TextBox 98"/>
          <p:cNvSpPr txBox="1"/>
          <p:nvPr/>
        </p:nvSpPr>
        <p:spPr>
          <a:xfrm>
            <a:off x="4248042" y="3969579"/>
            <a:ext cx="1247586" cy="307777"/>
          </a:xfrm>
          <a:prstGeom prst="rect">
            <a:avLst/>
          </a:prstGeom>
          <a:noFill/>
        </p:spPr>
        <p:txBody>
          <a:bodyPr wrap="none" rtlCol="0">
            <a:spAutoFit/>
          </a:bodyPr>
          <a:lstStyle/>
          <a:p>
            <a:pPr algn="ctr"/>
            <a:r>
              <a:rPr lang="en-US" sz="1400" dirty="0">
                <a:latin typeface="+mn-lt"/>
              </a:rPr>
              <a:t>Hyperkalemia</a:t>
            </a:r>
            <a:r>
              <a:rPr lang="en-US" sz="1400" baseline="30000" dirty="0">
                <a:latin typeface="Arial Narrow" panose="020B0606020202030204" pitchFamily="34" charset="0"/>
              </a:rPr>
              <a:t>§</a:t>
            </a:r>
          </a:p>
        </p:txBody>
      </p:sp>
      <p:sp>
        <p:nvSpPr>
          <p:cNvPr id="100" name="TextBox 99"/>
          <p:cNvSpPr txBox="1"/>
          <p:nvPr/>
        </p:nvSpPr>
        <p:spPr>
          <a:xfrm>
            <a:off x="7349950" y="3970846"/>
            <a:ext cx="1160894" cy="307777"/>
          </a:xfrm>
          <a:prstGeom prst="rect">
            <a:avLst/>
          </a:prstGeom>
          <a:noFill/>
        </p:spPr>
        <p:txBody>
          <a:bodyPr wrap="none" rtlCol="0">
            <a:spAutoFit/>
          </a:bodyPr>
          <a:lstStyle/>
          <a:p>
            <a:pPr algn="ctr"/>
            <a:r>
              <a:rPr lang="en-US" sz="1400" dirty="0">
                <a:latin typeface="+mn-lt"/>
              </a:rPr>
              <a:t>Angioedema</a:t>
            </a:r>
            <a:r>
              <a:rPr lang="en-US" sz="1400" baseline="30000" dirty="0">
                <a:latin typeface="Arial Narrow" panose="020B0606020202030204" pitchFamily="34" charset="0"/>
              </a:rPr>
              <a:t>¶</a:t>
            </a:r>
          </a:p>
        </p:txBody>
      </p:sp>
      <p:sp>
        <p:nvSpPr>
          <p:cNvPr id="101" name="TextBox 100"/>
          <p:cNvSpPr txBox="1"/>
          <p:nvPr/>
        </p:nvSpPr>
        <p:spPr>
          <a:xfrm>
            <a:off x="5830958" y="3969578"/>
            <a:ext cx="1141723" cy="523220"/>
          </a:xfrm>
          <a:prstGeom prst="rect">
            <a:avLst/>
          </a:prstGeom>
          <a:noFill/>
        </p:spPr>
        <p:txBody>
          <a:bodyPr wrap="none" rtlCol="0">
            <a:spAutoFit/>
          </a:bodyPr>
          <a:lstStyle/>
          <a:p>
            <a:pPr algn="ctr"/>
            <a:r>
              <a:rPr lang="en-US" sz="1400" dirty="0" smtClean="0">
                <a:latin typeface="+mn-lt"/>
              </a:rPr>
              <a:t>Symptomatic</a:t>
            </a:r>
            <a:r>
              <a:rPr lang="en-US" sz="1400" dirty="0" smtClean="0">
                <a:latin typeface="Arial Narrow" panose="020B0606020202030204" pitchFamily="34" charset="0"/>
              </a:rPr>
              <a:t/>
            </a:r>
            <a:br>
              <a:rPr lang="en-US" sz="1400" dirty="0" smtClean="0">
                <a:latin typeface="Arial Narrow" panose="020B0606020202030204" pitchFamily="34" charset="0"/>
              </a:rPr>
            </a:br>
            <a:r>
              <a:rPr lang="en-US" sz="1400" dirty="0" smtClean="0">
                <a:latin typeface="+mn-lt"/>
              </a:rPr>
              <a:t>hypotension</a:t>
            </a:r>
            <a:endParaRPr lang="en-US" sz="1400" baseline="30000" dirty="0">
              <a:latin typeface="+mn-lt"/>
            </a:endParaRPr>
          </a:p>
        </p:txBody>
      </p:sp>
      <p:sp>
        <p:nvSpPr>
          <p:cNvPr id="102" name="TextBox 101"/>
          <p:cNvSpPr txBox="1"/>
          <p:nvPr/>
        </p:nvSpPr>
        <p:spPr>
          <a:xfrm>
            <a:off x="1872066" y="1962244"/>
            <a:ext cx="596637" cy="369332"/>
          </a:xfrm>
          <a:prstGeom prst="rect">
            <a:avLst/>
          </a:prstGeom>
          <a:noFill/>
        </p:spPr>
        <p:txBody>
          <a:bodyPr wrap="none" rtlCol="0" anchor="b">
            <a:spAutoFit/>
          </a:bodyPr>
          <a:lstStyle/>
          <a:p>
            <a:pPr algn="ctr"/>
            <a:r>
              <a:rPr lang="en-US" sz="1800" b="1" dirty="0" smtClean="0">
                <a:solidFill>
                  <a:srgbClr val="808080"/>
                </a:solidFill>
                <a:latin typeface="+mn-lt"/>
              </a:rPr>
              <a:t>14.3</a:t>
            </a:r>
            <a:endParaRPr lang="en-US" sz="1800" b="1" baseline="30000" dirty="0">
              <a:solidFill>
                <a:srgbClr val="808080"/>
              </a:solidFill>
              <a:latin typeface="+mn-lt"/>
            </a:endParaRPr>
          </a:p>
        </p:txBody>
      </p:sp>
      <p:sp>
        <p:nvSpPr>
          <p:cNvPr id="103" name="TextBox 102"/>
          <p:cNvSpPr txBox="1"/>
          <p:nvPr/>
        </p:nvSpPr>
        <p:spPr>
          <a:xfrm>
            <a:off x="2784485" y="3225258"/>
            <a:ext cx="479618" cy="369332"/>
          </a:xfrm>
          <a:prstGeom prst="rect">
            <a:avLst/>
          </a:prstGeom>
          <a:noFill/>
        </p:spPr>
        <p:txBody>
          <a:bodyPr wrap="none" rtlCol="0" anchor="b">
            <a:spAutoFit/>
          </a:bodyPr>
          <a:lstStyle/>
          <a:p>
            <a:pPr algn="ctr"/>
            <a:r>
              <a:rPr lang="en-US" sz="1800" b="1" dirty="0" smtClean="0">
                <a:solidFill>
                  <a:schemeClr val="accent2"/>
                </a:solidFill>
                <a:latin typeface="+mn-lt"/>
              </a:rPr>
              <a:t>3.3</a:t>
            </a:r>
            <a:endParaRPr lang="en-US" sz="1800" b="1" baseline="30000" dirty="0">
              <a:solidFill>
                <a:schemeClr val="accent2"/>
              </a:solidFill>
              <a:latin typeface="+mn-lt"/>
            </a:endParaRPr>
          </a:p>
        </p:txBody>
      </p:sp>
      <p:sp>
        <p:nvSpPr>
          <p:cNvPr id="104" name="TextBox 103"/>
          <p:cNvSpPr txBox="1"/>
          <p:nvPr/>
        </p:nvSpPr>
        <p:spPr>
          <a:xfrm>
            <a:off x="3440720" y="3095180"/>
            <a:ext cx="479618" cy="369332"/>
          </a:xfrm>
          <a:prstGeom prst="rect">
            <a:avLst/>
          </a:prstGeom>
          <a:noFill/>
        </p:spPr>
        <p:txBody>
          <a:bodyPr wrap="none" rtlCol="0" anchor="b">
            <a:spAutoFit/>
          </a:bodyPr>
          <a:lstStyle/>
          <a:p>
            <a:pPr algn="ctr"/>
            <a:r>
              <a:rPr lang="en-US" sz="1800" b="1" dirty="0" smtClean="0">
                <a:solidFill>
                  <a:srgbClr val="808080"/>
                </a:solidFill>
                <a:latin typeface="+mn-lt"/>
              </a:rPr>
              <a:t>4.5</a:t>
            </a:r>
            <a:endParaRPr lang="en-US" sz="1800" b="1" baseline="30000" dirty="0">
              <a:solidFill>
                <a:srgbClr val="808080"/>
              </a:solidFill>
              <a:latin typeface="+mn-lt"/>
            </a:endParaRPr>
          </a:p>
        </p:txBody>
      </p:sp>
      <p:sp>
        <p:nvSpPr>
          <p:cNvPr id="105" name="TextBox 104"/>
          <p:cNvSpPr txBox="1"/>
          <p:nvPr/>
        </p:nvSpPr>
        <p:spPr>
          <a:xfrm>
            <a:off x="4230062" y="1766952"/>
            <a:ext cx="596637" cy="369332"/>
          </a:xfrm>
          <a:prstGeom prst="rect">
            <a:avLst/>
          </a:prstGeom>
          <a:noFill/>
        </p:spPr>
        <p:txBody>
          <a:bodyPr wrap="none" rtlCol="0" anchor="b">
            <a:spAutoFit/>
          </a:bodyPr>
          <a:lstStyle/>
          <a:p>
            <a:pPr algn="ctr"/>
            <a:r>
              <a:rPr lang="en-US" sz="1800" b="1" dirty="0" smtClean="0">
                <a:solidFill>
                  <a:schemeClr val="accent2"/>
                </a:solidFill>
                <a:latin typeface="+mn-lt"/>
              </a:rPr>
              <a:t>16.1</a:t>
            </a:r>
            <a:endParaRPr lang="en-US" sz="1800" b="1" baseline="30000" dirty="0">
              <a:solidFill>
                <a:schemeClr val="accent2"/>
              </a:solidFill>
              <a:latin typeface="+mn-lt"/>
            </a:endParaRPr>
          </a:p>
        </p:txBody>
      </p:sp>
      <p:sp>
        <p:nvSpPr>
          <p:cNvPr id="106" name="TextBox 105"/>
          <p:cNvSpPr txBox="1"/>
          <p:nvPr/>
        </p:nvSpPr>
        <p:spPr>
          <a:xfrm>
            <a:off x="4935861" y="1662162"/>
            <a:ext cx="596637" cy="369332"/>
          </a:xfrm>
          <a:prstGeom prst="rect">
            <a:avLst/>
          </a:prstGeom>
          <a:noFill/>
        </p:spPr>
        <p:txBody>
          <a:bodyPr wrap="none" rtlCol="0" anchor="b">
            <a:spAutoFit/>
          </a:bodyPr>
          <a:lstStyle/>
          <a:p>
            <a:pPr algn="ctr"/>
            <a:r>
              <a:rPr lang="en-US" sz="1800" b="1" dirty="0" smtClean="0">
                <a:solidFill>
                  <a:srgbClr val="808080"/>
                </a:solidFill>
                <a:latin typeface="+mn-lt"/>
              </a:rPr>
              <a:t>17.3</a:t>
            </a:r>
            <a:endParaRPr lang="en-US" sz="1800" b="1" baseline="30000" dirty="0">
              <a:solidFill>
                <a:srgbClr val="808080"/>
              </a:solidFill>
              <a:latin typeface="+mn-lt"/>
            </a:endParaRPr>
          </a:p>
        </p:txBody>
      </p:sp>
      <p:sp>
        <p:nvSpPr>
          <p:cNvPr id="107" name="TextBox 106"/>
          <p:cNvSpPr txBox="1"/>
          <p:nvPr/>
        </p:nvSpPr>
        <p:spPr>
          <a:xfrm>
            <a:off x="7329506" y="3520346"/>
            <a:ext cx="513282" cy="400110"/>
          </a:xfrm>
          <a:prstGeom prst="rect">
            <a:avLst/>
          </a:prstGeom>
          <a:noFill/>
        </p:spPr>
        <p:txBody>
          <a:bodyPr wrap="none" rtlCol="0" anchor="b">
            <a:spAutoFit/>
          </a:bodyPr>
          <a:lstStyle/>
          <a:p>
            <a:pPr algn="ctr"/>
            <a:r>
              <a:rPr lang="en-US" sz="2000" b="1" dirty="0" smtClean="0">
                <a:solidFill>
                  <a:schemeClr val="accent2"/>
                </a:solidFill>
                <a:latin typeface="+mn-lt"/>
              </a:rPr>
              <a:t>0.2</a:t>
            </a:r>
            <a:endParaRPr lang="en-US" sz="2000" b="1" baseline="30000" dirty="0">
              <a:solidFill>
                <a:schemeClr val="accent2"/>
              </a:solidFill>
              <a:latin typeface="+mn-lt"/>
            </a:endParaRPr>
          </a:p>
        </p:txBody>
      </p:sp>
      <p:sp>
        <p:nvSpPr>
          <p:cNvPr id="108" name="TextBox 107"/>
          <p:cNvSpPr txBox="1"/>
          <p:nvPr/>
        </p:nvSpPr>
        <p:spPr>
          <a:xfrm>
            <a:off x="8006548" y="3569441"/>
            <a:ext cx="479618" cy="369332"/>
          </a:xfrm>
          <a:prstGeom prst="rect">
            <a:avLst/>
          </a:prstGeom>
          <a:noFill/>
        </p:spPr>
        <p:txBody>
          <a:bodyPr wrap="none" rtlCol="0" anchor="b">
            <a:spAutoFit/>
          </a:bodyPr>
          <a:lstStyle/>
          <a:p>
            <a:pPr algn="ctr"/>
            <a:r>
              <a:rPr lang="en-US" sz="1800" b="1" dirty="0" smtClean="0">
                <a:solidFill>
                  <a:srgbClr val="808080"/>
                </a:solidFill>
                <a:latin typeface="+mn-lt"/>
              </a:rPr>
              <a:t>0.1</a:t>
            </a:r>
            <a:endParaRPr lang="en-US" sz="1800" b="1" baseline="30000" dirty="0">
              <a:solidFill>
                <a:srgbClr val="808080"/>
              </a:solidFill>
              <a:latin typeface="+mn-lt"/>
            </a:endParaRPr>
          </a:p>
        </p:txBody>
      </p:sp>
      <p:sp>
        <p:nvSpPr>
          <p:cNvPr id="109" name="TextBox 108"/>
          <p:cNvSpPr txBox="1"/>
          <p:nvPr/>
        </p:nvSpPr>
        <p:spPr>
          <a:xfrm>
            <a:off x="5714750" y="2004876"/>
            <a:ext cx="596637" cy="369332"/>
          </a:xfrm>
          <a:prstGeom prst="rect">
            <a:avLst/>
          </a:prstGeom>
          <a:noFill/>
        </p:spPr>
        <p:txBody>
          <a:bodyPr wrap="none" rtlCol="0" anchor="b">
            <a:spAutoFit/>
          </a:bodyPr>
          <a:lstStyle/>
          <a:p>
            <a:pPr algn="ctr"/>
            <a:r>
              <a:rPr lang="en-US" sz="1800" b="1" dirty="0" smtClean="0">
                <a:solidFill>
                  <a:schemeClr val="accent2"/>
                </a:solidFill>
                <a:latin typeface="+mn-lt"/>
              </a:rPr>
              <a:t>14.0</a:t>
            </a:r>
            <a:endParaRPr lang="en-US" sz="1800" b="1" baseline="30000" dirty="0">
              <a:solidFill>
                <a:schemeClr val="accent2"/>
              </a:solidFill>
              <a:latin typeface="+mn-lt"/>
            </a:endParaRPr>
          </a:p>
        </p:txBody>
      </p:sp>
      <p:sp>
        <p:nvSpPr>
          <p:cNvPr id="110" name="TextBox 109"/>
          <p:cNvSpPr txBox="1"/>
          <p:nvPr/>
        </p:nvSpPr>
        <p:spPr>
          <a:xfrm>
            <a:off x="6452517" y="2573169"/>
            <a:ext cx="479618" cy="369332"/>
          </a:xfrm>
          <a:prstGeom prst="rect">
            <a:avLst/>
          </a:prstGeom>
          <a:noFill/>
        </p:spPr>
        <p:txBody>
          <a:bodyPr wrap="none" rtlCol="0" anchor="b">
            <a:spAutoFit/>
          </a:bodyPr>
          <a:lstStyle/>
          <a:p>
            <a:pPr algn="ctr"/>
            <a:r>
              <a:rPr lang="en-US" sz="1800" b="1" dirty="0" smtClean="0">
                <a:solidFill>
                  <a:srgbClr val="808080"/>
                </a:solidFill>
                <a:latin typeface="+mn-lt"/>
              </a:rPr>
              <a:t>9.2</a:t>
            </a:r>
            <a:endParaRPr lang="en-US" sz="1800" b="1" baseline="30000" dirty="0">
              <a:solidFill>
                <a:srgbClr val="808080"/>
              </a:solidFill>
              <a:latin typeface="+mn-lt"/>
            </a:endParaRPr>
          </a:p>
        </p:txBody>
      </p:sp>
      <p:sp>
        <p:nvSpPr>
          <p:cNvPr id="111" name="TextBox 110"/>
          <p:cNvSpPr txBox="1"/>
          <p:nvPr/>
        </p:nvSpPr>
        <p:spPr>
          <a:xfrm>
            <a:off x="3053591" y="2981100"/>
            <a:ext cx="615873" cy="276999"/>
          </a:xfrm>
          <a:prstGeom prst="rect">
            <a:avLst/>
          </a:prstGeom>
          <a:noFill/>
        </p:spPr>
        <p:txBody>
          <a:bodyPr wrap="none" rtlCol="0">
            <a:spAutoFit/>
          </a:bodyPr>
          <a:lstStyle/>
          <a:p>
            <a:pPr algn="ctr"/>
            <a:r>
              <a:rPr lang="en-US" sz="1200" dirty="0" smtClean="0">
                <a:latin typeface="+mn-lt"/>
              </a:rPr>
              <a:t>p=0.07</a:t>
            </a:r>
            <a:endParaRPr lang="en-US" sz="1200" baseline="30000" dirty="0">
              <a:latin typeface="+mn-lt"/>
            </a:endParaRPr>
          </a:p>
        </p:txBody>
      </p:sp>
      <p:sp>
        <p:nvSpPr>
          <p:cNvPr id="112" name="TextBox 111"/>
          <p:cNvSpPr txBox="1"/>
          <p:nvPr/>
        </p:nvSpPr>
        <p:spPr>
          <a:xfrm>
            <a:off x="4569168" y="1544477"/>
            <a:ext cx="615873" cy="276999"/>
          </a:xfrm>
          <a:prstGeom prst="rect">
            <a:avLst/>
          </a:prstGeom>
          <a:noFill/>
        </p:spPr>
        <p:txBody>
          <a:bodyPr wrap="none" rtlCol="0">
            <a:spAutoFit/>
          </a:bodyPr>
          <a:lstStyle/>
          <a:p>
            <a:pPr algn="ctr"/>
            <a:r>
              <a:rPr lang="en-US" sz="1200" dirty="0" smtClean="0">
                <a:latin typeface="+mn-lt"/>
              </a:rPr>
              <a:t>p=0.15</a:t>
            </a:r>
            <a:endParaRPr lang="en-US" sz="1200" baseline="30000" dirty="0">
              <a:latin typeface="+mn-lt"/>
            </a:endParaRPr>
          </a:p>
        </p:txBody>
      </p:sp>
      <p:sp>
        <p:nvSpPr>
          <p:cNvPr id="113" name="TextBox 112"/>
          <p:cNvSpPr txBox="1"/>
          <p:nvPr/>
        </p:nvSpPr>
        <p:spPr>
          <a:xfrm>
            <a:off x="7603850" y="3380194"/>
            <a:ext cx="615873" cy="276999"/>
          </a:xfrm>
          <a:prstGeom prst="rect">
            <a:avLst/>
          </a:prstGeom>
          <a:noFill/>
        </p:spPr>
        <p:txBody>
          <a:bodyPr wrap="none" rtlCol="0">
            <a:spAutoFit/>
          </a:bodyPr>
          <a:lstStyle/>
          <a:p>
            <a:pPr algn="ctr"/>
            <a:r>
              <a:rPr lang="en-US" sz="1200" dirty="0" smtClean="0">
                <a:latin typeface="+mn-lt"/>
              </a:rPr>
              <a:t>p=0.19</a:t>
            </a:r>
            <a:endParaRPr lang="en-US" sz="1200" baseline="30000" dirty="0">
              <a:latin typeface="+mn-lt"/>
            </a:endParaRPr>
          </a:p>
        </p:txBody>
      </p:sp>
      <p:sp>
        <p:nvSpPr>
          <p:cNvPr id="114" name="TextBox 113"/>
          <p:cNvSpPr txBox="1"/>
          <p:nvPr/>
        </p:nvSpPr>
        <p:spPr>
          <a:xfrm>
            <a:off x="6050217" y="1846828"/>
            <a:ext cx="694421" cy="276999"/>
          </a:xfrm>
          <a:prstGeom prst="rect">
            <a:avLst/>
          </a:prstGeom>
          <a:noFill/>
        </p:spPr>
        <p:txBody>
          <a:bodyPr wrap="none" rtlCol="0">
            <a:spAutoFit/>
          </a:bodyPr>
          <a:lstStyle/>
          <a:p>
            <a:pPr algn="ctr"/>
            <a:r>
              <a:rPr lang="en-US" sz="1200" dirty="0" smtClean="0">
                <a:latin typeface="+mn-lt"/>
              </a:rPr>
              <a:t>p&lt;0.001</a:t>
            </a:r>
            <a:endParaRPr lang="en-US" sz="1200" baseline="30000" dirty="0">
              <a:latin typeface="+mn-lt"/>
            </a:endParaRPr>
          </a:p>
        </p:txBody>
      </p:sp>
      <p:sp>
        <p:nvSpPr>
          <p:cNvPr id="115" name="Freeform 114"/>
          <p:cNvSpPr/>
          <p:nvPr/>
        </p:nvSpPr>
        <p:spPr>
          <a:xfrm>
            <a:off x="1080435" y="1692805"/>
            <a:ext cx="7611626" cy="2261846"/>
          </a:xfrm>
          <a:custGeom>
            <a:avLst/>
            <a:gdLst>
              <a:gd name="connsiteX0" fmla="*/ 0 w 4233863"/>
              <a:gd name="connsiteY0" fmla="*/ 0 h 3676650"/>
              <a:gd name="connsiteX1" fmla="*/ 0 w 4233863"/>
              <a:gd name="connsiteY1" fmla="*/ 3676650 h 3676650"/>
              <a:gd name="connsiteX2" fmla="*/ 61913 w 4233863"/>
              <a:gd name="connsiteY2" fmla="*/ 3671888 h 3676650"/>
              <a:gd name="connsiteX3" fmla="*/ 4233863 w 4233863"/>
              <a:gd name="connsiteY3" fmla="*/ 3671888 h 3676650"/>
            </a:gdLst>
            <a:ahLst/>
            <a:cxnLst>
              <a:cxn ang="0">
                <a:pos x="connsiteX0" y="connsiteY0"/>
              </a:cxn>
              <a:cxn ang="0">
                <a:pos x="connsiteX1" y="connsiteY1"/>
              </a:cxn>
              <a:cxn ang="0">
                <a:pos x="connsiteX2" y="connsiteY2"/>
              </a:cxn>
              <a:cxn ang="0">
                <a:pos x="connsiteX3" y="connsiteY3"/>
              </a:cxn>
            </a:cxnLst>
            <a:rect l="l" t="t" r="r" b="b"/>
            <a:pathLst>
              <a:path w="4233863" h="3676650">
                <a:moveTo>
                  <a:pt x="0" y="0"/>
                </a:moveTo>
                <a:lnTo>
                  <a:pt x="0" y="3676650"/>
                </a:lnTo>
                <a:lnTo>
                  <a:pt x="61913" y="3671888"/>
                </a:lnTo>
                <a:lnTo>
                  <a:pt x="4233863" y="3671888"/>
                </a:lnTo>
              </a:path>
            </a:pathLst>
          </a:custGeom>
          <a:no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dirty="0">
              <a:solidFill>
                <a:schemeClr val="tx1"/>
              </a:solidFill>
            </a:endParaRPr>
          </a:p>
        </p:txBody>
      </p:sp>
      <p:sp>
        <p:nvSpPr>
          <p:cNvPr id="60" name="Text Placeholder 2"/>
          <p:cNvSpPr>
            <a:spLocks noGrp="1"/>
          </p:cNvSpPr>
          <p:nvPr>
            <p:ph type="body" sz="quarter" idx="10"/>
          </p:nvPr>
        </p:nvSpPr>
        <p:spPr>
          <a:xfrm>
            <a:off x="640080" y="737084"/>
            <a:ext cx="7945120" cy="290426"/>
          </a:xfrm>
        </p:spPr>
        <p:txBody>
          <a:bodyPr/>
          <a:lstStyle/>
          <a:p>
            <a:r>
              <a:rPr lang="en-GB" dirty="0" smtClean="0"/>
              <a:t>Four most frequently reported adverse reactions and incidence of angioedema </a:t>
            </a:r>
            <a:r>
              <a:rPr lang="en-GB" dirty="0"/>
              <a:t>in </a:t>
            </a:r>
            <a:r>
              <a:rPr lang="en-GB" dirty="0" smtClean="0"/>
              <a:t>PARADIGM-HF</a:t>
            </a:r>
            <a:endParaRPr lang="en-GB" baseline="30000" dirty="0"/>
          </a:p>
          <a:p>
            <a:endParaRPr lang="en-GB" dirty="0"/>
          </a:p>
        </p:txBody>
      </p:sp>
      <p:sp>
        <p:nvSpPr>
          <p:cNvPr id="57"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35</a:t>
            </a:fld>
            <a:endParaRPr lang="en-US" dirty="0" smtClean="0"/>
          </a:p>
        </p:txBody>
      </p:sp>
    </p:spTree>
    <p:extLst>
      <p:ext uri="{BB962C8B-B14F-4D97-AF65-F5344CB8AC3E}">
        <p14:creationId xmlns:p14="http://schemas.microsoft.com/office/powerpoint/2010/main" val="298526189"/>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200" dirty="0" smtClean="0"/>
              <a:t>Worsening heart failure symptoms increase the risk of morbidity and mortality </a:t>
            </a:r>
            <a:endParaRPr lang="en-GB" sz="3200" dirty="0"/>
          </a:p>
        </p:txBody>
      </p:sp>
      <p:sp>
        <p:nvSpPr>
          <p:cNvPr id="7" name="Rounded Rectangle 6"/>
          <p:cNvSpPr/>
          <p:nvPr/>
        </p:nvSpPr>
        <p:spPr>
          <a:xfrm>
            <a:off x="2842764" y="2174672"/>
            <a:ext cx="5168465" cy="930766"/>
          </a:xfrm>
          <a:prstGeom prst="roundRect">
            <a:avLst/>
          </a:prstGeom>
          <a:gradFill flip="none" rotWithShape="1">
            <a:gsLst>
              <a:gs pos="29000">
                <a:srgbClr val="E8AE00"/>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GB" sz="2000" dirty="0" smtClean="0">
                <a:solidFill>
                  <a:schemeClr val="tx1"/>
                </a:solidFill>
              </a:rPr>
              <a:t>greater </a:t>
            </a:r>
            <a:r>
              <a:rPr lang="en-GB" sz="2000" dirty="0">
                <a:solidFill>
                  <a:schemeClr val="tx1"/>
                </a:solidFill>
              </a:rPr>
              <a:t>risk of </a:t>
            </a:r>
            <a:r>
              <a:rPr lang="en-GB" sz="2000" b="1" dirty="0">
                <a:solidFill>
                  <a:schemeClr val="tx1"/>
                </a:solidFill>
              </a:rPr>
              <a:t>all-cause mortality </a:t>
            </a:r>
            <a:r>
              <a:rPr lang="en-GB" sz="2000" dirty="0">
                <a:solidFill>
                  <a:schemeClr val="tx1"/>
                </a:solidFill>
              </a:rPr>
              <a:t>for </a:t>
            </a:r>
            <a:r>
              <a:rPr lang="en-GB" sz="2000" dirty="0" smtClean="0">
                <a:solidFill>
                  <a:schemeClr val="tx1"/>
                </a:solidFill>
              </a:rPr>
              <a:t>patients whose </a:t>
            </a:r>
            <a:r>
              <a:rPr lang="en-GB" sz="2000" dirty="0">
                <a:solidFill>
                  <a:schemeClr val="tx1"/>
                </a:solidFill>
              </a:rPr>
              <a:t>symptoms require a heart failure </a:t>
            </a:r>
            <a:r>
              <a:rPr lang="en-GB" sz="2000" dirty="0" smtClean="0">
                <a:solidFill>
                  <a:schemeClr val="tx1"/>
                </a:solidFill>
              </a:rPr>
              <a:t>hospitalization</a:t>
            </a:r>
            <a:r>
              <a:rPr lang="en-GB" sz="2000" baseline="30000" dirty="0" smtClean="0">
                <a:solidFill>
                  <a:schemeClr val="tx1"/>
                </a:solidFill>
              </a:rPr>
              <a:t>1</a:t>
            </a:r>
            <a:endParaRPr lang="en-GB" sz="2000" baseline="30000" dirty="0">
              <a:solidFill>
                <a:schemeClr val="tx1"/>
              </a:solidFill>
            </a:endParaRPr>
          </a:p>
        </p:txBody>
      </p:sp>
      <p:sp>
        <p:nvSpPr>
          <p:cNvPr id="8" name="Rounded Rectangle 7"/>
          <p:cNvSpPr/>
          <p:nvPr/>
        </p:nvSpPr>
        <p:spPr>
          <a:xfrm>
            <a:off x="2856412" y="3351798"/>
            <a:ext cx="5154816" cy="930676"/>
          </a:xfrm>
          <a:prstGeom prst="roundRect">
            <a:avLst/>
          </a:prstGeom>
          <a:gradFill flip="none" rotWithShape="1">
            <a:gsLst>
              <a:gs pos="29000">
                <a:srgbClr val="E8AE00"/>
              </a:gs>
              <a:gs pos="100000">
                <a:schemeClr val="bg2"/>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smtClean="0">
                <a:solidFill>
                  <a:srgbClr val="333F50"/>
                </a:solidFill>
              </a:rPr>
              <a:t>greater </a:t>
            </a:r>
            <a:r>
              <a:rPr lang="en-US" sz="2000" dirty="0">
                <a:solidFill>
                  <a:srgbClr val="333F50"/>
                </a:solidFill>
              </a:rPr>
              <a:t>risk of </a:t>
            </a:r>
            <a:r>
              <a:rPr lang="en-US" sz="2000" b="1" dirty="0">
                <a:solidFill>
                  <a:srgbClr val="333F50"/>
                </a:solidFill>
              </a:rPr>
              <a:t>all-cause</a:t>
            </a:r>
            <a:r>
              <a:rPr lang="en-US" sz="2000" dirty="0">
                <a:solidFill>
                  <a:srgbClr val="333F50"/>
                </a:solidFill>
              </a:rPr>
              <a:t> </a:t>
            </a:r>
            <a:r>
              <a:rPr lang="en-US" sz="2000" b="1" dirty="0">
                <a:solidFill>
                  <a:srgbClr val="333F50"/>
                </a:solidFill>
              </a:rPr>
              <a:t>mortality</a:t>
            </a:r>
            <a:r>
              <a:rPr lang="en-US" sz="2000" dirty="0">
                <a:solidFill>
                  <a:srgbClr val="333F50"/>
                </a:solidFill>
              </a:rPr>
              <a:t> in patients with worsening heart failure </a:t>
            </a:r>
            <a:r>
              <a:rPr lang="en-US" sz="2000" dirty="0" smtClean="0">
                <a:solidFill>
                  <a:srgbClr val="333F50"/>
                </a:solidFill>
              </a:rPr>
              <a:t>symptoms</a:t>
            </a:r>
            <a:r>
              <a:rPr lang="en-US" sz="2000" baseline="30000" dirty="0" smtClean="0">
                <a:solidFill>
                  <a:srgbClr val="333F50"/>
                </a:solidFill>
              </a:rPr>
              <a:t>1</a:t>
            </a:r>
            <a:endParaRPr lang="en-US" sz="2000" baseline="30000" dirty="0">
              <a:solidFill>
                <a:srgbClr val="333F50"/>
              </a:solidFill>
            </a:endParaRPr>
          </a:p>
        </p:txBody>
      </p:sp>
      <p:sp>
        <p:nvSpPr>
          <p:cNvPr id="9" name="TextBox 8"/>
          <p:cNvSpPr txBox="1"/>
          <p:nvPr/>
        </p:nvSpPr>
        <p:spPr>
          <a:xfrm>
            <a:off x="1152515" y="2092177"/>
            <a:ext cx="1617751" cy="1446550"/>
          </a:xfrm>
          <a:prstGeom prst="rect">
            <a:avLst/>
          </a:prstGeom>
          <a:noFill/>
          <a:effectLst>
            <a:reflection blurRad="6350" stA="52000" endA="300" endPos="16000" dir="5400000" sy="-100000" algn="bl" rotWithShape="0"/>
          </a:effectLst>
        </p:spPr>
        <p:txBody>
          <a:bodyPr wrap="none" rtlCol="0">
            <a:spAutoFit/>
          </a:bodyPr>
          <a:lstStyle/>
          <a:p>
            <a:r>
              <a:rPr lang="en-US" sz="8800" b="1" dirty="0" smtClean="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rPr>
              <a:t>6X</a:t>
            </a:r>
            <a:endParaRPr lang="en-US" sz="8800" b="1" baseline="30000" dirty="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endParaRPr>
          </a:p>
        </p:txBody>
      </p:sp>
      <p:sp>
        <p:nvSpPr>
          <p:cNvPr id="10" name="TextBox 9"/>
          <p:cNvSpPr txBox="1"/>
          <p:nvPr/>
        </p:nvSpPr>
        <p:spPr>
          <a:xfrm>
            <a:off x="1166163" y="3238506"/>
            <a:ext cx="1617751" cy="1446550"/>
          </a:xfrm>
          <a:prstGeom prst="rect">
            <a:avLst/>
          </a:prstGeom>
          <a:noFill/>
          <a:effectLst>
            <a:reflection blurRad="6350" stA="52000" endA="300" endPos="16000" dir="5400000" sy="-100000" algn="bl" rotWithShape="0"/>
          </a:effectLst>
        </p:spPr>
        <p:txBody>
          <a:bodyPr wrap="none" rtlCol="0">
            <a:spAutoFit/>
          </a:bodyPr>
          <a:lstStyle/>
          <a:p>
            <a:r>
              <a:rPr lang="en-US" sz="8800" b="1" dirty="0" smtClean="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rPr>
              <a:t>5X</a:t>
            </a:r>
            <a:endParaRPr lang="en-US" sz="11500" b="1" dirty="0">
              <a:gradFill flip="none" rotWithShape="1">
                <a:gsLst>
                  <a:gs pos="0">
                    <a:srgbClr val="E1AA1E"/>
                  </a:gs>
                  <a:gs pos="100000">
                    <a:srgbClr val="FADC00"/>
                  </a:gs>
                </a:gsLst>
                <a:lin ang="13500000" scaled="1"/>
                <a:tileRect/>
              </a:gradFill>
              <a:effectLst>
                <a:reflection blurRad="6350" stA="55000" endA="300" endPos="24000" dir="5400000" sy="-100000" algn="bl" rotWithShape="0"/>
              </a:effectLst>
              <a:latin typeface="News Gothic MT" panose="020B0503020103020203" pitchFamily="34" charset="0"/>
            </a:endParaRPr>
          </a:p>
        </p:txBody>
      </p:sp>
      <p:sp>
        <p:nvSpPr>
          <p:cNvPr id="11" name="Footer Placeholder 1"/>
          <p:cNvSpPr>
            <a:spLocks noGrp="1"/>
          </p:cNvSpPr>
          <p:nvPr>
            <p:ph type="ftr" sz="quarter" idx="4294967295"/>
          </p:nvPr>
        </p:nvSpPr>
        <p:spPr>
          <a:xfrm>
            <a:off x="564671" y="4720199"/>
            <a:ext cx="7736081" cy="188119"/>
          </a:xfrm>
          <a:prstGeom prst="rect">
            <a:avLst/>
          </a:prstGeom>
        </p:spPr>
        <p:txBody>
          <a:bodyPr/>
          <a:lstStyle/>
          <a:p>
            <a:r>
              <a:rPr lang="en-GB" sz="800" dirty="0" smtClean="0"/>
              <a:t>HFrEF=heart </a:t>
            </a:r>
            <a:r>
              <a:rPr lang="en-GB" sz="800" dirty="0"/>
              <a:t>failure with reduced ejection fraction</a:t>
            </a:r>
            <a:br>
              <a:rPr lang="en-GB" sz="800" dirty="0"/>
            </a:br>
            <a:r>
              <a:rPr lang="en-GB" sz="800" dirty="0"/>
              <a:t>1. Okumura  et al. Circulation 2016;133:2254–62</a:t>
            </a:r>
          </a:p>
        </p:txBody>
      </p:sp>
      <p:sp>
        <p:nvSpPr>
          <p:cNvPr id="14" name="Rounded Rectangle 13"/>
          <p:cNvSpPr>
            <a:spLocks noChangeArrowheads="1"/>
          </p:cNvSpPr>
          <p:nvPr/>
        </p:nvSpPr>
        <p:spPr bwMode="auto">
          <a:xfrm>
            <a:off x="1166163" y="1289716"/>
            <a:ext cx="6845066" cy="606977"/>
          </a:xfrm>
          <a:prstGeom prst="roundRect">
            <a:avLst>
              <a:gd name="adj" fmla="val 16667"/>
            </a:avLst>
          </a:prstGeom>
          <a:noFill/>
          <a:ln w="44450" algn="ctr">
            <a:solidFill>
              <a:schemeClr val="accent2"/>
            </a:solidFill>
            <a:round/>
            <a:headEnd/>
            <a:tailEnd/>
          </a:ln>
        </p:spPr>
        <p:txBody>
          <a:bodyPr anchor="ctr"/>
          <a:lstStyle>
            <a:lvl1pPr eaLnBrk="0" hangingPunct="0">
              <a:spcAft>
                <a:spcPct val="20000"/>
              </a:spcAft>
              <a:buClr>
                <a:schemeClr val="accent1"/>
              </a:buClr>
              <a:buSzPct val="110000"/>
              <a:buFont typeface="Wingdings" pitchFamily="2" charset="2"/>
              <a:buChar char="§"/>
              <a:defRPr sz="2400">
                <a:solidFill>
                  <a:schemeClr val="tx1"/>
                </a:solidFill>
                <a:latin typeface="Arial" pitchFamily="34" charset="0"/>
              </a:defRPr>
            </a:lvl1pPr>
            <a:lvl2pPr marL="742950" indent="-285750" eaLnBrk="0" hangingPunct="0">
              <a:spcAft>
                <a:spcPct val="20000"/>
              </a:spcAft>
              <a:buClr>
                <a:srgbClr val="917B69"/>
              </a:buClr>
              <a:buFont typeface="Arial" pitchFamily="34" charset="0"/>
              <a:buChar char="•"/>
              <a:defRPr sz="2000">
                <a:solidFill>
                  <a:schemeClr val="tx1"/>
                </a:solidFill>
                <a:latin typeface="Arial" pitchFamily="34" charset="0"/>
              </a:defRPr>
            </a:lvl2pPr>
            <a:lvl3pPr marL="1143000" indent="-228600" eaLnBrk="0" hangingPunct="0">
              <a:spcAft>
                <a:spcPct val="20000"/>
              </a:spcAft>
              <a:buClr>
                <a:schemeClr val="tx1"/>
              </a:buClr>
              <a:buFont typeface="Arial" pitchFamily="34" charset="0"/>
              <a:buChar char="–"/>
              <a:defRPr>
                <a:solidFill>
                  <a:schemeClr val="tx1"/>
                </a:solidFill>
                <a:latin typeface="Arial" pitchFamily="34" charset="0"/>
              </a:defRPr>
            </a:lvl3pPr>
            <a:lvl4pPr marL="1600200" indent="-228600" eaLnBrk="0" hangingPunct="0">
              <a:spcAft>
                <a:spcPct val="20000"/>
              </a:spcAft>
              <a:buClr>
                <a:schemeClr val="tx1"/>
              </a:buClr>
              <a:buFont typeface="Arial" pitchFamily="34" charset="0"/>
              <a:buChar char="•"/>
              <a:defRPr sz="1600">
                <a:solidFill>
                  <a:schemeClr val="tx1"/>
                </a:solidFill>
                <a:latin typeface="Arial" pitchFamily="34" charset="0"/>
              </a:defRPr>
            </a:lvl4pPr>
            <a:lvl5pPr marL="2057400" indent="-228600" eaLnBrk="0" hangingPunct="0">
              <a:spcAft>
                <a:spcPct val="20000"/>
              </a:spcAft>
              <a:buChar char="»"/>
              <a:defRPr sz="1400">
                <a:solidFill>
                  <a:schemeClr val="tx1"/>
                </a:solidFill>
                <a:latin typeface="Arial" pitchFamily="34" charset="0"/>
              </a:defRPr>
            </a:lvl5pPr>
            <a:lvl6pPr marL="2514600" indent="-228600" eaLnBrk="0" fontAlgn="base" hangingPunct="0">
              <a:spcBef>
                <a:spcPct val="0"/>
              </a:spcBef>
              <a:spcAft>
                <a:spcPct val="20000"/>
              </a:spcAft>
              <a:buChar char="»"/>
              <a:defRPr sz="1400">
                <a:solidFill>
                  <a:schemeClr val="tx1"/>
                </a:solidFill>
                <a:latin typeface="Arial" pitchFamily="34" charset="0"/>
              </a:defRPr>
            </a:lvl6pPr>
            <a:lvl7pPr marL="2971800" indent="-228600" eaLnBrk="0" fontAlgn="base" hangingPunct="0">
              <a:spcBef>
                <a:spcPct val="0"/>
              </a:spcBef>
              <a:spcAft>
                <a:spcPct val="20000"/>
              </a:spcAft>
              <a:buChar char="»"/>
              <a:defRPr sz="1400">
                <a:solidFill>
                  <a:schemeClr val="tx1"/>
                </a:solidFill>
                <a:latin typeface="Arial" pitchFamily="34" charset="0"/>
              </a:defRPr>
            </a:lvl7pPr>
            <a:lvl8pPr marL="3429000" indent="-228600" eaLnBrk="0" fontAlgn="base" hangingPunct="0">
              <a:spcBef>
                <a:spcPct val="0"/>
              </a:spcBef>
              <a:spcAft>
                <a:spcPct val="20000"/>
              </a:spcAft>
              <a:buChar char="»"/>
              <a:defRPr sz="1400">
                <a:solidFill>
                  <a:schemeClr val="tx1"/>
                </a:solidFill>
                <a:latin typeface="Arial" pitchFamily="34" charset="0"/>
              </a:defRPr>
            </a:lvl8pPr>
            <a:lvl9pPr marL="3886200" indent="-228600" eaLnBrk="0" fontAlgn="base" hangingPunct="0">
              <a:spcBef>
                <a:spcPct val="0"/>
              </a:spcBef>
              <a:spcAft>
                <a:spcPct val="20000"/>
              </a:spcAft>
              <a:buChar char="»"/>
              <a:defRPr sz="1400">
                <a:solidFill>
                  <a:schemeClr val="tx1"/>
                </a:solidFill>
                <a:latin typeface="Arial" pitchFamily="34" charset="0"/>
              </a:defRPr>
            </a:lvl9pPr>
          </a:lstStyle>
          <a:p>
            <a:pPr defTabSz="457200" fontAlgn="auto">
              <a:lnSpc>
                <a:spcPts val="2000"/>
              </a:lnSpc>
              <a:spcBef>
                <a:spcPts val="0"/>
              </a:spcBef>
              <a:spcAft>
                <a:spcPts val="1800"/>
              </a:spcAft>
              <a:buClr>
                <a:srgbClr val="E1AA1E"/>
              </a:buClr>
              <a:buNone/>
            </a:pPr>
            <a:r>
              <a:rPr lang="en-GB" sz="1800" dirty="0"/>
              <a:t>Worsening of </a:t>
            </a:r>
            <a:r>
              <a:rPr lang="en-GB" sz="1800" dirty="0" smtClean="0"/>
              <a:t>heart failure </a:t>
            </a:r>
            <a:r>
              <a:rPr lang="en-GB" sz="1800" dirty="0"/>
              <a:t>symptoms and signs that results in hospital admission increases the risk of readmission and death</a:t>
            </a:r>
            <a:r>
              <a:rPr lang="en-GB" sz="1800" baseline="30000" dirty="0"/>
              <a:t>1</a:t>
            </a:r>
          </a:p>
        </p:txBody>
      </p:sp>
      <p:sp>
        <p:nvSpPr>
          <p:cNvPr id="13" name="Slide Number Placeholder 1"/>
          <p:cNvSpPr>
            <a:spLocks noGrp="1"/>
          </p:cNvSpPr>
          <p:nvPr>
            <p:ph type="sldNum" sz="quarter" idx="4"/>
          </p:nvPr>
        </p:nvSpPr>
        <p:spPr>
          <a:xfrm>
            <a:off x="303421" y="4755821"/>
            <a:ext cx="400035" cy="185273"/>
          </a:xfrm>
        </p:spPr>
        <p:txBody>
          <a:bodyPr/>
          <a:lstStyle/>
          <a:p>
            <a:fld id="{E66AA3EA-0569-43EF-BBA3-83FDB109D582}" type="slidenum">
              <a:rPr lang="en-US" smtClean="0"/>
              <a:pPr/>
              <a:t>4</a:t>
            </a:fld>
            <a:endParaRPr lang="en-US" dirty="0" smtClean="0"/>
          </a:p>
        </p:txBody>
      </p:sp>
    </p:spTree>
    <p:extLst>
      <p:ext uri="{BB962C8B-B14F-4D97-AF65-F5344CB8AC3E}">
        <p14:creationId xmlns:p14="http://schemas.microsoft.com/office/powerpoint/2010/main" val="366707648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Laboratory findings </a:t>
            </a:r>
            <a:endParaRPr lang="en-US" dirty="0"/>
          </a:p>
        </p:txBody>
      </p:sp>
      <p:sp>
        <p:nvSpPr>
          <p:cNvPr id="3" name="Content Placeholder 2"/>
          <p:cNvSpPr>
            <a:spLocks noGrp="1"/>
          </p:cNvSpPr>
          <p:nvPr>
            <p:ph idx="1"/>
          </p:nvPr>
        </p:nvSpPr>
        <p:spPr/>
        <p:txBody>
          <a:bodyPr/>
          <a:lstStyle/>
          <a:p>
            <a:endParaRPr lang="en-US" dirty="0"/>
          </a:p>
          <a:p>
            <a:r>
              <a:rPr lang="en-US" dirty="0"/>
              <a:t>Normal electrolytes </a:t>
            </a:r>
          </a:p>
          <a:p>
            <a:r>
              <a:rPr lang="en-US" dirty="0" smtClean="0"/>
              <a:t>Normal </a:t>
            </a:r>
            <a:r>
              <a:rPr lang="en-US" dirty="0"/>
              <a:t>creatinine</a:t>
            </a:r>
          </a:p>
          <a:p>
            <a:r>
              <a:rPr lang="en-US" dirty="0" smtClean="0"/>
              <a:t>GFR</a:t>
            </a:r>
            <a:r>
              <a:rPr lang="en-US" dirty="0"/>
              <a:t>: 93 ml/minute/1,73 m2</a:t>
            </a:r>
          </a:p>
          <a:p>
            <a:r>
              <a:rPr lang="en-US" dirty="0" smtClean="0"/>
              <a:t>Echocardiograph</a:t>
            </a:r>
            <a:r>
              <a:rPr lang="en-US" dirty="0"/>
              <a:t>: EF 25%</a:t>
            </a:r>
          </a:p>
          <a:p>
            <a:r>
              <a:rPr lang="en-US" sz="1600" dirty="0"/>
              <a:t>Heart failure stage: NYHA 3</a:t>
            </a:r>
          </a:p>
          <a:p>
            <a:r>
              <a:rPr lang="en-US" sz="1600" dirty="0"/>
              <a:t>Tachycardia –HR: 110 bpm</a:t>
            </a:r>
          </a:p>
          <a:p>
            <a:r>
              <a:rPr lang="en-US" sz="1600" dirty="0"/>
              <a:t>Stable BP 110/75 mmHg</a:t>
            </a:r>
          </a:p>
          <a:p>
            <a:endParaRPr lang="en-US" dirty="0"/>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5BBF733F-C515-40D9-B856-7FD1FCC86CB1}" type="slidenum">
              <a:rPr lang="en-US" smtClean="0"/>
              <a:pPr/>
              <a:t>5</a:t>
            </a:fld>
            <a:endParaRPr lang="en-US"/>
          </a:p>
        </p:txBody>
      </p:sp>
    </p:spTree>
    <p:extLst>
      <p:ext uri="{BB962C8B-B14F-4D97-AF65-F5344CB8AC3E}">
        <p14:creationId xmlns:p14="http://schemas.microsoft.com/office/powerpoint/2010/main" val="1547263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0D47B54-5EF7-4B0A-9B05-D69CC9E401ED}"/>
              </a:ext>
            </a:extLst>
          </p:cNvPr>
          <p:cNvSpPr>
            <a:spLocks noGrp="1"/>
          </p:cNvSpPr>
          <p:nvPr>
            <p:ph type="title"/>
          </p:nvPr>
        </p:nvSpPr>
        <p:spPr/>
        <p:txBody>
          <a:bodyPr>
            <a:normAutofit/>
          </a:bodyPr>
          <a:lstStyle/>
          <a:p>
            <a:r>
              <a:rPr lang="en-IN" sz="2400" dirty="0"/>
              <a:t>Management: </a:t>
            </a:r>
            <a:r>
              <a:rPr lang="en-IN" sz="2400" dirty="0" smtClean="0"/>
              <a:t>13</a:t>
            </a:r>
            <a:r>
              <a:rPr lang="en-IN" sz="2400" baseline="30000" dirty="0" smtClean="0"/>
              <a:t>th </a:t>
            </a:r>
            <a:r>
              <a:rPr lang="en-IN" sz="2400" dirty="0" smtClean="0"/>
              <a:t> February 2016 (Day 35)</a:t>
            </a:r>
            <a:endParaRPr lang="en-IN" sz="2400" dirty="0"/>
          </a:p>
        </p:txBody>
      </p:sp>
      <p:sp>
        <p:nvSpPr>
          <p:cNvPr id="4" name="Footer Placeholder 3">
            <a:extLst>
              <a:ext uri="{FF2B5EF4-FFF2-40B4-BE49-F238E27FC236}">
                <a16:creationId xmlns="" xmlns:a16="http://schemas.microsoft.com/office/drawing/2014/main" id="{67A8B1FF-2BA8-4E78-A962-152F39073462}"/>
              </a:ext>
            </a:extLst>
          </p:cNvPr>
          <p:cNvSpPr>
            <a:spLocks noGrp="1"/>
          </p:cNvSpPr>
          <p:nvPr>
            <p:ph type="ftr" sz="quarter" idx="11"/>
          </p:nvPr>
        </p:nvSpPr>
        <p:spPr/>
        <p:txBody>
          <a:bodyPr/>
          <a:lstStyle/>
          <a:p>
            <a:r>
              <a:rPr lang="en-US"/>
              <a:t>Confidential</a:t>
            </a:r>
          </a:p>
        </p:txBody>
      </p:sp>
      <p:sp>
        <p:nvSpPr>
          <p:cNvPr id="5" name="Slide Number Placeholder 4">
            <a:extLst>
              <a:ext uri="{FF2B5EF4-FFF2-40B4-BE49-F238E27FC236}">
                <a16:creationId xmlns="" xmlns:a16="http://schemas.microsoft.com/office/drawing/2014/main" id="{89F82353-1124-4620-96D0-8E691E6D9422}"/>
              </a:ext>
            </a:extLst>
          </p:cNvPr>
          <p:cNvSpPr>
            <a:spLocks noGrp="1"/>
          </p:cNvSpPr>
          <p:nvPr>
            <p:ph type="sldNum" sz="quarter" idx="12"/>
          </p:nvPr>
        </p:nvSpPr>
        <p:spPr/>
        <p:txBody>
          <a:bodyPr/>
          <a:lstStyle/>
          <a:p>
            <a:fld id="{5BBF733F-C515-40D9-B856-7FD1FCC86CB1}" type="slidenum">
              <a:rPr lang="en-US" smtClean="0"/>
              <a:pPr/>
              <a:t>6</a:t>
            </a:fld>
            <a:endParaRPr lang="en-US"/>
          </a:p>
        </p:txBody>
      </p:sp>
      <p:sp>
        <p:nvSpPr>
          <p:cNvPr id="6" name="Rectangle 5"/>
          <p:cNvSpPr/>
          <p:nvPr/>
        </p:nvSpPr>
        <p:spPr>
          <a:xfrm>
            <a:off x="827584" y="1491630"/>
            <a:ext cx="4572000" cy="1477328"/>
          </a:xfrm>
          <a:prstGeom prst="rect">
            <a:avLst/>
          </a:prstGeom>
        </p:spPr>
        <p:txBody>
          <a:bodyPr>
            <a:spAutoFit/>
          </a:bodyPr>
          <a:lstStyle/>
          <a:p>
            <a:endParaRPr lang="en-US" dirty="0" smtClean="0"/>
          </a:p>
          <a:p>
            <a:r>
              <a:rPr lang="en-US" dirty="0" smtClean="0"/>
              <a:t>Furosemide 40 mg twice daily</a:t>
            </a:r>
          </a:p>
          <a:p>
            <a:r>
              <a:rPr lang="en-US" dirty="0" err="1" smtClean="0"/>
              <a:t>Bisoprolol</a:t>
            </a:r>
            <a:r>
              <a:rPr lang="en-US" dirty="0" smtClean="0"/>
              <a:t> 2.5 mg twice daily</a:t>
            </a:r>
          </a:p>
          <a:p>
            <a:r>
              <a:rPr lang="en-US" dirty="0" smtClean="0"/>
              <a:t>Ramipril 5 mg OD </a:t>
            </a:r>
          </a:p>
          <a:p>
            <a:r>
              <a:rPr lang="en-US" dirty="0" err="1" smtClean="0"/>
              <a:t>Eplerenone</a:t>
            </a:r>
            <a:r>
              <a:rPr lang="en-US" dirty="0" smtClean="0"/>
              <a:t> 25 mg orally once daily</a:t>
            </a:r>
            <a:endParaRPr lang="en-US" dirty="0"/>
          </a:p>
        </p:txBody>
      </p:sp>
    </p:spTree>
    <p:extLst>
      <p:ext uri="{BB962C8B-B14F-4D97-AF65-F5344CB8AC3E}">
        <p14:creationId xmlns:p14="http://schemas.microsoft.com/office/powerpoint/2010/main" val="40351816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 –June 2016</a:t>
            </a:r>
          </a:p>
        </p:txBody>
      </p:sp>
      <p:sp>
        <p:nvSpPr>
          <p:cNvPr id="3" name="Content Placeholder 2"/>
          <p:cNvSpPr>
            <a:spLocks noGrp="1"/>
          </p:cNvSpPr>
          <p:nvPr>
            <p:ph idx="1"/>
          </p:nvPr>
        </p:nvSpPr>
        <p:spPr/>
        <p:txBody>
          <a:bodyPr/>
          <a:lstStyle/>
          <a:p>
            <a:r>
              <a:rPr lang="en-US" dirty="0"/>
              <a:t>Patient was in the same status with no improvement</a:t>
            </a:r>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5BBF733F-C515-40D9-B856-7FD1FCC86CB1}" type="slidenum">
              <a:rPr lang="en-US" smtClean="0"/>
              <a:pPr/>
              <a:t>7</a:t>
            </a:fld>
            <a:endParaRPr lang="en-US"/>
          </a:p>
        </p:txBody>
      </p:sp>
    </p:spTree>
    <p:extLst>
      <p:ext uri="{BB962C8B-B14F-4D97-AF65-F5344CB8AC3E}">
        <p14:creationId xmlns:p14="http://schemas.microsoft.com/office/powerpoint/2010/main" val="2304653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Laboratory findings </a:t>
            </a:r>
            <a:r>
              <a:rPr lang="en-US" dirty="0"/>
              <a:t>June 2016 </a:t>
            </a:r>
          </a:p>
        </p:txBody>
      </p:sp>
      <p:sp>
        <p:nvSpPr>
          <p:cNvPr id="3" name="Content Placeholder 2"/>
          <p:cNvSpPr>
            <a:spLocks noGrp="1"/>
          </p:cNvSpPr>
          <p:nvPr>
            <p:ph idx="1"/>
          </p:nvPr>
        </p:nvSpPr>
        <p:spPr/>
        <p:txBody>
          <a:bodyPr/>
          <a:lstStyle/>
          <a:p>
            <a:endParaRPr lang="en-US" dirty="0"/>
          </a:p>
          <a:p>
            <a:endParaRPr lang="en-US" dirty="0"/>
          </a:p>
          <a:p>
            <a:r>
              <a:rPr lang="en-US" dirty="0"/>
              <a:t>Serum chemistry: Normal electrolytes and creatinine</a:t>
            </a:r>
          </a:p>
          <a:p>
            <a:r>
              <a:rPr lang="en-US" dirty="0" smtClean="0"/>
              <a:t>GFR </a:t>
            </a:r>
            <a:r>
              <a:rPr lang="en-US" dirty="0"/>
              <a:t>88 ml/minute/1,73 m2</a:t>
            </a:r>
          </a:p>
          <a:p>
            <a:endParaRPr lang="en-US" dirty="0"/>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5BBF733F-C515-40D9-B856-7FD1FCC86CB1}" type="slidenum">
              <a:rPr lang="en-US" smtClean="0"/>
              <a:pPr/>
              <a:t>8</a:t>
            </a:fld>
            <a:endParaRPr lang="en-US"/>
          </a:p>
        </p:txBody>
      </p:sp>
    </p:spTree>
    <p:extLst>
      <p:ext uri="{BB962C8B-B14F-4D97-AF65-F5344CB8AC3E}">
        <p14:creationId xmlns:p14="http://schemas.microsoft.com/office/powerpoint/2010/main" val="270075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Management–June 2016</a:t>
            </a:r>
          </a:p>
        </p:txBody>
      </p:sp>
      <p:sp>
        <p:nvSpPr>
          <p:cNvPr id="3" name="Content Placeholder 2"/>
          <p:cNvSpPr>
            <a:spLocks noGrp="1"/>
          </p:cNvSpPr>
          <p:nvPr>
            <p:ph idx="1"/>
          </p:nvPr>
        </p:nvSpPr>
        <p:spPr/>
        <p:txBody>
          <a:bodyPr/>
          <a:lstStyle/>
          <a:p>
            <a:endParaRPr lang="en-US" dirty="0"/>
          </a:p>
          <a:p>
            <a:r>
              <a:rPr lang="en-US" dirty="0"/>
              <a:t>Defibrillator without CRT (narrow QRS &lt; 110 minutes) was implanted</a:t>
            </a:r>
          </a:p>
          <a:p>
            <a:r>
              <a:rPr lang="en-US" dirty="0" smtClean="0"/>
              <a:t>Bisoprolol5 </a:t>
            </a:r>
            <a:r>
              <a:rPr lang="en-US" dirty="0"/>
              <a:t>mg twice daily, </a:t>
            </a:r>
          </a:p>
          <a:p>
            <a:r>
              <a:rPr lang="en-US" dirty="0" smtClean="0"/>
              <a:t>Eplerenone25 </a:t>
            </a:r>
            <a:r>
              <a:rPr lang="en-US" dirty="0"/>
              <a:t>mg orally once daily, </a:t>
            </a:r>
          </a:p>
          <a:p>
            <a:r>
              <a:rPr lang="en-US" dirty="0" smtClean="0"/>
              <a:t>Furosemide </a:t>
            </a:r>
            <a:r>
              <a:rPr lang="en-US" dirty="0"/>
              <a:t>40 mg twice daily</a:t>
            </a:r>
          </a:p>
          <a:p>
            <a:r>
              <a:rPr lang="en-US" dirty="0" smtClean="0"/>
              <a:t>Ramipril </a:t>
            </a:r>
            <a:r>
              <a:rPr lang="en-US" dirty="0"/>
              <a:t>was stopped and 36 hours later entresto50 mg orally twice daily was started </a:t>
            </a:r>
          </a:p>
          <a:p>
            <a:endParaRPr lang="en-US" dirty="0"/>
          </a:p>
        </p:txBody>
      </p:sp>
      <p:sp>
        <p:nvSpPr>
          <p:cNvPr id="4" name="Footer Placeholder 3"/>
          <p:cNvSpPr>
            <a:spLocks noGrp="1"/>
          </p:cNvSpPr>
          <p:nvPr>
            <p:ph type="ftr" sz="quarter" idx="11"/>
          </p:nvPr>
        </p:nvSpPr>
        <p:spPr/>
        <p:txBody>
          <a:bodyPr/>
          <a:lstStyle/>
          <a:p>
            <a:r>
              <a:rPr lang="en-US" smtClean="0"/>
              <a:t>Confidential</a:t>
            </a:r>
            <a:endParaRPr lang="en-US"/>
          </a:p>
        </p:txBody>
      </p:sp>
      <p:sp>
        <p:nvSpPr>
          <p:cNvPr id="5" name="Slide Number Placeholder 4"/>
          <p:cNvSpPr>
            <a:spLocks noGrp="1"/>
          </p:cNvSpPr>
          <p:nvPr>
            <p:ph type="sldNum" sz="quarter" idx="12"/>
          </p:nvPr>
        </p:nvSpPr>
        <p:spPr/>
        <p:txBody>
          <a:bodyPr/>
          <a:lstStyle/>
          <a:p>
            <a:fld id="{5BBF733F-C515-40D9-B856-7FD1FCC86CB1}" type="slidenum">
              <a:rPr lang="en-US" smtClean="0"/>
              <a:pPr/>
              <a:t>9</a:t>
            </a:fld>
            <a:endParaRPr lang="en-US"/>
          </a:p>
        </p:txBody>
      </p:sp>
    </p:spTree>
    <p:extLst>
      <p:ext uri="{BB962C8B-B14F-4D97-AF65-F5344CB8AC3E}">
        <p14:creationId xmlns:p14="http://schemas.microsoft.com/office/powerpoint/2010/main" val="261828127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MXnKqMqATbyYGwKl8pVif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pLNms7BHSCir3_EM390kw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AvVNrd6EQBmaC8s6oWLXHA"/>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UYoWU_CjQiqBeC8xuccI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IfxrCSTZTOuMVO8r.SbeC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c0TkpxQ0TymqqZuD8FjzD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UjjyH3VmR_.PrhCyR7FmQ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ViWo06uyTZizF3Oc3_Eo2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tZCKT6CsQkOtipPRB.L08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VeGW6qPFTkGlfGaCbXFil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CSC5.0GHQ_qBmS4eD_GXQw"/>
</p:tagLst>
</file>

<file path=ppt/theme/theme1.xml><?xml version="1.0" encoding="utf-8"?>
<a:theme xmlns:a="http://schemas.openxmlformats.org/drawingml/2006/main" name="Retrospec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7">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34E6B28-043F-4B48-AA72-862DD856C50A}">
  <we:reference id="wa104178141" version="3.1.0.23" store="en-IN" storeType="OMEX"/>
  <we:alternateReferences>
    <we:reference id="WA104178141" version="3.1.0.23"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1517</TotalTime>
  <Words>2930</Words>
  <Application>Microsoft Office PowerPoint</Application>
  <PresentationFormat>On-screen Show (16:9)</PresentationFormat>
  <Paragraphs>622</Paragraphs>
  <Slides>35</Slides>
  <Notes>13</Notes>
  <HiddenSlides>23</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35</vt:i4>
      </vt:variant>
    </vt:vector>
  </HeadingPairs>
  <TitlesOfParts>
    <vt:vector size="38" baseType="lpstr">
      <vt:lpstr>Retrospect</vt:lpstr>
      <vt:lpstr>think-cell Slide</vt:lpstr>
      <vt:lpstr>Chart</vt:lpstr>
      <vt:lpstr>CASE PROFILE FOR THE HEART FAILURE MODULES</vt:lpstr>
      <vt:lpstr>Presentation -April 2016</vt:lpstr>
      <vt:lpstr>Due to the progressive nature of HF, patients cannot be perceived as ‘stable’</vt:lpstr>
      <vt:lpstr>Worsening heart failure symptoms increase the risk of morbidity and mortality </vt:lpstr>
      <vt:lpstr>Laboratory findings </vt:lpstr>
      <vt:lpstr>Management: 13th  February 2016 (Day 35)</vt:lpstr>
      <vt:lpstr>Presentation –June 2016</vt:lpstr>
      <vt:lpstr>Laboratory findings June 2016 </vt:lpstr>
      <vt:lpstr>Management–June 2016</vt:lpstr>
      <vt:lpstr>PowerPoint Presentation</vt:lpstr>
      <vt:lpstr>2016 ACC/AHA/HFSA and ESC guidelines recommend ARNI for the treatment of HFrEF1,2 </vt:lpstr>
      <vt:lpstr>Entresto significantly reduced death from  CV causes or first hospitalization for HF*</vt:lpstr>
      <vt:lpstr>Entresto significantly reduced  CV mortality*</vt:lpstr>
      <vt:lpstr>Entresto significantly reduces the risk of first HF hospitalization,  keeping HFrEF patients out of the hospital* </vt:lpstr>
      <vt:lpstr>Entresto significantly reduced the risk of first hospitalization for HF within the first 30 days after randomization*</vt:lpstr>
      <vt:lpstr>Entresto reduced the frequency and severity of hospitalizations compared to enalapril*</vt:lpstr>
      <vt:lpstr>Lower cumulative number of HF hospitalizations per 100 HFrEF patients with Entresto, compared with enalapril</vt:lpstr>
      <vt:lpstr>Treatment with Entresto resulted in a lower likelihood of multiple hospitalizations for HF</vt:lpstr>
      <vt:lpstr>Duration of hospital stay per admission was similar for Entresto and enalapril Entresto group had 18% fewer stays in intensive care</vt:lpstr>
      <vt:lpstr>Lower proportion of Entresto-treated patients required intravenous positive inotropic support during hospitalization, compared with enalapril</vt:lpstr>
      <vt:lpstr>Entresto treatment effect for sudden cardiac death was not influenced by the presence of ICD</vt:lpstr>
      <vt:lpstr>Presentation –July 2016</vt:lpstr>
      <vt:lpstr>Laboratory and physical examination: july 2016  </vt:lpstr>
      <vt:lpstr>Management: July 2016 </vt:lpstr>
      <vt:lpstr>Presentation -August 2016</vt:lpstr>
      <vt:lpstr>PowerPoint Presentation</vt:lpstr>
      <vt:lpstr>The benefit of Entresto is significantly superior vs. enalapril on Quality of Life, in all KCCQ domains* PARADIGM-HF study</vt:lpstr>
      <vt:lpstr>Entresto is consistently superior vs. enalapril on Quality of Life – across physician-assessed NYHA classes PARADIGM-HF study</vt:lpstr>
      <vt:lpstr>Management: August 2016 </vt:lpstr>
      <vt:lpstr>The majority of patients achieved and maintained the target dose of Entresto throughout PARADIGM-HF1 </vt:lpstr>
      <vt:lpstr>The treatment benefit with Entresto relative to enalapril was maintained at lower than target doses – 1 of 2 </vt:lpstr>
      <vt:lpstr>The treatment benefit with Entresto relative to enalapril was maintained at lower than target doses – 2 of 2 </vt:lpstr>
      <vt:lpstr>What about MRA use?  </vt:lpstr>
      <vt:lpstr>No significant difference in progression of renal dysfunction with Entresto, compared with enalapril</vt:lpstr>
      <vt:lpstr>Entresto has a safety and tolerability profile comparable to that of enalapril</vt:lpstr>
    </vt:vector>
  </TitlesOfParts>
  <Manager>snehal@medtrixhealthcare.com</Manager>
  <Company>MedTrix Healthcare Pvt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Medtrix Webcast Services</dc:title>
  <dc:creator>snehal@medtrixhealthcare.com</dc:creator>
  <cp:keywords>PPT_MTX</cp:keywords>
  <dc:description>PowerPoint template of MedTrix Pvt. Ltd</dc:description>
  <cp:lastModifiedBy>Abou Antoun, Rana</cp:lastModifiedBy>
  <cp:revision>130</cp:revision>
  <dcterms:created xsi:type="dcterms:W3CDTF">2014-04-29T08:14:28Z</dcterms:created>
  <dcterms:modified xsi:type="dcterms:W3CDTF">2017-10-17T16:21:30Z</dcterms:modified>
  <cp:category>Generic template</cp:category>
  <cp:contentStatus>Complete</cp:contentStatus>
</cp:coreProperties>
</file>