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0" r:id="rId1"/>
  </p:sldMasterIdLst>
  <p:notesMasterIdLst>
    <p:notesMasterId r:id="rId23"/>
  </p:notesMasterIdLst>
  <p:sldIdLst>
    <p:sldId id="256" r:id="rId2"/>
    <p:sldId id="281" r:id="rId3"/>
    <p:sldId id="280" r:id="rId4"/>
    <p:sldId id="262" r:id="rId5"/>
    <p:sldId id="263" r:id="rId6"/>
    <p:sldId id="264" r:id="rId7"/>
    <p:sldId id="272" r:id="rId8"/>
    <p:sldId id="273" r:id="rId9"/>
    <p:sldId id="274" r:id="rId10"/>
    <p:sldId id="275" r:id="rId11"/>
    <p:sldId id="278" r:id="rId12"/>
    <p:sldId id="265" r:id="rId13"/>
    <p:sldId id="266" r:id="rId14"/>
    <p:sldId id="279" r:id="rId15"/>
    <p:sldId id="285" r:id="rId16"/>
    <p:sldId id="270" r:id="rId17"/>
    <p:sldId id="271" r:id="rId18"/>
    <p:sldId id="267" r:id="rId19"/>
    <p:sldId id="283" r:id="rId20"/>
    <p:sldId id="284" r:id="rId21"/>
    <p:sldId id="269" r:id="rId22"/>
  </p:sldIdLst>
  <p:sldSz cx="93599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3741" autoAdjust="0"/>
  </p:normalViewPr>
  <p:slideViewPr>
    <p:cSldViewPr snapToGrid="0">
      <p:cViewPr varScale="1">
        <p:scale>
          <a:sx n="83" d="100"/>
          <a:sy n="83" d="100"/>
        </p:scale>
        <p:origin x="1397" y="4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23975" y="1143000"/>
            <a:ext cx="42100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Google Shape;32;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 name="Google Shape;33;p1:notes"/>
          <p:cNvSpPr>
            <a:spLocks noGrp="1" noRot="1" noChangeAspect="1"/>
          </p:cNvSpPr>
          <p:nvPr>
            <p:ph type="sldImg" idx="2"/>
          </p:nvPr>
        </p:nvSpPr>
        <p:spPr>
          <a:xfrm>
            <a:off x="1323975" y="1143000"/>
            <a:ext cx="421005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6b99ad54e8_0_117:notes"/>
          <p:cNvSpPr>
            <a:spLocks noGrp="1" noRot="1" noChangeAspect="1"/>
          </p:cNvSpPr>
          <p:nvPr>
            <p:ph type="sldImg" idx="2"/>
          </p:nvPr>
        </p:nvSpPr>
        <p:spPr>
          <a:xfrm>
            <a:off x="1323975" y="1143000"/>
            <a:ext cx="421005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6b99ad54e8_0_11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g26b99ad54e8_0_11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extLst>
      <p:ext uri="{BB962C8B-B14F-4D97-AF65-F5344CB8AC3E}">
        <p14:creationId xmlns:p14="http://schemas.microsoft.com/office/powerpoint/2010/main" val="17975565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6b99ad54e8_0_141:notes"/>
          <p:cNvSpPr>
            <a:spLocks noGrp="1" noRot="1" noChangeAspect="1"/>
          </p:cNvSpPr>
          <p:nvPr>
            <p:ph type="sldImg" idx="2"/>
          </p:nvPr>
        </p:nvSpPr>
        <p:spPr>
          <a:xfrm>
            <a:off x="1323975" y="1143000"/>
            <a:ext cx="421005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6b99ad54e8_0_14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g26b99ad54e8_0_14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6b99ad54e8_0_160:notes"/>
          <p:cNvSpPr>
            <a:spLocks noGrp="1" noRot="1" noChangeAspect="1"/>
          </p:cNvSpPr>
          <p:nvPr>
            <p:ph type="sldImg" idx="2"/>
          </p:nvPr>
        </p:nvSpPr>
        <p:spPr>
          <a:xfrm>
            <a:off x="1323975" y="1143000"/>
            <a:ext cx="421005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26b99ad54e8_0_16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g26b99ad54e8_0_16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6b99ad54e8_0_160:notes"/>
          <p:cNvSpPr>
            <a:spLocks noGrp="1" noRot="1" noChangeAspect="1"/>
          </p:cNvSpPr>
          <p:nvPr>
            <p:ph type="sldImg" idx="2"/>
          </p:nvPr>
        </p:nvSpPr>
        <p:spPr>
          <a:xfrm>
            <a:off x="1323975" y="1143000"/>
            <a:ext cx="421005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26b99ad54e8_0_16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g26b99ad54e8_0_16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spTree>
    <p:extLst>
      <p:ext uri="{BB962C8B-B14F-4D97-AF65-F5344CB8AC3E}">
        <p14:creationId xmlns:p14="http://schemas.microsoft.com/office/powerpoint/2010/main" val="13216842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6b99ad54e8_0_160:notes"/>
          <p:cNvSpPr>
            <a:spLocks noGrp="1" noRot="1" noChangeAspect="1"/>
          </p:cNvSpPr>
          <p:nvPr>
            <p:ph type="sldImg" idx="2"/>
          </p:nvPr>
        </p:nvSpPr>
        <p:spPr>
          <a:xfrm>
            <a:off x="1323975" y="1143000"/>
            <a:ext cx="421005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26b99ad54e8_0_16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g26b99ad54e8_0_16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spTree>
    <p:extLst>
      <p:ext uri="{BB962C8B-B14F-4D97-AF65-F5344CB8AC3E}">
        <p14:creationId xmlns:p14="http://schemas.microsoft.com/office/powerpoint/2010/main" val="40947917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c2d7e7b52c_0_0:notes"/>
          <p:cNvSpPr>
            <a:spLocks noGrp="1" noRot="1" noChangeAspect="1"/>
          </p:cNvSpPr>
          <p:nvPr>
            <p:ph type="sldImg" idx="2"/>
          </p:nvPr>
        </p:nvSpPr>
        <p:spPr>
          <a:xfrm>
            <a:off x="1323975" y="1143000"/>
            <a:ext cx="421005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c2d7e7b52c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g2c2d7e7b52c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18</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6b99ad54e8_0_186:notes"/>
          <p:cNvSpPr>
            <a:spLocks noGrp="1" noRot="1" noChangeAspect="1"/>
          </p:cNvSpPr>
          <p:nvPr>
            <p:ph type="sldImg" idx="2"/>
          </p:nvPr>
        </p:nvSpPr>
        <p:spPr>
          <a:xfrm>
            <a:off x="1323975" y="1143000"/>
            <a:ext cx="421005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6b99ad54e8_0_18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g26b99ad54e8_0_18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19</a:t>
            </a:fld>
            <a:endParaRPr/>
          </a:p>
        </p:txBody>
      </p:sp>
    </p:spTree>
    <p:extLst>
      <p:ext uri="{BB962C8B-B14F-4D97-AF65-F5344CB8AC3E}">
        <p14:creationId xmlns:p14="http://schemas.microsoft.com/office/powerpoint/2010/main" val="41048373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6b99ad54e8_0_195:notes"/>
          <p:cNvSpPr>
            <a:spLocks noGrp="1" noRot="1" noChangeAspect="1"/>
          </p:cNvSpPr>
          <p:nvPr>
            <p:ph type="sldImg" idx="2"/>
          </p:nvPr>
        </p:nvSpPr>
        <p:spPr>
          <a:xfrm>
            <a:off x="1323975" y="1143000"/>
            <a:ext cx="421005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26b99ad54e8_0_19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g26b99ad54e8_0_19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g26b9ee1ce0a_0_0:notes"/>
          <p:cNvSpPr>
            <a:spLocks noGrp="1" noRot="1" noChangeAspect="1"/>
          </p:cNvSpPr>
          <p:nvPr>
            <p:ph type="sldImg" idx="2"/>
          </p:nvPr>
        </p:nvSpPr>
        <p:spPr>
          <a:xfrm>
            <a:off x="1323975" y="1143000"/>
            <a:ext cx="421005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 name="Google Shape;42;g26b9ee1ce0a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 name="Google Shape;43;g26b9ee1ce0a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extLst>
      <p:ext uri="{BB962C8B-B14F-4D97-AF65-F5344CB8AC3E}">
        <p14:creationId xmlns:p14="http://schemas.microsoft.com/office/powerpoint/2010/main" val="28830655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6b99ad54e8_0_75:notes"/>
          <p:cNvSpPr>
            <a:spLocks noGrp="1" noRot="1" noChangeAspect="1"/>
          </p:cNvSpPr>
          <p:nvPr>
            <p:ph type="sldImg" idx="2"/>
          </p:nvPr>
        </p:nvSpPr>
        <p:spPr>
          <a:xfrm>
            <a:off x="1323975" y="1143000"/>
            <a:ext cx="421005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6b99ad54e8_0_7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g26b99ad54e8_0_7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6b99ad54e8_0_99:notes"/>
          <p:cNvSpPr>
            <a:spLocks noGrp="1" noRot="1" noChangeAspect="1"/>
          </p:cNvSpPr>
          <p:nvPr>
            <p:ph type="sldImg" idx="2"/>
          </p:nvPr>
        </p:nvSpPr>
        <p:spPr>
          <a:xfrm>
            <a:off x="1323975" y="1143000"/>
            <a:ext cx="421005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6b99ad54e8_0_9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g26b99ad54e8_0_9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6b99ad54e8_0_117:notes"/>
          <p:cNvSpPr>
            <a:spLocks noGrp="1" noRot="1" noChangeAspect="1"/>
          </p:cNvSpPr>
          <p:nvPr>
            <p:ph type="sldImg" idx="2"/>
          </p:nvPr>
        </p:nvSpPr>
        <p:spPr>
          <a:xfrm>
            <a:off x="1323975" y="1143000"/>
            <a:ext cx="421005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6b99ad54e8_0_11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g26b99ad54e8_0_11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6b99ad54e8_0_117:notes"/>
          <p:cNvSpPr>
            <a:spLocks noGrp="1" noRot="1" noChangeAspect="1"/>
          </p:cNvSpPr>
          <p:nvPr>
            <p:ph type="sldImg" idx="2"/>
          </p:nvPr>
        </p:nvSpPr>
        <p:spPr>
          <a:xfrm>
            <a:off x="1323975" y="1143000"/>
            <a:ext cx="421005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6b99ad54e8_0_11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g26b99ad54e8_0_11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extLst>
      <p:ext uri="{BB962C8B-B14F-4D97-AF65-F5344CB8AC3E}">
        <p14:creationId xmlns:p14="http://schemas.microsoft.com/office/powerpoint/2010/main" val="22050378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6b99ad54e8_0_117:notes"/>
          <p:cNvSpPr>
            <a:spLocks noGrp="1" noRot="1" noChangeAspect="1"/>
          </p:cNvSpPr>
          <p:nvPr>
            <p:ph type="sldImg" idx="2"/>
          </p:nvPr>
        </p:nvSpPr>
        <p:spPr>
          <a:xfrm>
            <a:off x="1323975" y="1143000"/>
            <a:ext cx="421005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6b99ad54e8_0_11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g26b99ad54e8_0_11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extLst>
      <p:ext uri="{BB962C8B-B14F-4D97-AF65-F5344CB8AC3E}">
        <p14:creationId xmlns:p14="http://schemas.microsoft.com/office/powerpoint/2010/main" val="12180352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6b99ad54e8_0_117:notes"/>
          <p:cNvSpPr>
            <a:spLocks noGrp="1" noRot="1" noChangeAspect="1"/>
          </p:cNvSpPr>
          <p:nvPr>
            <p:ph type="sldImg" idx="2"/>
          </p:nvPr>
        </p:nvSpPr>
        <p:spPr>
          <a:xfrm>
            <a:off x="1323975" y="1143000"/>
            <a:ext cx="421005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6b99ad54e8_0_11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g26b99ad54e8_0_11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extLst>
      <p:ext uri="{BB962C8B-B14F-4D97-AF65-F5344CB8AC3E}">
        <p14:creationId xmlns:p14="http://schemas.microsoft.com/office/powerpoint/2010/main" val="29674429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6b99ad54e8_0_117:notes"/>
          <p:cNvSpPr>
            <a:spLocks noGrp="1" noRot="1" noChangeAspect="1"/>
          </p:cNvSpPr>
          <p:nvPr>
            <p:ph type="sldImg" idx="2"/>
          </p:nvPr>
        </p:nvSpPr>
        <p:spPr>
          <a:xfrm>
            <a:off x="1323975" y="1143000"/>
            <a:ext cx="421005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6b99ad54e8_0_11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g26b99ad54e8_0_11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extLst>
      <p:ext uri="{BB962C8B-B14F-4D97-AF65-F5344CB8AC3E}">
        <p14:creationId xmlns:p14="http://schemas.microsoft.com/office/powerpoint/2010/main" val="2181460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9"/>
        <p:cNvGrpSpPr/>
        <p:nvPr/>
      </p:nvGrpSpPr>
      <p:grpSpPr>
        <a:xfrm>
          <a:off x="0" y="0"/>
          <a:ext cx="0" cy="0"/>
          <a:chOff x="0" y="0"/>
          <a:chExt cx="0" cy="0"/>
        </a:xfrm>
      </p:grpSpPr>
      <p:sp>
        <p:nvSpPr>
          <p:cNvPr id="20" name="Google Shape;20;p2"/>
          <p:cNvSpPr txBox="1">
            <a:spLocks noGrp="1"/>
          </p:cNvSpPr>
          <p:nvPr>
            <p:ph type="ctrTitle"/>
          </p:nvPr>
        </p:nvSpPr>
        <p:spPr>
          <a:xfrm>
            <a:off x="701993" y="1122363"/>
            <a:ext cx="7955915" cy="2387600"/>
          </a:xfrm>
          <a:prstGeom prst="rect">
            <a:avLst/>
          </a:prstGeom>
          <a:noFill/>
          <a:ln>
            <a:noFill/>
          </a:ln>
        </p:spPr>
        <p:txBody>
          <a:bodyPr spcFirstLastPara="1" wrap="square" lIns="91425" tIns="45700" rIns="91425" bIns="45700" anchor="b" anchorCtr="0">
            <a:noAutofit/>
          </a:bodyPr>
          <a:lstStyle>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Google Shape;21;p2"/>
          <p:cNvSpPr txBox="1">
            <a:spLocks noGrp="1"/>
          </p:cNvSpPr>
          <p:nvPr>
            <p:ph type="subTitle" idx="1"/>
          </p:nvPr>
        </p:nvSpPr>
        <p:spPr>
          <a:xfrm>
            <a:off x="1169988" y="3602038"/>
            <a:ext cx="7019925" cy="1655762"/>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22" name="Google Shape;22;p2"/>
          <p:cNvSpPr txBox="1">
            <a:spLocks noGrp="1"/>
          </p:cNvSpPr>
          <p:nvPr>
            <p:ph type="dt" idx="10"/>
          </p:nvPr>
        </p:nvSpPr>
        <p:spPr>
          <a:xfrm>
            <a:off x="132674" y="6563655"/>
            <a:ext cx="2105978" cy="23195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b="1">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3063133" y="6096000"/>
            <a:ext cx="3158966" cy="231957"/>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2"/>
          <p:cNvSpPr txBox="1">
            <a:spLocks noGrp="1"/>
          </p:cNvSpPr>
          <p:nvPr>
            <p:ph type="sldNum" idx="12"/>
          </p:nvPr>
        </p:nvSpPr>
        <p:spPr>
          <a:xfrm>
            <a:off x="7117242" y="6563238"/>
            <a:ext cx="2105978" cy="18718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1">
                <a:solidFill>
                  <a:schemeClr val="lt1"/>
                </a:solidFill>
                <a:latin typeface="Calibri"/>
                <a:ea typeface="Calibri"/>
                <a:cs typeface="Calibri"/>
                <a:sym typeface="Calibri"/>
              </a:defRPr>
            </a:lvl1pPr>
            <a:lvl2pPr marL="0" lvl="1" indent="0" algn="r">
              <a:spcBef>
                <a:spcPts val="0"/>
              </a:spcBef>
              <a:buNone/>
              <a:defRPr sz="1200" b="1">
                <a:solidFill>
                  <a:schemeClr val="lt1"/>
                </a:solidFill>
                <a:latin typeface="Calibri"/>
                <a:ea typeface="Calibri"/>
                <a:cs typeface="Calibri"/>
                <a:sym typeface="Calibri"/>
              </a:defRPr>
            </a:lvl2pPr>
            <a:lvl3pPr marL="0" lvl="2" indent="0" algn="r">
              <a:spcBef>
                <a:spcPts val="0"/>
              </a:spcBef>
              <a:buNone/>
              <a:defRPr sz="1200" b="1">
                <a:solidFill>
                  <a:schemeClr val="lt1"/>
                </a:solidFill>
                <a:latin typeface="Calibri"/>
                <a:ea typeface="Calibri"/>
                <a:cs typeface="Calibri"/>
                <a:sym typeface="Calibri"/>
              </a:defRPr>
            </a:lvl3pPr>
            <a:lvl4pPr marL="0" lvl="3" indent="0" algn="r">
              <a:spcBef>
                <a:spcPts val="0"/>
              </a:spcBef>
              <a:buNone/>
              <a:defRPr sz="1200" b="1">
                <a:solidFill>
                  <a:schemeClr val="lt1"/>
                </a:solidFill>
                <a:latin typeface="Calibri"/>
                <a:ea typeface="Calibri"/>
                <a:cs typeface="Calibri"/>
                <a:sym typeface="Calibri"/>
              </a:defRPr>
            </a:lvl4pPr>
            <a:lvl5pPr marL="0" lvl="4" indent="0" algn="r">
              <a:spcBef>
                <a:spcPts val="0"/>
              </a:spcBef>
              <a:buNone/>
              <a:defRPr sz="1200" b="1">
                <a:solidFill>
                  <a:schemeClr val="lt1"/>
                </a:solidFill>
                <a:latin typeface="Calibri"/>
                <a:ea typeface="Calibri"/>
                <a:cs typeface="Calibri"/>
                <a:sym typeface="Calibri"/>
              </a:defRPr>
            </a:lvl5pPr>
            <a:lvl6pPr marL="0" lvl="5" indent="0" algn="r">
              <a:spcBef>
                <a:spcPts val="0"/>
              </a:spcBef>
              <a:buNone/>
              <a:defRPr sz="1200" b="1">
                <a:solidFill>
                  <a:schemeClr val="lt1"/>
                </a:solidFill>
                <a:latin typeface="Calibri"/>
                <a:ea typeface="Calibri"/>
                <a:cs typeface="Calibri"/>
                <a:sym typeface="Calibri"/>
              </a:defRPr>
            </a:lvl6pPr>
            <a:lvl7pPr marL="0" lvl="6" indent="0" algn="r">
              <a:spcBef>
                <a:spcPts val="0"/>
              </a:spcBef>
              <a:buNone/>
              <a:defRPr sz="1200" b="1">
                <a:solidFill>
                  <a:schemeClr val="lt1"/>
                </a:solidFill>
                <a:latin typeface="Calibri"/>
                <a:ea typeface="Calibri"/>
                <a:cs typeface="Calibri"/>
                <a:sym typeface="Calibri"/>
              </a:defRPr>
            </a:lvl7pPr>
            <a:lvl8pPr marL="0" lvl="7" indent="0" algn="r">
              <a:spcBef>
                <a:spcPts val="0"/>
              </a:spcBef>
              <a:buNone/>
              <a:defRPr sz="1200" b="1">
                <a:solidFill>
                  <a:schemeClr val="lt1"/>
                </a:solidFill>
                <a:latin typeface="Calibri"/>
                <a:ea typeface="Calibri"/>
                <a:cs typeface="Calibri"/>
                <a:sym typeface="Calibri"/>
              </a:defRPr>
            </a:lvl8pPr>
            <a:lvl9pPr marL="0" lvl="8" indent="0" algn="r">
              <a:spcBef>
                <a:spcPts val="0"/>
              </a:spcBef>
              <a:buNone/>
              <a:defRPr sz="1200" b="1">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767524" y="363535"/>
            <a:ext cx="8072914"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7" name="Google Shape;27;p3"/>
          <p:cNvSpPr txBox="1">
            <a:spLocks noGrp="1"/>
          </p:cNvSpPr>
          <p:nvPr>
            <p:ph type="body" idx="1"/>
          </p:nvPr>
        </p:nvSpPr>
        <p:spPr>
          <a:xfrm>
            <a:off x="643493" y="1825625"/>
            <a:ext cx="8072914" cy="197052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8" name="Google Shape;28;p3"/>
          <p:cNvSpPr txBox="1">
            <a:spLocks noGrp="1"/>
          </p:cNvSpPr>
          <p:nvPr>
            <p:ph type="dt" idx="10"/>
          </p:nvPr>
        </p:nvSpPr>
        <p:spPr>
          <a:xfrm>
            <a:off x="132674" y="6563655"/>
            <a:ext cx="2105978" cy="23195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
          <p:cNvSpPr txBox="1">
            <a:spLocks noGrp="1"/>
          </p:cNvSpPr>
          <p:nvPr>
            <p:ph type="ftr" idx="11"/>
          </p:nvPr>
        </p:nvSpPr>
        <p:spPr>
          <a:xfrm>
            <a:off x="3063133" y="6096000"/>
            <a:ext cx="3158966" cy="231957"/>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0" name="Google Shape;30;p3"/>
          <p:cNvSpPr txBox="1">
            <a:spLocks noGrp="1"/>
          </p:cNvSpPr>
          <p:nvPr>
            <p:ph type="sldNum" idx="12"/>
          </p:nvPr>
        </p:nvSpPr>
        <p:spPr>
          <a:xfrm>
            <a:off x="7117242" y="6563238"/>
            <a:ext cx="2105978" cy="18718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7" Type="http://schemas.openxmlformats.org/officeDocument/2006/relationships/image" Target="../media/image4.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jpg"/><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dt" idx="10"/>
          </p:nvPr>
        </p:nvSpPr>
        <p:spPr>
          <a:xfrm>
            <a:off x="132674" y="6563655"/>
            <a:ext cx="2105978" cy="231957"/>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sldNum" idx="12"/>
          </p:nvPr>
        </p:nvSpPr>
        <p:spPr>
          <a:xfrm>
            <a:off x="7117242" y="6563238"/>
            <a:ext cx="2105978" cy="18718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2" name="Google Shape;12;p1"/>
          <p:cNvSpPr/>
          <p:nvPr/>
        </p:nvSpPr>
        <p:spPr>
          <a:xfrm rot="5400000">
            <a:off x="4532675" y="2030777"/>
            <a:ext cx="294765" cy="9359687"/>
          </a:xfrm>
          <a:prstGeom prst="rect">
            <a:avLst/>
          </a:prstGeom>
          <a:solidFill>
            <a:srgbClr val="00337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57" b="0" i="0" u="none" strike="noStrike" cap="none">
              <a:solidFill>
                <a:schemeClr val="lt1"/>
              </a:solidFill>
              <a:latin typeface="Calibri"/>
              <a:ea typeface="Calibri"/>
              <a:cs typeface="Calibri"/>
              <a:sym typeface="Calibri"/>
            </a:endParaRPr>
          </a:p>
        </p:txBody>
      </p:sp>
      <p:sp>
        <p:nvSpPr>
          <p:cNvPr id="13" name="Google Shape;13;p1"/>
          <p:cNvSpPr/>
          <p:nvPr/>
        </p:nvSpPr>
        <p:spPr>
          <a:xfrm>
            <a:off x="0" y="4615"/>
            <a:ext cx="9359900" cy="55931"/>
          </a:xfrm>
          <a:prstGeom prst="rect">
            <a:avLst/>
          </a:prstGeom>
          <a:solidFill>
            <a:srgbClr val="D5DE2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57" b="0" i="0" u="none" strike="noStrike" cap="none">
              <a:solidFill>
                <a:schemeClr val="lt1"/>
              </a:solidFill>
              <a:latin typeface="Calibri"/>
              <a:ea typeface="Calibri"/>
              <a:cs typeface="Calibri"/>
              <a:sym typeface="Calibri"/>
            </a:endParaRPr>
          </a:p>
        </p:txBody>
      </p:sp>
      <p:pic>
        <p:nvPicPr>
          <p:cNvPr id="14" name="Google Shape;14;p1"/>
          <p:cNvPicPr preferRelativeResize="0"/>
          <p:nvPr/>
        </p:nvPicPr>
        <p:blipFill rotWithShape="1">
          <a:blip r:embed="rId4">
            <a:alphaModFix/>
          </a:blip>
          <a:srcRect/>
          <a:stretch/>
        </p:blipFill>
        <p:spPr>
          <a:xfrm>
            <a:off x="3377130" y="1277070"/>
            <a:ext cx="2401806" cy="971128"/>
          </a:xfrm>
          <a:prstGeom prst="rect">
            <a:avLst/>
          </a:prstGeom>
          <a:noFill/>
          <a:ln>
            <a:noFill/>
          </a:ln>
        </p:spPr>
      </p:pic>
      <p:pic>
        <p:nvPicPr>
          <p:cNvPr id="15" name="Google Shape;15;p1"/>
          <p:cNvPicPr preferRelativeResize="0"/>
          <p:nvPr/>
        </p:nvPicPr>
        <p:blipFill rotWithShape="1">
          <a:blip r:embed="rId5">
            <a:alphaModFix/>
          </a:blip>
          <a:srcRect/>
          <a:stretch/>
        </p:blipFill>
        <p:spPr>
          <a:xfrm>
            <a:off x="8197635" y="223911"/>
            <a:ext cx="1037543" cy="847665"/>
          </a:xfrm>
          <a:prstGeom prst="rect">
            <a:avLst/>
          </a:prstGeom>
          <a:noFill/>
          <a:ln>
            <a:noFill/>
          </a:ln>
        </p:spPr>
      </p:pic>
      <p:pic>
        <p:nvPicPr>
          <p:cNvPr id="16" name="Google Shape;16;p1" descr="Letter_fotter"/>
          <p:cNvPicPr preferRelativeResize="0"/>
          <p:nvPr/>
        </p:nvPicPr>
        <p:blipFill rotWithShape="1">
          <a:blip r:embed="rId6">
            <a:alphaModFix/>
          </a:blip>
          <a:srcRect b="55931"/>
          <a:stretch/>
        </p:blipFill>
        <p:spPr>
          <a:xfrm>
            <a:off x="-4932" y="6162060"/>
            <a:ext cx="9359899" cy="302786"/>
          </a:xfrm>
          <a:prstGeom prst="rect">
            <a:avLst/>
          </a:prstGeom>
          <a:noFill/>
          <a:ln>
            <a:noFill/>
          </a:ln>
        </p:spPr>
      </p:pic>
      <p:sp>
        <p:nvSpPr>
          <p:cNvPr id="17" name="Google Shape;17;p1"/>
          <p:cNvSpPr txBox="1"/>
          <p:nvPr/>
        </p:nvSpPr>
        <p:spPr>
          <a:xfrm>
            <a:off x="3617636" y="6529118"/>
            <a:ext cx="2438400"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i="1" u="none" strike="noStrike" cap="none">
                <a:solidFill>
                  <a:schemeClr val="lt1"/>
                </a:solidFill>
                <a:latin typeface="Calibri"/>
                <a:ea typeface="Calibri"/>
                <a:cs typeface="Calibri"/>
                <a:sym typeface="Calibri"/>
              </a:rPr>
              <a:t>dituniversity.edu.in</a:t>
            </a:r>
            <a:endParaRPr sz="1800" b="1" i="1">
              <a:solidFill>
                <a:schemeClr val="lt1"/>
              </a:solidFill>
              <a:latin typeface="Calibri"/>
              <a:ea typeface="Calibri"/>
              <a:cs typeface="Calibri"/>
              <a:sym typeface="Calibri"/>
            </a:endParaRPr>
          </a:p>
        </p:txBody>
      </p:sp>
      <p:pic>
        <p:nvPicPr>
          <p:cNvPr id="18" name="Google Shape;18;p1"/>
          <p:cNvPicPr preferRelativeResize="0"/>
          <p:nvPr/>
        </p:nvPicPr>
        <p:blipFill rotWithShape="1">
          <a:blip r:embed="rId7">
            <a:alphaModFix/>
          </a:blip>
          <a:srcRect/>
          <a:stretch/>
        </p:blipFill>
        <p:spPr>
          <a:xfrm>
            <a:off x="16049" y="70999"/>
            <a:ext cx="1445196" cy="1335127"/>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Lst>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sp>
        <p:nvSpPr>
          <p:cNvPr id="35" name="Google Shape;35;p4"/>
          <p:cNvSpPr txBox="1">
            <a:spLocks noGrp="1"/>
          </p:cNvSpPr>
          <p:nvPr>
            <p:ph type="ctrTitle"/>
          </p:nvPr>
        </p:nvSpPr>
        <p:spPr>
          <a:xfrm>
            <a:off x="701950" y="69700"/>
            <a:ext cx="7956000" cy="3231300"/>
          </a:xfrm>
          <a:prstGeom prst="rect">
            <a:avLst/>
          </a:prstGeom>
          <a:noFill/>
          <a:ln>
            <a:noFill/>
          </a:ln>
        </p:spPr>
        <p:txBody>
          <a:bodyPr spcFirstLastPara="1" wrap="square" lIns="91425" tIns="45700" rIns="91425" bIns="45700" anchor="b" anchorCtr="0">
            <a:noAutofit/>
          </a:bodyPr>
          <a:lstStyle/>
          <a:p>
            <a:pPr marL="0" lvl="0" indent="0" algn="ctr" rtl="0">
              <a:lnSpc>
                <a:spcPct val="115000"/>
              </a:lnSpc>
              <a:spcBef>
                <a:spcPts val="0"/>
              </a:spcBef>
              <a:spcAft>
                <a:spcPts val="0"/>
              </a:spcAft>
              <a:buClr>
                <a:schemeClr val="dk1"/>
              </a:buClr>
              <a:buSzPts val="2400"/>
              <a:buFont typeface="Calibri"/>
              <a:buNone/>
            </a:pPr>
            <a:br>
              <a:rPr lang="en-US" sz="2400" b="1" dirty="0"/>
            </a:br>
            <a:r>
              <a:rPr lang="en-US" sz="4000" dirty="0">
                <a:latin typeface="Google Sans"/>
                <a:sym typeface="Calibri"/>
              </a:rPr>
              <a:t>UCF 439</a:t>
            </a:r>
            <a:br>
              <a:rPr lang="en-US" sz="5400" dirty="0">
                <a:latin typeface="Google Sans"/>
              </a:rPr>
            </a:br>
            <a:r>
              <a:rPr lang="en-US" sz="2400" b="1" dirty="0">
                <a:latin typeface="Google Sans"/>
              </a:rPr>
              <a:t>Heart Disease Prediction System </a:t>
            </a:r>
            <a:br>
              <a:rPr lang="en-US" sz="2400" b="1" dirty="0">
                <a:latin typeface="Google Sans"/>
              </a:rPr>
            </a:br>
            <a:r>
              <a:rPr lang="en-US" sz="2200" b="1" dirty="0">
                <a:latin typeface="Google Sans"/>
              </a:rPr>
              <a:t>using </a:t>
            </a:r>
            <a:br>
              <a:rPr lang="en-US" sz="2200" b="1" dirty="0">
                <a:latin typeface="Google Sans"/>
              </a:rPr>
            </a:br>
            <a:r>
              <a:rPr lang="en-US" sz="2200" b="1" dirty="0">
                <a:latin typeface="Google Sans"/>
              </a:rPr>
              <a:t>Machine Learning  and Deep Learning</a:t>
            </a:r>
            <a:br>
              <a:rPr lang="en-US" sz="4400" b="1" dirty="0">
                <a:latin typeface="Google Sans"/>
              </a:rPr>
            </a:br>
            <a:r>
              <a:rPr lang="en-US" sz="3600" dirty="0">
                <a:latin typeface="Google Sans"/>
                <a:sym typeface="Calibri"/>
              </a:rPr>
              <a:t>Group No. 5</a:t>
            </a:r>
            <a:r>
              <a:rPr lang="en-US" sz="3600" dirty="0">
                <a:latin typeface="Google Sans"/>
              </a:rPr>
              <a:t>4</a:t>
            </a:r>
            <a:endParaRPr sz="5400" b="1" dirty="0">
              <a:latin typeface="Google Sans"/>
            </a:endParaRPr>
          </a:p>
        </p:txBody>
      </p:sp>
      <p:sp>
        <p:nvSpPr>
          <p:cNvPr id="36" name="Google Shape;36;p4"/>
          <p:cNvSpPr txBox="1">
            <a:spLocks noGrp="1"/>
          </p:cNvSpPr>
          <p:nvPr>
            <p:ph type="sldNum" idx="12"/>
          </p:nvPr>
        </p:nvSpPr>
        <p:spPr>
          <a:xfrm>
            <a:off x="7117242" y="6563238"/>
            <a:ext cx="2105978" cy="18718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solidFill>
                  <a:srgbClr val="888888"/>
                </a:solidFill>
                <a:latin typeface="Calibri"/>
                <a:ea typeface="Calibri"/>
                <a:cs typeface="Calibri"/>
                <a:sym typeface="Calibri"/>
              </a:rPr>
              <a:t>1</a:t>
            </a:fld>
            <a:endParaRPr>
              <a:solidFill>
                <a:srgbClr val="888888"/>
              </a:solidFill>
              <a:latin typeface="Calibri"/>
              <a:ea typeface="Calibri"/>
              <a:cs typeface="Calibri"/>
              <a:sym typeface="Calibri"/>
            </a:endParaRPr>
          </a:p>
        </p:txBody>
      </p:sp>
      <p:sp>
        <p:nvSpPr>
          <p:cNvPr id="37" name="Google Shape;37;p4"/>
          <p:cNvSpPr txBox="1"/>
          <p:nvPr/>
        </p:nvSpPr>
        <p:spPr>
          <a:xfrm>
            <a:off x="4572765" y="3557001"/>
            <a:ext cx="4444200" cy="2743788"/>
          </a:xfrm>
          <a:prstGeom prst="rect">
            <a:avLst/>
          </a:prstGeom>
          <a:noFill/>
          <a:ln>
            <a:noFill/>
          </a:ln>
        </p:spPr>
        <p:txBody>
          <a:bodyPr spcFirstLastPara="1" wrap="square" lIns="91425" tIns="45700" rIns="91425" bIns="45700" anchor="t" anchorCtr="0">
            <a:spAutoFit/>
          </a:bodyPr>
          <a:lstStyle/>
          <a:p>
            <a:pPr marL="0" marR="0" lvl="0" indent="0" algn="just" rtl="0">
              <a:lnSpc>
                <a:spcPct val="115000"/>
              </a:lnSpc>
              <a:spcBef>
                <a:spcPts val="0"/>
              </a:spcBef>
              <a:spcAft>
                <a:spcPts val="0"/>
              </a:spcAft>
              <a:buNone/>
            </a:pPr>
            <a:r>
              <a:rPr lang="en-US" sz="2200" b="1" dirty="0">
                <a:solidFill>
                  <a:schemeClr val="dk1"/>
                </a:solidFill>
                <a:latin typeface="Google Sans"/>
                <a:ea typeface="Calibri"/>
                <a:cs typeface="Calibri"/>
                <a:sym typeface="Calibri"/>
              </a:rPr>
              <a:t>Team Members :</a:t>
            </a:r>
            <a:endParaRPr sz="2200" b="1" dirty="0">
              <a:solidFill>
                <a:schemeClr val="dk1"/>
              </a:solidFill>
              <a:latin typeface="Google Sans"/>
              <a:ea typeface="Calibri"/>
              <a:cs typeface="Calibri"/>
              <a:sym typeface="Calibri"/>
            </a:endParaRPr>
          </a:p>
          <a:p>
            <a:pPr marL="0" marR="0" lvl="0" indent="0" algn="just" rtl="0">
              <a:lnSpc>
                <a:spcPct val="100000"/>
              </a:lnSpc>
              <a:spcBef>
                <a:spcPts val="0"/>
              </a:spcBef>
              <a:spcAft>
                <a:spcPts val="0"/>
              </a:spcAft>
              <a:buNone/>
            </a:pPr>
            <a:r>
              <a:rPr lang="en-US" sz="1800" dirty="0">
                <a:solidFill>
                  <a:schemeClr val="dk1"/>
                </a:solidFill>
                <a:latin typeface="Google Sans"/>
                <a:ea typeface="Calibri"/>
                <a:cs typeface="Calibri"/>
                <a:sym typeface="Calibri"/>
              </a:rPr>
              <a:t>Ankit </a:t>
            </a:r>
            <a:r>
              <a:rPr lang="en-US" sz="1800" dirty="0" err="1">
                <a:solidFill>
                  <a:schemeClr val="dk1"/>
                </a:solidFill>
                <a:latin typeface="Google Sans"/>
                <a:ea typeface="Calibri"/>
                <a:cs typeface="Calibri"/>
                <a:sym typeface="Calibri"/>
              </a:rPr>
              <a:t>Nainwal</a:t>
            </a:r>
            <a:r>
              <a:rPr lang="en-US" sz="1800" dirty="0">
                <a:solidFill>
                  <a:schemeClr val="dk1"/>
                </a:solidFill>
                <a:latin typeface="Google Sans"/>
                <a:ea typeface="Calibri"/>
                <a:cs typeface="Calibri"/>
                <a:sym typeface="Calibri"/>
              </a:rPr>
              <a:t>         1000014497</a:t>
            </a:r>
            <a:endParaRPr sz="1800" dirty="0">
              <a:solidFill>
                <a:schemeClr val="dk1"/>
              </a:solidFill>
              <a:latin typeface="Google Sans"/>
              <a:ea typeface="Calibri"/>
              <a:cs typeface="Calibri"/>
              <a:sym typeface="Calibri"/>
            </a:endParaRPr>
          </a:p>
          <a:p>
            <a:pPr marL="0" marR="0" lvl="0" indent="0" algn="just" rtl="0">
              <a:lnSpc>
                <a:spcPct val="150000"/>
              </a:lnSpc>
              <a:spcBef>
                <a:spcPts val="0"/>
              </a:spcBef>
              <a:spcAft>
                <a:spcPts val="0"/>
              </a:spcAft>
              <a:buNone/>
            </a:pPr>
            <a:r>
              <a:rPr lang="en-US" sz="1800" dirty="0">
                <a:solidFill>
                  <a:schemeClr val="dk1"/>
                </a:solidFill>
                <a:uFill>
                  <a:noFill/>
                </a:uFill>
                <a:latin typeface="Google Sans"/>
                <a:ea typeface="Calibri"/>
                <a:cs typeface="Calibri"/>
                <a:sym typeface="Calibri"/>
              </a:rPr>
              <a:t>1000014497@dit.edu.in</a:t>
            </a:r>
          </a:p>
          <a:p>
            <a:pPr marL="0" marR="0" lvl="0" indent="0" algn="just" rtl="0">
              <a:lnSpc>
                <a:spcPct val="100000"/>
              </a:lnSpc>
              <a:spcBef>
                <a:spcPts val="0"/>
              </a:spcBef>
              <a:spcAft>
                <a:spcPts val="0"/>
              </a:spcAft>
              <a:buNone/>
            </a:pPr>
            <a:r>
              <a:rPr lang="en-US" sz="1800" dirty="0">
                <a:solidFill>
                  <a:schemeClr val="dk1"/>
                </a:solidFill>
                <a:latin typeface="Google Sans"/>
                <a:ea typeface="Calibri"/>
                <a:cs typeface="Calibri"/>
                <a:sym typeface="Calibri"/>
              </a:rPr>
              <a:t>Kamlesh Singh        1000014214</a:t>
            </a:r>
          </a:p>
          <a:p>
            <a:pPr marL="0" marR="0" lvl="0" indent="0" algn="just" rtl="0">
              <a:lnSpc>
                <a:spcPct val="100000"/>
              </a:lnSpc>
              <a:spcBef>
                <a:spcPts val="0"/>
              </a:spcBef>
              <a:spcAft>
                <a:spcPts val="0"/>
              </a:spcAft>
              <a:buNone/>
            </a:pPr>
            <a:r>
              <a:rPr lang="en-US" sz="1800" dirty="0">
                <a:solidFill>
                  <a:schemeClr val="dk1"/>
                </a:solidFill>
                <a:latin typeface="Google Sans"/>
                <a:ea typeface="Calibri"/>
                <a:cs typeface="Calibri"/>
                <a:sym typeface="Calibri"/>
              </a:rPr>
              <a:t>1000014214@dit.edu.in</a:t>
            </a:r>
          </a:p>
          <a:p>
            <a:pPr marL="0" marR="0" lvl="0" indent="0" algn="just" rtl="0">
              <a:lnSpc>
                <a:spcPct val="100000"/>
              </a:lnSpc>
              <a:spcBef>
                <a:spcPts val="0"/>
              </a:spcBef>
              <a:spcAft>
                <a:spcPts val="0"/>
              </a:spcAft>
              <a:buNone/>
            </a:pPr>
            <a:r>
              <a:rPr lang="en-US" sz="1800" dirty="0">
                <a:solidFill>
                  <a:schemeClr val="dk1"/>
                </a:solidFill>
                <a:latin typeface="Google Sans"/>
                <a:ea typeface="Calibri"/>
                <a:cs typeface="Calibri"/>
                <a:sym typeface="Calibri"/>
              </a:rPr>
              <a:t>Abhimat Kala          1000014969</a:t>
            </a:r>
            <a:endParaRPr lang="en-IN" sz="1800" dirty="0">
              <a:solidFill>
                <a:schemeClr val="dk1"/>
              </a:solidFill>
              <a:latin typeface="Google Sans"/>
              <a:ea typeface="Calibri"/>
              <a:cs typeface="Calibri"/>
              <a:sym typeface="Calibri"/>
            </a:endParaRPr>
          </a:p>
          <a:p>
            <a:pPr marL="0" marR="0" lvl="0" indent="0" algn="just" rtl="0">
              <a:lnSpc>
                <a:spcPct val="150000"/>
              </a:lnSpc>
              <a:spcBef>
                <a:spcPts val="0"/>
              </a:spcBef>
              <a:spcAft>
                <a:spcPts val="0"/>
              </a:spcAft>
              <a:buNone/>
            </a:pPr>
            <a:r>
              <a:rPr lang="en-IN" sz="1800" dirty="0">
                <a:solidFill>
                  <a:schemeClr val="dk1"/>
                </a:solidFill>
                <a:uFill>
                  <a:noFill/>
                </a:uFill>
                <a:latin typeface="Google Sans"/>
                <a:ea typeface="Calibri"/>
                <a:cs typeface="Calibri"/>
                <a:sym typeface="Calibri"/>
              </a:rPr>
              <a:t>1000014969@dit.edu.in</a:t>
            </a:r>
            <a:endParaRPr lang="en-IN" sz="1800" dirty="0">
              <a:solidFill>
                <a:schemeClr val="dk1"/>
              </a:solidFill>
              <a:latin typeface="Google Sans"/>
              <a:ea typeface="Calibri"/>
              <a:cs typeface="Calibri"/>
              <a:sym typeface="Calibri"/>
            </a:endParaRPr>
          </a:p>
          <a:p>
            <a:pPr marL="0" marR="0" lvl="0" indent="0" algn="l" rtl="0">
              <a:spcBef>
                <a:spcPts val="0"/>
              </a:spcBef>
              <a:spcAft>
                <a:spcPts val="0"/>
              </a:spcAft>
              <a:buNone/>
            </a:pPr>
            <a:endParaRPr sz="1800" dirty="0">
              <a:solidFill>
                <a:schemeClr val="dk1"/>
              </a:solidFill>
              <a:latin typeface="Google Sans"/>
              <a:ea typeface="Calibri"/>
              <a:cs typeface="Calibri"/>
              <a:sym typeface="Calibri"/>
            </a:endParaRPr>
          </a:p>
        </p:txBody>
      </p:sp>
      <p:sp>
        <p:nvSpPr>
          <p:cNvPr id="38" name="Google Shape;38;p4"/>
          <p:cNvSpPr txBox="1"/>
          <p:nvPr/>
        </p:nvSpPr>
        <p:spPr>
          <a:xfrm>
            <a:off x="342935" y="3557001"/>
            <a:ext cx="3972300" cy="1354176"/>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None/>
            </a:pPr>
            <a:r>
              <a:rPr lang="en-US" sz="2200" b="1" dirty="0">
                <a:solidFill>
                  <a:schemeClr val="dk1"/>
                </a:solidFill>
                <a:latin typeface="Google Sans"/>
                <a:ea typeface="Calibri"/>
                <a:cs typeface="Calibri"/>
                <a:sym typeface="Calibri"/>
              </a:rPr>
              <a:t>Under the guidance of </a:t>
            </a:r>
          </a:p>
          <a:p>
            <a:pPr marL="0" marR="0" lvl="0" indent="0" algn="l" rtl="0">
              <a:lnSpc>
                <a:spcPct val="115000"/>
              </a:lnSpc>
              <a:spcBef>
                <a:spcPts val="0"/>
              </a:spcBef>
              <a:spcAft>
                <a:spcPts val="0"/>
              </a:spcAft>
              <a:buNone/>
            </a:pPr>
            <a:endParaRPr sz="1800" b="1" dirty="0">
              <a:solidFill>
                <a:schemeClr val="dk1"/>
              </a:solidFill>
              <a:latin typeface="Google Sans"/>
              <a:ea typeface="Calibri"/>
              <a:cs typeface="Calibri"/>
              <a:sym typeface="Calibri"/>
            </a:endParaRPr>
          </a:p>
          <a:p>
            <a:pPr marL="0" marR="0" lvl="0" indent="0" algn="l" rtl="0">
              <a:lnSpc>
                <a:spcPct val="100000"/>
              </a:lnSpc>
              <a:spcBef>
                <a:spcPts val="0"/>
              </a:spcBef>
              <a:spcAft>
                <a:spcPts val="0"/>
              </a:spcAft>
              <a:buNone/>
            </a:pPr>
            <a:r>
              <a:rPr lang="en-US" sz="1800" dirty="0">
                <a:solidFill>
                  <a:schemeClr val="dk1"/>
                </a:solidFill>
                <a:latin typeface="Google Sans"/>
                <a:ea typeface="Calibri"/>
                <a:cs typeface="Calibri"/>
                <a:sym typeface="Calibri"/>
              </a:rPr>
              <a:t>Miss Shreya </a:t>
            </a:r>
            <a:r>
              <a:rPr lang="en-US" sz="1800" dirty="0" err="1">
                <a:solidFill>
                  <a:schemeClr val="dk1"/>
                </a:solidFill>
                <a:latin typeface="Google Sans"/>
                <a:ea typeface="Calibri"/>
                <a:cs typeface="Calibri"/>
                <a:sym typeface="Calibri"/>
              </a:rPr>
              <a:t>Deoli</a:t>
            </a:r>
            <a:r>
              <a:rPr lang="en-US" sz="1800" dirty="0">
                <a:solidFill>
                  <a:schemeClr val="dk1"/>
                </a:solidFill>
                <a:latin typeface="Google Sans"/>
                <a:ea typeface="Calibri"/>
                <a:cs typeface="Calibri"/>
                <a:sym typeface="Calibri"/>
              </a:rPr>
              <a:t> shreya.deoli@dituniversity.edu.in</a:t>
            </a:r>
            <a:endParaRPr sz="1800" dirty="0">
              <a:latin typeface="Google Sans"/>
            </a:endParaRPr>
          </a:p>
        </p:txBody>
      </p:sp>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2"/>
          <p:cNvSpPr txBox="1">
            <a:spLocks noGrp="1"/>
          </p:cNvSpPr>
          <p:nvPr>
            <p:ph type="sldNum" idx="12"/>
          </p:nvPr>
        </p:nvSpPr>
        <p:spPr>
          <a:xfrm>
            <a:off x="7117242" y="6563238"/>
            <a:ext cx="2106000" cy="1872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
        <p:nvSpPr>
          <p:cNvPr id="127" name="Google Shape;127;p12"/>
          <p:cNvSpPr txBox="1">
            <a:spLocks noGrp="1"/>
          </p:cNvSpPr>
          <p:nvPr>
            <p:ph type="title"/>
          </p:nvPr>
        </p:nvSpPr>
        <p:spPr>
          <a:xfrm>
            <a:off x="1089850" y="404275"/>
            <a:ext cx="7180200" cy="8409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1100"/>
              <a:buFont typeface="Arial"/>
              <a:buNone/>
            </a:pPr>
            <a:r>
              <a:rPr lang="en-US" sz="4400" b="1" dirty="0">
                <a:latin typeface="Georgia sans"/>
                <a:ea typeface="Times New Roman"/>
                <a:cs typeface="Times New Roman"/>
                <a:sym typeface="Times New Roman"/>
              </a:rPr>
              <a:t>Project Description</a:t>
            </a:r>
            <a:endParaRPr b="1" dirty="0">
              <a:latin typeface="Times New Roman"/>
              <a:ea typeface="Times New Roman"/>
              <a:cs typeface="Times New Roman"/>
              <a:sym typeface="Times New Roman"/>
            </a:endParaRPr>
          </a:p>
        </p:txBody>
      </p:sp>
      <p:sp>
        <p:nvSpPr>
          <p:cNvPr id="129" name="Google Shape;129;p12"/>
          <p:cNvSpPr txBox="1"/>
          <p:nvPr/>
        </p:nvSpPr>
        <p:spPr>
          <a:xfrm>
            <a:off x="320040" y="1245176"/>
            <a:ext cx="8714232" cy="4881304"/>
          </a:xfrm>
          <a:prstGeom prst="rect">
            <a:avLst/>
          </a:prstGeom>
          <a:noFill/>
          <a:ln>
            <a:noFill/>
          </a:ln>
        </p:spPr>
        <p:txBody>
          <a:bodyPr spcFirstLastPara="1" wrap="square" lIns="91425" tIns="91425" rIns="91425" bIns="91425" anchor="t" anchorCtr="0">
            <a:noAutofit/>
          </a:bodyPr>
          <a:lstStyle/>
          <a:p>
            <a:pPr marL="228600" algn="just">
              <a:lnSpc>
                <a:spcPct val="150000"/>
              </a:lnSpc>
              <a:spcBef>
                <a:spcPts val="1000"/>
              </a:spcBef>
              <a:buClr>
                <a:schemeClr val="dk1"/>
              </a:buClr>
              <a:buSzPts val="1100"/>
            </a:pPr>
            <a:r>
              <a:rPr lang="en-US" sz="1600" b="1" dirty="0">
                <a:solidFill>
                  <a:schemeClr val="dk1"/>
                </a:solidFill>
                <a:latin typeface="Google Sans"/>
                <a:ea typeface="Calibri"/>
                <a:cs typeface="Calibri"/>
                <a:sym typeface="Calibri"/>
              </a:rPr>
              <a:t>Dataset Used : </a:t>
            </a:r>
            <a:r>
              <a:rPr lang="en-US" sz="1600" dirty="0">
                <a:solidFill>
                  <a:schemeClr val="tx1"/>
                </a:solidFill>
                <a:latin typeface="Google Sans"/>
                <a:ea typeface="Calibri"/>
                <a:cs typeface="Calibri"/>
                <a:sym typeface="Calibri"/>
              </a:rPr>
              <a:t>heart_dataset_rishidamarla_271</a:t>
            </a:r>
            <a:endParaRPr lang="en-US" sz="1600" b="1" dirty="0">
              <a:solidFill>
                <a:schemeClr val="dk1"/>
              </a:solidFill>
              <a:latin typeface="Google Sans"/>
              <a:ea typeface="Calibri"/>
              <a:cs typeface="Calibri"/>
              <a:sym typeface="Calibri"/>
            </a:endParaRPr>
          </a:p>
          <a:p>
            <a:pPr marL="228600" lvl="0" indent="0" algn="just" rtl="0">
              <a:lnSpc>
                <a:spcPct val="150000"/>
              </a:lnSpc>
              <a:spcBef>
                <a:spcPts val="1000"/>
              </a:spcBef>
              <a:spcAft>
                <a:spcPts val="0"/>
              </a:spcAft>
              <a:buClr>
                <a:schemeClr val="dk1"/>
              </a:buClr>
              <a:buSzPts val="1100"/>
              <a:buFont typeface="Arial"/>
              <a:buNone/>
            </a:pPr>
            <a:endParaRPr sz="1600" b="1" dirty="0">
              <a:solidFill>
                <a:schemeClr val="dk1"/>
              </a:solidFill>
              <a:latin typeface="Google Sans"/>
              <a:ea typeface="Calibri"/>
              <a:cs typeface="Calibri"/>
              <a:sym typeface="Calibri"/>
            </a:endParaRPr>
          </a:p>
          <a:p>
            <a:pPr marL="228600" lvl="0" indent="0" algn="just" rtl="0">
              <a:lnSpc>
                <a:spcPct val="150000"/>
              </a:lnSpc>
              <a:spcBef>
                <a:spcPts val="1000"/>
              </a:spcBef>
              <a:spcAft>
                <a:spcPts val="0"/>
              </a:spcAft>
              <a:buNone/>
            </a:pPr>
            <a:endParaRPr sz="1600" b="1" dirty="0">
              <a:solidFill>
                <a:schemeClr val="dk1"/>
              </a:solidFill>
              <a:latin typeface="Google Sans"/>
              <a:ea typeface="Calibri"/>
              <a:cs typeface="Calibri"/>
              <a:sym typeface="Calibri"/>
            </a:endParaRPr>
          </a:p>
        </p:txBody>
      </p:sp>
      <p:pic>
        <p:nvPicPr>
          <p:cNvPr id="3" name="Picture 2">
            <a:extLst>
              <a:ext uri="{FF2B5EF4-FFF2-40B4-BE49-F238E27FC236}">
                <a16:creationId xmlns:a16="http://schemas.microsoft.com/office/drawing/2014/main" id="{37030E55-D66C-828F-B0DA-1AD0011CA8F6}"/>
              </a:ext>
            </a:extLst>
          </p:cNvPr>
          <p:cNvPicPr>
            <a:picLocks noChangeAspect="1"/>
          </p:cNvPicPr>
          <p:nvPr/>
        </p:nvPicPr>
        <p:blipFill>
          <a:blip r:embed="rId3"/>
          <a:stretch>
            <a:fillRect/>
          </a:stretch>
        </p:blipFill>
        <p:spPr>
          <a:xfrm>
            <a:off x="403710" y="1947672"/>
            <a:ext cx="8630562" cy="4091110"/>
          </a:xfrm>
          <a:prstGeom prst="rect">
            <a:avLst/>
          </a:prstGeom>
        </p:spPr>
      </p:pic>
    </p:spTree>
    <p:extLst>
      <p:ext uri="{BB962C8B-B14F-4D97-AF65-F5344CB8AC3E}">
        <p14:creationId xmlns:p14="http://schemas.microsoft.com/office/powerpoint/2010/main" val="3243686358"/>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2"/>
          <p:cNvSpPr txBox="1">
            <a:spLocks noGrp="1"/>
          </p:cNvSpPr>
          <p:nvPr>
            <p:ph type="sldNum" idx="12"/>
          </p:nvPr>
        </p:nvSpPr>
        <p:spPr>
          <a:xfrm>
            <a:off x="7117242" y="6563238"/>
            <a:ext cx="2106000" cy="1872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
        <p:nvSpPr>
          <p:cNvPr id="127" name="Google Shape;127;p12"/>
          <p:cNvSpPr txBox="1">
            <a:spLocks noGrp="1"/>
          </p:cNvSpPr>
          <p:nvPr>
            <p:ph type="title"/>
          </p:nvPr>
        </p:nvSpPr>
        <p:spPr>
          <a:xfrm>
            <a:off x="1089850" y="404275"/>
            <a:ext cx="7180200" cy="8409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1100"/>
              <a:buFont typeface="Arial"/>
              <a:buNone/>
            </a:pPr>
            <a:r>
              <a:rPr lang="en-US" sz="4400" b="1" dirty="0">
                <a:latin typeface="Georgia sans"/>
                <a:ea typeface="Times New Roman"/>
                <a:cs typeface="Times New Roman"/>
                <a:sym typeface="Times New Roman"/>
              </a:rPr>
              <a:t>Project Description</a:t>
            </a:r>
            <a:endParaRPr b="1" dirty="0">
              <a:latin typeface="Times New Roman"/>
              <a:ea typeface="Times New Roman"/>
              <a:cs typeface="Times New Roman"/>
              <a:sym typeface="Times New Roman"/>
            </a:endParaRPr>
          </a:p>
        </p:txBody>
      </p:sp>
      <p:sp>
        <p:nvSpPr>
          <p:cNvPr id="129" name="Google Shape;129;p12"/>
          <p:cNvSpPr txBox="1"/>
          <p:nvPr/>
        </p:nvSpPr>
        <p:spPr>
          <a:xfrm>
            <a:off x="338328" y="1245175"/>
            <a:ext cx="8650224" cy="4685108"/>
          </a:xfrm>
          <a:prstGeom prst="rect">
            <a:avLst/>
          </a:prstGeom>
          <a:noFill/>
          <a:ln>
            <a:noFill/>
          </a:ln>
        </p:spPr>
        <p:txBody>
          <a:bodyPr spcFirstLastPara="1" wrap="square" lIns="91425" tIns="91425" rIns="91425" bIns="91425" anchor="t" anchorCtr="0">
            <a:noAutofit/>
          </a:bodyPr>
          <a:lstStyle/>
          <a:p>
            <a:pPr marL="228600" algn="just">
              <a:lnSpc>
                <a:spcPct val="150000"/>
              </a:lnSpc>
              <a:spcBef>
                <a:spcPts val="1000"/>
              </a:spcBef>
              <a:buClr>
                <a:schemeClr val="dk1"/>
              </a:buClr>
              <a:buSzPts val="1100"/>
            </a:pPr>
            <a:r>
              <a:rPr lang="en-US" sz="1800" b="1" dirty="0">
                <a:solidFill>
                  <a:schemeClr val="dk1"/>
                </a:solidFill>
                <a:latin typeface="Georgia sans"/>
                <a:ea typeface="Calibri"/>
                <a:cs typeface="Calibri"/>
                <a:sym typeface="Calibri"/>
              </a:rPr>
              <a:t>Accuracy Achieved :</a:t>
            </a:r>
          </a:p>
          <a:p>
            <a:pPr marL="228600" algn="just">
              <a:lnSpc>
                <a:spcPct val="150000"/>
              </a:lnSpc>
              <a:spcBef>
                <a:spcPts val="1000"/>
              </a:spcBef>
              <a:buClr>
                <a:schemeClr val="dk1"/>
              </a:buClr>
              <a:buSzPts val="1100"/>
            </a:pPr>
            <a:endParaRPr lang="en-US" sz="1600" b="1" dirty="0">
              <a:solidFill>
                <a:schemeClr val="dk1"/>
              </a:solidFill>
              <a:latin typeface="Calibri"/>
              <a:ea typeface="Calibri"/>
              <a:cs typeface="Calibri"/>
              <a:sym typeface="Calibri"/>
            </a:endParaRPr>
          </a:p>
          <a:p>
            <a:pPr marL="228600" lvl="0" indent="0" algn="just" rtl="0">
              <a:lnSpc>
                <a:spcPct val="150000"/>
              </a:lnSpc>
              <a:spcBef>
                <a:spcPts val="1000"/>
              </a:spcBef>
              <a:spcAft>
                <a:spcPts val="0"/>
              </a:spcAft>
              <a:buClr>
                <a:schemeClr val="dk1"/>
              </a:buClr>
              <a:buSzPts val="1100"/>
              <a:buFont typeface="Arial"/>
              <a:buNone/>
            </a:pPr>
            <a:endParaRPr sz="1600" b="1" dirty="0">
              <a:solidFill>
                <a:schemeClr val="dk1"/>
              </a:solidFill>
              <a:latin typeface="Calibri"/>
              <a:ea typeface="Calibri"/>
              <a:cs typeface="Calibri"/>
              <a:sym typeface="Calibri"/>
            </a:endParaRPr>
          </a:p>
          <a:p>
            <a:pPr marL="228600" lvl="0" indent="0" algn="just" rtl="0">
              <a:lnSpc>
                <a:spcPct val="150000"/>
              </a:lnSpc>
              <a:spcBef>
                <a:spcPts val="1000"/>
              </a:spcBef>
              <a:spcAft>
                <a:spcPts val="0"/>
              </a:spcAft>
              <a:buNone/>
            </a:pPr>
            <a:endParaRPr sz="1600" b="1" dirty="0">
              <a:solidFill>
                <a:schemeClr val="dk1"/>
              </a:solidFill>
              <a:latin typeface="Calibri"/>
              <a:ea typeface="Calibri"/>
              <a:cs typeface="Calibri"/>
              <a:sym typeface="Calibri"/>
            </a:endParaRPr>
          </a:p>
        </p:txBody>
      </p:sp>
      <p:pic>
        <p:nvPicPr>
          <p:cNvPr id="4" name="Picture 3" descr="A screenshot of a data&#10;&#10;Description automatically generated">
            <a:extLst>
              <a:ext uri="{FF2B5EF4-FFF2-40B4-BE49-F238E27FC236}">
                <a16:creationId xmlns:a16="http://schemas.microsoft.com/office/drawing/2014/main" id="{A9208EE1-310E-DE8B-3327-99565115E39A}"/>
              </a:ext>
            </a:extLst>
          </p:cNvPr>
          <p:cNvPicPr>
            <a:picLocks noChangeAspect="1"/>
          </p:cNvPicPr>
          <p:nvPr/>
        </p:nvPicPr>
        <p:blipFill>
          <a:blip r:embed="rId3"/>
          <a:stretch>
            <a:fillRect/>
          </a:stretch>
        </p:blipFill>
        <p:spPr>
          <a:xfrm>
            <a:off x="2539538" y="1954788"/>
            <a:ext cx="4280823" cy="4214965"/>
          </a:xfrm>
          <a:prstGeom prst="rect">
            <a:avLst/>
          </a:prstGeom>
        </p:spPr>
      </p:pic>
    </p:spTree>
    <p:extLst>
      <p:ext uri="{BB962C8B-B14F-4D97-AF65-F5344CB8AC3E}">
        <p14:creationId xmlns:p14="http://schemas.microsoft.com/office/powerpoint/2010/main" val="3992499417"/>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3"/>
          <p:cNvSpPr txBox="1">
            <a:spLocks noGrp="1"/>
          </p:cNvSpPr>
          <p:nvPr>
            <p:ph type="sldNum" idx="12"/>
          </p:nvPr>
        </p:nvSpPr>
        <p:spPr>
          <a:xfrm>
            <a:off x="7117242" y="6563238"/>
            <a:ext cx="2106000" cy="1872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
        <p:nvSpPr>
          <p:cNvPr id="141" name="Google Shape;141;p13"/>
          <p:cNvSpPr txBox="1">
            <a:spLocks noGrp="1"/>
          </p:cNvSpPr>
          <p:nvPr>
            <p:ph type="sldNum" idx="12"/>
          </p:nvPr>
        </p:nvSpPr>
        <p:spPr>
          <a:xfrm>
            <a:off x="7117242" y="6563238"/>
            <a:ext cx="2106000" cy="1872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
        <p:nvSpPr>
          <p:cNvPr id="142" name="Google Shape;142;p13"/>
          <p:cNvSpPr txBox="1">
            <a:spLocks noGrp="1"/>
          </p:cNvSpPr>
          <p:nvPr>
            <p:ph type="title"/>
          </p:nvPr>
        </p:nvSpPr>
        <p:spPr>
          <a:xfrm>
            <a:off x="1089850" y="404275"/>
            <a:ext cx="7180200" cy="8409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1100"/>
              <a:buFont typeface="Arial"/>
              <a:buNone/>
            </a:pPr>
            <a:r>
              <a:rPr lang="en-US" sz="4000" b="1" dirty="0">
                <a:latin typeface="Georgia sans"/>
                <a:ea typeface="Times New Roman"/>
                <a:cs typeface="Times New Roman"/>
                <a:sym typeface="Times New Roman"/>
              </a:rPr>
              <a:t>Work Done</a:t>
            </a:r>
            <a:endParaRPr sz="4000" b="1" dirty="0">
              <a:latin typeface="Georgia sans"/>
              <a:ea typeface="Times New Roman"/>
              <a:cs typeface="Times New Roman"/>
              <a:sym typeface="Times New Roman"/>
            </a:endParaRPr>
          </a:p>
        </p:txBody>
      </p:sp>
      <p:sp>
        <p:nvSpPr>
          <p:cNvPr id="144" name="Google Shape;144;p13"/>
          <p:cNvSpPr txBox="1"/>
          <p:nvPr/>
        </p:nvSpPr>
        <p:spPr>
          <a:xfrm>
            <a:off x="374904" y="1245175"/>
            <a:ext cx="8558784" cy="5208550"/>
          </a:xfrm>
          <a:prstGeom prst="rect">
            <a:avLst/>
          </a:prstGeom>
          <a:noFill/>
          <a:ln>
            <a:noFill/>
          </a:ln>
        </p:spPr>
        <p:txBody>
          <a:bodyPr spcFirstLastPara="1" wrap="square" lIns="91425" tIns="91425" rIns="91425" bIns="91425" anchor="t" anchorCtr="0">
            <a:noAutofit/>
          </a:bodyPr>
          <a:lstStyle/>
          <a:p>
            <a:pPr marL="228600" lvl="0" indent="-50800" algn="l" rtl="0">
              <a:spcBef>
                <a:spcPts val="0"/>
              </a:spcBef>
              <a:spcAft>
                <a:spcPts val="0"/>
              </a:spcAft>
              <a:buClr>
                <a:schemeClr val="dk1"/>
              </a:buClr>
              <a:buSzPts val="1100"/>
              <a:buFont typeface="Arial"/>
              <a:buNone/>
            </a:pPr>
            <a:r>
              <a:rPr lang="en-US" sz="1800" b="1" dirty="0">
                <a:latin typeface="Georgia sans"/>
              </a:rPr>
              <a:t>User Interface Design:</a:t>
            </a:r>
            <a:endParaRPr lang="en-US" sz="1800" b="1" dirty="0">
              <a:solidFill>
                <a:schemeClr val="dk1"/>
              </a:solidFill>
              <a:latin typeface="Georgia sans"/>
              <a:ea typeface="Calibri"/>
              <a:cs typeface="Calibri"/>
              <a:sym typeface="Calibri"/>
            </a:endParaRPr>
          </a:p>
          <a:p>
            <a:pPr marL="228600" lvl="0" indent="-50800" algn="l" rtl="0">
              <a:spcBef>
                <a:spcPts val="0"/>
              </a:spcBef>
              <a:spcAft>
                <a:spcPts val="0"/>
              </a:spcAft>
              <a:buClr>
                <a:schemeClr val="dk1"/>
              </a:buClr>
              <a:buSzPts val="1100"/>
              <a:buFont typeface="Arial"/>
              <a:buNone/>
            </a:pPr>
            <a:endParaRPr lang="en-US" sz="1600" b="1" dirty="0">
              <a:solidFill>
                <a:schemeClr val="dk1"/>
              </a:solidFill>
              <a:latin typeface="Google Sans"/>
              <a:ea typeface="Calibri"/>
              <a:cs typeface="Calibri"/>
              <a:sym typeface="Calibri"/>
            </a:endParaRPr>
          </a:p>
          <a:p>
            <a:pPr marL="228600" lvl="0" indent="-50800" algn="l" rtl="0">
              <a:spcBef>
                <a:spcPts val="0"/>
              </a:spcBef>
              <a:spcAft>
                <a:spcPts val="0"/>
              </a:spcAft>
              <a:buClr>
                <a:schemeClr val="dk1"/>
              </a:buClr>
              <a:buSzPts val="1100"/>
              <a:buFont typeface="Arial"/>
              <a:buNone/>
            </a:pPr>
            <a:r>
              <a:rPr lang="en-US" sz="1600" dirty="0">
                <a:solidFill>
                  <a:schemeClr val="dk1"/>
                </a:solidFill>
                <a:latin typeface="Google Sans"/>
                <a:ea typeface="Calibri"/>
                <a:cs typeface="Calibri"/>
                <a:sym typeface="Calibri"/>
              </a:rPr>
              <a:t>Finalized design for the platform, ensuring easy navigation and interaction for all users.</a:t>
            </a:r>
          </a:p>
          <a:p>
            <a:pPr marL="228600" lvl="0" indent="0" algn="just" rtl="0">
              <a:lnSpc>
                <a:spcPct val="150000"/>
              </a:lnSpc>
              <a:spcBef>
                <a:spcPts val="1000"/>
              </a:spcBef>
              <a:spcAft>
                <a:spcPts val="0"/>
              </a:spcAft>
              <a:buNone/>
            </a:pPr>
            <a:endParaRPr lang="en-US" sz="1600" dirty="0">
              <a:solidFill>
                <a:schemeClr val="dk1"/>
              </a:solidFill>
              <a:latin typeface="Google Sans"/>
              <a:ea typeface="Calibri"/>
              <a:cs typeface="Calibri"/>
              <a:sym typeface="Calibri"/>
            </a:endParaRPr>
          </a:p>
        </p:txBody>
      </p:sp>
      <p:pic>
        <p:nvPicPr>
          <p:cNvPr id="3" name="Picture 2">
            <a:extLst>
              <a:ext uri="{FF2B5EF4-FFF2-40B4-BE49-F238E27FC236}">
                <a16:creationId xmlns:a16="http://schemas.microsoft.com/office/drawing/2014/main" id="{F5AB4F9F-07A2-B6F5-FE7A-C79036EC2E2C}"/>
              </a:ext>
            </a:extLst>
          </p:cNvPr>
          <p:cNvPicPr>
            <a:picLocks noChangeAspect="1"/>
          </p:cNvPicPr>
          <p:nvPr/>
        </p:nvPicPr>
        <p:blipFill rotWithShape="1">
          <a:blip r:embed="rId3"/>
          <a:srcRect l="21908" t="21866" r="23071" b="4033"/>
          <a:stretch/>
        </p:blipFill>
        <p:spPr>
          <a:xfrm>
            <a:off x="2324117" y="2316699"/>
            <a:ext cx="4660358" cy="375159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4"/>
          <p:cNvSpPr txBox="1">
            <a:spLocks noGrp="1"/>
          </p:cNvSpPr>
          <p:nvPr>
            <p:ph type="sldNum" idx="12"/>
          </p:nvPr>
        </p:nvSpPr>
        <p:spPr>
          <a:xfrm>
            <a:off x="7117242" y="6563238"/>
            <a:ext cx="2106000" cy="1872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
        <p:nvSpPr>
          <p:cNvPr id="152" name="Google Shape;152;p14"/>
          <p:cNvSpPr txBox="1">
            <a:spLocks noGrp="1"/>
          </p:cNvSpPr>
          <p:nvPr>
            <p:ph type="sldNum" idx="12"/>
          </p:nvPr>
        </p:nvSpPr>
        <p:spPr>
          <a:xfrm>
            <a:off x="7117242" y="6563238"/>
            <a:ext cx="2106000" cy="1872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
        <p:nvSpPr>
          <p:cNvPr id="153" name="Google Shape;153;p14"/>
          <p:cNvSpPr txBox="1">
            <a:spLocks noGrp="1"/>
          </p:cNvSpPr>
          <p:nvPr>
            <p:ph type="title"/>
          </p:nvPr>
        </p:nvSpPr>
        <p:spPr>
          <a:xfrm>
            <a:off x="1089850" y="404275"/>
            <a:ext cx="7180200" cy="8409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1100"/>
              <a:buFont typeface="Arial"/>
              <a:buNone/>
            </a:pPr>
            <a:r>
              <a:rPr lang="en-US" b="1" dirty="0">
                <a:latin typeface="Google Sans"/>
                <a:ea typeface="Times New Roman"/>
                <a:cs typeface="Times New Roman"/>
                <a:sym typeface="Times New Roman"/>
              </a:rPr>
              <a:t>Work Done</a:t>
            </a:r>
            <a:endParaRPr b="1" dirty="0">
              <a:latin typeface="Google Sans"/>
              <a:ea typeface="Times New Roman"/>
              <a:cs typeface="Times New Roman"/>
              <a:sym typeface="Times New Roman"/>
            </a:endParaRPr>
          </a:p>
        </p:txBody>
      </p:sp>
      <p:sp>
        <p:nvSpPr>
          <p:cNvPr id="2" name="TextBox 1">
            <a:extLst>
              <a:ext uri="{FF2B5EF4-FFF2-40B4-BE49-F238E27FC236}">
                <a16:creationId xmlns:a16="http://schemas.microsoft.com/office/drawing/2014/main" id="{A7F371E7-9643-3DE9-B0E6-98AD61CE92E3}"/>
              </a:ext>
            </a:extLst>
          </p:cNvPr>
          <p:cNvSpPr txBox="1"/>
          <p:nvPr/>
        </p:nvSpPr>
        <p:spPr>
          <a:xfrm>
            <a:off x="392941" y="1249942"/>
            <a:ext cx="8574018" cy="5161413"/>
          </a:xfrm>
          <a:prstGeom prst="rect">
            <a:avLst/>
          </a:prstGeom>
          <a:noFill/>
        </p:spPr>
        <p:txBody>
          <a:bodyPr wrap="square" rtlCol="0">
            <a:spAutoFit/>
          </a:bodyPr>
          <a:lstStyle/>
          <a:p>
            <a:pPr marL="228600" marR="0" lvl="0" indent="-50800" algn="just" defTabSz="914400" rtl="0" eaLnBrk="1" fontAlgn="auto" latinLnBrk="0" hangingPunct="1">
              <a:lnSpc>
                <a:spcPct val="90000"/>
              </a:lnSpc>
              <a:spcBef>
                <a:spcPts val="0"/>
              </a:spcBef>
              <a:spcAft>
                <a:spcPts val="0"/>
              </a:spcAft>
              <a:buClr>
                <a:srgbClr val="000000"/>
              </a:buClr>
              <a:buSzPts val="1100"/>
              <a:buFont typeface="Arial"/>
              <a:buNone/>
              <a:tabLst/>
              <a:defRPr/>
            </a:pPr>
            <a:endParaRPr lang="en-US" sz="1800" b="1" dirty="0">
              <a:latin typeface="Calibri"/>
              <a:ea typeface="Calibri"/>
              <a:cs typeface="Calibri"/>
              <a:sym typeface="Calibri"/>
            </a:endParaRPr>
          </a:p>
          <a:p>
            <a:pPr marL="463550" marR="0" lvl="0" indent="-285750" algn="just" defTabSz="914400" rtl="0" eaLnBrk="1" fontAlgn="auto" latinLnBrk="0" hangingPunct="1">
              <a:lnSpc>
                <a:spcPct val="90000"/>
              </a:lnSpc>
              <a:spcBef>
                <a:spcPts val="0"/>
              </a:spcBef>
              <a:spcAft>
                <a:spcPts val="0"/>
              </a:spcAft>
              <a:buClr>
                <a:srgbClr val="000000"/>
              </a:buClr>
              <a:buSzPts val="1100"/>
              <a:buFont typeface="Arial" panose="020B0604020202020204" pitchFamily="34" charset="0"/>
              <a:buChar char="•"/>
              <a:tabLst/>
              <a:defRPr/>
            </a:pPr>
            <a:r>
              <a:rPr lang="en-US" sz="1800" b="1" dirty="0">
                <a:solidFill>
                  <a:srgbClr val="161616"/>
                </a:solidFill>
                <a:latin typeface="Google Sans"/>
              </a:rPr>
              <a:t> </a:t>
            </a:r>
            <a:r>
              <a:rPr lang="en-US" sz="2000" b="1" i="0" dirty="0">
                <a:solidFill>
                  <a:srgbClr val="161616"/>
                </a:solidFill>
                <a:effectLst/>
                <a:latin typeface="Google Sans"/>
              </a:rPr>
              <a:t>Exploratory data analysis (EDA) :</a:t>
            </a:r>
            <a:endParaRPr lang="en-US" sz="2000" b="1" dirty="0">
              <a:solidFill>
                <a:srgbClr val="161616"/>
              </a:solidFill>
              <a:latin typeface="Google Sans"/>
            </a:endParaRPr>
          </a:p>
          <a:p>
            <a:pPr marL="177800" marR="0" lvl="0" algn="just" defTabSz="914400" rtl="0" eaLnBrk="1" fontAlgn="auto" latinLnBrk="0" hangingPunct="1">
              <a:lnSpc>
                <a:spcPct val="90000"/>
              </a:lnSpc>
              <a:spcBef>
                <a:spcPts val="0"/>
              </a:spcBef>
              <a:spcAft>
                <a:spcPts val="0"/>
              </a:spcAft>
              <a:buClr>
                <a:srgbClr val="000000"/>
              </a:buClr>
              <a:buSzPts val="1100"/>
              <a:tabLst/>
              <a:defRPr/>
            </a:pPr>
            <a:r>
              <a:rPr lang="en-US" sz="1800" b="1" i="0" dirty="0">
                <a:solidFill>
                  <a:srgbClr val="161616"/>
                </a:solidFill>
                <a:effectLst/>
                <a:latin typeface="Google Sans"/>
              </a:rPr>
              <a:t>	</a:t>
            </a:r>
            <a:r>
              <a:rPr lang="en-US" sz="1800" dirty="0">
                <a:solidFill>
                  <a:srgbClr val="0D0D0D"/>
                </a:solidFill>
                <a:latin typeface="Google Sans"/>
              </a:rPr>
              <a:t>U</a:t>
            </a:r>
            <a:r>
              <a:rPr lang="en-US" sz="1800" b="0" i="0" dirty="0">
                <a:solidFill>
                  <a:srgbClr val="0D0D0D"/>
                </a:solidFill>
                <a:effectLst/>
                <a:latin typeface="Google Sans"/>
              </a:rPr>
              <a:t>tilized Exploratory Data Analysis (EDA) to gain insights into the dataset’s 	characteristics, identify patterns, and understand relationships among variables, 	thereby informing the feature selection process and improving model 	performance</a:t>
            </a:r>
            <a:endParaRPr lang="en-US" sz="1800" b="1" dirty="0">
              <a:solidFill>
                <a:srgbClr val="161616"/>
              </a:solidFill>
              <a:latin typeface="Google Sans"/>
              <a:ea typeface="Calibri"/>
              <a:cs typeface="Calibri"/>
              <a:sym typeface="Calibri"/>
            </a:endParaRPr>
          </a:p>
          <a:p>
            <a:pPr marL="228600" marR="0" lvl="0" indent="-50800" algn="just" defTabSz="914400" rtl="0" eaLnBrk="1" fontAlgn="auto" latinLnBrk="0" hangingPunct="1">
              <a:lnSpc>
                <a:spcPct val="90000"/>
              </a:lnSpc>
              <a:spcBef>
                <a:spcPts val="0"/>
              </a:spcBef>
              <a:spcAft>
                <a:spcPts val="0"/>
              </a:spcAft>
              <a:buClr>
                <a:srgbClr val="000000"/>
              </a:buClr>
              <a:buSzPts val="1100"/>
              <a:buFont typeface="Arial"/>
              <a:buNone/>
              <a:tabLst/>
              <a:defRPr/>
            </a:pPr>
            <a:endParaRPr lang="en-US" sz="1800" b="1" dirty="0">
              <a:latin typeface="Google Sans"/>
              <a:ea typeface="Calibri"/>
              <a:cs typeface="Calibri"/>
              <a:sym typeface="Calibri"/>
            </a:endParaRPr>
          </a:p>
          <a:p>
            <a:pPr marL="520700" marR="0" lvl="0" indent="-342900" algn="just" defTabSz="914400" rtl="0" eaLnBrk="1" fontAlgn="auto" latinLnBrk="0" hangingPunct="1">
              <a:lnSpc>
                <a:spcPct val="90000"/>
              </a:lnSpc>
              <a:spcBef>
                <a:spcPts val="0"/>
              </a:spcBef>
              <a:spcAft>
                <a:spcPts val="0"/>
              </a:spcAft>
              <a:buClr>
                <a:srgbClr val="000000"/>
              </a:buClr>
              <a:buSzPts val="1100"/>
              <a:buFont typeface="Arial" panose="020B0604020202020204" pitchFamily="34" charset="0"/>
              <a:buChar char="•"/>
              <a:tabLst/>
              <a:defRPr/>
            </a:pPr>
            <a:r>
              <a:rPr lang="en-US" sz="1800" b="1" dirty="0">
                <a:latin typeface="Google Sans"/>
                <a:ea typeface="Calibri"/>
                <a:cs typeface="Calibri"/>
                <a:sym typeface="Calibri"/>
              </a:rPr>
              <a:t> </a:t>
            </a:r>
            <a:r>
              <a:rPr lang="en-US" sz="2000" b="1" dirty="0">
                <a:latin typeface="Google Sans"/>
                <a:ea typeface="Calibri"/>
                <a:cs typeface="Calibri"/>
                <a:sym typeface="Calibri"/>
              </a:rPr>
              <a:t>Machine Learning algorithm Implementation </a:t>
            </a:r>
            <a:r>
              <a:rPr kumimoji="0" lang="en-US" sz="2000" b="1" i="0" u="none" strike="noStrike" kern="0" cap="none" spc="0" normalizeH="0" baseline="0" noProof="0" dirty="0">
                <a:ln>
                  <a:noFill/>
                </a:ln>
                <a:solidFill>
                  <a:srgbClr val="000000"/>
                </a:solidFill>
                <a:effectLst/>
                <a:uLnTx/>
                <a:uFillTx/>
                <a:latin typeface="Google Sans"/>
                <a:ea typeface="Calibri"/>
                <a:cs typeface="Calibri"/>
                <a:sym typeface="Calibri"/>
              </a:rPr>
              <a:t>:</a:t>
            </a:r>
          </a:p>
          <a:p>
            <a:pPr marL="177800" marR="0" lvl="0" algn="just" defTabSz="914400" rtl="0" eaLnBrk="1" fontAlgn="auto" latinLnBrk="0" hangingPunct="1">
              <a:lnSpc>
                <a:spcPct val="90000"/>
              </a:lnSpc>
              <a:spcBef>
                <a:spcPts val="0"/>
              </a:spcBef>
              <a:spcAft>
                <a:spcPts val="0"/>
              </a:spcAft>
              <a:buClr>
                <a:srgbClr val="000000"/>
              </a:buClr>
              <a:buSzPts val="1100"/>
              <a:tabLst/>
              <a:defRPr/>
            </a:pPr>
            <a:endParaRPr lang="en-US" sz="1800" b="1" dirty="0">
              <a:latin typeface="Google Sans"/>
              <a:ea typeface="Calibri"/>
              <a:cs typeface="Calibri"/>
              <a:sym typeface="Calibri"/>
            </a:endParaRPr>
          </a:p>
          <a:p>
            <a:pPr marL="228600" marR="0" lvl="0" indent="-50800" algn="just" defTabSz="914400" rtl="0" eaLnBrk="1" fontAlgn="auto" latinLnBrk="0" hangingPunct="1">
              <a:lnSpc>
                <a:spcPct val="90000"/>
              </a:lnSpc>
              <a:spcBef>
                <a:spcPts val="0"/>
              </a:spcBef>
              <a:spcAft>
                <a:spcPts val="0"/>
              </a:spcAft>
              <a:buClr>
                <a:srgbClr val="000000"/>
              </a:buClr>
              <a:buSzPts val="1100"/>
              <a:buFont typeface="Arial"/>
              <a:buNone/>
              <a:tabLst/>
              <a:defRPr/>
            </a:pPr>
            <a:r>
              <a:rPr lang="en-US" sz="1800" b="0" i="0" dirty="0">
                <a:solidFill>
                  <a:srgbClr val="0D0D0D"/>
                </a:solidFill>
                <a:effectLst/>
                <a:latin typeface="Google Sans"/>
              </a:rPr>
              <a:t>		Implemented various machine learning algorithms, including logistic regression, 	XGB Classifier, Bagging Classifier, Extra Trees, </a:t>
            </a:r>
            <a:r>
              <a:rPr lang="en-US" sz="1800" dirty="0">
                <a:solidFill>
                  <a:srgbClr val="0D0D0D"/>
                </a:solidFill>
                <a:latin typeface="Google Sans"/>
              </a:rPr>
              <a:t>K-Nearest Neighbor, Gradient 	Boosting, AdaBoost, Decision Tree, Multinomial NB</a:t>
            </a:r>
            <a:r>
              <a:rPr lang="en-US" sz="1800" b="0" i="0" dirty="0">
                <a:solidFill>
                  <a:srgbClr val="0D0D0D"/>
                </a:solidFill>
                <a:effectLst/>
                <a:latin typeface="Google Sans"/>
              </a:rPr>
              <a:t>, random forests, and neural 	networks.</a:t>
            </a:r>
          </a:p>
          <a:p>
            <a:pPr marL="228600" marR="0" lvl="0" indent="-50800" algn="just" defTabSz="914400" rtl="0" eaLnBrk="1" fontAlgn="auto" latinLnBrk="0" hangingPunct="1">
              <a:lnSpc>
                <a:spcPct val="90000"/>
              </a:lnSpc>
              <a:spcBef>
                <a:spcPts val="0"/>
              </a:spcBef>
              <a:spcAft>
                <a:spcPts val="0"/>
              </a:spcAft>
              <a:buClr>
                <a:srgbClr val="000000"/>
              </a:buClr>
              <a:buSzPts val="1100"/>
              <a:buFont typeface="Arial"/>
              <a:buNone/>
              <a:tabLst/>
              <a:defRPr/>
            </a:pPr>
            <a:endParaRPr lang="en-US" sz="1800" dirty="0">
              <a:solidFill>
                <a:srgbClr val="0D0D0D"/>
              </a:solidFill>
              <a:latin typeface="Google Sans"/>
              <a:ea typeface="Calibri"/>
              <a:cs typeface="Calibri"/>
              <a:sym typeface="Calibri"/>
            </a:endParaRPr>
          </a:p>
          <a:p>
            <a:pPr marL="463550" marR="0" lvl="0" indent="-285750" algn="just" defTabSz="914400" rtl="0" eaLnBrk="1" fontAlgn="auto" latinLnBrk="0" hangingPunct="1">
              <a:lnSpc>
                <a:spcPct val="90000"/>
              </a:lnSpc>
              <a:spcBef>
                <a:spcPts val="0"/>
              </a:spcBef>
              <a:spcAft>
                <a:spcPts val="0"/>
              </a:spcAft>
              <a:buClr>
                <a:srgbClr val="000000"/>
              </a:buClr>
              <a:buSzPts val="1100"/>
              <a:buFont typeface="Arial" panose="020B0604020202020204" pitchFamily="34" charset="0"/>
              <a:buChar char="•"/>
              <a:tabLst/>
              <a:defRPr/>
            </a:pPr>
            <a:r>
              <a:rPr lang="en-US" sz="2000" b="1" dirty="0">
                <a:latin typeface="Google Sans"/>
                <a:ea typeface="Calibri"/>
                <a:cs typeface="Calibri"/>
                <a:sym typeface="Calibri"/>
              </a:rPr>
              <a:t> M</a:t>
            </a:r>
            <a:r>
              <a:rPr kumimoji="0" lang="en-US" sz="2000" b="1" i="0" u="none" strike="noStrike" kern="0" cap="none" spc="0" normalizeH="0" baseline="0" noProof="0" dirty="0" err="1">
                <a:ln>
                  <a:noFill/>
                </a:ln>
                <a:solidFill>
                  <a:srgbClr val="000000"/>
                </a:solidFill>
                <a:effectLst/>
                <a:uLnTx/>
                <a:uFillTx/>
                <a:latin typeface="Google Sans"/>
                <a:ea typeface="Calibri"/>
                <a:cs typeface="Calibri"/>
                <a:sym typeface="Calibri"/>
              </a:rPr>
              <a:t>odel</a:t>
            </a:r>
            <a:r>
              <a:rPr kumimoji="0" lang="en-US" sz="2000" b="1" i="0" u="none" strike="noStrike" kern="0" cap="none" spc="0" normalizeH="0" baseline="0" noProof="0" dirty="0">
                <a:ln>
                  <a:noFill/>
                </a:ln>
                <a:solidFill>
                  <a:srgbClr val="000000"/>
                </a:solidFill>
                <a:effectLst/>
                <a:uLnTx/>
                <a:uFillTx/>
                <a:latin typeface="Google Sans"/>
                <a:ea typeface="Calibri"/>
                <a:cs typeface="Calibri"/>
                <a:sym typeface="Calibri"/>
              </a:rPr>
              <a:t> Development and </a:t>
            </a:r>
            <a:r>
              <a:rPr lang="en-US" sz="2000" b="1" dirty="0">
                <a:latin typeface="Google Sans"/>
                <a:ea typeface="Calibri"/>
                <a:cs typeface="Calibri"/>
                <a:sym typeface="Calibri"/>
              </a:rPr>
              <a:t>E</a:t>
            </a:r>
            <a:r>
              <a:rPr kumimoji="0" lang="en-US" sz="2000" b="1" i="0" u="none" strike="noStrike" kern="0" cap="none" spc="0" normalizeH="0" baseline="0" noProof="0" dirty="0">
                <a:ln>
                  <a:noFill/>
                </a:ln>
                <a:solidFill>
                  <a:srgbClr val="000000"/>
                </a:solidFill>
                <a:effectLst/>
                <a:uLnTx/>
                <a:uFillTx/>
                <a:latin typeface="Google Sans"/>
                <a:ea typeface="Calibri"/>
                <a:cs typeface="Calibri"/>
                <a:sym typeface="Calibri"/>
              </a:rPr>
              <a:t>valuation :</a:t>
            </a:r>
          </a:p>
          <a:p>
            <a:pPr marL="177800" marR="0" lvl="0" algn="just" defTabSz="914400" rtl="0" eaLnBrk="1" fontAlgn="auto" latinLnBrk="0" hangingPunct="1">
              <a:lnSpc>
                <a:spcPct val="90000"/>
              </a:lnSpc>
              <a:spcBef>
                <a:spcPts val="0"/>
              </a:spcBef>
              <a:spcAft>
                <a:spcPts val="0"/>
              </a:spcAft>
              <a:buClr>
                <a:srgbClr val="000000"/>
              </a:buClr>
              <a:buSzPts val="1100"/>
              <a:tabLst/>
              <a:defRPr/>
            </a:pPr>
            <a:endParaRPr kumimoji="0" lang="en-US" sz="1800" b="1" i="0" u="none" strike="noStrike" kern="0" cap="none" spc="0" normalizeH="0" baseline="0" noProof="0" dirty="0">
              <a:ln>
                <a:noFill/>
              </a:ln>
              <a:solidFill>
                <a:srgbClr val="000000"/>
              </a:solidFill>
              <a:effectLst/>
              <a:uLnTx/>
              <a:uFillTx/>
              <a:latin typeface="Google Sans"/>
              <a:ea typeface="Calibri"/>
              <a:cs typeface="Calibri"/>
              <a:sym typeface="Calibri"/>
            </a:endParaRPr>
          </a:p>
          <a:p>
            <a:pPr marL="228600" marR="0" lvl="0" indent="-50800" algn="just" defTabSz="914400" rtl="0" eaLnBrk="1" fontAlgn="auto" latinLnBrk="0" hangingPunct="1">
              <a:lnSpc>
                <a:spcPct val="90000"/>
              </a:lnSpc>
              <a:spcBef>
                <a:spcPts val="0"/>
              </a:spcBef>
              <a:spcAft>
                <a:spcPts val="0"/>
              </a:spcAft>
              <a:buClr>
                <a:srgbClr val="000000"/>
              </a:buClr>
              <a:buSzPts val="1100"/>
              <a:buFont typeface="Arial"/>
              <a:buNone/>
              <a:tabLst/>
              <a:defRPr/>
            </a:pPr>
            <a:r>
              <a:rPr lang="en-US" sz="1800" dirty="0">
                <a:solidFill>
                  <a:srgbClr val="0D0D0D"/>
                </a:solidFill>
                <a:latin typeface="Google Sans"/>
              </a:rPr>
              <a:t>		M</a:t>
            </a:r>
            <a:r>
              <a:rPr lang="en-US" sz="1800" b="0" i="0" dirty="0">
                <a:solidFill>
                  <a:srgbClr val="0D0D0D"/>
                </a:solidFill>
                <a:effectLst/>
                <a:latin typeface="Google Sans"/>
              </a:rPr>
              <a:t>odel development evaluation is integral to ensuring the effectiveness and 	reliability of your predictive system.</a:t>
            </a:r>
            <a:endParaRPr kumimoji="0" lang="en-US" sz="1800" b="1" i="0" u="none" strike="noStrike" kern="0" cap="none" spc="0" normalizeH="0" baseline="0" noProof="0" dirty="0">
              <a:ln>
                <a:noFill/>
              </a:ln>
              <a:solidFill>
                <a:srgbClr val="000000"/>
              </a:solidFill>
              <a:effectLst/>
              <a:uLnTx/>
              <a:uFillTx/>
              <a:latin typeface="Google Sans"/>
              <a:ea typeface="Calibri"/>
              <a:cs typeface="Calibri"/>
              <a:sym typeface="Calibri"/>
            </a:endParaRPr>
          </a:p>
          <a:p>
            <a:pPr marL="228600" marR="0" lvl="0" indent="-50800" algn="just" defTabSz="914400" rtl="0" eaLnBrk="1" fontAlgn="auto" latinLnBrk="0" hangingPunct="1">
              <a:lnSpc>
                <a:spcPct val="90000"/>
              </a:lnSpc>
              <a:spcBef>
                <a:spcPts val="0"/>
              </a:spcBef>
              <a:spcAft>
                <a:spcPts val="0"/>
              </a:spcAft>
              <a:buClr>
                <a:srgbClr val="000000"/>
              </a:buClr>
              <a:buSzPts val="1100"/>
              <a:buFont typeface="Arial"/>
              <a:buNone/>
              <a:tabLst/>
              <a:defRPr/>
            </a:pPr>
            <a:endParaRPr kumimoji="0" lang="en-US" sz="1800" b="1" i="0" u="none" strike="noStrike" kern="0" cap="none" spc="0" normalizeH="0" baseline="0" noProof="0" dirty="0">
              <a:ln>
                <a:noFill/>
              </a:ln>
              <a:solidFill>
                <a:srgbClr val="000000"/>
              </a:solidFill>
              <a:effectLst/>
              <a:uLnTx/>
              <a:uFillTx/>
              <a:latin typeface="Calibri"/>
              <a:ea typeface="Calibri"/>
              <a:cs typeface="Calibri"/>
              <a:sym typeface="Calibri"/>
            </a:endParaRPr>
          </a:p>
          <a:p>
            <a:pPr algn="just"/>
            <a:r>
              <a:rPr lang="en-US" sz="1800" dirty="0">
                <a:solidFill>
                  <a:srgbClr val="0D0D0D"/>
                </a:solidFill>
                <a:latin typeface="Söhne"/>
              </a:rPr>
              <a:t>    </a:t>
            </a:r>
            <a:endParaRPr lang="en-IN" sz="1800" dirty="0"/>
          </a:p>
        </p:txBody>
      </p:sp>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4"/>
          <p:cNvSpPr txBox="1">
            <a:spLocks noGrp="1"/>
          </p:cNvSpPr>
          <p:nvPr>
            <p:ph type="sldNum" idx="12"/>
          </p:nvPr>
        </p:nvSpPr>
        <p:spPr>
          <a:xfrm>
            <a:off x="7117242" y="6563238"/>
            <a:ext cx="2106000" cy="1872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
        <p:nvSpPr>
          <p:cNvPr id="152" name="Google Shape;152;p14"/>
          <p:cNvSpPr txBox="1">
            <a:spLocks noGrp="1"/>
          </p:cNvSpPr>
          <p:nvPr>
            <p:ph type="sldNum" idx="12"/>
          </p:nvPr>
        </p:nvSpPr>
        <p:spPr>
          <a:xfrm>
            <a:off x="7117242" y="6563238"/>
            <a:ext cx="2106000" cy="1872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
        <p:nvSpPr>
          <p:cNvPr id="153" name="Google Shape;153;p14"/>
          <p:cNvSpPr txBox="1">
            <a:spLocks noGrp="1"/>
          </p:cNvSpPr>
          <p:nvPr>
            <p:ph type="title"/>
          </p:nvPr>
        </p:nvSpPr>
        <p:spPr>
          <a:xfrm>
            <a:off x="1089850" y="404275"/>
            <a:ext cx="7180200" cy="8409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1100"/>
              <a:buFont typeface="Arial"/>
              <a:buNone/>
            </a:pPr>
            <a:r>
              <a:rPr lang="en-US" b="1" dirty="0">
                <a:latin typeface="Google Sans"/>
                <a:ea typeface="Times New Roman"/>
                <a:cs typeface="Times New Roman"/>
                <a:sym typeface="Times New Roman"/>
              </a:rPr>
              <a:t>Work Done</a:t>
            </a:r>
            <a:endParaRPr b="1" dirty="0">
              <a:latin typeface="Google Sans"/>
              <a:ea typeface="Times New Roman"/>
              <a:cs typeface="Times New Roman"/>
              <a:sym typeface="Times New Roman"/>
            </a:endParaRPr>
          </a:p>
        </p:txBody>
      </p:sp>
      <p:sp>
        <p:nvSpPr>
          <p:cNvPr id="2" name="TextBox 1">
            <a:extLst>
              <a:ext uri="{FF2B5EF4-FFF2-40B4-BE49-F238E27FC236}">
                <a16:creationId xmlns:a16="http://schemas.microsoft.com/office/drawing/2014/main" id="{A7F371E7-9643-3DE9-B0E6-98AD61CE92E3}"/>
              </a:ext>
            </a:extLst>
          </p:cNvPr>
          <p:cNvSpPr txBox="1"/>
          <p:nvPr/>
        </p:nvSpPr>
        <p:spPr>
          <a:xfrm>
            <a:off x="284084" y="1393793"/>
            <a:ext cx="8939157" cy="4413516"/>
          </a:xfrm>
          <a:prstGeom prst="rect">
            <a:avLst/>
          </a:prstGeom>
          <a:noFill/>
        </p:spPr>
        <p:txBody>
          <a:bodyPr wrap="square" rtlCol="0">
            <a:spAutoFit/>
          </a:bodyPr>
          <a:lstStyle/>
          <a:p>
            <a:pPr marL="228600" marR="0" lvl="0" indent="-50800" algn="just" defTabSz="914400" rtl="0" eaLnBrk="1" fontAlgn="auto" latinLnBrk="0" hangingPunct="1">
              <a:lnSpc>
                <a:spcPct val="90000"/>
              </a:lnSpc>
              <a:spcBef>
                <a:spcPts val="0"/>
              </a:spcBef>
              <a:spcAft>
                <a:spcPts val="0"/>
              </a:spcAft>
              <a:buClr>
                <a:srgbClr val="000000"/>
              </a:buClr>
              <a:buSzPts val="1100"/>
              <a:buFont typeface="Arial"/>
              <a:buNone/>
              <a:tabLst/>
              <a:defRPr/>
            </a:pPr>
            <a:endParaRPr lang="en-US" sz="1800" b="1" dirty="0">
              <a:latin typeface="Google Sans"/>
              <a:ea typeface="Calibri"/>
              <a:cs typeface="Calibri"/>
              <a:sym typeface="Calibri"/>
            </a:endParaRPr>
          </a:p>
          <a:p>
            <a:pPr marL="463550" marR="0" lvl="0" indent="-285750" algn="just" defTabSz="914400" rtl="0" eaLnBrk="1" fontAlgn="auto" latinLnBrk="0" hangingPunct="1">
              <a:lnSpc>
                <a:spcPct val="90000"/>
              </a:lnSpc>
              <a:spcBef>
                <a:spcPts val="0"/>
              </a:spcBef>
              <a:spcAft>
                <a:spcPts val="0"/>
              </a:spcAft>
              <a:buClr>
                <a:srgbClr val="000000"/>
              </a:buClr>
              <a:buSzPts val="1100"/>
              <a:buFont typeface="Arial" panose="020B0604020202020204" pitchFamily="34" charset="0"/>
              <a:buChar char="•"/>
              <a:tabLst/>
              <a:defRPr/>
            </a:pPr>
            <a:r>
              <a:rPr lang="en-US" sz="2000" b="1" i="0" dirty="0">
                <a:solidFill>
                  <a:srgbClr val="0D0D0D"/>
                </a:solidFill>
                <a:effectLst/>
                <a:latin typeface="Google Sans"/>
              </a:rPr>
              <a:t>Ensemble Learning</a:t>
            </a:r>
            <a:r>
              <a:rPr lang="en-US" sz="1800" b="0" i="0" dirty="0">
                <a:solidFill>
                  <a:srgbClr val="0D0D0D"/>
                </a:solidFill>
                <a:effectLst/>
                <a:latin typeface="Google Sans"/>
              </a:rPr>
              <a:t>: </a:t>
            </a:r>
          </a:p>
          <a:p>
            <a:pPr marL="228600" marR="0" lvl="0" indent="-50800" algn="just" defTabSz="914400" rtl="0" eaLnBrk="1" fontAlgn="auto" latinLnBrk="0" hangingPunct="1">
              <a:lnSpc>
                <a:spcPct val="90000"/>
              </a:lnSpc>
              <a:spcBef>
                <a:spcPts val="0"/>
              </a:spcBef>
              <a:spcAft>
                <a:spcPts val="0"/>
              </a:spcAft>
              <a:buClr>
                <a:srgbClr val="000000"/>
              </a:buClr>
              <a:buSzPts val="1100"/>
              <a:buFont typeface="Arial"/>
              <a:buNone/>
              <a:tabLst/>
              <a:defRPr/>
            </a:pPr>
            <a:r>
              <a:rPr lang="en-US" sz="1800" b="0" i="0" dirty="0">
                <a:solidFill>
                  <a:srgbClr val="0D0D0D"/>
                </a:solidFill>
                <a:effectLst/>
                <a:latin typeface="Google Sans"/>
              </a:rPr>
              <a:t>		Ensemble learning involves combining multiple machine learning models to improve 	overall predictive performance.</a:t>
            </a:r>
            <a:endParaRPr lang="en-US" sz="1800" dirty="0">
              <a:solidFill>
                <a:srgbClr val="0D0D0D"/>
              </a:solidFill>
              <a:latin typeface="Google Sans"/>
            </a:endParaRPr>
          </a:p>
          <a:p>
            <a:pPr marL="463550" marR="0" lvl="0" indent="-285750" algn="just" defTabSz="914400" rtl="0" eaLnBrk="1" fontAlgn="auto" latinLnBrk="0" hangingPunct="1">
              <a:lnSpc>
                <a:spcPct val="90000"/>
              </a:lnSpc>
              <a:spcBef>
                <a:spcPts val="0"/>
              </a:spcBef>
              <a:spcAft>
                <a:spcPts val="0"/>
              </a:spcAft>
              <a:buClr>
                <a:srgbClr val="000000"/>
              </a:buClr>
              <a:buSzPts val="1100"/>
              <a:buFont typeface="Arial" panose="020B0604020202020204" pitchFamily="34" charset="0"/>
              <a:buChar char="•"/>
              <a:tabLst/>
              <a:defRPr/>
            </a:pPr>
            <a:r>
              <a:rPr lang="en-US" sz="2000" b="1" i="0" dirty="0">
                <a:solidFill>
                  <a:srgbClr val="0D0D0D"/>
                </a:solidFill>
                <a:effectLst/>
                <a:latin typeface="Google Sans"/>
              </a:rPr>
              <a:t>Model Evaluation</a:t>
            </a:r>
            <a:r>
              <a:rPr lang="en-US" sz="2000" b="0" i="0" dirty="0">
                <a:solidFill>
                  <a:srgbClr val="0D0D0D"/>
                </a:solidFill>
                <a:effectLst/>
                <a:latin typeface="Google Sans"/>
              </a:rPr>
              <a:t>: </a:t>
            </a:r>
          </a:p>
          <a:p>
            <a:pPr marL="228600" marR="0" lvl="0" indent="-50800" algn="just" defTabSz="914400" rtl="0" eaLnBrk="1" fontAlgn="auto" latinLnBrk="0" hangingPunct="1">
              <a:lnSpc>
                <a:spcPct val="90000"/>
              </a:lnSpc>
              <a:spcBef>
                <a:spcPts val="0"/>
              </a:spcBef>
              <a:spcAft>
                <a:spcPts val="0"/>
              </a:spcAft>
              <a:buClr>
                <a:srgbClr val="000000"/>
              </a:buClr>
              <a:buSzPts val="1100"/>
              <a:buFont typeface="Arial"/>
              <a:buNone/>
              <a:tabLst/>
              <a:defRPr/>
            </a:pPr>
            <a:r>
              <a:rPr lang="en-US" sz="1800" b="0" i="0" dirty="0">
                <a:solidFill>
                  <a:srgbClr val="0D0D0D"/>
                </a:solidFill>
                <a:effectLst/>
                <a:latin typeface="Google Sans"/>
              </a:rPr>
              <a:t>		Model evaluation is essential for assessing the effectiveness of individual models 	within the ensemble and the ensemble itself.</a:t>
            </a:r>
          </a:p>
          <a:p>
            <a:pPr marL="228600" marR="0" lvl="0" indent="-50800" algn="just" defTabSz="914400" rtl="0" eaLnBrk="1" fontAlgn="auto" latinLnBrk="0" hangingPunct="1">
              <a:lnSpc>
                <a:spcPct val="90000"/>
              </a:lnSpc>
              <a:spcBef>
                <a:spcPts val="0"/>
              </a:spcBef>
              <a:spcAft>
                <a:spcPts val="0"/>
              </a:spcAft>
              <a:buClr>
                <a:srgbClr val="000000"/>
              </a:buClr>
              <a:buSzPts val="1100"/>
              <a:buFont typeface="Arial"/>
              <a:buNone/>
              <a:tabLst/>
              <a:defRPr/>
            </a:pPr>
            <a:endParaRPr lang="en-US" sz="1800" dirty="0">
              <a:solidFill>
                <a:srgbClr val="0D0D0D"/>
              </a:solidFill>
              <a:latin typeface="Google Sans"/>
            </a:endParaRPr>
          </a:p>
          <a:p>
            <a:pPr marL="228600" marR="0" lvl="0" indent="-50800" algn="just" defTabSz="914400" rtl="0" eaLnBrk="1" fontAlgn="auto" latinLnBrk="0" hangingPunct="1">
              <a:lnSpc>
                <a:spcPct val="90000"/>
              </a:lnSpc>
              <a:spcBef>
                <a:spcPts val="0"/>
              </a:spcBef>
              <a:spcAft>
                <a:spcPts val="0"/>
              </a:spcAft>
              <a:buClr>
                <a:srgbClr val="000000"/>
              </a:buClr>
              <a:buSzPts val="1100"/>
              <a:buFont typeface="Arial"/>
              <a:buNone/>
              <a:tabLst/>
              <a:defRPr/>
            </a:pPr>
            <a:r>
              <a:rPr lang="en-US" sz="1800" dirty="0">
                <a:solidFill>
                  <a:srgbClr val="0D0D0D"/>
                </a:solidFill>
                <a:latin typeface="Google Sans"/>
              </a:rPr>
              <a:t>I</a:t>
            </a:r>
            <a:r>
              <a:rPr lang="en-US" sz="1800" b="0" i="0" dirty="0">
                <a:solidFill>
                  <a:srgbClr val="0D0D0D"/>
                </a:solidFill>
                <a:effectLst/>
                <a:latin typeface="Google Sans"/>
              </a:rPr>
              <a:t>ncorporating ensemble learning techniques into heart disease prediction project allows harness the collective power of multiple models, improving predictive accuracy and reliability. Effective model evaluation ensures that the ensemble model performs optimally and can be trusted for real-world applications in healthcare settings.</a:t>
            </a:r>
          </a:p>
          <a:p>
            <a:pPr marL="228600" marR="0" lvl="0" indent="-50800" algn="just" defTabSz="914400" rtl="0" eaLnBrk="1" fontAlgn="auto" latinLnBrk="0" hangingPunct="1">
              <a:lnSpc>
                <a:spcPct val="90000"/>
              </a:lnSpc>
              <a:spcBef>
                <a:spcPts val="0"/>
              </a:spcBef>
              <a:spcAft>
                <a:spcPts val="0"/>
              </a:spcAft>
              <a:buClr>
                <a:srgbClr val="000000"/>
              </a:buClr>
              <a:buSzPts val="1100"/>
              <a:buFont typeface="Arial"/>
              <a:buNone/>
              <a:tabLst/>
              <a:defRPr/>
            </a:pPr>
            <a:endParaRPr lang="en-US" sz="1800" dirty="0">
              <a:solidFill>
                <a:srgbClr val="0D0D0D"/>
              </a:solidFill>
              <a:latin typeface="Google Sans"/>
            </a:endParaRPr>
          </a:p>
          <a:p>
            <a:pPr marL="463550" marR="0" lvl="0" indent="-285750" algn="just" defTabSz="914400" rtl="0" eaLnBrk="1" fontAlgn="auto" latinLnBrk="0" hangingPunct="1">
              <a:lnSpc>
                <a:spcPct val="90000"/>
              </a:lnSpc>
              <a:spcBef>
                <a:spcPts val="0"/>
              </a:spcBef>
              <a:spcAft>
                <a:spcPts val="0"/>
              </a:spcAft>
              <a:buClr>
                <a:srgbClr val="000000"/>
              </a:buClr>
              <a:buSzPts val="1100"/>
              <a:buFont typeface="Arial" panose="020B0604020202020204" pitchFamily="34" charset="0"/>
              <a:buChar char="•"/>
              <a:tabLst/>
              <a:defRPr/>
            </a:pPr>
            <a:r>
              <a:rPr lang="en-US" sz="1800" b="0" i="0" dirty="0">
                <a:solidFill>
                  <a:srgbClr val="0D0D0D"/>
                </a:solidFill>
                <a:effectLst/>
                <a:latin typeface="Google Sans"/>
              </a:rPr>
              <a:t>Utilizing multiple models like </a:t>
            </a:r>
            <a:r>
              <a:rPr lang="en-US" sz="1800" b="1" i="0" dirty="0" err="1">
                <a:solidFill>
                  <a:srgbClr val="0D0D0D"/>
                </a:solidFill>
                <a:effectLst/>
                <a:latin typeface="Google Sans"/>
              </a:rPr>
              <a:t>XGBClassifier</a:t>
            </a:r>
            <a:r>
              <a:rPr lang="en-US" sz="1800" b="1" i="0" dirty="0">
                <a:solidFill>
                  <a:srgbClr val="0D0D0D"/>
                </a:solidFill>
                <a:effectLst/>
                <a:latin typeface="Google Sans"/>
              </a:rPr>
              <a:t>, </a:t>
            </a:r>
            <a:r>
              <a:rPr lang="en-US" sz="1800" b="1" i="0" dirty="0" err="1">
                <a:solidFill>
                  <a:srgbClr val="0D0D0D"/>
                </a:solidFill>
                <a:effectLst/>
                <a:latin typeface="Google Sans"/>
              </a:rPr>
              <a:t>BaggingClassifier</a:t>
            </a:r>
            <a:r>
              <a:rPr lang="en-US" sz="1800" b="1" i="0" dirty="0">
                <a:solidFill>
                  <a:srgbClr val="0D0D0D"/>
                </a:solidFill>
                <a:effectLst/>
                <a:latin typeface="Google Sans"/>
              </a:rPr>
              <a:t>, </a:t>
            </a:r>
            <a:r>
              <a:rPr lang="en-US" sz="1800" b="1" i="0" dirty="0" err="1">
                <a:solidFill>
                  <a:srgbClr val="0D0D0D"/>
                </a:solidFill>
                <a:effectLst/>
                <a:latin typeface="Google Sans"/>
              </a:rPr>
              <a:t>RandomForestClassifier</a:t>
            </a:r>
            <a:r>
              <a:rPr lang="en-US" sz="1800" b="1" i="0" dirty="0">
                <a:solidFill>
                  <a:srgbClr val="0D0D0D"/>
                </a:solidFill>
                <a:effectLst/>
                <a:latin typeface="Google Sans"/>
              </a:rPr>
              <a:t>, and </a:t>
            </a:r>
            <a:r>
              <a:rPr lang="en-US" sz="1800" b="1" i="0" dirty="0" err="1">
                <a:solidFill>
                  <a:srgbClr val="0D0D0D"/>
                </a:solidFill>
                <a:effectLst/>
                <a:latin typeface="Google Sans"/>
              </a:rPr>
              <a:t>ExtraTreesClassifier</a:t>
            </a:r>
            <a:r>
              <a:rPr lang="en-US" sz="1800" b="0" i="0" dirty="0">
                <a:solidFill>
                  <a:srgbClr val="0D0D0D"/>
                </a:solidFill>
                <a:effectLst/>
                <a:latin typeface="Google Sans"/>
              </a:rPr>
              <a:t> can enhance the predictive accuracy and robustness of your heart disease prediction system. </a:t>
            </a:r>
            <a:endParaRPr kumimoji="0" lang="en-US" sz="1800" b="1" i="0" u="none" strike="noStrike" kern="0" cap="none" spc="0" normalizeH="0" baseline="0" noProof="0" dirty="0">
              <a:ln>
                <a:noFill/>
              </a:ln>
              <a:solidFill>
                <a:srgbClr val="000000"/>
              </a:solidFill>
              <a:effectLst/>
              <a:uLnTx/>
              <a:uFillTx/>
              <a:latin typeface="Google Sans"/>
              <a:ea typeface="Calibri"/>
              <a:cs typeface="Calibri"/>
              <a:sym typeface="Calibri"/>
            </a:endParaRPr>
          </a:p>
          <a:p>
            <a:pPr algn="just"/>
            <a:r>
              <a:rPr lang="en-US" sz="1800" dirty="0">
                <a:solidFill>
                  <a:srgbClr val="0D0D0D"/>
                </a:solidFill>
                <a:latin typeface="Google Sans"/>
              </a:rPr>
              <a:t>    </a:t>
            </a:r>
            <a:endParaRPr lang="en-IN" sz="1800" dirty="0">
              <a:latin typeface="Google Sans"/>
            </a:endParaRPr>
          </a:p>
        </p:txBody>
      </p:sp>
    </p:spTree>
    <p:extLst>
      <p:ext uri="{BB962C8B-B14F-4D97-AF65-F5344CB8AC3E}">
        <p14:creationId xmlns:p14="http://schemas.microsoft.com/office/powerpoint/2010/main" val="1994920159"/>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4"/>
          <p:cNvSpPr txBox="1">
            <a:spLocks noGrp="1"/>
          </p:cNvSpPr>
          <p:nvPr>
            <p:ph type="sldNum" idx="12"/>
          </p:nvPr>
        </p:nvSpPr>
        <p:spPr>
          <a:xfrm>
            <a:off x="7117242" y="6563238"/>
            <a:ext cx="2106000" cy="1872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
        <p:nvSpPr>
          <p:cNvPr id="152" name="Google Shape;152;p14"/>
          <p:cNvSpPr txBox="1">
            <a:spLocks noGrp="1"/>
          </p:cNvSpPr>
          <p:nvPr>
            <p:ph type="sldNum" idx="12"/>
          </p:nvPr>
        </p:nvSpPr>
        <p:spPr>
          <a:xfrm>
            <a:off x="7117242" y="6563238"/>
            <a:ext cx="2106000" cy="1872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
        <p:nvSpPr>
          <p:cNvPr id="153" name="Google Shape;153;p14"/>
          <p:cNvSpPr txBox="1">
            <a:spLocks noGrp="1"/>
          </p:cNvSpPr>
          <p:nvPr>
            <p:ph type="title"/>
          </p:nvPr>
        </p:nvSpPr>
        <p:spPr>
          <a:xfrm>
            <a:off x="1089850" y="404275"/>
            <a:ext cx="7180200" cy="8409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1100"/>
              <a:buFont typeface="Arial"/>
              <a:buNone/>
            </a:pPr>
            <a:r>
              <a:rPr lang="en-US" b="1" dirty="0">
                <a:latin typeface="Google Sans"/>
                <a:ea typeface="Times New Roman"/>
                <a:cs typeface="Times New Roman"/>
                <a:sym typeface="Times New Roman"/>
              </a:rPr>
              <a:t>Work Done</a:t>
            </a:r>
            <a:endParaRPr b="1" dirty="0">
              <a:latin typeface="Google Sans"/>
              <a:ea typeface="Times New Roman"/>
              <a:cs typeface="Times New Roman"/>
              <a:sym typeface="Times New Roman"/>
            </a:endParaRPr>
          </a:p>
        </p:txBody>
      </p:sp>
      <p:sp>
        <p:nvSpPr>
          <p:cNvPr id="2" name="TextBox 1">
            <a:extLst>
              <a:ext uri="{FF2B5EF4-FFF2-40B4-BE49-F238E27FC236}">
                <a16:creationId xmlns:a16="http://schemas.microsoft.com/office/drawing/2014/main" id="{A7F371E7-9643-3DE9-B0E6-98AD61CE92E3}"/>
              </a:ext>
            </a:extLst>
          </p:cNvPr>
          <p:cNvSpPr txBox="1"/>
          <p:nvPr/>
        </p:nvSpPr>
        <p:spPr>
          <a:xfrm>
            <a:off x="284084" y="1393793"/>
            <a:ext cx="8939158" cy="2557623"/>
          </a:xfrm>
          <a:prstGeom prst="rect">
            <a:avLst/>
          </a:prstGeom>
          <a:noFill/>
        </p:spPr>
        <p:txBody>
          <a:bodyPr wrap="square" rtlCol="0">
            <a:spAutoFit/>
          </a:bodyPr>
          <a:lstStyle/>
          <a:p>
            <a:pPr marL="228600" marR="0" lvl="0" indent="-50800" algn="just" defTabSz="914400" rtl="0" eaLnBrk="1" fontAlgn="auto" latinLnBrk="0" hangingPunct="1">
              <a:lnSpc>
                <a:spcPct val="90000"/>
              </a:lnSpc>
              <a:spcBef>
                <a:spcPts val="0"/>
              </a:spcBef>
              <a:spcAft>
                <a:spcPts val="0"/>
              </a:spcAft>
              <a:buClr>
                <a:srgbClr val="000000"/>
              </a:buClr>
              <a:buSzPts val="1100"/>
              <a:buFont typeface="Arial"/>
              <a:buNone/>
              <a:tabLst/>
              <a:defRPr/>
            </a:pPr>
            <a:endParaRPr lang="en-US" sz="1800" b="1" dirty="0">
              <a:latin typeface="Google Sans"/>
              <a:ea typeface="Calibri"/>
              <a:cs typeface="Calibri"/>
              <a:sym typeface="Calibri"/>
            </a:endParaRPr>
          </a:p>
          <a:p>
            <a:pPr marL="463550" marR="0" lvl="0" indent="-285750" algn="just" defTabSz="914400" rtl="0" eaLnBrk="1" fontAlgn="auto" latinLnBrk="0" hangingPunct="1">
              <a:lnSpc>
                <a:spcPct val="90000"/>
              </a:lnSpc>
              <a:spcBef>
                <a:spcPts val="0"/>
              </a:spcBef>
              <a:spcAft>
                <a:spcPts val="0"/>
              </a:spcAft>
              <a:buClr>
                <a:srgbClr val="000000"/>
              </a:buClr>
              <a:buSzPts val="1100"/>
              <a:buFont typeface="Arial" panose="020B0604020202020204" pitchFamily="34" charset="0"/>
              <a:buChar char="•"/>
              <a:tabLst/>
              <a:defRPr/>
            </a:pPr>
            <a:r>
              <a:rPr lang="en-US" sz="2000" b="1" i="0" dirty="0">
                <a:solidFill>
                  <a:srgbClr val="0D0D0D"/>
                </a:solidFill>
                <a:effectLst/>
                <a:latin typeface="Google Sans"/>
              </a:rPr>
              <a:t>Deep Learning Implementation:</a:t>
            </a:r>
          </a:p>
          <a:p>
            <a:pPr marL="463550" indent="-285750" algn="just">
              <a:lnSpc>
                <a:spcPct val="90000"/>
              </a:lnSpc>
              <a:buSzPts val="1100"/>
              <a:buFont typeface="Arial" panose="020B0604020202020204" pitchFamily="34" charset="0"/>
              <a:buChar char="•"/>
              <a:defRPr/>
            </a:pPr>
            <a:endParaRPr lang="en-US" sz="2000" dirty="0">
              <a:solidFill>
                <a:srgbClr val="0D0D0D"/>
              </a:solidFill>
              <a:latin typeface="Google Sans"/>
            </a:endParaRPr>
          </a:p>
          <a:p>
            <a:pPr marL="177800" algn="just">
              <a:lnSpc>
                <a:spcPct val="90000"/>
              </a:lnSpc>
              <a:buSzPts val="1100"/>
              <a:defRPr/>
            </a:pPr>
            <a:r>
              <a:rPr lang="en-US" sz="2000" dirty="0">
                <a:solidFill>
                  <a:srgbClr val="0D0D0D"/>
                </a:solidFill>
                <a:latin typeface="Google Sans"/>
              </a:rPr>
              <a:t>We have used </a:t>
            </a:r>
            <a:r>
              <a:rPr lang="en-US" sz="2000" b="0" i="0" dirty="0">
                <a:solidFill>
                  <a:srgbClr val="0D0D0D"/>
                </a:solidFill>
                <a:effectLst/>
                <a:highlight>
                  <a:srgbClr val="FFFFFF"/>
                </a:highlight>
                <a:latin typeface="Söhne"/>
              </a:rPr>
              <a:t>a sequential deep learning model to predict heart disease. This model, tailored for sequential data analysis, enabled the examination of temporal dependencies within the dataset, enhancing the accuracy of heart disease predictions.</a:t>
            </a:r>
            <a:endParaRPr lang="en-IN" sz="2000" dirty="0">
              <a:latin typeface="Google Sans"/>
            </a:endParaRPr>
          </a:p>
          <a:p>
            <a:pPr marL="463550" marR="0" lvl="0" indent="-285750" algn="just" defTabSz="914400" rtl="0" eaLnBrk="1" fontAlgn="auto" latinLnBrk="0" hangingPunct="1">
              <a:lnSpc>
                <a:spcPct val="90000"/>
              </a:lnSpc>
              <a:spcBef>
                <a:spcPts val="0"/>
              </a:spcBef>
              <a:spcAft>
                <a:spcPts val="0"/>
              </a:spcAft>
              <a:buClr>
                <a:srgbClr val="000000"/>
              </a:buClr>
              <a:buSzPts val="1100"/>
              <a:buFont typeface="Arial" panose="020B0604020202020204" pitchFamily="34" charset="0"/>
              <a:buChar char="•"/>
              <a:tabLst/>
              <a:defRPr/>
            </a:pPr>
            <a:endParaRPr lang="en-US" sz="2000" b="1" i="0" dirty="0">
              <a:solidFill>
                <a:srgbClr val="0D0D0D"/>
              </a:solidFill>
              <a:effectLst/>
              <a:latin typeface="Google Sans"/>
            </a:endParaRPr>
          </a:p>
          <a:p>
            <a:pPr marL="177800" marR="0" lvl="0" algn="just" defTabSz="914400" rtl="0" eaLnBrk="1" fontAlgn="auto" latinLnBrk="0" hangingPunct="1">
              <a:lnSpc>
                <a:spcPct val="90000"/>
              </a:lnSpc>
              <a:spcBef>
                <a:spcPts val="0"/>
              </a:spcBef>
              <a:spcAft>
                <a:spcPts val="0"/>
              </a:spcAft>
              <a:buClr>
                <a:srgbClr val="000000"/>
              </a:buClr>
              <a:buSzPts val="1100"/>
              <a:tabLst/>
              <a:defRPr/>
            </a:pPr>
            <a:endParaRPr kumimoji="0" lang="en-US" sz="2000" b="1" i="0" u="none" strike="noStrike" kern="0" cap="none" spc="0" normalizeH="0" baseline="0" noProof="0" dirty="0">
              <a:ln>
                <a:noFill/>
              </a:ln>
              <a:solidFill>
                <a:srgbClr val="000000"/>
              </a:solidFill>
              <a:effectLst/>
              <a:uLnTx/>
              <a:uFillTx/>
              <a:latin typeface="Google Sans"/>
              <a:ea typeface="Calibri"/>
              <a:cs typeface="Calibri"/>
              <a:sym typeface="Calibri"/>
            </a:endParaRPr>
          </a:p>
        </p:txBody>
      </p:sp>
    </p:spTree>
    <p:extLst>
      <p:ext uri="{BB962C8B-B14F-4D97-AF65-F5344CB8AC3E}">
        <p14:creationId xmlns:p14="http://schemas.microsoft.com/office/powerpoint/2010/main" val="3021771561"/>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1A1786E-0EAE-A18B-32EB-3755D2A7B22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
        <p:nvSpPr>
          <p:cNvPr id="6" name="TextBox 5">
            <a:extLst>
              <a:ext uri="{FF2B5EF4-FFF2-40B4-BE49-F238E27FC236}">
                <a16:creationId xmlns:a16="http://schemas.microsoft.com/office/drawing/2014/main" id="{F79E4947-F782-9127-08AE-24AC7066CB8E}"/>
              </a:ext>
            </a:extLst>
          </p:cNvPr>
          <p:cNvSpPr txBox="1"/>
          <p:nvPr/>
        </p:nvSpPr>
        <p:spPr>
          <a:xfrm>
            <a:off x="2153264" y="678425"/>
            <a:ext cx="5725353" cy="799393"/>
          </a:xfrm>
          <a:prstGeom prst="rect">
            <a:avLst/>
          </a:prstGeom>
          <a:noFill/>
        </p:spPr>
        <p:txBody>
          <a:bodyPr wrap="square" rtlCol="0">
            <a:spAutoFit/>
          </a:bodyPr>
          <a:lstStyle/>
          <a:p>
            <a:pPr algn="ctr"/>
            <a:r>
              <a:rPr lang="en-US" sz="4400" b="1" dirty="0">
                <a:latin typeface="Google Sans"/>
                <a:cs typeface="Times New Roman"/>
                <a:sym typeface="Times New Roman"/>
              </a:rPr>
              <a:t>Screenshots</a:t>
            </a:r>
            <a:endParaRPr lang="en-IN" dirty="0">
              <a:latin typeface="Google Sans"/>
            </a:endParaRPr>
          </a:p>
        </p:txBody>
      </p:sp>
      <p:pic>
        <p:nvPicPr>
          <p:cNvPr id="2" name="Picture 1" descr="A screenshot of a computer&#10;&#10;Description automatically generated">
            <a:extLst>
              <a:ext uri="{FF2B5EF4-FFF2-40B4-BE49-F238E27FC236}">
                <a16:creationId xmlns:a16="http://schemas.microsoft.com/office/drawing/2014/main" id="{A65F142D-78CE-CC36-9750-9595B188FD56}"/>
              </a:ext>
            </a:extLst>
          </p:cNvPr>
          <p:cNvPicPr>
            <a:picLocks noChangeAspect="1"/>
          </p:cNvPicPr>
          <p:nvPr/>
        </p:nvPicPr>
        <p:blipFill rotWithShape="1">
          <a:blip r:embed="rId2"/>
          <a:srcRect l="23867" t="13676" r="25472" b="5659"/>
          <a:stretch/>
        </p:blipFill>
        <p:spPr bwMode="auto">
          <a:xfrm>
            <a:off x="2461806" y="1299069"/>
            <a:ext cx="5108268" cy="457525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18698670"/>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D10DA95-5683-DBF3-D79F-A608D5CF131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pic>
        <p:nvPicPr>
          <p:cNvPr id="3" name="Picture 2" descr="A screenshot of a computer&#10;&#10;Description automatically generated">
            <a:extLst>
              <a:ext uri="{FF2B5EF4-FFF2-40B4-BE49-F238E27FC236}">
                <a16:creationId xmlns:a16="http://schemas.microsoft.com/office/drawing/2014/main" id="{C61BB355-6DD2-4FE9-FDC4-A5955BA9D36C}"/>
              </a:ext>
            </a:extLst>
          </p:cNvPr>
          <p:cNvPicPr>
            <a:picLocks noChangeAspect="1"/>
          </p:cNvPicPr>
          <p:nvPr/>
        </p:nvPicPr>
        <p:blipFill rotWithShape="1">
          <a:blip r:embed="rId2"/>
          <a:srcRect l="26648" t="13903" r="28131"/>
          <a:stretch/>
        </p:blipFill>
        <p:spPr bwMode="auto">
          <a:xfrm>
            <a:off x="2338389" y="921327"/>
            <a:ext cx="4683122" cy="501534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308881342"/>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5"/>
          <p:cNvSpPr txBox="1">
            <a:spLocks noGrp="1"/>
          </p:cNvSpPr>
          <p:nvPr>
            <p:ph type="sldNum" idx="12"/>
          </p:nvPr>
        </p:nvSpPr>
        <p:spPr>
          <a:xfrm>
            <a:off x="7117242" y="6563238"/>
            <a:ext cx="2106000" cy="1872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sp>
        <p:nvSpPr>
          <p:cNvPr id="166" name="Google Shape;166;p15"/>
          <p:cNvSpPr txBox="1">
            <a:spLocks noGrp="1"/>
          </p:cNvSpPr>
          <p:nvPr>
            <p:ph type="sldNum" idx="12"/>
          </p:nvPr>
        </p:nvSpPr>
        <p:spPr>
          <a:xfrm>
            <a:off x="7117242" y="6563238"/>
            <a:ext cx="2106000" cy="1872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sp>
        <p:nvSpPr>
          <p:cNvPr id="167" name="Google Shape;167;p15"/>
          <p:cNvSpPr txBox="1">
            <a:spLocks noGrp="1"/>
          </p:cNvSpPr>
          <p:nvPr>
            <p:ph type="title"/>
          </p:nvPr>
        </p:nvSpPr>
        <p:spPr>
          <a:xfrm>
            <a:off x="1089850" y="404275"/>
            <a:ext cx="7180200" cy="8409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1100"/>
              <a:buFont typeface="Arial"/>
              <a:buNone/>
            </a:pPr>
            <a:r>
              <a:rPr lang="en-US" b="1" dirty="0">
                <a:latin typeface="Google Sans"/>
                <a:ea typeface="Times New Roman"/>
                <a:cs typeface="Times New Roman"/>
                <a:sym typeface="Times New Roman"/>
              </a:rPr>
              <a:t>Improvement Done</a:t>
            </a:r>
            <a:endParaRPr b="1" dirty="0">
              <a:latin typeface="Google Sans"/>
              <a:ea typeface="Times New Roman"/>
              <a:cs typeface="Times New Roman"/>
              <a:sym typeface="Times New Roman"/>
            </a:endParaRPr>
          </a:p>
        </p:txBody>
      </p:sp>
      <p:sp>
        <p:nvSpPr>
          <p:cNvPr id="169" name="Google Shape;169;p15"/>
          <p:cNvSpPr txBox="1"/>
          <p:nvPr/>
        </p:nvSpPr>
        <p:spPr>
          <a:xfrm>
            <a:off x="547450" y="1264236"/>
            <a:ext cx="8245200" cy="4417674"/>
          </a:xfrm>
          <a:prstGeom prst="rect">
            <a:avLst/>
          </a:prstGeom>
          <a:noFill/>
          <a:ln>
            <a:noFill/>
          </a:ln>
        </p:spPr>
        <p:txBody>
          <a:bodyPr spcFirstLastPara="1" wrap="square" lIns="91425" tIns="91425" rIns="91425" bIns="91425" anchor="t" anchorCtr="0">
            <a:noAutofit/>
          </a:bodyPr>
          <a:lstStyle/>
          <a:p>
            <a:pPr marL="228600" algn="just">
              <a:lnSpc>
                <a:spcPct val="150000"/>
              </a:lnSpc>
              <a:spcBef>
                <a:spcPts val="1000"/>
              </a:spcBef>
              <a:buSzPct val="120000"/>
            </a:pPr>
            <a:r>
              <a:rPr lang="en-US" sz="1800" b="1" dirty="0"/>
              <a:t>Project Enhancement and addition of new features:</a:t>
            </a:r>
            <a:endParaRPr lang="en-US" sz="1800" b="1" dirty="0">
              <a:solidFill>
                <a:schemeClr val="dk1"/>
              </a:solidFill>
              <a:latin typeface="Google Sans"/>
              <a:ea typeface="Calibri"/>
              <a:cs typeface="Calibri"/>
              <a:sym typeface="Calibri"/>
            </a:endParaRPr>
          </a:p>
          <a:p>
            <a:pPr marL="514350" lvl="0" indent="-285750" algn="just" rtl="0">
              <a:lnSpc>
                <a:spcPct val="150000"/>
              </a:lnSpc>
              <a:spcBef>
                <a:spcPts val="1000"/>
              </a:spcBef>
              <a:spcAft>
                <a:spcPts val="0"/>
              </a:spcAft>
              <a:buSzPct val="120000"/>
              <a:buFont typeface="Arial" panose="020B0604020202020204" pitchFamily="34" charset="0"/>
              <a:buChar char="•"/>
            </a:pPr>
            <a:r>
              <a:rPr lang="en-US" sz="1800" b="1" dirty="0">
                <a:solidFill>
                  <a:schemeClr val="dk1"/>
                </a:solidFill>
                <a:latin typeface="Google Sans"/>
                <a:ea typeface="Calibri"/>
                <a:cs typeface="Calibri"/>
                <a:sym typeface="Calibri"/>
              </a:rPr>
              <a:t>Deep Learning : </a:t>
            </a:r>
            <a:r>
              <a:rPr lang="en-US" sz="1800" dirty="0">
                <a:solidFill>
                  <a:schemeClr val="dk1"/>
                </a:solidFill>
                <a:latin typeface="Google Sans"/>
                <a:ea typeface="Calibri"/>
                <a:cs typeface="Calibri"/>
                <a:sym typeface="Calibri"/>
              </a:rPr>
              <a:t>Implemented Deep Learning</a:t>
            </a:r>
          </a:p>
          <a:p>
            <a:pPr marL="514350" lvl="0" indent="-285750" algn="just" rtl="0">
              <a:lnSpc>
                <a:spcPct val="150000"/>
              </a:lnSpc>
              <a:spcBef>
                <a:spcPts val="1000"/>
              </a:spcBef>
              <a:spcAft>
                <a:spcPts val="0"/>
              </a:spcAft>
              <a:buSzPct val="120000"/>
              <a:buFont typeface="Arial" panose="020B0604020202020204" pitchFamily="34" charset="0"/>
              <a:buChar char="•"/>
            </a:pPr>
            <a:r>
              <a:rPr lang="en-US" sz="1800" b="1" dirty="0">
                <a:solidFill>
                  <a:schemeClr val="dk1"/>
                </a:solidFill>
                <a:latin typeface="Google Sans"/>
                <a:ea typeface="Calibri"/>
                <a:cs typeface="Calibri"/>
                <a:sym typeface="Calibri"/>
              </a:rPr>
              <a:t>Frontend:  </a:t>
            </a:r>
            <a:r>
              <a:rPr lang="en-US" sz="1800" dirty="0">
                <a:solidFill>
                  <a:schemeClr val="dk1"/>
                </a:solidFill>
                <a:latin typeface="Google Sans"/>
                <a:ea typeface="Calibri"/>
                <a:cs typeface="Calibri"/>
                <a:sym typeface="Calibri"/>
              </a:rPr>
              <a:t>We made a User interface where users can enter his/ her health data and our model will predict whether users have heart disease or not and generate output.</a:t>
            </a:r>
          </a:p>
          <a:p>
            <a:pPr marL="228600" lvl="0" algn="just" rtl="0">
              <a:lnSpc>
                <a:spcPct val="150000"/>
              </a:lnSpc>
              <a:spcBef>
                <a:spcPts val="1000"/>
              </a:spcBef>
              <a:spcAft>
                <a:spcPts val="0"/>
              </a:spcAft>
              <a:buSzPct val="120000"/>
            </a:pPr>
            <a:endParaRPr lang="en-IN" sz="1800" dirty="0">
              <a:solidFill>
                <a:schemeClr val="dk1"/>
              </a:solidFill>
              <a:latin typeface="Google Sans"/>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6"/>
          <p:cNvSpPr txBox="1">
            <a:spLocks noGrp="1"/>
          </p:cNvSpPr>
          <p:nvPr>
            <p:ph type="body" idx="1"/>
          </p:nvPr>
        </p:nvSpPr>
        <p:spPr>
          <a:xfrm>
            <a:off x="643450" y="1723350"/>
            <a:ext cx="8073000" cy="4355400"/>
          </a:xfrm>
          <a:prstGeom prst="rect">
            <a:avLst/>
          </a:prstGeom>
        </p:spPr>
        <p:txBody>
          <a:bodyPr spcFirstLastPara="1" wrap="square" lIns="91425" tIns="45700" rIns="91425" bIns="45700" anchor="t" anchorCtr="0">
            <a:noAutofit/>
          </a:bodyPr>
          <a:lstStyle/>
          <a:p>
            <a:pPr marL="0" indent="0">
              <a:buSzPts val="1100"/>
              <a:buNone/>
            </a:pPr>
            <a:endParaRPr sz="1600" dirty="0"/>
          </a:p>
          <a:p>
            <a:pPr marL="0" lvl="0" indent="0" algn="l" rtl="0">
              <a:spcBef>
                <a:spcPts val="1000"/>
              </a:spcBef>
              <a:spcAft>
                <a:spcPts val="0"/>
              </a:spcAft>
              <a:buClr>
                <a:schemeClr val="dk1"/>
              </a:buClr>
              <a:buSzPts val="1100"/>
              <a:buFont typeface="Arial"/>
              <a:buNone/>
            </a:pPr>
            <a:endParaRPr sz="1600" dirty="0"/>
          </a:p>
          <a:p>
            <a:pPr marL="0" lvl="0" indent="0" algn="l" rtl="0">
              <a:spcBef>
                <a:spcPts val="1000"/>
              </a:spcBef>
              <a:spcAft>
                <a:spcPts val="0"/>
              </a:spcAft>
              <a:buNone/>
            </a:pPr>
            <a:endParaRPr sz="1600" dirty="0"/>
          </a:p>
        </p:txBody>
      </p:sp>
      <p:sp>
        <p:nvSpPr>
          <p:cNvPr id="179" name="Google Shape;179;p16"/>
          <p:cNvSpPr txBox="1">
            <a:spLocks noGrp="1"/>
          </p:cNvSpPr>
          <p:nvPr>
            <p:ph type="sldNum" idx="12"/>
          </p:nvPr>
        </p:nvSpPr>
        <p:spPr>
          <a:xfrm>
            <a:off x="7117242" y="6563238"/>
            <a:ext cx="2106000" cy="1872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19</a:t>
            </a:fld>
            <a:endParaRPr/>
          </a:p>
        </p:txBody>
      </p:sp>
      <p:sp>
        <p:nvSpPr>
          <p:cNvPr id="180" name="Google Shape;180;p16"/>
          <p:cNvSpPr txBox="1">
            <a:spLocks noGrp="1"/>
          </p:cNvSpPr>
          <p:nvPr>
            <p:ph type="title"/>
          </p:nvPr>
        </p:nvSpPr>
        <p:spPr>
          <a:xfrm>
            <a:off x="1089850" y="404275"/>
            <a:ext cx="7180200" cy="8409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1100"/>
              <a:buFont typeface="Arial"/>
              <a:buNone/>
            </a:pPr>
            <a:r>
              <a:rPr lang="en-US" sz="4000" b="1" dirty="0">
                <a:latin typeface="Google Sans"/>
                <a:ea typeface="Times New Roman"/>
                <a:cs typeface="Times New Roman"/>
                <a:sym typeface="Times New Roman"/>
              </a:rPr>
              <a:t>Project Timeline</a:t>
            </a:r>
            <a:endParaRPr sz="4000" b="1" dirty="0">
              <a:latin typeface="Google Sans"/>
              <a:ea typeface="Times New Roman"/>
              <a:cs typeface="Times New Roman"/>
              <a:sym typeface="Times New Roman"/>
            </a:endParaRPr>
          </a:p>
        </p:txBody>
      </p:sp>
      <p:sp>
        <p:nvSpPr>
          <p:cNvPr id="2" name="Google Shape;178;p16">
            <a:extLst>
              <a:ext uri="{FF2B5EF4-FFF2-40B4-BE49-F238E27FC236}">
                <a16:creationId xmlns:a16="http://schemas.microsoft.com/office/drawing/2014/main" id="{126FD821-E020-9827-AEAC-81A9DF648DDD}"/>
              </a:ext>
            </a:extLst>
          </p:cNvPr>
          <p:cNvSpPr txBox="1">
            <a:spLocks/>
          </p:cNvSpPr>
          <p:nvPr/>
        </p:nvSpPr>
        <p:spPr>
          <a:xfrm>
            <a:off x="741773" y="1172744"/>
            <a:ext cx="8073000" cy="491342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buSzPts val="1100"/>
              <a:buFont typeface="Arial"/>
              <a:buNone/>
            </a:pPr>
            <a:r>
              <a:rPr lang="en-US" sz="1600" b="1" dirty="0"/>
              <a:t>Week 1</a:t>
            </a:r>
            <a:r>
              <a:rPr lang="en-US" sz="1600" dirty="0"/>
              <a:t> (05/02/2024 - 11/02/2024):                           </a:t>
            </a:r>
            <a:r>
              <a:rPr lang="en-US" sz="1600" b="1" dirty="0"/>
              <a:t>Week 2 </a:t>
            </a:r>
            <a:r>
              <a:rPr lang="en-US" sz="1600" dirty="0"/>
              <a:t>(12/02/2024 - 18/02/2024):</a:t>
            </a:r>
          </a:p>
          <a:p>
            <a:pPr marL="0" indent="0">
              <a:buSzPts val="1100"/>
              <a:buNone/>
            </a:pPr>
            <a:r>
              <a:rPr lang="en-US" sz="1600" dirty="0"/>
              <a:t>Design and Planning                                                       </a:t>
            </a:r>
            <a:r>
              <a:rPr lang="en-IN" sz="1600" dirty="0">
                <a:latin typeface="Google Sans"/>
              </a:rPr>
              <a:t>Data collection</a:t>
            </a:r>
            <a:endParaRPr lang="en-US" sz="1600" dirty="0"/>
          </a:p>
          <a:p>
            <a:pPr marL="0" indent="0">
              <a:buSzPts val="1100"/>
              <a:buFont typeface="Arial"/>
              <a:buNone/>
            </a:pPr>
            <a:r>
              <a:rPr lang="en-US" sz="1600" b="1" dirty="0"/>
              <a:t>Week 3</a:t>
            </a:r>
            <a:r>
              <a:rPr lang="en-US" sz="1600" dirty="0"/>
              <a:t> (19/02/2024 - 25/02/2024):	            </a:t>
            </a:r>
            <a:r>
              <a:rPr lang="en-US" sz="1600" b="1" dirty="0"/>
              <a:t>Week 4</a:t>
            </a:r>
            <a:r>
              <a:rPr lang="en-US" sz="1600" dirty="0"/>
              <a:t> (25/02/2024 - 3/03/2024):</a:t>
            </a:r>
          </a:p>
          <a:p>
            <a:pPr marL="0" indent="0">
              <a:buSzPts val="1100"/>
              <a:buNone/>
            </a:pPr>
            <a:r>
              <a:rPr lang="en-US" sz="1600" dirty="0">
                <a:latin typeface="Google Sans"/>
              </a:rPr>
              <a:t>Model training			             Model evaluation and improvement</a:t>
            </a:r>
            <a:endParaRPr lang="en-US" sz="1600" b="1" dirty="0"/>
          </a:p>
          <a:p>
            <a:pPr marL="0" indent="0">
              <a:buSzPts val="1100"/>
              <a:buFont typeface="Arial"/>
              <a:buNone/>
            </a:pPr>
            <a:r>
              <a:rPr lang="en-US" sz="1600" b="1" dirty="0"/>
              <a:t>Week 5</a:t>
            </a:r>
            <a:r>
              <a:rPr lang="en-US" sz="1600" dirty="0"/>
              <a:t> (4/03/2024 - 10/03/2024):	            </a:t>
            </a:r>
            <a:r>
              <a:rPr lang="en-US" sz="1600" b="1" dirty="0"/>
              <a:t>Week 6</a:t>
            </a:r>
            <a:r>
              <a:rPr lang="en-US" sz="1600" dirty="0"/>
              <a:t> (11/03/2024 - 17/03/2024):</a:t>
            </a:r>
          </a:p>
          <a:p>
            <a:pPr marL="0" indent="0">
              <a:buSzPts val="1100"/>
              <a:buFont typeface="Arial"/>
              <a:buNone/>
            </a:pPr>
            <a:r>
              <a:rPr lang="en-US" sz="1600" dirty="0"/>
              <a:t>User Interface 			             PPT for Mid-Term</a:t>
            </a:r>
          </a:p>
          <a:p>
            <a:pPr marL="0" indent="0">
              <a:buSzPts val="1100"/>
              <a:buFont typeface="Arial"/>
              <a:buNone/>
            </a:pPr>
            <a:r>
              <a:rPr lang="en-US" sz="1600" b="1" dirty="0"/>
              <a:t>Week 7</a:t>
            </a:r>
            <a:r>
              <a:rPr lang="en-US" sz="1600" dirty="0"/>
              <a:t> (18/03/2024 - 24/03/2024):	            </a:t>
            </a:r>
            <a:r>
              <a:rPr lang="en-US" sz="1600" b="1" dirty="0"/>
              <a:t>Week 8</a:t>
            </a:r>
            <a:r>
              <a:rPr lang="en-US" sz="1600" dirty="0"/>
              <a:t> (25/03/2024 - 31/03/2024):</a:t>
            </a:r>
          </a:p>
          <a:p>
            <a:pPr marL="0" indent="0">
              <a:buSzPts val="1100"/>
              <a:buFont typeface="Arial"/>
              <a:buNone/>
            </a:pPr>
            <a:r>
              <a:rPr lang="en-US" sz="1600" dirty="0"/>
              <a:t>Submission of PPT		                                Mid-Term Preparation</a:t>
            </a:r>
          </a:p>
          <a:p>
            <a:pPr marL="0" indent="0">
              <a:buSzPts val="1100"/>
              <a:buFont typeface="Arial"/>
              <a:buNone/>
            </a:pPr>
            <a:r>
              <a:rPr lang="en-US" sz="1600" b="1" dirty="0"/>
              <a:t>Week 9</a:t>
            </a:r>
            <a:r>
              <a:rPr lang="en-US" sz="1600" dirty="0"/>
              <a:t> (1/04/2024 - 7/04/2024):	            </a:t>
            </a:r>
            <a:r>
              <a:rPr lang="en-US" sz="1600" b="1" dirty="0"/>
              <a:t>Week 10</a:t>
            </a:r>
            <a:r>
              <a:rPr lang="en-US" sz="1600" dirty="0"/>
              <a:t> (8/04/2024 - 14/04/2024):</a:t>
            </a:r>
          </a:p>
          <a:p>
            <a:pPr marL="0" indent="0">
              <a:buSzPts val="1100"/>
              <a:buFont typeface="Arial"/>
              <a:buNone/>
            </a:pPr>
            <a:r>
              <a:rPr lang="en-US" sz="1600" dirty="0"/>
              <a:t>Mid-Term Exam                                                               Guide, Contact Us and About Us Pages</a:t>
            </a:r>
          </a:p>
          <a:p>
            <a:pPr marL="0" indent="0">
              <a:buSzPts val="1100"/>
              <a:buFont typeface="Arial"/>
              <a:buNone/>
            </a:pPr>
            <a:r>
              <a:rPr lang="en-US" sz="1600" b="1" dirty="0"/>
              <a:t>Week 11</a:t>
            </a:r>
            <a:r>
              <a:rPr lang="en-US" sz="1600" dirty="0"/>
              <a:t> (15/04/2024 - 21/04/2024):	            </a:t>
            </a:r>
            <a:r>
              <a:rPr lang="en-US" sz="1600" b="1" dirty="0"/>
              <a:t>Week 12</a:t>
            </a:r>
            <a:r>
              <a:rPr lang="en-US" sz="1600" dirty="0"/>
              <a:t> (22/04/2024 - 28/04/2024):</a:t>
            </a:r>
          </a:p>
          <a:p>
            <a:pPr marL="0" indent="0">
              <a:buSzPts val="1100"/>
              <a:buFont typeface="Arial"/>
              <a:buNone/>
            </a:pPr>
            <a:r>
              <a:rPr lang="en-US" sz="1600" dirty="0"/>
              <a:t>Adding Deep Learning Techniques	            Improving model</a:t>
            </a:r>
          </a:p>
          <a:p>
            <a:pPr marL="0" indent="0">
              <a:buSzPts val="1100"/>
              <a:buFont typeface="Arial"/>
              <a:buNone/>
            </a:pPr>
            <a:r>
              <a:rPr lang="en-US" sz="1600" b="1" dirty="0"/>
              <a:t>Week 13</a:t>
            </a:r>
            <a:r>
              <a:rPr lang="en-US" sz="1600" dirty="0"/>
              <a:t> (29/04/2024 - 5/05/2024):	            </a:t>
            </a:r>
            <a:r>
              <a:rPr lang="en-US" sz="1600" b="1" dirty="0"/>
              <a:t>Week 14</a:t>
            </a:r>
            <a:r>
              <a:rPr lang="en-US" sz="1600" dirty="0"/>
              <a:t> (6/05/2024 - 12/05/2024):</a:t>
            </a:r>
          </a:p>
          <a:p>
            <a:pPr marL="0" indent="0">
              <a:buSzPts val="1100"/>
              <a:buNone/>
            </a:pPr>
            <a:r>
              <a:rPr lang="en-US" sz="1600" dirty="0"/>
              <a:t>Better User Interface                                                      Submission of PPT for End-term</a:t>
            </a:r>
          </a:p>
          <a:p>
            <a:pPr marL="0" indent="0">
              <a:buFont typeface="Arial"/>
              <a:buNone/>
            </a:pPr>
            <a:endParaRPr lang="en-US" sz="1600" dirty="0"/>
          </a:p>
        </p:txBody>
      </p:sp>
    </p:spTree>
    <p:extLst>
      <p:ext uri="{BB962C8B-B14F-4D97-AF65-F5344CB8AC3E}">
        <p14:creationId xmlns:p14="http://schemas.microsoft.com/office/powerpoint/2010/main" val="3444222070"/>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4492A-971B-5815-3F64-694354C46BC4}"/>
              </a:ext>
            </a:extLst>
          </p:cNvPr>
          <p:cNvSpPr>
            <a:spLocks noGrp="1"/>
          </p:cNvSpPr>
          <p:nvPr>
            <p:ph type="title"/>
          </p:nvPr>
        </p:nvSpPr>
        <p:spPr>
          <a:xfrm>
            <a:off x="767524" y="914400"/>
            <a:ext cx="8072914" cy="688368"/>
          </a:xfrm>
        </p:spPr>
        <p:txBody>
          <a:bodyPr/>
          <a:lstStyle/>
          <a:p>
            <a:pPr algn="ctr"/>
            <a:r>
              <a:rPr lang="en-US" b="1" dirty="0">
                <a:latin typeface="Georgia" panose="02040502050405020303" pitchFamily="18" charset="0"/>
                <a:cs typeface="Times New Roman"/>
                <a:sym typeface="Times New Roman"/>
              </a:rPr>
              <a:t>Table of Contents</a:t>
            </a:r>
            <a:endParaRPr lang="en-IN" dirty="0"/>
          </a:p>
        </p:txBody>
      </p:sp>
      <p:sp>
        <p:nvSpPr>
          <p:cNvPr id="3" name="Text Placeholder 2">
            <a:extLst>
              <a:ext uri="{FF2B5EF4-FFF2-40B4-BE49-F238E27FC236}">
                <a16:creationId xmlns:a16="http://schemas.microsoft.com/office/drawing/2014/main" id="{E8708699-EBEA-89D7-7E36-1D058D67C416}"/>
              </a:ext>
            </a:extLst>
          </p:cNvPr>
          <p:cNvSpPr>
            <a:spLocks noGrp="1"/>
          </p:cNvSpPr>
          <p:nvPr>
            <p:ph type="body" idx="1"/>
          </p:nvPr>
        </p:nvSpPr>
        <p:spPr>
          <a:xfrm>
            <a:off x="643492" y="1825624"/>
            <a:ext cx="8196945" cy="4371975"/>
          </a:xfrm>
        </p:spPr>
        <p:txBody>
          <a:bodyPr/>
          <a:lstStyle/>
          <a:p>
            <a:r>
              <a:rPr lang="en-IN" sz="2000" dirty="0">
                <a:latin typeface="Google Sans"/>
              </a:rPr>
              <a:t>Introduction</a:t>
            </a:r>
          </a:p>
          <a:p>
            <a:r>
              <a:rPr lang="en-IN" sz="2000" dirty="0">
                <a:latin typeface="Google Sans"/>
              </a:rPr>
              <a:t>Feasibility Study Overview</a:t>
            </a:r>
          </a:p>
          <a:p>
            <a:r>
              <a:rPr lang="en-IN" sz="2000" dirty="0">
                <a:latin typeface="Google Sans"/>
              </a:rPr>
              <a:t>Project Description</a:t>
            </a:r>
          </a:p>
          <a:p>
            <a:r>
              <a:rPr lang="en-IN" sz="2000" dirty="0">
                <a:latin typeface="Google Sans"/>
              </a:rPr>
              <a:t>Work Done </a:t>
            </a:r>
          </a:p>
          <a:p>
            <a:r>
              <a:rPr lang="en-IN" sz="2000" dirty="0">
                <a:latin typeface="Google Sans"/>
              </a:rPr>
              <a:t>Screenshots</a:t>
            </a:r>
          </a:p>
          <a:p>
            <a:r>
              <a:rPr lang="en-IN" sz="2000" dirty="0">
                <a:latin typeface="Google Sans"/>
              </a:rPr>
              <a:t>Project Timeline</a:t>
            </a:r>
          </a:p>
          <a:p>
            <a:r>
              <a:rPr lang="en-IN" sz="2000" dirty="0">
                <a:latin typeface="Google Sans"/>
              </a:rPr>
              <a:t>Conclusion</a:t>
            </a:r>
          </a:p>
          <a:p>
            <a:endParaRPr lang="en-IN" dirty="0">
              <a:latin typeface="Google Sans"/>
            </a:endParaRPr>
          </a:p>
          <a:p>
            <a:endParaRPr lang="en-IN" dirty="0"/>
          </a:p>
          <a:p>
            <a:endParaRPr lang="en-IN" dirty="0"/>
          </a:p>
          <a:p>
            <a:endParaRPr lang="en-IN" dirty="0"/>
          </a:p>
        </p:txBody>
      </p:sp>
      <p:sp>
        <p:nvSpPr>
          <p:cNvPr id="4" name="Slide Number Placeholder 3">
            <a:extLst>
              <a:ext uri="{FF2B5EF4-FFF2-40B4-BE49-F238E27FC236}">
                <a16:creationId xmlns:a16="http://schemas.microsoft.com/office/drawing/2014/main" id="{C0262ABA-7FC2-5476-2EEE-D6386CBFEE5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Tree>
    <p:extLst>
      <p:ext uri="{BB962C8B-B14F-4D97-AF65-F5344CB8AC3E}">
        <p14:creationId xmlns:p14="http://schemas.microsoft.com/office/powerpoint/2010/main" val="122702290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CA6F5-C33F-2F9C-07BA-CA82149B0287}"/>
              </a:ext>
            </a:extLst>
          </p:cNvPr>
          <p:cNvSpPr>
            <a:spLocks noGrp="1"/>
          </p:cNvSpPr>
          <p:nvPr>
            <p:ph type="title"/>
          </p:nvPr>
        </p:nvSpPr>
        <p:spPr>
          <a:xfrm>
            <a:off x="767524" y="748145"/>
            <a:ext cx="8072914" cy="940953"/>
          </a:xfrm>
        </p:spPr>
        <p:txBody>
          <a:bodyPr/>
          <a:lstStyle/>
          <a:p>
            <a:pPr algn="ctr"/>
            <a:r>
              <a:rPr lang="en-US" dirty="0"/>
              <a:t>Conclusion</a:t>
            </a:r>
          </a:p>
        </p:txBody>
      </p:sp>
      <p:sp>
        <p:nvSpPr>
          <p:cNvPr id="4" name="Slide Number Placeholder 3">
            <a:extLst>
              <a:ext uri="{FF2B5EF4-FFF2-40B4-BE49-F238E27FC236}">
                <a16:creationId xmlns:a16="http://schemas.microsoft.com/office/drawing/2014/main" id="{D6C7F427-D5C9-C5BC-7B99-7AD7798FE95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sp>
        <p:nvSpPr>
          <p:cNvPr id="5" name="Title 1">
            <a:extLst>
              <a:ext uri="{FF2B5EF4-FFF2-40B4-BE49-F238E27FC236}">
                <a16:creationId xmlns:a16="http://schemas.microsoft.com/office/drawing/2014/main" id="{328A1506-1EDA-253A-445A-D6C6D00A2435}"/>
              </a:ext>
            </a:extLst>
          </p:cNvPr>
          <p:cNvSpPr txBox="1">
            <a:spLocks/>
          </p:cNvSpPr>
          <p:nvPr/>
        </p:nvSpPr>
        <p:spPr>
          <a:xfrm>
            <a:off x="643492" y="1689098"/>
            <a:ext cx="8306543" cy="4420757"/>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lang="en-US" sz="2000" dirty="0">
              <a:latin typeface="Calibri" panose="020F0502020204030204" pitchFamily="34" charset="0"/>
              <a:ea typeface="Calibri" panose="020F0502020204030204" pitchFamily="34" charset="0"/>
              <a:cs typeface="Calibri" panose="020F0502020204030204" pitchFamily="34" charset="0"/>
            </a:endParaRPr>
          </a:p>
          <a:p>
            <a:r>
              <a:rPr lang="en-US" sz="2000" dirty="0">
                <a:latin typeface="Calibri" panose="020F0502020204030204" pitchFamily="34" charset="0"/>
                <a:ea typeface="Calibri" panose="020F0502020204030204" pitchFamily="34" charset="0"/>
                <a:cs typeface="Calibri" panose="020F0502020204030204" pitchFamily="34" charset="0"/>
              </a:rPr>
              <a:t>In conclusion, the XGB Classifier has proven to be the most effective among all the machine learning models and deep learning techniques we employed. It provides an accurate and efficient means of predicting heart disease risk in patients. By analyzing patient data using machine learning and deep learning algorithms, the system aims to assist both users and healthcare professionals in making timely and precise diagnoses. This could lead to early disease detection, better patient outcomes, and improved healthcare delivery. Additionally, the system's user-friendly interface, accessible from anywhere via the internet, further enhances its potential impact on healthcare accessibility and efficiency.</a:t>
            </a:r>
          </a:p>
        </p:txBody>
      </p:sp>
    </p:spTree>
    <p:extLst>
      <p:ext uri="{BB962C8B-B14F-4D97-AF65-F5344CB8AC3E}">
        <p14:creationId xmlns:p14="http://schemas.microsoft.com/office/powerpoint/2010/main" val="410187975"/>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7"/>
          <p:cNvSpPr txBox="1">
            <a:spLocks noGrp="1"/>
          </p:cNvSpPr>
          <p:nvPr>
            <p:ph type="sldNum" idx="12"/>
          </p:nvPr>
        </p:nvSpPr>
        <p:spPr>
          <a:xfrm>
            <a:off x="7117242" y="6563238"/>
            <a:ext cx="2106000" cy="1872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21</a:t>
            </a:fld>
            <a:endParaRPr/>
          </a:p>
        </p:txBody>
      </p:sp>
      <p:sp>
        <p:nvSpPr>
          <p:cNvPr id="187" name="Google Shape;187;p17"/>
          <p:cNvSpPr txBox="1">
            <a:spLocks noGrp="1"/>
          </p:cNvSpPr>
          <p:nvPr>
            <p:ph type="title"/>
          </p:nvPr>
        </p:nvSpPr>
        <p:spPr>
          <a:xfrm>
            <a:off x="1648450" y="3569110"/>
            <a:ext cx="6063000" cy="1248009"/>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1100"/>
              <a:buFont typeface="Arial"/>
              <a:buNone/>
            </a:pPr>
            <a:r>
              <a:rPr lang="en-US" sz="5000" b="1" dirty="0">
                <a:latin typeface="Google Sans"/>
                <a:ea typeface="Times New Roman"/>
                <a:cs typeface="Times New Roman"/>
                <a:sym typeface="Times New Roman"/>
              </a:rPr>
              <a:t>Thank You!</a:t>
            </a:r>
            <a:endParaRPr sz="5000" b="1" dirty="0">
              <a:latin typeface="Google Sans"/>
              <a:ea typeface="Times New Roman"/>
              <a:cs typeface="Times New Roman"/>
              <a:sym typeface="Times New Roman"/>
            </a:endParaRPr>
          </a:p>
        </p:txBody>
      </p:sp>
      <p:sp>
        <p:nvSpPr>
          <p:cNvPr id="188" name="Google Shape;188;p17"/>
          <p:cNvSpPr txBox="1"/>
          <p:nvPr/>
        </p:nvSpPr>
        <p:spPr>
          <a:xfrm>
            <a:off x="4370050" y="2794400"/>
            <a:ext cx="4362300" cy="111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chemeClr val="dk1"/>
              </a:solidFill>
              <a:latin typeface="Calibri"/>
              <a:ea typeface="Calibri"/>
              <a:cs typeface="Calibri"/>
              <a:sym typeface="Calibri"/>
            </a:endParaRPr>
          </a:p>
          <a:p>
            <a:pPr marL="0" lvl="0" indent="0" algn="l" rtl="0">
              <a:spcBef>
                <a:spcPts val="0"/>
              </a:spcBef>
              <a:spcAft>
                <a:spcPts val="0"/>
              </a:spcAft>
              <a:buNone/>
            </a:pPr>
            <a:endParaRPr sz="2000" b="1" dirty="0">
              <a:solidFill>
                <a:schemeClr val="dk1"/>
              </a:solidFill>
              <a:latin typeface="Calibri"/>
              <a:ea typeface="Calibri"/>
              <a:cs typeface="Calibri"/>
              <a:sym typeface="Calibri"/>
            </a:endParaRPr>
          </a:p>
        </p:txBody>
      </p:sp>
      <p:sp>
        <p:nvSpPr>
          <p:cNvPr id="2" name="TextBox 1">
            <a:extLst>
              <a:ext uri="{FF2B5EF4-FFF2-40B4-BE49-F238E27FC236}">
                <a16:creationId xmlns:a16="http://schemas.microsoft.com/office/drawing/2014/main" id="{E98039B9-FA61-FE80-F055-42278209C814}"/>
              </a:ext>
            </a:extLst>
          </p:cNvPr>
          <p:cNvSpPr txBox="1"/>
          <p:nvPr/>
        </p:nvSpPr>
        <p:spPr>
          <a:xfrm>
            <a:off x="1492613" y="1818967"/>
            <a:ext cx="6374673" cy="769441"/>
          </a:xfrm>
          <a:prstGeom prst="rect">
            <a:avLst/>
          </a:prstGeom>
          <a:noFill/>
        </p:spPr>
        <p:txBody>
          <a:bodyPr wrap="square" rtlCol="0">
            <a:spAutoFit/>
          </a:bodyPr>
          <a:lstStyle/>
          <a:p>
            <a:pPr algn="ctr"/>
            <a:r>
              <a:rPr lang="en-IN" sz="4400" b="1" dirty="0">
                <a:latin typeface="Google Sans"/>
                <a:cs typeface="Times New Roman" panose="02020603050405020304" pitchFamily="18" charset="0"/>
              </a:rPr>
              <a:t>End of Presentation</a:t>
            </a:r>
          </a:p>
        </p:txBody>
      </p:sp>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5"/>
          <p:cNvSpPr txBox="1">
            <a:spLocks noGrp="1"/>
          </p:cNvSpPr>
          <p:nvPr>
            <p:ph type="sldNum" idx="12"/>
          </p:nvPr>
        </p:nvSpPr>
        <p:spPr>
          <a:xfrm>
            <a:off x="7117242" y="6563238"/>
            <a:ext cx="2106000" cy="1872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46" name="Google Shape;46;p5"/>
          <p:cNvSpPr txBox="1">
            <a:spLocks noGrp="1"/>
          </p:cNvSpPr>
          <p:nvPr>
            <p:ph type="title"/>
          </p:nvPr>
        </p:nvSpPr>
        <p:spPr>
          <a:xfrm>
            <a:off x="1363525" y="703006"/>
            <a:ext cx="6682200" cy="788393"/>
          </a:xfrm>
          <a:prstGeom prst="rect">
            <a:avLst/>
          </a:prstGeom>
          <a:noFill/>
          <a:ln>
            <a:noFill/>
          </a:ln>
        </p:spPr>
        <p:txBody>
          <a:bodyPr spcFirstLastPara="1" wrap="square" lIns="91425" tIns="45700" rIns="91425" bIns="45700" anchor="t" anchorCtr="0">
            <a:noAutofit/>
          </a:bodyPr>
          <a:lstStyle/>
          <a:p>
            <a:pPr marL="0" lvl="0" indent="0" rtl="0">
              <a:lnSpc>
                <a:spcPct val="90000"/>
              </a:lnSpc>
              <a:spcBef>
                <a:spcPts val="0"/>
              </a:spcBef>
              <a:spcAft>
                <a:spcPts val="0"/>
              </a:spcAft>
              <a:buClr>
                <a:schemeClr val="dk1"/>
              </a:buClr>
              <a:buSzPts val="4400"/>
              <a:buFont typeface="Times New Roman"/>
              <a:buNone/>
            </a:pPr>
            <a:r>
              <a:rPr lang="en-US" sz="4000" b="1" dirty="0">
                <a:latin typeface="Georgia" panose="02040502050405020303" pitchFamily="18" charset="0"/>
                <a:ea typeface="Times New Roman"/>
                <a:cs typeface="Times New Roman"/>
                <a:sym typeface="Times New Roman"/>
              </a:rPr>
              <a:t>Introduction</a:t>
            </a:r>
            <a:endParaRPr sz="4000" b="1" dirty="0">
              <a:latin typeface="Georgia" panose="02040502050405020303" pitchFamily="18" charset="0"/>
            </a:endParaRPr>
          </a:p>
        </p:txBody>
      </p:sp>
      <p:sp>
        <p:nvSpPr>
          <p:cNvPr id="47" name="Google Shape;47;p5"/>
          <p:cNvSpPr txBox="1"/>
          <p:nvPr/>
        </p:nvSpPr>
        <p:spPr>
          <a:xfrm>
            <a:off x="328650" y="1491400"/>
            <a:ext cx="8245200" cy="4663594"/>
          </a:xfrm>
          <a:prstGeom prst="rect">
            <a:avLst/>
          </a:prstGeom>
          <a:noFill/>
          <a:ln>
            <a:noFill/>
          </a:ln>
        </p:spPr>
        <p:txBody>
          <a:bodyPr spcFirstLastPara="1" wrap="square" lIns="91425" tIns="91425" rIns="91425" bIns="91425" anchor="t" anchorCtr="0">
            <a:noAutofit/>
          </a:bodyPr>
          <a:lstStyle/>
          <a:p>
            <a:pPr marL="742950" indent="-285750" algn="just">
              <a:lnSpc>
                <a:spcPct val="150000"/>
              </a:lnSpc>
              <a:spcBef>
                <a:spcPts val="1000"/>
              </a:spcBef>
              <a:buFont typeface="Arial" panose="020B0604020202020204" pitchFamily="34" charset="0"/>
              <a:buChar char="•"/>
            </a:pPr>
            <a:r>
              <a:rPr lang="en-US" sz="1800" b="0" i="0" dirty="0">
                <a:solidFill>
                  <a:srgbClr val="1F1F1F"/>
                </a:solidFill>
                <a:effectLst/>
                <a:latin typeface="Google Sans"/>
              </a:rPr>
              <a:t>Heart disease is the leading cause of death globally, and early detection is crucial for effective treatment and prevention.</a:t>
            </a:r>
          </a:p>
          <a:p>
            <a:pPr marL="742950" indent="-285750" algn="just">
              <a:lnSpc>
                <a:spcPct val="150000"/>
              </a:lnSpc>
              <a:spcBef>
                <a:spcPts val="1000"/>
              </a:spcBef>
              <a:buFont typeface="Arial" panose="020B0604020202020204" pitchFamily="34" charset="0"/>
              <a:buChar char="•"/>
            </a:pPr>
            <a:r>
              <a:rPr lang="en-US" sz="1800" b="0" i="0" dirty="0">
                <a:solidFill>
                  <a:srgbClr val="1F1F1F"/>
                </a:solidFill>
                <a:effectLst/>
                <a:latin typeface="Google Sans"/>
              </a:rPr>
              <a:t> Machine learning offers a powerful approach to analyze vast amounts of medical data and identify patterns that can help predict the risk of heart disease.</a:t>
            </a:r>
          </a:p>
          <a:p>
            <a:pPr marL="742950" indent="-285750" algn="just">
              <a:lnSpc>
                <a:spcPct val="150000"/>
              </a:lnSpc>
              <a:spcBef>
                <a:spcPts val="1000"/>
              </a:spcBef>
              <a:buFont typeface="Arial" panose="020B0604020202020204" pitchFamily="34" charset="0"/>
              <a:buChar char="•"/>
            </a:pPr>
            <a:r>
              <a:rPr lang="en-US" sz="1800" b="0" i="0" dirty="0">
                <a:solidFill>
                  <a:srgbClr val="1F1F1F"/>
                </a:solidFill>
                <a:effectLst/>
                <a:latin typeface="Google Sans"/>
              </a:rPr>
              <a:t>Our project is driven by the recognition that early detection plays a pivotal role in mitigating the impact of heart disease. By harnessing the power of data analytics and predictive modeling, we have developed a system that analyzes relevant health indicators and risk factors to assess an individual's likelihood of developing heart disease</a:t>
            </a:r>
            <a:endParaRPr lang="en-US" sz="18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0677268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0"/>
          <p:cNvSpPr txBox="1">
            <a:spLocks noGrp="1"/>
          </p:cNvSpPr>
          <p:nvPr>
            <p:ph type="sldNum" idx="12"/>
          </p:nvPr>
        </p:nvSpPr>
        <p:spPr>
          <a:xfrm>
            <a:off x="7117242" y="6563238"/>
            <a:ext cx="2106000" cy="1872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
        <p:nvSpPr>
          <p:cNvPr id="102" name="Google Shape;102;p10"/>
          <p:cNvSpPr txBox="1">
            <a:spLocks noGrp="1"/>
          </p:cNvSpPr>
          <p:nvPr>
            <p:ph type="title"/>
          </p:nvPr>
        </p:nvSpPr>
        <p:spPr>
          <a:xfrm>
            <a:off x="1197864" y="708917"/>
            <a:ext cx="7050024" cy="729464"/>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1100"/>
              <a:buFont typeface="Arial"/>
              <a:buNone/>
            </a:pPr>
            <a:r>
              <a:rPr lang="en-US" sz="4000" b="1" dirty="0">
                <a:latin typeface="Georgia sans"/>
                <a:ea typeface="Times New Roman"/>
                <a:cs typeface="Times New Roman"/>
                <a:sym typeface="Times New Roman"/>
              </a:rPr>
              <a:t>Feasibility Study Overview </a:t>
            </a:r>
            <a:endParaRPr sz="4000" b="1" dirty="0">
              <a:latin typeface="Georgia sans"/>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endParaRPr b="1" dirty="0">
              <a:latin typeface="Georgia sans"/>
              <a:ea typeface="Times New Roman"/>
              <a:cs typeface="Times New Roman"/>
              <a:sym typeface="Times New Roman"/>
            </a:endParaRPr>
          </a:p>
          <a:p>
            <a:pPr marL="0" lvl="0" indent="0" algn="ctr" rtl="0">
              <a:lnSpc>
                <a:spcPct val="90000"/>
              </a:lnSpc>
              <a:spcBef>
                <a:spcPts val="0"/>
              </a:spcBef>
              <a:spcAft>
                <a:spcPts val="0"/>
              </a:spcAft>
              <a:buClr>
                <a:schemeClr val="dk1"/>
              </a:buClr>
              <a:buSzPts val="4400"/>
              <a:buFont typeface="Times New Roman"/>
              <a:buNone/>
            </a:pPr>
            <a:endParaRPr b="1" dirty="0">
              <a:latin typeface="Georgia sans"/>
              <a:ea typeface="Times New Roman"/>
              <a:cs typeface="Times New Roman"/>
              <a:sym typeface="Times New Roman"/>
            </a:endParaRPr>
          </a:p>
        </p:txBody>
      </p:sp>
      <p:sp>
        <p:nvSpPr>
          <p:cNvPr id="2" name="Google Shape;103;p10">
            <a:extLst>
              <a:ext uri="{FF2B5EF4-FFF2-40B4-BE49-F238E27FC236}">
                <a16:creationId xmlns:a16="http://schemas.microsoft.com/office/drawing/2014/main" id="{D87EBB45-DB3A-C83E-205E-E8C4A2667622}"/>
              </a:ext>
            </a:extLst>
          </p:cNvPr>
          <p:cNvSpPr txBox="1">
            <a:spLocks/>
          </p:cNvSpPr>
          <p:nvPr/>
        </p:nvSpPr>
        <p:spPr>
          <a:xfrm>
            <a:off x="509204" y="1335957"/>
            <a:ext cx="8296468" cy="5021967"/>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228600" indent="-50800">
              <a:spcBef>
                <a:spcPts val="0"/>
              </a:spcBef>
              <a:buSzPts val="1100"/>
              <a:buFont typeface="Arial"/>
              <a:buNone/>
            </a:pPr>
            <a:endParaRPr lang="en-US" sz="1800" b="1" dirty="0">
              <a:latin typeface="Georgia sans"/>
            </a:endParaRPr>
          </a:p>
          <a:p>
            <a:pPr marL="228600" indent="-50800">
              <a:spcBef>
                <a:spcPts val="0"/>
              </a:spcBef>
              <a:buSzPts val="1100"/>
              <a:buFont typeface="Arial"/>
              <a:buNone/>
            </a:pPr>
            <a:r>
              <a:rPr lang="en-US" sz="2000" b="1" dirty="0">
                <a:latin typeface="Georgia sans"/>
              </a:rPr>
              <a:t>Objective &amp; Scope</a:t>
            </a:r>
          </a:p>
          <a:p>
            <a:pPr marL="228600" indent="-50800">
              <a:spcBef>
                <a:spcPts val="0"/>
              </a:spcBef>
              <a:buSzPts val="1100"/>
              <a:buFont typeface="Arial"/>
              <a:buNone/>
            </a:pPr>
            <a:endParaRPr lang="en-US" sz="1800" b="1" i="0" dirty="0">
              <a:solidFill>
                <a:srgbClr val="0D0D0D"/>
              </a:solidFill>
              <a:effectLst/>
              <a:latin typeface="Georgia sans"/>
            </a:endParaRPr>
          </a:p>
          <a:p>
            <a:pPr marL="228600" indent="-50800">
              <a:spcBef>
                <a:spcPts val="0"/>
              </a:spcBef>
              <a:buSzPts val="1100"/>
              <a:buFont typeface="Arial"/>
              <a:buNone/>
            </a:pPr>
            <a:r>
              <a:rPr lang="en-US" sz="1800" b="0" i="0" dirty="0">
                <a:solidFill>
                  <a:srgbClr val="0D0D0D"/>
                </a:solidFill>
                <a:effectLst/>
                <a:latin typeface="Google Sans"/>
              </a:rPr>
              <a:t>To develop a machine learning-based system for predicting heart disease risk.</a:t>
            </a:r>
            <a:endParaRPr lang="en-US" sz="1800" dirty="0">
              <a:solidFill>
                <a:srgbClr val="0D0D0D"/>
              </a:solidFill>
              <a:latin typeface="Google Sans"/>
            </a:endParaRPr>
          </a:p>
          <a:p>
            <a:pPr marL="228600" indent="-50800">
              <a:spcBef>
                <a:spcPts val="0"/>
              </a:spcBef>
              <a:buSzPts val="1100"/>
              <a:buFont typeface="Arial"/>
              <a:buNone/>
            </a:pPr>
            <a:endParaRPr lang="en-US" sz="1800" b="1" dirty="0">
              <a:latin typeface="Georgia sans"/>
            </a:endParaRPr>
          </a:p>
          <a:p>
            <a:pPr marL="228600" indent="-50800">
              <a:spcBef>
                <a:spcPts val="0"/>
              </a:spcBef>
              <a:buSzPts val="1100"/>
              <a:buNone/>
            </a:pPr>
            <a:r>
              <a:rPr lang="en-US" sz="2000" b="1" dirty="0">
                <a:latin typeface="Georgia sans"/>
              </a:rPr>
              <a:t>Data Availability</a:t>
            </a:r>
          </a:p>
          <a:p>
            <a:pPr>
              <a:buFont typeface="Arial" panose="020B0604020202020204" pitchFamily="34" charset="0"/>
              <a:buChar char="•"/>
            </a:pPr>
            <a:r>
              <a:rPr lang="en-US" sz="2400" b="0" i="0" dirty="0">
                <a:solidFill>
                  <a:srgbClr val="0D0D0D"/>
                </a:solidFill>
                <a:effectLst/>
                <a:latin typeface="Söhne"/>
              </a:rPr>
              <a:t> </a:t>
            </a:r>
            <a:r>
              <a:rPr lang="en-US" sz="1800" b="0" i="0" dirty="0">
                <a:solidFill>
                  <a:srgbClr val="0D0D0D"/>
                </a:solidFill>
                <a:effectLst/>
                <a:latin typeface="Google Sans"/>
              </a:rPr>
              <a:t>One of the primary aspects evaluated was the availability and accessibility of relevant datasets containing clinical and demographic information of patients.</a:t>
            </a:r>
          </a:p>
          <a:p>
            <a:pPr algn="l">
              <a:buFont typeface="Arial" panose="020B0604020202020204" pitchFamily="34" charset="0"/>
              <a:buChar char="•"/>
            </a:pPr>
            <a:r>
              <a:rPr lang="en-US" sz="1800" b="0" i="0" dirty="0">
                <a:solidFill>
                  <a:srgbClr val="0D0D0D"/>
                </a:solidFill>
                <a:effectLst/>
                <a:latin typeface="Google Sans"/>
              </a:rPr>
              <a:t> Multiple datasets were explored to ensure an adequate amount of data for training and testing the predictive models.</a:t>
            </a:r>
          </a:p>
          <a:p>
            <a:pPr marL="228600" indent="-50800">
              <a:spcBef>
                <a:spcPts val="0"/>
              </a:spcBef>
              <a:buSzPts val="1100"/>
              <a:buNone/>
            </a:pPr>
            <a:endParaRPr lang="en-US" sz="1800" b="1" dirty="0">
              <a:latin typeface="Georgia sans"/>
            </a:endParaRPr>
          </a:p>
          <a:p>
            <a:pPr marL="228600" indent="-50800">
              <a:spcBef>
                <a:spcPts val="0"/>
              </a:spcBef>
              <a:buSzPts val="1100"/>
              <a:buNone/>
            </a:pPr>
            <a:r>
              <a:rPr lang="en-US" sz="2000" b="1" dirty="0">
                <a:latin typeface="Georgia sans"/>
              </a:rPr>
              <a:t>Algorithm Exploration</a:t>
            </a:r>
          </a:p>
          <a:p>
            <a:pPr marL="228600" indent="-50800">
              <a:spcBef>
                <a:spcPts val="0"/>
              </a:spcBef>
              <a:buSzPts val="1100"/>
              <a:buNone/>
            </a:pPr>
            <a:endParaRPr lang="en-US" sz="1800" b="1" dirty="0">
              <a:latin typeface="Georgia sans"/>
            </a:endParaRPr>
          </a:p>
          <a:p>
            <a:pPr marL="228600" lvl="0" indent="-50800" algn="l" rtl="0">
              <a:spcBef>
                <a:spcPts val="0"/>
              </a:spcBef>
              <a:spcAft>
                <a:spcPts val="0"/>
              </a:spcAft>
              <a:buClr>
                <a:schemeClr val="dk1"/>
              </a:buClr>
              <a:buSzPts val="1100"/>
              <a:buFont typeface="Arial"/>
              <a:buNone/>
            </a:pPr>
            <a:r>
              <a:rPr lang="en-US" sz="1600" b="0" i="0" dirty="0">
                <a:solidFill>
                  <a:srgbClr val="0D0D0D"/>
                </a:solidFill>
                <a:effectLst/>
                <a:latin typeface="Google Sans"/>
              </a:rPr>
              <a:t>Explored various machine learning algorithms, including logistic regression, XGB Classifier, Bagging Classifier, Extra Trees, </a:t>
            </a:r>
            <a:r>
              <a:rPr lang="en-US" sz="1600" dirty="0">
                <a:solidFill>
                  <a:srgbClr val="0D0D0D"/>
                </a:solidFill>
                <a:latin typeface="Google Sans"/>
              </a:rPr>
              <a:t>K-Nearest Neighbor, Gradient Boosting, AdaBoost, Decision Tree, Multinomial NB</a:t>
            </a:r>
            <a:r>
              <a:rPr lang="en-US" sz="1600" b="0" i="0" dirty="0">
                <a:solidFill>
                  <a:srgbClr val="0D0D0D"/>
                </a:solidFill>
                <a:effectLst/>
                <a:latin typeface="Google Sans"/>
              </a:rPr>
              <a:t>, random forests, and neural networks.</a:t>
            </a:r>
            <a:endParaRPr lang="en-IN" sz="1600" b="1" dirty="0">
              <a:latin typeface="Google Sans"/>
            </a:endParaRPr>
          </a:p>
          <a:p>
            <a:pPr marL="228600" lvl="0" indent="-50800" algn="l" rtl="0">
              <a:lnSpc>
                <a:spcPct val="90000"/>
              </a:lnSpc>
              <a:spcBef>
                <a:spcPts val="0"/>
              </a:spcBef>
              <a:spcAft>
                <a:spcPts val="0"/>
              </a:spcAft>
              <a:buClr>
                <a:schemeClr val="dk1"/>
              </a:buClr>
              <a:buSzPts val="2800"/>
              <a:buNone/>
            </a:pPr>
            <a:endParaRPr lang="en-IN" sz="1800" b="1" dirty="0">
              <a:latin typeface="Google Sans"/>
            </a:endParaRPr>
          </a:p>
          <a:p>
            <a:pPr marL="228600" indent="-50800">
              <a:spcBef>
                <a:spcPts val="0"/>
              </a:spcBef>
              <a:buSzPts val="1100"/>
              <a:buNone/>
            </a:pPr>
            <a:endParaRPr lang="en-US" sz="1800" b="1" dirty="0">
              <a:latin typeface="Georgia sans"/>
            </a:endParaRPr>
          </a:p>
          <a:p>
            <a:pPr marL="228600" indent="-50800">
              <a:spcBef>
                <a:spcPts val="0"/>
              </a:spcBef>
              <a:buSzPts val="1100"/>
              <a:buNone/>
            </a:pPr>
            <a:endParaRPr lang="en-US" sz="2400" b="1" dirty="0"/>
          </a:p>
          <a:p>
            <a:pPr marL="228600" indent="-50800">
              <a:spcBef>
                <a:spcPts val="0"/>
              </a:spcBef>
              <a:buSzPts val="1100"/>
              <a:buFont typeface="Arial"/>
              <a:buNone/>
            </a:pPr>
            <a:endParaRPr lang="en-US" sz="2400" b="1" dirty="0"/>
          </a:p>
          <a:p>
            <a:pPr marL="228600" indent="-50800">
              <a:spcBef>
                <a:spcPts val="0"/>
              </a:spcBef>
              <a:buFont typeface="Arial"/>
              <a:buNone/>
            </a:pPr>
            <a:endParaRPr lang="en-US" sz="2400" b="1" dirty="0"/>
          </a:p>
        </p:txBody>
      </p:sp>
    </p:spTree>
  </p:cSld>
  <p:clrMapOvr>
    <a:masterClrMapping/>
  </p:clrMapOvr>
  <mc:AlternateContent xmlns:mc="http://schemas.openxmlformats.org/markup-compatibility/2006" xmlns:p14="http://schemas.microsoft.com/office/powerpoint/2010/main">
    <mc:Choice Requires="p14">
      <p:transition spd="slow">
        <p14:vortex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1"/>
          <p:cNvSpPr txBox="1">
            <a:spLocks noGrp="1"/>
          </p:cNvSpPr>
          <p:nvPr>
            <p:ph type="sldNum" idx="12"/>
          </p:nvPr>
        </p:nvSpPr>
        <p:spPr>
          <a:xfrm>
            <a:off x="7117242" y="6563238"/>
            <a:ext cx="2106000" cy="1872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
        <p:nvSpPr>
          <p:cNvPr id="115" name="Google Shape;115;p11"/>
          <p:cNvSpPr txBox="1">
            <a:spLocks noGrp="1"/>
          </p:cNvSpPr>
          <p:nvPr>
            <p:ph type="title"/>
          </p:nvPr>
        </p:nvSpPr>
        <p:spPr>
          <a:xfrm>
            <a:off x="1363525" y="852755"/>
            <a:ext cx="6682200" cy="770562"/>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1100"/>
              <a:buFont typeface="Arial"/>
              <a:buNone/>
            </a:pPr>
            <a:r>
              <a:rPr lang="en-US" sz="4000" b="1" dirty="0">
                <a:latin typeface="Georgia sans"/>
                <a:ea typeface="Times New Roman"/>
                <a:cs typeface="Times New Roman"/>
                <a:sym typeface="Times New Roman"/>
              </a:rPr>
              <a:t>Feasibility Study Overview </a:t>
            </a:r>
            <a:endParaRPr sz="4000" b="1" dirty="0">
              <a:latin typeface="Georgia sans"/>
              <a:ea typeface="Times New Roman"/>
              <a:cs typeface="Times New Roman"/>
              <a:sym typeface="Times New Roman"/>
            </a:endParaRPr>
          </a:p>
        </p:txBody>
      </p:sp>
      <p:sp>
        <p:nvSpPr>
          <p:cNvPr id="117" name="Google Shape;117;p11"/>
          <p:cNvSpPr txBox="1"/>
          <p:nvPr/>
        </p:nvSpPr>
        <p:spPr>
          <a:xfrm>
            <a:off x="493776" y="1408176"/>
            <a:ext cx="8385048" cy="4782311"/>
          </a:xfrm>
          <a:prstGeom prst="rect">
            <a:avLst/>
          </a:prstGeom>
          <a:noFill/>
          <a:ln>
            <a:noFill/>
          </a:ln>
        </p:spPr>
        <p:txBody>
          <a:bodyPr spcFirstLastPara="1" wrap="square" lIns="91425" tIns="91425" rIns="91425" bIns="91425" anchor="t" anchorCtr="0">
            <a:noAutofit/>
          </a:bodyPr>
          <a:lstStyle/>
          <a:p>
            <a:endParaRPr lang="en-IN" sz="1800" b="1" i="0" dirty="0">
              <a:solidFill>
                <a:srgbClr val="0D0D0D"/>
              </a:solidFill>
              <a:effectLst/>
              <a:latin typeface="Georgia sans"/>
              <a:ea typeface="Calibri" panose="020F0502020204030204" pitchFamily="34" charset="0"/>
              <a:cs typeface="Calibri" panose="020F0502020204030204" pitchFamily="34" charset="0"/>
            </a:endParaRPr>
          </a:p>
          <a:p>
            <a:r>
              <a:rPr lang="en-IN" sz="2000" b="1" i="0" dirty="0">
                <a:solidFill>
                  <a:srgbClr val="0D0D0D"/>
                </a:solidFill>
                <a:effectLst/>
                <a:latin typeface="Georgia sans"/>
                <a:ea typeface="Calibri" panose="020F0502020204030204" pitchFamily="34" charset="0"/>
                <a:cs typeface="Calibri" panose="020F0502020204030204" pitchFamily="34" charset="0"/>
              </a:rPr>
              <a:t>Evaluation Metrics:</a:t>
            </a:r>
          </a:p>
          <a:p>
            <a:endParaRPr lang="en-US" sz="1800" dirty="0">
              <a:solidFill>
                <a:srgbClr val="0D0D0D"/>
              </a:solidFill>
              <a:latin typeface="Google Sans"/>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800" b="0" i="0" dirty="0">
                <a:solidFill>
                  <a:srgbClr val="0D0D0D"/>
                </a:solidFill>
                <a:effectLst/>
                <a:latin typeface="Google Sans"/>
              </a:rPr>
              <a:t>Evaluation metrics were established to assess the performance of the algorithms.</a:t>
            </a:r>
          </a:p>
          <a:p>
            <a:pPr marL="285750" indent="-285750" algn="l">
              <a:buFont typeface="Arial" panose="020B0604020202020204" pitchFamily="34" charset="0"/>
              <a:buChar char="•"/>
            </a:pPr>
            <a:r>
              <a:rPr lang="en-US" sz="1800" b="0" i="0" dirty="0">
                <a:solidFill>
                  <a:srgbClr val="0D0D0D"/>
                </a:solidFill>
                <a:effectLst/>
                <a:latin typeface="Google Sans"/>
              </a:rPr>
              <a:t>Metrics such as accuracy, precision, recall, and F1-score were utilized to measure the predictive capability and robustness of the models.</a:t>
            </a:r>
          </a:p>
          <a:p>
            <a:pPr algn="l"/>
            <a:endParaRPr lang="en-US" sz="1800" b="0" i="0" dirty="0">
              <a:solidFill>
                <a:srgbClr val="0D0D0D"/>
              </a:solidFill>
              <a:effectLst/>
              <a:latin typeface="Google Sans"/>
            </a:endParaRPr>
          </a:p>
          <a:p>
            <a:r>
              <a:rPr lang="en-US" sz="2000" b="1" dirty="0">
                <a:latin typeface="Georgia sans"/>
              </a:rPr>
              <a:t>Benefit Analysis:</a:t>
            </a:r>
          </a:p>
          <a:p>
            <a:endParaRPr lang="en-US" sz="1800" b="1" dirty="0">
              <a:latin typeface="Georgia sans"/>
            </a:endParaRPr>
          </a:p>
          <a:p>
            <a:pPr marL="285750" indent="-285750">
              <a:buFont typeface="Arial" panose="020B0604020202020204" pitchFamily="34" charset="0"/>
              <a:buChar char="•"/>
            </a:pPr>
            <a:r>
              <a:rPr lang="en-US" sz="1800" dirty="0">
                <a:solidFill>
                  <a:srgbClr val="1F1F1F"/>
                </a:solidFill>
                <a:latin typeface="Google Sans"/>
              </a:rPr>
              <a:t>I</a:t>
            </a:r>
            <a:r>
              <a:rPr lang="en-US" sz="1800" b="0" i="0" dirty="0">
                <a:solidFill>
                  <a:srgbClr val="1F1F1F"/>
                </a:solidFill>
                <a:effectLst/>
                <a:latin typeface="Google Sans"/>
              </a:rPr>
              <a:t>mproved accuracy in heart disease prediction</a:t>
            </a:r>
          </a:p>
          <a:p>
            <a:pPr marL="285750" indent="-285750">
              <a:buFont typeface="Arial" panose="020B0604020202020204" pitchFamily="34" charset="0"/>
              <a:buChar char="•"/>
            </a:pPr>
            <a:r>
              <a:rPr lang="en-US" sz="1800" b="0" i="0" dirty="0">
                <a:solidFill>
                  <a:srgbClr val="1F1F1F"/>
                </a:solidFill>
                <a:effectLst/>
                <a:latin typeface="Google Sans"/>
              </a:rPr>
              <a:t>Early detection leading to better patient outcomes</a:t>
            </a:r>
          </a:p>
          <a:p>
            <a:pPr marL="285750" indent="-285750">
              <a:buFont typeface="Arial" panose="020B0604020202020204" pitchFamily="34" charset="0"/>
              <a:buChar char="•"/>
            </a:pPr>
            <a:r>
              <a:rPr lang="en-US" sz="1800" b="0" i="0" dirty="0">
                <a:solidFill>
                  <a:srgbClr val="1F1F1F"/>
                </a:solidFill>
                <a:effectLst/>
                <a:latin typeface="Google Sans"/>
              </a:rPr>
              <a:t>Reduced healthcare costs through preventive measures</a:t>
            </a:r>
          </a:p>
          <a:p>
            <a:pPr marL="457200" lvl="0" indent="0" algn="just" rtl="0">
              <a:lnSpc>
                <a:spcPct val="150000"/>
              </a:lnSpc>
              <a:spcBef>
                <a:spcPts val="1000"/>
              </a:spcBef>
              <a:spcAft>
                <a:spcPts val="0"/>
              </a:spcAft>
              <a:buNone/>
            </a:pPr>
            <a:endParaRPr lang="en-US" sz="1600" dirty="0">
              <a:solidFill>
                <a:schemeClr val="dk1"/>
              </a:solidFill>
              <a:latin typeface="Calibri"/>
              <a:ea typeface="Calibri"/>
              <a:cs typeface="Calibri"/>
              <a:sym typeface="Calibri"/>
            </a:endParaRPr>
          </a:p>
          <a:p>
            <a:endParaRPr lang="en-US" sz="1800" b="1" dirty="0">
              <a:latin typeface="Georgia sans"/>
            </a:endParaRPr>
          </a:p>
          <a:p>
            <a:pPr algn="l"/>
            <a:endParaRPr sz="1800" dirty="0">
              <a:solidFill>
                <a:schemeClr val="dk1"/>
              </a:solidFill>
              <a:latin typeface="Calibri"/>
              <a:ea typeface="Calibri"/>
              <a:cs typeface="Calibri"/>
              <a:sym typeface="Calibri"/>
            </a:endParaRPr>
          </a:p>
          <a:p>
            <a:pPr marL="457200" lvl="0" indent="0" algn="just" rtl="0">
              <a:lnSpc>
                <a:spcPct val="150000"/>
              </a:lnSpc>
              <a:spcBef>
                <a:spcPts val="1000"/>
              </a:spcBef>
              <a:spcAft>
                <a:spcPts val="0"/>
              </a:spcAft>
              <a:buNone/>
            </a:pPr>
            <a:endParaRPr sz="1600" b="1" dirty="0">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2"/>
          <p:cNvSpPr txBox="1">
            <a:spLocks noGrp="1"/>
          </p:cNvSpPr>
          <p:nvPr>
            <p:ph type="sldNum" idx="12"/>
          </p:nvPr>
        </p:nvSpPr>
        <p:spPr>
          <a:xfrm>
            <a:off x="7117242" y="6563238"/>
            <a:ext cx="2106000" cy="1872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
        <p:nvSpPr>
          <p:cNvPr id="127" name="Google Shape;127;p12"/>
          <p:cNvSpPr txBox="1">
            <a:spLocks noGrp="1"/>
          </p:cNvSpPr>
          <p:nvPr>
            <p:ph type="title"/>
          </p:nvPr>
        </p:nvSpPr>
        <p:spPr>
          <a:xfrm>
            <a:off x="1089850" y="731519"/>
            <a:ext cx="7180200" cy="66576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1100"/>
              <a:buFont typeface="Arial"/>
              <a:buNone/>
            </a:pPr>
            <a:r>
              <a:rPr lang="en-US" sz="4000" b="1" dirty="0">
                <a:latin typeface="Georgia sans"/>
                <a:ea typeface="Times New Roman"/>
                <a:cs typeface="Times New Roman"/>
                <a:sym typeface="Times New Roman"/>
              </a:rPr>
              <a:t>Project Description</a:t>
            </a:r>
          </a:p>
          <a:p>
            <a:pPr marL="0" lvl="0" indent="0" algn="ctr" rtl="0">
              <a:spcBef>
                <a:spcPts val="0"/>
              </a:spcBef>
              <a:spcAft>
                <a:spcPts val="0"/>
              </a:spcAft>
              <a:buClr>
                <a:schemeClr val="dk1"/>
              </a:buClr>
              <a:buSzPts val="1100"/>
              <a:buFont typeface="Arial"/>
              <a:buNone/>
            </a:pPr>
            <a:endParaRPr lang="en-US" b="1" dirty="0">
              <a:latin typeface="Times New Roman"/>
              <a:ea typeface="Times New Roman"/>
              <a:cs typeface="Times New Roman"/>
              <a:sym typeface="Times New Roman"/>
            </a:endParaRPr>
          </a:p>
          <a:p>
            <a:pPr marL="0" lvl="0" indent="0" algn="ctr" rtl="0">
              <a:lnSpc>
                <a:spcPct val="90000"/>
              </a:lnSpc>
              <a:spcBef>
                <a:spcPts val="0"/>
              </a:spcBef>
              <a:spcAft>
                <a:spcPts val="0"/>
              </a:spcAft>
              <a:buClr>
                <a:schemeClr val="dk1"/>
              </a:buClr>
              <a:buSzPts val="4400"/>
              <a:buFont typeface="Times New Roman"/>
              <a:buNone/>
            </a:pPr>
            <a:endParaRPr lang="en-US" b="1" dirty="0">
              <a:latin typeface="Times New Roman"/>
              <a:ea typeface="Times New Roman"/>
              <a:cs typeface="Times New Roman"/>
              <a:sym typeface="Times New Roman"/>
            </a:endParaRPr>
          </a:p>
        </p:txBody>
      </p:sp>
      <p:sp>
        <p:nvSpPr>
          <p:cNvPr id="128" name="Google Shape;128;p12"/>
          <p:cNvSpPr txBox="1">
            <a:spLocks noGrp="1"/>
          </p:cNvSpPr>
          <p:nvPr>
            <p:ph type="body" idx="1"/>
          </p:nvPr>
        </p:nvSpPr>
        <p:spPr>
          <a:xfrm>
            <a:off x="360474" y="1491721"/>
            <a:ext cx="8554925" cy="4634759"/>
          </a:xfrm>
          <a:prstGeom prst="rect">
            <a:avLst/>
          </a:prstGeom>
          <a:noFill/>
          <a:ln>
            <a:noFill/>
          </a:ln>
        </p:spPr>
        <p:txBody>
          <a:bodyPr spcFirstLastPara="1" wrap="square" lIns="91425" tIns="45700" rIns="91425" bIns="45700" anchor="t" anchorCtr="0">
            <a:noAutofit/>
          </a:bodyPr>
          <a:lstStyle/>
          <a:p>
            <a:pPr marL="228600" lvl="0" indent="-50800" algn="l" rtl="0">
              <a:spcBef>
                <a:spcPts val="0"/>
              </a:spcBef>
              <a:spcAft>
                <a:spcPts val="0"/>
              </a:spcAft>
              <a:buClr>
                <a:schemeClr val="dk1"/>
              </a:buClr>
              <a:buSzPts val="1100"/>
              <a:buFont typeface="Arial"/>
              <a:buNone/>
            </a:pPr>
            <a:r>
              <a:rPr lang="en-US" sz="2000" b="1" dirty="0">
                <a:latin typeface="Google Sans"/>
              </a:rPr>
              <a:t>Project Aim:</a:t>
            </a:r>
          </a:p>
          <a:p>
            <a:pPr marL="228600" lvl="0" indent="0" algn="just" rtl="0">
              <a:lnSpc>
                <a:spcPct val="150000"/>
              </a:lnSpc>
              <a:spcBef>
                <a:spcPts val="1000"/>
              </a:spcBef>
              <a:spcAft>
                <a:spcPts val="0"/>
              </a:spcAft>
              <a:buClr>
                <a:schemeClr val="dk1"/>
              </a:buClr>
              <a:buSzPts val="1100"/>
              <a:buFont typeface="Arial"/>
              <a:buNone/>
            </a:pPr>
            <a:r>
              <a:rPr lang="en-US" sz="1800" dirty="0">
                <a:solidFill>
                  <a:schemeClr val="dk1"/>
                </a:solidFill>
                <a:latin typeface="Google Sans"/>
                <a:sym typeface="Calibri"/>
              </a:rPr>
              <a:t>To develop a robust heart disease prediction system integrating diverse machine learning algorithms for accurate risk assessment.</a:t>
            </a:r>
          </a:p>
          <a:p>
            <a:pPr marL="228600" lvl="0" indent="-50800" algn="l" rtl="0">
              <a:spcBef>
                <a:spcPts val="0"/>
              </a:spcBef>
              <a:spcAft>
                <a:spcPts val="0"/>
              </a:spcAft>
              <a:buClr>
                <a:schemeClr val="dk1"/>
              </a:buClr>
              <a:buSzPts val="1100"/>
              <a:buFont typeface="Arial"/>
              <a:buNone/>
            </a:pPr>
            <a:endParaRPr lang="en-US" sz="1600" b="1" dirty="0">
              <a:latin typeface="Google Sans"/>
            </a:endParaRPr>
          </a:p>
          <a:p>
            <a:pPr marL="228600" lvl="0" indent="-50800" algn="l" rtl="0">
              <a:spcBef>
                <a:spcPts val="0"/>
              </a:spcBef>
              <a:spcAft>
                <a:spcPts val="0"/>
              </a:spcAft>
              <a:buClr>
                <a:schemeClr val="dk1"/>
              </a:buClr>
              <a:buSzPts val="1100"/>
              <a:buFont typeface="Arial"/>
              <a:buNone/>
            </a:pPr>
            <a:r>
              <a:rPr lang="en-US" sz="2000" b="1" dirty="0">
                <a:latin typeface="Google Sans"/>
              </a:rPr>
              <a:t>Innovation:</a:t>
            </a:r>
            <a:endParaRPr lang="en-US" sz="2000" b="1" dirty="0">
              <a:solidFill>
                <a:schemeClr val="dk1"/>
              </a:solidFill>
              <a:latin typeface="Google Sans"/>
              <a:sym typeface="Calibri"/>
            </a:endParaRPr>
          </a:p>
          <a:p>
            <a:pPr marL="228600" indent="0" algn="just">
              <a:lnSpc>
                <a:spcPct val="150000"/>
              </a:lnSpc>
              <a:buNone/>
            </a:pPr>
            <a:r>
              <a:rPr lang="en-US" sz="1800" dirty="0">
                <a:solidFill>
                  <a:srgbClr val="0D0D0D"/>
                </a:solidFill>
                <a:latin typeface="Google Sans"/>
              </a:rPr>
              <a:t>E</a:t>
            </a:r>
            <a:r>
              <a:rPr lang="en-US" sz="1800" b="0" i="0" dirty="0">
                <a:solidFill>
                  <a:srgbClr val="0D0D0D"/>
                </a:solidFill>
                <a:effectLst/>
                <a:latin typeface="Google Sans"/>
              </a:rPr>
              <a:t>mployed both machine learning and deep learning algorithms to enhance accuracy levels significantly.</a:t>
            </a:r>
          </a:p>
          <a:p>
            <a:pPr marL="228600" indent="0" algn="just">
              <a:lnSpc>
                <a:spcPct val="150000"/>
              </a:lnSpc>
              <a:buNone/>
            </a:pPr>
            <a:r>
              <a:rPr lang="en-US" sz="2000" b="1" dirty="0">
                <a:latin typeface="Google Sans"/>
              </a:rPr>
              <a:t>Key Features:</a:t>
            </a:r>
            <a:endParaRPr lang="en-US" sz="2000" b="1" dirty="0">
              <a:solidFill>
                <a:srgbClr val="0D0D0D"/>
              </a:solidFill>
              <a:latin typeface="Google Sans"/>
            </a:endParaRPr>
          </a:p>
          <a:p>
            <a:pPr marL="457200" lvl="0" indent="-330200" algn="just" rtl="0">
              <a:lnSpc>
                <a:spcPct val="150000"/>
              </a:lnSpc>
              <a:spcBef>
                <a:spcPts val="0"/>
              </a:spcBef>
              <a:spcAft>
                <a:spcPts val="0"/>
              </a:spcAft>
              <a:buClr>
                <a:schemeClr val="dk1"/>
              </a:buClr>
              <a:buSzPts val="1600"/>
              <a:buFont typeface="Calibri"/>
              <a:buChar char="●"/>
            </a:pPr>
            <a:r>
              <a:rPr lang="en-US" sz="1800" dirty="0">
                <a:latin typeface="Google Sans"/>
              </a:rPr>
              <a:t>Simple </a:t>
            </a:r>
            <a:r>
              <a:rPr lang="en-US" sz="1800" dirty="0">
                <a:solidFill>
                  <a:schemeClr val="dk1"/>
                </a:solidFill>
                <a:latin typeface="Google Sans"/>
                <a:sym typeface="Calibri"/>
              </a:rPr>
              <a:t>User  interface for users.</a:t>
            </a:r>
          </a:p>
          <a:p>
            <a:pPr marL="457200" lvl="0" indent="-330200" algn="just" rtl="0">
              <a:lnSpc>
                <a:spcPct val="150000"/>
              </a:lnSpc>
              <a:spcBef>
                <a:spcPts val="0"/>
              </a:spcBef>
              <a:spcAft>
                <a:spcPts val="0"/>
              </a:spcAft>
              <a:buClr>
                <a:schemeClr val="dk1"/>
              </a:buClr>
              <a:buSzPts val="1600"/>
              <a:buFont typeface="Calibri"/>
              <a:buChar char="●"/>
            </a:pPr>
            <a:r>
              <a:rPr lang="en-US" sz="1800" dirty="0">
                <a:solidFill>
                  <a:schemeClr val="dk1"/>
                </a:solidFill>
                <a:latin typeface="Google Sans"/>
                <a:sym typeface="Calibri"/>
              </a:rPr>
              <a:t>Easy to use</a:t>
            </a:r>
            <a:r>
              <a:rPr lang="en-US" sz="1800" b="1" dirty="0">
                <a:solidFill>
                  <a:schemeClr val="dk1"/>
                </a:solidFill>
                <a:latin typeface="Google Sans"/>
                <a:sym typeface="Calibri"/>
              </a:rPr>
              <a:t>.</a:t>
            </a:r>
          </a:p>
          <a:p>
            <a:pPr marL="457200" lvl="0" indent="-330200" algn="just" rtl="0">
              <a:lnSpc>
                <a:spcPct val="150000"/>
              </a:lnSpc>
              <a:spcBef>
                <a:spcPts val="0"/>
              </a:spcBef>
              <a:spcAft>
                <a:spcPts val="0"/>
              </a:spcAft>
              <a:buClr>
                <a:schemeClr val="dk1"/>
              </a:buClr>
              <a:buSzPts val="1600"/>
              <a:buFont typeface="Calibri"/>
              <a:buChar char="●"/>
            </a:pPr>
            <a:r>
              <a:rPr lang="en-US" sz="1800" dirty="0">
                <a:latin typeface="Google Sans"/>
              </a:rPr>
              <a:t>Precise Prediction of disease</a:t>
            </a:r>
            <a:endParaRPr lang="en-US" sz="1800" dirty="0">
              <a:solidFill>
                <a:schemeClr val="dk1"/>
              </a:solidFill>
              <a:latin typeface="Google Sans"/>
              <a:sym typeface="Calibri"/>
            </a:endParaRPr>
          </a:p>
        </p:txBody>
      </p:sp>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2"/>
          <p:cNvSpPr txBox="1">
            <a:spLocks noGrp="1"/>
          </p:cNvSpPr>
          <p:nvPr>
            <p:ph type="sldNum" idx="12"/>
          </p:nvPr>
        </p:nvSpPr>
        <p:spPr>
          <a:xfrm>
            <a:off x="7117242" y="6563238"/>
            <a:ext cx="2106000" cy="1872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
        <p:nvSpPr>
          <p:cNvPr id="127" name="Google Shape;127;p12"/>
          <p:cNvSpPr txBox="1">
            <a:spLocks noGrp="1"/>
          </p:cNvSpPr>
          <p:nvPr>
            <p:ph type="title"/>
          </p:nvPr>
        </p:nvSpPr>
        <p:spPr>
          <a:xfrm>
            <a:off x="1089850" y="404275"/>
            <a:ext cx="7180200" cy="8409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1100"/>
              <a:buFont typeface="Arial"/>
              <a:buNone/>
            </a:pPr>
            <a:r>
              <a:rPr lang="en-US" sz="4400" b="1" dirty="0">
                <a:latin typeface="Georgia sans"/>
                <a:ea typeface="Times New Roman"/>
                <a:cs typeface="Times New Roman"/>
                <a:sym typeface="Times New Roman"/>
              </a:rPr>
              <a:t>Project Description</a:t>
            </a:r>
            <a:endParaRPr b="1" dirty="0">
              <a:latin typeface="Times New Roman"/>
              <a:ea typeface="Times New Roman"/>
              <a:cs typeface="Times New Roman"/>
              <a:sym typeface="Times New Roman"/>
            </a:endParaRPr>
          </a:p>
          <a:p>
            <a:pPr marL="0" lvl="0" indent="0" algn="ctr" rtl="0">
              <a:lnSpc>
                <a:spcPct val="90000"/>
              </a:lnSpc>
              <a:spcBef>
                <a:spcPts val="0"/>
              </a:spcBef>
              <a:spcAft>
                <a:spcPts val="0"/>
              </a:spcAft>
              <a:buClr>
                <a:schemeClr val="dk1"/>
              </a:buClr>
              <a:buSzPts val="4400"/>
              <a:buFont typeface="Times New Roman"/>
              <a:buNone/>
            </a:pPr>
            <a:endParaRPr b="1" dirty="0">
              <a:latin typeface="Times New Roman"/>
              <a:ea typeface="Times New Roman"/>
              <a:cs typeface="Times New Roman"/>
              <a:sym typeface="Times New Roman"/>
            </a:endParaRPr>
          </a:p>
        </p:txBody>
      </p:sp>
      <p:sp>
        <p:nvSpPr>
          <p:cNvPr id="129" name="Google Shape;129;p12"/>
          <p:cNvSpPr txBox="1"/>
          <p:nvPr/>
        </p:nvSpPr>
        <p:spPr>
          <a:xfrm>
            <a:off x="402337" y="1245175"/>
            <a:ext cx="8510844" cy="4685107"/>
          </a:xfrm>
          <a:prstGeom prst="rect">
            <a:avLst/>
          </a:prstGeom>
          <a:noFill/>
          <a:ln>
            <a:noFill/>
          </a:ln>
        </p:spPr>
        <p:txBody>
          <a:bodyPr spcFirstLastPara="1" wrap="square" lIns="91425" tIns="91425" rIns="91425" bIns="91425" anchor="t" anchorCtr="0">
            <a:noAutofit/>
          </a:bodyPr>
          <a:lstStyle/>
          <a:p>
            <a:pPr marL="228600" algn="just">
              <a:lnSpc>
                <a:spcPct val="150000"/>
              </a:lnSpc>
              <a:spcBef>
                <a:spcPts val="1000"/>
              </a:spcBef>
              <a:buClr>
                <a:schemeClr val="dk1"/>
              </a:buClr>
              <a:buSzPts val="1100"/>
            </a:pPr>
            <a:r>
              <a:rPr lang="en-US" sz="1600" b="1" dirty="0">
                <a:solidFill>
                  <a:schemeClr val="dk1"/>
                </a:solidFill>
                <a:latin typeface="Georgia sans"/>
                <a:ea typeface="Calibri"/>
                <a:cs typeface="Calibri"/>
                <a:sym typeface="Calibri"/>
              </a:rPr>
              <a:t>Dataset Used : </a:t>
            </a:r>
            <a:r>
              <a:rPr lang="en-US" sz="1600" dirty="0">
                <a:solidFill>
                  <a:schemeClr val="tx1"/>
                </a:solidFill>
                <a:latin typeface="Georgia sans"/>
                <a:ea typeface="Calibri"/>
                <a:cs typeface="Calibri"/>
                <a:sym typeface="Calibri"/>
              </a:rPr>
              <a:t>h</a:t>
            </a:r>
            <a:r>
              <a:rPr lang="en-US" sz="1600" dirty="0">
                <a:solidFill>
                  <a:schemeClr val="tx1"/>
                </a:solidFill>
                <a:effectLst/>
                <a:latin typeface="Georgia sans"/>
              </a:rPr>
              <a:t>eart_dataset_RafaelGranza_1026</a:t>
            </a:r>
          </a:p>
          <a:p>
            <a:pPr marL="228600" lvl="0" indent="0" algn="just" rtl="0">
              <a:lnSpc>
                <a:spcPct val="150000"/>
              </a:lnSpc>
              <a:spcBef>
                <a:spcPts val="1000"/>
              </a:spcBef>
              <a:spcAft>
                <a:spcPts val="0"/>
              </a:spcAft>
              <a:buClr>
                <a:schemeClr val="dk1"/>
              </a:buClr>
              <a:buSzPts val="1100"/>
              <a:buFont typeface="Arial"/>
              <a:buNone/>
            </a:pPr>
            <a:endParaRPr lang="en-US" sz="1600" b="1" dirty="0">
              <a:solidFill>
                <a:schemeClr val="dk1"/>
              </a:solidFill>
              <a:latin typeface="Calibri"/>
              <a:ea typeface="Calibri"/>
              <a:cs typeface="Calibri"/>
              <a:sym typeface="Calibri"/>
            </a:endParaRPr>
          </a:p>
          <a:p>
            <a:pPr marL="228600" lvl="0" indent="0" algn="just" rtl="0">
              <a:lnSpc>
                <a:spcPct val="150000"/>
              </a:lnSpc>
              <a:spcBef>
                <a:spcPts val="1000"/>
              </a:spcBef>
              <a:spcAft>
                <a:spcPts val="0"/>
              </a:spcAft>
              <a:buClr>
                <a:schemeClr val="dk1"/>
              </a:buClr>
              <a:buSzPts val="1100"/>
              <a:buFont typeface="Arial"/>
              <a:buNone/>
            </a:pPr>
            <a:endParaRPr sz="1600" b="1" dirty="0">
              <a:solidFill>
                <a:schemeClr val="dk1"/>
              </a:solidFill>
              <a:latin typeface="Calibri"/>
              <a:ea typeface="Calibri"/>
              <a:cs typeface="Calibri"/>
              <a:sym typeface="Calibri"/>
            </a:endParaRPr>
          </a:p>
          <a:p>
            <a:pPr marL="228600" lvl="0" indent="0" algn="just" rtl="0">
              <a:lnSpc>
                <a:spcPct val="150000"/>
              </a:lnSpc>
              <a:spcBef>
                <a:spcPts val="1000"/>
              </a:spcBef>
              <a:spcAft>
                <a:spcPts val="0"/>
              </a:spcAft>
              <a:buNone/>
            </a:pPr>
            <a:endParaRPr sz="1600" b="1" dirty="0">
              <a:solidFill>
                <a:schemeClr val="dk1"/>
              </a:solidFill>
              <a:latin typeface="Calibri"/>
              <a:ea typeface="Calibri"/>
              <a:cs typeface="Calibri"/>
              <a:sym typeface="Calibri"/>
            </a:endParaRPr>
          </a:p>
        </p:txBody>
      </p:sp>
      <p:pic>
        <p:nvPicPr>
          <p:cNvPr id="7" name="Picture 6">
            <a:extLst>
              <a:ext uri="{FF2B5EF4-FFF2-40B4-BE49-F238E27FC236}">
                <a16:creationId xmlns:a16="http://schemas.microsoft.com/office/drawing/2014/main" id="{FEBAEE3D-A458-5B57-855F-90E1FD363701}"/>
              </a:ext>
            </a:extLst>
          </p:cNvPr>
          <p:cNvPicPr>
            <a:picLocks noChangeAspect="1"/>
          </p:cNvPicPr>
          <p:nvPr/>
        </p:nvPicPr>
        <p:blipFill rotWithShape="1">
          <a:blip r:embed="rId3"/>
          <a:srcRect r="6799"/>
          <a:stretch/>
        </p:blipFill>
        <p:spPr>
          <a:xfrm>
            <a:off x="621346" y="1986279"/>
            <a:ext cx="8291835" cy="3851059"/>
          </a:xfrm>
          <a:prstGeom prst="rect">
            <a:avLst/>
          </a:prstGeom>
        </p:spPr>
      </p:pic>
    </p:spTree>
    <p:extLst>
      <p:ext uri="{BB962C8B-B14F-4D97-AF65-F5344CB8AC3E}">
        <p14:creationId xmlns:p14="http://schemas.microsoft.com/office/powerpoint/2010/main" val="370026042"/>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2"/>
          <p:cNvSpPr txBox="1">
            <a:spLocks noGrp="1"/>
          </p:cNvSpPr>
          <p:nvPr>
            <p:ph type="sldNum" idx="12"/>
          </p:nvPr>
        </p:nvSpPr>
        <p:spPr>
          <a:xfrm>
            <a:off x="7117242" y="6563238"/>
            <a:ext cx="2106000" cy="1872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
        <p:nvSpPr>
          <p:cNvPr id="127" name="Google Shape;127;p12"/>
          <p:cNvSpPr txBox="1">
            <a:spLocks noGrp="1"/>
          </p:cNvSpPr>
          <p:nvPr>
            <p:ph type="title"/>
          </p:nvPr>
        </p:nvSpPr>
        <p:spPr>
          <a:xfrm>
            <a:off x="1089850" y="404275"/>
            <a:ext cx="7180200" cy="8409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1100"/>
              <a:buFont typeface="Arial"/>
              <a:buNone/>
            </a:pPr>
            <a:r>
              <a:rPr lang="en-US" sz="4400" b="1" dirty="0">
                <a:latin typeface="Georgia sans"/>
                <a:ea typeface="Times New Roman"/>
                <a:cs typeface="Times New Roman"/>
                <a:sym typeface="Times New Roman"/>
              </a:rPr>
              <a:t>Project Description</a:t>
            </a:r>
            <a:endParaRPr b="1" dirty="0">
              <a:latin typeface="Times New Roman"/>
              <a:ea typeface="Times New Roman"/>
              <a:cs typeface="Times New Roman"/>
              <a:sym typeface="Times New Roman"/>
            </a:endParaRPr>
          </a:p>
          <a:p>
            <a:pPr marL="0" lvl="0" indent="0" algn="ctr" rtl="0">
              <a:lnSpc>
                <a:spcPct val="90000"/>
              </a:lnSpc>
              <a:spcBef>
                <a:spcPts val="0"/>
              </a:spcBef>
              <a:spcAft>
                <a:spcPts val="0"/>
              </a:spcAft>
              <a:buClr>
                <a:schemeClr val="dk1"/>
              </a:buClr>
              <a:buSzPts val="4400"/>
              <a:buFont typeface="Times New Roman"/>
              <a:buNone/>
            </a:pPr>
            <a:endParaRPr b="1" dirty="0">
              <a:latin typeface="Times New Roman"/>
              <a:ea typeface="Times New Roman"/>
              <a:cs typeface="Times New Roman"/>
              <a:sym typeface="Times New Roman"/>
            </a:endParaRPr>
          </a:p>
        </p:txBody>
      </p:sp>
      <p:sp>
        <p:nvSpPr>
          <p:cNvPr id="129" name="Google Shape;129;p12"/>
          <p:cNvSpPr txBox="1"/>
          <p:nvPr/>
        </p:nvSpPr>
        <p:spPr>
          <a:xfrm>
            <a:off x="393193" y="1325881"/>
            <a:ext cx="8519988" cy="4586114"/>
          </a:xfrm>
          <a:prstGeom prst="rect">
            <a:avLst/>
          </a:prstGeom>
          <a:noFill/>
          <a:ln>
            <a:noFill/>
          </a:ln>
        </p:spPr>
        <p:txBody>
          <a:bodyPr spcFirstLastPara="1" wrap="square" lIns="91425" tIns="91425" rIns="91425" bIns="91425" anchor="t" anchorCtr="0">
            <a:noAutofit/>
          </a:bodyPr>
          <a:lstStyle/>
          <a:p>
            <a:pPr marL="228600" algn="just">
              <a:lnSpc>
                <a:spcPct val="150000"/>
              </a:lnSpc>
              <a:spcBef>
                <a:spcPts val="1000"/>
              </a:spcBef>
              <a:buClr>
                <a:schemeClr val="dk1"/>
              </a:buClr>
              <a:buSzPts val="1100"/>
            </a:pPr>
            <a:r>
              <a:rPr lang="en-US" sz="1600" b="1" dirty="0">
                <a:solidFill>
                  <a:schemeClr val="dk1"/>
                </a:solidFill>
                <a:latin typeface="Google Sans"/>
                <a:ea typeface="Calibri"/>
                <a:cs typeface="Calibri"/>
                <a:sym typeface="Calibri"/>
              </a:rPr>
              <a:t>Dataset Used : </a:t>
            </a:r>
            <a:r>
              <a:rPr lang="en-US" sz="1600" dirty="0">
                <a:solidFill>
                  <a:schemeClr val="tx1"/>
                </a:solidFill>
                <a:latin typeface="Google Sans"/>
                <a:ea typeface="Calibri"/>
                <a:cs typeface="Calibri"/>
                <a:sym typeface="Calibri"/>
              </a:rPr>
              <a:t>heart_dataset_bharath0609_304</a:t>
            </a:r>
            <a:endParaRPr lang="en-US" sz="1600" b="1" dirty="0">
              <a:solidFill>
                <a:schemeClr val="dk1"/>
              </a:solidFill>
              <a:latin typeface="Google Sans"/>
              <a:ea typeface="Calibri"/>
              <a:cs typeface="Calibri"/>
              <a:sym typeface="Calibri"/>
            </a:endParaRPr>
          </a:p>
          <a:p>
            <a:pPr marL="228600" lvl="0" indent="0" algn="just" rtl="0">
              <a:lnSpc>
                <a:spcPct val="150000"/>
              </a:lnSpc>
              <a:spcBef>
                <a:spcPts val="1000"/>
              </a:spcBef>
              <a:spcAft>
                <a:spcPts val="0"/>
              </a:spcAft>
              <a:buClr>
                <a:schemeClr val="dk1"/>
              </a:buClr>
              <a:buSzPts val="1100"/>
              <a:buFont typeface="Arial"/>
              <a:buNone/>
            </a:pPr>
            <a:endParaRPr sz="1600" b="1" dirty="0">
              <a:solidFill>
                <a:schemeClr val="dk1"/>
              </a:solidFill>
              <a:latin typeface="Calibri"/>
              <a:ea typeface="Calibri"/>
              <a:cs typeface="Calibri"/>
              <a:sym typeface="Calibri"/>
            </a:endParaRPr>
          </a:p>
          <a:p>
            <a:pPr marL="228600" lvl="0" indent="0" algn="just" rtl="0">
              <a:lnSpc>
                <a:spcPct val="150000"/>
              </a:lnSpc>
              <a:spcBef>
                <a:spcPts val="1000"/>
              </a:spcBef>
              <a:spcAft>
                <a:spcPts val="0"/>
              </a:spcAft>
              <a:buNone/>
            </a:pPr>
            <a:endParaRPr sz="1600" b="1" dirty="0">
              <a:solidFill>
                <a:schemeClr val="dk1"/>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9A9EA30F-AC75-FC5C-B36E-E6382BAE0924}"/>
              </a:ext>
            </a:extLst>
          </p:cNvPr>
          <p:cNvPicPr>
            <a:picLocks noChangeAspect="1"/>
          </p:cNvPicPr>
          <p:nvPr/>
        </p:nvPicPr>
        <p:blipFill>
          <a:blip r:embed="rId3"/>
          <a:stretch>
            <a:fillRect/>
          </a:stretch>
        </p:blipFill>
        <p:spPr>
          <a:xfrm>
            <a:off x="393193" y="1896418"/>
            <a:ext cx="8506841" cy="4097920"/>
          </a:xfrm>
          <a:prstGeom prst="rect">
            <a:avLst/>
          </a:prstGeom>
        </p:spPr>
      </p:pic>
    </p:spTree>
    <p:extLst>
      <p:ext uri="{BB962C8B-B14F-4D97-AF65-F5344CB8AC3E}">
        <p14:creationId xmlns:p14="http://schemas.microsoft.com/office/powerpoint/2010/main" val="222997122"/>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2"/>
          <p:cNvSpPr txBox="1">
            <a:spLocks noGrp="1"/>
          </p:cNvSpPr>
          <p:nvPr>
            <p:ph type="sldNum" idx="12"/>
          </p:nvPr>
        </p:nvSpPr>
        <p:spPr>
          <a:xfrm>
            <a:off x="7117242" y="6563238"/>
            <a:ext cx="2106000" cy="1872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
        <p:nvSpPr>
          <p:cNvPr id="127" name="Google Shape;127;p12"/>
          <p:cNvSpPr txBox="1">
            <a:spLocks noGrp="1"/>
          </p:cNvSpPr>
          <p:nvPr>
            <p:ph type="title"/>
          </p:nvPr>
        </p:nvSpPr>
        <p:spPr>
          <a:xfrm>
            <a:off x="1089850" y="404275"/>
            <a:ext cx="7180200" cy="8409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1100"/>
              <a:buFont typeface="Arial"/>
              <a:buNone/>
            </a:pPr>
            <a:r>
              <a:rPr lang="en-US" sz="4400" b="1" dirty="0">
                <a:latin typeface="Georgia sans"/>
                <a:ea typeface="Times New Roman"/>
                <a:cs typeface="Times New Roman"/>
                <a:sym typeface="Times New Roman"/>
              </a:rPr>
              <a:t>Project Description</a:t>
            </a:r>
            <a:endParaRPr b="1" dirty="0">
              <a:latin typeface="Times New Roman"/>
              <a:ea typeface="Times New Roman"/>
              <a:cs typeface="Times New Roman"/>
              <a:sym typeface="Times New Roman"/>
            </a:endParaRPr>
          </a:p>
        </p:txBody>
      </p:sp>
      <p:sp>
        <p:nvSpPr>
          <p:cNvPr id="129" name="Google Shape;129;p12"/>
          <p:cNvSpPr txBox="1"/>
          <p:nvPr/>
        </p:nvSpPr>
        <p:spPr>
          <a:xfrm>
            <a:off x="356617" y="1245175"/>
            <a:ext cx="8556564" cy="4685107"/>
          </a:xfrm>
          <a:prstGeom prst="rect">
            <a:avLst/>
          </a:prstGeom>
          <a:noFill/>
          <a:ln>
            <a:noFill/>
          </a:ln>
        </p:spPr>
        <p:txBody>
          <a:bodyPr spcFirstLastPara="1" wrap="square" lIns="91425" tIns="91425" rIns="91425" bIns="91425" anchor="t" anchorCtr="0">
            <a:noAutofit/>
          </a:bodyPr>
          <a:lstStyle/>
          <a:p>
            <a:pPr marL="228600" algn="just">
              <a:lnSpc>
                <a:spcPct val="150000"/>
              </a:lnSpc>
              <a:spcBef>
                <a:spcPts val="1000"/>
              </a:spcBef>
              <a:buClr>
                <a:schemeClr val="dk1"/>
              </a:buClr>
              <a:buSzPts val="1100"/>
            </a:pPr>
            <a:r>
              <a:rPr lang="en-US" sz="1600" b="1" dirty="0">
                <a:solidFill>
                  <a:schemeClr val="dk1"/>
                </a:solidFill>
                <a:latin typeface="Google Sans"/>
                <a:ea typeface="Calibri"/>
                <a:cs typeface="Calibri"/>
                <a:sym typeface="Calibri"/>
              </a:rPr>
              <a:t>Dataset Used : </a:t>
            </a:r>
            <a:r>
              <a:rPr lang="en-US" sz="1600" dirty="0">
                <a:solidFill>
                  <a:schemeClr val="dk1"/>
                </a:solidFill>
                <a:latin typeface="Google Sans"/>
                <a:ea typeface="Calibri"/>
                <a:cs typeface="Calibri"/>
                <a:sym typeface="Calibri"/>
              </a:rPr>
              <a:t>heart_dataset_jocelyndumlao_1000</a:t>
            </a:r>
          </a:p>
          <a:p>
            <a:pPr marL="228600" lvl="0" indent="0" algn="just" rtl="0">
              <a:lnSpc>
                <a:spcPct val="150000"/>
              </a:lnSpc>
              <a:spcBef>
                <a:spcPts val="1000"/>
              </a:spcBef>
              <a:spcAft>
                <a:spcPts val="0"/>
              </a:spcAft>
              <a:buClr>
                <a:schemeClr val="dk1"/>
              </a:buClr>
              <a:buSzPts val="1100"/>
              <a:buFont typeface="Arial"/>
              <a:buNone/>
            </a:pPr>
            <a:endParaRPr lang="en-US" sz="1600" b="1" dirty="0">
              <a:solidFill>
                <a:schemeClr val="dk1"/>
              </a:solidFill>
              <a:latin typeface="Google Sans"/>
              <a:ea typeface="Calibri"/>
              <a:cs typeface="Calibri"/>
              <a:sym typeface="Calibri"/>
            </a:endParaRPr>
          </a:p>
          <a:p>
            <a:pPr marL="228600" lvl="0" indent="0" algn="just" rtl="0">
              <a:lnSpc>
                <a:spcPct val="150000"/>
              </a:lnSpc>
              <a:spcBef>
                <a:spcPts val="1000"/>
              </a:spcBef>
              <a:spcAft>
                <a:spcPts val="0"/>
              </a:spcAft>
              <a:buNone/>
            </a:pPr>
            <a:endParaRPr lang="en-US" sz="1600" b="1" dirty="0">
              <a:solidFill>
                <a:schemeClr val="dk1"/>
              </a:solidFill>
              <a:latin typeface="Google Sans"/>
              <a:ea typeface="Calibri"/>
              <a:cs typeface="Calibri"/>
              <a:sym typeface="Calibri"/>
            </a:endParaRPr>
          </a:p>
        </p:txBody>
      </p:sp>
      <p:pic>
        <p:nvPicPr>
          <p:cNvPr id="3" name="Picture 2">
            <a:extLst>
              <a:ext uri="{FF2B5EF4-FFF2-40B4-BE49-F238E27FC236}">
                <a16:creationId xmlns:a16="http://schemas.microsoft.com/office/drawing/2014/main" id="{DD49A4F0-6AA4-D37B-FF47-2B542D01D435}"/>
              </a:ext>
            </a:extLst>
          </p:cNvPr>
          <p:cNvPicPr>
            <a:picLocks noChangeAspect="1"/>
          </p:cNvPicPr>
          <p:nvPr/>
        </p:nvPicPr>
        <p:blipFill>
          <a:blip r:embed="rId3"/>
          <a:stretch>
            <a:fillRect/>
          </a:stretch>
        </p:blipFill>
        <p:spPr>
          <a:xfrm>
            <a:off x="494453" y="1984248"/>
            <a:ext cx="8508830" cy="3946034"/>
          </a:xfrm>
          <a:prstGeom prst="rect">
            <a:avLst/>
          </a:prstGeom>
        </p:spPr>
      </p:pic>
    </p:spTree>
    <p:extLst>
      <p:ext uri="{BB962C8B-B14F-4D97-AF65-F5344CB8AC3E}">
        <p14:creationId xmlns:p14="http://schemas.microsoft.com/office/powerpoint/2010/main" val="2353689252"/>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1115</TotalTime>
  <Words>1156</Words>
  <Application>Microsoft Office PowerPoint</Application>
  <PresentationFormat>Custom</PresentationFormat>
  <Paragraphs>179</Paragraphs>
  <Slides>21</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Georgia</vt:lpstr>
      <vt:lpstr>Georgia sans</vt:lpstr>
      <vt:lpstr>Google Sans</vt:lpstr>
      <vt:lpstr>Söhne</vt:lpstr>
      <vt:lpstr>Times New Roman</vt:lpstr>
      <vt:lpstr>Office Theme</vt:lpstr>
      <vt:lpstr> UCF 439 Heart Disease Prediction System  using  Machine Learning  and Deep Learning Group No. 54</vt:lpstr>
      <vt:lpstr>Table of Contents</vt:lpstr>
      <vt:lpstr>Introduction</vt:lpstr>
      <vt:lpstr>Feasibility Study Overview   </vt:lpstr>
      <vt:lpstr>Feasibility Study Overview </vt:lpstr>
      <vt:lpstr>Project Description  </vt:lpstr>
      <vt:lpstr>Project Description </vt:lpstr>
      <vt:lpstr>Project Description </vt:lpstr>
      <vt:lpstr>Project Description</vt:lpstr>
      <vt:lpstr>Project Description</vt:lpstr>
      <vt:lpstr>Project Description</vt:lpstr>
      <vt:lpstr>Work Done</vt:lpstr>
      <vt:lpstr>Work Done</vt:lpstr>
      <vt:lpstr>Work Done</vt:lpstr>
      <vt:lpstr>Work Done</vt:lpstr>
      <vt:lpstr>PowerPoint Presentation</vt:lpstr>
      <vt:lpstr>PowerPoint Presentation</vt:lpstr>
      <vt:lpstr>Improvement Done</vt:lpstr>
      <vt:lpstr>Project Timeline</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UCF 439 S-cube Distributed application using blockchain and cloud for managing secure real estate transactions.   Group No. 76</dc:title>
  <dc:creator>Akshat Aggarwal</dc:creator>
  <cp:lastModifiedBy>Hey Wizard</cp:lastModifiedBy>
  <cp:revision>39</cp:revision>
  <dcterms:modified xsi:type="dcterms:W3CDTF">2024-05-08T09:55:49Z</dcterms:modified>
</cp:coreProperties>
</file>