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70" r:id="rId4"/>
    <p:sldId id="268" r:id="rId5"/>
    <p:sldId id="260" r:id="rId6"/>
    <p:sldId id="261" r:id="rId7"/>
    <p:sldId id="264" r:id="rId8"/>
    <p:sldId id="265" r:id="rId9"/>
    <p:sldId id="266" r:id="rId10"/>
    <p:sldId id="267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B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053" autoAdjust="0"/>
    <p:restoredTop sz="95196" autoAdjust="0"/>
  </p:normalViewPr>
  <p:slideViewPr>
    <p:cSldViewPr snapToGrid="0">
      <p:cViewPr varScale="1">
        <p:scale>
          <a:sx n="81" d="100"/>
          <a:sy n="81" d="100"/>
        </p:scale>
        <p:origin x="111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7F692-0D2A-6118-A4E8-F40A764C5E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C2C9A6-FD5B-1FE6-E2D5-3693FC63A2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8E87CD-3F28-05AD-A195-B925C7A12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E329-D434-A731-985E-F62F7A9DB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66A78-2A4E-48D8-3641-33FB5AF17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3867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65422-A19B-0009-9BA0-8C3EE2D05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0D9CDB-4687-DE0B-8EA2-C556A7E78B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E348A8-9874-30C0-B63F-E4027B0DE6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9BDB2D-C223-45DF-3DD2-41E76B2E1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629302-9717-F433-9E09-4C26D868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21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7B2FB2-0360-7927-0DA3-D0E6176722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3DC4F-6F28-F281-2036-48A2501097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058E7-62E9-E9D9-944A-9D05DE1C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84E6A0-A78A-CE0E-5D9B-6F92E2F7A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932E9C-DCA8-DE72-4B88-E6A76B52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9247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81E82-E3D9-2BAC-E231-661EE9C5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D2A989-9BB9-004A-5D68-DBAEC6E9EF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8C2D-7E6E-20D3-F7B9-ABDB70B2B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86817-0AB2-A541-E073-326833AE6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9D29A-9EF0-7BDE-9932-25F855A63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43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8A991-6C19-9F69-856F-142B8CB4A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5F900-32A2-AF2D-4B99-98EEBBC50A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0D4CDF-8C09-3837-843E-1A92E0F8A7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1ECF46-CECB-7EA3-DF1B-94F8F8C91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B014E-A905-6EFB-1A77-1DD63B932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13344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56E2B-D739-BE1D-5A6A-F7E20F055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FC6C7-A019-A3C5-D19D-442A8E869F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98BDEE-FF7C-0E67-2834-1EA534E40E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DFA387-2245-ECDF-050B-7BA77FC88C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E4CC6D-11EB-CC2A-046E-2B2EC1EF2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B0A49-9A46-1A27-60B4-93CCEF6F4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6899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41E7B-EE79-F5C9-005D-C8293A866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69DB9A-E5A6-027F-3EDD-420925FC9C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79D432-B319-B506-58BD-0C1C443471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610D10-28C8-F6A9-3932-4F59AF123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6CF5BD-6309-A3B8-76E0-B1D275E150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C96E45-858F-B53D-550B-6C435530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92AC83-5481-6C93-C946-102AFD270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558C66-22B4-172E-92CA-4B91BE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293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388383-86DC-58EA-6FE2-38AB56EB4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9C6723-3B85-F29A-33DB-FDB78B8A9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9E3A8-0980-B18D-E5C6-1F5C03B56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527C2E-39D2-A0F3-D5E2-A27BCD576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3896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137FA4-BB6B-DAC2-45B7-C6316F480C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846F020-B530-A5DB-E949-E3E71BDCA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8979F-5448-C367-DF5E-7E1E9F79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783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A9BD4-C4C4-27CC-A2E1-EA9F7EE6B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0EE67-F2F3-0039-0E02-7FC0D6483B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46DC4B-6614-385B-7214-06419730F2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78272C-DA8D-507A-6BD7-E43CB7BC7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38F935-0989-2393-0823-C1137FB721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871E0-C780-2874-2AC3-20B537ACD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939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37AE0-96A6-936F-69E4-FAC9F983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D4FC47-164B-567E-4359-9237552FE7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7BDA8-0031-BB08-E349-181EAD1EEF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C7211B-16E4-1696-4734-34B3711EF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E567DC-F8F4-7166-4B2F-AEAA0F7E6A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3EC8B4-07D0-7D24-C06B-DEB896DE1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0592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9D5D1D-AB7D-EFFA-D70F-3F8EFC71D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83AC46-2B09-6D50-19EA-476E39D34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C7564D-5869-5DF1-C423-32506CC8D0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21325-2BBA-48B6-B2D5-B14725B2CE53}" type="datetimeFigureOut">
              <a:rPr lang="en-IN" smtClean="0"/>
              <a:t>2025-09-28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E1912D-4186-36A7-1560-830132057A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029B84-101B-84BB-2A47-9CD94E9A99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288A2-AB1F-499E-81C3-C9B8E7BEC6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009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8F2E03D-95F6-2B5E-1BEA-3BDBC3D43E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7709" y="54204"/>
            <a:ext cx="1476581" cy="41915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612A8CC-F5CB-FBD9-32AC-DBDAF0934A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4386" y="333591"/>
            <a:ext cx="8526065" cy="18957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50BDADC-FFAB-FD51-3D90-E8D43CAF5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20" y="1407038"/>
            <a:ext cx="9539926" cy="18957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82B6746-F010-8558-6FF9-36701E1896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64512" y="2009723"/>
            <a:ext cx="2121030" cy="12930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BD5B32-4747-CFCD-54BE-55E733683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99117" y="1374315"/>
            <a:ext cx="2686425" cy="39058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F5D8B65-28D4-51D4-6EFE-7D9993768AE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29526" y="1732172"/>
            <a:ext cx="1991003" cy="28579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8ECDDCAC-FB62-0437-CD4D-362E15C2C57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94271" y="3270055"/>
            <a:ext cx="12192000" cy="328344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DF3B3FFE-B7DE-8E20-F916-22902F32973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48223" y="5385400"/>
            <a:ext cx="8507012" cy="147260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2C611390-C061-4D8A-658E-D67B1C7E24DE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847256" y="4470872"/>
            <a:ext cx="8497486" cy="91452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F3B1F5B9-7E56-5868-158F-BB995AC2A3D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561546" y="1947656"/>
            <a:ext cx="1873478" cy="160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72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2E70FB-89B9-E87B-C6C7-BF0B97BF7F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1976234"/>
            <a:ext cx="9658676" cy="376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394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B458BB6-33C0-2E70-67F4-508EFFAAE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80318"/>
              </p:ext>
            </p:extLst>
          </p:nvPr>
        </p:nvGraphicFramePr>
        <p:xfrm>
          <a:off x="734505" y="0"/>
          <a:ext cx="10515600" cy="2933700"/>
        </p:xfrm>
        <a:graphic>
          <a:graphicData uri="http://schemas.openxmlformats.org/drawingml/2006/table">
            <a:tbl>
              <a:tblPr/>
              <a:tblGrid>
                <a:gridCol w="2399190">
                  <a:extLst>
                    <a:ext uri="{9D8B030D-6E8A-4147-A177-3AD203B41FA5}">
                      <a16:colId xmlns:a16="http://schemas.microsoft.com/office/drawing/2014/main" val="3356889955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2923194953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571879987"/>
                    </a:ext>
                  </a:extLst>
                </a:gridCol>
                <a:gridCol w="2705470">
                  <a:extLst>
                    <a:ext uri="{9D8B030D-6E8A-4147-A177-3AD203B41FA5}">
                      <a16:colId xmlns:a16="http://schemas.microsoft.com/office/drawing/2014/main" val="1821471162"/>
                    </a:ext>
                  </a:extLst>
                </a:gridCol>
              </a:tblGrid>
              <a:tr h="300401"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Patent</a:t>
                      </a: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Core Innovation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Traditional Approach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VeriFactAI Novelty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5972571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 dirty="0">
                          <a:effectLst/>
                          <a:latin typeface="quote-cjk-patch"/>
                        </a:rPr>
                        <a:t>📜 Claim Extraction</a:t>
                      </a:r>
                      <a:endParaRPr lang="en-IN" b="0" dirty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Semantic claim isolation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Simple sentence splitting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Multi-level contextual understanding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6170684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Identification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Multi-dimensional validation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Single-source fact checking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Cross-source consensus scoring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5337186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Resolution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Intelligent hallucination healing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Basic text replacement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Context-aware correction generation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4681226"/>
                  </a:ext>
                </a:extLst>
              </a:tr>
              <a:tr h="484518"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1">
                          <a:effectLst/>
                          <a:latin typeface="quote-cjk-patch"/>
                        </a:rPr>
                        <a:t>📜 Feedback</a:t>
                      </a:r>
                      <a:endParaRPr lang="en-IN" b="0">
                        <a:effectLst/>
                        <a:latin typeface="quote-cjk-patch"/>
                      </a:endParaRPr>
                    </a:p>
                  </a:txBody>
                  <a:tcPr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>
                          <a:effectLst/>
                          <a:latin typeface="quote-cjk-patch"/>
                        </a:rPr>
                        <a:t>Continuous self-learning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Manual knowledge updates</a:t>
                      </a:r>
                    </a:p>
                  </a:txBody>
                  <a:tcPr marL="121920" marR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ts val="1875"/>
                        </a:lnSpc>
                        <a:buNone/>
                      </a:pPr>
                      <a:r>
                        <a:rPr lang="en-IN" b="0" dirty="0">
                          <a:effectLst/>
                          <a:latin typeface="quote-cjk-patch"/>
                        </a:rPr>
                        <a:t>Real-time adaptive improvement</a:t>
                      </a:r>
                    </a:p>
                  </a:txBody>
                  <a:tcPr marL="12192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27644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11726C6-0DAD-DA98-252A-3DA1A3C71B14}"/>
              </a:ext>
            </a:extLst>
          </p:cNvPr>
          <p:cNvSpPr txBox="1"/>
          <p:nvPr/>
        </p:nvSpPr>
        <p:spPr>
          <a:xfrm>
            <a:off x="527901" y="2933700"/>
            <a:ext cx="11585542" cy="40472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🎯 Integration Architecture Options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A: API Gateway Pattern (Recommended)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User → API Gateway → Enterprise LLM →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→ Verified Response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B: Sidecar Pattern (Cloud Native)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Kubernetes Pod: [LLM Container +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Sidecar]</a:t>
            </a:r>
          </a:p>
          <a:p>
            <a:pPr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n-IN" sz="1600" b="1" dirty="0">
                <a:solidFill>
                  <a:srgbClr val="0F1115"/>
                </a:solidFill>
                <a:effectLst/>
                <a:latin typeface="quote-cjk-patch"/>
              </a:rPr>
              <a:t>Option C: Plugin Architecture (High Performance)</a:t>
            </a:r>
          </a:p>
          <a:p>
            <a:pPr algn="l" latinLnBrk="1">
              <a:spcBef>
                <a:spcPts val="1200"/>
              </a:spcBef>
              <a:spcAft>
                <a:spcPts val="857"/>
              </a:spcAft>
              <a:buNone/>
            </a:pP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Enhanced LLM with built-in </a:t>
            </a:r>
            <a:r>
              <a:rPr lang="en-IN" sz="1600" b="0" i="0" dirty="0" err="1">
                <a:solidFill>
                  <a:srgbClr val="0F1115"/>
                </a:solidFill>
                <a:effectLst/>
                <a:latin typeface="Menlo"/>
              </a:rPr>
              <a:t>VeriFactAI</a:t>
            </a:r>
            <a:r>
              <a:rPr lang="en-IN" sz="1600" b="0" i="0" dirty="0">
                <a:solidFill>
                  <a:srgbClr val="0F1115"/>
                </a:solidFill>
                <a:effectLst/>
                <a:latin typeface="Menlo"/>
              </a:rPr>
              <a:t> verification plugin</a:t>
            </a:r>
          </a:p>
        </p:txBody>
      </p:sp>
    </p:spTree>
    <p:extLst>
      <p:ext uri="{BB962C8B-B14F-4D97-AF65-F5344CB8AC3E}">
        <p14:creationId xmlns:p14="http://schemas.microsoft.com/office/powerpoint/2010/main" val="14625085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3CD8-9C7D-F49D-3189-DD28BB385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"/>
            <a:ext cx="10439400" cy="1336430"/>
          </a:xfrm>
          <a:ln>
            <a:solidFill>
              <a:schemeClr val="tx1"/>
            </a:solidFill>
          </a:ln>
        </p:spPr>
        <p:txBody>
          <a:bodyPr>
            <a:normAutofit fontScale="90000"/>
          </a:bodyPr>
          <a:lstStyle/>
          <a:p>
            <a:pPr latinLnBrk="1">
              <a:lnSpc>
                <a:spcPct val="100000"/>
              </a:lnSpc>
            </a:pPr>
            <a:r>
              <a:rPr lang="en-IN" sz="1800" b="1" dirty="0"/>
              <a:t>			</a:t>
            </a:r>
            <a:r>
              <a:rPr lang="en-IN" sz="2200" b="1" dirty="0">
                <a:highlight>
                  <a:srgbClr val="FFFF00"/>
                </a:highlight>
              </a:rPr>
              <a:t>Parent Patent – Architecture</a:t>
            </a:r>
            <a:br>
              <a:rPr lang="en-IN" sz="1800" b="1" dirty="0"/>
            </a:br>
            <a:br>
              <a:rPr lang="en-IN" sz="1800" b="1" dirty="0"/>
            </a:br>
            <a:r>
              <a:rPr lang="en-IN" sz="1800" b="1" dirty="0"/>
              <a:t>🔍 EXTRACTION → ⚖️ IDENTIFICATION → 🔧 RESOLUTION → 🔄 FEEDBACK</a:t>
            </a:r>
            <a:br>
              <a:rPr lang="en-IN" sz="1800" b="1" dirty="0"/>
            </a:br>
            <a:r>
              <a:rPr lang="en-IN" sz="1800" b="1" dirty="0"/>
              <a:t>             Intelligent Healing (Cross-cutting capability)</a:t>
            </a:r>
            <a:br>
              <a:rPr lang="en-IN" sz="1800" dirty="0"/>
            </a:br>
            <a:endParaRPr lang="en-IN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93656-6EA0-5831-E276-B3670A209A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337356"/>
            <a:ext cx="5181600" cy="36965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400" dirty="0"/>
              <a:t>IDENTIFICATION PATENT</a:t>
            </a:r>
          </a:p>
          <a:p>
            <a:pPr marL="0" indent="0" latinLnBrk="1">
              <a:buNone/>
            </a:pPr>
            <a:r>
              <a:rPr lang="en-IN" sz="1600" dirty="0"/>
              <a:t>🚨</a:t>
            </a:r>
            <a:r>
              <a:rPr lang="en-IN" sz="1400" dirty="0"/>
              <a:t> CRITICAL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OOD Claim Detector →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Contextual Discontinuity Detector → Config/Security Errors</a:t>
            </a:r>
          </a:p>
          <a:p>
            <a:pPr marL="0" indent="0" latinLnBrk="1">
              <a:buNone/>
            </a:pPr>
            <a:r>
              <a:rPr lang="en-IN" sz="1600" dirty="0"/>
              <a:t>⚠️</a:t>
            </a:r>
            <a:r>
              <a:rPr lang="en-IN" sz="1400" dirty="0"/>
              <a:t> ACCURACY ERRORS:  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Temporal-Context Detector →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Statistical Outlier Detector →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KG Lookup Validator → Partial Truth/Inaccuracy</a:t>
            </a:r>
          </a:p>
          <a:p>
            <a:pPr marL="0" indent="0" latinLnBrk="1">
              <a:buNone/>
            </a:pPr>
            <a:r>
              <a:rPr lang="en-IN" sz="1600" dirty="0"/>
              <a:t>📚</a:t>
            </a:r>
            <a:r>
              <a:rPr lang="en-IN" sz="1400" dirty="0"/>
              <a:t> REFERENCE ERRORS: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Citation Verifier →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Semantic Logic Analyzer → Logical Errors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BDF37-8670-4D79-B029-D325A4E98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0" y="1337356"/>
            <a:ext cx="5181600" cy="3696558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latinLnBrk="1">
              <a:buNone/>
            </a:pPr>
            <a:r>
              <a:rPr lang="en-IN" sz="1400" dirty="0"/>
              <a:t>RESOLUTION PATENT</a:t>
            </a:r>
          </a:p>
          <a:p>
            <a:pPr marL="0" indent="0" latinLnBrk="1">
              <a:buNone/>
            </a:pPr>
            <a:r>
              <a:rPr lang="en-IN" sz="2000" dirty="0"/>
              <a:t>🛠️</a:t>
            </a:r>
            <a:r>
              <a:rPr lang="en-IN" sz="1400" dirty="0"/>
              <a:t> SPECIALIZED RESOLVERS (Error-specific):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Full Claim Replacement ← Complete Fabrication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Geospatial Resolver ← Config/Security Errors</a:t>
            </a:r>
          </a:p>
          <a:p>
            <a:pPr marL="0" indent="0" latinLnBrk="1">
              <a:buNone/>
            </a:pPr>
            <a:endParaRPr lang="en-IN" sz="14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Temporal Resolver ← Temporal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Numerical Resolver ← Numerical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Precision Correction ← Partial Truth/Inaccuracy  </a:t>
            </a:r>
          </a:p>
          <a:p>
            <a:pPr marL="0" indent="0" latinLnBrk="1">
              <a:buNone/>
            </a:pPr>
            <a:endParaRPr lang="en-IN" sz="1400" dirty="0"/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Provenance Resolver ← Source Citation Errors</a:t>
            </a:r>
          </a:p>
          <a:p>
            <a:pPr latinLnBrk="1">
              <a:buFont typeface="Wingdings" panose="05000000000000000000" pitchFamily="2" charset="2"/>
              <a:buChar char="Ø"/>
            </a:pPr>
            <a:r>
              <a:rPr lang="en-IN" sz="1400" dirty="0"/>
              <a:t>Logical Resolver ← Logical Errors</a:t>
            </a:r>
          </a:p>
          <a:p>
            <a:endParaRPr lang="en-IN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0772F2-210D-0728-50C0-C0A1C2887367}"/>
              </a:ext>
            </a:extLst>
          </p:cNvPr>
          <p:cNvSpPr txBox="1"/>
          <p:nvPr/>
        </p:nvSpPr>
        <p:spPr>
          <a:xfrm>
            <a:off x="800100" y="5103674"/>
            <a:ext cx="10439400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1" latinLnBrk="1"/>
            <a:r>
              <a:rPr lang="en-GB" sz="2400" dirty="0"/>
              <a:t>                                🔧</a:t>
            </a:r>
            <a:r>
              <a:rPr lang="en-GB" sz="1400" dirty="0"/>
              <a:t>INTELLIGENT HEALING (Cross-cutting):</a:t>
            </a:r>
          </a:p>
          <a:p>
            <a:pPr lvl="2" latinLnBrk="1"/>
            <a:r>
              <a:rPr lang="en-GB" sz="1400" dirty="0"/>
              <a:t>                                                       -&gt; Context-aware Correction</a:t>
            </a:r>
          </a:p>
          <a:p>
            <a:pPr lvl="2" latinLnBrk="1"/>
            <a:r>
              <a:rPr lang="en-GB" sz="1400" dirty="0"/>
              <a:t>		         -&gt; Multi-alternative Generation</a:t>
            </a:r>
          </a:p>
          <a:p>
            <a:pPr lvl="2" latinLnBrk="1"/>
            <a:r>
              <a:rPr lang="en-GB" sz="1400" dirty="0"/>
              <a:t>		         -&gt; Confidence-based Selection</a:t>
            </a:r>
          </a:p>
          <a:p>
            <a:pPr lvl="2" latinLnBrk="1"/>
            <a:r>
              <a:rPr lang="en-GB" sz="1400" dirty="0"/>
              <a:t>		         -&gt; Explainable Outputs</a:t>
            </a:r>
          </a:p>
          <a:p>
            <a:pPr latinLnBrk="1"/>
            <a:r>
              <a:rPr lang="en-GB" sz="1400" dirty="0"/>
              <a:t>Specialized Resolver → Context-aware Correction → Multi-alternative Generation → Confidence-based Selection → Explainable Outputs</a:t>
            </a:r>
          </a:p>
          <a:p>
            <a:pPr latinLnBrk="1"/>
            <a:r>
              <a:rPr lang="en-GB" sz="1400" dirty="0"/>
              <a:t>Verified Response → Learning Feedback → Resolver Improvement</a:t>
            </a:r>
          </a:p>
          <a:p>
            <a:pPr lvl="8" latinLnBrk="1"/>
            <a:endParaRPr lang="en-GB" sz="1400" dirty="0"/>
          </a:p>
          <a:p>
            <a:pPr lvl="8" latinLnBrk="1"/>
            <a:endParaRPr lang="en-GB" sz="14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23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2B0F519-7047-877D-D588-347CD84EB3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8811"/>
            <a:ext cx="12192000" cy="5620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9830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D4AB37-5097-F794-0D6E-62D608FA6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695"/>
            <a:ext cx="12192000" cy="6754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328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4E5B0D9-200F-CA48-E8FF-011CA1D8B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49300675"/>
              </p:ext>
            </p:extLst>
          </p:nvPr>
        </p:nvGraphicFramePr>
        <p:xfrm>
          <a:off x="0" y="75414"/>
          <a:ext cx="12085163" cy="691923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043">
                  <a:extLst>
                    <a:ext uri="{9D8B030D-6E8A-4147-A177-3AD203B41FA5}">
                      <a16:colId xmlns:a16="http://schemas.microsoft.com/office/drawing/2014/main" val="1926415881"/>
                    </a:ext>
                  </a:extLst>
                </a:gridCol>
                <a:gridCol w="1348033">
                  <a:extLst>
                    <a:ext uri="{9D8B030D-6E8A-4147-A177-3AD203B41FA5}">
                      <a16:colId xmlns:a16="http://schemas.microsoft.com/office/drawing/2014/main" val="3493351043"/>
                    </a:ext>
                  </a:extLst>
                </a:gridCol>
                <a:gridCol w="1630837">
                  <a:extLst>
                    <a:ext uri="{9D8B030D-6E8A-4147-A177-3AD203B41FA5}">
                      <a16:colId xmlns:a16="http://schemas.microsoft.com/office/drawing/2014/main" val="2981735539"/>
                    </a:ext>
                  </a:extLst>
                </a:gridCol>
                <a:gridCol w="1574277">
                  <a:extLst>
                    <a:ext uri="{9D8B030D-6E8A-4147-A177-3AD203B41FA5}">
                      <a16:colId xmlns:a16="http://schemas.microsoft.com/office/drawing/2014/main" val="4027519736"/>
                    </a:ext>
                  </a:extLst>
                </a:gridCol>
                <a:gridCol w="5476973">
                  <a:extLst>
                    <a:ext uri="{9D8B030D-6E8A-4147-A177-3AD203B41FA5}">
                      <a16:colId xmlns:a16="http://schemas.microsoft.com/office/drawing/2014/main" val="658534363"/>
                    </a:ext>
                  </a:extLst>
                </a:gridCol>
              </a:tblGrid>
              <a:tr h="2109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9"/>
                          </a:solidFill>
                          <a:effectLst/>
                        </a:rPr>
                        <a:t>Extraction</a:t>
                      </a:r>
                      <a:endParaRPr lang="en-IN" sz="1400" kern="10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Identification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9"/>
                          </a:solidFill>
                          <a:effectLst/>
                        </a:rPr>
                        <a:t>Resolution</a:t>
                      </a:r>
                      <a:endParaRPr lang="en-IN" sz="1400" kern="10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Intelligent Healing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9"/>
                          </a:solidFill>
                          <a:effectLst/>
                        </a:rPr>
                        <a:t>Example (DevOps/DevSecOps)</a:t>
                      </a:r>
                      <a:endParaRPr lang="en-IN" sz="1400" kern="100" dirty="0">
                        <a:solidFill>
                          <a:srgbClr val="FFFF99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extLst>
                  <a:ext uri="{0D108BD9-81ED-4DB2-BD59-A6C34878D82A}">
                    <a16:rowId xmlns:a16="http://schemas.microsoft.com/office/drawing/2014/main" val="3165153711"/>
                  </a:ext>
                </a:extLst>
              </a:tr>
              <a:tr h="13697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Multi-level Segmentation</a:t>
                      </a:r>
                      <a:br>
                        <a:rPr lang="en-IN" sz="1100" kern="100" dirty="0">
                          <a:solidFill>
                            <a:srgbClr val="FFFF9B"/>
                          </a:solidFill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Isolates "aws s3 encrypt my-bucket" from context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OOD Claim Detector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Flags non-existent AWS CLI subcommand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Full Claim Replacement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Replaces with valid s3api command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Context-aware Correction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Maintains encryption intent while fixing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Complete Fabrication: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aws s3 encrypt my-bucket --algorithm AES-256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aws s3api put-bucket-encryption --bucket my-bucket --server-side-encryption-configuration '{"Rules": [{"ApplyServerSideEncryptionByDefault": {"SSEAlgorithm": "AES256"}}]}’                                                                                           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s3 encrypt →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aws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s3api put-bucket-encryption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2907467559"/>
                  </a:ext>
                </a:extLst>
              </a:tr>
              <a:tr h="63204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Context-aware Boundaries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Detects package manager command boundaries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Temporal-Context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Identifies deprecated package manager usage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Temporal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Updates to current package manager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Multi-alternative Generation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Provides multiple installation methods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Temporal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sudo yum install docker (Amazon Linux 2023)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sudo dnf install docker-ce docker-ce-cli containerd.io + Docker Desktop alternative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yum → </a:t>
                      </a:r>
                      <a:r>
                        <a:rPr lang="en-GB" sz="1100" b="0" i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dnf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 for Amazon Linux 2023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096814451"/>
                  </a:ext>
                </a:extLst>
              </a:tr>
              <a:tr h="978909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Discourse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Identifies security context in configuration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Contextual Discontinuity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Flags security policy violations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Geospatial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Applies least privilege principles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Confidence-based Selection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Chooses most secure proven approach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Config/Security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securityContext: {privileged: true, runAsUser: 0}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securityContext: {allowPrivilegeEscalation: false, runAsUser: 1000, runAsNonRoot: true, privileged: false}                                                                                 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Removes privileged: true, adds security Context constraints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846400080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Hierarchical Typing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Classifies as numerical service limit claim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Statistical Outlier Detector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Detects unrealistic memory allocation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Numerical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Provides statistically appropriate values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Explainable Outputs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Shows reasoning for correction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Statistical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resources: requests: memory: "64Mi" (Java app)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resources: requests: memory: "512Mi" // Typical JVM baseline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64MB → 512MB for Java memory request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2075742560"/>
                  </a:ext>
                </a:extLst>
              </a:tr>
              <a:tr h="79087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Semantic Understanding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Parses exact command syntax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KG Lookup Validator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Validates flag names against knowledge base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Precision Correction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Fixes specific parameter inaccuracies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Context-aware Correction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Maintains tool functionality intent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Partial Truth/Inaccuracy: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trivy image --severity CRITICAL my-image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trivy image --severity CRITICAL --ignore-unfixed my-image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 --severity CRITICAL → --severity CRITICAL (verified correct)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869075359"/>
                  </a:ext>
                </a:extLst>
              </a:tr>
              <a:tr h="88119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Claim Context Isolation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Extracts citation reference separately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Citation Verifier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Validates against official standards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Provenance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Provides accurate qualification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Explainable Outputs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Clarifies requirement vs recommendation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Source Citation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"CIS AWS Benchmark requires MFA delete for S3"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"CIS AWS Benchmark recommends MFA delete (optional, non-scored)“          </a:t>
                      </a:r>
                      <a:r>
                        <a:rPr lang="en-IN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IN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Explains PCI DSS recommendation vs requirement status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0" marT="33416" marB="33416" anchor="ctr"/>
                </a:tc>
                <a:extLst>
                  <a:ext uri="{0D108BD9-81ED-4DB2-BD59-A6C34878D82A}">
                    <a16:rowId xmlns:a16="http://schemas.microsoft.com/office/drawing/2014/main" val="1725669456"/>
                  </a:ext>
                </a:extLst>
              </a:tr>
              <a:tr h="68575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b="1" kern="100" dirty="0">
                          <a:solidFill>
                            <a:srgbClr val="FFFF9B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Logical Flow Analysis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Maps conditional dependencies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Semantic Logic Analyzer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Detects unreliable variable usage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Logical Resolver</a:t>
                      </a:r>
                      <a:br>
                        <a:rPr lang="en-IN" sz="1100" kern="100">
                          <a:effectLst/>
                        </a:rPr>
                      </a:br>
                      <a:r>
                        <a:rPr lang="en-IN" sz="1100" kern="100">
                          <a:effectLst/>
                        </a:rPr>
                        <a:t>Implements robust conditional logic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Multi-alternative Generation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Provides fallback options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Logical Error: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Hallucinated: rules: - if: $CI_COMMIT_TAG </a:t>
                      </a:r>
                      <a:r>
                        <a:rPr lang="en-IN" sz="1100" kern="1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$CI_COMMIT_BRANCH == "main"`</a:t>
                      </a:r>
                      <a:br>
                        <a:rPr lang="en-IN" sz="1100" kern="100" dirty="0">
                          <a:effectLst/>
                        </a:rPr>
                      </a:br>
                      <a:r>
                        <a:rPr lang="en-IN" sz="1100" kern="100" dirty="0">
                          <a:effectLst/>
                        </a:rPr>
                        <a:t>Corrected: `rules: - if: $CI_COMMIT_TAG =~ /^v\d+.\d+.\d+/                                              </a:t>
                      </a:r>
                      <a:r>
                        <a:rPr lang="en-GB" sz="1100" b="1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</a:t>
                      </a:r>
                      <a:r>
                        <a:rPr lang="en-GB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: Enhanced GitLab CI rules for tag detection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3466" marR="53466" marT="33416" marB="33416" anchor="ctr"/>
                </a:tc>
                <a:extLst>
                  <a:ext uri="{0D108BD9-81ED-4DB2-BD59-A6C34878D82A}">
                    <a16:rowId xmlns:a16="http://schemas.microsoft.com/office/drawing/2014/main" val="22946518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544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0594C53-89B6-1955-86ED-038C23F02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346737"/>
              </p:ext>
            </p:extLst>
          </p:nvPr>
        </p:nvGraphicFramePr>
        <p:xfrm>
          <a:off x="838200" y="1244338"/>
          <a:ext cx="10515600" cy="36618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30582">
                  <a:extLst>
                    <a:ext uri="{9D8B030D-6E8A-4147-A177-3AD203B41FA5}">
                      <a16:colId xmlns:a16="http://schemas.microsoft.com/office/drawing/2014/main" val="1697730056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638094749"/>
                    </a:ext>
                  </a:extLst>
                </a:gridCol>
                <a:gridCol w="4142509">
                  <a:extLst>
                    <a:ext uri="{9D8B030D-6E8A-4147-A177-3AD203B41FA5}">
                      <a16:colId xmlns:a16="http://schemas.microsoft.com/office/drawing/2014/main" val="1137981205"/>
                    </a:ext>
                  </a:extLst>
                </a:gridCol>
              </a:tblGrid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Learning Component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DevOps/DevSecOps Example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Improvement Impact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4273222204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Real-time KG Updates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New AWS CLI command patterns added after verification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Future detections of aws s3 encrypt become instant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103196169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Confidence Reinforcement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High success rate with security context corrections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Security policy violations detected with 99%+ confidence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2176495562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>
                          <a:solidFill>
                            <a:srgbClr val="FFFF9B"/>
                          </a:solidFill>
                          <a:effectLst/>
                        </a:rPr>
                        <a:t>Pattern Recognition</a:t>
                      </a:r>
                      <a:endParaRPr lang="en-IN" sz="1400" kern="10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Identifies trend of deprecated yum recommendations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Proactively suggests dnf for Amazon Linux 2023 contexts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3531312101"/>
                  </a:ext>
                </a:extLst>
              </a:tr>
              <a:tr h="73236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400" kern="100" dirty="0">
                          <a:solidFill>
                            <a:srgbClr val="FFFF9B"/>
                          </a:solidFill>
                          <a:effectLst/>
                        </a:rPr>
                        <a:t>Proactive Prevention</a:t>
                      </a:r>
                      <a:endParaRPr lang="en-IN" sz="1400" kern="100" dirty="0">
                        <a:solidFill>
                          <a:srgbClr val="FFFF9B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>
                          <a:effectLst/>
                        </a:rPr>
                        <a:t>Learns common Java memory patterns</a:t>
                      </a:r>
                      <a:endParaRPr lang="en-IN" sz="1100" kern="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1100" kern="100" dirty="0">
                          <a:effectLst/>
                        </a:rPr>
                        <a:t>Prevents 64MB recommendations </a:t>
                      </a:r>
                      <a:endParaRPr lang="en-IN" sz="11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52400" marR="0" marT="95250" marB="95250" anchor="ctr"/>
                </a:tc>
                <a:extLst>
                  <a:ext uri="{0D108BD9-81ED-4DB2-BD59-A6C34878D82A}">
                    <a16:rowId xmlns:a16="http://schemas.microsoft.com/office/drawing/2014/main" val="414214956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B926A807-4B85-AB07-D8AC-70C39CC6C8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83249"/>
            <a:ext cx="459163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🔄</a:t>
            </a: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Feedback Patent - Continuous Learning Examples: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25456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C7F5984-332F-29D6-0B84-5B37CF9BFF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3626"/>
            <a:ext cx="12192000" cy="6170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6950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1C2B21D-7D7F-3380-A39A-A7F5C07557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0" y="0"/>
            <a:ext cx="1151955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3697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4BEC984-CCFD-BD77-37E8-5FEA7930EC06}"/>
              </a:ext>
            </a:extLst>
          </p:cNvPr>
          <p:cNvSpPr txBox="1"/>
          <p:nvPr/>
        </p:nvSpPr>
        <p:spPr>
          <a:xfrm>
            <a:off x="707010" y="780631"/>
            <a:ext cx="8434633" cy="55784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400"/>
              </a:lnSpc>
              <a:spcBef>
                <a:spcPts val="2400"/>
              </a:spcBef>
              <a:spcAft>
                <a:spcPts val="1200"/>
              </a:spcAft>
              <a:buNone/>
            </a:pPr>
            <a:r>
              <a:rPr lang="en-GB" b="1" dirty="0">
                <a:solidFill>
                  <a:srgbClr val="0F1115"/>
                </a:solidFill>
                <a:effectLst/>
                <a:latin typeface="quote-cjk-patch"/>
              </a:rPr>
              <a:t>Key Insight: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The </a:t>
            </a: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Multi-dim Validation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layer provides the </a:t>
            </a: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analytical foundation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that enables the specialized detectors to be so precise. Instead of each detector working in isolation, they all leverage these four verification dimensions, making the identification system:</a:t>
            </a:r>
          </a:p>
          <a:p>
            <a:pPr algn="l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robust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(multiple validation angles)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accurate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(cross-dimensional consistency checking)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scalable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(reusable validation patterns)</a:t>
            </a:r>
          </a:p>
          <a:p>
            <a:pPr algn="l">
              <a:spcBef>
                <a:spcPts val="45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GB" b="1" i="0" dirty="0">
                <a:solidFill>
                  <a:srgbClr val="0F1115"/>
                </a:solidFill>
                <a:effectLst/>
                <a:latin typeface="quote-cjk-patch"/>
              </a:rPr>
              <a:t>More explainable</a:t>
            </a:r>
            <a:r>
              <a:rPr lang="en-GB" b="0" i="0" dirty="0">
                <a:solidFill>
                  <a:srgbClr val="0F1115"/>
                </a:solidFill>
                <a:effectLst/>
                <a:latin typeface="quote-cjk-patch"/>
              </a:rPr>
              <a:t> (clear which dimension detected the issue)</a:t>
            </a:r>
          </a:p>
          <a:p>
            <a:r>
              <a:rPr lang="en-IN" b="1" dirty="0"/>
              <a:t>Multi-dim Validation Applied:</a:t>
            </a:r>
          </a:p>
          <a:p>
            <a:r>
              <a:rPr lang="en-IN" b="1" dirty="0"/>
              <a:t>Statistical Analysis</a:t>
            </a:r>
            <a:r>
              <a:rPr lang="en-IN" dirty="0"/>
              <a:t>: Checks if command structure matches AWS CLI patterns</a:t>
            </a:r>
          </a:p>
          <a:p>
            <a:r>
              <a:rPr lang="en-IN" b="1" dirty="0"/>
              <a:t>Temporal Reasoning</a:t>
            </a:r>
            <a:r>
              <a:rPr lang="en-IN" dirty="0"/>
              <a:t>: Validates command syntax against current AWS CLI version</a:t>
            </a:r>
          </a:p>
          <a:p>
            <a:r>
              <a:rPr lang="en-IN" b="1" dirty="0"/>
              <a:t>Geospatial Validation</a:t>
            </a:r>
            <a:r>
              <a:rPr lang="en-IN" dirty="0"/>
              <a:t>: Confirms this is valid AWS syntax (not Azure/GCP)</a:t>
            </a:r>
          </a:p>
          <a:p>
            <a:r>
              <a:rPr lang="en-IN" b="1" dirty="0"/>
              <a:t>Entity Consistency</a:t>
            </a:r>
            <a:r>
              <a:rPr lang="en-IN" dirty="0"/>
              <a:t>: Ensures encrypt subcommand exists for </a:t>
            </a:r>
            <a:r>
              <a:rPr lang="en-IN" dirty="0" err="1"/>
              <a:t>aws</a:t>
            </a:r>
            <a:r>
              <a:rPr lang="en-IN" dirty="0"/>
              <a:t> s3 entity</a:t>
            </a:r>
          </a:p>
          <a:p>
            <a:pPr algn="l">
              <a:spcBef>
                <a:spcPts val="1200"/>
              </a:spcBef>
              <a:buNone/>
            </a:pPr>
            <a:endParaRPr lang="en-GB" b="0" i="0" dirty="0">
              <a:solidFill>
                <a:srgbClr val="0F1115"/>
              </a:solidFill>
              <a:effectLst/>
              <a:latin typeface="quote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3323442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</TotalTime>
  <Words>1051</Words>
  <Application>Microsoft Office PowerPoint</Application>
  <PresentationFormat>Widescreen</PresentationFormat>
  <Paragraphs>125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Calibri Light</vt:lpstr>
      <vt:lpstr>Menlo</vt:lpstr>
      <vt:lpstr>quote-cjk-patch</vt:lpstr>
      <vt:lpstr>Wingdings</vt:lpstr>
      <vt:lpstr>Office Theme</vt:lpstr>
      <vt:lpstr>PowerPoint Presentation</vt:lpstr>
      <vt:lpstr>   Parent Patent – Architecture  🔍 EXTRACTION → ⚖️ IDENTIFICATION → 🔧 RESOLUTION → 🔄 FEEDBACK              Intelligent Healing (Cross-cutting capability)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Kamlesh Gangaramani</dc:creator>
  <cp:lastModifiedBy>Kamlesh Gangaramani</cp:lastModifiedBy>
  <cp:revision>15</cp:revision>
  <dcterms:created xsi:type="dcterms:W3CDTF">2025-09-27T23:30:07Z</dcterms:created>
  <dcterms:modified xsi:type="dcterms:W3CDTF">2025-09-28T19:55:25Z</dcterms:modified>
</cp:coreProperties>
</file>