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0" r:id="rId4"/>
    <p:sldId id="268" r:id="rId5"/>
    <p:sldId id="260" r:id="rId6"/>
    <p:sldId id="261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5196" autoAdjust="0"/>
  </p:normalViewPr>
  <p:slideViewPr>
    <p:cSldViewPr snapToGrid="0">
      <p:cViewPr varScale="1">
        <p:scale>
          <a:sx n="79" d="100"/>
          <a:sy n="79" d="100"/>
        </p:scale>
        <p:origin x="12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692-0D2A-6118-A4E8-F40A764C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9A6-FD5B-1FE6-E2D5-3693FC63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7CD-3F28-05AD-A195-B925C7A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E329-D434-A731-985E-F62F7A9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6A78-2A4E-48D8-3641-33FB5AF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422-A19B-0009-9BA0-8C3EE2D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9CDB-4687-DE0B-8EA2-C556A7E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8A8-9874-30C0-B63F-E4027B0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B2D-C223-45DF-3DD2-41E76B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9302-9717-F433-9E09-4C26D86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2FB2-0360-7927-0DA3-D0E61767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DC4F-6F28-F281-2036-48A25010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E7-62E9-E9D9-944A-9D05DE1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6A0-A78A-CE0E-5D9B-6F92E2F7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2E9C-DCA8-DE72-4B88-E6A76B5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1E82-E3D9-2BAC-E231-661EE9C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A989-9BB9-004A-5D68-DBAEC6E9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8C2D-7E6E-20D3-F7B9-ABDB70B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817-0AB2-A541-E073-326833A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29A-9EF0-7BDE-9932-25F855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991-6C19-9F69-856F-142B8CB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F900-32A2-AF2D-4B99-98EEBBC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4CDF-8C09-3837-843E-1A92E0F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F46-CECB-7EA3-DF1B-94F8F8C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014E-A905-6EFB-1A77-1DD63B9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2B-D739-BE1D-5A6A-F7E20F05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C6C7-A019-A3C5-D19D-442A8E86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BDEE-FF7C-0E67-2834-1EA534E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A387-2245-ECDF-050B-7BA77FC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C6D-11EB-CC2A-046E-2B2EC1E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0A49-9A46-1A27-60B4-93CCEF6F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1E7B-EE79-F5C9-005D-C8293A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B9A-E5A6-027F-3EDD-420925FC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D432-B319-B506-58BD-0C1C4434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0D10-28C8-F6A9-3932-4F59AF12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CF5BD-6309-A3B8-76E0-B1D275E1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6E45-858F-B53D-550B-6C43553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AC83-5481-6C93-C946-102AFD27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58C66-22B4-172E-92CA-4B91BE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383-86DC-58EA-6FE2-38AB56EB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6723-3B85-F29A-33DB-FDB78B8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E3A8-0980-B18D-E5C6-1F5C03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7C2E-39D2-A0F3-D5E2-A27BCD5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7FA4-BB6B-DAC2-45B7-C6316F4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6F020-B530-A5DB-E949-E3E71BD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979F-5448-C367-DF5E-7E1E9F7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9BD4-C4C4-27CC-A2E1-EA9F7EE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EE67-F2F3-0039-0E02-7FC0D64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C4B-6614-385B-7214-0641973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272C-DA8D-507A-6BD7-E43CB7B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F935-0989-2393-0823-C1137FB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71E0-C780-2874-2AC3-20B537A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AE0-96A6-936F-69E4-FAC9F98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7-164B-567E-4359-9237552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BDA8-0031-BB08-E349-181EAD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11B-16E4-1696-4734-34B3711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67DC-F8F4-7166-4B2F-AEAA0F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C8B4-07D0-7D24-C06B-DEB896D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5D1D-AB7D-EFFA-D70F-3F8EFC7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46-2B09-6D50-19EA-476E39D3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564D-5869-5DF1-C423-32506CC8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1325-2BBA-48B6-B2D5-B14725B2CE53}" type="datetimeFigureOut">
              <a:rPr lang="en-IN" smtClean="0"/>
              <a:t>2025-10-05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12D-4186-36A7-1560-8301320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B84-101B-84BB-2A47-9CD94E9A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2E03D-95F6-2B5E-1BEA-3BDBC3D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54204"/>
            <a:ext cx="1476581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A8CC-F5CB-FBD9-32AC-DBDAF09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6" y="333591"/>
            <a:ext cx="852606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DADC-FFAB-FD51-3D90-E8D43CAF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" y="1407038"/>
            <a:ext cx="953992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6746-F010-8558-6FF9-36701E18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12" y="2009723"/>
            <a:ext cx="2121030" cy="129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D5B32-4747-CFCD-54BE-55E73368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117" y="1374315"/>
            <a:ext cx="2686425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D8B65-28D4-51D4-6EFE-7D9993768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26" y="1732172"/>
            <a:ext cx="1991003" cy="285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CDDCAC-FB62-0437-CD4D-362E15C2C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4271" y="3270055"/>
            <a:ext cx="12192000" cy="328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B3FFE-B7DE-8E20-F916-22902F32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223" y="5385400"/>
            <a:ext cx="8507012" cy="147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611390-C061-4D8A-658E-D67B1C7E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56" y="4470872"/>
            <a:ext cx="8497486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B1F5B9-7E56-5868-158F-BB995AC2A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546" y="1947656"/>
            <a:ext cx="1873478" cy="1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E70FB-89B9-E87B-C6C7-BF0B97BF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976234"/>
            <a:ext cx="9658676" cy="3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58BB6-33C0-2E70-67F4-508EFFAA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18"/>
              </p:ext>
            </p:extLst>
          </p:nvPr>
        </p:nvGraphicFramePr>
        <p:xfrm>
          <a:off x="734505" y="0"/>
          <a:ext cx="10515600" cy="2933700"/>
        </p:xfrm>
        <a:graphic>
          <a:graphicData uri="http://schemas.openxmlformats.org/drawingml/2006/table">
            <a:tbl>
              <a:tblPr/>
              <a:tblGrid>
                <a:gridCol w="2399190">
                  <a:extLst>
                    <a:ext uri="{9D8B030D-6E8A-4147-A177-3AD203B41FA5}">
                      <a16:colId xmlns:a16="http://schemas.microsoft.com/office/drawing/2014/main" val="3356889955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2923194953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571879987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1821471162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Patent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Core Innovation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Traditional Approach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VeriFactAI Novelty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72571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quote-cjk-patch"/>
                        </a:rPr>
                        <a:t>📜 Claim Extraction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Semantic claim isolation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Simple sentence splitting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Multi-level contextual understanding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70684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Identification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Multi-dimensional validation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Single-source fact checking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Cross-source consensus scoring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3718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Resolution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Intelligent hallucination healing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Basic text replacement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Context-aware correction generation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8122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Feedback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Continuous self-learning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Manual knowledge updates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Real-time adaptive improvement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76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1726C6-0DAD-DA98-252A-3DA1A3C71B14}"/>
              </a:ext>
            </a:extLst>
          </p:cNvPr>
          <p:cNvSpPr txBox="1"/>
          <p:nvPr/>
        </p:nvSpPr>
        <p:spPr>
          <a:xfrm>
            <a:off x="527901" y="2933700"/>
            <a:ext cx="1158554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🎯 Integration Architecture Options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A: API Gateway Pattern (Recommended)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User → API Gateway → Enterprise LLM →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→ Verified Response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B: Sidecar Pattern (Cloud Native)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Kubernetes Pod: [LLM Container +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Sidecar]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C: Plugin Architecture (High Performance)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Enhanced LLM with built-in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verification plugin</a:t>
            </a:r>
          </a:p>
        </p:txBody>
      </p:sp>
    </p:spTree>
    <p:extLst>
      <p:ext uri="{BB962C8B-B14F-4D97-AF65-F5344CB8AC3E}">
        <p14:creationId xmlns:p14="http://schemas.microsoft.com/office/powerpoint/2010/main" val="14625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CD8-9C7D-F49D-3189-DD28BB3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39400" cy="13364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atinLnBrk="1">
              <a:lnSpc>
                <a:spcPct val="100000"/>
              </a:lnSpc>
            </a:pPr>
            <a:r>
              <a:rPr lang="en-IN" sz="1800" b="1" dirty="0"/>
              <a:t>			</a:t>
            </a:r>
            <a:r>
              <a:rPr lang="en-IN" sz="2200" b="1" dirty="0">
                <a:highlight>
                  <a:srgbClr val="FFFF00"/>
                </a:highlight>
              </a:rPr>
              <a:t>Parent Patent – Architecture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🔍 EXTRACTION → ⚖️ IDENTIFICATION → 🔧 RESOLUTION → 🔄 FEEDBACK</a:t>
            </a:r>
            <a:br>
              <a:rPr lang="en-IN" sz="1800" b="1" dirty="0"/>
            </a:br>
            <a:r>
              <a:rPr lang="en-IN" sz="1800" b="1" dirty="0"/>
              <a:t>             Intelligent Healing (Cross-cutting capability)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3656-6EA0-5831-E276-B3670A20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IDENTIFICATION PATENT</a:t>
            </a:r>
          </a:p>
          <a:p>
            <a:pPr marL="0" indent="0" latinLnBrk="1">
              <a:buNone/>
            </a:pPr>
            <a:r>
              <a:rPr lang="en-IN" sz="1600" dirty="0"/>
              <a:t>🚨</a:t>
            </a:r>
            <a:r>
              <a:rPr lang="en-IN" sz="1400" dirty="0"/>
              <a:t> CRITICAL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OOD Claim Detector →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Contextual Discontinuity Detector → Config/Security Errors</a:t>
            </a:r>
          </a:p>
          <a:p>
            <a:pPr marL="0" indent="0" latinLnBrk="1">
              <a:buNone/>
            </a:pPr>
            <a:r>
              <a:rPr lang="en-IN" sz="1600" dirty="0"/>
              <a:t>⚠️</a:t>
            </a:r>
            <a:r>
              <a:rPr lang="en-IN" sz="1400" dirty="0"/>
              <a:t> ACCURACY ERRORS:  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Temporal-Context Detector →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Statistical Outlier Detector →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KG Lookup Validator → Partial Truth/Inaccuracy</a:t>
            </a:r>
          </a:p>
          <a:p>
            <a:pPr marL="0" indent="0" latinLnBrk="1">
              <a:buNone/>
            </a:pPr>
            <a:r>
              <a:rPr lang="en-IN" sz="1600" dirty="0"/>
              <a:t>📚</a:t>
            </a:r>
            <a:r>
              <a:rPr lang="en-IN" sz="1400" dirty="0"/>
              <a:t> REFERENCE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Citation Verifier →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Semantic Logic Analyzer → Logical Errors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DF37-8670-4D79-B029-D325A4E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RESOLUTION PATENT</a:t>
            </a:r>
          </a:p>
          <a:p>
            <a:pPr marL="0" indent="0" latinLnBrk="1">
              <a:buNone/>
            </a:pPr>
            <a:r>
              <a:rPr lang="en-IN" sz="2000" dirty="0"/>
              <a:t>🛠️</a:t>
            </a:r>
            <a:r>
              <a:rPr lang="en-IN" sz="1400" dirty="0"/>
              <a:t> SPECIALIZED RESOLVERS (Error-specific):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Full Claim Replacement ←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Geospatial Resolver ← Config/Security Errors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 Resolver ←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Numerical Resolver ←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Precision Correction ← Partial Truth/Inaccuracy  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Provenance Resolver ←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Logical Resolver ← Logical Errors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72F2-210D-0728-50C0-C0A1C2887367}"/>
              </a:ext>
            </a:extLst>
          </p:cNvPr>
          <p:cNvSpPr txBox="1"/>
          <p:nvPr/>
        </p:nvSpPr>
        <p:spPr>
          <a:xfrm>
            <a:off x="800100" y="5103674"/>
            <a:ext cx="104394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latinLnBrk="1"/>
            <a:r>
              <a:rPr lang="en-GB" sz="2400" dirty="0"/>
              <a:t>                                🔧</a:t>
            </a:r>
            <a:r>
              <a:rPr lang="en-GB" sz="1400" dirty="0"/>
              <a:t>INTELLIGENT HEALING (Cross-cutting):</a:t>
            </a:r>
          </a:p>
          <a:p>
            <a:pPr lvl="2" latinLnBrk="1"/>
            <a:r>
              <a:rPr lang="en-GB" sz="1400" dirty="0"/>
              <a:t>                                                       -&gt; Context-aware Correction</a:t>
            </a:r>
          </a:p>
          <a:p>
            <a:pPr lvl="2" latinLnBrk="1"/>
            <a:r>
              <a:rPr lang="en-GB" sz="1400" dirty="0"/>
              <a:t>		         -&gt; Multi-alternative Generation</a:t>
            </a:r>
          </a:p>
          <a:p>
            <a:pPr lvl="2" latinLnBrk="1"/>
            <a:r>
              <a:rPr lang="en-GB" sz="1400" dirty="0"/>
              <a:t>		         -&gt; Confidence-based Selection</a:t>
            </a:r>
          </a:p>
          <a:p>
            <a:pPr lvl="2" latinLnBrk="1"/>
            <a:r>
              <a:rPr lang="en-GB" sz="1400" dirty="0"/>
              <a:t>		         -&gt; Explainable Outputs</a:t>
            </a:r>
          </a:p>
          <a:p>
            <a:pPr latinLnBrk="1"/>
            <a:r>
              <a:rPr lang="en-GB" sz="1400" dirty="0"/>
              <a:t>Specialized Resolver → Context-aware Correction → Multi-alternative Generation → Confidence-based Selection → Explainable Outputs</a:t>
            </a:r>
          </a:p>
          <a:p>
            <a:pPr latinLnBrk="1"/>
            <a:r>
              <a:rPr lang="en-GB" sz="1400" dirty="0"/>
              <a:t>Verified Response → Learning Feedback → Resolver Improvement</a:t>
            </a:r>
          </a:p>
          <a:p>
            <a:pPr lvl="8" latinLnBrk="1"/>
            <a:endParaRPr lang="en-GB" sz="1400" dirty="0"/>
          </a:p>
          <a:p>
            <a:pPr lvl="8" latinLnBrk="1"/>
            <a:endParaRPr lang="en-GB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0F519-7047-877D-D588-347CD84E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11"/>
            <a:ext cx="12192000" cy="56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4AB37-5097-F794-0D6E-62D608F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95"/>
            <a:ext cx="12192000" cy="67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5B0D9-200F-CA48-E8FF-011CA1D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53851"/>
              </p:ext>
            </p:extLst>
          </p:nvPr>
        </p:nvGraphicFramePr>
        <p:xfrm>
          <a:off x="0" y="0"/>
          <a:ext cx="12666868" cy="70628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3013">
                  <a:extLst>
                    <a:ext uri="{9D8B030D-6E8A-4147-A177-3AD203B41FA5}">
                      <a16:colId xmlns:a16="http://schemas.microsoft.com/office/drawing/2014/main" val="3271338035"/>
                    </a:ext>
                  </a:extLst>
                </a:gridCol>
                <a:gridCol w="2023353">
                  <a:extLst>
                    <a:ext uri="{9D8B030D-6E8A-4147-A177-3AD203B41FA5}">
                      <a16:colId xmlns:a16="http://schemas.microsoft.com/office/drawing/2014/main" val="1926415881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3493351043"/>
                    </a:ext>
                  </a:extLst>
                </a:gridCol>
                <a:gridCol w="1848255">
                  <a:extLst>
                    <a:ext uri="{9D8B030D-6E8A-4147-A177-3AD203B41FA5}">
                      <a16:colId xmlns:a16="http://schemas.microsoft.com/office/drawing/2014/main" val="2981735539"/>
                    </a:ext>
                  </a:extLst>
                </a:gridCol>
                <a:gridCol w="2268000">
                  <a:extLst>
                    <a:ext uri="{9D8B030D-6E8A-4147-A177-3AD203B41FA5}">
                      <a16:colId xmlns:a16="http://schemas.microsoft.com/office/drawing/2014/main" val="40275197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Example (DevOps/DevSecOps)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Extraction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Identification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Resolution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Intelligent Healing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53711"/>
                  </a:ext>
                </a:extLst>
              </a:tr>
              <a:tr h="136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Complete Fabrication: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aws s3 encrypt my-bucket --algorithm AES-256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aws s3api put-bucket-encryption --bucket my-bucket --server-side-encryption-configuration '{"Rules": [{"ApplyServerSideEncryptionByDefault": {"SSEAlgorithm": "AES256"}}]}’          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 encrypt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s3api put-bucket-encryption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</a:rPr>
                        <a:t>Multi-level Segmentation</a:t>
                      </a:r>
                      <a:br>
                        <a:rPr lang="en-IN" sz="1100" kern="100" dirty="0">
                          <a:solidFill>
                            <a:srgbClr val="FFFF9B"/>
                          </a:solidFill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Isolates "aws s3 encrypt my-bucket" from context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OOD Claim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non-existent AWS CLI subcommand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 Claim Replacement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Replaces with valid s3api 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encryption intent while fixing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467559"/>
                  </a:ext>
                </a:extLst>
              </a:tr>
              <a:tr h="6320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Temporal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sudo yum install docker (Amazon Linux 2023)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sudo dnf install docker-ce docker-ce-cli containerd.io + Docker Desktop alternative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yum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dnf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Amazon Linux 2023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Boundaries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package manager command boundaries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Temporal-Context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deprecated package manager usage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Updates to current package manager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multiple installation methods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6814451"/>
                  </a:ext>
                </a:extLst>
              </a:tr>
              <a:tr h="978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Config/Security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securityContext: {privileged: true, runAsUser: 0}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securityContext: {allowPrivilegeEscalation: false, runAsUser: 1000, runAsNonRoot: true, privileged: false}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Removes privileged: true, adds security Context constraints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security context in configuration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Contextual Discontinuity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security policy violations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Geospatial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Applies least privilege principles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Confidence-based Selection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Chooses most secure proven approach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400080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Statistical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resources: requests: memory: "64Mi" (Java app)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resources: requests: memory: "512Mi" // Typical JVM baseline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64MB → 512MB for Java memory request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Typing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Classifies as numerical service limit claim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Statistical Outlier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unrealistic memory allocation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Numerical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statistically appropriate values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Outputs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Shows reasoning for correction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742560"/>
                  </a:ext>
                </a:extLst>
              </a:tr>
              <a:tr h="7908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Partial Truth/Inaccuracy: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trivy image --severity CRITICAL my-image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trivy image --severity CRITICAL --ignore-unfixed my-image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--severity CRITICAL → --severity CRITICAL (verified correct)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Understanding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Parses exact command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KG Lookup Validator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Validates flag names against knowledge base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Fixes specific parameter inaccuracies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tool functionality intent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90753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Source Citation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"CIS AWS Benchmark requires MFA delete for S3"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"CIS AWS Benchmark recommends MFA delete (optional, non-scored)“         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Explains PCI DSS recommendation vs requirement status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 Context Isolation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Extracts citation reference separately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Citation Verifier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Validates against official standards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Provenance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accurate qualification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Explainable Outputs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Clarifies requirement vs recommendation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669456"/>
                  </a:ext>
                </a:extLst>
              </a:tr>
              <a:tr h="68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Logical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rules: - if: $CI_COMMIT_TAG </a:t>
                      </a:r>
                      <a:r>
                        <a:rPr lang="en-IN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$CI_COMMIT_BRANCH == "main"`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`rules: - if: $CI_COMMIT_TAG =~ /^v\d+.\d+.\d+/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Enhanced GitLab CI rules for tag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Flow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Maps conditional dependencies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Logic Analyzer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unreliable variable usage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Resolver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Implements robust conditional logic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fallback options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65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4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94C53-89B6-1955-86ED-038C23F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6737"/>
              </p:ext>
            </p:extLst>
          </p:nvPr>
        </p:nvGraphicFramePr>
        <p:xfrm>
          <a:off x="838200" y="1244338"/>
          <a:ext cx="10515600" cy="3661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697730056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638094749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137981205"/>
                    </a:ext>
                  </a:extLst>
                </a:gridCol>
              </a:tblGrid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Learning Component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DevOps/DevSecOps Example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Improvement Impact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27322220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Real-time KG Updates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New AWS CLI command patterns added after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Future detections of aws s3 encrypt become instant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103196169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Confidence Reinforcement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High success rate with security context corrections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Security policy violations detected with 99%+ confidence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2176495562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Pattern Recognition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Identifies trend of deprecated yum recommendations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Proactively suggests dnf for Amazon Linux 2023 contexts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3531312101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Proactive Prevention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Learns common Java memory patterns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Prevents 64MB recommendations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4142149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26A807-4B85-AB07-D8AC-70C39CC6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3249"/>
            <a:ext cx="45916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Patent - Continuous Learning Examples: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F5984-332F-29D6-0B84-5B37CF9B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26"/>
            <a:ext cx="12192000" cy="61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B21D-7D7F-3380-A39A-A7F5C075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0"/>
            <a:ext cx="1151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EC984-CCFD-BD77-37E8-5FEA7930EC06}"/>
              </a:ext>
            </a:extLst>
          </p:cNvPr>
          <p:cNvSpPr txBox="1"/>
          <p:nvPr/>
        </p:nvSpPr>
        <p:spPr>
          <a:xfrm>
            <a:off x="707010" y="780631"/>
            <a:ext cx="8434633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0F1115"/>
                </a:solidFill>
                <a:effectLst/>
                <a:latin typeface="quote-cjk-patch"/>
              </a:rPr>
              <a:t>Key Insight: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Multi-dim Validation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layer provides 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analytical foundation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that enables the specialized detectors to be so precise. Instead of each detector working in isolation, they all leverage these four verification dimensions, making the identification system: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robust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(multiple validation angles)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accurate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(cross-dimensional consistency checking)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scalable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(reusable validation patterns)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explainable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(clear which dimension detected the issue)</a:t>
            </a:r>
          </a:p>
          <a:p>
            <a:r>
              <a:rPr lang="en-IN" b="1" dirty="0"/>
              <a:t>Multi-dim Validation Applied:</a:t>
            </a:r>
          </a:p>
          <a:p>
            <a:r>
              <a:rPr lang="en-IN" b="1" dirty="0"/>
              <a:t>Statistical Analysis</a:t>
            </a:r>
            <a:r>
              <a:rPr lang="en-IN" dirty="0"/>
              <a:t>: Checks if command structure matches AWS CLI patterns</a:t>
            </a:r>
          </a:p>
          <a:p>
            <a:r>
              <a:rPr lang="en-IN" b="1" dirty="0"/>
              <a:t>Temporal Reasoning</a:t>
            </a:r>
            <a:r>
              <a:rPr lang="en-IN" dirty="0"/>
              <a:t>: Validates command syntax against current AWS CLI version</a:t>
            </a:r>
          </a:p>
          <a:p>
            <a:r>
              <a:rPr lang="en-IN" b="1" dirty="0"/>
              <a:t>Geospatial Validation</a:t>
            </a:r>
            <a:r>
              <a:rPr lang="en-IN" dirty="0"/>
              <a:t>: Confirms this is valid AWS syntax (not Azure/GCP)</a:t>
            </a:r>
          </a:p>
          <a:p>
            <a:r>
              <a:rPr lang="en-IN" b="1" dirty="0"/>
              <a:t>Entity Consistency</a:t>
            </a:r>
            <a:r>
              <a:rPr lang="en-IN" dirty="0"/>
              <a:t>: Ensures encrypt subcommand exists for </a:t>
            </a:r>
            <a:r>
              <a:rPr lang="en-IN" dirty="0" err="1"/>
              <a:t>aws</a:t>
            </a:r>
            <a:r>
              <a:rPr lang="en-IN" dirty="0"/>
              <a:t> s3 entity</a:t>
            </a:r>
          </a:p>
          <a:p>
            <a:pPr algn="l">
              <a:spcBef>
                <a:spcPts val="1200"/>
              </a:spcBef>
              <a:buNone/>
            </a:pPr>
            <a:endParaRPr lang="en-GB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234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1051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quote-cjk-patch</vt:lpstr>
      <vt:lpstr>Wingdings</vt:lpstr>
      <vt:lpstr>Office Theme</vt:lpstr>
      <vt:lpstr>PowerPoint Presentation</vt:lpstr>
      <vt:lpstr>   Parent Patent – Architecture  🔍 EXTRACTION → ⚖️ IDENTIFICATION → 🔧 RESOLUTION → 🔄 FEEDBACK              Intelligent Healing (Cross-cutting capability)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Gangaramani</dc:creator>
  <cp:lastModifiedBy>Kamlesh Gangaramani</cp:lastModifiedBy>
  <cp:revision>16</cp:revision>
  <dcterms:created xsi:type="dcterms:W3CDTF">2025-09-27T23:30:07Z</dcterms:created>
  <dcterms:modified xsi:type="dcterms:W3CDTF">2025-10-05T11:48:32Z</dcterms:modified>
</cp:coreProperties>
</file>