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256081" y="4667653"/>
            <a:ext cx="6328500" cy="3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" name="Google Shape;25;p1:notes"/>
          <p:cNvSpPr/>
          <p:nvPr>
            <p:ph idx="2" type="sldImg"/>
          </p:nvPr>
        </p:nvSpPr>
        <p:spPr>
          <a:xfrm>
            <a:off x="144463" y="569913"/>
            <a:ext cx="6551612" cy="36861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62387e0f1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462387e0f1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462387e0f1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" name="Google Shape;3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3462387e0f1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3462387e0f1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g3462387e0f1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6" name="Google Shape;4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462387e0f1_0_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462387e0f1_0_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3462387e0f1_0_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462387e0f1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462387e0f1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3462387e0f1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62387e0f1_2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62387e0f1_2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3462387e0f1_2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62387e0f1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62387e0f1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3462387e0f1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25">
          <p15:clr>
            <a:srgbClr val="FBAE40"/>
          </p15:clr>
        </p15:guide>
        <p15:guide id="4" pos="7355">
          <p15:clr>
            <a:srgbClr val="FBAE40"/>
          </p15:clr>
        </p15:guide>
        <p15:guide id="5" orient="horz" pos="164">
          <p15:clr>
            <a:srgbClr val="FBAE40"/>
          </p15:clr>
        </p15:guide>
        <p15:guide id="6" orient="horz" pos="399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One line header V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/>
        </p:nvSpPr>
        <p:spPr>
          <a:xfrm>
            <a:off x="264160" y="6571964"/>
            <a:ext cx="531901" cy="213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" name="Google Shape;15;p3"/>
          <p:cNvCxnSpPr/>
          <p:nvPr/>
        </p:nvCxnSpPr>
        <p:spPr>
          <a:xfrm>
            <a:off x="369795" y="654171"/>
            <a:ext cx="754030" cy="1"/>
          </a:xfrm>
          <a:prstGeom prst="straightConnector1">
            <a:avLst/>
          </a:prstGeom>
          <a:noFill/>
          <a:ln cap="rnd" cmpd="sng" w="571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342900" y="120650"/>
            <a:ext cx="11514138" cy="427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3D7D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7" name="Google Shape;1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55969" y="6360463"/>
            <a:ext cx="601069" cy="318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19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orient="horz" pos="2160">
          <p15:clr>
            <a:srgbClr val="FBAE40"/>
          </p15:clr>
        </p15:guide>
        <p15:guide id="5" pos="7469">
          <p15:clr>
            <a:srgbClr val="FBAE40"/>
          </p15:clr>
        </p15:guide>
        <p15:guide id="6" pos="211">
          <p15:clr>
            <a:srgbClr val="FBAE40"/>
          </p15:clr>
        </p15:guide>
        <p15:guide id="7" orient="horz" pos="41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wo line Header V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/>
        </p:nvSpPr>
        <p:spPr>
          <a:xfrm>
            <a:off x="264160" y="6571964"/>
            <a:ext cx="531901" cy="2134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Google Shape;20;p4"/>
          <p:cNvCxnSpPr/>
          <p:nvPr/>
        </p:nvCxnSpPr>
        <p:spPr>
          <a:xfrm>
            <a:off x="369795" y="1019665"/>
            <a:ext cx="800100" cy="0"/>
          </a:xfrm>
          <a:prstGeom prst="straightConnector1">
            <a:avLst/>
          </a:prstGeom>
          <a:noFill/>
          <a:ln cap="rnd" cmpd="sng" w="571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42900" y="120650"/>
            <a:ext cx="11679936" cy="9104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3D7D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22" name="Google Shape;2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55969" y="6360463"/>
            <a:ext cx="601069" cy="318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19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211">
          <p15:clr>
            <a:srgbClr val="FBAE40"/>
          </p15:clr>
        </p15:guide>
        <p15:guide id="5" pos="7469">
          <p15:clr>
            <a:srgbClr val="FBAE40"/>
          </p15:clr>
        </p15:guide>
        <p15:guide id="6" orient="horz" pos="3974">
          <p15:clr>
            <a:srgbClr val="FBAE40"/>
          </p15:clr>
        </p15:guide>
        <p15:guide id="7" orient="horz" pos="6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029109"/>
            <a:ext cx="10515600" cy="734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jp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12.png"/><Relationship Id="rId6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4294967295" type="ctrTitle"/>
          </p:nvPr>
        </p:nvSpPr>
        <p:spPr>
          <a:xfrm>
            <a:off x="-487925" y="3186575"/>
            <a:ext cx="7183200" cy="2399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28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3200">
                <a:solidFill>
                  <a:schemeClr val="accent2"/>
                </a:solidFill>
              </a:rPr>
              <a:t>FINANCIAL RISK PREDICTION</a:t>
            </a:r>
            <a:endParaRPr sz="3200">
              <a:solidFill>
                <a:schemeClr val="accent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3200">
                <a:solidFill>
                  <a:schemeClr val="accent2"/>
                </a:solidFill>
              </a:rPr>
              <a:t> USING DE</a:t>
            </a:r>
            <a:endParaRPr sz="3200">
              <a:solidFill>
                <a:schemeClr val="accent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t/>
            </a:r>
            <a:endParaRPr sz="3000">
              <a:solidFill>
                <a:schemeClr val="accent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3000"/>
              <a:t>    </a:t>
            </a:r>
            <a:r>
              <a:rPr lang="en-US" sz="3000"/>
              <a:t>- BY THE DYNAMIC DYNAMOS</a:t>
            </a:r>
            <a:endParaRPr sz="30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3000"/>
              <a:t>	     - GUIDED BY RAVI KUMAR N K</a:t>
            </a:r>
            <a:endParaRPr sz="3000"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6300000">
            <a:off x="5989707" y="-128080"/>
            <a:ext cx="7542092" cy="7610131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/>
          <p:nvPr/>
        </p:nvSpPr>
        <p:spPr>
          <a:xfrm>
            <a:off x="6902232" y="1221251"/>
            <a:ext cx="6744900" cy="6744900"/>
          </a:xfrm>
          <a:prstGeom prst="ellipse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&#10;&#10;Description automatically generated" id="30" name="Google Shape;3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5756" y="402284"/>
            <a:ext cx="3770075" cy="199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342900" y="120650"/>
            <a:ext cx="11514000" cy="42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 and Future Work</a:t>
            </a:r>
            <a:endParaRPr/>
          </a:p>
        </p:txBody>
      </p:sp>
      <p:sp>
        <p:nvSpPr>
          <p:cNvPr id="113" name="Google Shape;113;p14"/>
          <p:cNvSpPr txBox="1"/>
          <p:nvPr/>
        </p:nvSpPr>
        <p:spPr>
          <a:xfrm>
            <a:off x="334975" y="1004100"/>
            <a:ext cx="11783400" cy="58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The app successfully detects fraud and evaluates financial risk using machine learning and also added the ask the expert chatbot option which maintains the records of past conversations.</a:t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Key Takeaways</a:t>
            </a:r>
            <a:r>
              <a:rPr lang="en-US" sz="2400">
                <a:solidFill>
                  <a:schemeClr val="dk1"/>
                </a:solidFill>
              </a:rPr>
              <a:t>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Decision Tree Model performed well for fraud detection.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SMOTE helped to improve the model performance on imbalanced data.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Future Work</a:t>
            </a:r>
            <a:r>
              <a:rPr lang="en-US" sz="2400">
                <a:solidFill>
                  <a:schemeClr val="dk1"/>
                </a:solidFill>
              </a:rPr>
              <a:t>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Incorporating more complex models.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Adding additional features for better fraud prediction.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3915375" y="3396575"/>
            <a:ext cx="832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4000500"/>
            <a:ext cx="7827063" cy="2857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 txBox="1"/>
          <p:nvPr/>
        </p:nvSpPr>
        <p:spPr>
          <a:xfrm>
            <a:off x="3670306" y="2567099"/>
            <a:ext cx="4465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3333"/>
              </a:lnSpc>
              <a:spcBef>
                <a:spcPts val="0"/>
              </a:spcBef>
              <a:spcAft>
                <a:spcPts val="0"/>
              </a:spcAft>
              <a:buClr>
                <a:srgbClr val="D91E18"/>
              </a:buClr>
              <a:buSzPts val="4800"/>
              <a:buFont typeface="Arial"/>
              <a:buNone/>
            </a:pPr>
            <a:r>
              <a:rPr b="1" i="0" lang="en-US" sz="6000" u="none" cap="none" strike="noStrike">
                <a:solidFill>
                  <a:srgbClr val="D91E18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 b="1" i="0" sz="6000" u="none" cap="none" strike="noStrike">
              <a:solidFill>
                <a:srgbClr val="D91E1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15"/>
          <p:cNvCxnSpPr/>
          <p:nvPr/>
        </p:nvCxnSpPr>
        <p:spPr>
          <a:xfrm>
            <a:off x="3264319" y="3476943"/>
            <a:ext cx="1298400" cy="0"/>
          </a:xfrm>
          <a:prstGeom prst="straightConnector1">
            <a:avLst/>
          </a:prstGeom>
          <a:noFill/>
          <a:ln cap="rnd" cmpd="sng" w="44450">
            <a:solidFill>
              <a:srgbClr val="2626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15"/>
          <p:cNvSpPr txBox="1"/>
          <p:nvPr/>
        </p:nvSpPr>
        <p:spPr>
          <a:xfrm>
            <a:off x="952867" y="3909628"/>
            <a:ext cx="6449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42900" y="120650"/>
            <a:ext cx="115140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3D7D"/>
              </a:buClr>
              <a:buSzPts val="2800"/>
              <a:buFont typeface="Arial"/>
              <a:buNone/>
            </a:pPr>
            <a:r>
              <a:rPr lang="en-US"/>
              <a:t>Problem Statement</a:t>
            </a:r>
            <a:endParaRPr/>
          </a:p>
        </p:txBody>
      </p:sp>
      <p:sp>
        <p:nvSpPr>
          <p:cNvPr id="36" name="Google Shape;36;p6"/>
          <p:cNvSpPr txBox="1"/>
          <p:nvPr/>
        </p:nvSpPr>
        <p:spPr>
          <a:xfrm>
            <a:off x="393000" y="839175"/>
            <a:ext cx="11514300" cy="20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Financial institutions face risks in areas like lending, investments, and fraud detection. The challenge is to process financial data to predict and assess these risks in real-time, enabling smarter decision-making.</a:t>
            </a:r>
            <a:endParaRPr sz="24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28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US" sz="2800"/>
              <a:t>Objective</a:t>
            </a:r>
            <a:endParaRPr b="1" sz="2800"/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To perform data preprocessing and apply machine learning models to predict and detect fraudulent transactions, enabling financial institutions to take proactive measures in real-time.</a:t>
            </a:r>
            <a:endParaRPr sz="2400"/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28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2400"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42900" y="120650"/>
            <a:ext cx="11514000" cy="42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OVERVIEW AND CHALLENGES</a:t>
            </a:r>
            <a:endParaRPr/>
          </a:p>
        </p:txBody>
      </p:sp>
      <p:sp>
        <p:nvSpPr>
          <p:cNvPr id="43" name="Google Shape;43;p7"/>
          <p:cNvSpPr txBox="1"/>
          <p:nvPr/>
        </p:nvSpPr>
        <p:spPr>
          <a:xfrm>
            <a:off x="284625" y="1033100"/>
            <a:ext cx="11907300" cy="58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Data Columns</a:t>
            </a:r>
            <a:r>
              <a:rPr lang="en-US" sz="2400">
                <a:solidFill>
                  <a:schemeClr val="dk1"/>
                </a:solidFill>
              </a:rPr>
              <a:t>: The dataset includes the following columns: CustomerID, CreditScore, TransactionAmount, AccountBalance, TransactionType, TransactionTimestamp, PortfolioRiskScore, NumPreviousDefaults, CustomerIncome, InvestmentRatio, and Class.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</a:rPr>
              <a:t>Challenges</a:t>
            </a:r>
            <a:r>
              <a:rPr lang="en-US" sz="2800">
                <a:solidFill>
                  <a:schemeClr val="dk1"/>
                </a:solidFill>
              </a:rPr>
              <a:t>:</a:t>
            </a:r>
            <a:endParaRPr sz="28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-US" sz="2400">
                <a:solidFill>
                  <a:schemeClr val="dk1"/>
                </a:solidFill>
              </a:rPr>
              <a:t>Data Imbalance</a:t>
            </a:r>
            <a:r>
              <a:rPr lang="en-US" sz="2400">
                <a:solidFill>
                  <a:schemeClr val="dk1"/>
                </a:solidFill>
              </a:rPr>
              <a:t>: The dataset has an unequal distribution between fraudulent and legitimate transactions, making it challenging to accurately predict fraud.</a:t>
            </a:r>
            <a:br>
              <a:rPr lang="en-US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b="1" lang="en-US" sz="2400">
                <a:solidFill>
                  <a:schemeClr val="dk1"/>
                </a:solidFill>
              </a:rPr>
              <a:t>Feature Complexity</a:t>
            </a:r>
            <a:r>
              <a:rPr lang="en-US" sz="2400">
                <a:solidFill>
                  <a:schemeClr val="dk1"/>
                </a:solidFill>
              </a:rPr>
              <a:t>: The complexity of features, such as numerical and categorical data, requires careful preprocessing and modeling to extract meaningful insights.</a:t>
            </a:r>
            <a:br>
              <a:rPr lang="en-US" sz="2400">
                <a:solidFill>
                  <a:schemeClr val="dk1"/>
                </a:solidFill>
              </a:rPr>
            </a:b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group of people looking at a computer&#10;&#10;Description automatically generated with medium confidence" id="48" name="Google Shape;48;p8"/>
          <p:cNvPicPr preferRelativeResize="0"/>
          <p:nvPr/>
        </p:nvPicPr>
        <p:blipFill rotWithShape="1">
          <a:blip r:embed="rId3">
            <a:alphaModFix/>
          </a:blip>
          <a:srcRect b="14771" l="2330" r="775" t="3475"/>
          <a:stretch/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">
                <a:srgbClr val="FFFFFF">
                  <a:alpha val="0"/>
                </a:srgbClr>
              </a:gs>
              <a:gs pos="100000">
                <a:srgbClr val="252525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" name="Google Shape;50;p8"/>
          <p:cNvCxnSpPr/>
          <p:nvPr/>
        </p:nvCxnSpPr>
        <p:spPr>
          <a:xfrm>
            <a:off x="914401" y="3341885"/>
            <a:ext cx="1099500" cy="0"/>
          </a:xfrm>
          <a:prstGeom prst="straightConnector1">
            <a:avLst/>
          </a:prstGeom>
          <a:noFill/>
          <a:ln cap="rnd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8"/>
          <p:cNvSpPr txBox="1"/>
          <p:nvPr/>
        </p:nvSpPr>
        <p:spPr>
          <a:xfrm>
            <a:off x="787074" y="2498813"/>
            <a:ext cx="4876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</a:rPr>
              <a:t>Our Solution</a:t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8"/>
          <p:cNvPicPr preferRelativeResize="0"/>
          <p:nvPr/>
        </p:nvPicPr>
        <p:blipFill rotWithShape="1">
          <a:blip r:embed="rId4">
            <a:alphaModFix amt="70000"/>
          </a:blip>
          <a:srcRect b="0" l="0" r="0" t="0"/>
          <a:stretch/>
        </p:blipFill>
        <p:spPr>
          <a:xfrm>
            <a:off x="0" y="3949033"/>
            <a:ext cx="5560543" cy="20429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" type="body"/>
          </p:nvPr>
        </p:nvSpPr>
        <p:spPr>
          <a:xfrm>
            <a:off x="342900" y="120650"/>
            <a:ext cx="11514000" cy="42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Flow Diagram</a:t>
            </a:r>
            <a:endParaRPr/>
          </a:p>
        </p:txBody>
      </p:sp>
      <p:pic>
        <p:nvPicPr>
          <p:cNvPr id="59" name="Google Shape;5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67725"/>
            <a:ext cx="10676712" cy="6005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342900" y="120650"/>
            <a:ext cx="11514000" cy="42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flow of Ollama Chatbot</a:t>
            </a:r>
            <a:endParaRPr/>
          </a:p>
        </p:txBody>
      </p:sp>
      <p:pic>
        <p:nvPicPr>
          <p:cNvPr id="66" name="Google Shape;66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75" y="1187875"/>
            <a:ext cx="11430000" cy="48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342900" y="120650"/>
            <a:ext cx="11514138" cy="42703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3D7D"/>
              </a:buClr>
              <a:buSzPts val="2800"/>
              <a:buFont typeface="Arial"/>
              <a:buNone/>
            </a:pPr>
            <a:r>
              <a:rPr lang="en-US"/>
              <a:t>Data Preprocessing Techniques</a:t>
            </a:r>
            <a:endParaRPr/>
          </a:p>
        </p:txBody>
      </p:sp>
      <p:sp>
        <p:nvSpPr>
          <p:cNvPr id="72" name="Google Shape;72;p11"/>
          <p:cNvSpPr txBox="1"/>
          <p:nvPr/>
        </p:nvSpPr>
        <p:spPr>
          <a:xfrm>
            <a:off x="334963" y="1861510"/>
            <a:ext cx="3060264" cy="3289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Handling</a:t>
            </a:r>
            <a:r>
              <a:rPr b="1" lang="en-US" sz="2000">
                <a:solidFill>
                  <a:schemeClr val="dk1"/>
                </a:solidFill>
              </a:rPr>
              <a:t> Missing Values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1"/>
          <p:cNvSpPr txBox="1"/>
          <p:nvPr/>
        </p:nvSpPr>
        <p:spPr>
          <a:xfrm>
            <a:off x="334950" y="2391025"/>
            <a:ext cx="3060300" cy="3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-208150" lvl="0" marL="1764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</a:rPr>
              <a:t>Dropped rows with missing values or imputed values based on mean/median</a:t>
            </a:r>
            <a:endParaRPr i="0" sz="1900" u="none" cap="none" strike="noStrike">
              <a:solidFill>
                <a:srgbClr val="000000"/>
              </a:solidFill>
            </a:endParaRPr>
          </a:p>
        </p:txBody>
      </p:sp>
      <p:sp>
        <p:nvSpPr>
          <p:cNvPr id="74" name="Google Shape;74;p11"/>
          <p:cNvSpPr txBox="1"/>
          <p:nvPr/>
        </p:nvSpPr>
        <p:spPr>
          <a:xfrm>
            <a:off x="4282090" y="1861510"/>
            <a:ext cx="30603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Handling Duplicates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1"/>
          <p:cNvSpPr txBox="1"/>
          <p:nvPr/>
        </p:nvSpPr>
        <p:spPr>
          <a:xfrm>
            <a:off x="8139335" y="1861510"/>
            <a:ext cx="3060264" cy="32893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Feature Scaling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963" y="1051241"/>
            <a:ext cx="609694" cy="609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2090" y="1051241"/>
            <a:ext cx="609694" cy="609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39335" y="1051241"/>
            <a:ext cx="609694" cy="6096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1"/>
          <p:cNvCxnSpPr/>
          <p:nvPr/>
        </p:nvCxnSpPr>
        <p:spPr>
          <a:xfrm>
            <a:off x="4033285" y="1019501"/>
            <a:ext cx="0" cy="4708636"/>
          </a:xfrm>
          <a:prstGeom prst="straightConnector1">
            <a:avLst/>
          </a:prstGeom>
          <a:noFill/>
          <a:ln cap="rnd" cmpd="sng" w="127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80" name="Google Shape;80;p11"/>
          <p:cNvCxnSpPr/>
          <p:nvPr/>
        </p:nvCxnSpPr>
        <p:spPr>
          <a:xfrm>
            <a:off x="7906475" y="1019501"/>
            <a:ext cx="0" cy="4708636"/>
          </a:xfrm>
          <a:prstGeom prst="straightConnector1">
            <a:avLst/>
          </a:prstGeom>
          <a:noFill/>
          <a:ln cap="rnd" cmpd="sng" w="1270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81" name="Google Shape;81;p11"/>
          <p:cNvSpPr txBox="1"/>
          <p:nvPr/>
        </p:nvSpPr>
        <p:spPr>
          <a:xfrm>
            <a:off x="4295800" y="2381598"/>
            <a:ext cx="3060300" cy="31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-195450" lvl="0" marL="1764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900">
                <a:solidFill>
                  <a:schemeClr val="dk1"/>
                </a:solidFill>
              </a:rPr>
              <a:t>Removed any duplicate transactions to avoid biases</a:t>
            </a:r>
            <a:r>
              <a:rPr lang="en-US" sz="1700">
                <a:solidFill>
                  <a:schemeClr val="dk1"/>
                </a:solidFill>
              </a:rPr>
              <a:t>.</a:t>
            </a:r>
            <a:endParaRPr i="0" sz="1700" u="none" cap="none" strike="noStrike">
              <a:solidFill>
                <a:srgbClr val="000000"/>
              </a:solidFill>
            </a:endParaRPr>
          </a:p>
        </p:txBody>
      </p:sp>
      <p:sp>
        <p:nvSpPr>
          <p:cNvPr id="82" name="Google Shape;82;p11"/>
          <p:cNvSpPr txBox="1"/>
          <p:nvPr/>
        </p:nvSpPr>
        <p:spPr>
          <a:xfrm>
            <a:off x="8139325" y="2381600"/>
            <a:ext cx="30603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-227199" lvl="0" marL="176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1900">
                <a:solidFill>
                  <a:schemeClr val="dk1"/>
                </a:solidFill>
              </a:rPr>
              <a:t>Used to standardize or normalize independent variables (features) so that they have a uniform range</a:t>
            </a:r>
            <a:endParaRPr i="0" sz="2200" u="none" cap="none" strike="noStrike">
              <a:solidFill>
                <a:srgbClr val="000000"/>
              </a:solidFill>
            </a:endParaRPr>
          </a:p>
        </p:txBody>
      </p:sp>
      <p:sp>
        <p:nvSpPr>
          <p:cNvPr id="83" name="Google Shape;83;p11"/>
          <p:cNvSpPr txBox="1"/>
          <p:nvPr/>
        </p:nvSpPr>
        <p:spPr>
          <a:xfrm>
            <a:off x="271813" y="4309873"/>
            <a:ext cx="30603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Standardization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1"/>
          <p:cNvSpPr txBox="1"/>
          <p:nvPr/>
        </p:nvSpPr>
        <p:spPr>
          <a:xfrm>
            <a:off x="270513" y="4834598"/>
            <a:ext cx="3060300" cy="31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-208150" lvl="0" marL="1764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</a:rPr>
              <a:t> For algorithms that assume normal distribution (e.g., Logistic Regression), applied StandardScaler.</a:t>
            </a:r>
            <a:endParaRPr i="0" sz="1900" u="none" cap="none" strike="noStrike">
              <a:solidFill>
                <a:srgbClr val="000000"/>
              </a:solidFill>
            </a:endParaRPr>
          </a:p>
        </p:txBody>
      </p:sp>
      <p:pic>
        <p:nvPicPr>
          <p:cNvPr id="85" name="Google Shape;8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513" y="3504241"/>
            <a:ext cx="609694" cy="60969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1"/>
          <p:cNvSpPr txBox="1"/>
          <p:nvPr/>
        </p:nvSpPr>
        <p:spPr>
          <a:xfrm>
            <a:off x="4439715" y="4387185"/>
            <a:ext cx="30603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-US" sz="2000">
                <a:solidFill>
                  <a:schemeClr val="dk1"/>
                </a:solidFill>
              </a:rPr>
              <a:t>Outlier handling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39715" y="3658854"/>
            <a:ext cx="609694" cy="609694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1"/>
          <p:cNvSpPr txBox="1"/>
          <p:nvPr/>
        </p:nvSpPr>
        <p:spPr>
          <a:xfrm>
            <a:off x="4439725" y="4834611"/>
            <a:ext cx="3060300" cy="31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6000" lIns="36000" spcFirstLastPara="1" rIns="36000" wrap="square" tIns="36000">
            <a:noAutofit/>
          </a:bodyPr>
          <a:lstStyle/>
          <a:p>
            <a:pPr indent="-208150" lvl="0" marL="1764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en-US" sz="1900">
                <a:solidFill>
                  <a:schemeClr val="dk1"/>
                </a:solidFill>
              </a:rPr>
              <a:t>Removed outlier from the model.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</a:endParaRPr>
          </a:p>
        </p:txBody>
      </p:sp>
      <p:sp>
        <p:nvSpPr>
          <p:cNvPr id="89" name="Google Shape;89;p11"/>
          <p:cNvSpPr txBox="1"/>
          <p:nvPr/>
        </p:nvSpPr>
        <p:spPr>
          <a:xfrm>
            <a:off x="8319785" y="4314510"/>
            <a:ext cx="3060300" cy="3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idx="1" type="body"/>
          </p:nvPr>
        </p:nvSpPr>
        <p:spPr>
          <a:xfrm>
            <a:off x="342900" y="120650"/>
            <a:ext cx="11514000" cy="42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Exploratory Data Analysis (EDA)</a:t>
            </a:r>
            <a:endParaRPr/>
          </a:p>
        </p:txBody>
      </p:sp>
      <p:pic>
        <p:nvPicPr>
          <p:cNvPr id="96" name="Google Shape;9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525" y="985625"/>
            <a:ext cx="3934249" cy="264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0494" y="1037213"/>
            <a:ext cx="3806206" cy="2541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8525" y="3828026"/>
            <a:ext cx="3934251" cy="266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70500" y="3828025"/>
            <a:ext cx="3806199" cy="27914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idx="1" type="body"/>
          </p:nvPr>
        </p:nvSpPr>
        <p:spPr>
          <a:xfrm>
            <a:off x="352550" y="107125"/>
            <a:ext cx="11514000" cy="42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Evaluation and Performance Metrics</a:t>
            </a:r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352550" y="1066000"/>
            <a:ext cx="11322000" cy="50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Metrics Evaluated</a:t>
            </a:r>
            <a:r>
              <a:rPr lang="en-US" sz="2400">
                <a:solidFill>
                  <a:schemeClr val="dk1"/>
                </a:solidFill>
              </a:rPr>
              <a:t>: The models are evaluated based on Accuracy, Precision, Recall, F1 Score, and ROC AUC to assess their performance in fraud detection and risk prediction.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Models Used</a:t>
            </a:r>
            <a:r>
              <a:rPr lang="en-US" sz="2400">
                <a:solidFill>
                  <a:schemeClr val="dk1"/>
                </a:solidFill>
              </a:rPr>
              <a:t>: The models used include Support Vector Machine (SVM), K-Nearest Neighbors (KNN), Decision Tree.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The Decision Tree model</a:t>
            </a:r>
            <a:r>
              <a:rPr lang="en-US" sz="2400">
                <a:solidFill>
                  <a:schemeClr val="dk1"/>
                </a:solidFill>
              </a:rPr>
              <a:t> outperforms all other models, achieving the highest scores with an Accuracy of 0.998917, Precision of 0.99783, Recall of 1.0, F1 Score of 0.998914, and ROC AUC of 0.998921.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</a:rPr>
              <a:t>S</a:t>
            </a:r>
            <a:r>
              <a:rPr b="1" lang="en-US" sz="2400">
                <a:solidFill>
                  <a:schemeClr val="dk1"/>
                </a:solidFill>
              </a:rPr>
              <a:t>election Criteria</a:t>
            </a:r>
            <a:r>
              <a:rPr lang="en-US" sz="2400">
                <a:solidFill>
                  <a:schemeClr val="dk1"/>
                </a:solidFill>
              </a:rPr>
              <a:t>: The best model is selected based on accuracy, ensuring effective fraud detection and risk management.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gmoid Office Theme">
  <a:themeElements>
    <a:clrScheme name="Office ">
      <a:dk1>
        <a:srgbClr val="000000"/>
      </a:dk1>
      <a:lt1>
        <a:srgbClr val="FFFFFF"/>
      </a:lt1>
      <a:dk2>
        <a:srgbClr val="4B5960"/>
      </a:dk2>
      <a:lt2>
        <a:srgbClr val="E7E6E6"/>
      </a:lt2>
      <a:accent1>
        <a:srgbClr val="6B7983"/>
      </a:accent1>
      <a:accent2>
        <a:srgbClr val="D91E18"/>
      </a:accent2>
      <a:accent3>
        <a:srgbClr val="F38B1F"/>
      </a:accent3>
      <a:accent4>
        <a:srgbClr val="1E3C7D"/>
      </a:accent4>
      <a:accent5>
        <a:srgbClr val="00A0E9"/>
      </a:accent5>
      <a:accent6>
        <a:srgbClr val="4EA347"/>
      </a:accent6>
      <a:hlink>
        <a:srgbClr val="0563C1"/>
      </a:hlink>
      <a:folHlink>
        <a:srgbClr val="F11F1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