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Lato Black"/>
      <p:bold r:id="rId18"/>
      <p:boldItalic r:id="rId19"/>
    </p:embeddedFont>
    <p:embeddedFont>
      <p:font typeface="Libre Baskerville"/>
      <p:regular r:id="rId20"/>
      <p:bold r:id="rId21"/>
      <p:italic r:id="rId22"/>
    </p:embeddedFont>
    <p:embeddedFont>
      <p:font typeface="Roboto Mon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9397017-790C-4DCB-9E18-400BFDF0CE06}">
  <a:tblStyle styleId="{C9397017-790C-4DCB-9E18-400BFDF0CE0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LibreBaskerville-regular.fntdata"/><Relationship Id="rId22" Type="http://schemas.openxmlformats.org/officeDocument/2006/relationships/font" Target="fonts/LibreBaskerville-italic.fntdata"/><Relationship Id="rId21" Type="http://schemas.openxmlformats.org/officeDocument/2006/relationships/font" Target="fonts/LibreBaskerville-bold.fntdata"/><Relationship Id="rId24" Type="http://schemas.openxmlformats.org/officeDocument/2006/relationships/font" Target="fonts/RobotoMono-bold.fntdata"/><Relationship Id="rId23" Type="http://schemas.openxmlformats.org/officeDocument/2006/relationships/font" Target="fonts/RobotoMon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boldItalic.fntdata"/><Relationship Id="rId25" Type="http://schemas.openxmlformats.org/officeDocument/2006/relationships/font" Target="fonts/RobotoMon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LatoBlack-boldItalic.fntdata"/><Relationship Id="rId18" Type="http://schemas.openxmlformats.org/officeDocument/2006/relationships/font" Target="fonts/LatoBlack-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96" name="Google Shape;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114551af7d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114551af7d_0_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3114551af7d_0_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114551af7d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114551af7d_0_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3114551af7d_0_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73" name="Google Shape;17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14551af7d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14551af7d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g3114551af7d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114551af7d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114551af7d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g3114551af7d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114551af7d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114551af7d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3114551af7d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114551af7d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114551af7d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3114551af7d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114551af7d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114551af7d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3114551af7d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114551af7d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114551af7d_0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3114551af7d_0_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114551af7d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114551af7d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3114551af7d_0_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20" name="Google Shape;20;p2"/>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87" name="Google Shape;87;p11"/>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27" name="Google Shape;27;p3"/>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32" name="Google Shape;32;p4"/>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39" name="Google Shape;39;p5"/>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46" name="Google Shape;46;p6"/>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54" name="Google Shape;54;p7"/>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64" name="Google Shape;64;p8"/>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8" name="Google Shape;68;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72" name="Google Shape;72;p9"/>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0"/>
          <p:cNvSpPr/>
          <p:nvPr>
            <p:ph idx="2" type="pic"/>
          </p:nvPr>
        </p:nvSpPr>
        <p:spPr>
          <a:xfrm>
            <a:off x="5183188" y="987425"/>
            <a:ext cx="6172200" cy="4873625"/>
          </a:xfrm>
          <a:prstGeom prst="rect">
            <a:avLst/>
          </a:prstGeom>
          <a:noFill/>
          <a:ln>
            <a:noFill/>
          </a:ln>
        </p:spPr>
      </p:sp>
      <p:sp>
        <p:nvSpPr>
          <p:cNvPr id="76" name="Google Shape;76;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80" name="Google Shape;80;p10"/>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kammarisadgurusai" TargetMode="External"/><Relationship Id="rId4" Type="http://schemas.openxmlformats.org/officeDocument/2006/relationships/hyperlink" Target="https://www.linkedin.com/in/kammarisadgurusa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3"/>
          <p:cNvPicPr preferRelativeResize="0"/>
          <p:nvPr/>
        </p:nvPicPr>
        <p:blipFill rotWithShape="1">
          <a:blip r:embed="rId3">
            <a:alphaModFix/>
          </a:blip>
          <a:srcRect b="0" l="0" r="0" t="0"/>
          <a:stretch/>
        </p:blipFill>
        <p:spPr>
          <a:xfrm>
            <a:off x="592" y="0"/>
            <a:ext cx="12190815" cy="6694098"/>
          </a:xfrm>
          <a:prstGeom prst="rect">
            <a:avLst/>
          </a:prstGeom>
          <a:noFill/>
          <a:ln>
            <a:noFill/>
          </a:ln>
        </p:spPr>
      </p:pic>
      <p:sp>
        <p:nvSpPr>
          <p:cNvPr id="99" name="Google Shape;99;p13"/>
          <p:cNvSpPr txBox="1"/>
          <p:nvPr/>
        </p:nvSpPr>
        <p:spPr>
          <a:xfrm>
            <a:off x="2472904" y="3717986"/>
            <a:ext cx="7246200" cy="15816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0"/>
              </a:spcBef>
              <a:spcAft>
                <a:spcPts val="0"/>
              </a:spcAft>
              <a:buSzPts val="1100"/>
              <a:buNone/>
            </a:pPr>
            <a:r>
              <a:rPr b="1" lang="en-IN" sz="4500">
                <a:solidFill>
                  <a:srgbClr val="082343"/>
                </a:solidFill>
                <a:highlight>
                  <a:srgbClr val="FFFFFF"/>
                </a:highlight>
              </a:rPr>
              <a:t>EDA Analysis of AMCAT Data</a:t>
            </a:r>
            <a:endParaRPr sz="45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just">
              <a:spcBef>
                <a:spcPts val="1000"/>
              </a:spcBef>
              <a:spcAft>
                <a:spcPts val="0"/>
              </a:spcAft>
              <a:buNone/>
            </a:pPr>
            <a:r>
              <a:rPr b="1" lang="en-IN" sz="4500">
                <a:solidFill>
                  <a:srgbClr val="C00000"/>
                </a:solidFill>
              </a:rPr>
              <a:t>Bivariate Analysis</a:t>
            </a:r>
            <a:endParaRPr sz="4500">
              <a:solidFill>
                <a:srgbClr val="C00000"/>
              </a:solidFill>
            </a:endParaRPr>
          </a:p>
        </p:txBody>
      </p:sp>
      <p:sp>
        <p:nvSpPr>
          <p:cNvPr id="162" name="Google Shape;162;p22"/>
          <p:cNvSpPr txBox="1"/>
          <p:nvPr>
            <p:ph idx="1" type="body"/>
          </p:nvPr>
        </p:nvSpPr>
        <p:spPr>
          <a:xfrm>
            <a:off x="8826500" y="875625"/>
            <a:ext cx="2527200" cy="5301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sz="1700">
                <a:solidFill>
                  <a:srgbClr val="282523"/>
                </a:solidFill>
                <a:highlight>
                  <a:srgbClr val="F8F4F2"/>
                </a:highlight>
                <a:latin typeface="Arial"/>
                <a:ea typeface="Arial"/>
                <a:cs typeface="Arial"/>
                <a:sym typeface="Arial"/>
              </a:rPr>
              <a:t>Junior Managers lead with about 1.2 million INR per year, followed closely by Senior Developers at 1.0 million INR. Data Scientists come next at around 0.9 million INR, with Field Engineers and Assistant Managers earning roughly 0.8 million INR each. The other roles, like Software Engineer Trainees, Research Scientists, Branch Managers, Sales Account Managers, and Technical Leads, earn between 0.5 and 0.7 million INR</a:t>
            </a:r>
            <a:endParaRPr sz="3200"/>
          </a:p>
        </p:txBody>
      </p:sp>
      <p:pic>
        <p:nvPicPr>
          <p:cNvPr id="163" name="Google Shape;163;p22"/>
          <p:cNvPicPr preferRelativeResize="0"/>
          <p:nvPr/>
        </p:nvPicPr>
        <p:blipFill>
          <a:blip r:embed="rId3">
            <a:alphaModFix/>
          </a:blip>
          <a:stretch>
            <a:fillRect/>
          </a:stretch>
        </p:blipFill>
        <p:spPr>
          <a:xfrm>
            <a:off x="838200" y="1690825"/>
            <a:ext cx="7817525" cy="5191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IN" sz="4500">
                <a:solidFill>
                  <a:srgbClr val="C00000"/>
                </a:solidFill>
              </a:rPr>
              <a:t>Conclusion</a:t>
            </a:r>
            <a:endParaRPr b="1" sz="4500">
              <a:solidFill>
                <a:srgbClr val="C00000"/>
              </a:solidFill>
            </a:endParaRPr>
          </a:p>
        </p:txBody>
      </p:sp>
      <p:graphicFrame>
        <p:nvGraphicFramePr>
          <p:cNvPr id="170" name="Google Shape;170;p23"/>
          <p:cNvGraphicFramePr/>
          <p:nvPr/>
        </p:nvGraphicFramePr>
        <p:xfrm>
          <a:off x="838200" y="2059575"/>
          <a:ext cx="3000000" cy="3000000"/>
        </p:xfrm>
        <a:graphic>
          <a:graphicData uri="http://schemas.openxmlformats.org/drawingml/2006/table">
            <a:tbl>
              <a:tblPr>
                <a:noFill/>
                <a:tableStyleId>{C9397017-790C-4DCB-9E18-400BFDF0CE06}</a:tableStyleId>
              </a:tblPr>
              <a:tblGrid>
                <a:gridCol w="5143500"/>
                <a:gridCol w="5143500"/>
              </a:tblGrid>
              <a:tr h="4566100">
                <a:tc>
                  <a:txBody>
                    <a:bodyPr/>
                    <a:lstStyle/>
                    <a:p>
                      <a:pPr indent="0" lvl="0" marL="0" rtl="0" algn="l">
                        <a:lnSpc>
                          <a:spcPct val="95000"/>
                        </a:lnSpc>
                        <a:spcBef>
                          <a:spcPts val="1400"/>
                        </a:spcBef>
                        <a:spcAft>
                          <a:spcPts val="0"/>
                        </a:spcAft>
                        <a:buClr>
                          <a:schemeClr val="dk1"/>
                        </a:buClr>
                        <a:buSzPts val="688"/>
                        <a:buFont typeface="Arial"/>
                        <a:buNone/>
                      </a:pPr>
                      <a:r>
                        <a:rPr b="1" lang="en-IN" sz="1212">
                          <a:solidFill>
                            <a:schemeClr val="dk1"/>
                          </a:solidFill>
                        </a:rPr>
                        <a:t>Key Findings from Exploratory Data Analysis (EDA)</a:t>
                      </a:r>
                      <a:endParaRPr b="1" sz="1212">
                        <a:solidFill>
                          <a:schemeClr val="dk1"/>
                        </a:solidFill>
                      </a:endParaRPr>
                    </a:p>
                    <a:p>
                      <a:pPr indent="0" lvl="0" marL="0" rtl="0" algn="l">
                        <a:lnSpc>
                          <a:spcPct val="95000"/>
                        </a:lnSpc>
                        <a:spcBef>
                          <a:spcPts val="1200"/>
                        </a:spcBef>
                        <a:spcAft>
                          <a:spcPts val="0"/>
                        </a:spcAft>
                        <a:buClr>
                          <a:schemeClr val="dk1"/>
                        </a:buClr>
                        <a:buSzPts val="688"/>
                        <a:buFont typeface="Arial"/>
                        <a:buNone/>
                      </a:pPr>
                      <a:r>
                        <a:rPr b="1" lang="en-IN" sz="1087">
                          <a:solidFill>
                            <a:schemeClr val="dk1"/>
                          </a:solidFill>
                        </a:rPr>
                        <a:t>Univariate Analysis:</a:t>
                      </a:r>
                      <a:endParaRPr b="1" sz="1087">
                        <a:solidFill>
                          <a:schemeClr val="dk1"/>
                        </a:solidFill>
                      </a:endParaRPr>
                    </a:p>
                    <a:p>
                      <a:pPr indent="-297656" lvl="0" marL="457200" rtl="0" algn="l">
                        <a:lnSpc>
                          <a:spcPct val="95000"/>
                        </a:lnSpc>
                        <a:spcBef>
                          <a:spcPts val="1200"/>
                        </a:spcBef>
                        <a:spcAft>
                          <a:spcPts val="0"/>
                        </a:spcAft>
                        <a:buClr>
                          <a:schemeClr val="dk1"/>
                        </a:buClr>
                        <a:buSzPts val="1088"/>
                        <a:buChar char="●"/>
                      </a:pPr>
                      <a:r>
                        <a:rPr b="1" lang="en-IN" sz="1087">
                          <a:solidFill>
                            <a:schemeClr val="dk1"/>
                          </a:solidFill>
                        </a:rPr>
                        <a:t>Salary Distribution:</a:t>
                      </a:r>
                      <a:r>
                        <a:rPr lang="en-IN" sz="1087">
                          <a:solidFill>
                            <a:schemeClr val="dk1"/>
                          </a:solidFill>
                        </a:rPr>
                        <a:t> Right skewed; most earn lower salaries, few earn significantly higher.</a:t>
                      </a:r>
                      <a:endParaRPr sz="1087">
                        <a:solidFill>
                          <a:schemeClr val="dk1"/>
                        </a:solidFill>
                      </a:endParaRPr>
                    </a:p>
                    <a:p>
                      <a:pPr indent="-297656" lvl="0" marL="457200" rtl="0" algn="l">
                        <a:lnSpc>
                          <a:spcPct val="95000"/>
                        </a:lnSpc>
                        <a:spcBef>
                          <a:spcPts val="0"/>
                        </a:spcBef>
                        <a:spcAft>
                          <a:spcPts val="0"/>
                        </a:spcAft>
                        <a:buClr>
                          <a:schemeClr val="dk1"/>
                        </a:buClr>
                        <a:buSzPts val="1088"/>
                        <a:buChar char="●"/>
                      </a:pPr>
                      <a:r>
                        <a:rPr b="1" lang="en-IN" sz="1087">
                          <a:solidFill>
                            <a:schemeClr val="dk1"/>
                          </a:solidFill>
                        </a:rPr>
                        <a:t>Outliers Detected:</a:t>
                      </a:r>
                      <a:r>
                        <a:rPr lang="en-IN" sz="1087">
                          <a:solidFill>
                            <a:schemeClr val="dk1"/>
                          </a:solidFill>
                        </a:rPr>
                        <a:t> Some individuals earn much higher than average.</a:t>
                      </a:r>
                      <a:endParaRPr sz="1087">
                        <a:solidFill>
                          <a:schemeClr val="dk1"/>
                        </a:solidFill>
                      </a:endParaRPr>
                    </a:p>
                    <a:p>
                      <a:pPr indent="-297656" lvl="0" marL="457200" rtl="0" algn="l">
                        <a:lnSpc>
                          <a:spcPct val="95000"/>
                        </a:lnSpc>
                        <a:spcBef>
                          <a:spcPts val="0"/>
                        </a:spcBef>
                        <a:spcAft>
                          <a:spcPts val="0"/>
                        </a:spcAft>
                        <a:buClr>
                          <a:schemeClr val="dk1"/>
                        </a:buClr>
                        <a:buSzPts val="1088"/>
                        <a:buChar char="●"/>
                      </a:pPr>
                      <a:r>
                        <a:rPr b="1" lang="en-IN" sz="1087">
                          <a:solidFill>
                            <a:schemeClr val="dk1"/>
                          </a:solidFill>
                        </a:rPr>
                        <a:t>Common Roles:</a:t>
                      </a:r>
                      <a:r>
                        <a:rPr lang="en-IN" sz="1087">
                          <a:solidFill>
                            <a:schemeClr val="dk1"/>
                          </a:solidFill>
                        </a:rPr>
                        <a:t> Software Engineer and Senior Software Engineer are most prevalent.</a:t>
                      </a:r>
                      <a:endParaRPr sz="1087">
                        <a:solidFill>
                          <a:schemeClr val="dk1"/>
                        </a:solidFill>
                      </a:endParaRPr>
                    </a:p>
                    <a:p>
                      <a:pPr indent="0" lvl="0" marL="0" rtl="0" algn="l">
                        <a:lnSpc>
                          <a:spcPct val="95000"/>
                        </a:lnSpc>
                        <a:spcBef>
                          <a:spcPts val="1200"/>
                        </a:spcBef>
                        <a:spcAft>
                          <a:spcPts val="0"/>
                        </a:spcAft>
                        <a:buNone/>
                      </a:pPr>
                      <a:r>
                        <a:rPr b="1" lang="en-IN" sz="1087">
                          <a:solidFill>
                            <a:schemeClr val="dk1"/>
                          </a:solidFill>
                        </a:rPr>
                        <a:t>Bivariate Analysis:</a:t>
                      </a:r>
                      <a:endParaRPr sz="1087">
                        <a:solidFill>
                          <a:schemeClr val="dk1"/>
                        </a:solidFill>
                      </a:endParaRPr>
                    </a:p>
                    <a:p>
                      <a:pPr indent="-297656" lvl="0" marL="457200" rtl="0" algn="l">
                        <a:lnSpc>
                          <a:spcPct val="95000"/>
                        </a:lnSpc>
                        <a:spcBef>
                          <a:spcPts val="1200"/>
                        </a:spcBef>
                        <a:spcAft>
                          <a:spcPts val="0"/>
                        </a:spcAft>
                        <a:buClr>
                          <a:schemeClr val="dk1"/>
                        </a:buClr>
                        <a:buSzPts val="1088"/>
                        <a:buChar char="●"/>
                      </a:pPr>
                      <a:r>
                        <a:rPr b="1" lang="en-IN" sz="1087">
                          <a:solidFill>
                            <a:schemeClr val="dk1"/>
                          </a:solidFill>
                        </a:rPr>
                        <a:t>Salary Variations by Role:</a:t>
                      </a:r>
                      <a:r>
                        <a:rPr lang="en-IN" sz="1087">
                          <a:solidFill>
                            <a:schemeClr val="dk1"/>
                          </a:solidFill>
                        </a:rPr>
                        <a:t> Significant differences in salaries across job titles.</a:t>
                      </a:r>
                      <a:endParaRPr sz="18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95000"/>
                        </a:lnSpc>
                        <a:spcBef>
                          <a:spcPts val="1400"/>
                        </a:spcBef>
                        <a:spcAft>
                          <a:spcPts val="0"/>
                        </a:spcAft>
                        <a:buClr>
                          <a:schemeClr val="dk1"/>
                        </a:buClr>
                        <a:buSzPts val="688"/>
                        <a:buFont typeface="Arial"/>
                        <a:buNone/>
                      </a:pPr>
                      <a:r>
                        <a:rPr b="1" lang="en-IN" sz="1212">
                          <a:solidFill>
                            <a:schemeClr val="dk1"/>
                          </a:solidFill>
                        </a:rPr>
                        <a:t>Research Questions</a:t>
                      </a:r>
                      <a:endParaRPr b="1" sz="1212">
                        <a:solidFill>
                          <a:schemeClr val="dk1"/>
                        </a:solidFill>
                      </a:endParaRPr>
                    </a:p>
                    <a:p>
                      <a:pPr indent="0" lvl="0" marL="0" rtl="0" algn="l">
                        <a:lnSpc>
                          <a:spcPct val="95000"/>
                        </a:lnSpc>
                        <a:spcBef>
                          <a:spcPts val="1200"/>
                        </a:spcBef>
                        <a:spcAft>
                          <a:spcPts val="0"/>
                        </a:spcAft>
                        <a:buClr>
                          <a:schemeClr val="dk1"/>
                        </a:buClr>
                        <a:buSzPts val="688"/>
                        <a:buFont typeface="Arial"/>
                        <a:buNone/>
                      </a:pPr>
                      <a:r>
                        <a:rPr b="1" lang="en-IN" sz="1087">
                          <a:solidFill>
                            <a:schemeClr val="dk1"/>
                          </a:solidFill>
                        </a:rPr>
                        <a:t>Claim from Times of India:</a:t>
                      </a:r>
                      <a:endParaRPr b="1" sz="1087">
                        <a:solidFill>
                          <a:schemeClr val="dk1"/>
                        </a:solidFill>
                      </a:endParaRPr>
                    </a:p>
                    <a:p>
                      <a:pPr indent="-297656" lvl="0" marL="457200" rtl="0" algn="l">
                        <a:lnSpc>
                          <a:spcPct val="95000"/>
                        </a:lnSpc>
                        <a:spcBef>
                          <a:spcPts val="1200"/>
                        </a:spcBef>
                        <a:spcAft>
                          <a:spcPts val="0"/>
                        </a:spcAft>
                        <a:buClr>
                          <a:schemeClr val="dk1"/>
                        </a:buClr>
                        <a:buSzPts val="1088"/>
                        <a:buChar char="●"/>
                      </a:pPr>
                      <a:r>
                        <a:rPr b="1" lang="en-IN" sz="1087">
                          <a:solidFill>
                            <a:schemeClr val="dk1"/>
                          </a:solidFill>
                        </a:rPr>
                        <a:t>Average Salary for Fresh Graduates (Programming Analyst, Software Engineer, etc.):</a:t>
                      </a:r>
                      <a:endParaRPr b="1" sz="1087">
                        <a:solidFill>
                          <a:schemeClr val="dk1"/>
                        </a:solidFill>
                      </a:endParaRPr>
                    </a:p>
                    <a:p>
                      <a:pPr indent="-297656" lvl="1" marL="914400" rtl="0" algn="l">
                        <a:lnSpc>
                          <a:spcPct val="95000"/>
                        </a:lnSpc>
                        <a:spcBef>
                          <a:spcPts val="0"/>
                        </a:spcBef>
                        <a:spcAft>
                          <a:spcPts val="0"/>
                        </a:spcAft>
                        <a:buClr>
                          <a:schemeClr val="dk1"/>
                        </a:buClr>
                        <a:buSzPts val="1088"/>
                        <a:buChar char="○"/>
                      </a:pPr>
                      <a:r>
                        <a:rPr lang="en-IN" sz="1087">
                          <a:solidFill>
                            <a:schemeClr val="dk1"/>
                          </a:solidFill>
                        </a:rPr>
                        <a:t>If average salary is between 2.5 and 3 lakhs, claim is supported; if outside, it’s not.</a:t>
                      </a:r>
                      <a:endParaRPr sz="1087">
                        <a:solidFill>
                          <a:schemeClr val="dk1"/>
                        </a:solidFill>
                      </a:endParaRPr>
                    </a:p>
                    <a:p>
                      <a:pPr indent="0" lvl="0" marL="0" rtl="0" algn="l">
                        <a:lnSpc>
                          <a:spcPct val="95000"/>
                        </a:lnSpc>
                        <a:spcBef>
                          <a:spcPts val="1200"/>
                        </a:spcBef>
                        <a:spcAft>
                          <a:spcPts val="0"/>
                        </a:spcAft>
                        <a:buClr>
                          <a:schemeClr val="dk1"/>
                        </a:buClr>
                        <a:buSzPts val="688"/>
                        <a:buFont typeface="Arial"/>
                        <a:buNone/>
                      </a:pPr>
                      <a:r>
                        <a:rPr b="1" lang="en-IN" sz="1087">
                          <a:solidFill>
                            <a:schemeClr val="dk1"/>
                          </a:solidFill>
                        </a:rPr>
                        <a:t>Gender and Specialization Relationship:</a:t>
                      </a:r>
                      <a:endParaRPr b="1" sz="1087">
                        <a:solidFill>
                          <a:schemeClr val="dk1"/>
                        </a:solidFill>
                      </a:endParaRPr>
                    </a:p>
                    <a:p>
                      <a:pPr indent="-297656" lvl="0" marL="457200" rtl="0" algn="l">
                        <a:lnSpc>
                          <a:spcPct val="95000"/>
                        </a:lnSpc>
                        <a:spcBef>
                          <a:spcPts val="1200"/>
                        </a:spcBef>
                        <a:spcAft>
                          <a:spcPts val="0"/>
                        </a:spcAft>
                        <a:buClr>
                          <a:schemeClr val="dk1"/>
                        </a:buClr>
                        <a:buSzPts val="1088"/>
                        <a:buChar char="●"/>
                      </a:pPr>
                      <a:r>
                        <a:rPr b="1" lang="en-IN" sz="1087">
                          <a:solidFill>
                            <a:schemeClr val="dk1"/>
                          </a:solidFill>
                        </a:rPr>
                        <a:t>Chi-square Test Results:</a:t>
                      </a:r>
                      <a:endParaRPr b="1" sz="1087">
                        <a:solidFill>
                          <a:schemeClr val="dk1"/>
                        </a:solidFill>
                      </a:endParaRPr>
                    </a:p>
                    <a:p>
                      <a:pPr indent="-297656" lvl="1" marL="914400" rtl="0" algn="l">
                        <a:lnSpc>
                          <a:spcPct val="95000"/>
                        </a:lnSpc>
                        <a:spcBef>
                          <a:spcPts val="0"/>
                        </a:spcBef>
                        <a:spcAft>
                          <a:spcPts val="0"/>
                        </a:spcAft>
                        <a:buClr>
                          <a:schemeClr val="dk1"/>
                        </a:buClr>
                        <a:buSzPts val="1088"/>
                        <a:buChar char="○"/>
                      </a:pPr>
                      <a:r>
                        <a:rPr lang="en-IN" sz="1087">
                          <a:solidFill>
                            <a:schemeClr val="dk1"/>
                          </a:solidFill>
                        </a:rPr>
                        <a:t>p-value &lt; 0.05: Significant relationship; gender influences specialization.</a:t>
                      </a:r>
                      <a:endParaRPr sz="1087">
                        <a:solidFill>
                          <a:schemeClr val="dk1"/>
                        </a:solidFill>
                      </a:endParaRPr>
                    </a:p>
                    <a:p>
                      <a:pPr indent="-297656" lvl="1" marL="914400" rtl="0" algn="l">
                        <a:lnSpc>
                          <a:spcPct val="95000"/>
                        </a:lnSpc>
                        <a:spcBef>
                          <a:spcPts val="0"/>
                        </a:spcBef>
                        <a:spcAft>
                          <a:spcPts val="0"/>
                        </a:spcAft>
                        <a:buClr>
                          <a:schemeClr val="dk1"/>
                        </a:buClr>
                        <a:buSzPts val="1088"/>
                        <a:buChar char="○"/>
                      </a:pPr>
                      <a:r>
                        <a:rPr lang="en-IN" sz="1087">
                          <a:solidFill>
                            <a:schemeClr val="dk1"/>
                          </a:solidFill>
                        </a:rPr>
                        <a:t>p-value &gt; 0.05: No significant relationship.</a:t>
                      </a:r>
                      <a:endParaRPr sz="1087">
                        <a:solidFill>
                          <a:schemeClr val="dk1"/>
                        </a:solidFill>
                      </a:endParaRPr>
                    </a:p>
                    <a:p>
                      <a:pPr indent="0" lvl="0" marL="0" rtl="0" algn="l">
                        <a:lnSpc>
                          <a:spcPct val="95000"/>
                        </a:lnSpc>
                        <a:spcBef>
                          <a:spcPts val="1400"/>
                        </a:spcBef>
                        <a:spcAft>
                          <a:spcPts val="0"/>
                        </a:spcAft>
                        <a:buClr>
                          <a:schemeClr val="dk1"/>
                        </a:buClr>
                        <a:buSzPts val="688"/>
                        <a:buFont typeface="Arial"/>
                        <a:buNone/>
                      </a:pPr>
                      <a:r>
                        <a:rPr b="1" lang="en-IN" sz="1212">
                          <a:solidFill>
                            <a:schemeClr val="dk1"/>
                          </a:solidFill>
                        </a:rPr>
                        <a:t>Key Takeaways</a:t>
                      </a:r>
                      <a:endParaRPr b="1" sz="1212">
                        <a:solidFill>
                          <a:schemeClr val="dk1"/>
                        </a:solidFill>
                      </a:endParaRPr>
                    </a:p>
                    <a:p>
                      <a:pPr indent="-297656" lvl="0" marL="457200" rtl="0" algn="l">
                        <a:lnSpc>
                          <a:spcPct val="95000"/>
                        </a:lnSpc>
                        <a:spcBef>
                          <a:spcPts val="1200"/>
                        </a:spcBef>
                        <a:spcAft>
                          <a:spcPts val="0"/>
                        </a:spcAft>
                        <a:buClr>
                          <a:schemeClr val="dk1"/>
                        </a:buClr>
                        <a:buSzPts val="1088"/>
                        <a:buChar char="●"/>
                      </a:pPr>
                      <a:r>
                        <a:rPr b="1" lang="en-IN" sz="1087">
                          <a:solidFill>
                            <a:schemeClr val="dk1"/>
                          </a:solidFill>
                        </a:rPr>
                        <a:t>Salary Influencers:</a:t>
                      </a:r>
                      <a:r>
                        <a:rPr lang="en-IN" sz="1087">
                          <a:solidFill>
                            <a:schemeClr val="dk1"/>
                          </a:solidFill>
                        </a:rPr>
                        <a:t> College GPA has a minor effect; designation, location, and experience are more significant.</a:t>
                      </a:r>
                      <a:endParaRPr sz="1087">
                        <a:solidFill>
                          <a:schemeClr val="dk1"/>
                        </a:solidFill>
                      </a:endParaRPr>
                    </a:p>
                    <a:p>
                      <a:pPr indent="-297656" lvl="0" marL="457200" rtl="0" algn="l">
                        <a:lnSpc>
                          <a:spcPct val="95000"/>
                        </a:lnSpc>
                        <a:spcBef>
                          <a:spcPts val="0"/>
                        </a:spcBef>
                        <a:spcAft>
                          <a:spcPts val="0"/>
                        </a:spcAft>
                        <a:buClr>
                          <a:schemeClr val="dk1"/>
                        </a:buClr>
                        <a:buSzPts val="1088"/>
                        <a:buChar char="●"/>
                      </a:pPr>
                      <a:r>
                        <a:rPr b="1" lang="en-IN" sz="1087">
                          <a:solidFill>
                            <a:schemeClr val="dk1"/>
                          </a:solidFill>
                        </a:rPr>
                        <a:t>Job Role Variability:</a:t>
                      </a:r>
                      <a:r>
                        <a:rPr lang="en-IN" sz="1087">
                          <a:solidFill>
                            <a:schemeClr val="dk1"/>
                          </a:solidFill>
                        </a:rPr>
                        <a:t> Senior roles offer higher salaries than entry-level positions.</a:t>
                      </a:r>
                      <a:endParaRPr sz="1087">
                        <a:solidFill>
                          <a:schemeClr val="dk1"/>
                        </a:solidFill>
                      </a:endParaRPr>
                    </a:p>
                    <a:p>
                      <a:pPr indent="-297656" lvl="0" marL="457200" rtl="0" algn="l">
                        <a:lnSpc>
                          <a:spcPct val="95000"/>
                        </a:lnSpc>
                        <a:spcBef>
                          <a:spcPts val="0"/>
                        </a:spcBef>
                        <a:spcAft>
                          <a:spcPts val="0"/>
                        </a:spcAft>
                        <a:buClr>
                          <a:schemeClr val="dk1"/>
                        </a:buClr>
                        <a:buSzPts val="1088"/>
                        <a:buChar char="●"/>
                      </a:pPr>
                      <a:r>
                        <a:rPr b="1" lang="en-IN" sz="1087">
                          <a:solidFill>
                            <a:schemeClr val="dk1"/>
                          </a:solidFill>
                        </a:rPr>
                        <a:t>Exploring Gender Preferences:</a:t>
                      </a:r>
                      <a:r>
                        <a:rPr lang="en-IN" sz="1087">
                          <a:solidFill>
                            <a:schemeClr val="dk1"/>
                          </a:solidFill>
                        </a:rPr>
                        <a:t> Understanding gender and specialization can provide valuable insights.</a:t>
                      </a:r>
                      <a:endParaRPr sz="1087">
                        <a:solidFill>
                          <a:schemeClr val="dk1"/>
                        </a:solidFill>
                      </a:endParaRPr>
                    </a:p>
                    <a:p>
                      <a:pPr indent="0" lvl="0" marL="0" rtl="0" algn="l">
                        <a:lnSpc>
                          <a:spcPct val="70000"/>
                        </a:lnSpc>
                        <a:spcBef>
                          <a:spcPts val="1200"/>
                        </a:spcBef>
                        <a:spcAft>
                          <a:spcPts val="0"/>
                        </a:spcAft>
                        <a:buClr>
                          <a:schemeClr val="dk1"/>
                        </a:buClr>
                        <a:buSzPts val="688"/>
                        <a:buFont typeface="Arial"/>
                        <a:buNone/>
                      </a:pPr>
                      <a:r>
                        <a:t/>
                      </a:r>
                      <a:endParaRPr sz="2150">
                        <a:solidFill>
                          <a:schemeClr val="dk1"/>
                        </a:solidFill>
                        <a:latin typeface="Calibri"/>
                        <a:ea typeface="Calibri"/>
                        <a:cs typeface="Calibri"/>
                        <a:sym typeface="Calibri"/>
                      </a:endParaRPr>
                    </a:p>
                    <a:p>
                      <a:pPr indent="0" lvl="0" marL="0" rtl="0" algn="l">
                        <a:spcBef>
                          <a:spcPts val="0"/>
                        </a:spcBef>
                        <a:spcAft>
                          <a:spcPts val="0"/>
                        </a:spcAft>
                        <a:buNone/>
                      </a:pPr>
                      <a:r>
                        <a:t/>
                      </a:r>
                      <a:endParaRPr sz="18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4"/>
          <p:cNvPicPr preferRelativeResize="0"/>
          <p:nvPr/>
        </p:nvPicPr>
        <p:blipFill rotWithShape="1">
          <a:blip r:embed="rId3">
            <a:alphaModFix/>
          </a:blip>
          <a:srcRect b="0" l="0" r="0" t="0"/>
          <a:stretch/>
        </p:blipFill>
        <p:spPr>
          <a:xfrm>
            <a:off x="6466516" y="1850749"/>
            <a:ext cx="4465643" cy="2834317"/>
          </a:xfrm>
          <a:prstGeom prst="rect">
            <a:avLst/>
          </a:prstGeom>
          <a:noFill/>
          <a:ln>
            <a:noFill/>
          </a:ln>
        </p:spPr>
      </p:pic>
      <p:sp>
        <p:nvSpPr>
          <p:cNvPr id="176" name="Google Shape;176;p24"/>
          <p:cNvSpPr txBox="1"/>
          <p:nvPr/>
        </p:nvSpPr>
        <p:spPr>
          <a:xfrm>
            <a:off x="1244600" y="2997200"/>
            <a:ext cx="3661836" cy="7694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00000"/>
              </a:buClr>
              <a:buSzPts val="4400"/>
              <a:buFont typeface="Libre Baskerville"/>
              <a:buNone/>
            </a:pPr>
            <a:r>
              <a:rPr b="0" i="0" lang="en-IN" sz="4400" u="none" cap="none" strike="noStrike">
                <a:solidFill>
                  <a:srgbClr val="C00000"/>
                </a:solidFill>
                <a:latin typeface="Libre Baskerville"/>
                <a:ea typeface="Libre Baskerville"/>
                <a:cs typeface="Libre Baskerville"/>
                <a:sym typeface="Libre Baskerville"/>
              </a:rPr>
              <a:t>THANK YOU</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4"/>
          <p:cNvSpPr txBox="1"/>
          <p:nvPr/>
        </p:nvSpPr>
        <p:spPr>
          <a:xfrm>
            <a:off x="737799" y="1299175"/>
            <a:ext cx="7776000" cy="12006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Calibri"/>
              <a:buChar char="•"/>
            </a:pPr>
            <a:r>
              <a:rPr b="1" lang="en-IN" sz="1800">
                <a:solidFill>
                  <a:schemeClr val="dk1"/>
                </a:solidFill>
                <a:latin typeface="Calibri"/>
                <a:ea typeface="Calibri"/>
                <a:cs typeface="Calibri"/>
                <a:sym typeface="Calibri"/>
              </a:rPr>
              <a:t>Name : </a:t>
            </a:r>
            <a:r>
              <a:rPr lang="en-IN" sz="1800">
                <a:solidFill>
                  <a:schemeClr val="dk1"/>
                </a:solidFill>
                <a:latin typeface="Calibri"/>
                <a:ea typeface="Calibri"/>
                <a:cs typeface="Calibri"/>
                <a:sym typeface="Calibri"/>
              </a:rPr>
              <a:t>KAMMARI SADGURU SAI</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rPr b="1" lang="en-IN" sz="1800">
                <a:solidFill>
                  <a:schemeClr val="dk1"/>
                </a:solidFill>
                <a:latin typeface="Calibri"/>
                <a:ea typeface="Calibri"/>
                <a:cs typeface="Calibri"/>
                <a:sym typeface="Calibri"/>
              </a:rPr>
              <a:t>Specialization : </a:t>
            </a:r>
            <a:r>
              <a:rPr lang="en-IN" sz="1800">
                <a:solidFill>
                  <a:schemeClr val="dk1"/>
                </a:solidFill>
                <a:latin typeface="Calibri"/>
                <a:ea typeface="Calibri"/>
                <a:cs typeface="Calibri"/>
                <a:sym typeface="Calibri"/>
              </a:rPr>
              <a:t>B.Tech -  Computer Science &amp; Engineering (Data Science)</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rPr b="1" lang="en-IN" sz="1800">
                <a:solidFill>
                  <a:schemeClr val="dk1"/>
                </a:solidFill>
                <a:latin typeface="Calibri"/>
                <a:ea typeface="Calibri"/>
                <a:cs typeface="Calibri"/>
                <a:sym typeface="Calibri"/>
              </a:rPr>
              <a:t>GitHub : </a:t>
            </a:r>
            <a:r>
              <a:rPr lang="en-IN" sz="1800" u="sng">
                <a:solidFill>
                  <a:schemeClr val="dk1"/>
                </a:solidFill>
                <a:latin typeface="Calibri"/>
                <a:ea typeface="Calibri"/>
                <a:cs typeface="Calibri"/>
                <a:sym typeface="Calibri"/>
                <a:hlinkClick r:id="rId3">
                  <a:extLst>
                    <a:ext uri="{A12FA001-AC4F-418D-AE19-62706E023703}">
                      <ahyp:hlinkClr val="tx"/>
                    </a:ext>
                  </a:extLst>
                </a:hlinkClick>
              </a:rPr>
              <a:t>kammarisadgurusai</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rPr b="1" lang="en-IN" sz="1800">
                <a:solidFill>
                  <a:schemeClr val="dk1"/>
                </a:solidFill>
                <a:latin typeface="Calibri"/>
                <a:ea typeface="Calibri"/>
                <a:cs typeface="Calibri"/>
                <a:sym typeface="Calibri"/>
              </a:rPr>
              <a:t>Linkedin : </a:t>
            </a:r>
            <a:r>
              <a:rPr lang="en-IN" sz="1800" u="sng">
                <a:solidFill>
                  <a:schemeClr val="dk1"/>
                </a:solidFill>
                <a:latin typeface="Calibri"/>
                <a:ea typeface="Calibri"/>
                <a:cs typeface="Calibri"/>
                <a:sym typeface="Calibri"/>
                <a:hlinkClick r:id="rId4">
                  <a:extLst>
                    <a:ext uri="{A12FA001-AC4F-418D-AE19-62706E023703}">
                      <ahyp:hlinkClr val="tx"/>
                    </a:ext>
                  </a:extLst>
                </a:hlinkClick>
              </a:rPr>
              <a:t>Kammari Sadguru Sai</a:t>
            </a:r>
            <a:endParaRPr sz="1800">
              <a:solidFill>
                <a:schemeClr val="dk1"/>
              </a:solidFill>
              <a:latin typeface="Calibri"/>
              <a:ea typeface="Calibri"/>
              <a:cs typeface="Calibri"/>
              <a:sym typeface="Calibri"/>
            </a:endParaRPr>
          </a:p>
        </p:txBody>
      </p:sp>
      <p:sp>
        <p:nvSpPr>
          <p:cNvPr id="105" name="Google Shape;105;p14"/>
          <p:cNvSpPr txBox="1"/>
          <p:nvPr/>
        </p:nvSpPr>
        <p:spPr>
          <a:xfrm>
            <a:off x="427656" y="416554"/>
            <a:ext cx="6099463" cy="495905"/>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b="0" i="0" lang="en-IN" sz="3200" u="none" cap="none" strike="noStrike">
                <a:solidFill>
                  <a:srgbClr val="FF0000"/>
                </a:solidFill>
                <a:latin typeface="Lato Black"/>
                <a:ea typeface="Lato Black"/>
                <a:cs typeface="Lato Black"/>
                <a:sym typeface="Lato Black"/>
              </a:rPr>
              <a:t>About me</a:t>
            </a:r>
            <a:endParaRPr b="0" i="0" sz="1800" u="none" cap="none" strike="noStrike">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None/>
            </a:pPr>
            <a:r>
              <a:rPr b="1" lang="en-IN" sz="4500">
                <a:solidFill>
                  <a:srgbClr val="C00000"/>
                </a:solidFill>
              </a:rPr>
              <a:t>Objective of the Project</a:t>
            </a:r>
            <a:endParaRPr sz="5100">
              <a:solidFill>
                <a:srgbClr val="C00000"/>
              </a:solidFill>
            </a:endParaRPr>
          </a:p>
        </p:txBody>
      </p:sp>
      <p:sp>
        <p:nvSpPr>
          <p:cNvPr id="112" name="Google Shape;112;p1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i="1" lang="en-IN"/>
              <a:t>The objective of this project is to perform Exploratory Data Analysis (EDA) on the AMEO dataset to gain insights into the employment outcomes of engineering graduates. Through data visualization and analysis, we aim to understand salary distributions, job titles, job locations, skill assessments, and other relevant factors impacting the employment landscape</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IN" sz="4500">
                <a:solidFill>
                  <a:srgbClr val="C00000"/>
                </a:solidFill>
              </a:rPr>
              <a:t>Data Description</a:t>
            </a:r>
            <a:endParaRPr b="1" sz="4500">
              <a:solidFill>
                <a:srgbClr val="C00000"/>
              </a:solidFill>
            </a:endParaRPr>
          </a:p>
        </p:txBody>
      </p:sp>
      <p:sp>
        <p:nvSpPr>
          <p:cNvPr id="119" name="Google Shape;119;p1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i="1" lang="en-IN"/>
              <a:t>The dataset is derived from the Aspiring Mind Employment Outcome 2015 (AMEO) study, focusing on employment outcomes among engineering graduates. It includes information on various aspects such as salary, job titles, job locations, standardized scores in cognitive, technical, and personality skills, and demographic features. The dataset contains approximately 4000 data points with around 40 independent variables, comprising both continuous and categorical data</a:t>
            </a:r>
            <a:endParaRPr i="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IN" sz="4500">
                <a:solidFill>
                  <a:srgbClr val="C00000"/>
                </a:solidFill>
              </a:rPr>
              <a:t>Data Cleaning Steps</a:t>
            </a:r>
            <a:endParaRPr b="1" sz="4500">
              <a:solidFill>
                <a:srgbClr val="C00000"/>
              </a:solidFill>
            </a:endParaRPr>
          </a:p>
        </p:txBody>
      </p:sp>
      <p:graphicFrame>
        <p:nvGraphicFramePr>
          <p:cNvPr id="126" name="Google Shape;126;p17"/>
          <p:cNvGraphicFramePr/>
          <p:nvPr/>
        </p:nvGraphicFramePr>
        <p:xfrm>
          <a:off x="838200" y="1825625"/>
          <a:ext cx="3000000" cy="3000000"/>
        </p:xfrm>
        <a:graphic>
          <a:graphicData uri="http://schemas.openxmlformats.org/drawingml/2006/table">
            <a:tbl>
              <a:tblPr>
                <a:noFill/>
                <a:tableStyleId>{C9397017-790C-4DCB-9E18-400BFDF0CE06}</a:tableStyleId>
              </a:tblPr>
              <a:tblGrid>
                <a:gridCol w="5190550"/>
                <a:gridCol w="5190550"/>
              </a:tblGrid>
              <a:tr h="4084750">
                <a:tc>
                  <a:txBody>
                    <a:bodyPr/>
                    <a:lstStyle/>
                    <a:p>
                      <a:pPr indent="0" lvl="0" marL="0" rtl="0" algn="l">
                        <a:lnSpc>
                          <a:spcPct val="90000"/>
                        </a:lnSpc>
                        <a:spcBef>
                          <a:spcPts val="1000"/>
                        </a:spcBef>
                        <a:spcAft>
                          <a:spcPts val="0"/>
                        </a:spcAft>
                        <a:buClr>
                          <a:schemeClr val="dk1"/>
                        </a:buClr>
                        <a:buSzPts val="1100"/>
                        <a:buFont typeface="Arial"/>
                        <a:buNone/>
                      </a:pPr>
                      <a:r>
                        <a:rPr b="1" lang="en-IN" sz="1500">
                          <a:solidFill>
                            <a:schemeClr val="dk1"/>
                          </a:solidFill>
                        </a:rPr>
                        <a:t>Data Loading</a:t>
                      </a:r>
                      <a:r>
                        <a:rPr lang="en-IN" sz="1500">
                          <a:solidFill>
                            <a:schemeClr val="dk1"/>
                          </a:solidFill>
                        </a:rPr>
                        <a:t>:</a:t>
                      </a:r>
                      <a:endParaRPr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IN" sz="1500">
                          <a:solidFill>
                            <a:schemeClr val="dk1"/>
                          </a:solidFill>
                        </a:rPr>
                        <a:t>Imported dataset using </a:t>
                      </a:r>
                      <a:r>
                        <a:rPr lang="en-IN" sz="1500">
                          <a:solidFill>
                            <a:srgbClr val="188038"/>
                          </a:solidFill>
                          <a:latin typeface="Roboto Mono"/>
                          <a:ea typeface="Roboto Mono"/>
                          <a:cs typeface="Roboto Mono"/>
                          <a:sym typeface="Roboto Mono"/>
                        </a:rPr>
                        <a:t>pd.read_csv()</a:t>
                      </a:r>
                      <a:r>
                        <a:rPr lang="en-IN" sz="1500">
                          <a:solidFill>
                            <a:schemeClr val="dk1"/>
                          </a:solidFill>
                        </a:rPr>
                        <a:t>.</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IN" sz="1500">
                          <a:solidFill>
                            <a:schemeClr val="dk1"/>
                          </a:solidFill>
                        </a:rPr>
                        <a:t>Initial Inspection</a:t>
                      </a:r>
                      <a:r>
                        <a:rPr lang="en-IN" sz="1500">
                          <a:solidFill>
                            <a:schemeClr val="dk1"/>
                          </a:solidFill>
                        </a:rPr>
                        <a:t>:</a:t>
                      </a:r>
                      <a:endParaRPr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IN" sz="1500">
                          <a:solidFill>
                            <a:schemeClr val="dk1"/>
                          </a:solidFill>
                        </a:rPr>
                        <a:t>Used </a:t>
                      </a:r>
                      <a:r>
                        <a:rPr lang="en-IN" sz="1500">
                          <a:solidFill>
                            <a:srgbClr val="188038"/>
                          </a:solidFill>
                          <a:latin typeface="Roboto Mono"/>
                          <a:ea typeface="Roboto Mono"/>
                          <a:cs typeface="Roboto Mono"/>
                          <a:sym typeface="Roboto Mono"/>
                        </a:rPr>
                        <a:t>.head()</a:t>
                      </a:r>
                      <a:r>
                        <a:rPr lang="en-IN" sz="1500">
                          <a:solidFill>
                            <a:schemeClr val="dk1"/>
                          </a:solidFill>
                        </a:rPr>
                        <a:t>, </a:t>
                      </a:r>
                      <a:r>
                        <a:rPr lang="en-IN" sz="1500">
                          <a:solidFill>
                            <a:srgbClr val="188038"/>
                          </a:solidFill>
                          <a:latin typeface="Roboto Mono"/>
                          <a:ea typeface="Roboto Mono"/>
                          <a:cs typeface="Roboto Mono"/>
                          <a:sym typeface="Roboto Mono"/>
                        </a:rPr>
                        <a:t>.shape()</a:t>
                      </a:r>
                      <a:r>
                        <a:rPr lang="en-IN" sz="1500">
                          <a:solidFill>
                            <a:schemeClr val="dk1"/>
                          </a:solidFill>
                        </a:rPr>
                        <a:t>, </a:t>
                      </a:r>
                      <a:r>
                        <a:rPr lang="en-IN" sz="1500">
                          <a:solidFill>
                            <a:srgbClr val="188038"/>
                          </a:solidFill>
                          <a:latin typeface="Roboto Mono"/>
                          <a:ea typeface="Roboto Mono"/>
                          <a:cs typeface="Roboto Mono"/>
                          <a:sym typeface="Roboto Mono"/>
                        </a:rPr>
                        <a:t>.describe()</a:t>
                      </a:r>
                      <a:r>
                        <a:rPr lang="en-IN" sz="1500">
                          <a:solidFill>
                            <a:schemeClr val="dk1"/>
                          </a:solidFill>
                        </a:rPr>
                        <a:t>, and </a:t>
                      </a:r>
                      <a:r>
                        <a:rPr lang="en-IN" sz="1500">
                          <a:solidFill>
                            <a:srgbClr val="188038"/>
                          </a:solidFill>
                          <a:latin typeface="Roboto Mono"/>
                          <a:ea typeface="Roboto Mono"/>
                          <a:cs typeface="Roboto Mono"/>
                          <a:sym typeface="Roboto Mono"/>
                        </a:rPr>
                        <a:t>.info()</a:t>
                      </a:r>
                      <a:r>
                        <a:rPr lang="en-IN" sz="1500">
                          <a:solidFill>
                            <a:schemeClr val="dk1"/>
                          </a:solidFill>
                        </a:rPr>
                        <a:t> for structure and data type checks.</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IN" sz="1500">
                          <a:solidFill>
                            <a:schemeClr val="dk1"/>
                          </a:solidFill>
                        </a:rPr>
                        <a:t>Handling Missing/Infinite Values</a:t>
                      </a:r>
                      <a:r>
                        <a:rPr lang="en-IN" sz="1500">
                          <a:solidFill>
                            <a:schemeClr val="dk1"/>
                          </a:solidFill>
                        </a:rPr>
                        <a:t>:</a:t>
                      </a:r>
                      <a:endParaRPr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IN" sz="1500">
                          <a:solidFill>
                            <a:schemeClr val="dk1"/>
                          </a:solidFill>
                        </a:rPr>
                        <a:t>Replaced </a:t>
                      </a:r>
                      <a:r>
                        <a:rPr lang="en-IN" sz="1500">
                          <a:solidFill>
                            <a:srgbClr val="188038"/>
                          </a:solidFill>
                          <a:latin typeface="Roboto Mono"/>
                          <a:ea typeface="Roboto Mono"/>
                          <a:cs typeface="Roboto Mono"/>
                          <a:sym typeface="Roboto Mono"/>
                        </a:rPr>
                        <a:t>inf</a:t>
                      </a:r>
                      <a:r>
                        <a:rPr lang="en-IN" sz="1500">
                          <a:solidFill>
                            <a:schemeClr val="dk1"/>
                          </a:solidFill>
                        </a:rPr>
                        <a:t> values with </a:t>
                      </a:r>
                      <a:r>
                        <a:rPr lang="en-IN" sz="1500">
                          <a:solidFill>
                            <a:srgbClr val="188038"/>
                          </a:solidFill>
                          <a:latin typeface="Roboto Mono"/>
                          <a:ea typeface="Roboto Mono"/>
                          <a:cs typeface="Roboto Mono"/>
                          <a:sym typeface="Roboto Mono"/>
                        </a:rPr>
                        <a:t>NaN</a:t>
                      </a:r>
                      <a:r>
                        <a:rPr lang="en-IN" sz="1500">
                          <a:solidFill>
                            <a:schemeClr val="dk1"/>
                          </a:solidFill>
                        </a:rPr>
                        <a:t> using </a:t>
                      </a:r>
                      <a:r>
                        <a:rPr lang="en-IN" sz="1500">
                          <a:solidFill>
                            <a:srgbClr val="188038"/>
                          </a:solidFill>
                          <a:latin typeface="Roboto Mono"/>
                          <a:ea typeface="Roboto Mono"/>
                          <a:cs typeface="Roboto Mono"/>
                          <a:sym typeface="Roboto Mono"/>
                        </a:rPr>
                        <a:t>replace()</a:t>
                      </a:r>
                      <a:r>
                        <a:rPr lang="en-IN" sz="1500">
                          <a:solidFill>
                            <a:schemeClr val="dk1"/>
                          </a:solidFill>
                        </a:rPr>
                        <a:t> to avoid issues.</a:t>
                      </a:r>
                      <a:endParaRPr sz="1500">
                        <a:solidFill>
                          <a:schemeClr val="dk1"/>
                        </a:solidFill>
                      </a:endParaRPr>
                    </a:p>
                    <a:p>
                      <a:pPr indent="0" lvl="0" marL="0" rtl="0" algn="l">
                        <a:lnSpc>
                          <a:spcPct val="115000"/>
                        </a:lnSpc>
                        <a:spcBef>
                          <a:spcPts val="1200"/>
                        </a:spcBef>
                        <a:spcAft>
                          <a:spcPts val="0"/>
                        </a:spcAft>
                        <a:buNone/>
                      </a:pPr>
                      <a:r>
                        <a:rPr b="1" lang="en-IN" sz="1500">
                          <a:solidFill>
                            <a:schemeClr val="dk1"/>
                          </a:solidFill>
                        </a:rPr>
                        <a:t>Data Type Identification</a:t>
                      </a:r>
                      <a:r>
                        <a:rPr lang="en-IN" sz="1500">
                          <a:solidFill>
                            <a:schemeClr val="dk1"/>
                          </a:solidFill>
                        </a:rPr>
                        <a:t>:</a:t>
                      </a:r>
                      <a:endParaRPr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IN" sz="1500">
                          <a:solidFill>
                            <a:schemeClr val="dk1"/>
                          </a:solidFill>
                        </a:rPr>
                        <a:t>Differentiated numerical and categorical columns using </a:t>
                      </a:r>
                      <a:r>
                        <a:rPr lang="en-IN" sz="1500">
                          <a:solidFill>
                            <a:srgbClr val="188038"/>
                          </a:solidFill>
                          <a:latin typeface="Roboto Mono"/>
                          <a:ea typeface="Roboto Mono"/>
                          <a:cs typeface="Roboto Mono"/>
                          <a:sym typeface="Roboto Mono"/>
                        </a:rPr>
                        <a:t>select_dtypes()</a:t>
                      </a:r>
                      <a:r>
                        <a:rPr lang="en-IN" sz="1500">
                          <a:solidFill>
                            <a:schemeClr val="dk1"/>
                          </a:solidFill>
                        </a:rPr>
                        <a:t>.</a:t>
                      </a:r>
                      <a:endParaRPr sz="1500">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b="1" lang="en-IN" sz="1500">
                          <a:solidFill>
                            <a:schemeClr val="dk1"/>
                          </a:solidFill>
                        </a:rPr>
                        <a:t>Outlier Detection</a:t>
                      </a:r>
                      <a:r>
                        <a:rPr lang="en-IN" sz="1500">
                          <a:solidFill>
                            <a:schemeClr val="dk1"/>
                          </a:solidFill>
                        </a:rPr>
                        <a:t>:</a:t>
                      </a:r>
                      <a:endParaRPr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IN" sz="1500">
                          <a:solidFill>
                            <a:schemeClr val="dk1"/>
                          </a:solidFill>
                        </a:rPr>
                        <a:t>Applied IQR method to find outliers: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IN" sz="1500">
                          <a:solidFill>
                            <a:schemeClr val="dk1"/>
                          </a:solidFill>
                        </a:rPr>
                        <a:t>Calculated Q1, Q3, and IQR.</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IN" sz="1500">
                          <a:solidFill>
                            <a:schemeClr val="dk1"/>
                          </a:solidFill>
                        </a:rPr>
                        <a:t>Identified outliers beyond 1.5 * IQR bounds.</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IN" sz="1500">
                          <a:solidFill>
                            <a:schemeClr val="dk1"/>
                          </a:solidFill>
                        </a:rPr>
                        <a:t>Column Renaming</a:t>
                      </a:r>
                      <a:r>
                        <a:rPr lang="en-IN" sz="1500">
                          <a:solidFill>
                            <a:schemeClr val="dk1"/>
                          </a:solidFill>
                        </a:rPr>
                        <a:t>:</a:t>
                      </a:r>
                      <a:endParaRPr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IN" sz="1500">
                          <a:solidFill>
                            <a:schemeClr val="dk1"/>
                          </a:solidFill>
                        </a:rPr>
                        <a:t>Ensured consistent column names for analysis.</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IN" sz="1500">
                          <a:solidFill>
                            <a:schemeClr val="dk1"/>
                          </a:solidFill>
                        </a:rPr>
                        <a:t>Visualization</a:t>
                      </a:r>
                      <a:r>
                        <a:rPr lang="en-IN" sz="1500">
                          <a:solidFill>
                            <a:schemeClr val="dk1"/>
                          </a:solidFill>
                        </a:rPr>
                        <a:t>:</a:t>
                      </a:r>
                      <a:endParaRPr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IN" sz="1500">
                          <a:solidFill>
                            <a:schemeClr val="dk1"/>
                          </a:solidFill>
                        </a:rPr>
                        <a:t>Created histograms and boxplots for data distribution and outlier insights.</a:t>
                      </a:r>
                      <a:endParaRPr sz="15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IN" sz="4500">
                <a:solidFill>
                  <a:srgbClr val="C00000"/>
                </a:solidFill>
              </a:rPr>
              <a:t>Data Manupulation Steps</a:t>
            </a:r>
            <a:endParaRPr b="1" sz="4500">
              <a:solidFill>
                <a:srgbClr val="C00000"/>
              </a:solidFill>
            </a:endParaRPr>
          </a:p>
        </p:txBody>
      </p:sp>
      <p:graphicFrame>
        <p:nvGraphicFramePr>
          <p:cNvPr id="133" name="Google Shape;133;p18"/>
          <p:cNvGraphicFramePr/>
          <p:nvPr/>
        </p:nvGraphicFramePr>
        <p:xfrm>
          <a:off x="952500" y="1825625"/>
          <a:ext cx="3000000" cy="3000000"/>
        </p:xfrm>
        <a:graphic>
          <a:graphicData uri="http://schemas.openxmlformats.org/drawingml/2006/table">
            <a:tbl>
              <a:tblPr>
                <a:noFill/>
                <a:tableStyleId>{C9397017-790C-4DCB-9E18-400BFDF0CE06}</a:tableStyleId>
              </a:tblPr>
              <a:tblGrid>
                <a:gridCol w="5143500"/>
                <a:gridCol w="5143500"/>
              </a:tblGrid>
              <a:tr h="1793875">
                <a:tc>
                  <a:txBody>
                    <a:bodyPr/>
                    <a:lstStyle/>
                    <a:p>
                      <a:pPr indent="0" lvl="0" marL="0" rtl="0" algn="l">
                        <a:spcBef>
                          <a:spcPts val="0"/>
                        </a:spcBef>
                        <a:spcAft>
                          <a:spcPts val="0"/>
                        </a:spcAft>
                        <a:buClr>
                          <a:schemeClr val="dk1"/>
                        </a:buClr>
                        <a:buSzPts val="1100"/>
                        <a:buFont typeface="Arial"/>
                        <a:buNone/>
                      </a:pPr>
                      <a:r>
                        <a:rPr b="1" lang="en-IN" sz="1500">
                          <a:solidFill>
                            <a:schemeClr val="dk1"/>
                          </a:solidFill>
                        </a:rPr>
                        <a:t>Data Import &amp; Inspection</a:t>
                      </a:r>
                      <a:r>
                        <a:rPr lang="en-IN" sz="1500">
                          <a:solidFill>
                            <a:schemeClr val="dk1"/>
                          </a:solidFill>
                        </a:rPr>
                        <a:t>:</a:t>
                      </a:r>
                      <a:endParaRPr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IN" sz="1500">
                          <a:solidFill>
                            <a:schemeClr val="dk1"/>
                          </a:solidFill>
                        </a:rPr>
                        <a:t>Loaded the dataset using </a:t>
                      </a:r>
                      <a:r>
                        <a:rPr lang="en-IN" sz="1500">
                          <a:solidFill>
                            <a:srgbClr val="188038"/>
                          </a:solidFill>
                          <a:latin typeface="Roboto Mono"/>
                          <a:ea typeface="Roboto Mono"/>
                          <a:cs typeface="Roboto Mono"/>
                          <a:sym typeface="Roboto Mono"/>
                        </a:rPr>
                        <a:t>pd.read_csv()</a:t>
                      </a:r>
                      <a:r>
                        <a:rPr lang="en-IN" sz="1500">
                          <a:solidFill>
                            <a:schemeClr val="dk1"/>
                          </a:solidFill>
                        </a:rPr>
                        <a:t>.</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IN" sz="1500">
                          <a:solidFill>
                            <a:schemeClr val="dk1"/>
                          </a:solidFill>
                        </a:rPr>
                        <a:t>Inspected data with </a:t>
                      </a:r>
                      <a:r>
                        <a:rPr lang="en-IN" sz="1500">
                          <a:solidFill>
                            <a:srgbClr val="188038"/>
                          </a:solidFill>
                          <a:latin typeface="Roboto Mono"/>
                          <a:ea typeface="Roboto Mono"/>
                          <a:cs typeface="Roboto Mono"/>
                          <a:sym typeface="Roboto Mono"/>
                        </a:rPr>
                        <a:t>.head()</a:t>
                      </a:r>
                      <a:r>
                        <a:rPr lang="en-IN" sz="1500">
                          <a:solidFill>
                            <a:schemeClr val="dk1"/>
                          </a:solidFill>
                        </a:rPr>
                        <a:t>, </a:t>
                      </a:r>
                      <a:r>
                        <a:rPr lang="en-IN" sz="1500">
                          <a:solidFill>
                            <a:srgbClr val="188038"/>
                          </a:solidFill>
                          <a:latin typeface="Roboto Mono"/>
                          <a:ea typeface="Roboto Mono"/>
                          <a:cs typeface="Roboto Mono"/>
                          <a:sym typeface="Roboto Mono"/>
                        </a:rPr>
                        <a:t>.shape()</a:t>
                      </a:r>
                      <a:r>
                        <a:rPr lang="en-IN" sz="1500">
                          <a:solidFill>
                            <a:schemeClr val="dk1"/>
                          </a:solidFill>
                        </a:rPr>
                        <a:t>, </a:t>
                      </a:r>
                      <a:r>
                        <a:rPr lang="en-IN" sz="1500">
                          <a:solidFill>
                            <a:srgbClr val="188038"/>
                          </a:solidFill>
                          <a:latin typeface="Roboto Mono"/>
                          <a:ea typeface="Roboto Mono"/>
                          <a:cs typeface="Roboto Mono"/>
                          <a:sym typeface="Roboto Mono"/>
                        </a:rPr>
                        <a:t>.describe()</a:t>
                      </a:r>
                      <a:r>
                        <a:rPr lang="en-IN" sz="1500">
                          <a:solidFill>
                            <a:schemeClr val="dk1"/>
                          </a:solidFill>
                        </a:rPr>
                        <a:t>, and </a:t>
                      </a:r>
                      <a:r>
                        <a:rPr lang="en-IN" sz="1500">
                          <a:solidFill>
                            <a:srgbClr val="188038"/>
                          </a:solidFill>
                          <a:latin typeface="Roboto Mono"/>
                          <a:ea typeface="Roboto Mono"/>
                          <a:cs typeface="Roboto Mono"/>
                          <a:sym typeface="Roboto Mono"/>
                        </a:rPr>
                        <a:t>.info()</a:t>
                      </a:r>
                      <a:r>
                        <a:rPr lang="en-IN" sz="1500">
                          <a:solidFill>
                            <a:schemeClr val="dk1"/>
                          </a:solidFill>
                        </a:rPr>
                        <a:t>.</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IN" sz="1500">
                          <a:solidFill>
                            <a:schemeClr val="dk1"/>
                          </a:solidFill>
                        </a:rPr>
                        <a:t>Handling Missing/Infinite Values</a:t>
                      </a:r>
                      <a:r>
                        <a:rPr lang="en-IN" sz="1500">
                          <a:solidFill>
                            <a:schemeClr val="dk1"/>
                          </a:solidFill>
                        </a:rPr>
                        <a:t>:</a:t>
                      </a:r>
                      <a:endParaRPr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IN" sz="1500">
                          <a:solidFill>
                            <a:schemeClr val="dk1"/>
                          </a:solidFill>
                        </a:rPr>
                        <a:t>Replaced </a:t>
                      </a:r>
                      <a:r>
                        <a:rPr lang="en-IN" sz="1500">
                          <a:solidFill>
                            <a:srgbClr val="188038"/>
                          </a:solidFill>
                          <a:latin typeface="Roboto Mono"/>
                          <a:ea typeface="Roboto Mono"/>
                          <a:cs typeface="Roboto Mono"/>
                          <a:sym typeface="Roboto Mono"/>
                        </a:rPr>
                        <a:t>inf</a:t>
                      </a:r>
                      <a:r>
                        <a:rPr lang="en-IN" sz="1500">
                          <a:solidFill>
                            <a:schemeClr val="dk1"/>
                          </a:solidFill>
                        </a:rPr>
                        <a:t> values with </a:t>
                      </a:r>
                      <a:r>
                        <a:rPr lang="en-IN" sz="1500">
                          <a:solidFill>
                            <a:srgbClr val="188038"/>
                          </a:solidFill>
                          <a:latin typeface="Roboto Mono"/>
                          <a:ea typeface="Roboto Mono"/>
                          <a:cs typeface="Roboto Mono"/>
                          <a:sym typeface="Roboto Mono"/>
                        </a:rPr>
                        <a:t>NaN</a:t>
                      </a:r>
                      <a:r>
                        <a:rPr lang="en-IN" sz="1500">
                          <a:solidFill>
                            <a:schemeClr val="dk1"/>
                          </a:solidFill>
                        </a:rPr>
                        <a:t> using </a:t>
                      </a:r>
                      <a:r>
                        <a:rPr lang="en-IN" sz="1500">
                          <a:solidFill>
                            <a:srgbClr val="188038"/>
                          </a:solidFill>
                          <a:latin typeface="Roboto Mono"/>
                          <a:ea typeface="Roboto Mono"/>
                          <a:cs typeface="Roboto Mono"/>
                          <a:sym typeface="Roboto Mono"/>
                        </a:rPr>
                        <a:t>replace()</a:t>
                      </a:r>
                      <a:r>
                        <a:rPr lang="en-IN" sz="1500">
                          <a:solidFill>
                            <a:schemeClr val="dk1"/>
                          </a:solidFill>
                        </a:rPr>
                        <a:t>.</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IN" sz="1500">
                          <a:solidFill>
                            <a:schemeClr val="dk1"/>
                          </a:solidFill>
                        </a:rPr>
                        <a:t>Column Type Identification</a:t>
                      </a:r>
                      <a:r>
                        <a:rPr lang="en-IN" sz="1500">
                          <a:solidFill>
                            <a:schemeClr val="dk1"/>
                          </a:solidFill>
                        </a:rPr>
                        <a:t>:</a:t>
                      </a:r>
                      <a:endParaRPr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IN" sz="1500">
                          <a:solidFill>
                            <a:schemeClr val="dk1"/>
                          </a:solidFill>
                        </a:rPr>
                        <a:t>Used </a:t>
                      </a:r>
                      <a:r>
                        <a:rPr lang="en-IN" sz="1500">
                          <a:solidFill>
                            <a:srgbClr val="188038"/>
                          </a:solidFill>
                          <a:latin typeface="Roboto Mono"/>
                          <a:ea typeface="Roboto Mono"/>
                          <a:cs typeface="Roboto Mono"/>
                          <a:sym typeface="Roboto Mono"/>
                        </a:rPr>
                        <a:t>select_dtypes()</a:t>
                      </a:r>
                      <a:r>
                        <a:rPr lang="en-IN" sz="1500">
                          <a:solidFill>
                            <a:schemeClr val="dk1"/>
                          </a:solidFill>
                        </a:rPr>
                        <a:t> to identify numerical and categorical columns.</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IN" sz="1500">
                          <a:solidFill>
                            <a:schemeClr val="dk1"/>
                          </a:solidFill>
                        </a:rPr>
                        <a:t>Outlier Detection &amp; Handling</a:t>
                      </a:r>
                      <a:r>
                        <a:rPr lang="en-IN" sz="1500">
                          <a:solidFill>
                            <a:schemeClr val="dk1"/>
                          </a:solidFill>
                        </a:rPr>
                        <a:t>:</a:t>
                      </a:r>
                      <a:endParaRPr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IN" sz="1500">
                          <a:solidFill>
                            <a:schemeClr val="dk1"/>
                          </a:solidFill>
                        </a:rPr>
                        <a:t>Applied Interquartile Range (IQR) method for outlier identification.</a:t>
                      </a:r>
                      <a:endParaRPr sz="15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b="1" lang="en-IN" sz="1500">
                          <a:solidFill>
                            <a:schemeClr val="dk1"/>
                          </a:solidFill>
                        </a:rPr>
                        <a:t>Data Visualization</a:t>
                      </a:r>
                      <a:r>
                        <a:rPr lang="en-IN" sz="1500">
                          <a:solidFill>
                            <a:schemeClr val="dk1"/>
                          </a:solidFill>
                        </a:rPr>
                        <a:t>:</a:t>
                      </a:r>
                      <a:endParaRPr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IN" sz="1500">
                          <a:solidFill>
                            <a:schemeClr val="dk1"/>
                          </a:solidFill>
                        </a:rPr>
                        <a:t>Utilized histograms, boxplots, and scatterplots for distribution and outlier analysis.</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IN" sz="1500">
                          <a:solidFill>
                            <a:schemeClr val="dk1"/>
                          </a:solidFill>
                        </a:rPr>
                        <a:t>Categorical Data Exploration</a:t>
                      </a:r>
                      <a:r>
                        <a:rPr lang="en-IN" sz="1500">
                          <a:solidFill>
                            <a:schemeClr val="dk1"/>
                          </a:solidFill>
                        </a:rPr>
                        <a:t>:</a:t>
                      </a:r>
                      <a:endParaRPr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IN" sz="1500">
                          <a:solidFill>
                            <a:schemeClr val="dk1"/>
                          </a:solidFill>
                        </a:rPr>
                        <a:t>Created count plots for categorical columns to visualize frequency distributions.</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IN" sz="1500">
                          <a:solidFill>
                            <a:schemeClr val="dk1"/>
                          </a:solidFill>
                        </a:rPr>
                        <a:t>Research-Based Analysis</a:t>
                      </a:r>
                      <a:r>
                        <a:rPr lang="en-IN" sz="1500">
                          <a:solidFill>
                            <a:schemeClr val="dk1"/>
                          </a:solidFill>
                        </a:rPr>
                        <a:t>:</a:t>
                      </a:r>
                      <a:endParaRPr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IN" sz="1500">
                          <a:solidFill>
                            <a:schemeClr val="dk1"/>
                          </a:solidFill>
                        </a:rPr>
                        <a:t>Performed average salary calculations for specific job roles.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IN" sz="1500">
                          <a:solidFill>
                            <a:schemeClr val="dk1"/>
                          </a:solidFill>
                        </a:rPr>
                        <a:t>Created contingency tables and applied Chi-square tests to check relationships.</a:t>
                      </a:r>
                      <a:endParaRPr sz="1500">
                        <a:solidFill>
                          <a:schemeClr val="dk1"/>
                        </a:solidFill>
                      </a:endParaRPr>
                    </a:p>
                    <a:p>
                      <a:pPr indent="0" lvl="0" marL="0" rtl="0" algn="l">
                        <a:spcBef>
                          <a:spcPts val="1200"/>
                        </a:spcBef>
                        <a:spcAft>
                          <a:spcPts val="0"/>
                        </a:spcAft>
                        <a:buNone/>
                      </a:pPr>
                      <a:r>
                        <a:t/>
                      </a:r>
                      <a:endParaRPr sz="15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just">
              <a:spcBef>
                <a:spcPts val="1000"/>
              </a:spcBef>
              <a:spcAft>
                <a:spcPts val="0"/>
              </a:spcAft>
              <a:buNone/>
            </a:pPr>
            <a:r>
              <a:rPr b="1" i="1" lang="en-IN" sz="4500">
                <a:solidFill>
                  <a:srgbClr val="C00000"/>
                </a:solidFill>
              </a:rPr>
              <a:t>Univariate Analysis  Steps</a:t>
            </a:r>
            <a:endParaRPr sz="4500">
              <a:solidFill>
                <a:srgbClr val="C00000"/>
              </a:solidFill>
            </a:endParaRPr>
          </a:p>
        </p:txBody>
      </p:sp>
      <p:sp>
        <p:nvSpPr>
          <p:cNvPr id="140" name="Google Shape;140;p19"/>
          <p:cNvSpPr txBox="1"/>
          <p:nvPr>
            <p:ph idx="1" type="body"/>
          </p:nvPr>
        </p:nvSpPr>
        <p:spPr>
          <a:xfrm>
            <a:off x="7035450" y="1825625"/>
            <a:ext cx="4318200" cy="4351200"/>
          </a:xfrm>
          <a:prstGeom prst="rect">
            <a:avLst/>
          </a:prstGeom>
        </p:spPr>
        <p:txBody>
          <a:bodyPr anchorCtr="0" anchor="t" bIns="45700" lIns="91425" spcFirstLastPara="1" rIns="91425" wrap="square" tIns="45700">
            <a:noAutofit/>
          </a:bodyPr>
          <a:lstStyle/>
          <a:p>
            <a:pPr indent="-323850" lvl="0" marL="457200" rtl="0" algn="l">
              <a:spcBef>
                <a:spcPts val="1000"/>
              </a:spcBef>
              <a:spcAft>
                <a:spcPts val="0"/>
              </a:spcAft>
              <a:buSzPts val="1500"/>
              <a:buFont typeface="Arial"/>
              <a:buChar char="➔"/>
            </a:pPr>
            <a:r>
              <a:rPr b="1" i="1" lang="en-IN" sz="1500">
                <a:latin typeface="Arial"/>
                <a:ea typeface="Arial"/>
                <a:cs typeface="Arial"/>
                <a:sym typeface="Arial"/>
              </a:rPr>
              <a:t>Popular Specializations</a:t>
            </a:r>
            <a:r>
              <a:rPr i="1" lang="en-IN" sz="1500">
                <a:latin typeface="Arial"/>
                <a:ea typeface="Arial"/>
                <a:cs typeface="Arial"/>
                <a:sym typeface="Arial"/>
              </a:rPr>
              <a:t>: "Electronics and Communication Engineering" and "Computer Science and Engineering" have the highest numbers, making them the most popular fields.</a:t>
            </a:r>
            <a:endParaRPr i="1" sz="1500">
              <a:latin typeface="Arial"/>
              <a:ea typeface="Arial"/>
              <a:cs typeface="Arial"/>
              <a:sym typeface="Arial"/>
            </a:endParaRPr>
          </a:p>
          <a:p>
            <a:pPr indent="-323850" lvl="0" marL="457200" rtl="0" algn="l">
              <a:spcBef>
                <a:spcPts val="0"/>
              </a:spcBef>
              <a:spcAft>
                <a:spcPts val="0"/>
              </a:spcAft>
              <a:buSzPts val="1500"/>
              <a:buFont typeface="Arial"/>
              <a:buChar char="➔"/>
            </a:pPr>
            <a:r>
              <a:rPr b="1" i="1" lang="en-IN" sz="1500">
                <a:latin typeface="Arial"/>
                <a:ea typeface="Arial"/>
                <a:cs typeface="Arial"/>
                <a:sym typeface="Arial"/>
              </a:rPr>
              <a:t>Wide Variety of Fields</a:t>
            </a:r>
            <a:r>
              <a:rPr i="1" lang="en-IN" sz="1500">
                <a:latin typeface="Arial"/>
                <a:ea typeface="Arial"/>
                <a:cs typeface="Arial"/>
                <a:sym typeface="Arial"/>
              </a:rPr>
              <a:t>: There are many different specializations, though only a few have high counts.</a:t>
            </a:r>
            <a:endParaRPr i="1" sz="1500">
              <a:latin typeface="Arial"/>
              <a:ea typeface="Arial"/>
              <a:cs typeface="Arial"/>
              <a:sym typeface="Arial"/>
            </a:endParaRPr>
          </a:p>
          <a:p>
            <a:pPr indent="-323850" lvl="0" marL="457200" rtl="0" algn="l">
              <a:spcBef>
                <a:spcPts val="0"/>
              </a:spcBef>
              <a:spcAft>
                <a:spcPts val="0"/>
              </a:spcAft>
              <a:buSzPts val="1500"/>
              <a:buFont typeface="Arial"/>
              <a:buChar char="➔"/>
            </a:pPr>
            <a:r>
              <a:rPr b="1" i="1" lang="en-IN" sz="1500">
                <a:latin typeface="Arial"/>
                <a:ea typeface="Arial"/>
                <a:cs typeface="Arial"/>
                <a:sym typeface="Arial"/>
              </a:rPr>
              <a:t>Engineering Focus</a:t>
            </a:r>
            <a:r>
              <a:rPr i="1" lang="en-IN" sz="1500">
                <a:latin typeface="Arial"/>
                <a:ea typeface="Arial"/>
                <a:cs typeface="Arial"/>
                <a:sym typeface="Arial"/>
              </a:rPr>
              <a:t>: Most students are in engineering-related fields, showing a strong preference for technical subjects.</a:t>
            </a:r>
            <a:endParaRPr i="1" sz="1500">
              <a:latin typeface="Arial"/>
              <a:ea typeface="Arial"/>
              <a:cs typeface="Arial"/>
              <a:sym typeface="Arial"/>
            </a:endParaRPr>
          </a:p>
          <a:p>
            <a:pPr indent="-323850" lvl="0" marL="457200" rtl="0" algn="l">
              <a:spcBef>
                <a:spcPts val="0"/>
              </a:spcBef>
              <a:spcAft>
                <a:spcPts val="0"/>
              </a:spcAft>
              <a:buSzPts val="1500"/>
              <a:buFont typeface="Arial"/>
              <a:buChar char="➔"/>
            </a:pPr>
            <a:r>
              <a:rPr b="1" i="1" lang="en-IN" sz="1500">
                <a:latin typeface="Arial"/>
                <a:ea typeface="Arial"/>
                <a:cs typeface="Arial"/>
                <a:sym typeface="Arial"/>
              </a:rPr>
              <a:t>Less Common Fields</a:t>
            </a:r>
            <a:r>
              <a:rPr i="1" lang="en-IN" sz="1500">
                <a:latin typeface="Arial"/>
                <a:ea typeface="Arial"/>
                <a:cs typeface="Arial"/>
                <a:sym typeface="Arial"/>
              </a:rPr>
              <a:t>: Many specializations have lower counts, meaning fewer students are in these areas.</a:t>
            </a:r>
            <a:endParaRPr i="1" sz="1500">
              <a:latin typeface="Arial"/>
              <a:ea typeface="Arial"/>
              <a:cs typeface="Arial"/>
              <a:sym typeface="Arial"/>
            </a:endParaRPr>
          </a:p>
          <a:p>
            <a:pPr indent="-323850" lvl="0" marL="457200" rtl="0" algn="l">
              <a:spcBef>
                <a:spcPts val="0"/>
              </a:spcBef>
              <a:spcAft>
                <a:spcPts val="0"/>
              </a:spcAft>
              <a:buSzPts val="1500"/>
              <a:buFont typeface="Arial"/>
              <a:buChar char="➔"/>
            </a:pPr>
            <a:r>
              <a:rPr b="1" i="1" lang="en-IN" sz="1500">
                <a:latin typeface="Arial"/>
                <a:ea typeface="Arial"/>
                <a:cs typeface="Arial"/>
                <a:sym typeface="Arial"/>
              </a:rPr>
              <a:t>Useful for Targeting</a:t>
            </a:r>
            <a:r>
              <a:rPr i="1" lang="en-IN" sz="1500">
                <a:latin typeface="Arial"/>
                <a:ea typeface="Arial"/>
                <a:cs typeface="Arial"/>
                <a:sym typeface="Arial"/>
              </a:rPr>
              <a:t>: This information can help identify which specializations are most common, which is useful for companies looking for specific skills.</a:t>
            </a:r>
            <a:endParaRPr i="1" sz="1500"/>
          </a:p>
        </p:txBody>
      </p:sp>
      <p:pic>
        <p:nvPicPr>
          <p:cNvPr id="141" name="Google Shape;141;p19"/>
          <p:cNvPicPr preferRelativeResize="0"/>
          <p:nvPr/>
        </p:nvPicPr>
        <p:blipFill>
          <a:blip r:embed="rId3">
            <a:alphaModFix/>
          </a:blip>
          <a:stretch>
            <a:fillRect/>
          </a:stretch>
        </p:blipFill>
        <p:spPr>
          <a:xfrm>
            <a:off x="838200" y="1825625"/>
            <a:ext cx="6055976" cy="47552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idx="1" type="body"/>
          </p:nvPr>
        </p:nvSpPr>
        <p:spPr>
          <a:xfrm>
            <a:off x="838200" y="4851125"/>
            <a:ext cx="10515600" cy="1325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b="1" i="1" lang="en-IN" sz="1400">
                <a:latin typeface="Arial"/>
                <a:ea typeface="Arial"/>
                <a:cs typeface="Arial"/>
                <a:sym typeface="Arial"/>
              </a:rPr>
              <a:t>Most salaries are concentrated at the lower end</a:t>
            </a:r>
            <a:r>
              <a:rPr i="1" lang="en-IN" sz="1400">
                <a:latin typeface="Arial"/>
                <a:ea typeface="Arial"/>
                <a:cs typeface="Arial"/>
                <a:sym typeface="Arial"/>
              </a:rPr>
              <a:t>, between 0 and 0.5 million, showing a high frequency in this range.</a:t>
            </a:r>
            <a:endParaRPr i="1" sz="1400">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b="1" i="1" lang="en-IN" sz="1400">
                <a:latin typeface="Arial"/>
                <a:ea typeface="Arial"/>
                <a:cs typeface="Arial"/>
                <a:sym typeface="Arial"/>
              </a:rPr>
              <a:t>Very few people have high salaries</a:t>
            </a:r>
            <a:r>
              <a:rPr i="1" lang="en-IN" sz="1400">
                <a:latin typeface="Arial"/>
                <a:ea typeface="Arial"/>
                <a:cs typeface="Arial"/>
                <a:sym typeface="Arial"/>
              </a:rPr>
              <a:t> (over 1 million), resulting in a right-skewed distribution.</a:t>
            </a:r>
            <a:endParaRPr i="1" sz="1400">
              <a:latin typeface="Arial"/>
              <a:ea typeface="Arial"/>
              <a:cs typeface="Arial"/>
              <a:sym typeface="Arial"/>
            </a:endParaRPr>
          </a:p>
          <a:p>
            <a:pPr indent="0" lvl="0" marL="0" rtl="0" algn="l">
              <a:spcBef>
                <a:spcPts val="1000"/>
              </a:spcBef>
              <a:spcAft>
                <a:spcPts val="0"/>
              </a:spcAft>
              <a:buNone/>
            </a:pPr>
            <a:r>
              <a:rPr i="1" lang="en-IN" sz="1400">
                <a:latin typeface="Arial"/>
                <a:ea typeface="Arial"/>
                <a:cs typeface="Arial"/>
                <a:sym typeface="Arial"/>
              </a:rPr>
              <a:t>This chart highlights </a:t>
            </a:r>
            <a:r>
              <a:rPr b="1" i="1" lang="en-IN" sz="1400">
                <a:latin typeface="Arial"/>
                <a:ea typeface="Arial"/>
                <a:cs typeface="Arial"/>
                <a:sym typeface="Arial"/>
              </a:rPr>
              <a:t>salary spread, with most earnings clustered low</a:t>
            </a:r>
            <a:r>
              <a:rPr i="1" lang="en-IN" sz="1400">
                <a:latin typeface="Arial"/>
                <a:ea typeface="Arial"/>
                <a:cs typeface="Arial"/>
                <a:sym typeface="Arial"/>
              </a:rPr>
              <a:t> and a small tail for higher salaries.</a:t>
            </a:r>
            <a:endParaRPr i="1" sz="3100"/>
          </a:p>
        </p:txBody>
      </p:sp>
      <p:pic>
        <p:nvPicPr>
          <p:cNvPr id="148" name="Google Shape;148;p20"/>
          <p:cNvPicPr preferRelativeResize="0"/>
          <p:nvPr/>
        </p:nvPicPr>
        <p:blipFill>
          <a:blip r:embed="rId3">
            <a:alphaModFix/>
          </a:blip>
          <a:stretch>
            <a:fillRect/>
          </a:stretch>
        </p:blipFill>
        <p:spPr>
          <a:xfrm>
            <a:off x="571500" y="202525"/>
            <a:ext cx="10782299" cy="4457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idx="1" type="body"/>
          </p:nvPr>
        </p:nvSpPr>
        <p:spPr>
          <a:xfrm>
            <a:off x="7423700" y="365125"/>
            <a:ext cx="3930000" cy="5811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i="1" lang="en-IN" sz="1800">
                <a:latin typeface="Arial"/>
                <a:ea typeface="Arial"/>
                <a:cs typeface="Arial"/>
                <a:sym typeface="Arial"/>
              </a:rPr>
              <a:t>Software Engineer is the most common designation</a:t>
            </a:r>
            <a:r>
              <a:rPr i="1" lang="en-IN" sz="1800">
                <a:latin typeface="Arial"/>
                <a:ea typeface="Arial"/>
                <a:cs typeface="Arial"/>
                <a:sym typeface="Arial"/>
              </a:rPr>
              <a:t>, with the highest count among all roles.</a:t>
            </a:r>
            <a:endParaRPr i="1" sz="1800">
              <a:latin typeface="Arial"/>
              <a:ea typeface="Arial"/>
              <a:cs typeface="Arial"/>
              <a:sym typeface="Arial"/>
            </a:endParaRPr>
          </a:p>
          <a:p>
            <a:pPr indent="0" lvl="0" marL="0" rtl="0" algn="l">
              <a:spcBef>
                <a:spcPts val="1000"/>
              </a:spcBef>
              <a:spcAft>
                <a:spcPts val="0"/>
              </a:spcAft>
              <a:buNone/>
            </a:pPr>
            <a:r>
              <a:rPr b="1" i="1" lang="en-IN" sz="1800">
                <a:latin typeface="Arial"/>
                <a:ea typeface="Arial"/>
                <a:cs typeface="Arial"/>
                <a:sym typeface="Arial"/>
              </a:rPr>
              <a:t>System Engineer and Software Developer are also popular</a:t>
            </a:r>
            <a:r>
              <a:rPr i="1" lang="en-IN" sz="1800">
                <a:latin typeface="Arial"/>
                <a:ea typeface="Arial"/>
                <a:cs typeface="Arial"/>
                <a:sym typeface="Arial"/>
              </a:rPr>
              <a:t>, with relatively high counts.</a:t>
            </a:r>
            <a:endParaRPr i="1" sz="1800">
              <a:latin typeface="Arial"/>
              <a:ea typeface="Arial"/>
              <a:cs typeface="Arial"/>
              <a:sym typeface="Arial"/>
            </a:endParaRPr>
          </a:p>
          <a:p>
            <a:pPr indent="0" lvl="0" marL="0" rtl="0" algn="l">
              <a:spcBef>
                <a:spcPts val="1000"/>
              </a:spcBef>
              <a:spcAft>
                <a:spcPts val="0"/>
              </a:spcAft>
              <a:buNone/>
            </a:pPr>
            <a:r>
              <a:rPr i="1" lang="en-IN" sz="1800">
                <a:latin typeface="Arial"/>
                <a:ea typeface="Arial"/>
                <a:cs typeface="Arial"/>
                <a:sym typeface="Arial"/>
              </a:rPr>
              <a:t>Roles like </a:t>
            </a:r>
            <a:r>
              <a:rPr b="1" i="1" lang="en-IN" sz="1800">
                <a:latin typeface="Arial"/>
                <a:ea typeface="Arial"/>
                <a:cs typeface="Arial"/>
                <a:sym typeface="Arial"/>
              </a:rPr>
              <a:t>Senior Software Engineer, Programmer Analyst, and Technical Support Engineer</a:t>
            </a:r>
            <a:r>
              <a:rPr i="1" lang="en-IN" sz="1800">
                <a:latin typeface="Arial"/>
                <a:ea typeface="Arial"/>
                <a:cs typeface="Arial"/>
                <a:sym typeface="Arial"/>
              </a:rPr>
              <a:t> have lower counts compared to the top designations.</a:t>
            </a:r>
            <a:endParaRPr i="1" sz="1800">
              <a:latin typeface="Arial"/>
              <a:ea typeface="Arial"/>
              <a:cs typeface="Arial"/>
              <a:sym typeface="Arial"/>
            </a:endParaRPr>
          </a:p>
          <a:p>
            <a:pPr indent="0" lvl="0" marL="0" rtl="0" algn="l">
              <a:spcBef>
                <a:spcPts val="1000"/>
              </a:spcBef>
              <a:spcAft>
                <a:spcPts val="0"/>
              </a:spcAft>
              <a:buNone/>
            </a:pPr>
            <a:r>
              <a:rPr b="1" i="1" lang="en-IN" sz="1800">
                <a:latin typeface="Arial"/>
                <a:ea typeface="Arial"/>
                <a:cs typeface="Arial"/>
                <a:sym typeface="Arial"/>
              </a:rPr>
              <a:t>Java Software Engineer and Software Test Engineer</a:t>
            </a:r>
            <a:r>
              <a:rPr i="1" lang="en-IN" sz="1800">
                <a:latin typeface="Arial"/>
                <a:ea typeface="Arial"/>
                <a:cs typeface="Arial"/>
                <a:sym typeface="Arial"/>
              </a:rPr>
              <a:t> are present, but with moderate frequency.</a:t>
            </a:r>
            <a:endParaRPr i="1" sz="1800">
              <a:latin typeface="Arial"/>
              <a:ea typeface="Arial"/>
              <a:cs typeface="Arial"/>
              <a:sym typeface="Arial"/>
            </a:endParaRPr>
          </a:p>
          <a:p>
            <a:pPr indent="0" lvl="0" marL="0" rtl="0" algn="l">
              <a:spcBef>
                <a:spcPts val="1000"/>
              </a:spcBef>
              <a:spcAft>
                <a:spcPts val="0"/>
              </a:spcAft>
              <a:buNone/>
            </a:pPr>
            <a:r>
              <a:rPr i="1" lang="en-IN" sz="1800">
                <a:latin typeface="Arial"/>
                <a:ea typeface="Arial"/>
                <a:cs typeface="Arial"/>
                <a:sym typeface="Arial"/>
              </a:rPr>
              <a:t>This plot shows </a:t>
            </a:r>
            <a:r>
              <a:rPr b="1" i="1" lang="en-IN" sz="1800">
                <a:latin typeface="Arial"/>
                <a:ea typeface="Arial"/>
                <a:cs typeface="Arial"/>
                <a:sym typeface="Arial"/>
              </a:rPr>
              <a:t>which job titles are most common</a:t>
            </a:r>
            <a:r>
              <a:rPr i="1" lang="en-IN" sz="1800">
                <a:latin typeface="Arial"/>
                <a:ea typeface="Arial"/>
                <a:cs typeface="Arial"/>
                <a:sym typeface="Arial"/>
              </a:rPr>
              <a:t>, helpful for understanding workforce distribution across roles.</a:t>
            </a:r>
            <a:endParaRPr i="1" sz="1800"/>
          </a:p>
        </p:txBody>
      </p:sp>
      <p:pic>
        <p:nvPicPr>
          <p:cNvPr id="155" name="Google Shape;155;p21"/>
          <p:cNvPicPr preferRelativeResize="0"/>
          <p:nvPr/>
        </p:nvPicPr>
        <p:blipFill>
          <a:blip r:embed="rId3">
            <a:alphaModFix/>
          </a:blip>
          <a:stretch>
            <a:fillRect/>
          </a:stretch>
        </p:blipFill>
        <p:spPr>
          <a:xfrm>
            <a:off x="838200" y="365125"/>
            <a:ext cx="6585501" cy="56406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