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Canva Sans" panose="020B0604020202020204" charset="0"/>
      <p:regular r:id="rId26"/>
    </p:embeddedFont>
    <p:embeddedFont>
      <p:font typeface="Canva Sans Bold" panose="020B0604020202020204" charset="0"/>
      <p:regular r:id="rId27"/>
    </p:embeddedFont>
    <p:embeddedFont>
      <p:font typeface="HK Grotesk Bold" panose="020B0604020202020204" charset="0"/>
      <p:regular r:id="rId28"/>
    </p:embeddedFont>
    <p:embeddedFont>
      <p:font typeface="HK Grotesk Medium"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Learn/Serverside/Django/Introduc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240050" y="331682"/>
            <a:ext cx="17807900" cy="6778134"/>
          </a:xfrm>
          <a:custGeom>
            <a:avLst/>
            <a:gdLst/>
            <a:ahLst/>
            <a:cxnLst/>
            <a:rect l="l" t="t" r="r" b="b"/>
            <a:pathLst>
              <a:path w="17807900" h="6778134">
                <a:moveTo>
                  <a:pt x="0" y="0"/>
                </a:moveTo>
                <a:lnTo>
                  <a:pt x="17807900" y="0"/>
                </a:lnTo>
                <a:lnTo>
                  <a:pt x="17807900" y="6778135"/>
                </a:lnTo>
                <a:lnTo>
                  <a:pt x="0" y="6778135"/>
                </a:lnTo>
                <a:lnTo>
                  <a:pt x="0" y="0"/>
                </a:lnTo>
                <a:close/>
              </a:path>
            </a:pathLst>
          </a:custGeom>
          <a:blipFill>
            <a:blip r:embed="rId2">
              <a:alphaModFix amt="61000"/>
            </a:blip>
            <a:stretch>
              <a:fillRect t="-31591" b="-43449"/>
            </a:stretch>
          </a:blipFill>
        </p:spPr>
      </p:sp>
      <p:sp>
        <p:nvSpPr>
          <p:cNvPr id="3" name="TextBox 3"/>
          <p:cNvSpPr txBox="1"/>
          <p:nvPr/>
        </p:nvSpPr>
        <p:spPr>
          <a:xfrm>
            <a:off x="1390470" y="1626554"/>
            <a:ext cx="13411632" cy="4098640"/>
          </a:xfrm>
          <a:prstGeom prst="rect">
            <a:avLst/>
          </a:prstGeom>
        </p:spPr>
        <p:txBody>
          <a:bodyPr lIns="0" tIns="0" rIns="0" bIns="0" rtlCol="0" anchor="t">
            <a:spAutoFit/>
          </a:bodyPr>
          <a:lstStyle/>
          <a:p>
            <a:pPr>
              <a:lnSpc>
                <a:spcPts val="10634"/>
              </a:lnSpc>
            </a:pPr>
            <a:r>
              <a:rPr lang="en-US" sz="10851">
                <a:solidFill>
                  <a:srgbClr val="FFFFFF"/>
                </a:solidFill>
                <a:latin typeface="HK Grotesk Bold"/>
              </a:rPr>
              <a:t>SENTIMENT ANALYSIS ON TEXT</a:t>
            </a:r>
          </a:p>
          <a:p>
            <a:pPr>
              <a:lnSpc>
                <a:spcPts val="10634"/>
              </a:lnSpc>
            </a:pPr>
            <a:r>
              <a:rPr lang="en-US" sz="10851">
                <a:solidFill>
                  <a:srgbClr val="FFFFFF"/>
                </a:solidFill>
                <a:latin typeface="HK Grotesk Bold"/>
              </a:rPr>
              <a:t>       </a:t>
            </a:r>
          </a:p>
        </p:txBody>
      </p:sp>
      <p:sp>
        <p:nvSpPr>
          <p:cNvPr id="4" name="TextBox 4"/>
          <p:cNvSpPr txBox="1"/>
          <p:nvPr/>
        </p:nvSpPr>
        <p:spPr>
          <a:xfrm>
            <a:off x="1390470" y="4424058"/>
            <a:ext cx="7888777" cy="470512"/>
          </a:xfrm>
          <a:prstGeom prst="rect">
            <a:avLst/>
          </a:prstGeom>
        </p:spPr>
        <p:txBody>
          <a:bodyPr lIns="0" tIns="0" rIns="0" bIns="0" rtlCol="0" anchor="t">
            <a:spAutoFit/>
          </a:bodyPr>
          <a:lstStyle/>
          <a:p>
            <a:pPr>
              <a:lnSpc>
                <a:spcPts val="3712"/>
              </a:lnSpc>
              <a:spcBef>
                <a:spcPct val="0"/>
              </a:spcBef>
            </a:pPr>
            <a:r>
              <a:rPr lang="en-US" sz="2651">
                <a:solidFill>
                  <a:srgbClr val="FFFFFF"/>
                </a:solidFill>
                <a:latin typeface="HK Grotesk Medium"/>
              </a:rPr>
              <a:t>USING BERT NEURAL NETWORK</a:t>
            </a:r>
          </a:p>
        </p:txBody>
      </p:sp>
      <p:sp>
        <p:nvSpPr>
          <p:cNvPr id="5" name="TextBox 5"/>
          <p:cNvSpPr txBox="1"/>
          <p:nvPr/>
        </p:nvSpPr>
        <p:spPr>
          <a:xfrm>
            <a:off x="11321425" y="7648240"/>
            <a:ext cx="5937875" cy="2082165"/>
          </a:xfrm>
          <a:prstGeom prst="rect">
            <a:avLst/>
          </a:prstGeom>
        </p:spPr>
        <p:txBody>
          <a:bodyPr lIns="0" tIns="0" rIns="0" bIns="0" rtlCol="0" anchor="t">
            <a:spAutoFit/>
          </a:bodyPr>
          <a:lstStyle/>
          <a:p>
            <a:pPr algn="just">
              <a:lnSpc>
                <a:spcPts val="3359"/>
              </a:lnSpc>
            </a:pPr>
            <a:r>
              <a:rPr lang="en-US" sz="2400">
                <a:solidFill>
                  <a:srgbClr val="FFFFFF"/>
                </a:solidFill>
                <a:latin typeface="HK Grotesk Medium"/>
              </a:rPr>
              <a:t>            PRESENTED BY</a:t>
            </a:r>
          </a:p>
          <a:p>
            <a:pPr marL="518160" lvl="1" indent="-259080" algn="just">
              <a:lnSpc>
                <a:spcPts val="3359"/>
              </a:lnSpc>
              <a:buFont typeface="Arial"/>
              <a:buChar char="•"/>
            </a:pPr>
            <a:r>
              <a:rPr lang="en-US" sz="2400">
                <a:solidFill>
                  <a:srgbClr val="FFFFFF"/>
                </a:solidFill>
                <a:latin typeface="HK Grotesk Medium"/>
              </a:rPr>
              <a:t>20Q91A05J5 (J ESHWAR)</a:t>
            </a:r>
          </a:p>
          <a:p>
            <a:pPr marL="518160" lvl="1" indent="-259080" algn="just">
              <a:lnSpc>
                <a:spcPts val="3359"/>
              </a:lnSpc>
              <a:buFont typeface="Arial"/>
              <a:buChar char="•"/>
            </a:pPr>
            <a:r>
              <a:rPr lang="en-US" sz="2400">
                <a:solidFill>
                  <a:srgbClr val="FFFFFF"/>
                </a:solidFill>
                <a:latin typeface="HK Grotesk Medium"/>
              </a:rPr>
              <a:t>20Q91A05I6 (P DIVYASRI)</a:t>
            </a:r>
          </a:p>
          <a:p>
            <a:pPr marL="518160" lvl="1" indent="-259080" algn="just">
              <a:lnSpc>
                <a:spcPts val="3359"/>
              </a:lnSpc>
              <a:buFont typeface="Arial"/>
              <a:buChar char="•"/>
            </a:pPr>
            <a:r>
              <a:rPr lang="en-US" sz="2400">
                <a:solidFill>
                  <a:srgbClr val="FFFFFF"/>
                </a:solidFill>
                <a:latin typeface="HK Grotesk Medium"/>
              </a:rPr>
              <a:t>20Q91A05I1 (S PRASAD)</a:t>
            </a:r>
          </a:p>
          <a:p>
            <a:pPr marL="518160" lvl="1" indent="-259080" algn="just">
              <a:lnSpc>
                <a:spcPts val="3359"/>
              </a:lnSpc>
              <a:buFont typeface="Arial"/>
              <a:buChar char="•"/>
            </a:pPr>
            <a:r>
              <a:rPr lang="en-US" sz="2400">
                <a:solidFill>
                  <a:srgbClr val="FFFFFF"/>
                </a:solidFill>
                <a:latin typeface="HK Grotesk Medium"/>
              </a:rPr>
              <a:t>20Q91A05J8 (K ANAND)</a:t>
            </a:r>
          </a:p>
        </p:txBody>
      </p:sp>
      <p:sp>
        <p:nvSpPr>
          <p:cNvPr id="6" name="TextBox 6"/>
          <p:cNvSpPr txBox="1"/>
          <p:nvPr/>
        </p:nvSpPr>
        <p:spPr>
          <a:xfrm>
            <a:off x="678246" y="8415637"/>
            <a:ext cx="3279577" cy="537845"/>
          </a:xfrm>
          <a:prstGeom prst="rect">
            <a:avLst/>
          </a:prstGeom>
        </p:spPr>
        <p:txBody>
          <a:bodyPr lIns="0" tIns="0" rIns="0" bIns="0" rtlCol="0" anchor="t">
            <a:spAutoFit/>
          </a:bodyPr>
          <a:lstStyle/>
          <a:p>
            <a:pPr algn="ctr">
              <a:lnSpc>
                <a:spcPts val="4480"/>
              </a:lnSpc>
            </a:pPr>
            <a:r>
              <a:rPr lang="en-US" sz="3200">
                <a:solidFill>
                  <a:srgbClr val="FFFFFF"/>
                </a:solidFill>
                <a:latin typeface="Canva Sans"/>
              </a:rPr>
              <a:t>MR.Y.SHIVA RAO</a:t>
            </a:r>
          </a:p>
        </p:txBody>
      </p:sp>
      <p:sp>
        <p:nvSpPr>
          <p:cNvPr id="7" name="TextBox 7"/>
          <p:cNvSpPr txBox="1"/>
          <p:nvPr/>
        </p:nvSpPr>
        <p:spPr>
          <a:xfrm>
            <a:off x="302829" y="7864710"/>
            <a:ext cx="5396340" cy="473773"/>
          </a:xfrm>
          <a:prstGeom prst="rect">
            <a:avLst/>
          </a:prstGeom>
        </p:spPr>
        <p:txBody>
          <a:bodyPr lIns="0" tIns="0" rIns="0" bIns="0" rtlCol="0" anchor="t">
            <a:spAutoFit/>
          </a:bodyPr>
          <a:lstStyle/>
          <a:p>
            <a:pPr algn="ctr">
              <a:lnSpc>
                <a:spcPts val="3998"/>
              </a:lnSpc>
            </a:pPr>
            <a:r>
              <a:rPr lang="en-US" sz="2855">
                <a:solidFill>
                  <a:srgbClr val="FFFFFF"/>
                </a:solidFill>
                <a:latin typeface="Canva Sans"/>
              </a:rPr>
              <a:t>UNDER THE GUIDENCE OF</a:t>
            </a:r>
          </a:p>
        </p:txBody>
      </p:sp>
      <p:sp>
        <p:nvSpPr>
          <p:cNvPr id="8" name="TextBox 8"/>
          <p:cNvSpPr txBox="1"/>
          <p:nvPr/>
        </p:nvSpPr>
        <p:spPr>
          <a:xfrm>
            <a:off x="678246" y="9488989"/>
            <a:ext cx="3902750" cy="514350"/>
          </a:xfrm>
          <a:prstGeom prst="rect">
            <a:avLst/>
          </a:prstGeom>
        </p:spPr>
        <p:txBody>
          <a:bodyPr lIns="0" tIns="0" rIns="0" bIns="0" rtlCol="0" anchor="t">
            <a:spAutoFit/>
          </a:bodyPr>
          <a:lstStyle/>
          <a:p>
            <a:pPr algn="ctr">
              <a:lnSpc>
                <a:spcPts val="4200"/>
              </a:lnSpc>
            </a:pPr>
            <a:r>
              <a:rPr lang="en-US" sz="3000" dirty="0">
                <a:solidFill>
                  <a:srgbClr val="FFFFFF"/>
                </a:solidFill>
                <a:latin typeface="Canva Sans"/>
              </a:rPr>
              <a:t>(Assistant Professor)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1028700" y="4643155"/>
            <a:ext cx="714338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ADVANTAGES</a:t>
            </a:r>
          </a:p>
        </p:txBody>
      </p:sp>
      <p:sp>
        <p:nvSpPr>
          <p:cNvPr id="3" name="AutoShape 3"/>
          <p:cNvSpPr/>
          <p:nvPr/>
        </p:nvSpPr>
        <p:spPr>
          <a:xfrm>
            <a:off x="9144000" y="-90712"/>
            <a:ext cx="9144000" cy="10347474"/>
          </a:xfrm>
          <a:prstGeom prst="rect">
            <a:avLst/>
          </a:prstGeom>
          <a:solidFill>
            <a:srgbClr val="FFFFFF"/>
          </a:solidFill>
        </p:spPr>
      </p:sp>
      <p:sp>
        <p:nvSpPr>
          <p:cNvPr id="4" name="TextBox 4"/>
          <p:cNvSpPr txBox="1"/>
          <p:nvPr/>
        </p:nvSpPr>
        <p:spPr>
          <a:xfrm>
            <a:off x="10587975" y="1801124"/>
            <a:ext cx="6239722" cy="495300"/>
          </a:xfrm>
          <a:prstGeom prst="rect">
            <a:avLst/>
          </a:prstGeom>
        </p:spPr>
        <p:txBody>
          <a:bodyPr lIns="0" tIns="0" rIns="0" bIns="0" rtlCol="0" anchor="t">
            <a:spAutoFit/>
          </a:bodyPr>
          <a:lstStyle/>
          <a:p>
            <a:pPr>
              <a:lnSpc>
                <a:spcPts val="3839"/>
              </a:lnSpc>
            </a:pPr>
            <a:r>
              <a:rPr lang="en-US" sz="3199">
                <a:solidFill>
                  <a:srgbClr val="171717"/>
                </a:solidFill>
                <a:latin typeface="HK Grotesk Bold"/>
              </a:rPr>
              <a:t>CONTEXTUAL UNDERSTANDING</a:t>
            </a:r>
          </a:p>
        </p:txBody>
      </p:sp>
      <p:sp>
        <p:nvSpPr>
          <p:cNvPr id="5" name="TextBox 5"/>
          <p:cNvSpPr txBox="1"/>
          <p:nvPr/>
        </p:nvSpPr>
        <p:spPr>
          <a:xfrm>
            <a:off x="10011133" y="3358731"/>
            <a:ext cx="5855161" cy="480713"/>
          </a:xfrm>
          <a:prstGeom prst="rect">
            <a:avLst/>
          </a:prstGeom>
        </p:spPr>
        <p:txBody>
          <a:bodyPr lIns="0" tIns="0" rIns="0" bIns="0" rtlCol="0" anchor="t">
            <a:spAutoFit/>
          </a:bodyPr>
          <a:lstStyle/>
          <a:p>
            <a:pPr marL="0" lvl="0" indent="0" algn="ctr">
              <a:lnSpc>
                <a:spcPts val="3839"/>
              </a:lnSpc>
              <a:spcBef>
                <a:spcPct val="0"/>
              </a:spcBef>
            </a:pPr>
            <a:r>
              <a:rPr lang="en-US" sz="3199">
                <a:solidFill>
                  <a:srgbClr val="171717"/>
                </a:solidFill>
                <a:latin typeface="HK Grotesk Bold"/>
              </a:rPr>
              <a:t>MULTILINGUAL SUPPORT</a:t>
            </a:r>
          </a:p>
        </p:txBody>
      </p:sp>
      <p:sp>
        <p:nvSpPr>
          <p:cNvPr id="6" name="TextBox 6"/>
          <p:cNvSpPr txBox="1"/>
          <p:nvPr/>
        </p:nvSpPr>
        <p:spPr>
          <a:xfrm>
            <a:off x="10587975" y="4837907"/>
            <a:ext cx="6936740" cy="480713"/>
          </a:xfrm>
          <a:prstGeom prst="rect">
            <a:avLst/>
          </a:prstGeom>
        </p:spPr>
        <p:txBody>
          <a:bodyPr lIns="0" tIns="0" rIns="0" bIns="0" rtlCol="0" anchor="t">
            <a:spAutoFit/>
          </a:bodyPr>
          <a:lstStyle/>
          <a:p>
            <a:pPr marL="0" lvl="0" indent="0" algn="ctr">
              <a:lnSpc>
                <a:spcPts val="3839"/>
              </a:lnSpc>
              <a:spcBef>
                <a:spcPct val="0"/>
              </a:spcBef>
            </a:pPr>
            <a:r>
              <a:rPr lang="en-US" sz="3199">
                <a:solidFill>
                  <a:srgbClr val="171717"/>
                </a:solidFill>
                <a:latin typeface="HK Grotesk Bold"/>
              </a:rPr>
              <a:t>STATE OF THE ART PERFORMANCE</a:t>
            </a:r>
          </a:p>
        </p:txBody>
      </p:sp>
      <p:sp>
        <p:nvSpPr>
          <p:cNvPr id="7" name="AutoShape 7"/>
          <p:cNvSpPr/>
          <p:nvPr/>
        </p:nvSpPr>
        <p:spPr>
          <a:xfrm rot="-5400000">
            <a:off x="7583203" y="616657"/>
            <a:ext cx="35651" cy="1142120"/>
          </a:xfrm>
          <a:prstGeom prst="rect">
            <a:avLst/>
          </a:prstGeom>
          <a:solidFill>
            <a:srgbClr val="FFFFFF"/>
          </a:solidFill>
        </p:spPr>
      </p:sp>
      <p:sp>
        <p:nvSpPr>
          <p:cNvPr id="8" name="TextBox 8"/>
          <p:cNvSpPr txBox="1"/>
          <p:nvPr/>
        </p:nvSpPr>
        <p:spPr>
          <a:xfrm>
            <a:off x="10587975" y="6091561"/>
            <a:ext cx="5855161" cy="495300"/>
          </a:xfrm>
          <a:prstGeom prst="rect">
            <a:avLst/>
          </a:prstGeom>
        </p:spPr>
        <p:txBody>
          <a:bodyPr lIns="0" tIns="0" rIns="0" bIns="0" rtlCol="0" anchor="t">
            <a:spAutoFit/>
          </a:bodyPr>
          <a:lstStyle/>
          <a:p>
            <a:pPr>
              <a:lnSpc>
                <a:spcPts val="3839"/>
              </a:lnSpc>
            </a:pPr>
            <a:r>
              <a:rPr lang="en-US" sz="3199">
                <a:solidFill>
                  <a:srgbClr val="171717"/>
                </a:solidFill>
                <a:latin typeface="HK Grotesk Bold"/>
              </a:rPr>
              <a:t>TRANSFER LEARNING</a:t>
            </a:r>
          </a:p>
        </p:txBody>
      </p:sp>
      <p:sp>
        <p:nvSpPr>
          <p:cNvPr id="9" name="TextBox 9"/>
          <p:cNvSpPr txBox="1"/>
          <p:nvPr/>
        </p:nvSpPr>
        <p:spPr>
          <a:xfrm>
            <a:off x="10587975" y="7615977"/>
            <a:ext cx="5855161" cy="495300"/>
          </a:xfrm>
          <a:prstGeom prst="rect">
            <a:avLst/>
          </a:prstGeom>
        </p:spPr>
        <p:txBody>
          <a:bodyPr lIns="0" tIns="0" rIns="0" bIns="0" rtlCol="0" anchor="t">
            <a:spAutoFit/>
          </a:bodyPr>
          <a:lstStyle/>
          <a:p>
            <a:pPr>
              <a:lnSpc>
                <a:spcPts val="3839"/>
              </a:lnSpc>
            </a:pPr>
            <a:r>
              <a:rPr lang="en-US" sz="3199">
                <a:solidFill>
                  <a:srgbClr val="171717"/>
                </a:solidFill>
                <a:latin typeface="HK Grotesk Bold"/>
              </a:rPr>
              <a:t>HANDLING AMBIGUITY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3038436" y="1847619"/>
            <a:ext cx="1221112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APPLICATIONS</a:t>
            </a:r>
          </a:p>
        </p:txBody>
      </p:sp>
      <p:grpSp>
        <p:nvGrpSpPr>
          <p:cNvPr id="3" name="Group 3"/>
          <p:cNvGrpSpPr/>
          <p:nvPr/>
        </p:nvGrpSpPr>
        <p:grpSpPr>
          <a:xfrm>
            <a:off x="1028700" y="4161545"/>
            <a:ext cx="4745190" cy="4497848"/>
            <a:chOff x="0" y="0"/>
            <a:chExt cx="6326920" cy="5997131"/>
          </a:xfrm>
        </p:grpSpPr>
        <p:sp>
          <p:nvSpPr>
            <p:cNvPr id="4" name="TextBox 4"/>
            <p:cNvSpPr txBox="1"/>
            <p:nvPr/>
          </p:nvSpPr>
          <p:spPr>
            <a:xfrm>
              <a:off x="0" y="-9525"/>
              <a:ext cx="6326920" cy="637776"/>
            </a:xfrm>
            <a:prstGeom prst="rect">
              <a:avLst/>
            </a:prstGeom>
          </p:spPr>
          <p:txBody>
            <a:bodyPr lIns="0" tIns="0" rIns="0" bIns="0" rtlCol="0" anchor="t">
              <a:spAutoFit/>
            </a:bodyPr>
            <a:lstStyle/>
            <a:p>
              <a:pPr algn="ctr">
                <a:lnSpc>
                  <a:spcPts val="3839"/>
                </a:lnSpc>
              </a:pPr>
              <a:r>
                <a:rPr lang="en-US" sz="3199">
                  <a:solidFill>
                    <a:srgbClr val="FFFFFF"/>
                  </a:solidFill>
                  <a:latin typeface="HK Grotesk Bold"/>
                </a:rPr>
                <a:t>HEALTH CARE</a:t>
              </a:r>
            </a:p>
          </p:txBody>
        </p:sp>
        <p:sp>
          <p:nvSpPr>
            <p:cNvPr id="5" name="TextBox 5"/>
            <p:cNvSpPr txBox="1"/>
            <p:nvPr/>
          </p:nvSpPr>
          <p:spPr>
            <a:xfrm>
              <a:off x="587812" y="3217493"/>
              <a:ext cx="5151296" cy="2779637"/>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To analyze patient reviews and feedback, helping hospitals and healthcare.</a:t>
              </a:r>
            </a:p>
          </p:txBody>
        </p:sp>
        <p:sp>
          <p:nvSpPr>
            <p:cNvPr id="6" name="AutoShape 6"/>
            <p:cNvSpPr/>
            <p:nvPr/>
          </p:nvSpPr>
          <p:spPr>
            <a:xfrm rot="-10800000">
              <a:off x="3139693" y="1304775"/>
              <a:ext cx="47534" cy="1353049"/>
            </a:xfrm>
            <a:prstGeom prst="rect">
              <a:avLst/>
            </a:prstGeom>
            <a:solidFill>
              <a:srgbClr val="FFFFFF"/>
            </a:solidFill>
          </p:spPr>
        </p:sp>
      </p:grpSp>
      <p:grpSp>
        <p:nvGrpSpPr>
          <p:cNvPr id="7" name="Group 7"/>
          <p:cNvGrpSpPr/>
          <p:nvPr/>
        </p:nvGrpSpPr>
        <p:grpSpPr>
          <a:xfrm>
            <a:off x="6771405" y="4161545"/>
            <a:ext cx="4745190" cy="3970118"/>
            <a:chOff x="0" y="0"/>
            <a:chExt cx="6326920" cy="5293490"/>
          </a:xfrm>
        </p:grpSpPr>
        <p:sp>
          <p:nvSpPr>
            <p:cNvPr id="8" name="TextBox 8"/>
            <p:cNvSpPr txBox="1"/>
            <p:nvPr/>
          </p:nvSpPr>
          <p:spPr>
            <a:xfrm>
              <a:off x="0" y="-9525"/>
              <a:ext cx="6326920" cy="637776"/>
            </a:xfrm>
            <a:prstGeom prst="rect">
              <a:avLst/>
            </a:prstGeom>
          </p:spPr>
          <p:txBody>
            <a:bodyPr lIns="0" tIns="0" rIns="0" bIns="0" rtlCol="0" anchor="t">
              <a:spAutoFit/>
            </a:bodyPr>
            <a:lstStyle/>
            <a:p>
              <a:pPr algn="ctr">
                <a:lnSpc>
                  <a:spcPts val="3839"/>
                </a:lnSpc>
              </a:pPr>
              <a:r>
                <a:rPr lang="en-US" sz="3199">
                  <a:solidFill>
                    <a:srgbClr val="FFFFFF"/>
                  </a:solidFill>
                  <a:latin typeface="HK Grotesk Bold"/>
                </a:rPr>
                <a:t>E-COMMERCE</a:t>
              </a:r>
            </a:p>
          </p:txBody>
        </p:sp>
        <p:sp>
          <p:nvSpPr>
            <p:cNvPr id="9" name="TextBox 9"/>
            <p:cNvSpPr txBox="1"/>
            <p:nvPr/>
          </p:nvSpPr>
          <p:spPr>
            <a:xfrm>
              <a:off x="587812" y="3217493"/>
              <a:ext cx="5151296" cy="2075997"/>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To analyze customers reviews and feedback on product.</a:t>
              </a:r>
            </a:p>
          </p:txBody>
        </p:sp>
        <p:sp>
          <p:nvSpPr>
            <p:cNvPr id="10" name="AutoShape 10"/>
            <p:cNvSpPr/>
            <p:nvPr/>
          </p:nvSpPr>
          <p:spPr>
            <a:xfrm rot="-10800000">
              <a:off x="3139693" y="1304775"/>
              <a:ext cx="47534" cy="1353049"/>
            </a:xfrm>
            <a:prstGeom prst="rect">
              <a:avLst/>
            </a:prstGeom>
            <a:solidFill>
              <a:srgbClr val="FFFFFF"/>
            </a:solidFill>
          </p:spPr>
        </p:sp>
      </p:grpSp>
      <p:grpSp>
        <p:nvGrpSpPr>
          <p:cNvPr id="11" name="Group 11"/>
          <p:cNvGrpSpPr/>
          <p:nvPr/>
        </p:nvGrpSpPr>
        <p:grpSpPr>
          <a:xfrm>
            <a:off x="12514110" y="4161545"/>
            <a:ext cx="4745190" cy="4497848"/>
            <a:chOff x="0" y="0"/>
            <a:chExt cx="6326920" cy="5997131"/>
          </a:xfrm>
        </p:grpSpPr>
        <p:sp>
          <p:nvSpPr>
            <p:cNvPr id="12" name="TextBox 12"/>
            <p:cNvSpPr txBox="1"/>
            <p:nvPr/>
          </p:nvSpPr>
          <p:spPr>
            <a:xfrm>
              <a:off x="0" y="-9525"/>
              <a:ext cx="6326920" cy="637776"/>
            </a:xfrm>
            <a:prstGeom prst="rect">
              <a:avLst/>
            </a:prstGeom>
          </p:spPr>
          <p:txBody>
            <a:bodyPr lIns="0" tIns="0" rIns="0" bIns="0" rtlCol="0" anchor="t">
              <a:spAutoFit/>
            </a:bodyPr>
            <a:lstStyle/>
            <a:p>
              <a:pPr algn="ctr">
                <a:lnSpc>
                  <a:spcPts val="3839"/>
                </a:lnSpc>
              </a:pPr>
              <a:r>
                <a:rPr lang="en-US" sz="3199">
                  <a:solidFill>
                    <a:srgbClr val="FFFFFF"/>
                  </a:solidFill>
                  <a:latin typeface="HK Grotesk Bold"/>
                </a:rPr>
                <a:t>FINANCIAL SERVICES</a:t>
              </a:r>
            </a:p>
          </p:txBody>
        </p:sp>
        <p:sp>
          <p:nvSpPr>
            <p:cNvPr id="13" name="TextBox 13"/>
            <p:cNvSpPr txBox="1"/>
            <p:nvPr/>
          </p:nvSpPr>
          <p:spPr>
            <a:xfrm>
              <a:off x="587812" y="3217493"/>
              <a:ext cx="5151296" cy="2779637"/>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HK Grotesk Medium"/>
                </a:rPr>
                <a:t>To  analyze customer sentiment towards financial products and services.</a:t>
              </a:r>
            </a:p>
          </p:txBody>
        </p:sp>
        <p:sp>
          <p:nvSpPr>
            <p:cNvPr id="14" name="AutoShape 14"/>
            <p:cNvSpPr/>
            <p:nvPr/>
          </p:nvSpPr>
          <p:spPr>
            <a:xfrm rot="-10800000">
              <a:off x="3139693" y="1304775"/>
              <a:ext cx="47534" cy="1353049"/>
            </a:xfrm>
            <a:prstGeom prst="rect">
              <a:avLst/>
            </a:prstGeom>
            <a:solidFill>
              <a:srgbClr val="FFFFFF"/>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6192640" y="2083842"/>
            <a:ext cx="6123892" cy="7692145"/>
          </a:xfrm>
          <a:custGeom>
            <a:avLst/>
            <a:gdLst/>
            <a:ahLst/>
            <a:cxnLst/>
            <a:rect l="l" t="t" r="r" b="b"/>
            <a:pathLst>
              <a:path w="6123892" h="7692145">
                <a:moveTo>
                  <a:pt x="0" y="0"/>
                </a:moveTo>
                <a:lnTo>
                  <a:pt x="6123893" y="0"/>
                </a:lnTo>
                <a:lnTo>
                  <a:pt x="6123893" y="7692145"/>
                </a:lnTo>
                <a:lnTo>
                  <a:pt x="0" y="7692145"/>
                </a:lnTo>
                <a:lnTo>
                  <a:pt x="0" y="0"/>
                </a:lnTo>
                <a:close/>
              </a:path>
            </a:pathLst>
          </a:custGeom>
          <a:blipFill>
            <a:blip r:embed="rId2"/>
            <a:stretch>
              <a:fillRect t="-1412" b="-1412"/>
            </a:stretch>
          </a:blipFill>
        </p:spPr>
      </p:sp>
      <p:sp>
        <p:nvSpPr>
          <p:cNvPr id="3" name="TextBox 3"/>
          <p:cNvSpPr txBox="1"/>
          <p:nvPr/>
        </p:nvSpPr>
        <p:spPr>
          <a:xfrm>
            <a:off x="4637603" y="304443"/>
            <a:ext cx="9306997" cy="156654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Canva Sans Bold"/>
              </a:rPr>
              <a:t>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2738068" y="862181"/>
            <a:ext cx="1221112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MODULES</a:t>
            </a:r>
          </a:p>
        </p:txBody>
      </p:sp>
      <p:sp>
        <p:nvSpPr>
          <p:cNvPr id="3" name="TextBox 3"/>
          <p:cNvSpPr txBox="1"/>
          <p:nvPr/>
        </p:nvSpPr>
        <p:spPr>
          <a:xfrm>
            <a:off x="0" y="2901315"/>
            <a:ext cx="18288000" cy="6356985"/>
          </a:xfrm>
          <a:prstGeom prst="rect">
            <a:avLst/>
          </a:prstGeom>
        </p:spPr>
        <p:txBody>
          <a:bodyPr lIns="0" tIns="0" rIns="0" bIns="0" rtlCol="0" anchor="t">
            <a:spAutoFit/>
          </a:bodyPr>
          <a:lstStyle/>
          <a:p>
            <a:pPr marL="777240" lvl="1" indent="-388620">
              <a:lnSpc>
                <a:spcPts val="5040"/>
              </a:lnSpc>
              <a:buFont typeface="Arial"/>
              <a:buChar char="•"/>
            </a:pPr>
            <a:r>
              <a:rPr lang="en-US" sz="3600">
                <a:solidFill>
                  <a:srgbClr val="FFFFFF"/>
                </a:solidFill>
                <a:latin typeface="Canva Sans Bold"/>
              </a:rPr>
              <a:t>Product Review:</a:t>
            </a:r>
            <a:r>
              <a:rPr lang="en-US" sz="3600">
                <a:solidFill>
                  <a:srgbClr val="FFFFFF"/>
                </a:solidFill>
                <a:latin typeface="Canva Sans"/>
              </a:rPr>
              <a:t> It refers to the input text  for the sentiment analysis,The reviews can be from various sources</a:t>
            </a:r>
          </a:p>
          <a:p>
            <a:pPr>
              <a:lnSpc>
                <a:spcPts val="5040"/>
              </a:lnSpc>
            </a:pPr>
            <a:endParaRPr lang="en-US" sz="3600">
              <a:solidFill>
                <a:srgbClr val="FFFFFF"/>
              </a:solidFill>
              <a:latin typeface="Canva Sans"/>
            </a:endParaRPr>
          </a:p>
          <a:p>
            <a:pPr marL="777240" lvl="1" indent="-388620">
              <a:lnSpc>
                <a:spcPts val="5040"/>
              </a:lnSpc>
              <a:buFont typeface="Arial"/>
              <a:buChar char="•"/>
            </a:pPr>
            <a:r>
              <a:rPr lang="en-US" sz="3600">
                <a:solidFill>
                  <a:srgbClr val="FFFFFF"/>
                </a:solidFill>
                <a:latin typeface="Canva Sans Bold"/>
              </a:rPr>
              <a:t>Sentiment Identification:</a:t>
            </a:r>
            <a:r>
              <a:rPr lang="en-US" sz="3600">
                <a:solidFill>
                  <a:srgbClr val="FFFFFF"/>
                </a:solidFill>
                <a:latin typeface="Canva Sans"/>
              </a:rPr>
              <a:t> This step involves in identifying and extracting the sentiment from the text. Sentiment identification can be thought of as the preliminary analysis, Where you determine whether the sentiment is positive,negative, neutral.as mention earlier BERT plays a crucial role in this step </a:t>
            </a:r>
          </a:p>
          <a:p>
            <a:pPr algn="just">
              <a:lnSpc>
                <a:spcPts val="5040"/>
              </a:lnSpc>
            </a:pPr>
            <a:endParaRPr lang="en-US" sz="3600">
              <a:solidFill>
                <a:srgbClr val="FFFFFF"/>
              </a:solidFill>
              <a:latin typeface="Canva Sans"/>
            </a:endParaRPr>
          </a:p>
          <a:p>
            <a:pPr algn="ctr">
              <a:lnSpc>
                <a:spcPts val="5040"/>
              </a:lnSpc>
            </a:pPr>
            <a:endParaRPr lang="en-US" sz="3600">
              <a:solidFill>
                <a:srgbClr val="FFFFFF"/>
              </a:solidFill>
              <a:latin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381000" y="114300"/>
            <a:ext cx="16992601" cy="11038599"/>
          </a:xfrm>
          <a:prstGeom prst="rect">
            <a:avLst/>
          </a:prstGeom>
        </p:spPr>
        <p:txBody>
          <a:bodyPr wrap="square" lIns="0" tIns="0" rIns="0" bIns="0" rtlCol="0" anchor="t">
            <a:spAutoFit/>
          </a:bodyPr>
          <a:lstStyle/>
          <a:p>
            <a:pPr marL="734059" lvl="1" indent="-367030" algn="just">
              <a:lnSpc>
                <a:spcPts val="4759"/>
              </a:lnSpc>
              <a:buFont typeface="Arial"/>
              <a:buChar char="•"/>
            </a:pPr>
            <a:r>
              <a:rPr lang="en-US" sz="3399" dirty="0">
                <a:solidFill>
                  <a:srgbClr val="FFFFFF"/>
                </a:solidFill>
                <a:latin typeface="Canva Sans Bold"/>
              </a:rPr>
              <a:t>Feature Selection: </a:t>
            </a:r>
            <a:r>
              <a:rPr lang="en-US" sz="3399" dirty="0">
                <a:solidFill>
                  <a:srgbClr val="FFFFFF"/>
                </a:solidFill>
                <a:latin typeface="Canva Sans"/>
              </a:rPr>
              <a:t>Feature selection is choosing relevant aspects or attributes from the text that contribute to the sentiment analysis project. It involves identifying keywords that are indicative of sentiment analysis. </a:t>
            </a:r>
          </a:p>
          <a:p>
            <a:pPr algn="just">
              <a:lnSpc>
                <a:spcPts val="4759"/>
              </a:lnSpc>
            </a:pPr>
            <a:endParaRPr lang="en-US" sz="3399" dirty="0">
              <a:solidFill>
                <a:srgbClr val="FFFFFF"/>
              </a:solidFill>
              <a:latin typeface="Canva Sans"/>
            </a:endParaRPr>
          </a:p>
          <a:p>
            <a:pPr algn="just">
              <a:lnSpc>
                <a:spcPts val="4759"/>
              </a:lnSpc>
            </a:pPr>
            <a:endParaRPr lang="en-US" sz="3399" dirty="0">
              <a:solidFill>
                <a:srgbClr val="FFFFFF"/>
              </a:solidFill>
              <a:latin typeface="Canva Sans"/>
            </a:endParaRPr>
          </a:p>
          <a:p>
            <a:pPr marL="734059" lvl="1" indent="-367030" algn="just">
              <a:lnSpc>
                <a:spcPts val="4759"/>
              </a:lnSpc>
              <a:buFont typeface="Arial"/>
              <a:buChar char="•"/>
            </a:pPr>
            <a:r>
              <a:rPr lang="en-US" sz="3399" dirty="0">
                <a:solidFill>
                  <a:srgbClr val="FFFFFF"/>
                </a:solidFill>
                <a:latin typeface="Canva Sans Bold"/>
              </a:rPr>
              <a:t> Sentiment Classification: </a:t>
            </a:r>
            <a:r>
              <a:rPr lang="en-US" sz="3399" dirty="0">
                <a:solidFill>
                  <a:srgbClr val="FFFFFF"/>
                </a:solidFill>
                <a:latin typeface="Canva Sans"/>
              </a:rPr>
              <a:t>This is where the sentiment labels are assigned to each text based on the extracted features, in this case, it would be classifying the reviews as positive, negative, or neutral words</a:t>
            </a:r>
          </a:p>
          <a:p>
            <a:pPr algn="just">
              <a:lnSpc>
                <a:spcPts val="4759"/>
              </a:lnSpc>
            </a:pPr>
            <a:endParaRPr lang="en-US" sz="3399" dirty="0">
              <a:solidFill>
                <a:srgbClr val="FFFFFF"/>
              </a:solidFill>
              <a:latin typeface="Canva Sans"/>
            </a:endParaRPr>
          </a:p>
          <a:p>
            <a:pPr algn="just">
              <a:lnSpc>
                <a:spcPts val="4759"/>
              </a:lnSpc>
            </a:pPr>
            <a:endParaRPr lang="en-US" sz="3399" dirty="0">
              <a:solidFill>
                <a:srgbClr val="FFFFFF"/>
              </a:solidFill>
              <a:latin typeface="Canva Sans"/>
            </a:endParaRPr>
          </a:p>
          <a:p>
            <a:pPr marL="734059" lvl="1" indent="-367030" algn="just">
              <a:lnSpc>
                <a:spcPts val="4759"/>
              </a:lnSpc>
              <a:buFont typeface="Arial"/>
              <a:buChar char="•"/>
            </a:pPr>
            <a:r>
              <a:rPr lang="en-US" sz="3399" dirty="0">
                <a:solidFill>
                  <a:srgbClr val="FFFFFF"/>
                </a:solidFill>
                <a:latin typeface="Canva Sans Bold"/>
              </a:rPr>
              <a:t>Sentiment Polarity:</a:t>
            </a:r>
            <a:r>
              <a:rPr lang="en-US" sz="3399" dirty="0">
                <a:solidFill>
                  <a:srgbClr val="FFFFFF"/>
                </a:solidFill>
                <a:latin typeface="Canva Sans"/>
              </a:rPr>
              <a:t> Sentiment polarity refers to the degree or strength of sentiment within review, it can be positive, negative, or neutral, but it can also have different levels of intensity. For example, a review might express a strong positive sentiment a weak positive sentiment, a strong negative sentiment, or a weak negative sentiment. Understanding polarity provides more detailed insights into the sentiment expressed in the reviews.   </a:t>
            </a:r>
          </a:p>
          <a:p>
            <a:pPr algn="just">
              <a:lnSpc>
                <a:spcPts val="4759"/>
              </a:lnSpc>
            </a:pPr>
            <a:endParaRPr lang="en-US" sz="3399" dirty="0">
              <a:solidFill>
                <a:srgbClr val="FFFFFF"/>
              </a:solidFill>
              <a:latin typeface="Canva Sans"/>
            </a:endParaRPr>
          </a:p>
          <a:p>
            <a:pPr algn="just">
              <a:lnSpc>
                <a:spcPts val="4759"/>
              </a:lnSpc>
            </a:pPr>
            <a:endParaRPr lang="en-US" sz="3399" dirty="0">
              <a:solidFill>
                <a:srgbClr val="FFFFFF"/>
              </a:solidFill>
              <a:latin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4195226" y="572654"/>
            <a:ext cx="9897547" cy="1094740"/>
          </a:xfrm>
          <a:prstGeom prst="rect">
            <a:avLst/>
          </a:prstGeom>
        </p:spPr>
        <p:txBody>
          <a:bodyPr lIns="0" tIns="0" rIns="0" bIns="0" rtlCol="0" anchor="t">
            <a:spAutoFit/>
          </a:bodyPr>
          <a:lstStyle/>
          <a:p>
            <a:pPr algn="ctr">
              <a:lnSpc>
                <a:spcPts val="8959"/>
              </a:lnSpc>
            </a:pPr>
            <a:r>
              <a:rPr lang="en-US" sz="6399">
                <a:solidFill>
                  <a:srgbClr val="FFFFFF"/>
                </a:solidFill>
                <a:latin typeface="Canva Sans Bold"/>
              </a:rPr>
              <a:t>SYSTEM REQUIREMENTS</a:t>
            </a:r>
          </a:p>
        </p:txBody>
      </p:sp>
      <p:sp>
        <p:nvSpPr>
          <p:cNvPr id="3" name="TextBox 3"/>
          <p:cNvSpPr txBox="1"/>
          <p:nvPr/>
        </p:nvSpPr>
        <p:spPr>
          <a:xfrm>
            <a:off x="-476496" y="1813590"/>
            <a:ext cx="6264966" cy="1455420"/>
          </a:xfrm>
          <a:prstGeom prst="rect">
            <a:avLst/>
          </a:prstGeom>
        </p:spPr>
        <p:txBody>
          <a:bodyPr lIns="0" tIns="0" rIns="0" bIns="0" rtlCol="0" anchor="t">
            <a:spAutoFit/>
          </a:bodyPr>
          <a:lstStyle/>
          <a:p>
            <a:pPr algn="ctr">
              <a:lnSpc>
                <a:spcPts val="5880"/>
              </a:lnSpc>
            </a:pPr>
            <a:r>
              <a:rPr lang="en-US" sz="4200">
                <a:solidFill>
                  <a:srgbClr val="FFFFFF"/>
                </a:solidFill>
                <a:latin typeface="Canva Sans Bold"/>
              </a:rPr>
              <a:t>SOFTWARE:</a:t>
            </a:r>
          </a:p>
          <a:p>
            <a:pPr algn="ctr">
              <a:lnSpc>
                <a:spcPts val="5880"/>
              </a:lnSpc>
            </a:pPr>
            <a:endParaRPr lang="en-US" sz="4200">
              <a:solidFill>
                <a:srgbClr val="FFFFFF"/>
              </a:solidFill>
              <a:latin typeface="Canva Sans Bold"/>
            </a:endParaRPr>
          </a:p>
        </p:txBody>
      </p:sp>
      <p:sp>
        <p:nvSpPr>
          <p:cNvPr id="4" name="TextBox 4"/>
          <p:cNvSpPr txBox="1"/>
          <p:nvPr/>
        </p:nvSpPr>
        <p:spPr>
          <a:xfrm>
            <a:off x="593200" y="3202335"/>
            <a:ext cx="17101600" cy="178054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FFFFFF"/>
                </a:solidFill>
                <a:latin typeface="Canva Sans"/>
              </a:rPr>
              <a:t>IDE                 : Google Colab</a:t>
            </a:r>
          </a:p>
          <a:p>
            <a:pPr marL="734059" lvl="1" indent="-367030" algn="just">
              <a:lnSpc>
                <a:spcPts val="4759"/>
              </a:lnSpc>
              <a:buFont typeface="Arial"/>
              <a:buChar char="•"/>
            </a:pPr>
            <a:r>
              <a:rPr lang="en-US" sz="3399">
                <a:solidFill>
                  <a:srgbClr val="FFFFFF"/>
                </a:solidFill>
                <a:latin typeface="Canva Sans"/>
              </a:rPr>
              <a:t>LANGUAGE : Python</a:t>
            </a:r>
          </a:p>
          <a:p>
            <a:pPr marL="734059" lvl="1" indent="-367030" algn="just">
              <a:lnSpc>
                <a:spcPts val="4759"/>
              </a:lnSpc>
              <a:buFont typeface="Arial"/>
              <a:buChar char="•"/>
            </a:pPr>
            <a:r>
              <a:rPr lang="en-US" sz="3399">
                <a:solidFill>
                  <a:srgbClr val="FFFFFF"/>
                </a:solidFill>
                <a:latin typeface="Canva Sans"/>
              </a:rPr>
              <a:t>LIBRARIES   : BERT, Sci-kit learn,Transformers,Pandas</a:t>
            </a:r>
          </a:p>
        </p:txBody>
      </p:sp>
      <p:sp>
        <p:nvSpPr>
          <p:cNvPr id="5" name="TextBox 5"/>
          <p:cNvSpPr txBox="1"/>
          <p:nvPr/>
        </p:nvSpPr>
        <p:spPr>
          <a:xfrm>
            <a:off x="1028700" y="5460754"/>
            <a:ext cx="3254573" cy="712470"/>
          </a:xfrm>
          <a:prstGeom prst="rect">
            <a:avLst/>
          </a:prstGeom>
        </p:spPr>
        <p:txBody>
          <a:bodyPr lIns="0" tIns="0" rIns="0" bIns="0" rtlCol="0" anchor="t">
            <a:spAutoFit/>
          </a:bodyPr>
          <a:lstStyle/>
          <a:p>
            <a:pPr algn="ctr">
              <a:lnSpc>
                <a:spcPts val="5880"/>
              </a:lnSpc>
            </a:pPr>
            <a:r>
              <a:rPr lang="en-US" sz="4200">
                <a:solidFill>
                  <a:srgbClr val="FFFFFF"/>
                </a:solidFill>
                <a:latin typeface="Canva Sans Bold"/>
              </a:rPr>
              <a:t>HARDWARE:</a:t>
            </a:r>
          </a:p>
        </p:txBody>
      </p:sp>
      <p:sp>
        <p:nvSpPr>
          <p:cNvPr id="6" name="TextBox 6"/>
          <p:cNvSpPr txBox="1"/>
          <p:nvPr/>
        </p:nvSpPr>
        <p:spPr>
          <a:xfrm>
            <a:off x="580013" y="6517816"/>
            <a:ext cx="5200412" cy="238061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FFFFFF"/>
                </a:solidFill>
                <a:latin typeface="Canva Sans"/>
              </a:rPr>
              <a:t>RAM : 16GB Minimum</a:t>
            </a:r>
          </a:p>
          <a:p>
            <a:pPr marL="734059" lvl="1" indent="-367030" algn="just">
              <a:lnSpc>
                <a:spcPts val="4759"/>
              </a:lnSpc>
              <a:buFont typeface="Arial"/>
              <a:buChar char="•"/>
            </a:pPr>
            <a:r>
              <a:rPr lang="en-US" sz="3399">
                <a:solidFill>
                  <a:srgbClr val="FFFFFF"/>
                </a:solidFill>
                <a:latin typeface="Canva Sans"/>
              </a:rPr>
              <a:t>CPU  : I5 Processor</a:t>
            </a:r>
          </a:p>
          <a:p>
            <a:pPr marL="734059" lvl="1" indent="-367030" algn="just">
              <a:lnSpc>
                <a:spcPts val="4759"/>
              </a:lnSpc>
              <a:buFont typeface="Arial"/>
              <a:buChar char="•"/>
            </a:pPr>
            <a:r>
              <a:rPr lang="en-US" sz="3399">
                <a:solidFill>
                  <a:srgbClr val="FFFFFF"/>
                </a:solidFill>
                <a:latin typeface="Canva Sans"/>
              </a:rPr>
              <a:t>SSD   : 256 GB</a:t>
            </a:r>
          </a:p>
          <a:p>
            <a:pPr marL="734059" lvl="1" indent="-367030" algn="just">
              <a:lnSpc>
                <a:spcPts val="4759"/>
              </a:lnSpc>
              <a:buFont typeface="Arial"/>
              <a:buChar char="•"/>
            </a:pPr>
            <a:r>
              <a:rPr lang="en-US" sz="3399">
                <a:solidFill>
                  <a:srgbClr val="FFFFFF"/>
                </a:solidFill>
                <a:latin typeface="Canva Sans"/>
              </a:rPr>
              <a:t>GPU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917219" y="2878676"/>
            <a:ext cx="14148322" cy="5514528"/>
          </a:xfrm>
          <a:custGeom>
            <a:avLst/>
            <a:gdLst/>
            <a:ahLst/>
            <a:cxnLst/>
            <a:rect l="l" t="t" r="r" b="b"/>
            <a:pathLst>
              <a:path w="14148322" h="5514528">
                <a:moveTo>
                  <a:pt x="0" y="0"/>
                </a:moveTo>
                <a:lnTo>
                  <a:pt x="14148322" y="0"/>
                </a:lnTo>
                <a:lnTo>
                  <a:pt x="14148322" y="5514528"/>
                </a:lnTo>
                <a:lnTo>
                  <a:pt x="0" y="5514528"/>
                </a:lnTo>
                <a:lnTo>
                  <a:pt x="0" y="0"/>
                </a:lnTo>
                <a:close/>
              </a:path>
            </a:pathLst>
          </a:custGeom>
          <a:blipFill>
            <a:blip r:embed="rId2"/>
            <a:stretch>
              <a:fillRect t="-15788" r="-2090" b="-31545"/>
            </a:stretch>
          </a:blipFill>
        </p:spPr>
      </p:sp>
      <p:sp>
        <p:nvSpPr>
          <p:cNvPr id="3" name="TextBox 3"/>
          <p:cNvSpPr txBox="1"/>
          <p:nvPr/>
        </p:nvSpPr>
        <p:spPr>
          <a:xfrm>
            <a:off x="5414367" y="218691"/>
            <a:ext cx="7459266" cy="1094740"/>
          </a:xfrm>
          <a:prstGeom prst="rect">
            <a:avLst/>
          </a:prstGeom>
        </p:spPr>
        <p:txBody>
          <a:bodyPr lIns="0" tIns="0" rIns="0" bIns="0" rtlCol="0" anchor="t">
            <a:spAutoFit/>
          </a:bodyPr>
          <a:lstStyle/>
          <a:p>
            <a:pPr algn="ctr">
              <a:lnSpc>
                <a:spcPts val="8959"/>
              </a:lnSpc>
            </a:pPr>
            <a:r>
              <a:rPr lang="en-US" sz="6399">
                <a:solidFill>
                  <a:srgbClr val="FFFFFF"/>
                </a:solidFill>
                <a:latin typeface="Canva Sans Bold"/>
              </a:rPr>
              <a:t>IMPLEMENTATION</a:t>
            </a:r>
          </a:p>
        </p:txBody>
      </p:sp>
      <p:sp>
        <p:nvSpPr>
          <p:cNvPr id="4" name="TextBox 4"/>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5" name="TextBox 5"/>
          <p:cNvSpPr txBox="1"/>
          <p:nvPr/>
        </p:nvSpPr>
        <p:spPr>
          <a:xfrm>
            <a:off x="2062280" y="1774411"/>
            <a:ext cx="7310319" cy="580390"/>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a:solidFill>
                  <a:srgbClr val="FFFFFF"/>
                </a:solidFill>
                <a:latin typeface="Canva Sans"/>
              </a:rPr>
              <a:t>A prediction for positive text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2265587" y="3109430"/>
            <a:ext cx="14502340" cy="4728876"/>
          </a:xfrm>
          <a:custGeom>
            <a:avLst/>
            <a:gdLst/>
            <a:ahLst/>
            <a:cxnLst/>
            <a:rect l="l" t="t" r="r" b="b"/>
            <a:pathLst>
              <a:path w="14502340" h="4728876">
                <a:moveTo>
                  <a:pt x="0" y="0"/>
                </a:moveTo>
                <a:lnTo>
                  <a:pt x="14502340" y="0"/>
                </a:lnTo>
                <a:lnTo>
                  <a:pt x="14502340" y="4728876"/>
                </a:lnTo>
                <a:lnTo>
                  <a:pt x="0" y="4728876"/>
                </a:lnTo>
                <a:lnTo>
                  <a:pt x="0" y="0"/>
                </a:lnTo>
                <a:close/>
              </a:path>
            </a:pathLst>
          </a:custGeom>
          <a:blipFill>
            <a:blip r:embed="rId2"/>
            <a:stretch>
              <a:fillRect t="-30580" b="-41925"/>
            </a:stretch>
          </a:blipFill>
        </p:spPr>
      </p:sp>
      <p:sp>
        <p:nvSpPr>
          <p:cNvPr id="3" name="TextBox 3"/>
          <p:cNvSpPr txBox="1"/>
          <p:nvPr/>
        </p:nvSpPr>
        <p:spPr>
          <a:xfrm>
            <a:off x="2265586" y="1809666"/>
            <a:ext cx="7030813" cy="580390"/>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a:solidFill>
                  <a:srgbClr val="FFFFFF"/>
                </a:solidFill>
                <a:latin typeface="Canva Sans"/>
              </a:rPr>
              <a:t>A Prediction on neutral text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2138749" y="3017724"/>
            <a:ext cx="14629609" cy="4918269"/>
          </a:xfrm>
          <a:custGeom>
            <a:avLst/>
            <a:gdLst/>
            <a:ahLst/>
            <a:cxnLst/>
            <a:rect l="l" t="t" r="r" b="b"/>
            <a:pathLst>
              <a:path w="14629609" h="4918269">
                <a:moveTo>
                  <a:pt x="0" y="0"/>
                </a:moveTo>
                <a:lnTo>
                  <a:pt x="14629609" y="0"/>
                </a:lnTo>
                <a:lnTo>
                  <a:pt x="14629609" y="4918269"/>
                </a:lnTo>
                <a:lnTo>
                  <a:pt x="0" y="4918269"/>
                </a:lnTo>
                <a:lnTo>
                  <a:pt x="0" y="0"/>
                </a:lnTo>
                <a:close/>
              </a:path>
            </a:pathLst>
          </a:custGeom>
          <a:blipFill>
            <a:blip r:embed="rId2"/>
            <a:stretch>
              <a:fillRect t="-12063" r="-3307" b="-60789"/>
            </a:stretch>
          </a:blipFill>
        </p:spPr>
      </p:sp>
      <p:sp>
        <p:nvSpPr>
          <p:cNvPr id="3" name="TextBox 3"/>
          <p:cNvSpPr txBox="1"/>
          <p:nvPr/>
        </p:nvSpPr>
        <p:spPr>
          <a:xfrm>
            <a:off x="1965106" y="1738511"/>
            <a:ext cx="7178894" cy="580390"/>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a:solidFill>
                  <a:srgbClr val="FFFFFF"/>
                </a:solidFill>
                <a:latin typeface="Canva Sans"/>
              </a:rPr>
              <a:t>A prediction on negative text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5263685" y="830099"/>
            <a:ext cx="714338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REFERENCES</a:t>
            </a:r>
          </a:p>
        </p:txBody>
      </p:sp>
      <p:sp>
        <p:nvSpPr>
          <p:cNvPr id="3" name="TextBox 3"/>
          <p:cNvSpPr txBox="1"/>
          <p:nvPr/>
        </p:nvSpPr>
        <p:spPr>
          <a:xfrm>
            <a:off x="288421" y="2031897"/>
            <a:ext cx="17711158" cy="238061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FFFFFF"/>
                </a:solidFill>
                <a:latin typeface="Canva Sans"/>
              </a:rPr>
              <a:t>Rishi Meridian, “Analysis of Google Play Store Data set and predict the popularity of an app on Google Play Store”, Texas a &amp; M University College Station, Texas, June-2020. Jong, J. (2011). Predicting rating with sentiment analysis </a:t>
            </a:r>
          </a:p>
          <a:p>
            <a:pPr algn="just">
              <a:lnSpc>
                <a:spcPts val="4759"/>
              </a:lnSpc>
            </a:pPr>
            <a:endParaRPr lang="en-US" sz="3399">
              <a:solidFill>
                <a:srgbClr val="FFFFFF"/>
              </a:solidFill>
              <a:latin typeface="Canva Sans"/>
            </a:endParaRPr>
          </a:p>
        </p:txBody>
      </p:sp>
      <p:sp>
        <p:nvSpPr>
          <p:cNvPr id="4" name="TextBox 4"/>
          <p:cNvSpPr txBox="1"/>
          <p:nvPr/>
        </p:nvSpPr>
        <p:spPr>
          <a:xfrm>
            <a:off x="0" y="4819967"/>
            <a:ext cx="17999579" cy="1780540"/>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FFFFFF"/>
                </a:solidFill>
                <a:latin typeface="Canva Sans"/>
              </a:rPr>
              <a:t>ZHENGJIE GAO , AO FENG , XINYU SONG, AND XI WU Department of Computer Science, Chengdu University of Information Technology on Target-dependent sentiment classification using BERT.</a:t>
            </a:r>
          </a:p>
        </p:txBody>
      </p:sp>
      <p:sp>
        <p:nvSpPr>
          <p:cNvPr id="5" name="TextBox 5"/>
          <p:cNvSpPr txBox="1"/>
          <p:nvPr/>
        </p:nvSpPr>
        <p:spPr>
          <a:xfrm>
            <a:off x="0" y="7608038"/>
            <a:ext cx="17443490" cy="580390"/>
          </a:xfrm>
          <a:prstGeom prst="rect">
            <a:avLst/>
          </a:prstGeom>
        </p:spPr>
        <p:txBody>
          <a:bodyPr lIns="0" tIns="0" rIns="0" bIns="0" rtlCol="0" anchor="t">
            <a:spAutoFit/>
          </a:bodyPr>
          <a:lstStyle/>
          <a:p>
            <a:pPr marL="734059" lvl="1" indent="-367030">
              <a:lnSpc>
                <a:spcPts val="4759"/>
              </a:lnSpc>
              <a:buFont typeface="Arial"/>
              <a:buChar char="•"/>
            </a:pPr>
            <a:r>
              <a:rPr lang="en-US" sz="3399" u="sng">
                <a:solidFill>
                  <a:srgbClr val="FFFFFF"/>
                </a:solidFill>
                <a:latin typeface="Canva Sans"/>
                <a:hlinkClick r:id="rId2" tooltip="https://developer.mozilla.org/en-US/docs/Learn/Serverside/Django/Introduction"/>
              </a:rPr>
              <a:t>Https://developer.mozilla.org/enUS/docs/Learn/Serverside/Django/Introduction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sp>
        <p:nvSpPr>
          <p:cNvPr id="3" name="AutoShape 3"/>
          <p:cNvSpPr/>
          <p:nvPr/>
        </p:nvSpPr>
        <p:spPr>
          <a:xfrm rot="-5400000">
            <a:off x="503481" y="4172259"/>
            <a:ext cx="35651" cy="1978134"/>
          </a:xfrm>
          <a:prstGeom prst="rect">
            <a:avLst/>
          </a:prstGeom>
          <a:solidFill>
            <a:srgbClr val="FFFFFF"/>
          </a:solidFill>
        </p:spPr>
      </p:sp>
      <p:sp>
        <p:nvSpPr>
          <p:cNvPr id="4" name="AutoShape 4"/>
          <p:cNvSpPr/>
          <p:nvPr/>
        </p:nvSpPr>
        <p:spPr>
          <a:xfrm rot="-5400000">
            <a:off x="17748868" y="4136608"/>
            <a:ext cx="35651" cy="1978134"/>
          </a:xfrm>
          <a:prstGeom prst="rect">
            <a:avLst/>
          </a:prstGeom>
          <a:solidFill>
            <a:srgbClr val="FFFFFF"/>
          </a:solidFill>
        </p:spPr>
      </p:sp>
      <p:sp>
        <p:nvSpPr>
          <p:cNvPr id="5" name="Freeform 5"/>
          <p:cNvSpPr/>
          <p:nvPr/>
        </p:nvSpPr>
        <p:spPr>
          <a:xfrm>
            <a:off x="9144000" y="3130231"/>
            <a:ext cx="6911883" cy="5186420"/>
          </a:xfrm>
          <a:custGeom>
            <a:avLst/>
            <a:gdLst/>
            <a:ahLst/>
            <a:cxnLst/>
            <a:rect l="l" t="t" r="r" b="b"/>
            <a:pathLst>
              <a:path w="6911883" h="5186420">
                <a:moveTo>
                  <a:pt x="0" y="0"/>
                </a:moveTo>
                <a:lnTo>
                  <a:pt x="6911883" y="0"/>
                </a:lnTo>
                <a:lnTo>
                  <a:pt x="6911883" y="5186420"/>
                </a:lnTo>
                <a:lnTo>
                  <a:pt x="0" y="5186420"/>
                </a:lnTo>
                <a:lnTo>
                  <a:pt x="0" y="0"/>
                </a:lnTo>
                <a:close/>
              </a:path>
            </a:pathLst>
          </a:custGeom>
          <a:blipFill>
            <a:blip r:embed="rId2"/>
            <a:stretch>
              <a:fillRect/>
            </a:stretch>
          </a:blipFill>
        </p:spPr>
      </p:sp>
      <p:sp>
        <p:nvSpPr>
          <p:cNvPr id="6" name="TextBox 6"/>
          <p:cNvSpPr txBox="1"/>
          <p:nvPr/>
        </p:nvSpPr>
        <p:spPr>
          <a:xfrm>
            <a:off x="3038436" y="1677308"/>
            <a:ext cx="12211128" cy="1041666"/>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CONTENTS</a:t>
            </a:r>
          </a:p>
        </p:txBody>
      </p:sp>
      <p:sp>
        <p:nvSpPr>
          <p:cNvPr id="7" name="TextBox 7"/>
          <p:cNvSpPr txBox="1"/>
          <p:nvPr/>
        </p:nvSpPr>
        <p:spPr>
          <a:xfrm>
            <a:off x="2028962" y="2652299"/>
            <a:ext cx="11000313" cy="6075609"/>
          </a:xfrm>
          <a:prstGeom prst="rect">
            <a:avLst/>
          </a:prstGeom>
        </p:spPr>
        <p:txBody>
          <a:bodyPr lIns="0" tIns="0" rIns="0" bIns="0" rtlCol="0" anchor="t">
            <a:spAutoFit/>
          </a:bodyPr>
          <a:lstStyle/>
          <a:p>
            <a:pPr marL="617232" lvl="1" indent="-308616" algn="just">
              <a:lnSpc>
                <a:spcPts val="4002"/>
              </a:lnSpc>
              <a:buFont typeface="Arial"/>
              <a:buChar char="•"/>
            </a:pPr>
            <a:r>
              <a:rPr lang="en-US" sz="2858">
                <a:solidFill>
                  <a:srgbClr val="171717"/>
                </a:solidFill>
                <a:latin typeface="HK Grotesk Medium"/>
              </a:rPr>
              <a:t>ABSTRACT</a:t>
            </a:r>
          </a:p>
          <a:p>
            <a:pPr marL="617232" lvl="1" indent="-308616" algn="just">
              <a:lnSpc>
                <a:spcPts val="4002"/>
              </a:lnSpc>
              <a:buFont typeface="Arial"/>
              <a:buChar char="•"/>
            </a:pPr>
            <a:r>
              <a:rPr lang="en-US" sz="2858">
                <a:solidFill>
                  <a:srgbClr val="171717"/>
                </a:solidFill>
                <a:latin typeface="HK Grotesk Medium"/>
              </a:rPr>
              <a:t>OBJECTIVE</a:t>
            </a:r>
          </a:p>
          <a:p>
            <a:pPr marL="617232" lvl="1" indent="-308616" algn="just">
              <a:lnSpc>
                <a:spcPts val="4002"/>
              </a:lnSpc>
              <a:buFont typeface="Arial"/>
              <a:buChar char="•"/>
            </a:pPr>
            <a:r>
              <a:rPr lang="en-US" sz="2858">
                <a:solidFill>
                  <a:srgbClr val="171717"/>
                </a:solidFill>
                <a:latin typeface="HK Grotesk Medium"/>
              </a:rPr>
              <a:t>INTRODUCTION</a:t>
            </a:r>
          </a:p>
          <a:p>
            <a:pPr marL="617232" lvl="1" indent="-308616" algn="just">
              <a:lnSpc>
                <a:spcPts val="4002"/>
              </a:lnSpc>
              <a:buFont typeface="Arial"/>
              <a:buChar char="•"/>
            </a:pPr>
            <a:r>
              <a:rPr lang="en-US" sz="2858">
                <a:solidFill>
                  <a:srgbClr val="171717"/>
                </a:solidFill>
                <a:latin typeface="HK Grotesk Medium"/>
              </a:rPr>
              <a:t>LITERATURE SURVEY</a:t>
            </a:r>
          </a:p>
          <a:p>
            <a:pPr marL="617232" lvl="1" indent="-308616" algn="just">
              <a:lnSpc>
                <a:spcPts val="4002"/>
              </a:lnSpc>
              <a:buFont typeface="Arial"/>
              <a:buChar char="•"/>
            </a:pPr>
            <a:r>
              <a:rPr lang="en-US" sz="2858">
                <a:solidFill>
                  <a:srgbClr val="171717"/>
                </a:solidFill>
                <a:latin typeface="HK Grotesk Medium"/>
              </a:rPr>
              <a:t>EXISTING SYSTEMS</a:t>
            </a:r>
          </a:p>
          <a:p>
            <a:pPr marL="617232" lvl="1" indent="-308616" algn="just">
              <a:lnSpc>
                <a:spcPts val="4002"/>
              </a:lnSpc>
              <a:buFont typeface="Arial"/>
              <a:buChar char="•"/>
            </a:pPr>
            <a:r>
              <a:rPr lang="en-US" sz="2858">
                <a:solidFill>
                  <a:srgbClr val="171717"/>
                </a:solidFill>
                <a:latin typeface="HK Grotesk Medium"/>
              </a:rPr>
              <a:t>DRAWBACKS</a:t>
            </a:r>
          </a:p>
          <a:p>
            <a:pPr marL="617232" lvl="1" indent="-308616" algn="just">
              <a:lnSpc>
                <a:spcPts val="4002"/>
              </a:lnSpc>
              <a:buFont typeface="Arial"/>
              <a:buChar char="•"/>
            </a:pPr>
            <a:r>
              <a:rPr lang="en-US" sz="2858">
                <a:solidFill>
                  <a:srgbClr val="171717"/>
                </a:solidFill>
                <a:latin typeface="HK Grotesk Medium"/>
              </a:rPr>
              <a:t>PROPOSE SYSYTEMS</a:t>
            </a:r>
          </a:p>
          <a:p>
            <a:pPr marL="617232" lvl="1" indent="-308616" algn="just">
              <a:lnSpc>
                <a:spcPts val="4002"/>
              </a:lnSpc>
              <a:buFont typeface="Arial"/>
              <a:buChar char="•"/>
            </a:pPr>
            <a:r>
              <a:rPr lang="en-US" sz="2858">
                <a:solidFill>
                  <a:srgbClr val="171717"/>
                </a:solidFill>
                <a:latin typeface="HK Grotesk Medium"/>
              </a:rPr>
              <a:t>ADVANTAGES</a:t>
            </a:r>
          </a:p>
          <a:p>
            <a:pPr marL="617232" lvl="1" indent="-308616" algn="just">
              <a:lnSpc>
                <a:spcPts val="4002"/>
              </a:lnSpc>
              <a:buFont typeface="Arial"/>
              <a:buChar char="•"/>
            </a:pPr>
            <a:r>
              <a:rPr lang="en-US" sz="2858">
                <a:solidFill>
                  <a:srgbClr val="171717"/>
                </a:solidFill>
                <a:latin typeface="HK Grotesk Medium"/>
              </a:rPr>
              <a:t>APPLICATIONS</a:t>
            </a:r>
          </a:p>
          <a:p>
            <a:pPr marL="617232" lvl="1" indent="-308616" algn="just">
              <a:lnSpc>
                <a:spcPts val="4002"/>
              </a:lnSpc>
              <a:buFont typeface="Arial"/>
              <a:buChar char="•"/>
            </a:pPr>
            <a:r>
              <a:rPr lang="en-US" sz="2858">
                <a:solidFill>
                  <a:srgbClr val="171717"/>
                </a:solidFill>
                <a:latin typeface="HK Grotesk Medium"/>
              </a:rPr>
              <a:t>SYSTEM ARCHITECTURE</a:t>
            </a:r>
          </a:p>
          <a:p>
            <a:pPr marL="617232" lvl="1" indent="-308616" algn="just">
              <a:lnSpc>
                <a:spcPts val="4002"/>
              </a:lnSpc>
              <a:buFont typeface="Arial"/>
              <a:buChar char="•"/>
            </a:pPr>
            <a:r>
              <a:rPr lang="en-US" sz="2858">
                <a:solidFill>
                  <a:srgbClr val="171717"/>
                </a:solidFill>
                <a:latin typeface="HK Grotesk Medium"/>
              </a:rPr>
              <a:t>MODULES</a:t>
            </a:r>
          </a:p>
          <a:p>
            <a:pPr marL="617232" lvl="1" indent="-308616" algn="just">
              <a:lnSpc>
                <a:spcPts val="4002"/>
              </a:lnSpc>
              <a:buFont typeface="Arial"/>
              <a:buChar char="•"/>
            </a:pPr>
            <a:r>
              <a:rPr lang="en-US" sz="2858">
                <a:solidFill>
                  <a:srgbClr val="171717"/>
                </a:solidFill>
                <a:latin typeface="HK Grotesk Medium"/>
              </a:rPr>
              <a:t>SYSTEM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3537475" y="1028700"/>
            <a:ext cx="10828489" cy="7329165"/>
            <a:chOff x="0" y="0"/>
            <a:chExt cx="14437985" cy="9772219"/>
          </a:xfrm>
        </p:grpSpPr>
        <p:sp>
          <p:nvSpPr>
            <p:cNvPr id="3" name="TextBox 3"/>
            <p:cNvSpPr txBox="1"/>
            <p:nvPr/>
          </p:nvSpPr>
          <p:spPr>
            <a:xfrm rot="-592460">
              <a:off x="321423" y="1551946"/>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F6F3E4"/>
                  </a:solidFill>
                  <a:latin typeface="Bukhari Script Bold"/>
                </a:rPr>
                <a:t>Thank</a:t>
              </a:r>
            </a:p>
          </p:txBody>
        </p:sp>
        <p:sp>
          <p:nvSpPr>
            <p:cNvPr id="4" name="TextBox 4"/>
            <p:cNvSpPr txBox="1"/>
            <p:nvPr/>
          </p:nvSpPr>
          <p:spPr>
            <a:xfrm rot="-515361">
              <a:off x="1792625" y="5132967"/>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F6F3E4"/>
                  </a:solidFill>
                  <a:latin typeface="Bukhari Script Bold"/>
                </a:rPr>
                <a:t>you!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TextBox 3"/>
          <p:cNvSpPr txBox="1"/>
          <p:nvPr/>
        </p:nvSpPr>
        <p:spPr>
          <a:xfrm>
            <a:off x="3038436" y="2088001"/>
            <a:ext cx="12211128"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ABSTRACT</a:t>
            </a:r>
          </a:p>
        </p:txBody>
      </p:sp>
      <p:sp>
        <p:nvSpPr>
          <p:cNvPr id="4" name="AutoShape 4"/>
          <p:cNvSpPr/>
          <p:nvPr/>
        </p:nvSpPr>
        <p:spPr>
          <a:xfrm rot="-5400000">
            <a:off x="503481" y="4172259"/>
            <a:ext cx="35651" cy="1978134"/>
          </a:xfrm>
          <a:prstGeom prst="rect">
            <a:avLst/>
          </a:prstGeom>
          <a:solidFill>
            <a:srgbClr val="FFFFFF"/>
          </a:solidFill>
        </p:spPr>
      </p:sp>
      <p:sp>
        <p:nvSpPr>
          <p:cNvPr id="5" name="AutoShape 5"/>
          <p:cNvSpPr/>
          <p:nvPr/>
        </p:nvSpPr>
        <p:spPr>
          <a:xfrm rot="-5400000">
            <a:off x="17748868" y="4136608"/>
            <a:ext cx="35651" cy="1978134"/>
          </a:xfrm>
          <a:prstGeom prst="rect">
            <a:avLst/>
          </a:prstGeom>
          <a:solidFill>
            <a:srgbClr val="FFFFFF"/>
          </a:solidFill>
        </p:spPr>
      </p:sp>
      <p:sp>
        <p:nvSpPr>
          <p:cNvPr id="6" name="TextBox 6"/>
          <p:cNvSpPr txBox="1"/>
          <p:nvPr/>
        </p:nvSpPr>
        <p:spPr>
          <a:xfrm>
            <a:off x="1510373" y="2984092"/>
            <a:ext cx="15267253" cy="4180840"/>
          </a:xfrm>
          <a:prstGeom prst="rect">
            <a:avLst/>
          </a:prstGeom>
        </p:spPr>
        <p:txBody>
          <a:bodyPr lIns="0" tIns="0" rIns="0" bIns="0" rtlCol="0" anchor="t">
            <a:spAutoFit/>
          </a:bodyPr>
          <a:lstStyle/>
          <a:p>
            <a:pPr algn="just">
              <a:lnSpc>
                <a:spcPts val="4759"/>
              </a:lnSpc>
            </a:pPr>
            <a:r>
              <a:rPr lang="en-US" sz="3399">
                <a:solidFill>
                  <a:srgbClr val="FFFFFF"/>
                </a:solidFill>
                <a:latin typeface="Canva Sans"/>
              </a:rPr>
              <a:t>The Bidirectional Encoder Representations from Transformers (BERT) neural network is a powerful natural language processing model designed to understand the context of words in a sentence. Instead of processing words sequentially, BERT takes into account both left and right context simultaneously, which significantly enhances its understanding of context. BERT is based on the Transformer architecture, which involves self-attention mechanisms to capture relationships between words.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510373" y="1623877"/>
            <a:ext cx="15267253" cy="7039246"/>
          </a:xfrm>
          <a:prstGeom prst="rect">
            <a:avLst/>
          </a:prstGeom>
          <a:solidFill>
            <a:srgbClr val="FFFFFF">
              <a:alpha val="4706"/>
            </a:srgbClr>
          </a:solidFill>
        </p:spPr>
      </p:sp>
      <p:sp>
        <p:nvSpPr>
          <p:cNvPr id="3" name="AutoShape 3"/>
          <p:cNvSpPr/>
          <p:nvPr/>
        </p:nvSpPr>
        <p:spPr>
          <a:xfrm rot="-5400000">
            <a:off x="503481" y="4172259"/>
            <a:ext cx="35651" cy="1978134"/>
          </a:xfrm>
          <a:prstGeom prst="rect">
            <a:avLst/>
          </a:prstGeom>
          <a:solidFill>
            <a:srgbClr val="FFFFFF"/>
          </a:solidFill>
        </p:spPr>
      </p:sp>
      <p:sp>
        <p:nvSpPr>
          <p:cNvPr id="4" name="AutoShape 4"/>
          <p:cNvSpPr/>
          <p:nvPr/>
        </p:nvSpPr>
        <p:spPr>
          <a:xfrm rot="-5400000">
            <a:off x="17748868" y="4136608"/>
            <a:ext cx="35651" cy="1978134"/>
          </a:xfrm>
          <a:prstGeom prst="rect">
            <a:avLst/>
          </a:prstGeom>
          <a:solidFill>
            <a:srgbClr val="FFFFFF"/>
          </a:solidFill>
        </p:spPr>
      </p:sp>
      <p:sp>
        <p:nvSpPr>
          <p:cNvPr id="5" name="TextBox 5"/>
          <p:cNvSpPr txBox="1"/>
          <p:nvPr/>
        </p:nvSpPr>
        <p:spPr>
          <a:xfrm>
            <a:off x="1640661" y="1791546"/>
            <a:ext cx="15006679" cy="7181215"/>
          </a:xfrm>
          <a:prstGeom prst="rect">
            <a:avLst/>
          </a:prstGeom>
        </p:spPr>
        <p:txBody>
          <a:bodyPr lIns="0" tIns="0" rIns="0" bIns="0" rtlCol="0" anchor="t">
            <a:spAutoFit/>
          </a:bodyPr>
          <a:lstStyle/>
          <a:p>
            <a:pPr algn="just">
              <a:lnSpc>
                <a:spcPts val="4760"/>
              </a:lnSpc>
            </a:pPr>
            <a:r>
              <a:rPr lang="en-US" sz="3400">
                <a:solidFill>
                  <a:srgbClr val="FFFFFF"/>
                </a:solidFill>
                <a:latin typeface="Canva Sans"/>
              </a:rPr>
              <a:t>This project involves creating a system design automatically discernthe the sentiment expressed within a given text and classify into one of the three categories : </a:t>
            </a:r>
          </a:p>
          <a:p>
            <a:pPr algn="just">
              <a:lnSpc>
                <a:spcPts val="4760"/>
              </a:lnSpc>
            </a:pPr>
            <a:endParaRPr lang="en-US" sz="3400">
              <a:solidFill>
                <a:srgbClr val="FFFFFF"/>
              </a:solidFill>
              <a:latin typeface="Canva Sans"/>
            </a:endParaRPr>
          </a:p>
          <a:p>
            <a:pPr marL="734061" lvl="1" indent="-367031" algn="just">
              <a:lnSpc>
                <a:spcPts val="4760"/>
              </a:lnSpc>
              <a:buFont typeface="Arial"/>
              <a:buChar char="•"/>
            </a:pPr>
            <a:r>
              <a:rPr lang="en-US" sz="3400">
                <a:solidFill>
                  <a:srgbClr val="FFFFFF"/>
                </a:solidFill>
                <a:latin typeface="Canva Sans"/>
              </a:rPr>
              <a:t>Positive</a:t>
            </a:r>
          </a:p>
          <a:p>
            <a:pPr marL="734061" lvl="1" indent="-367031" algn="just">
              <a:lnSpc>
                <a:spcPts val="4760"/>
              </a:lnSpc>
              <a:buFont typeface="Arial"/>
              <a:buChar char="•"/>
            </a:pPr>
            <a:r>
              <a:rPr lang="en-US" sz="3400">
                <a:solidFill>
                  <a:srgbClr val="FFFFFF"/>
                </a:solidFill>
                <a:latin typeface="Canva Sans"/>
              </a:rPr>
              <a:t>Negative</a:t>
            </a:r>
          </a:p>
          <a:p>
            <a:pPr marL="734061" lvl="1" indent="-367031" algn="just">
              <a:lnSpc>
                <a:spcPts val="4760"/>
              </a:lnSpc>
              <a:buFont typeface="Arial"/>
              <a:buChar char="•"/>
            </a:pPr>
            <a:r>
              <a:rPr lang="en-US" sz="3400">
                <a:solidFill>
                  <a:srgbClr val="FFFFFF"/>
                </a:solidFill>
                <a:latin typeface="Canva Sans"/>
              </a:rPr>
              <a:t>Neutral</a:t>
            </a:r>
          </a:p>
          <a:p>
            <a:pPr algn="just">
              <a:lnSpc>
                <a:spcPts val="4760"/>
              </a:lnSpc>
            </a:pPr>
            <a:endParaRPr lang="en-US" sz="3400">
              <a:solidFill>
                <a:srgbClr val="FFFFFF"/>
              </a:solidFill>
              <a:latin typeface="Canva Sans"/>
            </a:endParaRPr>
          </a:p>
          <a:p>
            <a:pPr algn="just">
              <a:lnSpc>
                <a:spcPts val="4760"/>
              </a:lnSpc>
            </a:pPr>
            <a:r>
              <a:rPr lang="en-US" sz="3400">
                <a:solidFill>
                  <a:srgbClr val="FFFFFF"/>
                </a:solidFill>
                <a:latin typeface="Canva Sans"/>
              </a:rPr>
              <a:t>By analising the choice of words and the overall tone employed in the text, the system will determine the text conveys positive enthusiasm, negative displeasure or neutral stance.</a:t>
            </a:r>
          </a:p>
          <a:p>
            <a:pPr algn="just">
              <a:lnSpc>
                <a:spcPts val="4760"/>
              </a:lnSpc>
            </a:pPr>
            <a:endParaRPr lang="en-US" sz="3400">
              <a:solidFill>
                <a:srgbClr val="FFFFFF"/>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TextBox 2"/>
          <p:cNvSpPr txBox="1"/>
          <p:nvPr/>
        </p:nvSpPr>
        <p:spPr>
          <a:xfrm>
            <a:off x="4724401" y="876300"/>
            <a:ext cx="6819882" cy="1342099"/>
          </a:xfrm>
          <a:prstGeom prst="rect">
            <a:avLst/>
          </a:prstGeom>
        </p:spPr>
        <p:txBody>
          <a:bodyPr wrap="square" lIns="0" tIns="0" rIns="0" bIns="0" rtlCol="0" anchor="t">
            <a:spAutoFit/>
          </a:bodyPr>
          <a:lstStyle/>
          <a:p>
            <a:pPr algn="ctr">
              <a:lnSpc>
                <a:spcPts val="11200"/>
              </a:lnSpc>
            </a:pPr>
            <a:r>
              <a:rPr lang="en-US" sz="8000" dirty="0">
                <a:solidFill>
                  <a:srgbClr val="FFFFFF"/>
                </a:solidFill>
                <a:latin typeface="Canva Sans Bold"/>
              </a:rPr>
              <a:t>OBJECTIVE</a:t>
            </a:r>
          </a:p>
        </p:txBody>
      </p:sp>
      <p:sp>
        <p:nvSpPr>
          <p:cNvPr id="3" name="TextBox 3"/>
          <p:cNvSpPr txBox="1"/>
          <p:nvPr/>
        </p:nvSpPr>
        <p:spPr>
          <a:xfrm>
            <a:off x="559269" y="3161546"/>
            <a:ext cx="17169461" cy="3583041"/>
          </a:xfrm>
          <a:prstGeom prst="rect">
            <a:avLst/>
          </a:prstGeom>
        </p:spPr>
        <p:txBody>
          <a:bodyPr lIns="0" tIns="0" rIns="0" bIns="0" rtlCol="0" anchor="t">
            <a:spAutoFit/>
          </a:bodyPr>
          <a:lstStyle/>
          <a:p>
            <a:pPr algn="just">
              <a:lnSpc>
                <a:spcPts val="4763"/>
              </a:lnSpc>
            </a:pPr>
            <a:r>
              <a:rPr lang="en-US" sz="3402">
                <a:solidFill>
                  <a:srgbClr val="FFFFFF"/>
                </a:solidFill>
                <a:latin typeface="Canva Sans"/>
              </a:rPr>
              <a:t>The main objective  of this project is to analyze and understand the sentiment expressed in text data, Automate sentiment analysis for efficient processing of large volume of text, Provide decision support and insights to individuals and businesses. Elevating the accuracy of sentiment classification, ensuring the system cam distinguish between subtle emotional nuances and providing valuable insights.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398983" cy="10287000"/>
          </a:xfrm>
          <a:prstGeom prst="rect">
            <a:avLst/>
          </a:prstGeom>
          <a:solidFill>
            <a:srgbClr val="62406B"/>
          </a:solidFill>
        </p:spPr>
      </p:sp>
      <p:sp>
        <p:nvSpPr>
          <p:cNvPr id="3" name="Freeform 3"/>
          <p:cNvSpPr/>
          <p:nvPr/>
        </p:nvSpPr>
        <p:spPr>
          <a:xfrm>
            <a:off x="9389307" y="1170509"/>
            <a:ext cx="8898693" cy="8087791"/>
          </a:xfrm>
          <a:custGeom>
            <a:avLst/>
            <a:gdLst/>
            <a:ahLst/>
            <a:cxnLst/>
            <a:rect l="l" t="t" r="r" b="b"/>
            <a:pathLst>
              <a:path w="8898693" h="8087791">
                <a:moveTo>
                  <a:pt x="0" y="0"/>
                </a:moveTo>
                <a:lnTo>
                  <a:pt x="8898693" y="0"/>
                </a:lnTo>
                <a:lnTo>
                  <a:pt x="8898693" y="8087791"/>
                </a:lnTo>
                <a:lnTo>
                  <a:pt x="0" y="8087791"/>
                </a:lnTo>
                <a:lnTo>
                  <a:pt x="0" y="0"/>
                </a:lnTo>
                <a:close/>
              </a:path>
            </a:pathLst>
          </a:custGeom>
          <a:blipFill>
            <a:blip r:embed="rId2"/>
            <a:stretch>
              <a:fillRect l="-10621" r="-10621"/>
            </a:stretch>
          </a:blipFill>
        </p:spPr>
      </p:sp>
      <p:sp>
        <p:nvSpPr>
          <p:cNvPr id="4" name="Freeform 4"/>
          <p:cNvSpPr/>
          <p:nvPr/>
        </p:nvSpPr>
        <p:spPr>
          <a:xfrm>
            <a:off x="12568752" y="9411660"/>
            <a:ext cx="568528" cy="568528"/>
          </a:xfrm>
          <a:custGeom>
            <a:avLst/>
            <a:gdLst/>
            <a:ahLst/>
            <a:cxnLst/>
            <a:rect l="l" t="t" r="r" b="b"/>
            <a:pathLst>
              <a:path w="568528" h="568528">
                <a:moveTo>
                  <a:pt x="0" y="0"/>
                </a:moveTo>
                <a:lnTo>
                  <a:pt x="568528" y="0"/>
                </a:lnTo>
                <a:lnTo>
                  <a:pt x="568528" y="568528"/>
                </a:lnTo>
                <a:lnTo>
                  <a:pt x="0" y="5685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458707" y="9387857"/>
            <a:ext cx="592331" cy="592331"/>
          </a:xfrm>
          <a:custGeom>
            <a:avLst/>
            <a:gdLst/>
            <a:ahLst/>
            <a:cxnLst/>
            <a:rect l="l" t="t" r="r" b="b"/>
            <a:pathLst>
              <a:path w="592331" h="592331">
                <a:moveTo>
                  <a:pt x="0" y="0"/>
                </a:moveTo>
                <a:lnTo>
                  <a:pt x="592331" y="0"/>
                </a:lnTo>
                <a:lnTo>
                  <a:pt x="592331" y="592331"/>
                </a:lnTo>
                <a:lnTo>
                  <a:pt x="0" y="5923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372465" y="9411660"/>
            <a:ext cx="592331" cy="592331"/>
          </a:xfrm>
          <a:custGeom>
            <a:avLst/>
            <a:gdLst/>
            <a:ahLst/>
            <a:cxnLst/>
            <a:rect l="l" t="t" r="r" b="b"/>
            <a:pathLst>
              <a:path w="592331" h="592331">
                <a:moveTo>
                  <a:pt x="0" y="0"/>
                </a:moveTo>
                <a:lnTo>
                  <a:pt x="592331" y="0"/>
                </a:lnTo>
                <a:lnTo>
                  <a:pt x="592331" y="592331"/>
                </a:lnTo>
                <a:lnTo>
                  <a:pt x="0" y="59233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44139" y="1190625"/>
            <a:ext cx="6155805"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Introduction</a:t>
            </a:r>
          </a:p>
        </p:txBody>
      </p:sp>
      <p:sp>
        <p:nvSpPr>
          <p:cNvPr id="8" name="TextBox 8"/>
          <p:cNvSpPr txBox="1"/>
          <p:nvPr/>
        </p:nvSpPr>
        <p:spPr>
          <a:xfrm>
            <a:off x="97635" y="3233652"/>
            <a:ext cx="8948730" cy="4786390"/>
          </a:xfrm>
          <a:prstGeom prst="rect">
            <a:avLst/>
          </a:prstGeom>
        </p:spPr>
        <p:txBody>
          <a:bodyPr lIns="0" tIns="0" rIns="0" bIns="0" rtlCol="0" anchor="t">
            <a:spAutoFit/>
          </a:bodyPr>
          <a:lstStyle/>
          <a:p>
            <a:pPr algn="just">
              <a:lnSpc>
                <a:spcPts val="4765"/>
              </a:lnSpc>
            </a:pPr>
            <a:r>
              <a:rPr lang="en-US" sz="3403">
                <a:solidFill>
                  <a:srgbClr val="FFFFFF"/>
                </a:solidFill>
                <a:latin typeface="Canva Sans"/>
              </a:rPr>
              <a:t>Welcome to the presentation on unveiling the power of BERT : </a:t>
            </a:r>
          </a:p>
          <a:p>
            <a:pPr algn="just">
              <a:lnSpc>
                <a:spcPts val="4765"/>
              </a:lnSpc>
            </a:pPr>
            <a:endParaRPr lang="en-US" sz="3403">
              <a:solidFill>
                <a:srgbClr val="FFFFFF"/>
              </a:solidFill>
              <a:latin typeface="Canva Sans"/>
            </a:endParaRPr>
          </a:p>
          <a:p>
            <a:pPr algn="just">
              <a:lnSpc>
                <a:spcPts val="4765"/>
              </a:lnSpc>
            </a:pPr>
            <a:r>
              <a:rPr lang="en-US" sz="3403">
                <a:solidFill>
                  <a:srgbClr val="FFFFFF"/>
                </a:solidFill>
                <a:latin typeface="Canva Sans"/>
              </a:rPr>
              <a:t>A comprehensive approach to the sentiment analysis on text. In this presentation we will explore the state of the art techniques for sentiment analysis using BERT neural network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295400" y="876300"/>
            <a:ext cx="16230600" cy="8229600"/>
          </a:xfrm>
          <a:prstGeom prst="rect">
            <a:avLst/>
          </a:prstGeom>
          <a:solidFill>
            <a:srgbClr val="FFFFFF"/>
          </a:solidFill>
        </p:spPr>
      </p:sp>
      <p:sp>
        <p:nvSpPr>
          <p:cNvPr id="3" name="TextBox 3"/>
          <p:cNvSpPr txBox="1"/>
          <p:nvPr/>
        </p:nvSpPr>
        <p:spPr>
          <a:xfrm>
            <a:off x="3038436" y="1677308"/>
            <a:ext cx="12211128" cy="1041666"/>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EXISTING SYSTEMS</a:t>
            </a:r>
          </a:p>
        </p:txBody>
      </p:sp>
      <p:sp>
        <p:nvSpPr>
          <p:cNvPr id="4" name="TextBox 4"/>
          <p:cNvSpPr txBox="1"/>
          <p:nvPr/>
        </p:nvSpPr>
        <p:spPr>
          <a:xfrm>
            <a:off x="2840674" y="3082041"/>
            <a:ext cx="12606652" cy="4451985"/>
          </a:xfrm>
          <a:prstGeom prst="rect">
            <a:avLst/>
          </a:prstGeom>
        </p:spPr>
        <p:txBody>
          <a:bodyPr lIns="0" tIns="0" rIns="0" bIns="0" rtlCol="0" anchor="t">
            <a:spAutoFit/>
          </a:bodyPr>
          <a:lstStyle/>
          <a:p>
            <a:pPr algn="just">
              <a:lnSpc>
                <a:spcPts val="5040"/>
              </a:lnSpc>
            </a:pPr>
            <a:r>
              <a:rPr lang="en-US" sz="3600" dirty="0">
                <a:solidFill>
                  <a:srgbClr val="171717"/>
                </a:solidFill>
                <a:latin typeface="HK Grotesk Medium"/>
              </a:rPr>
              <a:t>Sentiment analysis is carried out using NLP (Natural Language Processing) and NLTK(Natural Language Tool Kit) to determine the polarity of individual classes. It is a simple model with low accuracy.</a:t>
            </a:r>
          </a:p>
          <a:p>
            <a:pPr algn="just">
              <a:lnSpc>
                <a:spcPts val="5040"/>
              </a:lnSpc>
            </a:pPr>
            <a:endParaRPr lang="en-US" sz="3600" dirty="0">
              <a:solidFill>
                <a:srgbClr val="171717"/>
              </a:solidFill>
              <a:latin typeface="HK Grotesk Medium"/>
            </a:endParaRPr>
          </a:p>
          <a:p>
            <a:pPr algn="just">
              <a:lnSpc>
                <a:spcPts val="5040"/>
              </a:lnSpc>
            </a:pPr>
            <a:r>
              <a:rPr lang="en-US" sz="3600" dirty="0">
                <a:solidFill>
                  <a:srgbClr val="171717"/>
                </a:solidFill>
                <a:latin typeface="HK Grotesk Medium"/>
              </a:rPr>
              <a:t>           Algorithms used: Naive Bayes, SVM, Decision trees </a:t>
            </a:r>
          </a:p>
          <a:p>
            <a:pPr algn="just">
              <a:lnSpc>
                <a:spcPts val="5040"/>
              </a:lnSpc>
              <a:spcBef>
                <a:spcPct val="0"/>
              </a:spcBef>
            </a:pPr>
            <a:endParaRPr lang="en-US" sz="3600" dirty="0">
              <a:solidFill>
                <a:srgbClr val="171717"/>
              </a:solidFill>
              <a:latin typeface="HK Grotesk Medium"/>
            </a:endParaRPr>
          </a:p>
        </p:txBody>
      </p:sp>
      <p:sp>
        <p:nvSpPr>
          <p:cNvPr id="5" name="AutoShape 5"/>
          <p:cNvSpPr/>
          <p:nvPr/>
        </p:nvSpPr>
        <p:spPr>
          <a:xfrm rot="-5400000">
            <a:off x="503481" y="4172259"/>
            <a:ext cx="35651" cy="1978134"/>
          </a:xfrm>
          <a:prstGeom prst="rect">
            <a:avLst/>
          </a:prstGeom>
          <a:solidFill>
            <a:srgbClr val="FFFFFF"/>
          </a:solidFill>
        </p:spPr>
      </p:sp>
      <p:sp>
        <p:nvSpPr>
          <p:cNvPr id="6" name="AutoShape 6"/>
          <p:cNvSpPr/>
          <p:nvPr/>
        </p:nvSpPr>
        <p:spPr>
          <a:xfrm rot="-5400000">
            <a:off x="17748868" y="4136608"/>
            <a:ext cx="35651" cy="1978134"/>
          </a:xfrm>
          <a:prstGeom prst="rect">
            <a:avLst/>
          </a:prstGeom>
          <a:solidFill>
            <a:srgbClr val="FFFFFF"/>
          </a:solid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0"/>
            <a:ext cx="7867728" cy="10287000"/>
          </a:xfrm>
          <a:prstGeom prst="rect">
            <a:avLst/>
          </a:prstGeom>
          <a:solidFill>
            <a:srgbClr val="FFFFFF">
              <a:alpha val="4706"/>
            </a:srgbClr>
          </a:solidFill>
        </p:spPr>
      </p:sp>
      <p:sp>
        <p:nvSpPr>
          <p:cNvPr id="3" name="TextBox 3"/>
          <p:cNvSpPr txBox="1"/>
          <p:nvPr/>
        </p:nvSpPr>
        <p:spPr>
          <a:xfrm>
            <a:off x="514389" y="4496307"/>
            <a:ext cx="6838950" cy="1041666"/>
          </a:xfrm>
          <a:prstGeom prst="rect">
            <a:avLst/>
          </a:prstGeom>
        </p:spPr>
        <p:txBody>
          <a:bodyPr lIns="0" tIns="0" rIns="0" bIns="0" rtlCol="0" anchor="t">
            <a:spAutoFit/>
          </a:bodyPr>
          <a:lstStyle/>
          <a:p>
            <a:pPr algn="ctr">
              <a:lnSpc>
                <a:spcPts val="7839"/>
              </a:lnSpc>
            </a:pPr>
            <a:r>
              <a:rPr lang="en-US" sz="7999">
                <a:solidFill>
                  <a:srgbClr val="FFFFFF"/>
                </a:solidFill>
                <a:latin typeface="HK Grotesk Bold"/>
              </a:rPr>
              <a:t>DRAW BACKS</a:t>
            </a:r>
          </a:p>
        </p:txBody>
      </p:sp>
      <p:grpSp>
        <p:nvGrpSpPr>
          <p:cNvPr id="4" name="Group 4"/>
          <p:cNvGrpSpPr/>
          <p:nvPr/>
        </p:nvGrpSpPr>
        <p:grpSpPr>
          <a:xfrm>
            <a:off x="10640149" y="1406420"/>
            <a:ext cx="4777872" cy="1719206"/>
            <a:chOff x="0" y="0"/>
            <a:chExt cx="6370496" cy="2292274"/>
          </a:xfrm>
        </p:grpSpPr>
        <p:sp>
          <p:nvSpPr>
            <p:cNvPr id="5" name="TextBox 5"/>
            <p:cNvSpPr txBox="1"/>
            <p:nvPr/>
          </p:nvSpPr>
          <p:spPr>
            <a:xfrm>
              <a:off x="0" y="-9525"/>
              <a:ext cx="6370496" cy="1266026"/>
            </a:xfrm>
            <a:prstGeom prst="rect">
              <a:avLst/>
            </a:prstGeom>
          </p:spPr>
          <p:txBody>
            <a:bodyPr lIns="0" tIns="0" rIns="0" bIns="0" rtlCol="0" anchor="t">
              <a:spAutoFit/>
            </a:bodyPr>
            <a:lstStyle/>
            <a:p>
              <a:pPr>
                <a:lnSpc>
                  <a:spcPts val="3839"/>
                </a:lnSpc>
              </a:pPr>
              <a:r>
                <a:rPr lang="en-US" sz="3199">
                  <a:solidFill>
                    <a:srgbClr val="FFFFFF"/>
                  </a:solidFill>
                  <a:latin typeface="HK Grotesk Bold"/>
                </a:rPr>
                <a:t>CONTEXTUAL UNDERSTANDING</a:t>
              </a:r>
            </a:p>
          </p:txBody>
        </p:sp>
        <p:sp>
          <p:nvSpPr>
            <p:cNvPr id="6" name="TextBox 6"/>
            <p:cNvSpPr txBox="1"/>
            <p:nvPr/>
          </p:nvSpPr>
          <p:spPr>
            <a:xfrm>
              <a:off x="0" y="1623559"/>
              <a:ext cx="6370496" cy="668715"/>
            </a:xfrm>
            <a:prstGeom prst="rect">
              <a:avLst/>
            </a:prstGeom>
          </p:spPr>
          <p:txBody>
            <a:bodyPr lIns="0" tIns="0" rIns="0" bIns="0" rtlCol="0" anchor="t">
              <a:spAutoFit/>
            </a:bodyPr>
            <a:lstStyle/>
            <a:p>
              <a:pPr>
                <a:lnSpc>
                  <a:spcPts val="4200"/>
                </a:lnSpc>
                <a:spcBef>
                  <a:spcPct val="0"/>
                </a:spcBef>
              </a:pPr>
              <a:endParaRPr/>
            </a:p>
          </p:txBody>
        </p:sp>
      </p:grpSp>
      <p:sp>
        <p:nvSpPr>
          <p:cNvPr id="7" name="TextBox 7"/>
          <p:cNvSpPr txBox="1"/>
          <p:nvPr/>
        </p:nvSpPr>
        <p:spPr>
          <a:xfrm>
            <a:off x="10640149" y="3853669"/>
            <a:ext cx="4777872" cy="480713"/>
          </a:xfrm>
          <a:prstGeom prst="rect">
            <a:avLst/>
          </a:prstGeom>
        </p:spPr>
        <p:txBody>
          <a:bodyPr lIns="0" tIns="0" rIns="0" bIns="0" rtlCol="0" anchor="t">
            <a:spAutoFit/>
          </a:bodyPr>
          <a:lstStyle/>
          <a:p>
            <a:pPr>
              <a:lnSpc>
                <a:spcPts val="3839"/>
              </a:lnSpc>
            </a:pPr>
            <a:r>
              <a:rPr lang="en-US" sz="3199">
                <a:solidFill>
                  <a:srgbClr val="FFFFFF"/>
                </a:solidFill>
                <a:latin typeface="HK Grotesk Bold"/>
              </a:rPr>
              <a:t>FEATURE ENGINEERING</a:t>
            </a:r>
          </a:p>
        </p:txBody>
      </p:sp>
      <p:sp>
        <p:nvSpPr>
          <p:cNvPr id="8" name="TextBox 8"/>
          <p:cNvSpPr txBox="1"/>
          <p:nvPr/>
        </p:nvSpPr>
        <p:spPr>
          <a:xfrm>
            <a:off x="10640149" y="5528448"/>
            <a:ext cx="4777872" cy="480713"/>
          </a:xfrm>
          <a:prstGeom prst="rect">
            <a:avLst/>
          </a:prstGeom>
        </p:spPr>
        <p:txBody>
          <a:bodyPr lIns="0" tIns="0" rIns="0" bIns="0" rtlCol="0" anchor="t">
            <a:spAutoFit/>
          </a:bodyPr>
          <a:lstStyle/>
          <a:p>
            <a:pPr>
              <a:lnSpc>
                <a:spcPts val="3839"/>
              </a:lnSpc>
            </a:pPr>
            <a:r>
              <a:rPr lang="en-US" sz="3199">
                <a:solidFill>
                  <a:srgbClr val="FFFFFF"/>
                </a:solidFill>
                <a:latin typeface="HK Grotesk Bold"/>
              </a:rPr>
              <a:t>AMBIGUITY HANDLING</a:t>
            </a:r>
          </a:p>
        </p:txBody>
      </p:sp>
      <p:sp>
        <p:nvSpPr>
          <p:cNvPr id="9" name="TextBox 9"/>
          <p:cNvSpPr txBox="1"/>
          <p:nvPr/>
        </p:nvSpPr>
        <p:spPr>
          <a:xfrm>
            <a:off x="10640149" y="7699971"/>
            <a:ext cx="5653185" cy="537845"/>
          </a:xfrm>
          <a:prstGeom prst="rect">
            <a:avLst/>
          </a:prstGeom>
        </p:spPr>
        <p:txBody>
          <a:bodyPr lIns="0" tIns="0" rIns="0" bIns="0" rtlCol="0" anchor="t">
            <a:spAutoFit/>
          </a:bodyPr>
          <a:lstStyle/>
          <a:p>
            <a:pPr>
              <a:lnSpc>
                <a:spcPts val="4480"/>
              </a:lnSpc>
            </a:pPr>
            <a:r>
              <a:rPr lang="en-US" sz="3200">
                <a:solidFill>
                  <a:srgbClr val="FFFFFF"/>
                </a:solidFill>
                <a:latin typeface="Canva Sans Bold"/>
              </a:rPr>
              <a:t>TRANSFER OF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1028700" y="1028700"/>
            <a:ext cx="16230600" cy="8229600"/>
          </a:xfrm>
          <a:prstGeom prst="rect">
            <a:avLst/>
          </a:prstGeom>
          <a:solidFill>
            <a:srgbClr val="FFFFFF"/>
          </a:solidFill>
        </p:spPr>
      </p:sp>
      <p:sp>
        <p:nvSpPr>
          <p:cNvPr id="3" name="TextBox 3"/>
          <p:cNvSpPr txBox="1"/>
          <p:nvPr/>
        </p:nvSpPr>
        <p:spPr>
          <a:xfrm>
            <a:off x="3038436" y="1677308"/>
            <a:ext cx="12211128" cy="1041666"/>
          </a:xfrm>
          <a:prstGeom prst="rect">
            <a:avLst/>
          </a:prstGeom>
        </p:spPr>
        <p:txBody>
          <a:bodyPr lIns="0" tIns="0" rIns="0" bIns="0" rtlCol="0" anchor="t">
            <a:spAutoFit/>
          </a:bodyPr>
          <a:lstStyle/>
          <a:p>
            <a:pPr algn="ctr">
              <a:lnSpc>
                <a:spcPts val="7839"/>
              </a:lnSpc>
            </a:pPr>
            <a:r>
              <a:rPr lang="en-US" sz="7999">
                <a:solidFill>
                  <a:srgbClr val="171717"/>
                </a:solidFill>
                <a:latin typeface="HK Grotesk Bold"/>
              </a:rPr>
              <a:t>PROPOSE SYSTEM</a:t>
            </a:r>
          </a:p>
        </p:txBody>
      </p:sp>
      <p:sp>
        <p:nvSpPr>
          <p:cNvPr id="4" name="TextBox 4"/>
          <p:cNvSpPr txBox="1"/>
          <p:nvPr/>
        </p:nvSpPr>
        <p:spPr>
          <a:xfrm>
            <a:off x="2840674" y="3713584"/>
            <a:ext cx="12606652" cy="3813810"/>
          </a:xfrm>
          <a:prstGeom prst="rect">
            <a:avLst/>
          </a:prstGeom>
        </p:spPr>
        <p:txBody>
          <a:bodyPr lIns="0" tIns="0" rIns="0" bIns="0" rtlCol="0" anchor="t">
            <a:spAutoFit/>
          </a:bodyPr>
          <a:lstStyle/>
          <a:p>
            <a:pPr algn="just">
              <a:lnSpc>
                <a:spcPts val="5040"/>
              </a:lnSpc>
            </a:pPr>
            <a:r>
              <a:rPr lang="en-US" sz="3600">
                <a:solidFill>
                  <a:srgbClr val="171717"/>
                </a:solidFill>
                <a:latin typeface="HK Grotesk Medium"/>
              </a:rPr>
              <a:t> We are using latest deep learning BERT( Bidirectional Encoder Representations from Transformers) model and This uses Transfer Learning to build Sentiment Classifier using</a:t>
            </a:r>
          </a:p>
          <a:p>
            <a:pPr algn="just">
              <a:lnSpc>
                <a:spcPts val="5040"/>
              </a:lnSpc>
            </a:pPr>
            <a:r>
              <a:rPr lang="en-US" sz="3600">
                <a:solidFill>
                  <a:srgbClr val="171717"/>
                </a:solidFill>
                <a:latin typeface="HK Grotesk Medium"/>
              </a:rPr>
              <a:t>the Transformers library by BERT transformer.</a:t>
            </a:r>
          </a:p>
          <a:p>
            <a:pPr algn="just">
              <a:lnSpc>
                <a:spcPts val="5040"/>
              </a:lnSpc>
            </a:pPr>
            <a:endParaRPr lang="en-US" sz="3600">
              <a:solidFill>
                <a:srgbClr val="171717"/>
              </a:solidFill>
              <a:latin typeface="HK Grotesk Medium"/>
            </a:endParaRPr>
          </a:p>
          <a:p>
            <a:pPr algn="just">
              <a:lnSpc>
                <a:spcPts val="5040"/>
              </a:lnSpc>
              <a:spcBef>
                <a:spcPct val="0"/>
              </a:spcBef>
            </a:pPr>
            <a:endParaRPr lang="en-US" sz="3600">
              <a:solidFill>
                <a:srgbClr val="171717"/>
              </a:solidFill>
              <a:latin typeface="HK Grotesk Medium"/>
            </a:endParaRPr>
          </a:p>
        </p:txBody>
      </p:sp>
      <p:sp>
        <p:nvSpPr>
          <p:cNvPr id="5" name="AutoShape 5"/>
          <p:cNvSpPr/>
          <p:nvPr/>
        </p:nvSpPr>
        <p:spPr>
          <a:xfrm rot="-5400000">
            <a:off x="503481" y="4172259"/>
            <a:ext cx="35651" cy="1978134"/>
          </a:xfrm>
          <a:prstGeom prst="rect">
            <a:avLst/>
          </a:prstGeom>
          <a:solidFill>
            <a:srgbClr val="FFFFFF"/>
          </a:solidFill>
        </p:spPr>
      </p:sp>
      <p:sp>
        <p:nvSpPr>
          <p:cNvPr id="6" name="AutoShape 6"/>
          <p:cNvSpPr/>
          <p:nvPr/>
        </p:nvSpPr>
        <p:spPr>
          <a:xfrm rot="-5400000">
            <a:off x="17748868" y="4136608"/>
            <a:ext cx="35651" cy="1978134"/>
          </a:xfrm>
          <a:prstGeom prst="rect">
            <a:avLst/>
          </a:prstGeom>
          <a:solidFill>
            <a:srgbClr val="FFFFFF"/>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820</Words>
  <Application>Microsoft Office PowerPoint</Application>
  <PresentationFormat>Custom</PresentationFormat>
  <Paragraphs>96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Bukhari Script Bold</vt:lpstr>
      <vt:lpstr>HK Grotesk Bold</vt:lpstr>
      <vt:lpstr>Arial</vt:lpstr>
      <vt:lpstr>Calibri</vt:lpstr>
      <vt:lpstr>HK Grotesk Medium</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lastModifiedBy>kammari anand</cp:lastModifiedBy>
  <cp:revision>2</cp:revision>
  <dcterms:created xsi:type="dcterms:W3CDTF">2006-08-16T00:00:00Z</dcterms:created>
  <dcterms:modified xsi:type="dcterms:W3CDTF">2023-11-24T14:15:01Z</dcterms:modified>
  <dc:identifier>DAFvna5PqxY</dc:identifier>
</cp:coreProperties>
</file>