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2" r:id="rId1"/>
  </p:sldMasterIdLst>
  <p:notesMasterIdLst>
    <p:notesMasterId r:id="rId20"/>
  </p:notesMasterIdLst>
  <p:sldIdLst>
    <p:sldId id="256" r:id="rId2"/>
    <p:sldId id="293" r:id="rId3"/>
    <p:sldId id="257" r:id="rId4"/>
    <p:sldId id="258" r:id="rId5"/>
    <p:sldId id="294" r:id="rId6"/>
    <p:sldId id="275" r:id="rId7"/>
    <p:sldId id="280" r:id="rId8"/>
    <p:sldId id="296" r:id="rId9"/>
    <p:sldId id="286" r:id="rId10"/>
    <p:sldId id="297" r:id="rId11"/>
    <p:sldId id="288" r:id="rId12"/>
    <p:sldId id="289" r:id="rId13"/>
    <p:sldId id="298" r:id="rId14"/>
    <p:sldId id="290" r:id="rId15"/>
    <p:sldId id="291" r:id="rId16"/>
    <p:sldId id="284" r:id="rId17"/>
    <p:sldId id="261" r:id="rId18"/>
    <p:sldId id="26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88" d="100"/>
          <a:sy n="88" d="100"/>
        </p:scale>
        <p:origin x="480"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94CBFA-81DE-4A89-9B28-8AE2FDF048E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7AEB8E6A-E45C-4B9E-B7F1-268207254045}">
      <dgm:prSet/>
      <dgm:spPr/>
      <dgm:t>
        <a:bodyPr/>
        <a:lstStyle/>
        <a:p>
          <a:r>
            <a:rPr lang="en-US" b="1" dirty="0"/>
            <a:t>OBJECTIVE</a:t>
          </a:r>
          <a:endParaRPr lang="en-IN" dirty="0"/>
        </a:p>
      </dgm:t>
    </dgm:pt>
    <dgm:pt modelId="{1E880943-3C38-4858-8774-B4F19FE094F9}" type="parTrans" cxnId="{BEDF9509-0ECF-42B5-87A2-F652A4911B3E}">
      <dgm:prSet/>
      <dgm:spPr/>
      <dgm:t>
        <a:bodyPr/>
        <a:lstStyle/>
        <a:p>
          <a:endParaRPr lang="en-IN"/>
        </a:p>
      </dgm:t>
    </dgm:pt>
    <dgm:pt modelId="{18760F66-F8AC-4E39-A3C8-A10381CCCB47}" type="sibTrans" cxnId="{BEDF9509-0ECF-42B5-87A2-F652A4911B3E}">
      <dgm:prSet/>
      <dgm:spPr/>
      <dgm:t>
        <a:bodyPr/>
        <a:lstStyle/>
        <a:p>
          <a:endParaRPr lang="en-IN"/>
        </a:p>
      </dgm:t>
    </dgm:pt>
    <dgm:pt modelId="{A067C1A4-1F2B-4695-A5B2-B5E2B9705946}">
      <dgm:prSet/>
      <dgm:spPr/>
      <dgm:t>
        <a:bodyPr/>
        <a:lstStyle/>
        <a:p>
          <a:r>
            <a:rPr lang="en-US" b="1" dirty="0"/>
            <a:t>ABSTRACT</a:t>
          </a:r>
          <a:endParaRPr lang="en-IN" dirty="0"/>
        </a:p>
      </dgm:t>
    </dgm:pt>
    <dgm:pt modelId="{90AA58FD-A1F1-4FF0-86E1-2E99D1BF6D82}" type="parTrans" cxnId="{D6AA14D8-BCBC-42C7-A667-12E87D579ACE}">
      <dgm:prSet/>
      <dgm:spPr/>
      <dgm:t>
        <a:bodyPr/>
        <a:lstStyle/>
        <a:p>
          <a:endParaRPr lang="en-IN"/>
        </a:p>
      </dgm:t>
    </dgm:pt>
    <dgm:pt modelId="{7C3A8739-44CB-47A5-A63E-B128C7673B88}" type="sibTrans" cxnId="{D6AA14D8-BCBC-42C7-A667-12E87D579ACE}">
      <dgm:prSet/>
      <dgm:spPr/>
      <dgm:t>
        <a:bodyPr/>
        <a:lstStyle/>
        <a:p>
          <a:endParaRPr lang="en-IN"/>
        </a:p>
      </dgm:t>
    </dgm:pt>
    <dgm:pt modelId="{BD1B1FA1-80B3-4960-A0F8-8E0FBFC9941E}">
      <dgm:prSet/>
      <dgm:spPr/>
      <dgm:t>
        <a:bodyPr/>
        <a:lstStyle/>
        <a:p>
          <a:r>
            <a:rPr lang="en-US" b="1"/>
            <a:t>PROPOSED  MODEL</a:t>
          </a:r>
          <a:endParaRPr lang="en-IN"/>
        </a:p>
      </dgm:t>
    </dgm:pt>
    <dgm:pt modelId="{E2A4A5F6-FD98-4AF1-8A85-A19667167C64}" type="parTrans" cxnId="{F652CA47-A4EE-4328-927F-629B3889CE51}">
      <dgm:prSet/>
      <dgm:spPr/>
      <dgm:t>
        <a:bodyPr/>
        <a:lstStyle/>
        <a:p>
          <a:endParaRPr lang="en-IN"/>
        </a:p>
      </dgm:t>
    </dgm:pt>
    <dgm:pt modelId="{01BA382D-EB13-438C-867A-8108F11F383A}" type="sibTrans" cxnId="{F652CA47-A4EE-4328-927F-629B3889CE51}">
      <dgm:prSet/>
      <dgm:spPr/>
      <dgm:t>
        <a:bodyPr/>
        <a:lstStyle/>
        <a:p>
          <a:endParaRPr lang="en-IN"/>
        </a:p>
      </dgm:t>
    </dgm:pt>
    <dgm:pt modelId="{DA75231E-B99F-4620-87E3-BDF1FE15CEDB}">
      <dgm:prSet/>
      <dgm:spPr/>
      <dgm:t>
        <a:bodyPr/>
        <a:lstStyle/>
        <a:p>
          <a:r>
            <a:rPr lang="en-US" b="1" dirty="0"/>
            <a:t>WORK FLOW</a:t>
          </a:r>
          <a:endParaRPr lang="en-IN" dirty="0"/>
        </a:p>
      </dgm:t>
    </dgm:pt>
    <dgm:pt modelId="{16F1A90D-257F-42AB-B3D2-E243218F30A0}" type="parTrans" cxnId="{2F385356-EF8F-4D0F-BCBD-6432CD1CFABD}">
      <dgm:prSet/>
      <dgm:spPr/>
      <dgm:t>
        <a:bodyPr/>
        <a:lstStyle/>
        <a:p>
          <a:endParaRPr lang="en-IN"/>
        </a:p>
      </dgm:t>
    </dgm:pt>
    <dgm:pt modelId="{F1CC140C-DC9A-4E72-8F42-9ACE46E2EB18}" type="sibTrans" cxnId="{2F385356-EF8F-4D0F-BCBD-6432CD1CFABD}">
      <dgm:prSet/>
      <dgm:spPr/>
      <dgm:t>
        <a:bodyPr/>
        <a:lstStyle/>
        <a:p>
          <a:endParaRPr lang="en-IN"/>
        </a:p>
      </dgm:t>
    </dgm:pt>
    <dgm:pt modelId="{8DF8B245-D1BA-436B-930E-EAD836AB1192}">
      <dgm:prSet/>
      <dgm:spPr/>
      <dgm:t>
        <a:bodyPr/>
        <a:lstStyle/>
        <a:p>
          <a:r>
            <a:rPr lang="en-US" b="1"/>
            <a:t>SOFTWARE USED</a:t>
          </a:r>
          <a:endParaRPr lang="en-IN"/>
        </a:p>
      </dgm:t>
    </dgm:pt>
    <dgm:pt modelId="{FAE32358-329B-4A29-A59E-1F208EC59BF0}" type="parTrans" cxnId="{982DB357-48FC-4DAD-804C-1A124A944E2B}">
      <dgm:prSet/>
      <dgm:spPr/>
      <dgm:t>
        <a:bodyPr/>
        <a:lstStyle/>
        <a:p>
          <a:endParaRPr lang="en-IN"/>
        </a:p>
      </dgm:t>
    </dgm:pt>
    <dgm:pt modelId="{13983DB3-5E02-4EBC-B476-6F3B4B073A31}" type="sibTrans" cxnId="{982DB357-48FC-4DAD-804C-1A124A944E2B}">
      <dgm:prSet/>
      <dgm:spPr/>
      <dgm:t>
        <a:bodyPr/>
        <a:lstStyle/>
        <a:p>
          <a:endParaRPr lang="en-IN"/>
        </a:p>
      </dgm:t>
    </dgm:pt>
    <dgm:pt modelId="{3491452C-B105-41FB-B441-9F4523C66316}">
      <dgm:prSet/>
      <dgm:spPr/>
      <dgm:t>
        <a:bodyPr/>
        <a:lstStyle/>
        <a:p>
          <a:r>
            <a:rPr lang="en-US" b="1"/>
            <a:t>RESULTS</a:t>
          </a:r>
          <a:endParaRPr lang="en-IN"/>
        </a:p>
      </dgm:t>
    </dgm:pt>
    <dgm:pt modelId="{06980D9C-2350-4F9E-B6B4-6E8C767F3828}" type="parTrans" cxnId="{BEEFA723-4071-465F-BA28-DFE66E87F545}">
      <dgm:prSet/>
      <dgm:spPr/>
      <dgm:t>
        <a:bodyPr/>
        <a:lstStyle/>
        <a:p>
          <a:endParaRPr lang="en-IN"/>
        </a:p>
      </dgm:t>
    </dgm:pt>
    <dgm:pt modelId="{194D4396-3CBB-45D2-8843-C86AD00757FD}" type="sibTrans" cxnId="{BEEFA723-4071-465F-BA28-DFE66E87F545}">
      <dgm:prSet/>
      <dgm:spPr/>
      <dgm:t>
        <a:bodyPr/>
        <a:lstStyle/>
        <a:p>
          <a:endParaRPr lang="en-IN"/>
        </a:p>
      </dgm:t>
    </dgm:pt>
    <dgm:pt modelId="{074808D6-87C9-4B03-BBA4-F50895ECD938}">
      <dgm:prSet/>
      <dgm:spPr/>
      <dgm:t>
        <a:bodyPr/>
        <a:lstStyle/>
        <a:p>
          <a:r>
            <a:rPr lang="en-US" b="1"/>
            <a:t>REFERENCES</a:t>
          </a:r>
          <a:endParaRPr lang="en-IN"/>
        </a:p>
      </dgm:t>
    </dgm:pt>
    <dgm:pt modelId="{1E42FDC6-C0F8-4645-83E5-7DF5D603CB12}" type="parTrans" cxnId="{94B02434-2D40-4D10-9A8C-E40B76B6B36E}">
      <dgm:prSet/>
      <dgm:spPr/>
      <dgm:t>
        <a:bodyPr/>
        <a:lstStyle/>
        <a:p>
          <a:endParaRPr lang="en-IN"/>
        </a:p>
      </dgm:t>
    </dgm:pt>
    <dgm:pt modelId="{BDD24F65-72C4-4962-8DC1-271F7BB5C7CE}" type="sibTrans" cxnId="{94B02434-2D40-4D10-9A8C-E40B76B6B36E}">
      <dgm:prSet/>
      <dgm:spPr/>
      <dgm:t>
        <a:bodyPr/>
        <a:lstStyle/>
        <a:p>
          <a:endParaRPr lang="en-IN"/>
        </a:p>
      </dgm:t>
    </dgm:pt>
    <dgm:pt modelId="{CE9D0F41-1BCE-4B56-BAA8-B6539931759E}">
      <dgm:prSet/>
      <dgm:spPr/>
      <dgm:t>
        <a:bodyPr/>
        <a:lstStyle/>
        <a:p>
          <a:r>
            <a:rPr lang="en-IN" b="1" dirty="0" smtClean="0"/>
            <a:t>SPECTRUM SENSING</a:t>
          </a:r>
          <a:endParaRPr lang="en-IN" b="1" dirty="0"/>
        </a:p>
      </dgm:t>
    </dgm:pt>
    <dgm:pt modelId="{09755143-09D0-458D-BCBA-47DC121E6BA3}" type="sibTrans" cxnId="{582DCBE5-E750-4B7D-80D3-FD6A45B82286}">
      <dgm:prSet/>
      <dgm:spPr/>
      <dgm:t>
        <a:bodyPr/>
        <a:lstStyle/>
        <a:p>
          <a:endParaRPr lang="en-IN"/>
        </a:p>
      </dgm:t>
    </dgm:pt>
    <dgm:pt modelId="{82CD9574-FA29-4E7C-B83B-5B414BF53057}" type="parTrans" cxnId="{582DCBE5-E750-4B7D-80D3-FD6A45B82286}">
      <dgm:prSet/>
      <dgm:spPr/>
      <dgm:t>
        <a:bodyPr/>
        <a:lstStyle/>
        <a:p>
          <a:endParaRPr lang="en-IN"/>
        </a:p>
      </dgm:t>
    </dgm:pt>
    <dgm:pt modelId="{1F0081AD-99C9-466B-96DD-6E9385697F82}">
      <dgm:prSet/>
      <dgm:spPr/>
      <dgm:t>
        <a:bodyPr/>
        <a:lstStyle/>
        <a:p>
          <a:r>
            <a:rPr lang="en-IN" b="1" dirty="0" smtClean="0"/>
            <a:t>FLOW CHART</a:t>
          </a:r>
          <a:endParaRPr lang="en-IN" b="1" dirty="0"/>
        </a:p>
      </dgm:t>
    </dgm:pt>
    <dgm:pt modelId="{D2F2FEBA-967F-4232-85B2-CDE89E557B3B}" type="parTrans" cxnId="{E7EC5957-C83A-473D-8E00-E904A8783586}">
      <dgm:prSet/>
      <dgm:spPr/>
      <dgm:t>
        <a:bodyPr/>
        <a:lstStyle/>
        <a:p>
          <a:endParaRPr lang="en-US"/>
        </a:p>
      </dgm:t>
    </dgm:pt>
    <dgm:pt modelId="{34EF8328-D970-496F-99AA-782C0DE51BFE}" type="sibTrans" cxnId="{E7EC5957-C83A-473D-8E00-E904A8783586}">
      <dgm:prSet/>
      <dgm:spPr/>
      <dgm:t>
        <a:bodyPr/>
        <a:lstStyle/>
        <a:p>
          <a:endParaRPr lang="en-US"/>
        </a:p>
      </dgm:t>
    </dgm:pt>
    <dgm:pt modelId="{A4F63BA6-924A-40BB-B3E2-A195060A7441}" type="pres">
      <dgm:prSet presAssocID="{F294CBFA-81DE-4A89-9B28-8AE2FDF048E1}" presName="linear" presStyleCnt="0">
        <dgm:presLayoutVars>
          <dgm:animLvl val="lvl"/>
          <dgm:resizeHandles val="exact"/>
        </dgm:presLayoutVars>
      </dgm:prSet>
      <dgm:spPr/>
      <dgm:t>
        <a:bodyPr/>
        <a:lstStyle/>
        <a:p>
          <a:endParaRPr lang="en-US"/>
        </a:p>
      </dgm:t>
    </dgm:pt>
    <dgm:pt modelId="{F046917D-ECD0-4B6E-97A6-D29579FA3860}" type="pres">
      <dgm:prSet presAssocID="{7AEB8E6A-E45C-4B9E-B7F1-268207254045}" presName="parentText" presStyleLbl="node1" presStyleIdx="0" presStyleCnt="9">
        <dgm:presLayoutVars>
          <dgm:chMax val="0"/>
          <dgm:bulletEnabled val="1"/>
        </dgm:presLayoutVars>
      </dgm:prSet>
      <dgm:spPr/>
      <dgm:t>
        <a:bodyPr/>
        <a:lstStyle/>
        <a:p>
          <a:endParaRPr lang="en-US"/>
        </a:p>
      </dgm:t>
    </dgm:pt>
    <dgm:pt modelId="{81F85838-976E-4C1E-B386-4578BD8A4906}" type="pres">
      <dgm:prSet presAssocID="{18760F66-F8AC-4E39-A3C8-A10381CCCB47}" presName="spacer" presStyleCnt="0"/>
      <dgm:spPr/>
    </dgm:pt>
    <dgm:pt modelId="{7B34DEF8-D7A8-4AD0-88ED-73DC2CB4C9AD}" type="pres">
      <dgm:prSet presAssocID="{A067C1A4-1F2B-4695-A5B2-B5E2B9705946}" presName="parentText" presStyleLbl="node1" presStyleIdx="1" presStyleCnt="9">
        <dgm:presLayoutVars>
          <dgm:chMax val="0"/>
          <dgm:bulletEnabled val="1"/>
        </dgm:presLayoutVars>
      </dgm:prSet>
      <dgm:spPr/>
      <dgm:t>
        <a:bodyPr/>
        <a:lstStyle/>
        <a:p>
          <a:endParaRPr lang="en-US"/>
        </a:p>
      </dgm:t>
    </dgm:pt>
    <dgm:pt modelId="{B61E7C36-177B-406D-ACD8-556FCED9116F}" type="pres">
      <dgm:prSet presAssocID="{7C3A8739-44CB-47A5-A63E-B128C7673B88}" presName="spacer" presStyleCnt="0"/>
      <dgm:spPr/>
    </dgm:pt>
    <dgm:pt modelId="{1A9E112D-D0EC-4E57-B071-43BE41B4DC3B}" type="pres">
      <dgm:prSet presAssocID="{CE9D0F41-1BCE-4B56-BAA8-B6539931759E}" presName="parentText" presStyleLbl="node1" presStyleIdx="2" presStyleCnt="9">
        <dgm:presLayoutVars>
          <dgm:chMax val="0"/>
          <dgm:bulletEnabled val="1"/>
        </dgm:presLayoutVars>
      </dgm:prSet>
      <dgm:spPr/>
      <dgm:t>
        <a:bodyPr/>
        <a:lstStyle/>
        <a:p>
          <a:endParaRPr lang="en-US"/>
        </a:p>
      </dgm:t>
    </dgm:pt>
    <dgm:pt modelId="{C34CF88C-58D7-4E91-8F60-B83B8BC8F21C}" type="pres">
      <dgm:prSet presAssocID="{09755143-09D0-458D-BCBA-47DC121E6BA3}" presName="spacer" presStyleCnt="0"/>
      <dgm:spPr/>
    </dgm:pt>
    <dgm:pt modelId="{A6842931-7E64-4E22-B368-5860C30F7AAA}" type="pres">
      <dgm:prSet presAssocID="{1F0081AD-99C9-466B-96DD-6E9385697F82}" presName="parentText" presStyleLbl="node1" presStyleIdx="3" presStyleCnt="9">
        <dgm:presLayoutVars>
          <dgm:chMax val="0"/>
          <dgm:bulletEnabled val="1"/>
        </dgm:presLayoutVars>
      </dgm:prSet>
      <dgm:spPr/>
      <dgm:t>
        <a:bodyPr/>
        <a:lstStyle/>
        <a:p>
          <a:endParaRPr lang="en-US"/>
        </a:p>
      </dgm:t>
    </dgm:pt>
    <dgm:pt modelId="{DEF4B459-0AD1-46EE-A689-C550B37D7EC9}" type="pres">
      <dgm:prSet presAssocID="{34EF8328-D970-496F-99AA-782C0DE51BFE}" presName="spacer" presStyleCnt="0"/>
      <dgm:spPr/>
    </dgm:pt>
    <dgm:pt modelId="{EAF8DC85-8FD7-4166-B6AE-BB9B83AB4302}" type="pres">
      <dgm:prSet presAssocID="{BD1B1FA1-80B3-4960-A0F8-8E0FBFC9941E}" presName="parentText" presStyleLbl="node1" presStyleIdx="4" presStyleCnt="9">
        <dgm:presLayoutVars>
          <dgm:chMax val="0"/>
          <dgm:bulletEnabled val="1"/>
        </dgm:presLayoutVars>
      </dgm:prSet>
      <dgm:spPr/>
      <dgm:t>
        <a:bodyPr/>
        <a:lstStyle/>
        <a:p>
          <a:endParaRPr lang="en-US"/>
        </a:p>
      </dgm:t>
    </dgm:pt>
    <dgm:pt modelId="{2C8F58D4-89AC-452A-B119-EF23043E8506}" type="pres">
      <dgm:prSet presAssocID="{01BA382D-EB13-438C-867A-8108F11F383A}" presName="spacer" presStyleCnt="0"/>
      <dgm:spPr/>
    </dgm:pt>
    <dgm:pt modelId="{4C6C36A5-22CF-4E94-8007-071C54E7DF9E}" type="pres">
      <dgm:prSet presAssocID="{DA75231E-B99F-4620-87E3-BDF1FE15CEDB}" presName="parentText" presStyleLbl="node1" presStyleIdx="5" presStyleCnt="9">
        <dgm:presLayoutVars>
          <dgm:chMax val="0"/>
          <dgm:bulletEnabled val="1"/>
        </dgm:presLayoutVars>
      </dgm:prSet>
      <dgm:spPr/>
      <dgm:t>
        <a:bodyPr/>
        <a:lstStyle/>
        <a:p>
          <a:endParaRPr lang="en-US"/>
        </a:p>
      </dgm:t>
    </dgm:pt>
    <dgm:pt modelId="{BFA0DDED-F60B-4A8A-8E83-219A820790B1}" type="pres">
      <dgm:prSet presAssocID="{F1CC140C-DC9A-4E72-8F42-9ACE46E2EB18}" presName="spacer" presStyleCnt="0"/>
      <dgm:spPr/>
    </dgm:pt>
    <dgm:pt modelId="{8FDAAB6B-8ACE-4BD8-BAA6-8DDDA6D687F6}" type="pres">
      <dgm:prSet presAssocID="{8DF8B245-D1BA-436B-930E-EAD836AB1192}" presName="parentText" presStyleLbl="node1" presStyleIdx="6" presStyleCnt="9">
        <dgm:presLayoutVars>
          <dgm:chMax val="0"/>
          <dgm:bulletEnabled val="1"/>
        </dgm:presLayoutVars>
      </dgm:prSet>
      <dgm:spPr/>
      <dgm:t>
        <a:bodyPr/>
        <a:lstStyle/>
        <a:p>
          <a:endParaRPr lang="en-US"/>
        </a:p>
      </dgm:t>
    </dgm:pt>
    <dgm:pt modelId="{1E69C9DA-B630-4572-A3D7-28C7DBD2C199}" type="pres">
      <dgm:prSet presAssocID="{13983DB3-5E02-4EBC-B476-6F3B4B073A31}" presName="spacer" presStyleCnt="0"/>
      <dgm:spPr/>
    </dgm:pt>
    <dgm:pt modelId="{6B6B0A9B-2063-4CC2-802C-F9D9DB51D141}" type="pres">
      <dgm:prSet presAssocID="{3491452C-B105-41FB-B441-9F4523C66316}" presName="parentText" presStyleLbl="node1" presStyleIdx="7" presStyleCnt="9">
        <dgm:presLayoutVars>
          <dgm:chMax val="0"/>
          <dgm:bulletEnabled val="1"/>
        </dgm:presLayoutVars>
      </dgm:prSet>
      <dgm:spPr/>
      <dgm:t>
        <a:bodyPr/>
        <a:lstStyle/>
        <a:p>
          <a:endParaRPr lang="en-US"/>
        </a:p>
      </dgm:t>
    </dgm:pt>
    <dgm:pt modelId="{83E68B19-928C-4AD9-8E4A-F2B2A054E8C1}" type="pres">
      <dgm:prSet presAssocID="{194D4396-3CBB-45D2-8843-C86AD00757FD}" presName="spacer" presStyleCnt="0"/>
      <dgm:spPr/>
    </dgm:pt>
    <dgm:pt modelId="{2A9A9B79-5307-44A1-978B-59D57AFBAA31}" type="pres">
      <dgm:prSet presAssocID="{074808D6-87C9-4B03-BBA4-F50895ECD938}" presName="parentText" presStyleLbl="node1" presStyleIdx="8" presStyleCnt="9">
        <dgm:presLayoutVars>
          <dgm:chMax val="0"/>
          <dgm:bulletEnabled val="1"/>
        </dgm:presLayoutVars>
      </dgm:prSet>
      <dgm:spPr/>
      <dgm:t>
        <a:bodyPr/>
        <a:lstStyle/>
        <a:p>
          <a:endParaRPr lang="en-US"/>
        </a:p>
      </dgm:t>
    </dgm:pt>
  </dgm:ptLst>
  <dgm:cxnLst>
    <dgm:cxn modelId="{D6AA14D8-BCBC-42C7-A667-12E87D579ACE}" srcId="{F294CBFA-81DE-4A89-9B28-8AE2FDF048E1}" destId="{A067C1A4-1F2B-4695-A5B2-B5E2B9705946}" srcOrd="1" destOrd="0" parTransId="{90AA58FD-A1F1-4FF0-86E1-2E99D1BF6D82}" sibTransId="{7C3A8739-44CB-47A5-A63E-B128C7673B88}"/>
    <dgm:cxn modelId="{F652CA47-A4EE-4328-927F-629B3889CE51}" srcId="{F294CBFA-81DE-4A89-9B28-8AE2FDF048E1}" destId="{BD1B1FA1-80B3-4960-A0F8-8E0FBFC9941E}" srcOrd="4" destOrd="0" parTransId="{E2A4A5F6-FD98-4AF1-8A85-A19667167C64}" sibTransId="{01BA382D-EB13-438C-867A-8108F11F383A}"/>
    <dgm:cxn modelId="{B80EECDC-9A25-450A-9E41-16FBD7423C4C}" type="presOf" srcId="{F294CBFA-81DE-4A89-9B28-8AE2FDF048E1}" destId="{A4F63BA6-924A-40BB-B3E2-A195060A7441}" srcOrd="0" destOrd="0" presId="urn:microsoft.com/office/officeart/2005/8/layout/vList2"/>
    <dgm:cxn modelId="{94B02434-2D40-4D10-9A8C-E40B76B6B36E}" srcId="{F294CBFA-81DE-4A89-9B28-8AE2FDF048E1}" destId="{074808D6-87C9-4B03-BBA4-F50895ECD938}" srcOrd="8" destOrd="0" parTransId="{1E42FDC6-C0F8-4645-83E5-7DF5D603CB12}" sibTransId="{BDD24F65-72C4-4962-8DC1-271F7BB5C7CE}"/>
    <dgm:cxn modelId="{EB97B2BA-BEFB-4300-A257-7FAA84BB117E}" type="presOf" srcId="{DA75231E-B99F-4620-87E3-BDF1FE15CEDB}" destId="{4C6C36A5-22CF-4E94-8007-071C54E7DF9E}" srcOrd="0" destOrd="0" presId="urn:microsoft.com/office/officeart/2005/8/layout/vList2"/>
    <dgm:cxn modelId="{E74B3EE3-13FF-4D3D-8597-BBCA1DD83110}" type="presOf" srcId="{074808D6-87C9-4B03-BBA4-F50895ECD938}" destId="{2A9A9B79-5307-44A1-978B-59D57AFBAA31}" srcOrd="0" destOrd="0" presId="urn:microsoft.com/office/officeart/2005/8/layout/vList2"/>
    <dgm:cxn modelId="{1EDBCBE1-0115-490A-9D84-030CAD5C282E}" type="presOf" srcId="{3491452C-B105-41FB-B441-9F4523C66316}" destId="{6B6B0A9B-2063-4CC2-802C-F9D9DB51D141}" srcOrd="0" destOrd="0" presId="urn:microsoft.com/office/officeart/2005/8/layout/vList2"/>
    <dgm:cxn modelId="{982DB357-48FC-4DAD-804C-1A124A944E2B}" srcId="{F294CBFA-81DE-4A89-9B28-8AE2FDF048E1}" destId="{8DF8B245-D1BA-436B-930E-EAD836AB1192}" srcOrd="6" destOrd="0" parTransId="{FAE32358-329B-4A29-A59E-1F208EC59BF0}" sibTransId="{13983DB3-5E02-4EBC-B476-6F3B4B073A31}"/>
    <dgm:cxn modelId="{2F385356-EF8F-4D0F-BCBD-6432CD1CFABD}" srcId="{F294CBFA-81DE-4A89-9B28-8AE2FDF048E1}" destId="{DA75231E-B99F-4620-87E3-BDF1FE15CEDB}" srcOrd="5" destOrd="0" parTransId="{16F1A90D-257F-42AB-B3D2-E243218F30A0}" sibTransId="{F1CC140C-DC9A-4E72-8F42-9ACE46E2EB18}"/>
    <dgm:cxn modelId="{A8709B73-C381-4769-AC95-60AB1AF15243}" type="presOf" srcId="{8DF8B245-D1BA-436B-930E-EAD836AB1192}" destId="{8FDAAB6B-8ACE-4BD8-BAA6-8DDDA6D687F6}" srcOrd="0" destOrd="0" presId="urn:microsoft.com/office/officeart/2005/8/layout/vList2"/>
    <dgm:cxn modelId="{6C58D91B-09BF-4FFF-927A-8B434B4593B7}" type="presOf" srcId="{CE9D0F41-1BCE-4B56-BAA8-B6539931759E}" destId="{1A9E112D-D0EC-4E57-B071-43BE41B4DC3B}" srcOrd="0" destOrd="0" presId="urn:microsoft.com/office/officeart/2005/8/layout/vList2"/>
    <dgm:cxn modelId="{B835DA5A-6E1D-424D-BCE5-46821B6EFDB4}" type="presOf" srcId="{7AEB8E6A-E45C-4B9E-B7F1-268207254045}" destId="{F046917D-ECD0-4B6E-97A6-D29579FA3860}" srcOrd="0" destOrd="0" presId="urn:microsoft.com/office/officeart/2005/8/layout/vList2"/>
    <dgm:cxn modelId="{BEDF9509-0ECF-42B5-87A2-F652A4911B3E}" srcId="{F294CBFA-81DE-4A89-9B28-8AE2FDF048E1}" destId="{7AEB8E6A-E45C-4B9E-B7F1-268207254045}" srcOrd="0" destOrd="0" parTransId="{1E880943-3C38-4858-8774-B4F19FE094F9}" sibTransId="{18760F66-F8AC-4E39-A3C8-A10381CCCB47}"/>
    <dgm:cxn modelId="{582DCBE5-E750-4B7D-80D3-FD6A45B82286}" srcId="{F294CBFA-81DE-4A89-9B28-8AE2FDF048E1}" destId="{CE9D0F41-1BCE-4B56-BAA8-B6539931759E}" srcOrd="2" destOrd="0" parTransId="{82CD9574-FA29-4E7C-B83B-5B414BF53057}" sibTransId="{09755143-09D0-458D-BCBA-47DC121E6BA3}"/>
    <dgm:cxn modelId="{7C7806D6-D6E7-488E-B1EC-0FC72E405F85}" type="presOf" srcId="{1F0081AD-99C9-466B-96DD-6E9385697F82}" destId="{A6842931-7E64-4E22-B368-5860C30F7AAA}" srcOrd="0" destOrd="0" presId="urn:microsoft.com/office/officeart/2005/8/layout/vList2"/>
    <dgm:cxn modelId="{E7EC5957-C83A-473D-8E00-E904A8783586}" srcId="{F294CBFA-81DE-4A89-9B28-8AE2FDF048E1}" destId="{1F0081AD-99C9-466B-96DD-6E9385697F82}" srcOrd="3" destOrd="0" parTransId="{D2F2FEBA-967F-4232-85B2-CDE89E557B3B}" sibTransId="{34EF8328-D970-496F-99AA-782C0DE51BFE}"/>
    <dgm:cxn modelId="{D7AE1777-0FBA-4B63-AF42-85997178F4B4}" type="presOf" srcId="{A067C1A4-1F2B-4695-A5B2-B5E2B9705946}" destId="{7B34DEF8-D7A8-4AD0-88ED-73DC2CB4C9AD}" srcOrd="0" destOrd="0" presId="urn:microsoft.com/office/officeart/2005/8/layout/vList2"/>
    <dgm:cxn modelId="{BEEFA723-4071-465F-BA28-DFE66E87F545}" srcId="{F294CBFA-81DE-4A89-9B28-8AE2FDF048E1}" destId="{3491452C-B105-41FB-B441-9F4523C66316}" srcOrd="7" destOrd="0" parTransId="{06980D9C-2350-4F9E-B6B4-6E8C767F3828}" sibTransId="{194D4396-3CBB-45D2-8843-C86AD00757FD}"/>
    <dgm:cxn modelId="{59653875-547E-43CE-9F45-2BF48B0BDAF3}" type="presOf" srcId="{BD1B1FA1-80B3-4960-A0F8-8E0FBFC9941E}" destId="{EAF8DC85-8FD7-4166-B6AE-BB9B83AB4302}" srcOrd="0" destOrd="0" presId="urn:microsoft.com/office/officeart/2005/8/layout/vList2"/>
    <dgm:cxn modelId="{C486A73B-CC63-4159-B1D5-69570F121BFC}" type="presParOf" srcId="{A4F63BA6-924A-40BB-B3E2-A195060A7441}" destId="{F046917D-ECD0-4B6E-97A6-D29579FA3860}" srcOrd="0" destOrd="0" presId="urn:microsoft.com/office/officeart/2005/8/layout/vList2"/>
    <dgm:cxn modelId="{5AC4652C-1EFD-4BC5-8483-8B5CF5DECC92}" type="presParOf" srcId="{A4F63BA6-924A-40BB-B3E2-A195060A7441}" destId="{81F85838-976E-4C1E-B386-4578BD8A4906}" srcOrd="1" destOrd="0" presId="urn:microsoft.com/office/officeart/2005/8/layout/vList2"/>
    <dgm:cxn modelId="{4670E5B9-2967-485A-AFE8-C34EEE4F5710}" type="presParOf" srcId="{A4F63BA6-924A-40BB-B3E2-A195060A7441}" destId="{7B34DEF8-D7A8-4AD0-88ED-73DC2CB4C9AD}" srcOrd="2" destOrd="0" presId="urn:microsoft.com/office/officeart/2005/8/layout/vList2"/>
    <dgm:cxn modelId="{39CD35F1-6179-4159-8DC0-DAF52FB09094}" type="presParOf" srcId="{A4F63BA6-924A-40BB-B3E2-A195060A7441}" destId="{B61E7C36-177B-406D-ACD8-556FCED9116F}" srcOrd="3" destOrd="0" presId="urn:microsoft.com/office/officeart/2005/8/layout/vList2"/>
    <dgm:cxn modelId="{D2B7394E-DAC6-4DA8-82F8-4BBD08696DB0}" type="presParOf" srcId="{A4F63BA6-924A-40BB-B3E2-A195060A7441}" destId="{1A9E112D-D0EC-4E57-B071-43BE41B4DC3B}" srcOrd="4" destOrd="0" presId="urn:microsoft.com/office/officeart/2005/8/layout/vList2"/>
    <dgm:cxn modelId="{9F4D668E-B601-4E65-A9D6-B0548DE82C7C}" type="presParOf" srcId="{A4F63BA6-924A-40BB-B3E2-A195060A7441}" destId="{C34CF88C-58D7-4E91-8F60-B83B8BC8F21C}" srcOrd="5" destOrd="0" presId="urn:microsoft.com/office/officeart/2005/8/layout/vList2"/>
    <dgm:cxn modelId="{8335D284-AEC1-4551-93FB-86B42BE55C64}" type="presParOf" srcId="{A4F63BA6-924A-40BB-B3E2-A195060A7441}" destId="{A6842931-7E64-4E22-B368-5860C30F7AAA}" srcOrd="6" destOrd="0" presId="urn:microsoft.com/office/officeart/2005/8/layout/vList2"/>
    <dgm:cxn modelId="{A4B65C47-21FB-40A2-8745-9E8E1A4F975B}" type="presParOf" srcId="{A4F63BA6-924A-40BB-B3E2-A195060A7441}" destId="{DEF4B459-0AD1-46EE-A689-C550B37D7EC9}" srcOrd="7" destOrd="0" presId="urn:microsoft.com/office/officeart/2005/8/layout/vList2"/>
    <dgm:cxn modelId="{6DBDD922-F7A4-4DCF-BCAD-EDF1BF99FE86}" type="presParOf" srcId="{A4F63BA6-924A-40BB-B3E2-A195060A7441}" destId="{EAF8DC85-8FD7-4166-B6AE-BB9B83AB4302}" srcOrd="8" destOrd="0" presId="urn:microsoft.com/office/officeart/2005/8/layout/vList2"/>
    <dgm:cxn modelId="{8AE95953-F111-4C4C-A3EC-F3280778F11A}" type="presParOf" srcId="{A4F63BA6-924A-40BB-B3E2-A195060A7441}" destId="{2C8F58D4-89AC-452A-B119-EF23043E8506}" srcOrd="9" destOrd="0" presId="urn:microsoft.com/office/officeart/2005/8/layout/vList2"/>
    <dgm:cxn modelId="{31B79487-BB45-416B-B75B-8F2D8ACACBE1}" type="presParOf" srcId="{A4F63BA6-924A-40BB-B3E2-A195060A7441}" destId="{4C6C36A5-22CF-4E94-8007-071C54E7DF9E}" srcOrd="10" destOrd="0" presId="urn:microsoft.com/office/officeart/2005/8/layout/vList2"/>
    <dgm:cxn modelId="{97358363-AE82-4CB5-8539-F9C2E6909DA1}" type="presParOf" srcId="{A4F63BA6-924A-40BB-B3E2-A195060A7441}" destId="{BFA0DDED-F60B-4A8A-8E83-219A820790B1}" srcOrd="11" destOrd="0" presId="urn:microsoft.com/office/officeart/2005/8/layout/vList2"/>
    <dgm:cxn modelId="{8E41326E-27CA-4A8C-82C5-A80A1D3F7FE1}" type="presParOf" srcId="{A4F63BA6-924A-40BB-B3E2-A195060A7441}" destId="{8FDAAB6B-8ACE-4BD8-BAA6-8DDDA6D687F6}" srcOrd="12" destOrd="0" presId="urn:microsoft.com/office/officeart/2005/8/layout/vList2"/>
    <dgm:cxn modelId="{59DD3FA0-E2EB-4B55-8AAD-A2E54E0267DF}" type="presParOf" srcId="{A4F63BA6-924A-40BB-B3E2-A195060A7441}" destId="{1E69C9DA-B630-4572-A3D7-28C7DBD2C199}" srcOrd="13" destOrd="0" presId="urn:microsoft.com/office/officeart/2005/8/layout/vList2"/>
    <dgm:cxn modelId="{52764ED6-507E-472D-A54F-DF3BA0282313}" type="presParOf" srcId="{A4F63BA6-924A-40BB-B3E2-A195060A7441}" destId="{6B6B0A9B-2063-4CC2-802C-F9D9DB51D141}" srcOrd="14" destOrd="0" presId="urn:microsoft.com/office/officeart/2005/8/layout/vList2"/>
    <dgm:cxn modelId="{867C511F-037C-4DC0-AB12-9252920D9CB1}" type="presParOf" srcId="{A4F63BA6-924A-40BB-B3E2-A195060A7441}" destId="{83E68B19-928C-4AD9-8E4A-F2B2A054E8C1}" srcOrd="15" destOrd="0" presId="urn:microsoft.com/office/officeart/2005/8/layout/vList2"/>
    <dgm:cxn modelId="{340AA1D5-20CC-4878-8185-838CB12886B9}" type="presParOf" srcId="{A4F63BA6-924A-40BB-B3E2-A195060A7441}" destId="{2A9A9B79-5307-44A1-978B-59D57AFBAA31}"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998E6E-9DC7-49CA-A232-68270B91BE4C}"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IN"/>
        </a:p>
      </dgm:t>
    </dgm:pt>
    <dgm:pt modelId="{F659B594-9573-4755-8C51-9E80E63562B8}">
      <dgm:prSet/>
      <dgm:spPr/>
      <dgm:t>
        <a:bodyPr/>
        <a:lstStyle/>
        <a:p>
          <a:r>
            <a:rPr lang="en-IN"/>
            <a:t>Data Pre Processing</a:t>
          </a:r>
        </a:p>
      </dgm:t>
    </dgm:pt>
    <dgm:pt modelId="{D32EAAC1-5447-47F7-A113-19C10E224691}" type="parTrans" cxnId="{33F749ED-A96B-42B5-AB84-D146C2D23B8C}">
      <dgm:prSet/>
      <dgm:spPr/>
      <dgm:t>
        <a:bodyPr/>
        <a:lstStyle/>
        <a:p>
          <a:endParaRPr lang="en-IN"/>
        </a:p>
      </dgm:t>
    </dgm:pt>
    <dgm:pt modelId="{A0BD360A-474D-4F85-8648-E0DD447BF47E}" type="sibTrans" cxnId="{33F749ED-A96B-42B5-AB84-D146C2D23B8C}">
      <dgm:prSet/>
      <dgm:spPr/>
      <dgm:t>
        <a:bodyPr/>
        <a:lstStyle/>
        <a:p>
          <a:endParaRPr lang="en-IN"/>
        </a:p>
      </dgm:t>
    </dgm:pt>
    <dgm:pt modelId="{18B607D9-CE91-4F56-8A05-CABB79B27E14}">
      <dgm:prSet/>
      <dgm:spPr/>
      <dgm:t>
        <a:bodyPr/>
        <a:lstStyle/>
        <a:p>
          <a:r>
            <a:rPr lang="en-IN"/>
            <a:t>Training Set Creation</a:t>
          </a:r>
        </a:p>
      </dgm:t>
    </dgm:pt>
    <dgm:pt modelId="{42D36007-E658-45CD-809D-6DDA7492B161}" type="parTrans" cxnId="{88731910-984B-4C1D-9892-FBC3B67A6D60}">
      <dgm:prSet/>
      <dgm:spPr/>
      <dgm:t>
        <a:bodyPr/>
        <a:lstStyle/>
        <a:p>
          <a:endParaRPr lang="en-IN"/>
        </a:p>
      </dgm:t>
    </dgm:pt>
    <dgm:pt modelId="{B299539D-9650-474C-88C3-73C6300D4D43}" type="sibTrans" cxnId="{88731910-984B-4C1D-9892-FBC3B67A6D60}">
      <dgm:prSet/>
      <dgm:spPr/>
      <dgm:t>
        <a:bodyPr/>
        <a:lstStyle/>
        <a:p>
          <a:endParaRPr lang="en-IN"/>
        </a:p>
      </dgm:t>
    </dgm:pt>
    <dgm:pt modelId="{3A71476A-809D-47AB-AD95-A1FF3AFF6A93}">
      <dgm:prSet/>
      <dgm:spPr/>
      <dgm:t>
        <a:bodyPr/>
        <a:lstStyle/>
        <a:p>
          <a:r>
            <a:rPr lang="en-IN"/>
            <a:t>CNN Architecture</a:t>
          </a:r>
        </a:p>
      </dgm:t>
    </dgm:pt>
    <dgm:pt modelId="{7FA738E9-A509-4F30-97A6-CFACB51C2F6C}" type="parTrans" cxnId="{77D57F02-03B9-484C-9F0E-8DB1E816D4EE}">
      <dgm:prSet/>
      <dgm:spPr/>
      <dgm:t>
        <a:bodyPr/>
        <a:lstStyle/>
        <a:p>
          <a:endParaRPr lang="en-IN"/>
        </a:p>
      </dgm:t>
    </dgm:pt>
    <dgm:pt modelId="{F22EF81B-F3A5-4B45-912B-2F76C240F4BB}" type="sibTrans" cxnId="{77D57F02-03B9-484C-9F0E-8DB1E816D4EE}">
      <dgm:prSet/>
      <dgm:spPr/>
      <dgm:t>
        <a:bodyPr/>
        <a:lstStyle/>
        <a:p>
          <a:endParaRPr lang="en-IN"/>
        </a:p>
      </dgm:t>
    </dgm:pt>
    <dgm:pt modelId="{D0484E3C-8B52-4C19-998D-4121C66146C1}">
      <dgm:prSet/>
      <dgm:spPr/>
      <dgm:t>
        <a:bodyPr/>
        <a:lstStyle/>
        <a:p>
          <a:r>
            <a:rPr lang="en-IN"/>
            <a:t>Training</a:t>
          </a:r>
        </a:p>
      </dgm:t>
    </dgm:pt>
    <dgm:pt modelId="{206D63A2-5452-4F60-AF41-2E2858630547}" type="parTrans" cxnId="{CA12B188-F45D-4120-A4AC-FFA6680F629D}">
      <dgm:prSet/>
      <dgm:spPr/>
      <dgm:t>
        <a:bodyPr/>
        <a:lstStyle/>
        <a:p>
          <a:endParaRPr lang="en-IN"/>
        </a:p>
      </dgm:t>
    </dgm:pt>
    <dgm:pt modelId="{43839F60-4327-4F5B-A123-707F61255415}" type="sibTrans" cxnId="{CA12B188-F45D-4120-A4AC-FFA6680F629D}">
      <dgm:prSet/>
      <dgm:spPr/>
      <dgm:t>
        <a:bodyPr/>
        <a:lstStyle/>
        <a:p>
          <a:endParaRPr lang="en-IN"/>
        </a:p>
      </dgm:t>
    </dgm:pt>
    <dgm:pt modelId="{335168FD-F38E-4208-9041-C94F855EA520}">
      <dgm:prSet/>
      <dgm:spPr/>
      <dgm:t>
        <a:bodyPr/>
        <a:lstStyle/>
        <a:p>
          <a:r>
            <a:rPr lang="en-IN"/>
            <a:t>Testing </a:t>
          </a:r>
        </a:p>
      </dgm:t>
    </dgm:pt>
    <dgm:pt modelId="{95AAC58F-2581-4A0C-AB09-0FB116B176F5}" type="parTrans" cxnId="{DBE040DC-D1DF-4D61-85E4-76791A2FCEDE}">
      <dgm:prSet/>
      <dgm:spPr/>
      <dgm:t>
        <a:bodyPr/>
        <a:lstStyle/>
        <a:p>
          <a:endParaRPr lang="en-IN"/>
        </a:p>
      </dgm:t>
    </dgm:pt>
    <dgm:pt modelId="{07552E8E-6904-4251-BCB6-3FDC90E46C90}" type="sibTrans" cxnId="{DBE040DC-D1DF-4D61-85E4-76791A2FCEDE}">
      <dgm:prSet/>
      <dgm:spPr/>
      <dgm:t>
        <a:bodyPr/>
        <a:lstStyle/>
        <a:p>
          <a:endParaRPr lang="en-IN"/>
        </a:p>
      </dgm:t>
    </dgm:pt>
    <dgm:pt modelId="{0A57875F-583F-4EEB-AC0C-5B57FFF2104A}">
      <dgm:prSet/>
      <dgm:spPr/>
      <dgm:t>
        <a:bodyPr/>
        <a:lstStyle/>
        <a:p>
          <a:r>
            <a:rPr lang="en-IN"/>
            <a:t>Deployment</a:t>
          </a:r>
        </a:p>
      </dgm:t>
    </dgm:pt>
    <dgm:pt modelId="{68D922E4-696B-465A-AE77-147C9E1BE586}" type="parTrans" cxnId="{B408174F-9EDF-4751-BEBD-06F5B88FF4C6}">
      <dgm:prSet/>
      <dgm:spPr/>
      <dgm:t>
        <a:bodyPr/>
        <a:lstStyle/>
        <a:p>
          <a:endParaRPr lang="en-IN"/>
        </a:p>
      </dgm:t>
    </dgm:pt>
    <dgm:pt modelId="{31937484-FE3D-4C13-96F5-F147D7BBE1F9}" type="sibTrans" cxnId="{B408174F-9EDF-4751-BEBD-06F5B88FF4C6}">
      <dgm:prSet/>
      <dgm:spPr/>
      <dgm:t>
        <a:bodyPr/>
        <a:lstStyle/>
        <a:p>
          <a:endParaRPr lang="en-IN"/>
        </a:p>
      </dgm:t>
    </dgm:pt>
    <dgm:pt modelId="{5822E326-B7D9-423A-ADF0-5D1BD5E38F6B}" type="pres">
      <dgm:prSet presAssocID="{10998E6E-9DC7-49CA-A232-68270B91BE4C}" presName="CompostProcess" presStyleCnt="0">
        <dgm:presLayoutVars>
          <dgm:dir/>
          <dgm:resizeHandles val="exact"/>
        </dgm:presLayoutVars>
      </dgm:prSet>
      <dgm:spPr/>
      <dgm:t>
        <a:bodyPr/>
        <a:lstStyle/>
        <a:p>
          <a:endParaRPr lang="en-US"/>
        </a:p>
      </dgm:t>
    </dgm:pt>
    <dgm:pt modelId="{9CB0666B-9860-4ABC-AC20-486E5F99E861}" type="pres">
      <dgm:prSet presAssocID="{10998E6E-9DC7-49CA-A232-68270B91BE4C}" presName="arrow" presStyleLbl="bgShp" presStyleIdx="0" presStyleCnt="1"/>
      <dgm:spPr/>
    </dgm:pt>
    <dgm:pt modelId="{CD229E91-C8A9-456C-A96E-B3BDB29ACF26}" type="pres">
      <dgm:prSet presAssocID="{10998E6E-9DC7-49CA-A232-68270B91BE4C}" presName="linearProcess" presStyleCnt="0"/>
      <dgm:spPr/>
    </dgm:pt>
    <dgm:pt modelId="{845D5B08-F27A-4A3B-BF38-77B61B5EF216}" type="pres">
      <dgm:prSet presAssocID="{F659B594-9573-4755-8C51-9E80E63562B8}" presName="textNode" presStyleLbl="node1" presStyleIdx="0" presStyleCnt="6">
        <dgm:presLayoutVars>
          <dgm:bulletEnabled val="1"/>
        </dgm:presLayoutVars>
      </dgm:prSet>
      <dgm:spPr/>
      <dgm:t>
        <a:bodyPr/>
        <a:lstStyle/>
        <a:p>
          <a:endParaRPr lang="en-US"/>
        </a:p>
      </dgm:t>
    </dgm:pt>
    <dgm:pt modelId="{6D5DEBB5-3E7C-461D-B115-2C931A3CA313}" type="pres">
      <dgm:prSet presAssocID="{A0BD360A-474D-4F85-8648-E0DD447BF47E}" presName="sibTrans" presStyleCnt="0"/>
      <dgm:spPr/>
    </dgm:pt>
    <dgm:pt modelId="{0845A98E-E5DE-4EC6-8FC0-7C0E2E0A53DE}" type="pres">
      <dgm:prSet presAssocID="{18B607D9-CE91-4F56-8A05-CABB79B27E14}" presName="textNode" presStyleLbl="node1" presStyleIdx="1" presStyleCnt="6">
        <dgm:presLayoutVars>
          <dgm:bulletEnabled val="1"/>
        </dgm:presLayoutVars>
      </dgm:prSet>
      <dgm:spPr/>
      <dgm:t>
        <a:bodyPr/>
        <a:lstStyle/>
        <a:p>
          <a:endParaRPr lang="en-US"/>
        </a:p>
      </dgm:t>
    </dgm:pt>
    <dgm:pt modelId="{90D25C35-6F12-4498-AC15-64C55FF657DB}" type="pres">
      <dgm:prSet presAssocID="{B299539D-9650-474C-88C3-73C6300D4D43}" presName="sibTrans" presStyleCnt="0"/>
      <dgm:spPr/>
    </dgm:pt>
    <dgm:pt modelId="{84E77271-11EB-4296-B43E-70D9357C8193}" type="pres">
      <dgm:prSet presAssocID="{3A71476A-809D-47AB-AD95-A1FF3AFF6A93}" presName="textNode" presStyleLbl="node1" presStyleIdx="2" presStyleCnt="6">
        <dgm:presLayoutVars>
          <dgm:bulletEnabled val="1"/>
        </dgm:presLayoutVars>
      </dgm:prSet>
      <dgm:spPr/>
      <dgm:t>
        <a:bodyPr/>
        <a:lstStyle/>
        <a:p>
          <a:endParaRPr lang="en-US"/>
        </a:p>
      </dgm:t>
    </dgm:pt>
    <dgm:pt modelId="{026FCF15-E540-4146-9699-C44DB6C399A2}" type="pres">
      <dgm:prSet presAssocID="{F22EF81B-F3A5-4B45-912B-2F76C240F4BB}" presName="sibTrans" presStyleCnt="0"/>
      <dgm:spPr/>
    </dgm:pt>
    <dgm:pt modelId="{9055EA9F-F45C-4054-A2D8-64D8FCFB553B}" type="pres">
      <dgm:prSet presAssocID="{D0484E3C-8B52-4C19-998D-4121C66146C1}" presName="textNode" presStyleLbl="node1" presStyleIdx="3" presStyleCnt="6">
        <dgm:presLayoutVars>
          <dgm:bulletEnabled val="1"/>
        </dgm:presLayoutVars>
      </dgm:prSet>
      <dgm:spPr/>
      <dgm:t>
        <a:bodyPr/>
        <a:lstStyle/>
        <a:p>
          <a:endParaRPr lang="en-US"/>
        </a:p>
      </dgm:t>
    </dgm:pt>
    <dgm:pt modelId="{40459BEA-5DB3-4370-BAD3-435341763A04}" type="pres">
      <dgm:prSet presAssocID="{43839F60-4327-4F5B-A123-707F61255415}" presName="sibTrans" presStyleCnt="0"/>
      <dgm:spPr/>
    </dgm:pt>
    <dgm:pt modelId="{5A0A974C-E16F-4F35-8E83-7ACDCF8AF41B}" type="pres">
      <dgm:prSet presAssocID="{335168FD-F38E-4208-9041-C94F855EA520}" presName="textNode" presStyleLbl="node1" presStyleIdx="4" presStyleCnt="6">
        <dgm:presLayoutVars>
          <dgm:bulletEnabled val="1"/>
        </dgm:presLayoutVars>
      </dgm:prSet>
      <dgm:spPr/>
      <dgm:t>
        <a:bodyPr/>
        <a:lstStyle/>
        <a:p>
          <a:endParaRPr lang="en-US"/>
        </a:p>
      </dgm:t>
    </dgm:pt>
    <dgm:pt modelId="{B8AD4969-7286-4B40-A084-26DD108F7FAD}" type="pres">
      <dgm:prSet presAssocID="{07552E8E-6904-4251-BCB6-3FDC90E46C90}" presName="sibTrans" presStyleCnt="0"/>
      <dgm:spPr/>
    </dgm:pt>
    <dgm:pt modelId="{60269F10-4EB5-4973-8777-81E62B49CB0D}" type="pres">
      <dgm:prSet presAssocID="{0A57875F-583F-4EEB-AC0C-5B57FFF2104A}" presName="textNode" presStyleLbl="node1" presStyleIdx="5" presStyleCnt="6">
        <dgm:presLayoutVars>
          <dgm:bulletEnabled val="1"/>
        </dgm:presLayoutVars>
      </dgm:prSet>
      <dgm:spPr/>
      <dgm:t>
        <a:bodyPr/>
        <a:lstStyle/>
        <a:p>
          <a:endParaRPr lang="en-US"/>
        </a:p>
      </dgm:t>
    </dgm:pt>
  </dgm:ptLst>
  <dgm:cxnLst>
    <dgm:cxn modelId="{33F749ED-A96B-42B5-AB84-D146C2D23B8C}" srcId="{10998E6E-9DC7-49CA-A232-68270B91BE4C}" destId="{F659B594-9573-4755-8C51-9E80E63562B8}" srcOrd="0" destOrd="0" parTransId="{D32EAAC1-5447-47F7-A113-19C10E224691}" sibTransId="{A0BD360A-474D-4F85-8648-E0DD447BF47E}"/>
    <dgm:cxn modelId="{565DA036-1332-4BB8-A6CA-AC6CD17717D5}" type="presOf" srcId="{335168FD-F38E-4208-9041-C94F855EA520}" destId="{5A0A974C-E16F-4F35-8E83-7ACDCF8AF41B}" srcOrd="0" destOrd="0" presId="urn:microsoft.com/office/officeart/2005/8/layout/hProcess9"/>
    <dgm:cxn modelId="{88731910-984B-4C1D-9892-FBC3B67A6D60}" srcId="{10998E6E-9DC7-49CA-A232-68270B91BE4C}" destId="{18B607D9-CE91-4F56-8A05-CABB79B27E14}" srcOrd="1" destOrd="0" parTransId="{42D36007-E658-45CD-809D-6DDA7492B161}" sibTransId="{B299539D-9650-474C-88C3-73C6300D4D43}"/>
    <dgm:cxn modelId="{77D57F02-03B9-484C-9F0E-8DB1E816D4EE}" srcId="{10998E6E-9DC7-49CA-A232-68270B91BE4C}" destId="{3A71476A-809D-47AB-AD95-A1FF3AFF6A93}" srcOrd="2" destOrd="0" parTransId="{7FA738E9-A509-4F30-97A6-CFACB51C2F6C}" sibTransId="{F22EF81B-F3A5-4B45-912B-2F76C240F4BB}"/>
    <dgm:cxn modelId="{0B04B1BB-C56C-40AF-AE81-4C56CFC7DB21}" type="presOf" srcId="{18B607D9-CE91-4F56-8A05-CABB79B27E14}" destId="{0845A98E-E5DE-4EC6-8FC0-7C0E2E0A53DE}" srcOrd="0" destOrd="0" presId="urn:microsoft.com/office/officeart/2005/8/layout/hProcess9"/>
    <dgm:cxn modelId="{289EA430-67F1-43CD-9446-F0BBD94B532B}" type="presOf" srcId="{10998E6E-9DC7-49CA-A232-68270B91BE4C}" destId="{5822E326-B7D9-423A-ADF0-5D1BD5E38F6B}" srcOrd="0" destOrd="0" presId="urn:microsoft.com/office/officeart/2005/8/layout/hProcess9"/>
    <dgm:cxn modelId="{DBE040DC-D1DF-4D61-85E4-76791A2FCEDE}" srcId="{10998E6E-9DC7-49CA-A232-68270B91BE4C}" destId="{335168FD-F38E-4208-9041-C94F855EA520}" srcOrd="4" destOrd="0" parTransId="{95AAC58F-2581-4A0C-AB09-0FB116B176F5}" sibTransId="{07552E8E-6904-4251-BCB6-3FDC90E46C90}"/>
    <dgm:cxn modelId="{B4643190-11AF-404D-85B9-44EC4A3DF886}" type="presOf" srcId="{0A57875F-583F-4EEB-AC0C-5B57FFF2104A}" destId="{60269F10-4EB5-4973-8777-81E62B49CB0D}" srcOrd="0" destOrd="0" presId="urn:microsoft.com/office/officeart/2005/8/layout/hProcess9"/>
    <dgm:cxn modelId="{E6F00FC8-A038-4160-8174-8ACCF8F485D1}" type="presOf" srcId="{F659B594-9573-4755-8C51-9E80E63562B8}" destId="{845D5B08-F27A-4A3B-BF38-77B61B5EF216}" srcOrd="0" destOrd="0" presId="urn:microsoft.com/office/officeart/2005/8/layout/hProcess9"/>
    <dgm:cxn modelId="{38B26635-E39F-4728-9C54-3B5A50BE277F}" type="presOf" srcId="{D0484E3C-8B52-4C19-998D-4121C66146C1}" destId="{9055EA9F-F45C-4054-A2D8-64D8FCFB553B}" srcOrd="0" destOrd="0" presId="urn:microsoft.com/office/officeart/2005/8/layout/hProcess9"/>
    <dgm:cxn modelId="{CA12B188-F45D-4120-A4AC-FFA6680F629D}" srcId="{10998E6E-9DC7-49CA-A232-68270B91BE4C}" destId="{D0484E3C-8B52-4C19-998D-4121C66146C1}" srcOrd="3" destOrd="0" parTransId="{206D63A2-5452-4F60-AF41-2E2858630547}" sibTransId="{43839F60-4327-4F5B-A123-707F61255415}"/>
    <dgm:cxn modelId="{47D8C137-D2C6-4043-AC34-5D2637746D28}" type="presOf" srcId="{3A71476A-809D-47AB-AD95-A1FF3AFF6A93}" destId="{84E77271-11EB-4296-B43E-70D9357C8193}" srcOrd="0" destOrd="0" presId="urn:microsoft.com/office/officeart/2005/8/layout/hProcess9"/>
    <dgm:cxn modelId="{B408174F-9EDF-4751-BEBD-06F5B88FF4C6}" srcId="{10998E6E-9DC7-49CA-A232-68270B91BE4C}" destId="{0A57875F-583F-4EEB-AC0C-5B57FFF2104A}" srcOrd="5" destOrd="0" parTransId="{68D922E4-696B-465A-AE77-147C9E1BE586}" sibTransId="{31937484-FE3D-4C13-96F5-F147D7BBE1F9}"/>
    <dgm:cxn modelId="{635EAB67-F5A9-4BFD-89DB-9580739E6CB5}" type="presParOf" srcId="{5822E326-B7D9-423A-ADF0-5D1BD5E38F6B}" destId="{9CB0666B-9860-4ABC-AC20-486E5F99E861}" srcOrd="0" destOrd="0" presId="urn:microsoft.com/office/officeart/2005/8/layout/hProcess9"/>
    <dgm:cxn modelId="{EC7E7B39-9340-458A-885B-1D6B0E147E40}" type="presParOf" srcId="{5822E326-B7D9-423A-ADF0-5D1BD5E38F6B}" destId="{CD229E91-C8A9-456C-A96E-B3BDB29ACF26}" srcOrd="1" destOrd="0" presId="urn:microsoft.com/office/officeart/2005/8/layout/hProcess9"/>
    <dgm:cxn modelId="{D45D5B6D-ABDA-42EA-8856-0845118C3459}" type="presParOf" srcId="{CD229E91-C8A9-456C-A96E-B3BDB29ACF26}" destId="{845D5B08-F27A-4A3B-BF38-77B61B5EF216}" srcOrd="0" destOrd="0" presId="urn:microsoft.com/office/officeart/2005/8/layout/hProcess9"/>
    <dgm:cxn modelId="{1622076C-0264-4BB4-BCC2-098B7CBB7D3D}" type="presParOf" srcId="{CD229E91-C8A9-456C-A96E-B3BDB29ACF26}" destId="{6D5DEBB5-3E7C-461D-B115-2C931A3CA313}" srcOrd="1" destOrd="0" presId="urn:microsoft.com/office/officeart/2005/8/layout/hProcess9"/>
    <dgm:cxn modelId="{1A64EDC4-B964-4F66-9BFD-F278CBE93248}" type="presParOf" srcId="{CD229E91-C8A9-456C-A96E-B3BDB29ACF26}" destId="{0845A98E-E5DE-4EC6-8FC0-7C0E2E0A53DE}" srcOrd="2" destOrd="0" presId="urn:microsoft.com/office/officeart/2005/8/layout/hProcess9"/>
    <dgm:cxn modelId="{2ADE320B-591F-4A91-BA8D-17E402C4355A}" type="presParOf" srcId="{CD229E91-C8A9-456C-A96E-B3BDB29ACF26}" destId="{90D25C35-6F12-4498-AC15-64C55FF657DB}" srcOrd="3" destOrd="0" presId="urn:microsoft.com/office/officeart/2005/8/layout/hProcess9"/>
    <dgm:cxn modelId="{59D45BAD-FC49-46ED-BF7D-F5A140AFF723}" type="presParOf" srcId="{CD229E91-C8A9-456C-A96E-B3BDB29ACF26}" destId="{84E77271-11EB-4296-B43E-70D9357C8193}" srcOrd="4" destOrd="0" presId="urn:microsoft.com/office/officeart/2005/8/layout/hProcess9"/>
    <dgm:cxn modelId="{BB1F3BAC-093A-44EC-AB3A-2C64EFE4CFD9}" type="presParOf" srcId="{CD229E91-C8A9-456C-A96E-B3BDB29ACF26}" destId="{026FCF15-E540-4146-9699-C44DB6C399A2}" srcOrd="5" destOrd="0" presId="urn:microsoft.com/office/officeart/2005/8/layout/hProcess9"/>
    <dgm:cxn modelId="{FCD94013-77CA-48C9-8AE7-28FE0093B2C8}" type="presParOf" srcId="{CD229E91-C8A9-456C-A96E-B3BDB29ACF26}" destId="{9055EA9F-F45C-4054-A2D8-64D8FCFB553B}" srcOrd="6" destOrd="0" presId="urn:microsoft.com/office/officeart/2005/8/layout/hProcess9"/>
    <dgm:cxn modelId="{E5AF5E6C-B7E7-44FC-AD0C-CCA3D66506CF}" type="presParOf" srcId="{CD229E91-C8A9-456C-A96E-B3BDB29ACF26}" destId="{40459BEA-5DB3-4370-BAD3-435341763A04}" srcOrd="7" destOrd="0" presId="urn:microsoft.com/office/officeart/2005/8/layout/hProcess9"/>
    <dgm:cxn modelId="{B92DFE29-DA8B-4468-9737-838FE54DC284}" type="presParOf" srcId="{CD229E91-C8A9-456C-A96E-B3BDB29ACF26}" destId="{5A0A974C-E16F-4F35-8E83-7ACDCF8AF41B}" srcOrd="8" destOrd="0" presId="urn:microsoft.com/office/officeart/2005/8/layout/hProcess9"/>
    <dgm:cxn modelId="{139D95C6-12D6-4843-AD33-5BAE20673D26}" type="presParOf" srcId="{CD229E91-C8A9-456C-A96E-B3BDB29ACF26}" destId="{B8AD4969-7286-4B40-A084-26DD108F7FAD}" srcOrd="9" destOrd="0" presId="urn:microsoft.com/office/officeart/2005/8/layout/hProcess9"/>
    <dgm:cxn modelId="{59C62164-801D-47FB-9860-752FC41EF7AD}" type="presParOf" srcId="{CD229E91-C8A9-456C-A96E-B3BDB29ACF26}" destId="{60269F10-4EB5-4973-8777-81E62B49CB0D}"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46917D-ECD0-4B6E-97A6-D29579FA3860}">
      <dsp:nvSpPr>
        <dsp:cNvPr id="0" name=""/>
        <dsp:cNvSpPr/>
      </dsp:nvSpPr>
      <dsp:spPr>
        <a:xfrm>
          <a:off x="0" y="112012"/>
          <a:ext cx="6231429" cy="43173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a:t>OBJECTIVE</a:t>
          </a:r>
          <a:endParaRPr lang="en-IN" sz="1800" kern="1200" dirty="0"/>
        </a:p>
      </dsp:txBody>
      <dsp:txXfrm>
        <a:off x="21075" y="133087"/>
        <a:ext cx="6189279" cy="389580"/>
      </dsp:txXfrm>
    </dsp:sp>
    <dsp:sp modelId="{7B34DEF8-D7A8-4AD0-88ED-73DC2CB4C9AD}">
      <dsp:nvSpPr>
        <dsp:cNvPr id="0" name=""/>
        <dsp:cNvSpPr/>
      </dsp:nvSpPr>
      <dsp:spPr>
        <a:xfrm>
          <a:off x="0" y="595582"/>
          <a:ext cx="6231429" cy="43173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a:t>ABSTRACT</a:t>
          </a:r>
          <a:endParaRPr lang="en-IN" sz="1800" kern="1200" dirty="0"/>
        </a:p>
      </dsp:txBody>
      <dsp:txXfrm>
        <a:off x="21075" y="616657"/>
        <a:ext cx="6189279" cy="389580"/>
      </dsp:txXfrm>
    </dsp:sp>
    <dsp:sp modelId="{1A9E112D-D0EC-4E57-B071-43BE41B4DC3B}">
      <dsp:nvSpPr>
        <dsp:cNvPr id="0" name=""/>
        <dsp:cNvSpPr/>
      </dsp:nvSpPr>
      <dsp:spPr>
        <a:xfrm>
          <a:off x="0" y="1079152"/>
          <a:ext cx="6231429" cy="43173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IN" sz="1800" b="1" kern="1200" dirty="0" smtClean="0"/>
            <a:t>SPECTRUM SENSING</a:t>
          </a:r>
          <a:endParaRPr lang="en-IN" sz="1800" b="1" kern="1200" dirty="0"/>
        </a:p>
      </dsp:txBody>
      <dsp:txXfrm>
        <a:off x="21075" y="1100227"/>
        <a:ext cx="6189279" cy="389580"/>
      </dsp:txXfrm>
    </dsp:sp>
    <dsp:sp modelId="{A6842931-7E64-4E22-B368-5860C30F7AAA}">
      <dsp:nvSpPr>
        <dsp:cNvPr id="0" name=""/>
        <dsp:cNvSpPr/>
      </dsp:nvSpPr>
      <dsp:spPr>
        <a:xfrm>
          <a:off x="0" y="1562722"/>
          <a:ext cx="6231429" cy="43173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IN" sz="1800" b="1" kern="1200" dirty="0" smtClean="0"/>
            <a:t>FLOW CHART</a:t>
          </a:r>
          <a:endParaRPr lang="en-IN" sz="1800" b="1" kern="1200" dirty="0"/>
        </a:p>
      </dsp:txBody>
      <dsp:txXfrm>
        <a:off x="21075" y="1583797"/>
        <a:ext cx="6189279" cy="389580"/>
      </dsp:txXfrm>
    </dsp:sp>
    <dsp:sp modelId="{EAF8DC85-8FD7-4166-B6AE-BB9B83AB4302}">
      <dsp:nvSpPr>
        <dsp:cNvPr id="0" name=""/>
        <dsp:cNvSpPr/>
      </dsp:nvSpPr>
      <dsp:spPr>
        <a:xfrm>
          <a:off x="0" y="2046292"/>
          <a:ext cx="6231429" cy="43173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a:t>PROPOSED  MODEL</a:t>
          </a:r>
          <a:endParaRPr lang="en-IN" sz="1800" kern="1200"/>
        </a:p>
      </dsp:txBody>
      <dsp:txXfrm>
        <a:off x="21075" y="2067367"/>
        <a:ext cx="6189279" cy="389580"/>
      </dsp:txXfrm>
    </dsp:sp>
    <dsp:sp modelId="{4C6C36A5-22CF-4E94-8007-071C54E7DF9E}">
      <dsp:nvSpPr>
        <dsp:cNvPr id="0" name=""/>
        <dsp:cNvSpPr/>
      </dsp:nvSpPr>
      <dsp:spPr>
        <a:xfrm>
          <a:off x="0" y="2529862"/>
          <a:ext cx="6231429" cy="43173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a:t>WORK FLOW</a:t>
          </a:r>
          <a:endParaRPr lang="en-IN" sz="1800" kern="1200" dirty="0"/>
        </a:p>
      </dsp:txBody>
      <dsp:txXfrm>
        <a:off x="21075" y="2550937"/>
        <a:ext cx="6189279" cy="389580"/>
      </dsp:txXfrm>
    </dsp:sp>
    <dsp:sp modelId="{8FDAAB6B-8ACE-4BD8-BAA6-8DDDA6D687F6}">
      <dsp:nvSpPr>
        <dsp:cNvPr id="0" name=""/>
        <dsp:cNvSpPr/>
      </dsp:nvSpPr>
      <dsp:spPr>
        <a:xfrm>
          <a:off x="0" y="3013432"/>
          <a:ext cx="6231429" cy="43173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a:t>SOFTWARE USED</a:t>
          </a:r>
          <a:endParaRPr lang="en-IN" sz="1800" kern="1200"/>
        </a:p>
      </dsp:txBody>
      <dsp:txXfrm>
        <a:off x="21075" y="3034507"/>
        <a:ext cx="6189279" cy="389580"/>
      </dsp:txXfrm>
    </dsp:sp>
    <dsp:sp modelId="{6B6B0A9B-2063-4CC2-802C-F9D9DB51D141}">
      <dsp:nvSpPr>
        <dsp:cNvPr id="0" name=""/>
        <dsp:cNvSpPr/>
      </dsp:nvSpPr>
      <dsp:spPr>
        <a:xfrm>
          <a:off x="0" y="3497002"/>
          <a:ext cx="6231429" cy="43173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a:t>RESULTS</a:t>
          </a:r>
          <a:endParaRPr lang="en-IN" sz="1800" kern="1200"/>
        </a:p>
      </dsp:txBody>
      <dsp:txXfrm>
        <a:off x="21075" y="3518077"/>
        <a:ext cx="6189279" cy="389580"/>
      </dsp:txXfrm>
    </dsp:sp>
    <dsp:sp modelId="{2A9A9B79-5307-44A1-978B-59D57AFBAA31}">
      <dsp:nvSpPr>
        <dsp:cNvPr id="0" name=""/>
        <dsp:cNvSpPr/>
      </dsp:nvSpPr>
      <dsp:spPr>
        <a:xfrm>
          <a:off x="0" y="3980572"/>
          <a:ext cx="6231429" cy="43173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a:t>REFERENCES</a:t>
          </a:r>
          <a:endParaRPr lang="en-IN" sz="1800" kern="1200"/>
        </a:p>
      </dsp:txBody>
      <dsp:txXfrm>
        <a:off x="21075" y="4001647"/>
        <a:ext cx="6189279" cy="3895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B0666B-9860-4ABC-AC20-486E5F99E861}">
      <dsp:nvSpPr>
        <dsp:cNvPr id="0" name=""/>
        <dsp:cNvSpPr/>
      </dsp:nvSpPr>
      <dsp:spPr>
        <a:xfrm>
          <a:off x="668654" y="0"/>
          <a:ext cx="7578090" cy="377825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5D5B08-F27A-4A3B-BF38-77B61B5EF216}">
      <dsp:nvSpPr>
        <dsp:cNvPr id="0" name=""/>
        <dsp:cNvSpPr/>
      </dsp:nvSpPr>
      <dsp:spPr>
        <a:xfrm>
          <a:off x="2781" y="1133475"/>
          <a:ext cx="1424299" cy="15113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a:t>Data Pre Processing</a:t>
          </a:r>
        </a:p>
      </dsp:txBody>
      <dsp:txXfrm>
        <a:off x="72310" y="1203004"/>
        <a:ext cx="1285241" cy="1372242"/>
      </dsp:txXfrm>
    </dsp:sp>
    <dsp:sp modelId="{0845A98E-E5DE-4EC6-8FC0-7C0E2E0A53DE}">
      <dsp:nvSpPr>
        <dsp:cNvPr id="0" name=""/>
        <dsp:cNvSpPr/>
      </dsp:nvSpPr>
      <dsp:spPr>
        <a:xfrm>
          <a:off x="1499889" y="1133475"/>
          <a:ext cx="1424299" cy="15113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a:t>Training Set Creation</a:t>
          </a:r>
        </a:p>
      </dsp:txBody>
      <dsp:txXfrm>
        <a:off x="1569418" y="1203004"/>
        <a:ext cx="1285241" cy="1372242"/>
      </dsp:txXfrm>
    </dsp:sp>
    <dsp:sp modelId="{84E77271-11EB-4296-B43E-70D9357C8193}">
      <dsp:nvSpPr>
        <dsp:cNvPr id="0" name=""/>
        <dsp:cNvSpPr/>
      </dsp:nvSpPr>
      <dsp:spPr>
        <a:xfrm>
          <a:off x="2996996" y="1133475"/>
          <a:ext cx="1424299" cy="15113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a:t>CNN Architecture</a:t>
          </a:r>
        </a:p>
      </dsp:txBody>
      <dsp:txXfrm>
        <a:off x="3066525" y="1203004"/>
        <a:ext cx="1285241" cy="1372242"/>
      </dsp:txXfrm>
    </dsp:sp>
    <dsp:sp modelId="{9055EA9F-F45C-4054-A2D8-64D8FCFB553B}">
      <dsp:nvSpPr>
        <dsp:cNvPr id="0" name=""/>
        <dsp:cNvSpPr/>
      </dsp:nvSpPr>
      <dsp:spPr>
        <a:xfrm>
          <a:off x="4494103" y="1133475"/>
          <a:ext cx="1424299" cy="15113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a:t>Training</a:t>
          </a:r>
        </a:p>
      </dsp:txBody>
      <dsp:txXfrm>
        <a:off x="4563632" y="1203004"/>
        <a:ext cx="1285241" cy="1372242"/>
      </dsp:txXfrm>
    </dsp:sp>
    <dsp:sp modelId="{5A0A974C-E16F-4F35-8E83-7ACDCF8AF41B}">
      <dsp:nvSpPr>
        <dsp:cNvPr id="0" name=""/>
        <dsp:cNvSpPr/>
      </dsp:nvSpPr>
      <dsp:spPr>
        <a:xfrm>
          <a:off x="5991211" y="1133475"/>
          <a:ext cx="1424299" cy="15113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a:t>Testing </a:t>
          </a:r>
        </a:p>
      </dsp:txBody>
      <dsp:txXfrm>
        <a:off x="6060740" y="1203004"/>
        <a:ext cx="1285241" cy="1372242"/>
      </dsp:txXfrm>
    </dsp:sp>
    <dsp:sp modelId="{60269F10-4EB5-4973-8777-81E62B49CB0D}">
      <dsp:nvSpPr>
        <dsp:cNvPr id="0" name=""/>
        <dsp:cNvSpPr/>
      </dsp:nvSpPr>
      <dsp:spPr>
        <a:xfrm>
          <a:off x="7488318" y="1133475"/>
          <a:ext cx="1424299" cy="15113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a:t>Deployment</a:t>
          </a:r>
        </a:p>
      </dsp:txBody>
      <dsp:txXfrm>
        <a:off x="7557847" y="1203004"/>
        <a:ext cx="1285241" cy="137224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66A802-A65A-4F46-9FC4-AC1970B551B5}" type="datetimeFigureOut">
              <a:rPr lang="en-US" smtClean="0"/>
              <a:pPr/>
              <a:t>4/18/2023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5282C6-DC58-49C1-8451-FF9E7856EF30}" type="slidenum">
              <a:rPr lang="en-US" smtClean="0"/>
              <a:pPr/>
              <a:t>‹#›</a:t>
            </a:fld>
            <a:endParaRPr lang="en-US"/>
          </a:p>
        </p:txBody>
      </p:sp>
    </p:spTree>
    <p:extLst>
      <p:ext uri="{BB962C8B-B14F-4D97-AF65-F5344CB8AC3E}">
        <p14:creationId xmlns:p14="http://schemas.microsoft.com/office/powerpoint/2010/main" val="1030252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5282C6-DC58-49C1-8451-FF9E7856EF30}" type="slidenum">
              <a:rPr lang="en-US" smtClean="0"/>
              <a:pPr/>
              <a:t>1</a:t>
            </a:fld>
            <a:endParaRPr lang="en-US"/>
          </a:p>
        </p:txBody>
      </p:sp>
    </p:spTree>
    <p:extLst>
      <p:ext uri="{BB962C8B-B14F-4D97-AF65-F5344CB8AC3E}">
        <p14:creationId xmlns:p14="http://schemas.microsoft.com/office/powerpoint/2010/main" val="2587830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B077A8-7D0E-4AA1-B456-9E8CFDA0F051}" type="datetime1">
              <a:rPr lang="en-US" smtClean="0"/>
              <a:pPr/>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6679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6E2C1E-A11D-4C6A-AD48-28126207844B}" type="datetime1">
              <a:rPr lang="en-US" smtClean="0"/>
              <a:pPr/>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578548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6E2C1E-A11D-4C6A-AD48-28126207844B}" type="datetime1">
              <a:rPr lang="en-US" smtClean="0"/>
              <a:pPr/>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0414401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06E2C1E-A11D-4C6A-AD48-28126207844B}" type="datetime1">
              <a:rPr lang="en-US" smtClean="0"/>
              <a:pPr/>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132222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06E2C1E-A11D-4C6A-AD48-28126207844B}" type="datetime1">
              <a:rPr lang="en-US" smtClean="0"/>
              <a:pPr/>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8319131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06E2C1E-A11D-4C6A-AD48-28126207844B}" type="datetime1">
              <a:rPr lang="en-US" smtClean="0"/>
              <a:pPr/>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931196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02D44F-4BDC-4DFB-BD82-4ED1DB988C91}" type="datetime1">
              <a:rPr lang="en-US" smtClean="0"/>
              <a:pPr/>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8943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39656-BC6E-4D43-BF23-11A6D50D9F21}" type="datetime1">
              <a:rPr lang="en-US" smtClean="0"/>
              <a:pPr/>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2874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B43C19-C595-4F34-9551-32E463CB217A}" type="datetime1">
              <a:rPr lang="en-US" smtClean="0"/>
              <a:pPr/>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7720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9E3DAF-CEF5-4B88-B6C6-C0965FA6C4B4}" type="datetime1">
              <a:rPr lang="en-US" smtClean="0"/>
              <a:pPr/>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557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F1C266-D01D-4504-9027-3F2FA9DF6680}" type="datetime1">
              <a:rPr lang="en-US" smtClean="0"/>
              <a:pPr/>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258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442ED9-36C6-461A-AE9A-759911BB1ED2}" type="datetime1">
              <a:rPr lang="en-US" smtClean="0"/>
              <a:pPr/>
              <a:t>4/18/2023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1736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30F187-D490-4993-9A6E-D481061B5F67}" type="datetime1">
              <a:rPr lang="en-US" smtClean="0"/>
              <a:pPr/>
              <a:t>4/18/2023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4522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0AF63A-1002-426C-A1ED-F438DD333F36}" type="datetime1">
              <a:rPr lang="en-US" smtClean="0"/>
              <a:pPr/>
              <a:t>4/18/2023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4766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BD99BD-E73F-478B-97BE-7B66AF460604}" type="datetime1">
              <a:rPr lang="en-US" smtClean="0"/>
              <a:pPr/>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6945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F79B19-F80B-4C6A-9F51-933E4AB29E2A}" type="datetime1">
              <a:rPr lang="en-US" smtClean="0"/>
              <a:pPr/>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0114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06E2C1E-A11D-4C6A-AD48-28126207844B}" type="datetime1">
              <a:rPr lang="en-US" smtClean="0"/>
              <a:pPr/>
              <a:t>4/18/2023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4460032"/>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 id="2147483934" r:id="rId12"/>
    <p:sldLayoutId id="2147483935" r:id="rId13"/>
    <p:sldLayoutId id="2147483936" r:id="rId14"/>
    <p:sldLayoutId id="2147483937" r:id="rId15"/>
    <p:sldLayoutId id="2147483938"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9571" y="189782"/>
            <a:ext cx="9762076" cy="1794294"/>
          </a:xfrm>
        </p:spPr>
        <p:txBody>
          <a:bodyPr>
            <a:noAutofit/>
          </a:bodyPr>
          <a:lstStyle/>
          <a:p>
            <a:pPr>
              <a:lnSpc>
                <a:spcPct val="150000"/>
              </a:lnSpc>
            </a:pPr>
            <a:r>
              <a:rPr lang="en-US" sz="2400" b="1" dirty="0">
                <a:latin typeface="Times New Roman" panose="02020603050405020304" pitchFamily="18" charset="0"/>
                <a:cs typeface="Times New Roman" panose="02020603050405020304" pitchFamily="18" charset="0"/>
              </a:rPr>
              <a:t>SESHADRI RAO GUDLAVALLERU ENGINEERING COLLEGE</a:t>
            </a:r>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DEPARTMENT OF ELECTRONICS AND COMMUNICATION ENGINEERING</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791187" y="4926081"/>
            <a:ext cx="4085717" cy="1931919"/>
          </a:xfrm>
        </p:spPr>
        <p:txBody>
          <a:bodyPr>
            <a:normAutofit/>
          </a:bodyPr>
          <a:lstStyle/>
          <a:p>
            <a:r>
              <a:rPr lang="en-US" dirty="0">
                <a:latin typeface="Times New Roman" panose="02020603050405020304" pitchFamily="18" charset="0"/>
                <a:cs typeface="Times New Roman" panose="02020603050405020304" pitchFamily="18" charset="0"/>
              </a:rPr>
              <a:t>		    </a:t>
            </a:r>
            <a:r>
              <a:rPr lang="en-US" sz="1600" u="sng" dirty="0">
                <a:latin typeface="Times New Roman" panose="02020603050405020304" pitchFamily="18" charset="0"/>
                <a:cs typeface="Times New Roman" panose="02020603050405020304" pitchFamily="18" charset="0"/>
              </a:rPr>
              <a:t>Presented by : B3</a:t>
            </a:r>
            <a:endParaRPr lang="en-US" sz="1600" b="1" u="sng"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K. Meghana				      (19481A0493)</a:t>
            </a:r>
          </a:p>
          <a:p>
            <a:r>
              <a:rPr lang="en-US" sz="1400" dirty="0">
                <a:latin typeface="Times New Roman" panose="02020603050405020304" pitchFamily="18" charset="0"/>
                <a:cs typeface="Times New Roman" panose="02020603050405020304" pitchFamily="18" charset="0"/>
              </a:rPr>
              <a:t>M. Sivaiah				       (20485A0412)</a:t>
            </a:r>
          </a:p>
          <a:p>
            <a:r>
              <a:rPr lang="en-US" sz="1400" dirty="0">
                <a:latin typeface="Times New Roman" panose="02020603050405020304" pitchFamily="18" charset="0"/>
                <a:cs typeface="Times New Roman" panose="02020603050405020304" pitchFamily="18" charset="0"/>
              </a:rPr>
              <a:t>K. Leela Venkata Satya Sai Charan  (19481A04B8)</a:t>
            </a:r>
          </a:p>
          <a:p>
            <a:r>
              <a:rPr lang="en-US" sz="1400" dirty="0">
                <a:latin typeface="Times New Roman" panose="02020603050405020304" pitchFamily="18" charset="0"/>
                <a:cs typeface="Times New Roman" panose="02020603050405020304" pitchFamily="18" charset="0"/>
              </a:rPr>
              <a:t>K. Mahanth Venkata Sumanth	       (19481A04B4)</a:t>
            </a:r>
          </a:p>
          <a:p>
            <a:endParaRPr lang="en-US" sz="13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4" name="Picture 3"/>
          <p:cNvPicPr>
            <a:picLocks noChangeAspect="1"/>
          </p:cNvPicPr>
          <p:nvPr/>
        </p:nvPicPr>
        <p:blipFill>
          <a:blip r:embed="rId3"/>
          <a:srcRect/>
          <a:stretch>
            <a:fillRect/>
          </a:stretch>
        </p:blipFill>
        <p:spPr>
          <a:xfrm>
            <a:off x="5368090" y="1449978"/>
            <a:ext cx="1091128" cy="948731"/>
          </a:xfrm>
          <a:prstGeom prst="rect">
            <a:avLst/>
          </a:prstGeom>
        </p:spPr>
      </p:pic>
      <p:sp>
        <p:nvSpPr>
          <p:cNvPr id="5" name="Rectangle 4"/>
          <p:cNvSpPr/>
          <p:nvPr/>
        </p:nvSpPr>
        <p:spPr>
          <a:xfrm>
            <a:off x="2493035" y="2504699"/>
            <a:ext cx="7134292" cy="2831544"/>
          </a:xfrm>
          <a:prstGeom prst="rect">
            <a:avLst/>
          </a:prstGeom>
        </p:spPr>
        <p:txBody>
          <a:bodyPr wrap="square">
            <a:spAutoFit/>
          </a:bodyPr>
          <a:lstStyle/>
          <a:p>
            <a:r>
              <a:rPr lang="en-GB" sz="1600" b="1" dirty="0">
                <a:latin typeface="Times New Roman" panose="02020603050405020304" pitchFamily="18" charset="0"/>
                <a:cs typeface="Times New Roman" panose="02020603050405020304" pitchFamily="18" charset="0"/>
              </a:rPr>
              <a:t>			      	           MAIN PROJECT ON </a:t>
            </a:r>
          </a:p>
          <a:p>
            <a:endParaRPr lang="en-GB" sz="1600" b="1" dirty="0">
              <a:latin typeface="Times New Roman" panose="02020603050405020304" pitchFamily="18" charset="0"/>
              <a:cs typeface="Times New Roman" panose="02020603050405020304" pitchFamily="18" charset="0"/>
            </a:endParaRPr>
          </a:p>
          <a:p>
            <a:pPr algn="ctr"/>
            <a:r>
              <a:rPr lang="en-US" sz="1600" b="1" dirty="0" smtClean="0">
                <a:solidFill>
                  <a:srgbClr val="C00000"/>
                </a:solidFill>
                <a:latin typeface="Times New Roman" panose="02020603050405020304" pitchFamily="18" charset="0"/>
                <a:cs typeface="Times New Roman" panose="02020603050405020304" pitchFamily="18" charset="0"/>
              </a:rPr>
              <a:t>SPECTRUM SENSING FOR DATA TRANSMISSION IN </a:t>
            </a:r>
            <a:r>
              <a:rPr lang="en-US" sz="1600" b="1" dirty="0">
                <a:solidFill>
                  <a:srgbClr val="C00000"/>
                </a:solidFill>
                <a:latin typeface="Times New Roman" panose="02020603050405020304" pitchFamily="18" charset="0"/>
                <a:cs typeface="Times New Roman" panose="02020603050405020304" pitchFamily="18" charset="0"/>
              </a:rPr>
              <a:t>WIRELESS COMMUNICATION</a:t>
            </a:r>
            <a:endParaRPr lang="en-US" sz="1600" dirty="0">
              <a:solidFill>
                <a:srgbClr val="C00000"/>
              </a:solidFill>
              <a:latin typeface="Times New Roman" panose="02020603050405020304" pitchFamily="18" charset="0"/>
              <a:cs typeface="Times New Roman" panose="02020603050405020304" pitchFamily="18" charset="0"/>
            </a:endParaRPr>
          </a:p>
          <a:p>
            <a:r>
              <a:rPr lang="en-GB" sz="2400" b="1" dirty="0">
                <a:latin typeface="Times New Roman" panose="02020603050405020304" pitchFamily="18" charset="0"/>
                <a:cs typeface="Times New Roman" panose="02020603050405020304" pitchFamily="18" charset="0"/>
              </a:rPr>
              <a:t>				     </a:t>
            </a:r>
            <a:r>
              <a:rPr lang="en-IN" sz="1600" u="sng" dirty="0">
                <a:latin typeface="Times New Roman" panose="02020603050405020304" pitchFamily="18" charset="0"/>
                <a:cs typeface="Times New Roman" panose="02020603050405020304" pitchFamily="18" charset="0"/>
              </a:rPr>
              <a:t>Under the Guidance of</a:t>
            </a:r>
          </a:p>
          <a:p>
            <a:pPr algn="just"/>
            <a:r>
              <a:rPr lang="en-IN" dirty="0">
                <a:latin typeface="Times New Roman" panose="02020603050405020304" pitchFamily="18" charset="0"/>
                <a:cs typeface="Times New Roman" panose="02020603050405020304" pitchFamily="18" charset="0"/>
              </a:rPr>
              <a:t>                                        </a:t>
            </a:r>
          </a:p>
          <a:p>
            <a:pPr algn="just"/>
            <a:r>
              <a:rPr lang="en-IN" b="1" dirty="0">
                <a:latin typeface="Times New Roman" panose="02020603050405020304" pitchFamily="18" charset="0"/>
                <a:cs typeface="Times New Roman" panose="02020603050405020304" pitchFamily="18" charset="0"/>
              </a:rPr>
              <a:t>                                          Sri E. Vargil Vijay</a:t>
            </a:r>
          </a:p>
          <a:p>
            <a:pPr algn="just"/>
            <a:r>
              <a:rPr lang="en-IN"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Assistant Professor, Department of ECE</a:t>
            </a:r>
          </a:p>
          <a:p>
            <a:pPr algn="just"/>
            <a:r>
              <a:rPr lang="en-IN" dirty="0">
                <a:latin typeface="Times New Roman" panose="02020603050405020304" pitchFamily="18" charset="0"/>
                <a:cs typeface="Times New Roman" panose="02020603050405020304" pitchFamily="18" charset="0"/>
              </a:rPr>
              <a:t> </a:t>
            </a:r>
          </a:p>
          <a:p>
            <a:r>
              <a:rPr lang="en-IN" u="sng"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65997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8CCB27-221E-6F67-0F3E-FF844BB49065}"/>
              </a:ext>
            </a:extLst>
          </p:cNvPr>
          <p:cNvSpPr>
            <a:spLocks noGrp="1"/>
          </p:cNvSpPr>
          <p:nvPr>
            <p:ph type="title"/>
          </p:nvPr>
        </p:nvSpPr>
        <p:spPr>
          <a:xfrm>
            <a:off x="2579298" y="609600"/>
            <a:ext cx="6226035" cy="889000"/>
          </a:xfrm>
        </p:spPr>
        <p:txBody>
          <a:bodyPr>
            <a:normAutofit fontScale="90000"/>
          </a:bodyPr>
          <a:lstStyle/>
          <a:p>
            <a:pPr algn="ctr"/>
            <a:r>
              <a:rPr lang="en-IN" b="1" dirty="0">
                <a:solidFill>
                  <a:schemeClr val="tx1"/>
                </a:solidFill>
                <a:cs typeface="Times New Roman" panose="02020603050405020304" pitchFamily="18" charset="0"/>
              </a:rPr>
              <a:t>Software Used </a:t>
            </a:r>
            <a:br>
              <a:rPr lang="en-IN" b="1" dirty="0">
                <a:solidFill>
                  <a:schemeClr val="tx1"/>
                </a:solidFill>
                <a:cs typeface="Times New Roman" panose="02020603050405020304" pitchFamily="18" charset="0"/>
              </a:rPr>
            </a:br>
            <a:r>
              <a:rPr lang="en-IN" b="1" dirty="0">
                <a:solidFill>
                  <a:schemeClr val="tx1"/>
                </a:solidFill>
                <a:cs typeface="Times New Roman" panose="02020603050405020304" pitchFamily="18" charset="0"/>
              </a:rPr>
              <a:t/>
            </a:r>
            <a:br>
              <a:rPr lang="en-IN" b="1" dirty="0">
                <a:solidFill>
                  <a:schemeClr val="tx1"/>
                </a:solidFill>
                <a:cs typeface="Times New Roman" panose="02020603050405020304" pitchFamily="18" charset="0"/>
              </a:rPr>
            </a:br>
            <a:r>
              <a:rPr lang="en-IN" b="1" dirty="0">
                <a:solidFill>
                  <a:schemeClr val="tx1"/>
                </a:solidFill>
                <a:cs typeface="Times New Roman" panose="02020603050405020304" pitchFamily="18" charset="0"/>
              </a:rPr>
              <a:t/>
            </a:r>
            <a:br>
              <a:rPr lang="en-IN" b="1" dirty="0">
                <a:solidFill>
                  <a:schemeClr val="tx1"/>
                </a:solidFill>
                <a:cs typeface="Times New Roman" panose="02020603050405020304" pitchFamily="18" charset="0"/>
              </a:rPr>
            </a:br>
            <a:endParaRPr lang="en-IN" b="1" dirty="0">
              <a:solidFill>
                <a:schemeClr val="tx1"/>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4C0D0A6-3CCB-7681-9F3E-542741C3FF07}"/>
              </a:ext>
            </a:extLst>
          </p:cNvPr>
          <p:cNvSpPr>
            <a:spLocks noGrp="1"/>
          </p:cNvSpPr>
          <p:nvPr>
            <p:ph idx="1"/>
          </p:nvPr>
        </p:nvSpPr>
        <p:spPr>
          <a:xfrm>
            <a:off x="2501660" y="1054100"/>
            <a:ext cx="6973627" cy="3858937"/>
          </a:xfrm>
        </p:spPr>
        <p:txBody>
          <a:bodyPr>
            <a:normAutofit/>
          </a:bodyPr>
          <a:lstStyle/>
          <a:p>
            <a:pPr marL="0" indent="0">
              <a:buNone/>
            </a:pPr>
            <a:endParaRPr lang="en-IN"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Python 3.2 </a:t>
            </a:r>
          </a:p>
          <a:p>
            <a:pPr>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xmlns="" id="{9A4B3F02-C84C-8A88-EFB9-AD23DC149371}"/>
              </a:ext>
            </a:extLst>
          </p:cNvPr>
          <p:cNvSpPr txBox="1"/>
          <p:nvPr/>
        </p:nvSpPr>
        <p:spPr>
          <a:xfrm>
            <a:off x="2311879" y="2648392"/>
            <a:ext cx="8773064" cy="3077766"/>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Python is a high-level, interpreted programming language that is widely used for developing a variety of software applications. It was created in the late 1980s by Guido van Rossum and has since become one of the most popular programming languages in the world.</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Python is used in a wide range of industries, including web development, data science, artificial intelligence, machine learning, scientific computing, and more. It is also widely used in education, as it provides a gentle learning curve and a large community of users and developers who can provide support and guidance.</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Overall, Python is a versatile and powerful programming language that has become an essential tool for developers and scientists alike.</a:t>
            </a:r>
            <a:endParaRPr lang="en-IN" sz="1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22755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F513C6-D302-F118-2133-C18913746054}"/>
              </a:ext>
            </a:extLst>
          </p:cNvPr>
          <p:cNvSpPr>
            <a:spLocks noGrp="1"/>
          </p:cNvSpPr>
          <p:nvPr>
            <p:ph type="title"/>
          </p:nvPr>
        </p:nvSpPr>
        <p:spPr>
          <a:xfrm>
            <a:off x="1635460" y="171912"/>
            <a:ext cx="7282038" cy="658643"/>
          </a:xfrm>
        </p:spPr>
        <p:txBody>
          <a:bodyPr>
            <a:normAutofit/>
          </a:bodyPr>
          <a:lstStyle/>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r>
              <a:rPr lang="en-IN" b="1" dirty="0" smtClean="0">
                <a:solidFill>
                  <a:schemeClr val="tx1"/>
                </a:solidFill>
                <a:latin typeface="Times New Roman" panose="02020603050405020304" pitchFamily="18" charset="0"/>
                <a:cs typeface="Times New Roman" panose="02020603050405020304" pitchFamily="18" charset="0"/>
              </a:rPr>
              <a:t>Results</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75227A5D-3339-38AC-FCCE-2E44F7841A68}"/>
              </a:ext>
            </a:extLst>
          </p:cNvPr>
          <p:cNvSpPr>
            <a:spLocks noGrp="1"/>
          </p:cNvSpPr>
          <p:nvPr>
            <p:ph idx="1"/>
          </p:nvPr>
        </p:nvSpPr>
        <p:spPr>
          <a:xfrm>
            <a:off x="3726610" y="5258875"/>
            <a:ext cx="5702061" cy="770990"/>
          </a:xfrm>
        </p:spPr>
        <p:txBody>
          <a:bodyPr>
            <a:normAutofit/>
          </a:bodyPr>
          <a:lstStyle/>
          <a:p>
            <a:pPr marL="0" indent="0">
              <a:buNone/>
            </a:pPr>
            <a:r>
              <a:rPr lang="en-IN" b="1" dirty="0" smtClean="0"/>
              <a:t>Fig</a:t>
            </a:r>
            <a:r>
              <a:rPr lang="en-IN" b="1" dirty="0"/>
              <a:t>: </a:t>
            </a:r>
            <a:r>
              <a:rPr lang="en-IN" b="1" dirty="0">
                <a:latin typeface="Times New Roman" panose="02020603050405020304" pitchFamily="18" charset="0"/>
                <a:ea typeface="Times New Roman" panose="02020603050405020304" pitchFamily="18" charset="0"/>
              </a:rPr>
              <a:t>Confusion matrix of different activation functions</a:t>
            </a:r>
            <a:endParaRPr lang="en-IN" dirty="0"/>
          </a:p>
        </p:txBody>
      </p:sp>
      <p:pic>
        <p:nvPicPr>
          <p:cNvPr id="6" name="Content Placeholder 4"/>
          <p:cNvPicPr>
            <a:picLocks/>
          </p:cNvPicPr>
          <p:nvPr/>
        </p:nvPicPr>
        <p:blipFill>
          <a:blip r:embed="rId2">
            <a:extLst>
              <a:ext uri="{28A0092B-C50C-407E-A947-70E740481C1C}">
                <a14:useLocalDpi xmlns:a14="http://schemas.microsoft.com/office/drawing/2010/main" val="0"/>
              </a:ext>
            </a:extLst>
          </a:blip>
          <a:stretch>
            <a:fillRect/>
          </a:stretch>
        </p:blipFill>
        <p:spPr>
          <a:xfrm>
            <a:off x="2128798" y="1998361"/>
            <a:ext cx="2725948" cy="2400703"/>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5027274" y="1980189"/>
            <a:ext cx="2587924" cy="2533145"/>
          </a:xfrm>
          <a:prstGeom prst="rect">
            <a:avLst/>
          </a:prstGeom>
        </p:spPr>
      </p:pic>
      <p:pic>
        <p:nvPicPr>
          <p:cNvPr id="8" name="Picture 7"/>
          <p:cNvPicPr/>
          <p:nvPr/>
        </p:nvPicPr>
        <p:blipFill>
          <a:blip r:embed="rId4">
            <a:extLst>
              <a:ext uri="{28A0092B-C50C-407E-A947-70E740481C1C}">
                <a14:useLocalDpi xmlns:a14="http://schemas.microsoft.com/office/drawing/2010/main" val="0"/>
              </a:ext>
            </a:extLst>
          </a:blip>
          <a:stretch>
            <a:fillRect/>
          </a:stretch>
        </p:blipFill>
        <p:spPr>
          <a:xfrm>
            <a:off x="7960255" y="2076249"/>
            <a:ext cx="2682240" cy="2215216"/>
          </a:xfrm>
          <a:prstGeom prst="rect">
            <a:avLst/>
          </a:prstGeom>
        </p:spPr>
      </p:pic>
      <p:sp>
        <p:nvSpPr>
          <p:cNvPr id="5" name="TextBox 4"/>
          <p:cNvSpPr txBox="1"/>
          <p:nvPr/>
        </p:nvSpPr>
        <p:spPr>
          <a:xfrm>
            <a:off x="3364301" y="4562557"/>
            <a:ext cx="854015"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GELU</a:t>
            </a:r>
            <a:endParaRPr lang="en-US"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6132187" y="4572135"/>
            <a:ext cx="890906"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RELU</a:t>
            </a:r>
          </a:p>
        </p:txBody>
      </p:sp>
      <p:sp>
        <p:nvSpPr>
          <p:cNvPr id="11" name="TextBox 10"/>
          <p:cNvSpPr txBox="1"/>
          <p:nvPr/>
        </p:nvSpPr>
        <p:spPr>
          <a:xfrm>
            <a:off x="8997351" y="4454958"/>
            <a:ext cx="992038"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SELU</a:t>
            </a:r>
            <a:endParaRPr lang="en-US" b="1" dirty="0">
              <a:latin typeface="Times New Roman" panose="02020603050405020304" pitchFamily="18" charset="0"/>
              <a:cs typeface="Times New Roman" panose="02020603050405020304" pitchFamily="18" charset="0"/>
            </a:endParaRPr>
          </a:p>
        </p:txBody>
      </p:sp>
      <p:sp>
        <p:nvSpPr>
          <p:cNvPr id="12" name="Rectangle 11"/>
          <p:cNvSpPr/>
          <p:nvPr/>
        </p:nvSpPr>
        <p:spPr>
          <a:xfrm>
            <a:off x="2061714" y="852595"/>
            <a:ext cx="8564778" cy="923330"/>
          </a:xfrm>
          <a:prstGeom prst="rect">
            <a:avLst/>
          </a:prstGeom>
        </p:spPr>
        <p:txBody>
          <a:bodyPr wrap="square">
            <a:spAutoFit/>
          </a:bodyPr>
          <a:lstStyle/>
          <a:p>
            <a:pPr marL="285750" indent="-285750" algn="just">
              <a:buFont typeface="Wingdings" panose="05000000000000000000" pitchFamily="2" charset="2"/>
              <a:buChar char="Ø"/>
            </a:pPr>
            <a:r>
              <a:rPr lang="en-US" dirty="0">
                <a:latin typeface="Google Sans"/>
              </a:rPr>
              <a:t>A confusion matrix presents a table layout of the different outcomes of the prediction and results of a classification problem and helps visualize its outcomes. It plots a table of all the predicted and actual values of a classifier.</a:t>
            </a:r>
            <a:endParaRPr lang="en-IN" dirty="0"/>
          </a:p>
        </p:txBody>
      </p:sp>
    </p:spTree>
    <p:extLst>
      <p:ext uri="{BB962C8B-B14F-4D97-AF65-F5344CB8AC3E}">
        <p14:creationId xmlns:p14="http://schemas.microsoft.com/office/powerpoint/2010/main" val="15090312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787782"/>
            <a:ext cx="8911687" cy="506180"/>
          </a:xfrm>
        </p:spPr>
        <p:txBody>
          <a:bodyPr>
            <a:normAutofit/>
          </a:bodyPr>
          <a:lstStyle/>
          <a:p>
            <a:pPr algn="ctr"/>
            <a:r>
              <a:rPr lang="en-US" sz="2000" b="1" dirty="0">
                <a:latin typeface="Times New Roman" panose="02020603050405020304" pitchFamily="18" charset="0"/>
                <a:cs typeface="Times New Roman" panose="02020603050405020304" pitchFamily="18" charset="0"/>
              </a:rPr>
              <a:t>Confusion matrix of different activation functions at SNR 16 dB</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92925" y="1466475"/>
            <a:ext cx="2919354" cy="2751857"/>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5512280" y="1453505"/>
            <a:ext cx="2720340" cy="2613834"/>
          </a:xfrm>
          <a:prstGeom prst="rect">
            <a:avLst/>
          </a:prstGeom>
        </p:spPr>
      </p:pic>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8469734" y="1500966"/>
            <a:ext cx="2682240" cy="2506345"/>
          </a:xfrm>
          <a:prstGeom prst="rect">
            <a:avLst/>
          </a:prstGeom>
        </p:spPr>
      </p:pic>
      <p:sp>
        <p:nvSpPr>
          <p:cNvPr id="9" name="TextBox 8"/>
          <p:cNvSpPr txBox="1"/>
          <p:nvPr/>
        </p:nvSpPr>
        <p:spPr>
          <a:xfrm>
            <a:off x="3666226" y="4390845"/>
            <a:ext cx="785004" cy="338554"/>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RELU</a:t>
            </a:r>
            <a:endParaRPr lang="en-US" sz="16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6642340" y="4360067"/>
            <a:ext cx="802255" cy="338554"/>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GELU</a:t>
            </a:r>
            <a:endParaRPr lang="en-US" sz="1600"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9549441" y="4390845"/>
            <a:ext cx="759125" cy="338554"/>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SELU</a:t>
            </a:r>
            <a:endParaRPr lang="en-US" sz="1600" b="1"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3959524" y="5080958"/>
            <a:ext cx="6271403" cy="584775"/>
          </a:xfrm>
          <a:prstGeom prst="rect">
            <a:avLst/>
          </a:prstGeom>
          <a:noFill/>
        </p:spPr>
        <p:txBody>
          <a:bodyPr wrap="square" rtlCol="0">
            <a:spAutoFit/>
          </a:bodyPr>
          <a:lstStyle/>
          <a:p>
            <a:r>
              <a:rPr lang="en-IN" sz="1600" b="1" dirty="0" smtClean="0">
                <a:latin typeface="Times New Roman" panose="02020603050405020304" pitchFamily="18" charset="0"/>
                <a:ea typeface="Times New Roman" panose="02020603050405020304" pitchFamily="18" charset="0"/>
                <a:cs typeface="Times New Roman" panose="02020603050405020304" pitchFamily="18" charset="0"/>
              </a:rPr>
              <a:t>Fig. Confusion </a:t>
            </a:r>
            <a:r>
              <a:rPr lang="en-IN" sz="1600" b="1" dirty="0">
                <a:latin typeface="Times New Roman" panose="02020603050405020304" pitchFamily="18" charset="0"/>
                <a:ea typeface="Times New Roman" panose="02020603050405020304" pitchFamily="18" charset="0"/>
                <a:cs typeface="Times New Roman" panose="02020603050405020304" pitchFamily="18" charset="0"/>
              </a:rPr>
              <a:t>matrix of different activation </a:t>
            </a:r>
            <a:r>
              <a:rPr lang="en-IN" sz="1600" b="1" dirty="0" smtClean="0">
                <a:latin typeface="Times New Roman" panose="02020603050405020304" pitchFamily="18" charset="0"/>
                <a:ea typeface="Times New Roman" panose="02020603050405020304" pitchFamily="18" charset="0"/>
                <a:cs typeface="Times New Roman" panose="02020603050405020304" pitchFamily="18" charset="0"/>
              </a:rPr>
              <a:t>functions at 16 dB</a:t>
            </a:r>
            <a:endParaRPr lang="en-IN"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6114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Calculations of Confusion Matrix</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6" name="Picture 5"/>
          <p:cNvPicPr>
            <a:picLocks noChangeAspect="1"/>
          </p:cNvPicPr>
          <p:nvPr/>
        </p:nvPicPr>
        <p:blipFill>
          <a:blip r:embed="rId2"/>
          <a:stretch>
            <a:fillRect/>
          </a:stretch>
        </p:blipFill>
        <p:spPr>
          <a:xfrm>
            <a:off x="2657979" y="1371600"/>
            <a:ext cx="8383832" cy="5175849"/>
          </a:xfrm>
          <a:prstGeom prst="rect">
            <a:avLst/>
          </a:prstGeom>
        </p:spPr>
      </p:pic>
    </p:spTree>
    <p:extLst>
      <p:ext uri="{BB962C8B-B14F-4D97-AF65-F5344CB8AC3E}">
        <p14:creationId xmlns:p14="http://schemas.microsoft.com/office/powerpoint/2010/main" val="4261175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26720"/>
          </a:xfrm>
        </p:spPr>
        <p:txBody>
          <a:bodyPr>
            <a:normAutofit/>
          </a:bodyPr>
          <a:lstStyle/>
          <a:p>
            <a:pPr algn="ctr"/>
            <a:r>
              <a:rPr lang="en-US" sz="2400" b="1" dirty="0" smtClean="0">
                <a:latin typeface="Times New Roman" panose="02020603050405020304" pitchFamily="18" charset="0"/>
                <a:cs typeface="Times New Roman" panose="02020603050405020304" pitchFamily="18" charset="0"/>
              </a:rPr>
              <a:t>Classification </a:t>
            </a:r>
            <a:r>
              <a:rPr lang="en-US" sz="2400" b="1" dirty="0">
                <a:latin typeface="Times New Roman" panose="02020603050405020304" pitchFamily="18" charset="0"/>
                <a:cs typeface="Times New Roman" panose="02020603050405020304" pitchFamily="18" charset="0"/>
              </a:rPr>
              <a:t>accuracy </a:t>
            </a:r>
            <a:r>
              <a:rPr lang="en-US" sz="2400" b="1" dirty="0" err="1">
                <a:latin typeface="Times New Roman" panose="02020603050405020304" pitchFamily="18" charset="0"/>
                <a:cs typeface="Times New Roman" panose="02020603050405020304" pitchFamily="18" charset="0"/>
              </a:rPr>
              <a:t>vs</a:t>
            </a:r>
            <a:r>
              <a:rPr lang="en-US" sz="2400" b="1" dirty="0">
                <a:latin typeface="Times New Roman" panose="02020603050405020304" pitchFamily="18" charset="0"/>
                <a:cs typeface="Times New Roman" panose="02020603050405020304" pitchFamily="18" charset="0"/>
              </a:rPr>
              <a:t> SNR</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735055" y="1547004"/>
            <a:ext cx="2527058" cy="2688566"/>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5342734" y="1586308"/>
            <a:ext cx="2668222" cy="2609958"/>
          </a:xfrm>
          <a:prstGeom prst="rect">
            <a:avLst/>
          </a:prstGeom>
        </p:spPr>
      </p:pic>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8145307" y="1586308"/>
            <a:ext cx="2715348" cy="2570654"/>
          </a:xfrm>
          <a:prstGeom prst="rect">
            <a:avLst/>
          </a:prstGeom>
        </p:spPr>
      </p:pic>
      <p:sp>
        <p:nvSpPr>
          <p:cNvPr id="8" name="TextBox 7"/>
          <p:cNvSpPr txBox="1"/>
          <p:nvPr/>
        </p:nvSpPr>
        <p:spPr>
          <a:xfrm>
            <a:off x="3700731" y="4362467"/>
            <a:ext cx="845389" cy="338554"/>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GELU</a:t>
            </a:r>
            <a:endParaRPr lang="en-US" sz="16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280030" y="4408098"/>
            <a:ext cx="793630" cy="338554"/>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RELU</a:t>
            </a:r>
            <a:endParaRPr lang="en-US" sz="16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9005977" y="4362467"/>
            <a:ext cx="785004" cy="338554"/>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SELU</a:t>
            </a:r>
            <a:endParaRPr lang="en-US" sz="1600"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592925" y="4827918"/>
            <a:ext cx="8267730" cy="1107996"/>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Here the performance of a classification </a:t>
            </a:r>
            <a:r>
              <a:rPr lang="en-US" sz="1600" dirty="0" smtClean="0">
                <a:latin typeface="Times New Roman" panose="02020603050405020304" pitchFamily="18" charset="0"/>
                <a:cs typeface="Times New Roman" panose="02020603050405020304" pitchFamily="18" charset="0"/>
              </a:rPr>
              <a:t>model </a:t>
            </a:r>
            <a:r>
              <a:rPr lang="en-US" sz="1600" dirty="0">
                <a:latin typeface="Times New Roman" panose="02020603050405020304" pitchFamily="18" charset="0"/>
                <a:cs typeface="Times New Roman" panose="02020603050405020304" pitchFamily="18" charset="0"/>
              </a:rPr>
              <a:t>on a dataset with binary labels </a:t>
            </a:r>
            <a:r>
              <a:rPr lang="en-US" sz="1600" dirty="0" smtClean="0">
                <a:latin typeface="Times New Roman" panose="02020603050405020304" pitchFamily="18" charset="0"/>
                <a:cs typeface="Times New Roman" panose="02020603050405020304" pitchFamily="18" charset="0"/>
              </a:rPr>
              <a:t>can </a:t>
            </a:r>
            <a:r>
              <a:rPr lang="en-US" sz="1600" dirty="0">
                <a:latin typeface="Times New Roman" panose="02020603050405020304" pitchFamily="18" charset="0"/>
                <a:cs typeface="Times New Roman" panose="02020603050405020304" pitchFamily="18" charset="0"/>
              </a:rPr>
              <a:t>be summarized using various </a:t>
            </a:r>
            <a:r>
              <a:rPr lang="en-US" sz="1600" dirty="0" smtClean="0">
                <a:latin typeface="Times New Roman" panose="02020603050405020304" pitchFamily="18" charset="0"/>
                <a:cs typeface="Times New Roman" panose="02020603050405020304" pitchFamily="18" charset="0"/>
              </a:rPr>
              <a:t>metrics, including </a:t>
            </a:r>
            <a:r>
              <a:rPr lang="en-US" sz="1600" dirty="0">
                <a:latin typeface="Times New Roman" panose="02020603050405020304" pitchFamily="18" charset="0"/>
                <a:cs typeface="Times New Roman" panose="02020603050405020304" pitchFamily="18" charset="0"/>
              </a:rPr>
              <a:t>TP, TN, FP, FN, accuracy, </a:t>
            </a:r>
            <a:r>
              <a:rPr lang="en-US" sz="1600" dirty="0" smtClean="0">
                <a:latin typeface="Times New Roman" panose="02020603050405020304" pitchFamily="18" charset="0"/>
                <a:cs typeface="Times New Roman" panose="02020603050405020304" pitchFamily="18" charset="0"/>
              </a:rPr>
              <a:t>precision. Here </a:t>
            </a:r>
            <a:r>
              <a:rPr lang="en-US" sz="1600" dirty="0">
                <a:latin typeface="Times New Roman" panose="02020603050405020304" pitchFamily="18" charset="0"/>
                <a:cs typeface="Times New Roman" panose="02020603050405020304" pitchFamily="18" charset="0"/>
              </a:rPr>
              <a:t>the model has an accuracy of </a:t>
            </a:r>
            <a:r>
              <a:rPr lang="en-US" sz="1600" dirty="0" smtClean="0">
                <a:latin typeface="Times New Roman" panose="02020603050405020304" pitchFamily="18" charset="0"/>
                <a:cs typeface="Times New Roman" panose="02020603050405020304" pitchFamily="18" charset="0"/>
              </a:rPr>
              <a:t>0.99, indicating </a:t>
            </a:r>
            <a:r>
              <a:rPr lang="en-US" sz="1600" dirty="0">
                <a:latin typeface="Times New Roman" panose="02020603050405020304" pitchFamily="18" charset="0"/>
                <a:cs typeface="Times New Roman" panose="02020603050405020304" pitchFamily="18" charset="0"/>
              </a:rPr>
              <a:t>that it </a:t>
            </a:r>
            <a:r>
              <a:rPr lang="en-US" sz="1600">
                <a:latin typeface="Times New Roman" panose="02020603050405020304" pitchFamily="18" charset="0"/>
                <a:cs typeface="Times New Roman" panose="02020603050405020304" pitchFamily="18" charset="0"/>
              </a:rPr>
              <a:t>correctly </a:t>
            </a:r>
            <a:r>
              <a:rPr lang="en-US" sz="1600" smtClean="0">
                <a:latin typeface="Times New Roman" panose="02020603050405020304" pitchFamily="18" charset="0"/>
                <a:cs typeface="Times New Roman" panose="02020603050405020304" pitchFamily="18" charset="0"/>
              </a:rPr>
              <a:t>predicts </a:t>
            </a:r>
            <a:r>
              <a:rPr lang="en-US" sz="1600" dirty="0">
                <a:latin typeface="Times New Roman" panose="02020603050405020304" pitchFamily="18" charset="0"/>
                <a:cs typeface="Times New Roman" panose="02020603050405020304" pitchFamily="18" charset="0"/>
              </a:rPr>
              <a:t>the class of </a:t>
            </a:r>
            <a:r>
              <a:rPr lang="en-US" sz="1600" dirty="0" smtClean="0">
                <a:latin typeface="Times New Roman" panose="02020603050405020304" pitchFamily="18" charset="0"/>
                <a:cs typeface="Times New Roman" panose="02020603050405020304" pitchFamily="18" charset="0"/>
              </a:rPr>
              <a:t>99% </a:t>
            </a:r>
            <a:r>
              <a:rPr lang="en-US" sz="1600" dirty="0">
                <a:latin typeface="Times New Roman" panose="02020603050405020304" pitchFamily="18" charset="0"/>
                <a:cs typeface="Times New Roman" panose="02020603050405020304" pitchFamily="18" charset="0"/>
              </a:rPr>
              <a:t>of the samples </a:t>
            </a:r>
            <a:r>
              <a:rPr lang="en-US" sz="1600" dirty="0" smtClean="0">
                <a:latin typeface="Times New Roman" panose="02020603050405020304" pitchFamily="18" charset="0"/>
                <a:cs typeface="Times New Roman" panose="02020603050405020304" pitchFamily="18" charset="0"/>
              </a:rPr>
              <a:t>in the </a:t>
            </a:r>
            <a:r>
              <a:rPr lang="en-US" sz="1600" dirty="0">
                <a:latin typeface="Times New Roman" panose="02020603050405020304" pitchFamily="18" charset="0"/>
                <a:cs typeface="Times New Roman" panose="02020603050405020304" pitchFamily="18" charset="0"/>
              </a:rPr>
              <a:t>test set.</a:t>
            </a:r>
            <a:endParaRPr lang="en-IN" sz="16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59546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7694" y="158284"/>
            <a:ext cx="4646612" cy="528797"/>
          </a:xfrm>
        </p:spPr>
        <p:txBody>
          <a:bodyPr>
            <a:normAutofit fontScale="90000"/>
          </a:bodyPr>
          <a:lstStyle/>
          <a:p>
            <a:r>
              <a:rPr lang="en-US" sz="1600" b="1" dirty="0" smtClean="0">
                <a:latin typeface="Times New Roman" panose="02020603050405020304" pitchFamily="18" charset="0"/>
                <a:cs typeface="Times New Roman" panose="02020603050405020304" pitchFamily="18" charset="0"/>
              </a:rPr>
              <a:t>The Classification Precision Of different activation functions at various SNR values</a:t>
            </a:r>
            <a:endParaRPr lang="en-US" sz="16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977694" y="787782"/>
            <a:ext cx="4000412" cy="5733788"/>
          </a:xfrm>
          <a:prstGeom prst="rect">
            <a:avLst/>
          </a:prstGeom>
        </p:spPr>
      </p:pic>
      <p:sp>
        <p:nvSpPr>
          <p:cNvPr id="6" name="Rectangle 5"/>
          <p:cNvSpPr/>
          <p:nvPr/>
        </p:nvSpPr>
        <p:spPr>
          <a:xfrm>
            <a:off x="7162799" y="328242"/>
            <a:ext cx="6096000" cy="338554"/>
          </a:xfrm>
          <a:prstGeom prst="rect">
            <a:avLst/>
          </a:prstGeom>
        </p:spPr>
        <p:txBody>
          <a:bodyPr>
            <a:spAutoFit/>
          </a:bodyPr>
          <a:lstStyle/>
          <a:p>
            <a:r>
              <a:rPr lang="en-IN" sz="1600" b="1" dirty="0" smtClean="0">
                <a:latin typeface="Times New Roman" panose="02020603050405020304" pitchFamily="18" charset="0"/>
                <a:cs typeface="Times New Roman" panose="02020603050405020304" pitchFamily="18" charset="0"/>
              </a:rPr>
              <a:t>Accuracy Comparison Plot at 16 dB</a:t>
            </a:r>
            <a:endParaRPr lang="en-IN" sz="1600" b="1"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6718108" y="971098"/>
            <a:ext cx="4625628" cy="2896966"/>
          </a:xfrm>
          <a:prstGeom prst="rect">
            <a:avLst/>
          </a:prstGeom>
        </p:spPr>
      </p:pic>
      <p:sp>
        <p:nvSpPr>
          <p:cNvPr id="8" name="TextBox 7"/>
          <p:cNvSpPr txBox="1"/>
          <p:nvPr/>
        </p:nvSpPr>
        <p:spPr>
          <a:xfrm>
            <a:off x="6435306" y="4252823"/>
            <a:ext cx="5434641" cy="1569660"/>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A 99% accuracy typically indicates that the model's predictions are correct for 99% of the samples in the dataset, without any noise or errors introduced during the evaluation process. This implies that the signal is present without any noise, and the model is able to make accurate predictions without any misclassifications.</a:t>
            </a: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68791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152906"/>
            <a:ext cx="8911687" cy="752093"/>
          </a:xfrm>
        </p:spPr>
        <p:txBody>
          <a:bodyPr>
            <a:normAutofit/>
          </a:bodyPr>
          <a:lstStyle/>
          <a:p>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Spectrum management issues have surfaced recently because of the expansion in wireless network users versus the availability of spectrum. In this case, TP, TN, FP and FN metrics used to determine whether or not a channel was free. The positive class represents the target condition while the negative class represents the nonoccurrence of that condition. When the channel strength is positive, it means the channel’s licensed user is actively engaged. If it is negative then it indicates that the channel was not utilized by licensed user. So allocation of channel can be done to unlicensed users if channel is not used.</a:t>
            </a:r>
          </a:p>
          <a:p>
            <a:pPr marL="0" indent="0">
              <a:buNone/>
            </a:pP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2382583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891" y="1081310"/>
            <a:ext cx="8911687" cy="1280890"/>
          </a:xfrm>
        </p:spPr>
        <p:txBody>
          <a:bodyPr>
            <a:normAutofit/>
          </a:bodyPr>
          <a:lstStyle/>
          <a:p>
            <a:pPr algn="just"/>
            <a:r>
              <a:rPr lang="en-US" dirty="0"/>
              <a:t>						</a:t>
            </a:r>
            <a:r>
              <a:rPr lang="en-US" sz="4000"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1595718" y="2225615"/>
            <a:ext cx="9908893" cy="3685607"/>
          </a:xfrm>
        </p:spPr>
        <p:txBody>
          <a:bodyPr>
            <a:normAutofit/>
          </a:bodyPr>
          <a:lstStyle/>
          <a:p>
            <a:pPr marL="0" indent="0" algn="just">
              <a:lnSpc>
                <a:spcPct val="150000"/>
              </a:lnSpc>
              <a:buNone/>
            </a:pPr>
            <a:r>
              <a:rPr lang="en-US" sz="1600" i="0" dirty="0">
                <a:solidFill>
                  <a:srgbClr val="333333"/>
                </a:solidFill>
                <a:effectLst/>
                <a:latin typeface="Arial" panose="020B0604020202020204" pitchFamily="34" charset="0"/>
              </a:rPr>
              <a:t>[1]   M. Saber, A. El </a:t>
            </a:r>
            <a:r>
              <a:rPr lang="en-US" sz="1600" i="0" dirty="0" err="1">
                <a:solidFill>
                  <a:srgbClr val="333333"/>
                </a:solidFill>
                <a:effectLst/>
                <a:latin typeface="Arial" panose="020B0604020202020204" pitchFamily="34" charset="0"/>
              </a:rPr>
              <a:t>Rharras</a:t>
            </a:r>
            <a:r>
              <a:rPr lang="en-US" sz="1600" i="0" dirty="0">
                <a:solidFill>
                  <a:srgbClr val="333333"/>
                </a:solidFill>
                <a:effectLst/>
                <a:latin typeface="Arial" panose="020B0604020202020204" pitchFamily="34" charset="0"/>
              </a:rPr>
              <a:t>, R. </a:t>
            </a:r>
            <a:r>
              <a:rPr lang="en-US" sz="1600" i="0" dirty="0" err="1">
                <a:solidFill>
                  <a:srgbClr val="333333"/>
                </a:solidFill>
                <a:effectLst/>
                <a:latin typeface="Arial" panose="020B0604020202020204" pitchFamily="34" charset="0"/>
              </a:rPr>
              <a:t>Saadane</a:t>
            </a:r>
            <a:r>
              <a:rPr lang="en-US" sz="1600" i="0" dirty="0">
                <a:solidFill>
                  <a:srgbClr val="333333"/>
                </a:solidFill>
                <a:effectLst/>
                <a:latin typeface="Arial" panose="020B0604020202020204" pitchFamily="34" charset="0"/>
              </a:rPr>
              <a:t>, A. H. </a:t>
            </a:r>
            <a:r>
              <a:rPr lang="en-US" sz="1600" i="0" dirty="0" err="1">
                <a:solidFill>
                  <a:srgbClr val="333333"/>
                </a:solidFill>
                <a:effectLst/>
                <a:latin typeface="Arial" panose="020B0604020202020204" pitchFamily="34" charset="0"/>
              </a:rPr>
              <a:t>Kharraz</a:t>
            </a:r>
            <a:r>
              <a:rPr lang="en-US" sz="1600" i="0" dirty="0">
                <a:solidFill>
                  <a:srgbClr val="333333"/>
                </a:solidFill>
                <a:effectLst/>
                <a:latin typeface="Arial" panose="020B0604020202020204" pitchFamily="34" charset="0"/>
              </a:rPr>
              <a:t> and A. </a:t>
            </a:r>
            <a:r>
              <a:rPr lang="en-US" sz="1600" i="0" dirty="0" err="1">
                <a:solidFill>
                  <a:srgbClr val="333333"/>
                </a:solidFill>
                <a:effectLst/>
                <a:latin typeface="Arial" panose="020B0604020202020204" pitchFamily="34" charset="0"/>
              </a:rPr>
              <a:t>Chehri</a:t>
            </a:r>
            <a:r>
              <a:rPr lang="en-US" sz="1600" i="0" dirty="0">
                <a:solidFill>
                  <a:srgbClr val="333333"/>
                </a:solidFill>
                <a:effectLst/>
                <a:latin typeface="Arial" panose="020B0604020202020204" pitchFamily="34" charset="0"/>
              </a:rPr>
              <a:t>, "An Optimized Spectrum Sensing          	Implementation Based on SVM, KNN and TREE Algorithms," </a:t>
            </a:r>
            <a:r>
              <a:rPr lang="en-US" sz="1600" i="1" dirty="0">
                <a:solidFill>
                  <a:srgbClr val="333333"/>
                </a:solidFill>
                <a:effectLst/>
                <a:latin typeface="Arial" panose="020B0604020202020204" pitchFamily="34" charset="0"/>
              </a:rPr>
              <a:t>2019 15th International Conference on 	Signal-Image Technology &amp; Internet-Based Systems (SITIS)</a:t>
            </a:r>
            <a:r>
              <a:rPr lang="en-US" sz="1600" i="0" dirty="0">
                <a:solidFill>
                  <a:srgbClr val="333333"/>
                </a:solidFill>
                <a:effectLst/>
                <a:latin typeface="Arial" panose="020B0604020202020204" pitchFamily="34" charset="0"/>
              </a:rPr>
              <a:t>, Sorrento, Italy, 2019, pp. 383-389, </a:t>
            </a:r>
            <a:r>
              <a:rPr lang="en-US" sz="1600" i="0" dirty="0" err="1">
                <a:solidFill>
                  <a:srgbClr val="333333"/>
                </a:solidFill>
                <a:effectLst/>
                <a:latin typeface="Arial" panose="020B0604020202020204" pitchFamily="34" charset="0"/>
              </a:rPr>
              <a:t>doi</a:t>
            </a:r>
            <a:r>
              <a:rPr lang="en-US" sz="1600" i="0" dirty="0">
                <a:solidFill>
                  <a:srgbClr val="333333"/>
                </a:solidFill>
                <a:effectLst/>
                <a:latin typeface="Arial" panose="020B0604020202020204" pitchFamily="34" charset="0"/>
              </a:rPr>
              <a:t>: 	10.1109/SITIS.2019.00068.</a:t>
            </a: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 dirty="0">
                <a:latin typeface="Times New Roman" panose="02020603050405020304" pitchFamily="18" charset="0"/>
                <a:cs typeface="Times New Roman" panose="02020603050405020304" pitchFamily="18" charset="0"/>
              </a:rPr>
              <a:t>[2]	Liu, Chang, et al. "Deep CM-CNN for spectrum sensing in cognitive radio." IEEE Journal on     Selected Areas 	in Communications 37.10 (2019): 2306-2321.</a:t>
            </a: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3184081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Format for Writing an Interview Thank-You Lett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Format for Writing an Interview Thank-You Letter"/>
          <p:cNvSpPr>
            <a:spLocks noChangeAspect="1" noChangeArrowheads="1"/>
          </p:cNvSpPr>
          <p:nvPr/>
        </p:nvSpPr>
        <p:spPr bwMode="auto">
          <a:xfrm>
            <a:off x="5242285" y="26476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2050" name="Picture 2">
            <a:extLst>
              <a:ext uri="{FF2B5EF4-FFF2-40B4-BE49-F238E27FC236}">
                <a16:creationId xmlns="" xmlns:a16="http://schemas.microsoft.com/office/drawing/2014/main" id="{9B3A7EE5-56C3-A280-5B02-326884712C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3757" y="740227"/>
            <a:ext cx="10287000" cy="574330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732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xmlns="" id="{7391AC85-D638-E585-EC07-5CAA86269AB5}"/>
              </a:ext>
            </a:extLst>
          </p:cNvPr>
          <p:cNvGraphicFramePr/>
          <p:nvPr>
            <p:extLst>
              <p:ext uri="{D42A27DB-BD31-4B8C-83A1-F6EECF244321}">
                <p14:modId xmlns:p14="http://schemas.microsoft.com/office/powerpoint/2010/main" val="2364484030"/>
              </p:ext>
            </p:extLst>
          </p:nvPr>
        </p:nvGraphicFramePr>
        <p:xfrm>
          <a:off x="3558957" y="1305011"/>
          <a:ext cx="6231429" cy="4524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a:extLst>
              <a:ext uri="{FF2B5EF4-FFF2-40B4-BE49-F238E27FC236}">
                <a16:creationId xmlns:a16="http://schemas.microsoft.com/office/drawing/2014/main" xmlns="" id="{C2E0EACD-282D-6B8C-9EBE-56C87CDFDAD8}"/>
              </a:ext>
            </a:extLst>
          </p:cNvPr>
          <p:cNvSpPr txBox="1">
            <a:spLocks/>
          </p:cNvSpPr>
          <p:nvPr/>
        </p:nvSpPr>
        <p:spPr>
          <a:xfrm>
            <a:off x="4303986" y="179851"/>
            <a:ext cx="3715889" cy="1251284"/>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dirty="0">
                <a:solidFill>
                  <a:schemeClr val="tx1">
                    <a:lumMod val="65000"/>
                    <a:lumOff val="35000"/>
                  </a:schemeClr>
                </a:solidFill>
              </a:rPr>
              <a:t>Contents</a:t>
            </a:r>
          </a:p>
        </p:txBody>
      </p:sp>
    </p:spTree>
    <p:extLst>
      <p:ext uri="{BB962C8B-B14F-4D97-AF65-F5344CB8AC3E}">
        <p14:creationId xmlns:p14="http://schemas.microsoft.com/office/powerpoint/2010/main" val="3278472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242204"/>
            <a:ext cx="8911687" cy="1043796"/>
          </a:xfrm>
        </p:spPr>
        <p:txBody>
          <a:bodyPr>
            <a:normAutofit/>
          </a:bodyPr>
          <a:lstStyle/>
          <a:p>
            <a:r>
              <a:rPr lang="en-US" sz="4000" b="1" dirty="0">
                <a:cs typeface="Times New Roman" panose="02020603050405020304" pitchFamily="18" charset="0"/>
              </a:rPr>
              <a:t>						</a:t>
            </a:r>
            <a:r>
              <a:rPr lang="en-US" b="1" dirty="0">
                <a:cs typeface="Times New Roman" panose="02020603050405020304" pitchFamily="18" charset="0"/>
              </a:rPr>
              <a:t> Objective</a:t>
            </a:r>
          </a:p>
        </p:txBody>
      </p:sp>
      <p:sp>
        <p:nvSpPr>
          <p:cNvPr id="3" name="Content Placeholder 2"/>
          <p:cNvSpPr>
            <a:spLocks noGrp="1"/>
          </p:cNvSpPr>
          <p:nvPr>
            <p:ph idx="1"/>
          </p:nvPr>
        </p:nvSpPr>
        <p:spPr>
          <a:xfrm>
            <a:off x="2589212" y="2380892"/>
            <a:ext cx="8915400" cy="3530330"/>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main objective of this project is to sense the wireless communication channel occupancy and to find whether channel is free or not. If the channel is free then it means primary user (PU) is not utilizing the channel then secondary user (SU) can utilize the channel and performance of the communication system in the presence of noise can be improved by utilizing the scarcely available spectrum.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0674466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508958"/>
            <a:ext cx="8911687" cy="1052423"/>
          </a:xfrm>
        </p:spPr>
        <p:txBody>
          <a:bodyPr>
            <a:normAutofit/>
          </a:bodyPr>
          <a:lstStyle/>
          <a:p>
            <a:pPr algn="just"/>
            <a:r>
              <a:rPr lang="en-US" sz="4000" b="1" dirty="0">
                <a:cs typeface="Times New Roman" panose="02020603050405020304" pitchFamily="18" charset="0"/>
              </a:rPr>
              <a:t>						</a:t>
            </a:r>
            <a:r>
              <a:rPr lang="en-US" b="1" dirty="0">
                <a:cs typeface="Times New Roman" panose="02020603050405020304" pitchFamily="18" charset="0"/>
              </a:rPr>
              <a:t>   Abstract</a:t>
            </a:r>
          </a:p>
        </p:txBody>
      </p:sp>
      <p:sp>
        <p:nvSpPr>
          <p:cNvPr id="3" name="Content Placeholder 2"/>
          <p:cNvSpPr>
            <a:spLocks noGrp="1"/>
          </p:cNvSpPr>
          <p:nvPr>
            <p:ph idx="1"/>
          </p:nvPr>
        </p:nvSpPr>
        <p:spPr>
          <a:xfrm>
            <a:off x="2406770" y="1561382"/>
            <a:ext cx="9097842" cy="4502988"/>
          </a:xfrm>
        </p:spPr>
        <p:txBody>
          <a:bodyPr>
            <a:noAutofit/>
          </a:bodyPr>
          <a:lstStyle/>
          <a:p>
            <a:pPr algn="just">
              <a:lnSpc>
                <a:spcPct val="150000"/>
              </a:lnSpc>
            </a:pPr>
            <a:r>
              <a:rPr lang="en-US" sz="1600" dirty="0">
                <a:latin typeface="Times New Roman" panose="02020603050405020304" pitchFamily="18" charset="0"/>
                <a:cs typeface="Times New Roman" panose="02020603050405020304" pitchFamily="18" charset="0"/>
              </a:rPr>
              <a:t>In present days as the wireless devices users have been enormously growing, the serviceable spectrum is not sufficient and as a result scarcity has been arising, and there is a necessity to use the spectrum in a more dexterous way for efficient wireless Communication system. </a:t>
            </a:r>
          </a:p>
          <a:p>
            <a:pPr algn="just">
              <a:lnSpc>
                <a:spcPct val="150000"/>
              </a:lnSpc>
            </a:pPr>
            <a:r>
              <a:rPr lang="en-US" sz="1600" dirty="0">
                <a:latin typeface="Times New Roman" panose="02020603050405020304" pitchFamily="18" charset="0"/>
                <a:cs typeface="Times New Roman" panose="02020603050405020304" pitchFamily="18" charset="0"/>
              </a:rPr>
              <a:t>This project is about Spectrum sensing for efficient data transfer in Wireless Communications. Spectrum sensing is one of the methods for efficiently utilizing the spectrum. There are conventional methods existing based on energy detection for spectrum sensing now days, but through the advent of machine Learning, Sensing of spectrum can be performed in a more effective way. As machine learning based model can give best performance over conventional methods. </a:t>
            </a:r>
          </a:p>
          <a:p>
            <a:pPr algn="just">
              <a:lnSpc>
                <a:spcPct val="150000"/>
              </a:lnSpc>
            </a:pPr>
            <a:r>
              <a:rPr lang="en-US" sz="1600" dirty="0">
                <a:latin typeface="Times New Roman" panose="02020603050405020304" pitchFamily="18" charset="0"/>
                <a:cs typeface="Times New Roman" panose="02020603050405020304" pitchFamily="18" charset="0"/>
              </a:rPr>
              <a:t>We are proposing a </a:t>
            </a:r>
            <a:r>
              <a:rPr lang="en-US" sz="1600" dirty="0" smtClean="0">
                <a:latin typeface="Times New Roman" panose="02020603050405020304" pitchFamily="18" charset="0"/>
                <a:cs typeface="Times New Roman" panose="02020603050405020304" pitchFamily="18" charset="0"/>
              </a:rPr>
              <a:t>deep</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learning based spectrum sensing using Convolutional Neural Network(CNN) model under Gaussian environment for detecting the presence of primary user. This model will be very useful for resolve the spectrum scarcity issue in wireless Communications.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649223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20911"/>
          </a:xfrm>
        </p:spPr>
        <p:txBody>
          <a:bodyPr/>
          <a:lstStyle/>
          <a:p>
            <a:pPr algn="ctr"/>
            <a:r>
              <a:rPr lang="en-US" b="1" dirty="0" smtClean="0">
                <a:cs typeface="Times New Roman" panose="02020603050405020304" pitchFamily="18" charset="0"/>
              </a:rPr>
              <a:t>Spectrum Sensing</a:t>
            </a:r>
            <a:endParaRPr lang="en-US" b="1" dirty="0">
              <a:cs typeface="Times New Roman" panose="02020603050405020304" pitchFamily="18" charset="0"/>
            </a:endParaRPr>
          </a:p>
        </p:txBody>
      </p:sp>
      <p:sp>
        <p:nvSpPr>
          <p:cNvPr id="3" name="Content Placeholder 2"/>
          <p:cNvSpPr>
            <a:spLocks noGrp="1"/>
          </p:cNvSpPr>
          <p:nvPr>
            <p:ph idx="1"/>
          </p:nvPr>
        </p:nvSpPr>
        <p:spPr>
          <a:xfrm>
            <a:off x="2589211" y="1545021"/>
            <a:ext cx="9187629" cy="1734207"/>
          </a:xfrm>
        </p:spPr>
        <p:txBody>
          <a:bodyPr>
            <a:noAutofit/>
          </a:bodyPr>
          <a:lstStyle/>
          <a:p>
            <a:r>
              <a:rPr lang="en-US" sz="2000" dirty="0">
                <a:latin typeface="Times New Roman" panose="02020603050405020304" pitchFamily="18" charset="0"/>
                <a:cs typeface="Times New Roman" panose="02020603050405020304" pitchFamily="18" charset="0"/>
              </a:rPr>
              <a:t>In the world of wireless communication, different devices and networks use specific frequency bands or channels to transmit and receive data</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Spectrum sensing is the process of detecting and identifying which frequency bands or channels are being used by active transmissions, and which ones are vacant or unused</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
        <p:nvSpPr>
          <p:cNvPr id="5" name="TextBox 4"/>
          <p:cNvSpPr txBox="1"/>
          <p:nvPr/>
        </p:nvSpPr>
        <p:spPr>
          <a:xfrm>
            <a:off x="2820838" y="3279228"/>
            <a:ext cx="4477109" cy="830997"/>
          </a:xfrm>
          <a:prstGeom prst="rect">
            <a:avLst/>
          </a:prstGeom>
          <a:noFill/>
        </p:spPr>
        <p:txBody>
          <a:bodyPr wrap="square" rtlCol="0">
            <a:spAutoFit/>
          </a:bodyPr>
          <a:lstStyle/>
          <a:p>
            <a:endParaRPr lang="en-US" sz="2400" b="1" dirty="0" smtClean="0">
              <a:latin typeface="+mj-lt"/>
              <a:cs typeface="Times New Roman" panose="02020603050405020304" pitchFamily="18" charset="0"/>
            </a:endParaRPr>
          </a:p>
          <a:p>
            <a:r>
              <a:rPr lang="en-US" sz="2400" b="1" dirty="0" smtClean="0">
                <a:solidFill>
                  <a:srgbClr val="C00000"/>
                </a:solidFill>
                <a:latin typeface="+mj-lt"/>
                <a:cs typeface="Times New Roman" panose="02020603050405020304" pitchFamily="18" charset="0"/>
              </a:rPr>
              <a:t>Need Of Spectrum Sensing</a:t>
            </a:r>
            <a:endParaRPr lang="en-US" sz="2400" b="1" dirty="0">
              <a:solidFill>
                <a:srgbClr val="C00000"/>
              </a:solidFill>
              <a:latin typeface="+mj-lt"/>
              <a:cs typeface="Times New Roman" panose="02020603050405020304" pitchFamily="18" charset="0"/>
            </a:endParaRPr>
          </a:p>
        </p:txBody>
      </p:sp>
      <p:sp>
        <p:nvSpPr>
          <p:cNvPr id="6" name="TextBox 5"/>
          <p:cNvSpPr txBox="1"/>
          <p:nvPr/>
        </p:nvSpPr>
        <p:spPr>
          <a:xfrm>
            <a:off x="2708694" y="4015473"/>
            <a:ext cx="8065698" cy="3570208"/>
          </a:xfrm>
          <a:prstGeom prst="rect">
            <a:avLst/>
          </a:prstGeom>
          <a:noFill/>
        </p:spPr>
        <p:txBody>
          <a:bodyPr wrap="square" rtlCol="0">
            <a:spAutoFit/>
          </a:bodyPr>
          <a:lstStyle/>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Efficient </a:t>
            </a:r>
            <a:r>
              <a:rPr lang="en-US" sz="2000" dirty="0">
                <a:latin typeface="Times New Roman" panose="02020603050405020304" pitchFamily="18" charset="0"/>
                <a:cs typeface="Times New Roman" panose="02020603050405020304" pitchFamily="18" charset="0"/>
              </a:rPr>
              <a:t>Spectrum Utilization </a:t>
            </a:r>
          </a:p>
          <a:p>
            <a:pPr marL="285750" indent="-285750">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Interference </a:t>
            </a:r>
            <a:r>
              <a:rPr lang="en-US" sz="2000" dirty="0" smtClean="0">
                <a:latin typeface="Times New Roman" panose="02020603050405020304" pitchFamily="18" charset="0"/>
                <a:cs typeface="Times New Roman" panose="02020603050405020304" pitchFamily="18" charset="0"/>
              </a:rPr>
              <a:t>Mitigation </a:t>
            </a:r>
          </a:p>
          <a:p>
            <a:pPr marL="285750" indent="-285750">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Spectrum Sharing</a:t>
            </a:r>
          </a:p>
          <a:p>
            <a:pPr marL="285750" indent="-285750">
              <a:buFont typeface="Wingdings" panose="05000000000000000000" pitchFamily="2" charset="2"/>
              <a:buChar char="Ø"/>
            </a:pPr>
            <a:endParaRPr lang="en-US" dirty="0" smtClean="0">
              <a:solidFill>
                <a:srgbClr val="C00000"/>
              </a:solidFill>
            </a:endParaRPr>
          </a:p>
          <a:p>
            <a:pPr marL="285750" indent="-285750">
              <a:buFont typeface="Wingdings" panose="05000000000000000000" pitchFamily="2" charset="2"/>
              <a:buChar char="Ø"/>
            </a:pPr>
            <a:endParaRPr lang="en-US" dirty="0">
              <a:solidFill>
                <a:srgbClr val="C00000"/>
              </a:solidFill>
            </a:endParaRPr>
          </a:p>
          <a:p>
            <a:pPr marL="285750" indent="-285750">
              <a:buFont typeface="Wingdings" panose="05000000000000000000" pitchFamily="2" charset="2"/>
              <a:buChar char="Ø"/>
            </a:pPr>
            <a:endParaRPr lang="en-US" dirty="0" smtClean="0">
              <a:solidFill>
                <a:srgbClr val="C00000"/>
              </a:solidFill>
            </a:endParaRPr>
          </a:p>
          <a:p>
            <a:pPr marL="285750" indent="-285750">
              <a:buFont typeface="Wingdings" panose="05000000000000000000" pitchFamily="2" charset="2"/>
              <a:buChar char="Ø"/>
            </a:pPr>
            <a:endParaRPr lang="en-US" dirty="0">
              <a:solidFill>
                <a:srgbClr val="C00000"/>
              </a:solidFill>
            </a:endParaRPr>
          </a:p>
          <a:p>
            <a:pPr marL="285750" indent="-285750">
              <a:buFont typeface="Wingdings" panose="05000000000000000000" pitchFamily="2" charset="2"/>
              <a:buChar char="Ø"/>
            </a:pPr>
            <a:endParaRPr lang="en-US" dirty="0" smtClean="0">
              <a:solidFill>
                <a:srgbClr val="C00000"/>
              </a:solidFill>
            </a:endParaRPr>
          </a:p>
          <a:p>
            <a:pPr marL="285750" indent="-285750">
              <a:buFont typeface="Wingdings" panose="05000000000000000000" pitchFamily="2" charset="2"/>
              <a:buChar char="Ø"/>
            </a:pPr>
            <a:endParaRPr lang="en-US" dirty="0">
              <a:solidFill>
                <a:srgbClr val="C00000"/>
              </a:solidFill>
            </a:endParaRPr>
          </a:p>
        </p:txBody>
      </p:sp>
    </p:spTree>
    <p:extLst>
      <p:ext uri="{BB962C8B-B14F-4D97-AF65-F5344CB8AC3E}">
        <p14:creationId xmlns:p14="http://schemas.microsoft.com/office/powerpoint/2010/main" val="251584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2438" y="69011"/>
            <a:ext cx="3278037" cy="583563"/>
          </a:xfrm>
        </p:spPr>
        <p:txBody>
          <a:bodyPr>
            <a:normAutofit fontScale="90000"/>
          </a:bodyPr>
          <a:lstStyle/>
          <a:p>
            <a:pPr algn="ctr"/>
            <a:r>
              <a:rPr lang="en-US" sz="4000" b="1" dirty="0">
                <a:cs typeface="Times New Roman" panose="02020603050405020304" pitchFamily="18" charset="0"/>
              </a:rPr>
              <a:t>   </a:t>
            </a:r>
            <a:r>
              <a:rPr lang="en-US" b="1" dirty="0">
                <a:cs typeface="Times New Roman" panose="02020603050405020304" pitchFamily="18" charset="0"/>
              </a:rPr>
              <a:t>Flow chart</a:t>
            </a:r>
          </a:p>
        </p:txBody>
      </p:sp>
      <p:sp>
        <p:nvSpPr>
          <p:cNvPr id="3" name="Slide Number Placeholder 2"/>
          <p:cNvSpPr>
            <a:spLocks noGrp="1"/>
          </p:cNvSpPr>
          <p:nvPr>
            <p:ph type="sldNum" sz="quarter" idx="12"/>
          </p:nvPr>
        </p:nvSpPr>
        <p:spPr/>
        <p:txBody>
          <a:bodyPr/>
          <a:lstStyle/>
          <a:p>
            <a:fld id="{D57F1E4F-1CFF-5643-939E-217C01CDF565}" type="slidenum">
              <a:rPr lang="en-US" smtClean="0"/>
              <a:pPr/>
              <a:t>6</a:t>
            </a:fld>
            <a:endParaRPr lang="en-US" dirty="0"/>
          </a:p>
        </p:txBody>
      </p:sp>
      <p:sp>
        <p:nvSpPr>
          <p:cNvPr id="4" name="Rectangle 3"/>
          <p:cNvSpPr/>
          <p:nvPr/>
        </p:nvSpPr>
        <p:spPr>
          <a:xfrm>
            <a:off x="5313872" y="912648"/>
            <a:ext cx="1337094" cy="4762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Feature Extraction</a:t>
            </a:r>
          </a:p>
        </p:txBody>
      </p:sp>
      <p:sp>
        <p:nvSpPr>
          <p:cNvPr id="5" name="Rectangle 4"/>
          <p:cNvSpPr/>
          <p:nvPr/>
        </p:nvSpPr>
        <p:spPr>
          <a:xfrm>
            <a:off x="5331125" y="1829444"/>
            <a:ext cx="1319841" cy="4787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Data Pre-Processing</a:t>
            </a:r>
          </a:p>
        </p:txBody>
      </p:sp>
      <p:sp>
        <p:nvSpPr>
          <p:cNvPr id="7" name="Rectangle 6"/>
          <p:cNvSpPr/>
          <p:nvPr/>
        </p:nvSpPr>
        <p:spPr>
          <a:xfrm>
            <a:off x="4192438" y="2838092"/>
            <a:ext cx="1138687" cy="500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Test Data</a:t>
            </a:r>
          </a:p>
        </p:txBody>
      </p:sp>
      <p:sp>
        <p:nvSpPr>
          <p:cNvPr id="8" name="Rectangle 7"/>
          <p:cNvSpPr/>
          <p:nvPr/>
        </p:nvSpPr>
        <p:spPr>
          <a:xfrm>
            <a:off x="6650963" y="2853827"/>
            <a:ext cx="1181818" cy="5046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Training Data</a:t>
            </a:r>
          </a:p>
        </p:txBody>
      </p:sp>
      <p:sp>
        <p:nvSpPr>
          <p:cNvPr id="10" name="Rectangle 9"/>
          <p:cNvSpPr/>
          <p:nvPr/>
        </p:nvSpPr>
        <p:spPr>
          <a:xfrm>
            <a:off x="5313871" y="3736519"/>
            <a:ext cx="1337093" cy="5089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Initialize The  Model</a:t>
            </a:r>
          </a:p>
        </p:txBody>
      </p:sp>
      <p:sp>
        <p:nvSpPr>
          <p:cNvPr id="11" name="Rectangle 10"/>
          <p:cNvSpPr/>
          <p:nvPr/>
        </p:nvSpPr>
        <p:spPr>
          <a:xfrm>
            <a:off x="5210355" y="4599163"/>
            <a:ext cx="1535502" cy="4904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The Model Training using ML</a:t>
            </a:r>
          </a:p>
        </p:txBody>
      </p:sp>
      <p:sp>
        <p:nvSpPr>
          <p:cNvPr id="12" name="Rectangle 11"/>
          <p:cNvSpPr/>
          <p:nvPr/>
        </p:nvSpPr>
        <p:spPr>
          <a:xfrm>
            <a:off x="5313871" y="6350324"/>
            <a:ext cx="1337093" cy="4399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Times New Roman" panose="02020603050405020304" pitchFamily="18" charset="0"/>
                <a:cs typeface="Times New Roman" panose="02020603050405020304" pitchFamily="18" charset="0"/>
              </a:rPr>
              <a:t>Spectrum Sensing </a:t>
            </a:r>
          </a:p>
        </p:txBody>
      </p:sp>
      <p:sp>
        <p:nvSpPr>
          <p:cNvPr id="13" name="Flowchart: Decision 12"/>
          <p:cNvSpPr/>
          <p:nvPr/>
        </p:nvSpPr>
        <p:spPr>
          <a:xfrm>
            <a:off x="5309560" y="5413717"/>
            <a:ext cx="1337092" cy="612475"/>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latin typeface="Times New Roman" panose="02020603050405020304" pitchFamily="18" charset="0"/>
                <a:cs typeface="Times New Roman" panose="02020603050405020304" pitchFamily="18" charset="0"/>
              </a:rPr>
              <a:t>Training Over</a:t>
            </a:r>
          </a:p>
        </p:txBody>
      </p:sp>
      <p:cxnSp>
        <p:nvCxnSpPr>
          <p:cNvPr id="15" name="Straight Arrow Connector 14"/>
          <p:cNvCxnSpPr>
            <a:stCxn id="4" idx="2"/>
            <a:endCxn id="5" idx="0"/>
          </p:cNvCxnSpPr>
          <p:nvPr/>
        </p:nvCxnSpPr>
        <p:spPr>
          <a:xfrm>
            <a:off x="5982419" y="1388854"/>
            <a:ext cx="8627" cy="4405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a:stCxn id="5" idx="2"/>
            <a:endCxn id="7" idx="0"/>
          </p:cNvCxnSpPr>
          <p:nvPr/>
        </p:nvCxnSpPr>
        <p:spPr>
          <a:xfrm flipH="1">
            <a:off x="4761782" y="2308208"/>
            <a:ext cx="1229264" cy="5298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5" idx="2"/>
            <a:endCxn id="8" idx="0"/>
          </p:cNvCxnSpPr>
          <p:nvPr/>
        </p:nvCxnSpPr>
        <p:spPr>
          <a:xfrm>
            <a:off x="5991046" y="2308208"/>
            <a:ext cx="1250826" cy="5456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10" idx="2"/>
            <a:endCxn id="11" idx="0"/>
          </p:cNvCxnSpPr>
          <p:nvPr/>
        </p:nvCxnSpPr>
        <p:spPr>
          <a:xfrm flipH="1">
            <a:off x="5978106" y="4245477"/>
            <a:ext cx="4312" cy="3536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p:cNvCxnSpPr>
            <a:cxnSpLocks/>
            <a:stCxn id="11" idx="2"/>
            <a:endCxn id="13" idx="0"/>
          </p:cNvCxnSpPr>
          <p:nvPr/>
        </p:nvCxnSpPr>
        <p:spPr>
          <a:xfrm>
            <a:off x="5978106" y="5089585"/>
            <a:ext cx="0" cy="3241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p:cNvCxnSpPr>
            <a:cxnSpLocks/>
            <a:stCxn id="13" idx="2"/>
            <a:endCxn id="12" idx="0"/>
          </p:cNvCxnSpPr>
          <p:nvPr/>
        </p:nvCxnSpPr>
        <p:spPr>
          <a:xfrm>
            <a:off x="5978106" y="6026192"/>
            <a:ext cx="4312" cy="3241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Elbow Connector 55"/>
          <p:cNvCxnSpPr>
            <a:stCxn id="8" idx="2"/>
            <a:endCxn id="11" idx="3"/>
          </p:cNvCxnSpPr>
          <p:nvPr/>
        </p:nvCxnSpPr>
        <p:spPr>
          <a:xfrm rot="5400000">
            <a:off x="6250914" y="3853416"/>
            <a:ext cx="1485902" cy="496015"/>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60" name="Elbow Connector 59"/>
          <p:cNvCxnSpPr>
            <a:stCxn id="7" idx="2"/>
            <a:endCxn id="12" idx="1"/>
          </p:cNvCxnSpPr>
          <p:nvPr/>
        </p:nvCxnSpPr>
        <p:spPr>
          <a:xfrm rot="16200000" flipH="1">
            <a:off x="3421889" y="4678316"/>
            <a:ext cx="3231874" cy="552089"/>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62" name="Elbow Connector 61"/>
          <p:cNvCxnSpPr>
            <a:cxnSpLocks/>
            <a:stCxn id="13" idx="1"/>
            <a:endCxn id="11" idx="1"/>
          </p:cNvCxnSpPr>
          <p:nvPr/>
        </p:nvCxnSpPr>
        <p:spPr>
          <a:xfrm rot="10800000">
            <a:off x="5210356" y="4844375"/>
            <a:ext cx="99205" cy="875581"/>
          </a:xfrm>
          <a:prstGeom prst="bentConnector3">
            <a:avLst>
              <a:gd name="adj1" fmla="val 330432"/>
            </a:avLst>
          </a:prstGeom>
          <a:ln>
            <a:tailEnd type="triangle"/>
          </a:ln>
        </p:spPr>
        <p:style>
          <a:lnRef idx="2">
            <a:schemeClr val="dk1"/>
          </a:lnRef>
          <a:fillRef idx="0">
            <a:schemeClr val="dk1"/>
          </a:fillRef>
          <a:effectRef idx="1">
            <a:schemeClr val="dk1"/>
          </a:effectRef>
          <a:fontRef idx="minor">
            <a:schemeClr val="tx1"/>
          </a:fontRef>
        </p:style>
      </p:cxnSp>
      <p:cxnSp>
        <p:nvCxnSpPr>
          <p:cNvPr id="64" name="Straight Connector 63"/>
          <p:cNvCxnSpPr/>
          <p:nvPr/>
        </p:nvCxnSpPr>
        <p:spPr>
          <a:xfrm flipV="1">
            <a:off x="2734574" y="3574249"/>
            <a:ext cx="7099539" cy="24947"/>
          </a:xfrm>
          <a:prstGeom prst="line">
            <a:avLst/>
          </a:prstGeom>
          <a:ln>
            <a:solidFill>
              <a:schemeClr val="tx1"/>
            </a:solidFill>
            <a:prstDash val="sysDash"/>
          </a:ln>
        </p:spPr>
        <p:style>
          <a:lnRef idx="2">
            <a:schemeClr val="accent6"/>
          </a:lnRef>
          <a:fillRef idx="0">
            <a:schemeClr val="accent6"/>
          </a:fillRef>
          <a:effectRef idx="1">
            <a:schemeClr val="accent6"/>
          </a:effectRef>
          <a:fontRef idx="minor">
            <a:schemeClr val="tx1"/>
          </a:fontRef>
        </p:style>
      </p:cxnSp>
      <p:sp>
        <p:nvSpPr>
          <p:cNvPr id="66" name="Right Brace 65"/>
          <p:cNvSpPr/>
          <p:nvPr/>
        </p:nvSpPr>
        <p:spPr>
          <a:xfrm>
            <a:off x="7914729" y="970344"/>
            <a:ext cx="1095554" cy="2281814"/>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67" name="Right Brace 66"/>
          <p:cNvSpPr/>
          <p:nvPr/>
        </p:nvSpPr>
        <p:spPr>
          <a:xfrm>
            <a:off x="7832781" y="3937839"/>
            <a:ext cx="1112811" cy="2599584"/>
          </a:xfrm>
          <a:prstGeom prst="rightBrace">
            <a:avLst>
              <a:gd name="adj1" fmla="val 8333"/>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68" name="Oval 67"/>
          <p:cNvSpPr/>
          <p:nvPr/>
        </p:nvSpPr>
        <p:spPr>
          <a:xfrm>
            <a:off x="9092231" y="1537594"/>
            <a:ext cx="2009965" cy="11473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Data Preparation Stage</a:t>
            </a:r>
          </a:p>
        </p:txBody>
      </p:sp>
      <p:sp>
        <p:nvSpPr>
          <p:cNvPr id="69" name="Oval 68"/>
          <p:cNvSpPr/>
          <p:nvPr/>
        </p:nvSpPr>
        <p:spPr>
          <a:xfrm>
            <a:off x="9010283" y="4599163"/>
            <a:ext cx="2091913" cy="115034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Spectrum Sensing Stage</a:t>
            </a:r>
          </a:p>
        </p:txBody>
      </p:sp>
    </p:spTree>
    <p:extLst>
      <p:ext uri="{BB962C8B-B14F-4D97-AF65-F5344CB8AC3E}">
        <p14:creationId xmlns:p14="http://schemas.microsoft.com/office/powerpoint/2010/main" val="40316559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465826"/>
            <a:ext cx="6654592" cy="612477"/>
          </a:xfrm>
        </p:spPr>
        <p:txBody>
          <a:bodyPr>
            <a:normAutofit/>
          </a:bodyPr>
          <a:lstStyle/>
          <a:p>
            <a:pPr algn="ctr"/>
            <a:r>
              <a:rPr lang="en-US" sz="3200" b="1" dirty="0">
                <a:cs typeface="Times New Roman" panose="02020603050405020304" pitchFamily="18" charset="0"/>
              </a:rPr>
              <a:t>Proposed Model</a:t>
            </a:r>
          </a:p>
        </p:txBody>
      </p:sp>
      <p:sp>
        <p:nvSpPr>
          <p:cNvPr id="3" name="Content Placeholder 2"/>
          <p:cNvSpPr>
            <a:spLocks noGrp="1"/>
          </p:cNvSpPr>
          <p:nvPr>
            <p:ph idx="1"/>
          </p:nvPr>
        </p:nvSpPr>
        <p:spPr>
          <a:xfrm>
            <a:off x="2268747" y="1595887"/>
            <a:ext cx="9394165" cy="4494361"/>
          </a:xfrm>
        </p:spPr>
        <p:txBody>
          <a:bodyPr/>
          <a:lstStyle/>
          <a:p>
            <a:pPr marL="0" indent="0">
              <a:buNone/>
            </a:pPr>
            <a:r>
              <a:rPr lang="en-US" dirty="0">
                <a:latin typeface="Times New Roman" panose="02020603050405020304" pitchFamily="18" charset="0"/>
                <a:cs typeface="Times New Roman" panose="02020603050405020304" pitchFamily="18" charset="0"/>
              </a:rPr>
              <a:t>	</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
        <p:nvSpPr>
          <p:cNvPr id="5" name="AutoShape 4" descr="BH1750 Ambient Light Sens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501659" y="1354593"/>
            <a:ext cx="7996688" cy="2687235"/>
          </a:xfrm>
          <a:prstGeom prst="rect">
            <a:avLst/>
          </a:prstGeom>
        </p:spPr>
      </p:pic>
      <p:sp>
        <p:nvSpPr>
          <p:cNvPr id="7" name="Rectangle 6"/>
          <p:cNvSpPr/>
          <p:nvPr/>
        </p:nvSpPr>
        <p:spPr>
          <a:xfrm>
            <a:off x="2501659" y="2857799"/>
            <a:ext cx="7996687" cy="3323987"/>
          </a:xfrm>
          <a:prstGeom prst="rect">
            <a:avLst/>
          </a:prstGeom>
        </p:spPr>
        <p:txBody>
          <a:bodyPr wrap="square">
            <a:spAutoFit/>
          </a:bodyPr>
          <a:lstStyle/>
          <a:p>
            <a:endParaRPr lang="en-US" dirty="0">
              <a:latin typeface="Bookman Old Style" panose="02050604050505020204" pitchFamily="18" charset="0"/>
              <a:ea typeface="Times New Roman" panose="02020603050405020304" pitchFamily="18" charset="0"/>
              <a:cs typeface="Times New Roman" panose="02020603050405020304" pitchFamily="18" charset="0"/>
            </a:endParaRPr>
          </a:p>
          <a:p>
            <a:endParaRPr lang="en-US" dirty="0">
              <a:latin typeface="Bookman Old Style" panose="02050604050505020204" pitchFamily="18" charset="0"/>
              <a:ea typeface="Times New Roman" panose="02020603050405020304" pitchFamily="18" charset="0"/>
              <a:cs typeface="Times New Roman" panose="02020603050405020304" pitchFamily="18" charset="0"/>
            </a:endParaRPr>
          </a:p>
          <a:p>
            <a:endParaRPr lang="en-US" dirty="0">
              <a:latin typeface="Bookman Old Style" panose="02050604050505020204" pitchFamily="18" charset="0"/>
              <a:ea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The above diagram illustrates the working of the proposed model. The data set is the input to the convolution layer, which typically represents the pixel matrix of the data. </a:t>
            </a:r>
            <a:r>
              <a:rPr lang="en-US" sz="1600" dirty="0">
                <a:latin typeface="Times New Roman" panose="02020603050405020304" pitchFamily="18" charset="0"/>
                <a:cs typeface="Times New Roman" panose="02020603050405020304" pitchFamily="18" charset="0"/>
              </a:rPr>
              <a:t>Here selu activation function with lecun uniform and lecun normal kernel initializers have been proposed, and in the final stage for classification purpose sigmoid activation has been used with adadelta optimizer.</a:t>
            </a:r>
          </a:p>
        </p:txBody>
      </p:sp>
    </p:spTree>
    <p:extLst>
      <p:ext uri="{BB962C8B-B14F-4D97-AF65-F5344CB8AC3E}">
        <p14:creationId xmlns:p14="http://schemas.microsoft.com/office/powerpoint/2010/main" val="32868577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FFE963-B425-3C1F-061F-9205D03CF52E}"/>
              </a:ext>
            </a:extLst>
          </p:cNvPr>
          <p:cNvSpPr>
            <a:spLocks noGrp="1"/>
          </p:cNvSpPr>
          <p:nvPr>
            <p:ph type="title"/>
          </p:nvPr>
        </p:nvSpPr>
        <p:spPr>
          <a:xfrm>
            <a:off x="2769079" y="609600"/>
            <a:ext cx="6504922" cy="623582"/>
          </a:xfrm>
        </p:spPr>
        <p:txBody>
          <a:bodyPr>
            <a:normAutofit fontScale="90000"/>
          </a:bodyPr>
          <a:lstStyle/>
          <a:p>
            <a:pPr algn="ctr"/>
            <a:r>
              <a:rPr lang="en-US" b="1" dirty="0">
                <a:solidFill>
                  <a:schemeClr val="tx1"/>
                </a:solidFill>
              </a:rPr>
              <a:t>Why CNN:</a:t>
            </a:r>
            <a:endParaRPr lang="en-IN" b="1" dirty="0">
              <a:solidFill>
                <a:schemeClr val="tx1"/>
              </a:solidFill>
            </a:endParaRPr>
          </a:p>
        </p:txBody>
      </p:sp>
      <p:sp>
        <p:nvSpPr>
          <p:cNvPr id="3" name="Content Placeholder 2">
            <a:extLst>
              <a:ext uri="{FF2B5EF4-FFF2-40B4-BE49-F238E27FC236}">
                <a16:creationId xmlns:a16="http://schemas.microsoft.com/office/drawing/2014/main" xmlns="" id="{259806AD-6210-AE74-4C9D-FDC433D6205A}"/>
              </a:ext>
            </a:extLst>
          </p:cNvPr>
          <p:cNvSpPr>
            <a:spLocks noGrp="1"/>
          </p:cNvSpPr>
          <p:nvPr>
            <p:ph idx="1"/>
          </p:nvPr>
        </p:nvSpPr>
        <p:spPr>
          <a:xfrm>
            <a:off x="2587924" y="1526796"/>
            <a:ext cx="8212347" cy="4721604"/>
          </a:xfrm>
        </p:spPr>
        <p:txBody>
          <a:bodyPr/>
          <a:lstStyle/>
          <a:p>
            <a:pPr algn="just"/>
            <a:r>
              <a:rPr lang="en-US" i="0" dirty="0">
                <a:solidFill>
                  <a:schemeClr val="tx2"/>
                </a:solidFill>
                <a:effectLst/>
                <a:latin typeface="Times New Roman" panose="02020603050405020304" pitchFamily="18" charset="0"/>
                <a:cs typeface="Times New Roman" panose="02020603050405020304" pitchFamily="18" charset="0"/>
              </a:rPr>
              <a:t>One of the main advantages of CNNs is their ability to automatically learn hierarchical representations of the input data. CNNs use convolutional layers to apply filters to the input data, which are designed to capture local features such as edges and textures. These filters are learned during the training process, allowing the network to adapt to the specific characteristics of the input data. By using multiple convolutional layers, CNNs are able to learn increasingly abstract features that capture more complex patterns in the data.</a:t>
            </a:r>
          </a:p>
          <a:p>
            <a:pPr algn="just"/>
            <a:r>
              <a:rPr lang="en-US" i="0" dirty="0">
                <a:solidFill>
                  <a:schemeClr val="tx2"/>
                </a:solidFill>
                <a:effectLst/>
                <a:latin typeface="Times New Roman" panose="02020603050405020304" pitchFamily="18" charset="0"/>
                <a:cs typeface="Times New Roman" panose="02020603050405020304" pitchFamily="18" charset="0"/>
              </a:rPr>
              <a:t>Another advantage of CNNs is their ability to handle large amounts of data. CNNs can be trained on large datasets without </a:t>
            </a:r>
            <a:r>
              <a:rPr lang="en-US" i="0" dirty="0" err="1" smtClean="0">
                <a:solidFill>
                  <a:schemeClr val="tx2"/>
                </a:solidFill>
                <a:effectLst/>
                <a:latin typeface="Times New Roman" panose="02020603050405020304" pitchFamily="18" charset="0"/>
                <a:cs typeface="Times New Roman" panose="02020603050405020304" pitchFamily="18" charset="0"/>
              </a:rPr>
              <a:t>overfitting</a:t>
            </a:r>
            <a:r>
              <a:rPr lang="en-US" i="0" dirty="0" smtClean="0">
                <a:solidFill>
                  <a:schemeClr val="tx2"/>
                </a:solidFill>
                <a:effectLst/>
                <a:latin typeface="Times New Roman" panose="02020603050405020304" pitchFamily="18" charset="0"/>
                <a:cs typeface="Times New Roman" panose="02020603050405020304" pitchFamily="18" charset="0"/>
              </a:rPr>
              <a:t>.</a:t>
            </a:r>
            <a:endParaRPr lang="en-US" dirty="0">
              <a:solidFill>
                <a:schemeClr val="tx2"/>
              </a:solidFill>
              <a:latin typeface="Times New Roman" panose="02020603050405020304" pitchFamily="18" charset="0"/>
              <a:cs typeface="Times New Roman" panose="02020603050405020304" pitchFamily="18" charset="0"/>
            </a:endParaRPr>
          </a:p>
          <a:p>
            <a:pPr algn="just"/>
            <a:r>
              <a:rPr lang="en-US" i="0" dirty="0">
                <a:solidFill>
                  <a:schemeClr val="tx2"/>
                </a:solidFill>
                <a:effectLst/>
                <a:latin typeface="Times New Roman" panose="02020603050405020304" pitchFamily="18" charset="0"/>
                <a:cs typeface="Times New Roman" panose="02020603050405020304" pitchFamily="18" charset="0"/>
              </a:rPr>
              <a:t>In summary, CNNs are a powerful tool for classification tasks that require the automatic learning of hierarchical representations from large amounts of data</a:t>
            </a:r>
          </a:p>
          <a:p>
            <a:pPr algn="just"/>
            <a:endParaRPr lang="en-IN" dirty="0"/>
          </a:p>
        </p:txBody>
      </p:sp>
    </p:spTree>
    <p:extLst>
      <p:ext uri="{BB962C8B-B14F-4D97-AF65-F5344CB8AC3E}">
        <p14:creationId xmlns:p14="http://schemas.microsoft.com/office/powerpoint/2010/main" val="797472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F7E83C-406B-B69D-5F9E-6630709C3CB1}"/>
              </a:ext>
            </a:extLst>
          </p:cNvPr>
          <p:cNvSpPr>
            <a:spLocks noGrp="1"/>
          </p:cNvSpPr>
          <p:nvPr>
            <p:ph type="title"/>
          </p:nvPr>
        </p:nvSpPr>
        <p:spPr>
          <a:xfrm>
            <a:off x="2592925" y="1317812"/>
            <a:ext cx="8911687" cy="815787"/>
          </a:xfrm>
        </p:spPr>
        <p:txBody>
          <a:bodyPr>
            <a:normAutofit/>
          </a:bodyPr>
          <a:lstStyle/>
          <a:p>
            <a:pPr algn="ctr"/>
            <a:r>
              <a:rPr lang="en-GB" sz="3200" b="1" dirty="0" smtClean="0">
                <a:cs typeface="Times New Roman" panose="02020603050405020304" pitchFamily="18" charset="0"/>
              </a:rPr>
              <a:t> </a:t>
            </a:r>
            <a:r>
              <a:rPr lang="en-GB" sz="3200" b="1" dirty="0">
                <a:cs typeface="Times New Roman" panose="02020603050405020304" pitchFamily="18" charset="0"/>
              </a:rPr>
              <a:t>Work Flow</a:t>
            </a:r>
            <a:endParaRPr lang="en-IN" sz="3200" b="1" dirty="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386316C6-9B71-5299-8833-F470A24D6316}"/>
              </a:ext>
            </a:extLst>
          </p:cNvPr>
          <p:cNvSpPr>
            <a:spLocks noGrp="1"/>
          </p:cNvSpPr>
          <p:nvPr>
            <p:ph type="sldNum" sz="quarter" idx="12"/>
          </p:nvPr>
        </p:nvSpPr>
        <p:spPr/>
        <p:txBody>
          <a:bodyPr/>
          <a:lstStyle/>
          <a:p>
            <a:fld id="{D57F1E4F-1CFF-5643-939E-217C01CDF565}" type="slidenum">
              <a:rPr lang="en-US" smtClean="0"/>
              <a:pPr/>
              <a:t>9</a:t>
            </a:fld>
            <a:endParaRPr lang="en-US" dirty="0"/>
          </a:p>
        </p:txBody>
      </p:sp>
      <p:graphicFrame>
        <p:nvGraphicFramePr>
          <p:cNvPr id="5" name="Content Placeholder 5">
            <a:extLst>
              <a:ext uri="{FF2B5EF4-FFF2-40B4-BE49-F238E27FC236}">
                <a16:creationId xmlns="" xmlns:a16="http://schemas.microsoft.com/office/drawing/2014/main" id="{A9B24B7F-E462-D406-441B-B261527B6CC3}"/>
              </a:ext>
            </a:extLst>
          </p:cNvPr>
          <p:cNvGraphicFramePr>
            <a:graphicFrameLocks noGrp="1"/>
          </p:cNvGraphicFramePr>
          <p:nvPr>
            <p:ph idx="1"/>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986112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3625</TotalTime>
  <Words>1050</Words>
  <Application>Microsoft Office PowerPoint</Application>
  <PresentationFormat>Widescreen</PresentationFormat>
  <Paragraphs>127</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Bookman Old Style</vt:lpstr>
      <vt:lpstr>Calibri</vt:lpstr>
      <vt:lpstr>Century Gothic</vt:lpstr>
      <vt:lpstr>Google Sans</vt:lpstr>
      <vt:lpstr>Times New Roman</vt:lpstr>
      <vt:lpstr>Wingdings</vt:lpstr>
      <vt:lpstr>Wingdings 3</vt:lpstr>
      <vt:lpstr>Wisp</vt:lpstr>
      <vt:lpstr>SESHADRI RAO GUDLAVALLERU ENGINEERING COLLEGE       DEPARTMENT OF ELECTRONICS AND COMMUNICATION ENGINEERING </vt:lpstr>
      <vt:lpstr>PowerPoint Presentation</vt:lpstr>
      <vt:lpstr>       Objective</vt:lpstr>
      <vt:lpstr>         Abstract</vt:lpstr>
      <vt:lpstr>Spectrum Sensing</vt:lpstr>
      <vt:lpstr>   Flow chart</vt:lpstr>
      <vt:lpstr>Proposed Model</vt:lpstr>
      <vt:lpstr>Why CNN:</vt:lpstr>
      <vt:lpstr> Work Flow</vt:lpstr>
      <vt:lpstr>Software Used    </vt:lpstr>
      <vt:lpstr>                            Results</vt:lpstr>
      <vt:lpstr>Confusion matrix of different activation functions at SNR 16 dB</vt:lpstr>
      <vt:lpstr>Calculations of Confusion Matrix</vt:lpstr>
      <vt:lpstr>Classification accuracy vs SNR</vt:lpstr>
      <vt:lpstr>The Classification Precision Of different activation functions at various SNR values</vt:lpstr>
      <vt:lpstr>           Conclusion</vt:lpstr>
      <vt:lpstr>      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SESHADRI RAO GUDLAVALLERU ENGINEERING COLLEGE       DEPARTMENT OF ELECTRONICS AND COMMUNICATION ENGINEERING</dc:title>
  <dc:creator>megha</dc:creator>
  <cp:lastModifiedBy>megha</cp:lastModifiedBy>
  <cp:revision>103</cp:revision>
  <dcterms:created xsi:type="dcterms:W3CDTF">2022-08-23T15:32:54Z</dcterms:created>
  <dcterms:modified xsi:type="dcterms:W3CDTF">2023-04-19T04:27:53Z</dcterms:modified>
</cp:coreProperties>
</file>