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1998" y="4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1/14/2019</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‹N°›</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jp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Feminism vs. Sexism in Lyrics:</a:t>
            </a:r>
          </a:p>
          <a:p>
            <a:pPr algn="ctr" eaLnBrk="1" hangingPunct="1"/>
            <a:r>
              <a:rPr lang="en-US" sz="7600" b="1" dirty="0">
                <a:solidFill>
                  <a:schemeClr val="accent3">
                    <a:lumMod val="20000"/>
                    <a:lumOff val="80000"/>
                  </a:schemeClr>
                </a:solidFill>
                <a:latin typeface="+mn-lt"/>
              </a:rPr>
              <a:t>A Portrait of Women in Recent Music</a:t>
            </a:r>
          </a:p>
        </p:txBody>
      </p:sp>
      <p:sp>
        <p:nvSpPr>
          <p:cNvPr id="5" name="Text Box 123"/>
          <p:cNvSpPr txBox="1">
            <a:spLocks noChangeArrowheads="1"/>
          </p:cNvSpPr>
          <p:nvPr/>
        </p:nvSpPr>
        <p:spPr bwMode="auto">
          <a:xfrm>
            <a:off x="4604587" y="2800271"/>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i="1" dirty="0">
                <a:solidFill>
                  <a:schemeClr val="accent3">
                    <a:lumMod val="20000"/>
                    <a:lumOff val="80000"/>
                  </a:schemeClr>
                </a:solidFill>
                <a:latin typeface="+mn-lt"/>
              </a:rPr>
              <a:t>Slim </a:t>
            </a:r>
            <a:r>
              <a:rPr lang="en-US" sz="4600" i="1" dirty="0" err="1">
                <a:solidFill>
                  <a:schemeClr val="accent3">
                    <a:lumMod val="20000"/>
                    <a:lumOff val="80000"/>
                  </a:schemeClr>
                </a:solidFill>
                <a:latin typeface="+mn-lt"/>
              </a:rPr>
              <a:t>Kammoun</a:t>
            </a:r>
            <a:r>
              <a:rPr lang="en-US" sz="4600" i="1" dirty="0">
                <a:solidFill>
                  <a:schemeClr val="accent3">
                    <a:lumMod val="20000"/>
                    <a:lumOff val="80000"/>
                  </a:schemeClr>
                </a:solidFill>
                <a:latin typeface="+mn-lt"/>
              </a:rPr>
              <a:t> – Arthur </a:t>
            </a:r>
            <a:r>
              <a:rPr lang="en-US" sz="4600" i="1" dirty="0" err="1">
                <a:solidFill>
                  <a:schemeClr val="accent3">
                    <a:lumMod val="20000"/>
                    <a:lumOff val="80000"/>
                  </a:schemeClr>
                </a:solidFill>
                <a:latin typeface="+mn-lt"/>
              </a:rPr>
              <a:t>Parmentier</a:t>
            </a:r>
            <a:r>
              <a:rPr lang="en-US" sz="4600" i="1" dirty="0">
                <a:solidFill>
                  <a:schemeClr val="accent3">
                    <a:lumMod val="20000"/>
                    <a:lumOff val="80000"/>
                  </a:schemeClr>
                </a:solidFill>
                <a:latin typeface="+mn-lt"/>
              </a:rPr>
              <a:t> – </a:t>
            </a:r>
            <a:r>
              <a:rPr lang="en-US" sz="4600" i="1" dirty="0" err="1">
                <a:solidFill>
                  <a:schemeClr val="accent3">
                    <a:lumMod val="20000"/>
                    <a:lumOff val="80000"/>
                  </a:schemeClr>
                </a:solidFill>
                <a:latin typeface="+mn-lt"/>
              </a:rPr>
              <a:t>Xiaoning</a:t>
            </a:r>
            <a:r>
              <a:rPr lang="en-US" sz="4600" i="1" dirty="0">
                <a:solidFill>
                  <a:schemeClr val="accent3">
                    <a:lumMod val="20000"/>
                    <a:lumOff val="80000"/>
                  </a:schemeClr>
                </a:solidFill>
                <a:latin typeface="+mn-lt"/>
              </a:rPr>
              <a:t> Yang</a:t>
            </a:r>
          </a:p>
        </p:txBody>
      </p:sp>
      <p:sp>
        <p:nvSpPr>
          <p:cNvPr id="10" name="Text Box 189"/>
          <p:cNvSpPr txBox="1">
            <a:spLocks noChangeArrowheads="1"/>
          </p:cNvSpPr>
          <p:nvPr/>
        </p:nvSpPr>
        <p:spPr bwMode="auto">
          <a:xfrm>
            <a:off x="1681515" y="7132373"/>
            <a:ext cx="8407576" cy="312126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33319" y="12834399"/>
            <a:ext cx="8407576" cy="635292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A brief overview of number of feminist, neutral, and sexist songs are displayed in figure 2. We can see clearly here that significantly more data become available during recent years. The fallout in 2008-2009 is due to the incompleteness of the data in that period.</a:t>
            </a:r>
            <a:br>
              <a:rPr lang="en-US" sz="3000" dirty="0">
                <a:latin typeface="Calibri" pitchFamily="34" charset="0"/>
              </a:rPr>
            </a:br>
            <a:br>
              <a:rPr lang="en-US" sz="3000" dirty="0">
                <a:latin typeface="Calibri" pitchFamily="34" charset="0"/>
              </a:rPr>
            </a:br>
            <a:r>
              <a:rPr lang="en-US" sz="3000" dirty="0">
                <a:latin typeface="Calibri" pitchFamily="34" charset="0"/>
              </a:rPr>
              <a:t>It is worth noticing that number of neutral songs and number of feminist songs are both steadily increasing throughout the year, where the number of sexist songs remain relatively constant. This means the proportion of sexist songs produced each year is getting lower.</a:t>
            </a:r>
          </a:p>
        </p:txBody>
      </p:sp>
      <p:sp>
        <p:nvSpPr>
          <p:cNvPr id="33" name="Rectangle 32"/>
          <p:cNvSpPr/>
          <p:nvPr/>
        </p:nvSpPr>
        <p:spPr>
          <a:xfrm>
            <a:off x="1681515" y="1114518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681515" y="24789396"/>
            <a:ext cx="8407576" cy="866124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To later train a model, we chose to acquire lyrics from feminist, neutral and sexist songs. We combined several existing lyrics scrapers to be the lyrics from our feminist, neutral and sexists songs playlists.</a:t>
            </a:r>
          </a:p>
          <a:p>
            <a:pPr eaLnBrk="1" hangingPunct="1"/>
            <a:endParaRPr lang="en-US" sz="3000" dirty="0">
              <a:latin typeface="Calibri" pitchFamily="34" charset="0"/>
            </a:endParaRPr>
          </a:p>
          <a:p>
            <a:pPr>
              <a:buFont typeface="Century Gothic" panose="020B0502020202020204" pitchFamily="34" charset="0"/>
              <a:buChar char="►"/>
            </a:pPr>
            <a:r>
              <a:rPr lang="en-US" sz="3000" dirty="0">
                <a:latin typeface="+mn-lt"/>
              </a:rPr>
              <a:t>Our </a:t>
            </a:r>
            <a:r>
              <a:rPr lang="en-US" sz="3000" b="1" dirty="0">
                <a:latin typeface="+mn-lt"/>
              </a:rPr>
              <a:t>feminist playlist </a:t>
            </a:r>
            <a:r>
              <a:rPr lang="en-US" sz="3000" dirty="0">
                <a:latin typeface="+mn-lt"/>
              </a:rPr>
              <a:t>was built using user-labeled feminists songs found over the internet.</a:t>
            </a:r>
          </a:p>
          <a:p>
            <a:pPr>
              <a:buFont typeface="Century Gothic" panose="020B0502020202020204" pitchFamily="34" charset="0"/>
              <a:buChar char="►"/>
            </a:pPr>
            <a:r>
              <a:rPr lang="en-US" sz="3000" dirty="0">
                <a:latin typeface="+mn-lt"/>
              </a:rPr>
              <a:t>Our </a:t>
            </a:r>
            <a:r>
              <a:rPr lang="en-US" sz="3000" b="1" dirty="0">
                <a:latin typeface="+mn-lt"/>
              </a:rPr>
              <a:t>neutral playlist</a:t>
            </a:r>
            <a:r>
              <a:rPr lang="en-US" sz="3000" dirty="0">
                <a:latin typeface="+mn-lt"/>
              </a:rPr>
              <a:t> was built by ourselves, choosing songs that did not talk about women or in very neutral ways.</a:t>
            </a:r>
          </a:p>
          <a:p>
            <a:pPr>
              <a:buFont typeface="Century Gothic" panose="020B0502020202020204" pitchFamily="34" charset="0"/>
              <a:buChar char="►"/>
            </a:pPr>
            <a:r>
              <a:rPr lang="en-US" sz="3000" dirty="0">
                <a:latin typeface="+mn-lt"/>
              </a:rPr>
              <a:t>Our </a:t>
            </a:r>
            <a:r>
              <a:rPr lang="en-US" sz="3000" b="1" dirty="0">
                <a:latin typeface="+mn-lt"/>
              </a:rPr>
              <a:t>sexist playlist</a:t>
            </a:r>
            <a:r>
              <a:rPr lang="en-US" sz="3000" dirty="0">
                <a:latin typeface="+mn-lt"/>
              </a:rPr>
              <a:t> was built upon user-labeled songs found over the internet.</a:t>
            </a:r>
          </a:p>
          <a:p>
            <a:pPr>
              <a:buFont typeface="Century Gothic" panose="020B0502020202020204" pitchFamily="34" charset="0"/>
              <a:buChar char="►"/>
            </a:pPr>
            <a:endParaRPr lang="en-US" sz="3000" dirty="0">
              <a:latin typeface="+mn-lt"/>
            </a:endParaRPr>
          </a:p>
          <a:p>
            <a:r>
              <a:rPr lang="en-US" sz="3000" dirty="0">
                <a:latin typeface="+mn-lt"/>
              </a:rPr>
              <a:t>The set we used our model on was the subset of the songs from the Million Song Dataset that contains title, artist, year and genre metadata for each song (50991 songs).</a:t>
            </a:r>
          </a:p>
        </p:txBody>
      </p:sp>
      <p:sp>
        <p:nvSpPr>
          <p:cNvPr id="34" name="Rectangle 33"/>
          <p:cNvSpPr/>
          <p:nvPr/>
        </p:nvSpPr>
        <p:spPr>
          <a:xfrm>
            <a:off x="1681515" y="2389784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Data Acquisition</a:t>
            </a:r>
          </a:p>
        </p:txBody>
      </p:sp>
      <p:sp>
        <p:nvSpPr>
          <p:cNvPr id="12" name="Text Box 191"/>
          <p:cNvSpPr txBox="1">
            <a:spLocks noChangeArrowheads="1"/>
          </p:cNvSpPr>
          <p:nvPr/>
        </p:nvSpPr>
        <p:spPr bwMode="auto">
          <a:xfrm>
            <a:off x="20155278" y="14046937"/>
            <a:ext cx="8407576" cy="358293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As the name suggests, Pop Music, or popular music aims to appeal to general audience, as opposed to a particular sub-culture or ideology. Pop Music is progressive, and tends to reflect changes experienced by the society. There is a clear increasing trend in the proportion of feminist music produced each year for this genre.</a:t>
            </a:r>
          </a:p>
        </p:txBody>
      </p:sp>
      <p:sp>
        <p:nvSpPr>
          <p:cNvPr id="35" name="Rectangle 34"/>
          <p:cNvSpPr/>
          <p:nvPr/>
        </p:nvSpPr>
        <p:spPr>
          <a:xfrm>
            <a:off x="20155278" y="1315539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Pop Music</a:t>
            </a:r>
          </a:p>
        </p:txBody>
      </p:sp>
      <p:sp>
        <p:nvSpPr>
          <p:cNvPr id="14" name="Text Box 193"/>
          <p:cNvSpPr txBox="1">
            <a:spLocks noChangeArrowheads="1"/>
          </p:cNvSpPr>
          <p:nvPr/>
        </p:nvSpPr>
        <p:spPr bwMode="auto">
          <a:xfrm>
            <a:off x="20098456" y="36305863"/>
            <a:ext cx="8407576" cy="81294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a:latin typeface="Calibri" pitchFamily="34" charset="0"/>
              </a:rPr>
              <a:t>Put conclusion here</a:t>
            </a:r>
            <a:endParaRPr lang="en-US" sz="3000" dirty="0">
              <a:latin typeface="Calibri" pitchFamily="34" charset="0"/>
            </a:endParaRPr>
          </a:p>
        </p:txBody>
      </p:sp>
      <p:sp>
        <p:nvSpPr>
          <p:cNvPr id="36" name="Rectangle 35"/>
          <p:cNvSpPr/>
          <p:nvPr/>
        </p:nvSpPr>
        <p:spPr>
          <a:xfrm>
            <a:off x="20098456" y="3541152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681515" y="12036733"/>
            <a:ext cx="8407576" cy="1096956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Ever since the beginning of the 20th century, a number of political and social movements have arisen with the goal of empowering women and pushing for social equality of sexes. </a:t>
            </a:r>
          </a:p>
          <a:p>
            <a:pPr eaLnBrk="1" hangingPunct="1"/>
            <a:endParaRPr lang="en-US" sz="3000" dirty="0">
              <a:latin typeface="Calibri" pitchFamily="34" charset="0"/>
            </a:endParaRPr>
          </a:p>
          <a:p>
            <a:pPr eaLnBrk="1" hangingPunct="1"/>
            <a:r>
              <a:rPr lang="en-US" sz="3000" dirty="0">
                <a:latin typeface="Calibri" pitchFamily="34" charset="0"/>
              </a:rPr>
              <a:t>Numerous feminist ideologies have developed over the past half-century and the topic certainly represents different viewpoints and aims which spark heated debates of both praises and criticism. Sexism on the other hand, is much less controversial and refers to any prejudice, stereotyping, or discrimination on the basis of sex, typically against women.</a:t>
            </a:r>
          </a:p>
          <a:p>
            <a:pPr eaLnBrk="1" hangingPunct="1"/>
            <a:endParaRPr lang="en-US" sz="3000" dirty="0">
              <a:latin typeface="Calibri" pitchFamily="34" charset="0"/>
            </a:endParaRPr>
          </a:p>
          <a:p>
            <a:pPr eaLnBrk="1" hangingPunct="1"/>
            <a:r>
              <a:rPr lang="en-US" sz="3000" dirty="0">
                <a:latin typeface="Calibri" pitchFamily="34" charset="0"/>
              </a:rPr>
              <a:t>Feminism empowers women, Sexism discriminates against women. The two seemingly opposing dynamics have been explored through various mediums by many aficionados. </a:t>
            </a:r>
          </a:p>
          <a:p>
            <a:pPr eaLnBrk="1" hangingPunct="1"/>
            <a:r>
              <a:rPr lang="en-US" sz="3000" dirty="0">
                <a:latin typeface="Calibri" pitchFamily="34" charset="0"/>
              </a:rPr>
              <a:t>In this poster, instead of approaching the topics from the conventional political, societal, or historical perspectives, we decided to look to music, particularly the lyrics of songs published over the last fifty years (or so) to seek insights.</a:t>
            </a:r>
          </a:p>
        </p:txBody>
      </p:sp>
      <p:sp>
        <p:nvSpPr>
          <p:cNvPr id="45" name="Rectangle 44"/>
          <p:cNvSpPr/>
          <p:nvPr/>
        </p:nvSpPr>
        <p:spPr>
          <a:xfrm>
            <a:off x="10925563"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The Big Picture</a:t>
            </a:r>
          </a:p>
        </p:txBody>
      </p:sp>
      <p:sp>
        <p:nvSpPr>
          <p:cNvPr id="51" name="Text Box 180"/>
          <p:cNvSpPr txBox="1">
            <a:spLocks noChangeArrowheads="1"/>
          </p:cNvSpPr>
          <p:nvPr/>
        </p:nvSpPr>
        <p:spPr bwMode="auto">
          <a:xfrm>
            <a:off x="10896217" y="12136109"/>
            <a:ext cx="3423131"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Total repartition</a:t>
            </a:r>
          </a:p>
        </p:txBody>
      </p:sp>
      <p:sp>
        <p:nvSpPr>
          <p:cNvPr id="53" name="Text Box 180"/>
          <p:cNvSpPr txBox="1">
            <a:spLocks noChangeArrowheads="1"/>
          </p:cNvSpPr>
          <p:nvPr/>
        </p:nvSpPr>
        <p:spPr bwMode="auto">
          <a:xfrm>
            <a:off x="10938943" y="28712368"/>
            <a:ext cx="563046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3.</a:t>
            </a:r>
            <a:r>
              <a:rPr lang="en-US" sz="2400" dirty="0">
                <a:latin typeface="Calibri" pitchFamily="34" charset="0"/>
              </a:rPr>
              <a:t> Genre repartition over the dataset</a:t>
            </a:r>
          </a:p>
        </p:txBody>
      </p:sp>
      <p:pic>
        <p:nvPicPr>
          <p:cNvPr id="38" name="Image 37">
            <a:extLst>
              <a:ext uri="{FF2B5EF4-FFF2-40B4-BE49-F238E27FC236}">
                <a16:creationId xmlns:a16="http://schemas.microsoft.com/office/drawing/2014/main" id="{335120AC-48FC-4F69-A17A-473457A0C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246" y="1316339"/>
            <a:ext cx="4510730" cy="2319328"/>
          </a:xfrm>
          <a:prstGeom prst="rect">
            <a:avLst/>
          </a:prstGeom>
        </p:spPr>
      </p:pic>
      <p:sp>
        <p:nvSpPr>
          <p:cNvPr id="6" name="ZoneTexte 5">
            <a:extLst>
              <a:ext uri="{FF2B5EF4-FFF2-40B4-BE49-F238E27FC236}">
                <a16:creationId xmlns:a16="http://schemas.microsoft.com/office/drawing/2014/main" id="{89738FE8-5D9B-4388-AA02-FF70170816E1}"/>
              </a:ext>
            </a:extLst>
          </p:cNvPr>
          <p:cNvSpPr txBox="1"/>
          <p:nvPr/>
        </p:nvSpPr>
        <p:spPr>
          <a:xfrm>
            <a:off x="1999103" y="7492677"/>
            <a:ext cx="7772400" cy="2400657"/>
          </a:xfrm>
          <a:prstGeom prst="rect">
            <a:avLst/>
          </a:prstGeom>
          <a:solidFill>
            <a:schemeClr val="tx2">
              <a:lumMod val="20000"/>
              <a:lumOff val="80000"/>
            </a:schemeClr>
          </a:solidFill>
        </p:spPr>
        <p:txBody>
          <a:bodyPr wrap="square" rtlCol="0">
            <a:spAutoFit/>
          </a:bodyPr>
          <a:lstStyle/>
          <a:p>
            <a:pPr algn="ctr"/>
            <a:r>
              <a:rPr lang="en-US" sz="3000" dirty="0">
                <a:latin typeface="Calibri" pitchFamily="34" charset="0"/>
              </a:rPr>
              <a:t>How were women depicted in the 1970s vs. 2000s? Are the images of women different for Rock vs. Rap music? Are there artists that are especially sexist or feminist? We hope to find the answers in the lyrics.</a:t>
            </a:r>
          </a:p>
        </p:txBody>
      </p:sp>
      <p:sp>
        <p:nvSpPr>
          <p:cNvPr id="30" name="Text Box 194">
            <a:extLst>
              <a:ext uri="{FF2B5EF4-FFF2-40B4-BE49-F238E27FC236}">
                <a16:creationId xmlns:a16="http://schemas.microsoft.com/office/drawing/2014/main" id="{A99EA66A-539E-4221-B746-EF53E1F93AED}"/>
              </a:ext>
            </a:extLst>
          </p:cNvPr>
          <p:cNvSpPr txBox="1">
            <a:spLocks noChangeArrowheads="1"/>
          </p:cNvSpPr>
          <p:nvPr/>
        </p:nvSpPr>
        <p:spPr bwMode="auto">
          <a:xfrm>
            <a:off x="1719269" y="41158969"/>
            <a:ext cx="8407576" cy="127460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For later results, we use the Linear SVC model that yields the best accuracy. PUT VECTORIAL IMAGE</a:t>
            </a:r>
          </a:p>
        </p:txBody>
      </p:sp>
      <p:sp>
        <p:nvSpPr>
          <p:cNvPr id="31" name="Rectangle 30">
            <a:extLst>
              <a:ext uri="{FF2B5EF4-FFF2-40B4-BE49-F238E27FC236}">
                <a16:creationId xmlns:a16="http://schemas.microsoft.com/office/drawing/2014/main" id="{1AF6EB08-1091-48C1-BBA7-AAE7C1F1D950}"/>
              </a:ext>
            </a:extLst>
          </p:cNvPr>
          <p:cNvSpPr/>
          <p:nvPr/>
        </p:nvSpPr>
        <p:spPr>
          <a:xfrm>
            <a:off x="1705188" y="3434218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Machine Learning Model</a:t>
            </a:r>
          </a:p>
        </p:txBody>
      </p:sp>
      <p:pic>
        <p:nvPicPr>
          <p:cNvPr id="7" name="Image 6">
            <a:extLst>
              <a:ext uri="{FF2B5EF4-FFF2-40B4-BE49-F238E27FC236}">
                <a16:creationId xmlns:a16="http://schemas.microsoft.com/office/drawing/2014/main" id="{B31AF345-E37B-46D4-8337-09A924D59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433" y="35233734"/>
            <a:ext cx="8431249" cy="5925235"/>
          </a:xfrm>
          <a:prstGeom prst="rect">
            <a:avLst/>
          </a:prstGeom>
        </p:spPr>
      </p:pic>
      <p:pic>
        <p:nvPicPr>
          <p:cNvPr id="16" name="Graphique 15">
            <a:extLst>
              <a:ext uri="{FF2B5EF4-FFF2-40B4-BE49-F238E27FC236}">
                <a16:creationId xmlns:a16="http://schemas.microsoft.com/office/drawing/2014/main" id="{6DAFC0F7-D842-417F-864A-7BA657E9612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984" t="15304" r="17067" b="14930"/>
          <a:stretch/>
        </p:blipFill>
        <p:spPr>
          <a:xfrm>
            <a:off x="10920483" y="7829288"/>
            <a:ext cx="4387797" cy="3713922"/>
          </a:xfrm>
          <a:prstGeom prst="rect">
            <a:avLst/>
          </a:prstGeom>
        </p:spPr>
      </p:pic>
      <p:sp>
        <p:nvSpPr>
          <p:cNvPr id="39" name="Text Box 180">
            <a:extLst>
              <a:ext uri="{FF2B5EF4-FFF2-40B4-BE49-F238E27FC236}">
                <a16:creationId xmlns:a16="http://schemas.microsoft.com/office/drawing/2014/main" id="{41E67934-0156-4D7E-B0F9-736C45C1F778}"/>
              </a:ext>
            </a:extLst>
          </p:cNvPr>
          <p:cNvSpPr txBox="1">
            <a:spLocks noChangeArrowheads="1"/>
          </p:cNvSpPr>
          <p:nvPr/>
        </p:nvSpPr>
        <p:spPr bwMode="auto">
          <a:xfrm>
            <a:off x="15561125" y="11799831"/>
            <a:ext cx="3805802"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Number of songs in each class over time</a:t>
            </a:r>
          </a:p>
        </p:txBody>
      </p:sp>
      <p:sp>
        <p:nvSpPr>
          <p:cNvPr id="40" name="Rectangle 39">
            <a:extLst>
              <a:ext uri="{FF2B5EF4-FFF2-40B4-BE49-F238E27FC236}">
                <a16:creationId xmlns:a16="http://schemas.microsoft.com/office/drawing/2014/main" id="{3E48554C-AF4A-482B-9FC1-DE4C40F21611}"/>
              </a:ext>
            </a:extLst>
          </p:cNvPr>
          <p:cNvSpPr/>
          <p:nvPr/>
        </p:nvSpPr>
        <p:spPr>
          <a:xfrm>
            <a:off x="10959350" y="20048372"/>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Genre analysis</a:t>
            </a:r>
          </a:p>
        </p:txBody>
      </p:sp>
      <p:pic>
        <p:nvPicPr>
          <p:cNvPr id="20" name="Graphique 19">
            <a:extLst>
              <a:ext uri="{FF2B5EF4-FFF2-40B4-BE49-F238E27FC236}">
                <a16:creationId xmlns:a16="http://schemas.microsoft.com/office/drawing/2014/main" id="{3770CB85-3120-4C45-B723-78969229F2E3}"/>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9263" t="3266" r="11293" b="5068"/>
          <a:stretch/>
        </p:blipFill>
        <p:spPr>
          <a:xfrm>
            <a:off x="10967287" y="21179876"/>
            <a:ext cx="8424714" cy="7413746"/>
          </a:xfrm>
          <a:prstGeom prst="rect">
            <a:avLst/>
          </a:prstGeom>
        </p:spPr>
      </p:pic>
      <p:sp>
        <p:nvSpPr>
          <p:cNvPr id="56" name="Text Box 180">
            <a:extLst>
              <a:ext uri="{FF2B5EF4-FFF2-40B4-BE49-F238E27FC236}">
                <a16:creationId xmlns:a16="http://schemas.microsoft.com/office/drawing/2014/main" id="{21924861-30F2-4C2F-BCAD-DBCF4B11D775}"/>
              </a:ext>
            </a:extLst>
          </p:cNvPr>
          <p:cNvSpPr txBox="1">
            <a:spLocks noChangeArrowheads="1"/>
          </p:cNvSpPr>
          <p:nvPr/>
        </p:nvSpPr>
        <p:spPr bwMode="auto">
          <a:xfrm>
            <a:off x="10804112" y="34960768"/>
            <a:ext cx="875106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4 &amp; 5.</a:t>
            </a:r>
            <a:r>
              <a:rPr lang="en-US" sz="2400" dirty="0">
                <a:latin typeface="Calibri" pitchFamily="34" charset="0"/>
              </a:rPr>
              <a:t> Repartition of feminist and sexist songs over the genres</a:t>
            </a:r>
          </a:p>
        </p:txBody>
      </p:sp>
      <p:pic>
        <p:nvPicPr>
          <p:cNvPr id="63" name="Graphique 62">
            <a:extLst>
              <a:ext uri="{FF2B5EF4-FFF2-40B4-BE49-F238E27FC236}">
                <a16:creationId xmlns:a16="http://schemas.microsoft.com/office/drawing/2014/main" id="{E9B40572-1844-41D9-B5E4-74B75B1004E7}"/>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555" t="9950" r="8333"/>
          <a:stretch/>
        </p:blipFill>
        <p:spPr>
          <a:xfrm>
            <a:off x="20125115" y="17825296"/>
            <a:ext cx="8437739" cy="5882460"/>
          </a:xfrm>
          <a:prstGeom prst="rect">
            <a:avLst/>
          </a:prstGeom>
        </p:spPr>
      </p:pic>
      <p:sp>
        <p:nvSpPr>
          <p:cNvPr id="64" name="Text Box 180">
            <a:extLst>
              <a:ext uri="{FF2B5EF4-FFF2-40B4-BE49-F238E27FC236}">
                <a16:creationId xmlns:a16="http://schemas.microsoft.com/office/drawing/2014/main" id="{ADF4DAF8-5C1E-4766-8278-AE5245327785}"/>
              </a:ext>
            </a:extLst>
          </p:cNvPr>
          <p:cNvSpPr txBox="1">
            <a:spLocks noChangeArrowheads="1"/>
          </p:cNvSpPr>
          <p:nvPr/>
        </p:nvSpPr>
        <p:spPr bwMode="auto">
          <a:xfrm>
            <a:off x="20155278" y="23606357"/>
            <a:ext cx="8293932"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7.</a:t>
            </a:r>
            <a:r>
              <a:rPr lang="en-US" sz="2400" dirty="0">
                <a:latin typeface="Calibri" pitchFamily="34" charset="0"/>
              </a:rPr>
              <a:t> Proportion of feminist, neutral and sexist classified songs as a function on time in pop music</a:t>
            </a:r>
          </a:p>
        </p:txBody>
      </p:sp>
      <p:sp>
        <p:nvSpPr>
          <p:cNvPr id="65" name="Text Box 191">
            <a:extLst>
              <a:ext uri="{FF2B5EF4-FFF2-40B4-BE49-F238E27FC236}">
                <a16:creationId xmlns:a16="http://schemas.microsoft.com/office/drawing/2014/main" id="{5A5A7334-6409-48A4-B22E-FFA1CD895630}"/>
              </a:ext>
            </a:extLst>
          </p:cNvPr>
          <p:cNvSpPr txBox="1">
            <a:spLocks noChangeArrowheads="1"/>
          </p:cNvSpPr>
          <p:nvPr/>
        </p:nvSpPr>
        <p:spPr bwMode="auto">
          <a:xfrm>
            <a:off x="10959350" y="36998728"/>
            <a:ext cx="8407576" cy="542959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Rap Music, or Hip Hop music may be known for being passionate, inspirational, expressive, or in today’s linguistics, “lit” or “fire”, it is certainly not known for being respectful to women. Many songs from the sexist playlists we scraped are Rap songs. We hypothesized that this would be the genre with the highest proportion of sexist songs before any analysis is done.</a:t>
            </a:r>
            <a:br>
              <a:rPr lang="en-US" sz="3000" dirty="0">
                <a:latin typeface="Calibri" pitchFamily="34" charset="0"/>
              </a:rPr>
            </a:br>
            <a:r>
              <a:rPr lang="en-US" sz="3000" dirty="0">
                <a:latin typeface="Calibri" pitchFamily="34" charset="0"/>
              </a:rPr>
              <a:t>Even though the proportion of sexist songs are high in rap music, we see a decrease in percentage over recent years.</a:t>
            </a:r>
          </a:p>
        </p:txBody>
      </p:sp>
      <p:sp>
        <p:nvSpPr>
          <p:cNvPr id="66" name="Rectangle 65">
            <a:extLst>
              <a:ext uri="{FF2B5EF4-FFF2-40B4-BE49-F238E27FC236}">
                <a16:creationId xmlns:a16="http://schemas.microsoft.com/office/drawing/2014/main" id="{5B0357DB-078A-47C7-A24E-AAD5C01179C6}"/>
              </a:ext>
            </a:extLst>
          </p:cNvPr>
          <p:cNvSpPr/>
          <p:nvPr/>
        </p:nvSpPr>
        <p:spPr>
          <a:xfrm>
            <a:off x="10959350" y="3610718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Rap Music</a:t>
            </a:r>
          </a:p>
        </p:txBody>
      </p:sp>
      <p:pic>
        <p:nvPicPr>
          <p:cNvPr id="69" name="Graphique 68">
            <a:extLst>
              <a:ext uri="{FF2B5EF4-FFF2-40B4-BE49-F238E27FC236}">
                <a16:creationId xmlns:a16="http://schemas.microsoft.com/office/drawing/2014/main" id="{47B982FE-0A92-4034-917D-FA9E0912B91C}"/>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5799" t="10993" r="6701"/>
          <a:stretch/>
        </p:blipFill>
        <p:spPr>
          <a:xfrm>
            <a:off x="20029738" y="6240826"/>
            <a:ext cx="8674304" cy="5882460"/>
          </a:xfrm>
          <a:prstGeom prst="rect">
            <a:avLst/>
          </a:prstGeom>
        </p:spPr>
      </p:pic>
      <p:sp>
        <p:nvSpPr>
          <p:cNvPr id="70" name="Text Box 180">
            <a:extLst>
              <a:ext uri="{FF2B5EF4-FFF2-40B4-BE49-F238E27FC236}">
                <a16:creationId xmlns:a16="http://schemas.microsoft.com/office/drawing/2014/main" id="{F22BA494-8B79-4418-A3B2-2933F8CFA4B5}"/>
              </a:ext>
            </a:extLst>
          </p:cNvPr>
          <p:cNvSpPr txBox="1">
            <a:spLocks noChangeArrowheads="1"/>
          </p:cNvSpPr>
          <p:nvPr/>
        </p:nvSpPr>
        <p:spPr bwMode="auto">
          <a:xfrm>
            <a:off x="20029738" y="12038760"/>
            <a:ext cx="8293932"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6.</a:t>
            </a:r>
            <a:r>
              <a:rPr lang="en-US" sz="2400" dirty="0">
                <a:latin typeface="Calibri" pitchFamily="34" charset="0"/>
              </a:rPr>
              <a:t> Proportion of feminist, neutral and sexist classified songs as a function on time in rap music</a:t>
            </a:r>
          </a:p>
        </p:txBody>
      </p:sp>
      <p:pic>
        <p:nvPicPr>
          <p:cNvPr id="74" name="Graphique 73">
            <a:extLst>
              <a:ext uri="{FF2B5EF4-FFF2-40B4-BE49-F238E27FC236}">
                <a16:creationId xmlns:a16="http://schemas.microsoft.com/office/drawing/2014/main" id="{6BFA3B01-1572-45AA-9B95-18188C73C72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0048" t="72799" r="54688" b="2770"/>
          <a:stretch/>
        </p:blipFill>
        <p:spPr>
          <a:xfrm>
            <a:off x="15362237" y="7681119"/>
            <a:ext cx="3970902" cy="3890829"/>
          </a:xfrm>
          <a:prstGeom prst="rect">
            <a:avLst/>
          </a:prstGeom>
        </p:spPr>
      </p:pic>
      <p:pic>
        <p:nvPicPr>
          <p:cNvPr id="76" name="Graphique 75">
            <a:extLst>
              <a:ext uri="{FF2B5EF4-FFF2-40B4-BE49-F238E27FC236}">
                <a16:creationId xmlns:a16="http://schemas.microsoft.com/office/drawing/2014/main" id="{C3D258C2-FDF0-4D19-871B-EEC9E4391645}"/>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8690" t="69139" r="56601" b="3011"/>
          <a:stretch/>
        </p:blipFill>
        <p:spPr>
          <a:xfrm>
            <a:off x="10915719" y="29704174"/>
            <a:ext cx="4389695" cy="4981719"/>
          </a:xfrm>
          <a:prstGeom prst="rect">
            <a:avLst/>
          </a:prstGeom>
        </p:spPr>
      </p:pic>
      <p:pic>
        <p:nvPicPr>
          <p:cNvPr id="78" name="Graphique 77">
            <a:extLst>
              <a:ext uri="{FF2B5EF4-FFF2-40B4-BE49-F238E27FC236}">
                <a16:creationId xmlns:a16="http://schemas.microsoft.com/office/drawing/2014/main" id="{9E12E909-B4F5-4C78-B8ED-CC75C41C7C9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7202" t="66866" r="49390" b="6063"/>
          <a:stretch/>
        </p:blipFill>
        <p:spPr>
          <a:xfrm>
            <a:off x="15168171" y="29867809"/>
            <a:ext cx="4301204" cy="4929324"/>
          </a:xfrm>
          <a:prstGeom prst="rect">
            <a:avLst/>
          </a:prstGeom>
        </p:spPr>
      </p:pic>
      <p:pic>
        <p:nvPicPr>
          <p:cNvPr id="80" name="Graphique 79">
            <a:extLst>
              <a:ext uri="{FF2B5EF4-FFF2-40B4-BE49-F238E27FC236}">
                <a16:creationId xmlns:a16="http://schemas.microsoft.com/office/drawing/2014/main" id="{B60A8DCF-B314-4F31-8A2F-04314695B18D}"/>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5968" t="10851" r="7671"/>
          <a:stretch/>
        </p:blipFill>
        <p:spPr>
          <a:xfrm>
            <a:off x="20125115" y="28549478"/>
            <a:ext cx="8417385" cy="5792709"/>
          </a:xfrm>
          <a:prstGeom prst="rect">
            <a:avLst/>
          </a:prstGeom>
        </p:spPr>
      </p:pic>
      <p:sp>
        <p:nvSpPr>
          <p:cNvPr id="81" name="Text Box 191">
            <a:extLst>
              <a:ext uri="{FF2B5EF4-FFF2-40B4-BE49-F238E27FC236}">
                <a16:creationId xmlns:a16="http://schemas.microsoft.com/office/drawing/2014/main" id="{95C41991-62B4-4835-8688-357F001A0097}"/>
              </a:ext>
            </a:extLst>
          </p:cNvPr>
          <p:cNvSpPr txBox="1">
            <a:spLocks noChangeArrowheads="1"/>
          </p:cNvSpPr>
          <p:nvPr/>
        </p:nvSpPr>
        <p:spPr bwMode="auto">
          <a:xfrm>
            <a:off x="20178184" y="25610144"/>
            <a:ext cx="8407576" cy="265960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can see that Rock music is fairly feminist, having a steady increase of women empowering songs. Although the proportion of the latter varies throughout the years, it does not leave the 20% ~ 30% interval.</a:t>
            </a:r>
          </a:p>
        </p:txBody>
      </p:sp>
      <p:sp>
        <p:nvSpPr>
          <p:cNvPr id="82" name="Rectangle 81">
            <a:extLst>
              <a:ext uri="{FF2B5EF4-FFF2-40B4-BE49-F238E27FC236}">
                <a16:creationId xmlns:a16="http://schemas.microsoft.com/office/drawing/2014/main" id="{3ED059D6-6402-4278-8158-8E71B19DE268}"/>
              </a:ext>
            </a:extLst>
          </p:cNvPr>
          <p:cNvSpPr/>
          <p:nvPr/>
        </p:nvSpPr>
        <p:spPr>
          <a:xfrm>
            <a:off x="20178184" y="2471859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Rock Music</a:t>
            </a:r>
          </a:p>
        </p:txBody>
      </p:sp>
      <p:sp>
        <p:nvSpPr>
          <p:cNvPr id="83" name="Text Box 180">
            <a:extLst>
              <a:ext uri="{FF2B5EF4-FFF2-40B4-BE49-F238E27FC236}">
                <a16:creationId xmlns:a16="http://schemas.microsoft.com/office/drawing/2014/main" id="{0BE8701B-FCB3-4B17-A575-F8265AA26450}"/>
              </a:ext>
            </a:extLst>
          </p:cNvPr>
          <p:cNvSpPr txBox="1">
            <a:spLocks noChangeArrowheads="1"/>
          </p:cNvSpPr>
          <p:nvPr/>
        </p:nvSpPr>
        <p:spPr bwMode="auto">
          <a:xfrm>
            <a:off x="20410110" y="34278017"/>
            <a:ext cx="8293932"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8.</a:t>
            </a:r>
            <a:r>
              <a:rPr lang="en-US" sz="2400" dirty="0">
                <a:latin typeface="Calibri" pitchFamily="34" charset="0"/>
              </a:rPr>
              <a:t> Proportion of feminist, neutral and sexist classified songs as a function on time in rock music</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3221</TotalTime>
  <Words>715</Words>
  <Application>Microsoft Office PowerPoint</Application>
  <PresentationFormat>Personnalisé</PresentationFormat>
  <Paragraphs>44</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Century Gothic</vt:lpstr>
      <vt:lpstr>Office Theme</vt:lpstr>
      <vt:lpstr>Présentation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Arthur</cp:lastModifiedBy>
  <cp:revision>89</cp:revision>
  <cp:lastPrinted>2013-02-12T02:21:55Z</cp:lastPrinted>
  <dcterms:created xsi:type="dcterms:W3CDTF">2013-02-10T21:14:48Z</dcterms:created>
  <dcterms:modified xsi:type="dcterms:W3CDTF">2019-01-14T17:56:54Z</dcterms:modified>
</cp:coreProperties>
</file>