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2682" y="-370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35C-45AF-997C-7317E666ADD5}"/>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35C-45AF-997C-7317E666ADD5}"/>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E35C-45AF-997C-7317E666ADD5}"/>
            </c:ext>
          </c:extLst>
        </c:ser>
        <c:dLbls>
          <c:showLegendKey val="0"/>
          <c:showVal val="0"/>
          <c:showCatName val="0"/>
          <c:showSerName val="0"/>
          <c:showPercent val="0"/>
          <c:showBubbleSize val="0"/>
        </c:dLbls>
        <c:gapWidth val="150"/>
        <c:axId val="93736960"/>
        <c:axId val="93738496"/>
      </c:barChart>
      <c:catAx>
        <c:axId val="93736960"/>
        <c:scaling>
          <c:orientation val="minMax"/>
        </c:scaling>
        <c:delete val="0"/>
        <c:axPos val="b"/>
        <c:numFmt formatCode="General" sourceLinked="0"/>
        <c:majorTickMark val="out"/>
        <c:minorTickMark val="none"/>
        <c:tickLblPos val="nextTo"/>
        <c:crossAx val="93738496"/>
        <c:crosses val="autoZero"/>
        <c:auto val="1"/>
        <c:lblAlgn val="ctr"/>
        <c:lblOffset val="100"/>
        <c:noMultiLvlLbl val="0"/>
      </c:catAx>
      <c:valAx>
        <c:axId val="93738496"/>
        <c:scaling>
          <c:orientation val="minMax"/>
        </c:scaling>
        <c:delete val="0"/>
        <c:axPos val="l"/>
        <c:majorGridlines/>
        <c:numFmt formatCode="General" sourceLinked="1"/>
        <c:majorTickMark val="out"/>
        <c:minorTickMark val="none"/>
        <c:tickLblPos val="nextTo"/>
        <c:crossAx val="93736960"/>
        <c:crosses val="autoZero"/>
        <c:crossBetween val="between"/>
      </c:valAx>
    </c:plotArea>
    <c:legend>
      <c:legendPos val="r"/>
      <c:overlay val="0"/>
    </c:legend>
    <c:plotVisOnly val="1"/>
    <c:dispBlanksAs val="gap"/>
    <c:showDLblsOverMax val="0"/>
  </c:chart>
  <c:txPr>
    <a:bodyPr/>
    <a:lstStyle/>
    <a:p>
      <a:pPr>
        <a:defRPr sz="1800"/>
      </a:pPr>
      <a:endParaRPr lang="fr-FR"/>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1/11/2019</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‹N°›</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Feminism vs. Sexism in Lyrics:</a:t>
            </a:r>
          </a:p>
          <a:p>
            <a:pPr algn="ctr" eaLnBrk="1" hangingPunct="1"/>
            <a:r>
              <a:rPr lang="en-US" sz="7600" b="1" dirty="0">
                <a:solidFill>
                  <a:schemeClr val="accent3">
                    <a:lumMod val="20000"/>
                    <a:lumOff val="80000"/>
                  </a:schemeClr>
                </a:solidFill>
                <a:latin typeface="+mn-lt"/>
              </a:rPr>
              <a:t>A Portrait of Women in Recent Music</a:t>
            </a:r>
          </a:p>
        </p:txBody>
      </p:sp>
      <p:sp>
        <p:nvSpPr>
          <p:cNvPr id="5" name="Text Box 123"/>
          <p:cNvSpPr txBox="1">
            <a:spLocks noChangeArrowheads="1"/>
          </p:cNvSpPr>
          <p:nvPr/>
        </p:nvSpPr>
        <p:spPr bwMode="auto">
          <a:xfrm>
            <a:off x="4604587" y="2800271"/>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i="1" dirty="0">
                <a:solidFill>
                  <a:schemeClr val="accent3">
                    <a:lumMod val="20000"/>
                    <a:lumOff val="80000"/>
                  </a:schemeClr>
                </a:solidFill>
                <a:latin typeface="+mn-lt"/>
              </a:rPr>
              <a:t>Slim </a:t>
            </a:r>
            <a:r>
              <a:rPr lang="en-US" sz="4600" i="1" dirty="0" err="1">
                <a:solidFill>
                  <a:schemeClr val="accent3">
                    <a:lumMod val="20000"/>
                    <a:lumOff val="80000"/>
                  </a:schemeClr>
                </a:solidFill>
                <a:latin typeface="+mn-lt"/>
              </a:rPr>
              <a:t>Kammoun</a:t>
            </a:r>
            <a:r>
              <a:rPr lang="en-US" sz="4600" i="1" dirty="0">
                <a:solidFill>
                  <a:schemeClr val="accent3">
                    <a:lumMod val="20000"/>
                    <a:lumOff val="80000"/>
                  </a:schemeClr>
                </a:solidFill>
                <a:latin typeface="+mn-lt"/>
              </a:rPr>
              <a:t> – Arthur </a:t>
            </a:r>
            <a:r>
              <a:rPr lang="en-US" sz="4600" i="1" dirty="0" err="1">
                <a:solidFill>
                  <a:schemeClr val="accent3">
                    <a:lumMod val="20000"/>
                    <a:lumOff val="80000"/>
                  </a:schemeClr>
                </a:solidFill>
                <a:latin typeface="+mn-lt"/>
              </a:rPr>
              <a:t>Parmentier</a:t>
            </a:r>
            <a:r>
              <a:rPr lang="en-US" sz="4600" i="1" dirty="0">
                <a:solidFill>
                  <a:schemeClr val="accent3">
                    <a:lumMod val="20000"/>
                    <a:lumOff val="80000"/>
                  </a:schemeClr>
                </a:solidFill>
                <a:latin typeface="+mn-lt"/>
              </a:rPr>
              <a:t> – </a:t>
            </a:r>
            <a:r>
              <a:rPr lang="en-US" sz="4600" i="1" dirty="0" err="1">
                <a:solidFill>
                  <a:schemeClr val="accent3">
                    <a:lumMod val="20000"/>
                    <a:lumOff val="80000"/>
                  </a:schemeClr>
                </a:solidFill>
                <a:latin typeface="+mn-lt"/>
              </a:rPr>
              <a:t>Xiaoning</a:t>
            </a:r>
            <a:r>
              <a:rPr lang="en-US" sz="4600" i="1" dirty="0">
                <a:solidFill>
                  <a:schemeClr val="accent3">
                    <a:lumMod val="20000"/>
                    <a:lumOff val="80000"/>
                  </a:schemeClr>
                </a:solidFill>
                <a:latin typeface="+mn-lt"/>
              </a:rPr>
              <a:t> Yang</a:t>
            </a:r>
          </a:p>
        </p:txBody>
      </p:sp>
      <p:sp>
        <p:nvSpPr>
          <p:cNvPr id="10" name="Text Box 189"/>
          <p:cNvSpPr txBox="1">
            <a:spLocks noChangeArrowheads="1"/>
          </p:cNvSpPr>
          <p:nvPr/>
        </p:nvSpPr>
        <p:spPr bwMode="auto">
          <a:xfrm>
            <a:off x="1681515" y="7132373"/>
            <a:ext cx="8407576" cy="312126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929850" y="17385160"/>
            <a:ext cx="8407576" cy="1050790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Results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a:p>
            <a:pPr eaLnBrk="1" hangingPunct="1"/>
            <a:endParaRPr lang="en-US" sz="3000" dirty="0">
              <a:latin typeface="Calibri" pitchFamily="34" charset="0"/>
            </a:endParaRPr>
          </a:p>
          <a:p>
            <a:pPr eaLnBrk="1" hangingPunct="1"/>
            <a:r>
              <a:rPr lang="en-US" sz="3000" dirty="0">
                <a:latin typeface="Calibri" pitchFamily="34" charset="0"/>
              </a:rPr>
              <a:t>Speaking of Results, yours will look better if you remember to run a spell-check on your poster! After you’ve added your content click on </a:t>
            </a:r>
            <a:r>
              <a:rPr lang="en-US" sz="3000" b="1" dirty="0">
                <a:latin typeface="Calibri" pitchFamily="34" charset="0"/>
              </a:rPr>
              <a:t>Review</a:t>
            </a:r>
            <a:r>
              <a:rPr lang="en-US" sz="3000" dirty="0">
                <a:latin typeface="Calibri" pitchFamily="34" charset="0"/>
              </a:rPr>
              <a:t>, </a:t>
            </a:r>
            <a:r>
              <a:rPr lang="en-US" sz="3000" b="1" dirty="0">
                <a:latin typeface="Calibri" pitchFamily="34" charset="0"/>
              </a:rPr>
              <a:t>Spelling</a:t>
            </a:r>
            <a:r>
              <a:rPr lang="en-US" sz="3000" dirty="0">
                <a:latin typeface="Calibri" pitchFamily="34" charset="0"/>
              </a:rPr>
              <a:t>, or press F7.</a:t>
            </a:r>
          </a:p>
        </p:txBody>
      </p:sp>
      <p:sp>
        <p:nvSpPr>
          <p:cNvPr id="33" name="Rectangle 32"/>
          <p:cNvSpPr/>
          <p:nvPr/>
        </p:nvSpPr>
        <p:spPr>
          <a:xfrm>
            <a:off x="1681515" y="1114518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681515" y="24789396"/>
            <a:ext cx="8407576" cy="866124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To later train a model, we chose to acquire lyrics from feminist, neutral and sexist songs. We combined several existing lyrics scrapers to be the lyrics from our feminist, neutral and sexists songs playlists.</a:t>
            </a:r>
          </a:p>
          <a:p>
            <a:pPr eaLnBrk="1" hangingPunct="1"/>
            <a:endParaRPr lang="en-US" sz="3000" dirty="0">
              <a:latin typeface="Calibri" pitchFamily="34" charset="0"/>
            </a:endParaRPr>
          </a:p>
          <a:p>
            <a:pPr>
              <a:buFont typeface="Century Gothic" panose="020B0502020202020204" pitchFamily="34" charset="0"/>
              <a:buChar char="►"/>
            </a:pPr>
            <a:r>
              <a:rPr lang="en-US" sz="3000" dirty="0">
                <a:latin typeface="+mn-lt"/>
              </a:rPr>
              <a:t>Our </a:t>
            </a:r>
            <a:r>
              <a:rPr lang="en-US" sz="3000" b="1" dirty="0">
                <a:latin typeface="+mn-lt"/>
              </a:rPr>
              <a:t>feminist playlist </a:t>
            </a:r>
            <a:r>
              <a:rPr lang="en-US" sz="3000" dirty="0">
                <a:latin typeface="+mn-lt"/>
              </a:rPr>
              <a:t>was built using user-labeled feminists songs found over the internet.</a:t>
            </a:r>
          </a:p>
          <a:p>
            <a:pPr>
              <a:buFont typeface="Century Gothic" panose="020B0502020202020204" pitchFamily="34" charset="0"/>
              <a:buChar char="►"/>
            </a:pPr>
            <a:r>
              <a:rPr lang="en-US" sz="3000" dirty="0">
                <a:latin typeface="+mn-lt"/>
              </a:rPr>
              <a:t>Our </a:t>
            </a:r>
            <a:r>
              <a:rPr lang="en-US" sz="3000" b="1" dirty="0">
                <a:latin typeface="+mn-lt"/>
              </a:rPr>
              <a:t>neutral playlist</a:t>
            </a:r>
            <a:r>
              <a:rPr lang="en-US" sz="3000" dirty="0">
                <a:latin typeface="+mn-lt"/>
              </a:rPr>
              <a:t> was built by ourselves, choosing songs that did not talk about women or in very neutral ways.</a:t>
            </a:r>
          </a:p>
          <a:p>
            <a:pPr>
              <a:buFont typeface="Century Gothic" panose="020B0502020202020204" pitchFamily="34" charset="0"/>
              <a:buChar char="►"/>
            </a:pPr>
            <a:r>
              <a:rPr lang="en-US" sz="3000" dirty="0">
                <a:latin typeface="+mn-lt"/>
              </a:rPr>
              <a:t>Our </a:t>
            </a:r>
            <a:r>
              <a:rPr lang="en-US" sz="3000" b="1" dirty="0">
                <a:latin typeface="+mn-lt"/>
              </a:rPr>
              <a:t>sexist playlist</a:t>
            </a:r>
            <a:r>
              <a:rPr lang="en-US" sz="3000" dirty="0">
                <a:latin typeface="+mn-lt"/>
              </a:rPr>
              <a:t> was built upon user-labeled songs found over the internet.</a:t>
            </a:r>
          </a:p>
          <a:p>
            <a:pPr>
              <a:buFont typeface="Century Gothic" panose="020B0502020202020204" pitchFamily="34" charset="0"/>
              <a:buChar char="►"/>
            </a:pPr>
            <a:endParaRPr lang="en-US" sz="3000" dirty="0">
              <a:latin typeface="+mn-lt"/>
            </a:endParaRPr>
          </a:p>
          <a:p>
            <a:r>
              <a:rPr lang="en-US" sz="3000" dirty="0">
                <a:latin typeface="+mn-lt"/>
              </a:rPr>
              <a:t>The set we used our model on was the subset of the songs from the Million Song Dataset that contains title, artist, year and genre metadata for each song (50991 songs).</a:t>
            </a:r>
          </a:p>
        </p:txBody>
      </p:sp>
      <p:sp>
        <p:nvSpPr>
          <p:cNvPr id="34" name="Rectangle 33"/>
          <p:cNvSpPr/>
          <p:nvPr/>
        </p:nvSpPr>
        <p:spPr>
          <a:xfrm>
            <a:off x="1681515" y="2389784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Data Acquisition</a:t>
            </a:r>
          </a:p>
        </p:txBody>
      </p:sp>
      <p:sp>
        <p:nvSpPr>
          <p:cNvPr id="12" name="Text Box 191"/>
          <p:cNvSpPr txBox="1">
            <a:spLocks noChangeArrowheads="1"/>
          </p:cNvSpPr>
          <p:nvPr/>
        </p:nvSpPr>
        <p:spPr bwMode="auto">
          <a:xfrm>
            <a:off x="20178184" y="17385160"/>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Discussion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5" name="Rectangle 34"/>
          <p:cNvSpPr/>
          <p:nvPr/>
        </p:nvSpPr>
        <p:spPr>
          <a:xfrm>
            <a:off x="20178184"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0178184" y="27637946"/>
            <a:ext cx="8407576" cy="852239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Click here to insert your Conclusions text. Type it in or copy and paste from your Word document or other source.</a:t>
            </a:r>
          </a:p>
          <a:p>
            <a:pPr eaLnBrk="1" hangingPunct="1"/>
            <a:endParaRPr lang="en-US" sz="3000" dirty="0">
              <a:latin typeface="Calibri" pitchFamily="34" charset="0"/>
            </a:endParaRPr>
          </a:p>
          <a:p>
            <a:pPr eaLnBrk="1" hangingPunct="1"/>
            <a:r>
              <a:rPr lang="en-US" sz="3000" dirty="0">
                <a:latin typeface="Calibri" pitchFamily="34" charset="0"/>
              </a:rPr>
              <a:t>This text box will automatically re-size to your text. To turn off that feature, right click inside this box and go to </a:t>
            </a:r>
            <a:r>
              <a:rPr lang="en-US" sz="3000" b="1" dirty="0">
                <a:latin typeface="Calibri" pitchFamily="34" charset="0"/>
              </a:rPr>
              <a:t>Format Shape, Text Box, Autofit</a:t>
            </a:r>
            <a:r>
              <a:rPr lang="en-US" sz="3000" dirty="0">
                <a:latin typeface="Calibri" pitchFamily="34" charset="0"/>
              </a:rPr>
              <a:t>, and select the “Do Not Autofit” radio button.</a:t>
            </a:r>
          </a:p>
          <a:p>
            <a:pPr eaLnBrk="1" hangingPunct="1"/>
            <a:endParaRPr lang="en-US" sz="3000" dirty="0">
              <a:latin typeface="Calibri" pitchFamily="34" charset="0"/>
            </a:endParaRPr>
          </a:p>
          <a:p>
            <a:pPr eaLnBrk="1" hangingPunct="1"/>
            <a:r>
              <a:rPr lang="en-US" sz="3000" dirty="0">
                <a:latin typeface="Calibri" pitchFamily="34" charset="0"/>
              </a:rPr>
              <a:t>To change the font style of this text box: Click on the border once to highlight the entire text box, then select a different font or font size that suits you. This text is Calibri 30pt and is easily read up to 4 feet away on an A0 poster.</a:t>
            </a:r>
          </a:p>
          <a:p>
            <a:pPr eaLnBrk="1" hangingPunct="1"/>
            <a:endParaRPr lang="en-US" sz="3000" dirty="0">
              <a:latin typeface="Calibri" pitchFamily="34" charset="0"/>
            </a:endParaRPr>
          </a:p>
          <a:p>
            <a:pPr eaLnBrk="1" hangingPunct="1"/>
            <a:r>
              <a:rPr lang="en-US" sz="3000" dirty="0">
                <a:latin typeface="Calibri" pitchFamily="34" charset="0"/>
              </a:rPr>
              <a:t>Zoom out to 100% to preview what this will look like on your printed poster.</a:t>
            </a:r>
          </a:p>
        </p:txBody>
      </p:sp>
      <p:sp>
        <p:nvSpPr>
          <p:cNvPr id="36" name="Rectangle 35"/>
          <p:cNvSpPr/>
          <p:nvPr/>
        </p:nvSpPr>
        <p:spPr>
          <a:xfrm>
            <a:off x="20178184" y="2674639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763839099"/>
              </p:ext>
            </p:extLst>
          </p:nvPr>
        </p:nvGraphicFramePr>
        <p:xfrm>
          <a:off x="10959350" y="29696630"/>
          <a:ext cx="8407576" cy="6463709"/>
        </p:xfrm>
        <a:graphic>
          <a:graphicData uri="http://schemas.openxmlformats.org/drawingml/2006/table">
            <a:tbl>
              <a:tblPr firstRow="1" bandRow="1">
                <a:tableStyleId>{F5AB1C69-6EDB-4FF4-983F-18BD219EF322}</a:tableStyleId>
              </a:tblPr>
              <a:tblGrid>
                <a:gridCol w="2101894">
                  <a:extLst>
                    <a:ext uri="{9D8B030D-6E8A-4147-A177-3AD203B41FA5}">
                      <a16:colId xmlns:a16="http://schemas.microsoft.com/office/drawing/2014/main" val="20000"/>
                    </a:ext>
                  </a:extLst>
                </a:gridCol>
                <a:gridCol w="2101894">
                  <a:extLst>
                    <a:ext uri="{9D8B030D-6E8A-4147-A177-3AD203B41FA5}">
                      <a16:colId xmlns:a16="http://schemas.microsoft.com/office/drawing/2014/main" val="20001"/>
                    </a:ext>
                  </a:extLst>
                </a:gridCol>
                <a:gridCol w="2101894">
                  <a:extLst>
                    <a:ext uri="{9D8B030D-6E8A-4147-A177-3AD203B41FA5}">
                      <a16:colId xmlns:a16="http://schemas.microsoft.com/office/drawing/2014/main" val="20002"/>
                    </a:ext>
                  </a:extLst>
                </a:gridCol>
                <a:gridCol w="2101894">
                  <a:extLst>
                    <a:ext uri="{9D8B030D-6E8A-4147-A177-3AD203B41FA5}">
                      <a16:colId xmlns:a16="http://schemas.microsoft.com/office/drawing/2014/main" val="20003"/>
                    </a:ext>
                  </a:extLst>
                </a:gridCol>
              </a:tblGrid>
              <a:tr h="923387">
                <a:tc>
                  <a:txBody>
                    <a:bodyPr/>
                    <a:lstStyle/>
                    <a:p>
                      <a:endParaRPr lang="en-US" sz="3100" dirty="0"/>
                    </a:p>
                  </a:txBody>
                  <a:tcPr marL="84076" marR="84076" marT="44577" marB="44577" anchor="ctr">
                    <a:solidFill>
                      <a:schemeClr val="accent1">
                        <a:lumMod val="75000"/>
                      </a:schemeClr>
                    </a:solidFill>
                  </a:tcPr>
                </a:tc>
                <a:tc>
                  <a:txBody>
                    <a:bodyPr/>
                    <a:lstStyle/>
                    <a:p>
                      <a:pPr algn="ctr"/>
                      <a:r>
                        <a:rPr lang="en-US" sz="3100" dirty="0"/>
                        <a:t>Heading</a:t>
                      </a:r>
                    </a:p>
                  </a:txBody>
                  <a:tcPr marL="84076" marR="84076" marT="44577" marB="44577" anchor="ctr">
                    <a:solidFill>
                      <a:schemeClr val="accent1">
                        <a:lumMod val="75000"/>
                      </a:schemeClr>
                    </a:solidFill>
                  </a:tcPr>
                </a:tc>
                <a:tc>
                  <a:txBody>
                    <a:bodyPr/>
                    <a:lstStyle/>
                    <a:p>
                      <a:pPr algn="ctr"/>
                      <a:r>
                        <a:rPr lang="en-US" sz="3100" dirty="0"/>
                        <a:t>Heading</a:t>
                      </a:r>
                    </a:p>
                  </a:txBody>
                  <a:tcPr marL="84076" marR="84076" marT="44577" marB="44577" anchor="ctr">
                    <a:solidFill>
                      <a:schemeClr val="accent1">
                        <a:lumMod val="75000"/>
                      </a:schemeClr>
                    </a:solidFill>
                  </a:tcPr>
                </a:tc>
                <a:tc>
                  <a:txBody>
                    <a:bodyPr/>
                    <a:lstStyle/>
                    <a:p>
                      <a:pPr algn="ctr"/>
                      <a:r>
                        <a:rPr lang="en-US" sz="3100" dirty="0"/>
                        <a:t>Heading</a:t>
                      </a:r>
                    </a:p>
                  </a:txBody>
                  <a:tcPr marL="84076" marR="84076" marT="44577" marB="44577" anchor="ctr">
                    <a:solidFill>
                      <a:schemeClr val="accent1">
                        <a:lumMod val="75000"/>
                      </a:schemeClr>
                    </a:solidFill>
                  </a:tcPr>
                </a:tc>
                <a:extLst>
                  <a:ext uri="{0D108BD9-81ED-4DB2-BD59-A6C34878D82A}">
                    <a16:rowId xmlns:a16="http://schemas.microsoft.com/office/drawing/2014/main" val="10000"/>
                  </a:ext>
                </a:extLst>
              </a:tr>
              <a:tr h="923387">
                <a:tc>
                  <a:txBody>
                    <a:bodyPr/>
                    <a:lstStyle/>
                    <a:p>
                      <a:r>
                        <a:rPr lang="en-US" sz="3100" dirty="0"/>
                        <a:t>Item</a:t>
                      </a:r>
                    </a:p>
                  </a:txBody>
                  <a:tcPr marL="84076" marR="84076" marT="44577" marB="44577" anchor="ctr"/>
                </a:tc>
                <a:tc>
                  <a:txBody>
                    <a:bodyPr/>
                    <a:lstStyle/>
                    <a:p>
                      <a:pPr algn="ctr"/>
                      <a:r>
                        <a:rPr lang="en-US" sz="3100" dirty="0"/>
                        <a:t>800</a:t>
                      </a:r>
                    </a:p>
                  </a:txBody>
                  <a:tcPr marL="84076" marR="84076" marT="44577" marB="44577" anchor="ctr"/>
                </a:tc>
                <a:tc>
                  <a:txBody>
                    <a:bodyPr/>
                    <a:lstStyle/>
                    <a:p>
                      <a:pPr algn="ctr"/>
                      <a:r>
                        <a:rPr lang="en-US" sz="3100" dirty="0"/>
                        <a:t>790</a:t>
                      </a:r>
                    </a:p>
                  </a:txBody>
                  <a:tcPr marL="84076" marR="84076" marT="44577" marB="44577" anchor="ctr"/>
                </a:tc>
                <a:tc>
                  <a:txBody>
                    <a:bodyPr/>
                    <a:lstStyle/>
                    <a:p>
                      <a:pPr algn="ctr"/>
                      <a:r>
                        <a:rPr lang="en-US" sz="3100" dirty="0"/>
                        <a:t>4001</a:t>
                      </a:r>
                    </a:p>
                  </a:txBody>
                  <a:tcPr marL="84076" marR="84076" marT="44577" marB="44577" anchor="ctr"/>
                </a:tc>
                <a:extLst>
                  <a:ext uri="{0D108BD9-81ED-4DB2-BD59-A6C34878D82A}">
                    <a16:rowId xmlns:a16="http://schemas.microsoft.com/office/drawing/2014/main" val="10001"/>
                  </a:ext>
                </a:extLst>
              </a:tr>
              <a:tr h="923387">
                <a:tc>
                  <a:txBody>
                    <a:bodyPr/>
                    <a:lstStyle/>
                    <a:p>
                      <a:r>
                        <a:rPr lang="en-US" sz="3100" dirty="0"/>
                        <a:t>Item</a:t>
                      </a:r>
                    </a:p>
                  </a:txBody>
                  <a:tcPr marL="84076" marR="84076" marT="44577" marB="44577" anchor="ctr"/>
                </a:tc>
                <a:tc>
                  <a:txBody>
                    <a:bodyPr/>
                    <a:lstStyle/>
                    <a:p>
                      <a:pPr algn="ctr"/>
                      <a:r>
                        <a:rPr lang="en-US" sz="3100" dirty="0"/>
                        <a:t>356</a:t>
                      </a:r>
                    </a:p>
                  </a:txBody>
                  <a:tcPr marL="84076" marR="84076" marT="44577" marB="44577" anchor="ctr"/>
                </a:tc>
                <a:tc>
                  <a:txBody>
                    <a:bodyPr/>
                    <a:lstStyle/>
                    <a:p>
                      <a:pPr algn="ctr"/>
                      <a:r>
                        <a:rPr lang="en-US" sz="3100" dirty="0"/>
                        <a:t>856</a:t>
                      </a:r>
                    </a:p>
                  </a:txBody>
                  <a:tcPr marL="84076" marR="84076" marT="44577" marB="44577" anchor="ctr"/>
                </a:tc>
                <a:tc>
                  <a:txBody>
                    <a:bodyPr/>
                    <a:lstStyle/>
                    <a:p>
                      <a:pPr algn="ctr"/>
                      <a:r>
                        <a:rPr lang="en-US" sz="3100" dirty="0"/>
                        <a:t>290</a:t>
                      </a:r>
                    </a:p>
                  </a:txBody>
                  <a:tcPr marL="84076" marR="84076" marT="44577" marB="44577" anchor="ctr"/>
                </a:tc>
                <a:extLst>
                  <a:ext uri="{0D108BD9-81ED-4DB2-BD59-A6C34878D82A}">
                    <a16:rowId xmlns:a16="http://schemas.microsoft.com/office/drawing/2014/main" val="10002"/>
                  </a:ext>
                </a:extLst>
              </a:tr>
              <a:tr h="923387">
                <a:tc>
                  <a:txBody>
                    <a:bodyPr/>
                    <a:lstStyle/>
                    <a:p>
                      <a:r>
                        <a:rPr lang="en-US" sz="3100" dirty="0"/>
                        <a:t>Item</a:t>
                      </a:r>
                    </a:p>
                  </a:txBody>
                  <a:tcPr marL="84076" marR="84076" marT="44577" marB="44577" anchor="ctr"/>
                </a:tc>
                <a:tc>
                  <a:txBody>
                    <a:bodyPr/>
                    <a:lstStyle/>
                    <a:p>
                      <a:pPr algn="ctr"/>
                      <a:r>
                        <a:rPr lang="en-US" sz="3100" dirty="0"/>
                        <a:t>228</a:t>
                      </a:r>
                    </a:p>
                  </a:txBody>
                  <a:tcPr marL="84076" marR="84076" marT="44577" marB="44577" anchor="ctr"/>
                </a:tc>
                <a:tc>
                  <a:txBody>
                    <a:bodyPr/>
                    <a:lstStyle/>
                    <a:p>
                      <a:pPr algn="ctr"/>
                      <a:r>
                        <a:rPr lang="en-US" sz="3100" dirty="0"/>
                        <a:t>134</a:t>
                      </a:r>
                    </a:p>
                  </a:txBody>
                  <a:tcPr marL="84076" marR="84076" marT="44577" marB="44577" anchor="ctr"/>
                </a:tc>
                <a:tc>
                  <a:txBody>
                    <a:bodyPr/>
                    <a:lstStyle/>
                    <a:p>
                      <a:pPr algn="ctr"/>
                      <a:r>
                        <a:rPr lang="en-US" sz="3100" dirty="0"/>
                        <a:t>238</a:t>
                      </a:r>
                    </a:p>
                  </a:txBody>
                  <a:tcPr marL="84076" marR="84076" marT="44577" marB="44577" anchor="ctr"/>
                </a:tc>
                <a:extLst>
                  <a:ext uri="{0D108BD9-81ED-4DB2-BD59-A6C34878D82A}">
                    <a16:rowId xmlns:a16="http://schemas.microsoft.com/office/drawing/2014/main" val="10003"/>
                  </a:ext>
                </a:extLst>
              </a:tr>
              <a:tr h="923387">
                <a:tc>
                  <a:txBody>
                    <a:bodyPr/>
                    <a:lstStyle/>
                    <a:p>
                      <a:r>
                        <a:rPr lang="en-US" sz="3100" dirty="0"/>
                        <a:t>Item</a:t>
                      </a:r>
                    </a:p>
                  </a:txBody>
                  <a:tcPr marL="84076" marR="84076" marT="44577" marB="44577" anchor="ctr"/>
                </a:tc>
                <a:tc>
                  <a:txBody>
                    <a:bodyPr/>
                    <a:lstStyle/>
                    <a:p>
                      <a:pPr algn="ctr"/>
                      <a:r>
                        <a:rPr lang="en-US" sz="3100" dirty="0"/>
                        <a:t>954</a:t>
                      </a:r>
                    </a:p>
                  </a:txBody>
                  <a:tcPr marL="84076" marR="84076" marT="44577" marB="44577" anchor="ctr"/>
                </a:tc>
                <a:tc>
                  <a:txBody>
                    <a:bodyPr/>
                    <a:lstStyle/>
                    <a:p>
                      <a:pPr algn="ctr"/>
                      <a:r>
                        <a:rPr lang="en-US" sz="3100" dirty="0"/>
                        <a:t>875</a:t>
                      </a:r>
                    </a:p>
                  </a:txBody>
                  <a:tcPr marL="84076" marR="84076" marT="44577" marB="44577" anchor="ctr"/>
                </a:tc>
                <a:tc>
                  <a:txBody>
                    <a:bodyPr/>
                    <a:lstStyle/>
                    <a:p>
                      <a:pPr algn="ctr"/>
                      <a:r>
                        <a:rPr lang="en-US" sz="3100" dirty="0"/>
                        <a:t>976</a:t>
                      </a:r>
                    </a:p>
                  </a:txBody>
                  <a:tcPr marL="84076" marR="84076" marT="44577" marB="44577" anchor="ctr"/>
                </a:tc>
                <a:extLst>
                  <a:ext uri="{0D108BD9-81ED-4DB2-BD59-A6C34878D82A}">
                    <a16:rowId xmlns:a16="http://schemas.microsoft.com/office/drawing/2014/main" val="10004"/>
                  </a:ext>
                </a:extLst>
              </a:tr>
              <a:tr h="923387">
                <a:tc>
                  <a:txBody>
                    <a:bodyPr/>
                    <a:lstStyle/>
                    <a:p>
                      <a:r>
                        <a:rPr lang="en-US" sz="3100" dirty="0"/>
                        <a:t>Item</a:t>
                      </a:r>
                    </a:p>
                  </a:txBody>
                  <a:tcPr marL="84076" marR="84076" marT="44577" marB="44577" anchor="ctr"/>
                </a:tc>
                <a:tc>
                  <a:txBody>
                    <a:bodyPr/>
                    <a:lstStyle/>
                    <a:p>
                      <a:pPr algn="ctr"/>
                      <a:r>
                        <a:rPr lang="en-US" sz="3100" dirty="0"/>
                        <a:t>324</a:t>
                      </a:r>
                    </a:p>
                  </a:txBody>
                  <a:tcPr marL="84076" marR="84076" marT="44577" marB="44577" anchor="ctr"/>
                </a:tc>
                <a:tc>
                  <a:txBody>
                    <a:bodyPr/>
                    <a:lstStyle/>
                    <a:p>
                      <a:pPr algn="ctr"/>
                      <a:r>
                        <a:rPr lang="en-US" sz="3100" dirty="0"/>
                        <a:t>325</a:t>
                      </a:r>
                    </a:p>
                  </a:txBody>
                  <a:tcPr marL="84076" marR="84076" marT="44577" marB="44577" anchor="ctr"/>
                </a:tc>
                <a:tc>
                  <a:txBody>
                    <a:bodyPr/>
                    <a:lstStyle/>
                    <a:p>
                      <a:pPr algn="ctr"/>
                      <a:r>
                        <a:rPr lang="en-US" sz="3100" dirty="0"/>
                        <a:t>301</a:t>
                      </a:r>
                    </a:p>
                  </a:txBody>
                  <a:tcPr marL="84076" marR="84076" marT="44577" marB="44577" anchor="ctr"/>
                </a:tc>
                <a:extLst>
                  <a:ext uri="{0D108BD9-81ED-4DB2-BD59-A6C34878D82A}">
                    <a16:rowId xmlns:a16="http://schemas.microsoft.com/office/drawing/2014/main" val="10005"/>
                  </a:ext>
                </a:extLst>
              </a:tr>
              <a:tr h="923387">
                <a:tc>
                  <a:txBody>
                    <a:bodyPr/>
                    <a:lstStyle/>
                    <a:p>
                      <a:r>
                        <a:rPr lang="en-US" sz="3100" dirty="0"/>
                        <a:t>Item</a:t>
                      </a:r>
                    </a:p>
                  </a:txBody>
                  <a:tcPr marL="84076" marR="84076" marT="44577" marB="44577" anchor="ctr"/>
                </a:tc>
                <a:tc>
                  <a:txBody>
                    <a:bodyPr/>
                    <a:lstStyle/>
                    <a:p>
                      <a:pPr algn="ctr"/>
                      <a:r>
                        <a:rPr lang="en-US" sz="3100" dirty="0"/>
                        <a:t>199</a:t>
                      </a:r>
                    </a:p>
                  </a:txBody>
                  <a:tcPr marL="84076" marR="84076" marT="44577" marB="44577" anchor="ctr"/>
                </a:tc>
                <a:tc>
                  <a:txBody>
                    <a:bodyPr/>
                    <a:lstStyle/>
                    <a:p>
                      <a:pPr algn="ctr"/>
                      <a:r>
                        <a:rPr lang="en-US" sz="3100" dirty="0"/>
                        <a:t>137</a:t>
                      </a:r>
                    </a:p>
                  </a:txBody>
                  <a:tcPr marL="84076" marR="84076" marT="44577" marB="44577" anchor="ctr"/>
                </a:tc>
                <a:tc>
                  <a:txBody>
                    <a:bodyPr/>
                    <a:lstStyle/>
                    <a:p>
                      <a:pPr algn="ctr"/>
                      <a:r>
                        <a:rPr lang="en-US" sz="3100" dirty="0"/>
                        <a:t>186</a:t>
                      </a:r>
                    </a:p>
                  </a:txBody>
                  <a:tcPr marL="84076" marR="84076" marT="44577" marB="44577"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681515" y="12036733"/>
            <a:ext cx="8407576" cy="1096956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Ever since the beginning of the 20th century, a number of political and social movements have arisen with the goal of empowering women and pushing for social equality of sexes. </a:t>
            </a:r>
          </a:p>
          <a:p>
            <a:pPr eaLnBrk="1" hangingPunct="1"/>
            <a:endParaRPr lang="en-US" sz="3000" dirty="0">
              <a:latin typeface="Calibri" pitchFamily="34" charset="0"/>
            </a:endParaRPr>
          </a:p>
          <a:p>
            <a:pPr eaLnBrk="1" hangingPunct="1"/>
            <a:r>
              <a:rPr lang="en-US" sz="3000" dirty="0">
                <a:latin typeface="Calibri" pitchFamily="34" charset="0"/>
              </a:rPr>
              <a:t>Numerous feminist ideologies have developed over the past half-century and the topic certainly represents different viewpoints and aims which spark heated debates of both praises and criticism. Sexism on the other hand, is much less controversial and refers to any prejudice, stereotyping, or discrimination on the basis of sex, typically against women.</a:t>
            </a:r>
          </a:p>
          <a:p>
            <a:pPr eaLnBrk="1" hangingPunct="1"/>
            <a:endParaRPr lang="en-US" sz="3000" dirty="0">
              <a:latin typeface="Calibri" pitchFamily="34" charset="0"/>
            </a:endParaRPr>
          </a:p>
          <a:p>
            <a:pPr eaLnBrk="1" hangingPunct="1"/>
            <a:r>
              <a:rPr lang="en-US" sz="3000" dirty="0">
                <a:latin typeface="Calibri" pitchFamily="34" charset="0"/>
              </a:rPr>
              <a:t>Feminism empowers women, Sexism discriminates against women. The two seemingly opposing dynamics have been explored through various mediums by many aficionados. </a:t>
            </a:r>
          </a:p>
          <a:p>
            <a:pPr eaLnBrk="1" hangingPunct="1"/>
            <a:r>
              <a:rPr lang="en-US" sz="3000" dirty="0">
                <a:latin typeface="Calibri" pitchFamily="34" charset="0"/>
              </a:rPr>
              <a:t>In this poster, instead of approaching the topics from the conventional political, societal, or historical perspectives, we decided to look to music, particularly the lyrics of songs published over the last fifty years (or so) to seek insights.</a:t>
            </a:r>
          </a:p>
        </p:txBody>
      </p:sp>
      <p:sp>
        <p:nvSpPr>
          <p:cNvPr id="45" name="Rectangle 44"/>
          <p:cNvSpPr/>
          <p:nvPr/>
        </p:nvSpPr>
        <p:spPr>
          <a:xfrm>
            <a:off x="10929850"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9350" y="6305270"/>
            <a:ext cx="3783410" cy="2674640"/>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3518" y="6305270"/>
            <a:ext cx="3783410" cy="267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0959353" y="9198444"/>
            <a:ext cx="388498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15583519" y="9198444"/>
            <a:ext cx="388498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0782037" y="29119504"/>
            <a:ext cx="377380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graphicFrame>
        <p:nvGraphicFramePr>
          <p:cNvPr id="3" name="Chart 2"/>
          <p:cNvGraphicFramePr/>
          <p:nvPr>
            <p:extLst>
              <p:ext uri="{D42A27DB-BD31-4B8C-83A1-F6EECF244321}">
                <p14:modId xmlns:p14="http://schemas.microsoft.com/office/powerpoint/2010/main" val="179898658"/>
              </p:ext>
            </p:extLst>
          </p:nvPr>
        </p:nvGraphicFramePr>
        <p:xfrm>
          <a:off x="20211155" y="6686601"/>
          <a:ext cx="8407576" cy="8076380"/>
        </p:xfrm>
        <a:graphic>
          <a:graphicData uri="http://schemas.openxmlformats.org/drawingml/2006/chart">
            <c:chart xmlns:c="http://schemas.openxmlformats.org/drawingml/2006/chart" xmlns:r="http://schemas.openxmlformats.org/officeDocument/2006/relationships" r:id="rId4"/>
          </a:graphicData>
        </a:graphic>
      </p:graphicFrame>
      <p:sp>
        <p:nvSpPr>
          <p:cNvPr id="37" name="Text Box 180"/>
          <p:cNvSpPr txBox="1">
            <a:spLocks noChangeArrowheads="1"/>
          </p:cNvSpPr>
          <p:nvPr/>
        </p:nvSpPr>
        <p:spPr bwMode="auto">
          <a:xfrm>
            <a:off x="20040943" y="15156294"/>
            <a:ext cx="379387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24pt Calibri.</a:t>
            </a:r>
          </a:p>
        </p:txBody>
      </p:sp>
      <p:pic>
        <p:nvPicPr>
          <p:cNvPr id="38" name="Image 37">
            <a:extLst>
              <a:ext uri="{FF2B5EF4-FFF2-40B4-BE49-F238E27FC236}">
                <a16:creationId xmlns:a16="http://schemas.microsoft.com/office/drawing/2014/main" id="{335120AC-48FC-4F69-A17A-473457A0C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246" y="1316339"/>
            <a:ext cx="4510730" cy="2319328"/>
          </a:xfrm>
          <a:prstGeom prst="rect">
            <a:avLst/>
          </a:prstGeom>
        </p:spPr>
      </p:pic>
      <p:sp>
        <p:nvSpPr>
          <p:cNvPr id="6" name="ZoneTexte 5">
            <a:extLst>
              <a:ext uri="{FF2B5EF4-FFF2-40B4-BE49-F238E27FC236}">
                <a16:creationId xmlns:a16="http://schemas.microsoft.com/office/drawing/2014/main" id="{89738FE8-5D9B-4388-AA02-FF70170816E1}"/>
              </a:ext>
            </a:extLst>
          </p:cNvPr>
          <p:cNvSpPr txBox="1"/>
          <p:nvPr/>
        </p:nvSpPr>
        <p:spPr>
          <a:xfrm>
            <a:off x="1999103" y="7492677"/>
            <a:ext cx="7772400" cy="2400657"/>
          </a:xfrm>
          <a:prstGeom prst="rect">
            <a:avLst/>
          </a:prstGeom>
          <a:solidFill>
            <a:schemeClr val="tx2">
              <a:lumMod val="20000"/>
              <a:lumOff val="80000"/>
            </a:schemeClr>
          </a:solidFill>
        </p:spPr>
        <p:txBody>
          <a:bodyPr wrap="square" rtlCol="0">
            <a:spAutoFit/>
          </a:bodyPr>
          <a:lstStyle/>
          <a:p>
            <a:pPr algn="ctr"/>
            <a:r>
              <a:rPr lang="en-US" sz="3000" dirty="0">
                <a:latin typeface="Calibri" pitchFamily="34" charset="0"/>
              </a:rPr>
              <a:t>How were women depicted in the 1970s vs. 2000s? Are the images of women different for Rock vs. Rap music? Are there artists that are especially sexist or feminist? We hope to find the answers in the lyrics.</a:t>
            </a:r>
          </a:p>
        </p:txBody>
      </p:sp>
      <p:sp>
        <p:nvSpPr>
          <p:cNvPr id="30" name="Text Box 194">
            <a:extLst>
              <a:ext uri="{FF2B5EF4-FFF2-40B4-BE49-F238E27FC236}">
                <a16:creationId xmlns:a16="http://schemas.microsoft.com/office/drawing/2014/main" id="{A99EA66A-539E-4221-B746-EF53E1F93AED}"/>
              </a:ext>
            </a:extLst>
          </p:cNvPr>
          <p:cNvSpPr txBox="1">
            <a:spLocks noChangeArrowheads="1"/>
          </p:cNvSpPr>
          <p:nvPr/>
        </p:nvSpPr>
        <p:spPr bwMode="auto">
          <a:xfrm>
            <a:off x="1719269" y="41158969"/>
            <a:ext cx="8407576" cy="127460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For later results, we use the Linear SVC model that yields the best accuracy. PUT VECTORIAL IMAGE</a:t>
            </a:r>
          </a:p>
        </p:txBody>
      </p:sp>
      <p:sp>
        <p:nvSpPr>
          <p:cNvPr id="31" name="Rectangle 30">
            <a:extLst>
              <a:ext uri="{FF2B5EF4-FFF2-40B4-BE49-F238E27FC236}">
                <a16:creationId xmlns:a16="http://schemas.microsoft.com/office/drawing/2014/main" id="{1AF6EB08-1091-48C1-BBA7-AAE7C1F1D950}"/>
              </a:ext>
            </a:extLst>
          </p:cNvPr>
          <p:cNvSpPr/>
          <p:nvPr/>
        </p:nvSpPr>
        <p:spPr>
          <a:xfrm>
            <a:off x="1705188" y="3434218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Machine Learning Model</a:t>
            </a:r>
          </a:p>
        </p:txBody>
      </p:sp>
      <p:pic>
        <p:nvPicPr>
          <p:cNvPr id="7" name="Image 6">
            <a:extLst>
              <a:ext uri="{FF2B5EF4-FFF2-40B4-BE49-F238E27FC236}">
                <a16:creationId xmlns:a16="http://schemas.microsoft.com/office/drawing/2014/main" id="{B31AF345-E37B-46D4-8337-09A924D59A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7433" y="35233734"/>
            <a:ext cx="8431249" cy="592523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2995</TotalTime>
  <Words>879</Words>
  <Application>Microsoft Office PowerPoint</Application>
  <PresentationFormat>Personnalisé</PresentationFormat>
  <Paragraphs>83</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Century Gothic</vt:lpstr>
      <vt:lpstr>Office Theme</vt:lpstr>
      <vt:lpstr>Présentation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Arthur</cp:lastModifiedBy>
  <cp:revision>70</cp:revision>
  <cp:lastPrinted>2013-02-12T02:21:55Z</cp:lastPrinted>
  <dcterms:created xsi:type="dcterms:W3CDTF">2013-02-10T21:14:48Z</dcterms:created>
  <dcterms:modified xsi:type="dcterms:W3CDTF">2019-01-11T18:21:30Z</dcterms:modified>
</cp:coreProperties>
</file>