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2682" y="-246"/>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35C-45AF-997C-7317E666ADD5}"/>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35C-45AF-997C-7317E666ADD5}"/>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E35C-45AF-997C-7317E666ADD5}"/>
            </c:ext>
          </c:extLst>
        </c:ser>
        <c:dLbls>
          <c:showLegendKey val="0"/>
          <c:showVal val="0"/>
          <c:showCatName val="0"/>
          <c:showSerName val="0"/>
          <c:showPercent val="0"/>
          <c:showBubbleSize val="0"/>
        </c:dLbls>
        <c:gapWidth val="150"/>
        <c:axId val="93736960"/>
        <c:axId val="93738496"/>
      </c:barChart>
      <c:catAx>
        <c:axId val="93736960"/>
        <c:scaling>
          <c:orientation val="minMax"/>
        </c:scaling>
        <c:delete val="0"/>
        <c:axPos val="b"/>
        <c:numFmt formatCode="General" sourceLinked="0"/>
        <c:majorTickMark val="out"/>
        <c:minorTickMark val="none"/>
        <c:tickLblPos val="nextTo"/>
        <c:crossAx val="93738496"/>
        <c:crosses val="autoZero"/>
        <c:auto val="1"/>
        <c:lblAlgn val="ctr"/>
        <c:lblOffset val="100"/>
        <c:noMultiLvlLbl val="0"/>
      </c:catAx>
      <c:valAx>
        <c:axId val="93738496"/>
        <c:scaling>
          <c:orientation val="minMax"/>
        </c:scaling>
        <c:delete val="0"/>
        <c:axPos val="l"/>
        <c:majorGridlines/>
        <c:numFmt formatCode="General" sourceLinked="1"/>
        <c:majorTickMark val="out"/>
        <c:minorTickMark val="none"/>
        <c:tickLblPos val="nextTo"/>
        <c:crossAx val="93736960"/>
        <c:crosses val="autoZero"/>
        <c:crossBetween val="between"/>
      </c:valAx>
    </c:plotArea>
    <c:legend>
      <c:legendPos val="r"/>
      <c:overlay val="0"/>
    </c:legend>
    <c:plotVisOnly val="1"/>
    <c:dispBlanksAs val="gap"/>
    <c:showDLblsOverMax val="0"/>
  </c:chart>
  <c:txPr>
    <a:bodyPr/>
    <a:lstStyle/>
    <a:p>
      <a:pPr>
        <a:defRPr sz="1800"/>
      </a:pPr>
      <a:endParaRPr lang="fr-FR"/>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1/11/2019</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‹N°›</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Feminism vs. Sexism in Lyrics:</a:t>
            </a:r>
          </a:p>
          <a:p>
            <a:pPr algn="ctr" eaLnBrk="1" hangingPunct="1"/>
            <a:r>
              <a:rPr lang="en-US" sz="7600" b="1" dirty="0">
                <a:solidFill>
                  <a:schemeClr val="accent3">
                    <a:lumMod val="20000"/>
                    <a:lumOff val="80000"/>
                  </a:schemeClr>
                </a:solidFill>
                <a:latin typeface="+mn-lt"/>
              </a:rPr>
              <a:t>A Portrait of Women in Recent Music</a:t>
            </a:r>
          </a:p>
        </p:txBody>
      </p:sp>
      <p:sp>
        <p:nvSpPr>
          <p:cNvPr id="5" name="Text Box 123"/>
          <p:cNvSpPr txBox="1">
            <a:spLocks noChangeArrowheads="1"/>
          </p:cNvSpPr>
          <p:nvPr/>
        </p:nvSpPr>
        <p:spPr bwMode="auto">
          <a:xfrm>
            <a:off x="4604587" y="2800271"/>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i="1" dirty="0">
                <a:solidFill>
                  <a:schemeClr val="accent3">
                    <a:lumMod val="20000"/>
                    <a:lumOff val="80000"/>
                  </a:schemeClr>
                </a:solidFill>
                <a:latin typeface="+mn-lt"/>
              </a:rPr>
              <a:t>Slim </a:t>
            </a:r>
            <a:r>
              <a:rPr lang="en-US" sz="4600" i="1" dirty="0" err="1">
                <a:solidFill>
                  <a:schemeClr val="accent3">
                    <a:lumMod val="20000"/>
                    <a:lumOff val="80000"/>
                  </a:schemeClr>
                </a:solidFill>
                <a:latin typeface="+mn-lt"/>
              </a:rPr>
              <a:t>Kammoun</a:t>
            </a:r>
            <a:r>
              <a:rPr lang="en-US" sz="4600" i="1" dirty="0">
                <a:solidFill>
                  <a:schemeClr val="accent3">
                    <a:lumMod val="20000"/>
                    <a:lumOff val="80000"/>
                  </a:schemeClr>
                </a:solidFill>
                <a:latin typeface="+mn-lt"/>
              </a:rPr>
              <a:t> – Arthur </a:t>
            </a:r>
            <a:r>
              <a:rPr lang="en-US" sz="4600" i="1" dirty="0" err="1">
                <a:solidFill>
                  <a:schemeClr val="accent3">
                    <a:lumMod val="20000"/>
                    <a:lumOff val="80000"/>
                  </a:schemeClr>
                </a:solidFill>
                <a:latin typeface="+mn-lt"/>
              </a:rPr>
              <a:t>Parmentier</a:t>
            </a:r>
            <a:r>
              <a:rPr lang="en-US" sz="4600" i="1" dirty="0">
                <a:solidFill>
                  <a:schemeClr val="accent3">
                    <a:lumMod val="20000"/>
                    <a:lumOff val="80000"/>
                  </a:schemeClr>
                </a:solidFill>
                <a:latin typeface="+mn-lt"/>
              </a:rPr>
              <a:t> – </a:t>
            </a:r>
            <a:r>
              <a:rPr lang="en-US" sz="4600" i="1" dirty="0" err="1">
                <a:solidFill>
                  <a:schemeClr val="accent3">
                    <a:lumMod val="20000"/>
                    <a:lumOff val="80000"/>
                  </a:schemeClr>
                </a:solidFill>
                <a:latin typeface="+mn-lt"/>
              </a:rPr>
              <a:t>Xiaoning</a:t>
            </a:r>
            <a:r>
              <a:rPr lang="en-US" sz="4600" i="1" dirty="0">
                <a:solidFill>
                  <a:schemeClr val="accent3">
                    <a:lumMod val="20000"/>
                    <a:lumOff val="80000"/>
                  </a:schemeClr>
                </a:solidFill>
                <a:latin typeface="+mn-lt"/>
              </a:rPr>
              <a:t> Yang</a:t>
            </a:r>
          </a:p>
        </p:txBody>
      </p:sp>
      <p:sp>
        <p:nvSpPr>
          <p:cNvPr id="24" name="TextBox 23"/>
          <p:cNvSpPr txBox="1"/>
          <p:nvPr/>
        </p:nvSpPr>
        <p:spPr>
          <a:xfrm>
            <a:off x="1261136" y="39049741"/>
            <a:ext cx="3286643" cy="2395637"/>
          </a:xfrm>
          <a:prstGeom prst="rect">
            <a:avLst/>
          </a:prstGeom>
          <a:solidFill>
            <a:schemeClr val="accent1">
              <a:lumMod val="40000"/>
              <a:lumOff val="60000"/>
            </a:schemeClr>
          </a:solidFill>
        </p:spPr>
        <p:txBody>
          <a:bodyPr wrap="none" lIns="86970" tIns="43485" rIns="86970" bIns="43485" rtlCol="0">
            <a:spAutoFit/>
          </a:bodyPr>
          <a:lstStyle/>
          <a:p>
            <a:r>
              <a:rPr lang="en-US" sz="3000" dirty="0"/>
              <a:t>&lt;your name&gt;</a:t>
            </a:r>
          </a:p>
          <a:p>
            <a:r>
              <a:rPr lang="en-US" sz="3000" dirty="0"/>
              <a:t>&lt;your organization&gt;</a:t>
            </a:r>
          </a:p>
          <a:p>
            <a:r>
              <a:rPr lang="en-US" sz="3000" dirty="0"/>
              <a:t>Email:</a:t>
            </a:r>
          </a:p>
          <a:p>
            <a:r>
              <a:rPr lang="en-US" sz="3000" dirty="0"/>
              <a:t>Website:</a:t>
            </a:r>
          </a:p>
          <a:p>
            <a:r>
              <a:rPr lang="en-US" sz="3000" dirty="0"/>
              <a:t>Phone:</a:t>
            </a:r>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15133638" y="39049741"/>
            <a:ext cx="13452122"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r>
              <a:rPr lang="en-US" sz="1600" dirty="0"/>
              <a:t>  </a:t>
            </a:r>
          </a:p>
          <a:p>
            <a:pPr marL="434850" indent="-434850">
              <a:buFont typeface="+mj-lt"/>
              <a:buAutoNum type="arabicPeriod"/>
            </a:pPr>
            <a:endParaRPr lang="en-US" sz="1600" dirty="0"/>
          </a:p>
        </p:txBody>
      </p:sp>
      <p:sp>
        <p:nvSpPr>
          <p:cNvPr id="27" name="TextBox 26"/>
          <p:cNvSpPr txBox="1"/>
          <p:nvPr/>
        </p:nvSpPr>
        <p:spPr>
          <a:xfrm>
            <a:off x="15133638" y="3789073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7132373"/>
            <a:ext cx="8407576" cy="312126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29850" y="17385160"/>
            <a:ext cx="8407576" cy="1050790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Results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a:p>
            <a:pPr eaLnBrk="1" hangingPunct="1"/>
            <a:endParaRPr lang="en-US" sz="3000" dirty="0">
              <a:latin typeface="Calibri" pitchFamily="34" charset="0"/>
            </a:endParaRPr>
          </a:p>
          <a:p>
            <a:pPr eaLnBrk="1" hangingPunct="1"/>
            <a:r>
              <a:rPr lang="en-US" sz="3000" dirty="0">
                <a:latin typeface="Calibri" pitchFamily="34" charset="0"/>
              </a:rPr>
              <a:t>Speaking of Results, yours will look better if you remember to run a spell-check on your poster! After you’ve added your content click on </a:t>
            </a:r>
            <a:r>
              <a:rPr lang="en-US" sz="3000" b="1" dirty="0">
                <a:latin typeface="Calibri" pitchFamily="34" charset="0"/>
              </a:rPr>
              <a:t>Review</a:t>
            </a:r>
            <a:r>
              <a:rPr lang="en-US" sz="3000" dirty="0">
                <a:latin typeface="Calibri" pitchFamily="34" charset="0"/>
              </a:rPr>
              <a:t>, </a:t>
            </a:r>
            <a:r>
              <a:rPr lang="en-US" sz="3000" b="1" dirty="0">
                <a:latin typeface="Calibri" pitchFamily="34" charset="0"/>
              </a:rPr>
              <a:t>Spelling</a:t>
            </a:r>
            <a:r>
              <a:rPr lang="en-US" sz="3000" dirty="0">
                <a:latin typeface="Calibri" pitchFamily="34" charset="0"/>
              </a:rPr>
              <a:t>, or press F7.</a:t>
            </a:r>
          </a:p>
        </p:txBody>
      </p:sp>
      <p:sp>
        <p:nvSpPr>
          <p:cNvPr id="33" name="Rectangle 32"/>
          <p:cNvSpPr/>
          <p:nvPr/>
        </p:nvSpPr>
        <p:spPr>
          <a:xfrm>
            <a:off x="1681515" y="1114518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29850" y="7132373"/>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Methods and Materials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0178184" y="17385160"/>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Discussion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5" name="Rectangle 34"/>
          <p:cNvSpPr/>
          <p:nvPr/>
        </p:nvSpPr>
        <p:spPr>
          <a:xfrm>
            <a:off x="20178184"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0178184" y="27637946"/>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Conclusions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6" name="Rectangle 35"/>
          <p:cNvSpPr/>
          <p:nvPr/>
        </p:nvSpPr>
        <p:spPr>
          <a:xfrm>
            <a:off x="20178184" y="2674639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763839099"/>
              </p:ext>
            </p:extLst>
          </p:nvPr>
        </p:nvGraphicFramePr>
        <p:xfrm>
          <a:off x="10959350" y="29696630"/>
          <a:ext cx="8407576" cy="6463709"/>
        </p:xfrm>
        <a:graphic>
          <a:graphicData uri="http://schemas.openxmlformats.org/drawingml/2006/table">
            <a:tbl>
              <a:tblPr firstRow="1" bandRow="1">
                <a:tableStyleId>{F5AB1C69-6EDB-4FF4-983F-18BD219EF322}</a:tableStyleId>
              </a:tblPr>
              <a:tblGrid>
                <a:gridCol w="2101894">
                  <a:extLst>
                    <a:ext uri="{9D8B030D-6E8A-4147-A177-3AD203B41FA5}">
                      <a16:colId xmlns:a16="http://schemas.microsoft.com/office/drawing/2014/main" val="20000"/>
                    </a:ext>
                  </a:extLst>
                </a:gridCol>
                <a:gridCol w="2101894">
                  <a:extLst>
                    <a:ext uri="{9D8B030D-6E8A-4147-A177-3AD203B41FA5}">
                      <a16:colId xmlns:a16="http://schemas.microsoft.com/office/drawing/2014/main" val="20001"/>
                    </a:ext>
                  </a:extLst>
                </a:gridCol>
                <a:gridCol w="2101894">
                  <a:extLst>
                    <a:ext uri="{9D8B030D-6E8A-4147-A177-3AD203B41FA5}">
                      <a16:colId xmlns:a16="http://schemas.microsoft.com/office/drawing/2014/main" val="20002"/>
                    </a:ext>
                  </a:extLst>
                </a:gridCol>
                <a:gridCol w="2101894">
                  <a:extLst>
                    <a:ext uri="{9D8B030D-6E8A-4147-A177-3AD203B41FA5}">
                      <a16:colId xmlns:a16="http://schemas.microsoft.com/office/drawing/2014/main" val="20003"/>
                    </a:ext>
                  </a:extLst>
                </a:gridCol>
              </a:tblGrid>
              <a:tr h="923387">
                <a:tc>
                  <a:txBody>
                    <a:bodyPr/>
                    <a:lstStyle/>
                    <a:p>
                      <a:endParaRPr lang="en-US" sz="3100" dirty="0"/>
                    </a:p>
                  </a:txBody>
                  <a:tcPr marL="84076" marR="84076" marT="44577" marB="44577" anchor="ctr">
                    <a:solidFill>
                      <a:schemeClr val="accent1">
                        <a:lumMod val="75000"/>
                      </a:schemeClr>
                    </a:solidFill>
                  </a:tcPr>
                </a:tc>
                <a:tc>
                  <a:txBody>
                    <a:bodyPr/>
                    <a:lstStyle/>
                    <a:p>
                      <a:pPr algn="ctr"/>
                      <a:r>
                        <a:rPr lang="en-US" sz="3100" dirty="0"/>
                        <a:t>Heading</a:t>
                      </a:r>
                    </a:p>
                  </a:txBody>
                  <a:tcPr marL="84076" marR="84076" marT="44577" marB="44577" anchor="ctr">
                    <a:solidFill>
                      <a:schemeClr val="accent1">
                        <a:lumMod val="75000"/>
                      </a:schemeClr>
                    </a:solidFill>
                  </a:tcPr>
                </a:tc>
                <a:tc>
                  <a:txBody>
                    <a:bodyPr/>
                    <a:lstStyle/>
                    <a:p>
                      <a:pPr algn="ctr"/>
                      <a:r>
                        <a:rPr lang="en-US" sz="3100" dirty="0"/>
                        <a:t>Heading</a:t>
                      </a:r>
                    </a:p>
                  </a:txBody>
                  <a:tcPr marL="84076" marR="84076" marT="44577" marB="44577" anchor="ctr">
                    <a:solidFill>
                      <a:schemeClr val="accent1">
                        <a:lumMod val="75000"/>
                      </a:schemeClr>
                    </a:solidFill>
                  </a:tcPr>
                </a:tc>
                <a:tc>
                  <a:txBody>
                    <a:bodyPr/>
                    <a:lstStyle/>
                    <a:p>
                      <a:pPr algn="ctr"/>
                      <a:r>
                        <a:rPr lang="en-US" sz="3100" dirty="0"/>
                        <a:t>Heading</a:t>
                      </a:r>
                    </a:p>
                  </a:txBody>
                  <a:tcPr marL="84076" marR="84076" marT="44577" marB="44577" anchor="ctr">
                    <a:solidFill>
                      <a:schemeClr val="accent1">
                        <a:lumMod val="75000"/>
                      </a:schemeClr>
                    </a:solidFill>
                  </a:tcPr>
                </a:tc>
                <a:extLst>
                  <a:ext uri="{0D108BD9-81ED-4DB2-BD59-A6C34878D82A}">
                    <a16:rowId xmlns:a16="http://schemas.microsoft.com/office/drawing/2014/main" val="10000"/>
                  </a:ext>
                </a:extLst>
              </a:tr>
              <a:tr h="923387">
                <a:tc>
                  <a:txBody>
                    <a:bodyPr/>
                    <a:lstStyle/>
                    <a:p>
                      <a:r>
                        <a:rPr lang="en-US" sz="3100" dirty="0"/>
                        <a:t>Item</a:t>
                      </a:r>
                    </a:p>
                  </a:txBody>
                  <a:tcPr marL="84076" marR="84076" marT="44577" marB="44577" anchor="ctr"/>
                </a:tc>
                <a:tc>
                  <a:txBody>
                    <a:bodyPr/>
                    <a:lstStyle/>
                    <a:p>
                      <a:pPr algn="ctr"/>
                      <a:r>
                        <a:rPr lang="en-US" sz="3100" dirty="0"/>
                        <a:t>800</a:t>
                      </a:r>
                    </a:p>
                  </a:txBody>
                  <a:tcPr marL="84076" marR="84076" marT="44577" marB="44577" anchor="ctr"/>
                </a:tc>
                <a:tc>
                  <a:txBody>
                    <a:bodyPr/>
                    <a:lstStyle/>
                    <a:p>
                      <a:pPr algn="ctr"/>
                      <a:r>
                        <a:rPr lang="en-US" sz="3100" dirty="0"/>
                        <a:t>790</a:t>
                      </a:r>
                    </a:p>
                  </a:txBody>
                  <a:tcPr marL="84076" marR="84076" marT="44577" marB="44577" anchor="ctr"/>
                </a:tc>
                <a:tc>
                  <a:txBody>
                    <a:bodyPr/>
                    <a:lstStyle/>
                    <a:p>
                      <a:pPr algn="ctr"/>
                      <a:r>
                        <a:rPr lang="en-US" sz="3100" dirty="0"/>
                        <a:t>4001</a:t>
                      </a:r>
                    </a:p>
                  </a:txBody>
                  <a:tcPr marL="84076" marR="84076" marT="44577" marB="44577" anchor="ctr"/>
                </a:tc>
                <a:extLst>
                  <a:ext uri="{0D108BD9-81ED-4DB2-BD59-A6C34878D82A}">
                    <a16:rowId xmlns:a16="http://schemas.microsoft.com/office/drawing/2014/main" val="10001"/>
                  </a:ext>
                </a:extLst>
              </a:tr>
              <a:tr h="923387">
                <a:tc>
                  <a:txBody>
                    <a:bodyPr/>
                    <a:lstStyle/>
                    <a:p>
                      <a:r>
                        <a:rPr lang="en-US" sz="3100" dirty="0"/>
                        <a:t>Item</a:t>
                      </a:r>
                    </a:p>
                  </a:txBody>
                  <a:tcPr marL="84076" marR="84076" marT="44577" marB="44577" anchor="ctr"/>
                </a:tc>
                <a:tc>
                  <a:txBody>
                    <a:bodyPr/>
                    <a:lstStyle/>
                    <a:p>
                      <a:pPr algn="ctr"/>
                      <a:r>
                        <a:rPr lang="en-US" sz="3100" dirty="0"/>
                        <a:t>356</a:t>
                      </a:r>
                    </a:p>
                  </a:txBody>
                  <a:tcPr marL="84076" marR="84076" marT="44577" marB="44577" anchor="ctr"/>
                </a:tc>
                <a:tc>
                  <a:txBody>
                    <a:bodyPr/>
                    <a:lstStyle/>
                    <a:p>
                      <a:pPr algn="ctr"/>
                      <a:r>
                        <a:rPr lang="en-US" sz="3100" dirty="0"/>
                        <a:t>856</a:t>
                      </a:r>
                    </a:p>
                  </a:txBody>
                  <a:tcPr marL="84076" marR="84076" marT="44577" marB="44577" anchor="ctr"/>
                </a:tc>
                <a:tc>
                  <a:txBody>
                    <a:bodyPr/>
                    <a:lstStyle/>
                    <a:p>
                      <a:pPr algn="ctr"/>
                      <a:r>
                        <a:rPr lang="en-US" sz="3100" dirty="0"/>
                        <a:t>290</a:t>
                      </a:r>
                    </a:p>
                  </a:txBody>
                  <a:tcPr marL="84076" marR="84076" marT="44577" marB="44577" anchor="ctr"/>
                </a:tc>
                <a:extLst>
                  <a:ext uri="{0D108BD9-81ED-4DB2-BD59-A6C34878D82A}">
                    <a16:rowId xmlns:a16="http://schemas.microsoft.com/office/drawing/2014/main" val="10002"/>
                  </a:ext>
                </a:extLst>
              </a:tr>
              <a:tr h="923387">
                <a:tc>
                  <a:txBody>
                    <a:bodyPr/>
                    <a:lstStyle/>
                    <a:p>
                      <a:r>
                        <a:rPr lang="en-US" sz="3100" dirty="0"/>
                        <a:t>Item</a:t>
                      </a:r>
                    </a:p>
                  </a:txBody>
                  <a:tcPr marL="84076" marR="84076" marT="44577" marB="44577" anchor="ctr"/>
                </a:tc>
                <a:tc>
                  <a:txBody>
                    <a:bodyPr/>
                    <a:lstStyle/>
                    <a:p>
                      <a:pPr algn="ctr"/>
                      <a:r>
                        <a:rPr lang="en-US" sz="3100" dirty="0"/>
                        <a:t>228</a:t>
                      </a:r>
                    </a:p>
                  </a:txBody>
                  <a:tcPr marL="84076" marR="84076" marT="44577" marB="44577" anchor="ctr"/>
                </a:tc>
                <a:tc>
                  <a:txBody>
                    <a:bodyPr/>
                    <a:lstStyle/>
                    <a:p>
                      <a:pPr algn="ctr"/>
                      <a:r>
                        <a:rPr lang="en-US" sz="3100" dirty="0"/>
                        <a:t>134</a:t>
                      </a:r>
                    </a:p>
                  </a:txBody>
                  <a:tcPr marL="84076" marR="84076" marT="44577" marB="44577" anchor="ctr"/>
                </a:tc>
                <a:tc>
                  <a:txBody>
                    <a:bodyPr/>
                    <a:lstStyle/>
                    <a:p>
                      <a:pPr algn="ctr"/>
                      <a:r>
                        <a:rPr lang="en-US" sz="3100" dirty="0"/>
                        <a:t>238</a:t>
                      </a:r>
                    </a:p>
                  </a:txBody>
                  <a:tcPr marL="84076" marR="84076" marT="44577" marB="44577" anchor="ctr"/>
                </a:tc>
                <a:extLst>
                  <a:ext uri="{0D108BD9-81ED-4DB2-BD59-A6C34878D82A}">
                    <a16:rowId xmlns:a16="http://schemas.microsoft.com/office/drawing/2014/main" val="10003"/>
                  </a:ext>
                </a:extLst>
              </a:tr>
              <a:tr h="923387">
                <a:tc>
                  <a:txBody>
                    <a:bodyPr/>
                    <a:lstStyle/>
                    <a:p>
                      <a:r>
                        <a:rPr lang="en-US" sz="3100" dirty="0"/>
                        <a:t>Item</a:t>
                      </a:r>
                    </a:p>
                  </a:txBody>
                  <a:tcPr marL="84076" marR="84076" marT="44577" marB="44577" anchor="ctr"/>
                </a:tc>
                <a:tc>
                  <a:txBody>
                    <a:bodyPr/>
                    <a:lstStyle/>
                    <a:p>
                      <a:pPr algn="ctr"/>
                      <a:r>
                        <a:rPr lang="en-US" sz="3100" dirty="0"/>
                        <a:t>954</a:t>
                      </a:r>
                    </a:p>
                  </a:txBody>
                  <a:tcPr marL="84076" marR="84076" marT="44577" marB="44577" anchor="ctr"/>
                </a:tc>
                <a:tc>
                  <a:txBody>
                    <a:bodyPr/>
                    <a:lstStyle/>
                    <a:p>
                      <a:pPr algn="ctr"/>
                      <a:r>
                        <a:rPr lang="en-US" sz="3100" dirty="0"/>
                        <a:t>875</a:t>
                      </a:r>
                    </a:p>
                  </a:txBody>
                  <a:tcPr marL="84076" marR="84076" marT="44577" marB="44577" anchor="ctr"/>
                </a:tc>
                <a:tc>
                  <a:txBody>
                    <a:bodyPr/>
                    <a:lstStyle/>
                    <a:p>
                      <a:pPr algn="ctr"/>
                      <a:r>
                        <a:rPr lang="en-US" sz="3100" dirty="0"/>
                        <a:t>976</a:t>
                      </a:r>
                    </a:p>
                  </a:txBody>
                  <a:tcPr marL="84076" marR="84076" marT="44577" marB="44577" anchor="ctr"/>
                </a:tc>
                <a:extLst>
                  <a:ext uri="{0D108BD9-81ED-4DB2-BD59-A6C34878D82A}">
                    <a16:rowId xmlns:a16="http://schemas.microsoft.com/office/drawing/2014/main" val="10004"/>
                  </a:ext>
                </a:extLst>
              </a:tr>
              <a:tr h="923387">
                <a:tc>
                  <a:txBody>
                    <a:bodyPr/>
                    <a:lstStyle/>
                    <a:p>
                      <a:r>
                        <a:rPr lang="en-US" sz="3100" dirty="0"/>
                        <a:t>Item</a:t>
                      </a:r>
                    </a:p>
                  </a:txBody>
                  <a:tcPr marL="84076" marR="84076" marT="44577" marB="44577" anchor="ctr"/>
                </a:tc>
                <a:tc>
                  <a:txBody>
                    <a:bodyPr/>
                    <a:lstStyle/>
                    <a:p>
                      <a:pPr algn="ctr"/>
                      <a:r>
                        <a:rPr lang="en-US" sz="3100" dirty="0"/>
                        <a:t>324</a:t>
                      </a:r>
                    </a:p>
                  </a:txBody>
                  <a:tcPr marL="84076" marR="84076" marT="44577" marB="44577" anchor="ctr"/>
                </a:tc>
                <a:tc>
                  <a:txBody>
                    <a:bodyPr/>
                    <a:lstStyle/>
                    <a:p>
                      <a:pPr algn="ctr"/>
                      <a:r>
                        <a:rPr lang="en-US" sz="3100" dirty="0"/>
                        <a:t>325</a:t>
                      </a:r>
                    </a:p>
                  </a:txBody>
                  <a:tcPr marL="84076" marR="84076" marT="44577" marB="44577" anchor="ctr"/>
                </a:tc>
                <a:tc>
                  <a:txBody>
                    <a:bodyPr/>
                    <a:lstStyle/>
                    <a:p>
                      <a:pPr algn="ctr"/>
                      <a:r>
                        <a:rPr lang="en-US" sz="3100" dirty="0"/>
                        <a:t>301</a:t>
                      </a:r>
                    </a:p>
                  </a:txBody>
                  <a:tcPr marL="84076" marR="84076" marT="44577" marB="44577" anchor="ctr"/>
                </a:tc>
                <a:extLst>
                  <a:ext uri="{0D108BD9-81ED-4DB2-BD59-A6C34878D82A}">
                    <a16:rowId xmlns:a16="http://schemas.microsoft.com/office/drawing/2014/main" val="10005"/>
                  </a:ext>
                </a:extLst>
              </a:tr>
              <a:tr h="923387">
                <a:tc>
                  <a:txBody>
                    <a:bodyPr/>
                    <a:lstStyle/>
                    <a:p>
                      <a:r>
                        <a:rPr lang="en-US" sz="3100" dirty="0"/>
                        <a:t>Item</a:t>
                      </a:r>
                    </a:p>
                  </a:txBody>
                  <a:tcPr marL="84076" marR="84076" marT="44577" marB="44577" anchor="ctr"/>
                </a:tc>
                <a:tc>
                  <a:txBody>
                    <a:bodyPr/>
                    <a:lstStyle/>
                    <a:p>
                      <a:pPr algn="ctr"/>
                      <a:r>
                        <a:rPr lang="en-US" sz="3100" dirty="0"/>
                        <a:t>199</a:t>
                      </a:r>
                    </a:p>
                  </a:txBody>
                  <a:tcPr marL="84076" marR="84076" marT="44577" marB="44577" anchor="ctr"/>
                </a:tc>
                <a:tc>
                  <a:txBody>
                    <a:bodyPr/>
                    <a:lstStyle/>
                    <a:p>
                      <a:pPr algn="ctr"/>
                      <a:r>
                        <a:rPr lang="en-US" sz="3100" dirty="0"/>
                        <a:t>137</a:t>
                      </a:r>
                    </a:p>
                  </a:txBody>
                  <a:tcPr marL="84076" marR="84076" marT="44577" marB="44577" anchor="ctr"/>
                </a:tc>
                <a:tc>
                  <a:txBody>
                    <a:bodyPr/>
                    <a:lstStyle/>
                    <a:p>
                      <a:pPr algn="ctr"/>
                      <a:r>
                        <a:rPr lang="en-US" sz="3100" dirty="0"/>
                        <a:t>186</a:t>
                      </a:r>
                    </a:p>
                  </a:txBody>
                  <a:tcPr marL="84076" marR="84076" marT="44577" marB="44577"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681515" y="12036733"/>
            <a:ext cx="8407576" cy="11892898"/>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Ever since the beginning of the 20th century, a number of political and social movements have arisen with the goal of empowering women and pushing for social equality of sexes. These movements serve as the foundation of modern day feminism. </a:t>
            </a:r>
          </a:p>
          <a:p>
            <a:pPr eaLnBrk="1" hangingPunct="1"/>
            <a:endParaRPr lang="en-US" sz="3000" dirty="0">
              <a:latin typeface="Calibri" pitchFamily="34" charset="0"/>
            </a:endParaRPr>
          </a:p>
          <a:p>
            <a:pPr eaLnBrk="1" hangingPunct="1"/>
            <a:r>
              <a:rPr lang="en-US" sz="3000" dirty="0">
                <a:latin typeface="Calibri" pitchFamily="34" charset="0"/>
              </a:rPr>
              <a:t>Numerous feminist ideologies have developed over the past half-century, and the topic certainly represents different viewpoints and aims which spark heated debates of both praises and criticism. Sexism on the other hand, is much less controversial and refers to any prejudice, stereotyping, or discrimination on the basis of sex, typically against women.</a:t>
            </a:r>
          </a:p>
          <a:p>
            <a:pPr eaLnBrk="1" hangingPunct="1"/>
            <a:endParaRPr lang="en-US" sz="3000" dirty="0">
              <a:latin typeface="Calibri" pitchFamily="34" charset="0"/>
            </a:endParaRPr>
          </a:p>
          <a:p>
            <a:pPr eaLnBrk="1" hangingPunct="1"/>
            <a:r>
              <a:rPr lang="en-US" sz="3000" b="1" dirty="0">
                <a:latin typeface="Calibri" pitchFamily="34" charset="0"/>
              </a:rPr>
              <a:t>Feminism empowers women, Sexism discriminates against women</a:t>
            </a:r>
            <a:r>
              <a:rPr lang="en-US" sz="3000" dirty="0">
                <a:latin typeface="Calibri" pitchFamily="34" charset="0"/>
              </a:rPr>
              <a:t>. The two seemingly opposing dynamics have been explored through various mediums by many aficionados. In this poster, instead of approaching the topics from the conventional political, societal, or historical perspectives, we decided to look to music, particularly the lyrics of songs published over the last fifty years (or so) to seek insights.</a:t>
            </a:r>
          </a:p>
        </p:txBody>
      </p:sp>
      <p:sp>
        <p:nvSpPr>
          <p:cNvPr id="45" name="Rectangle 44"/>
          <p:cNvSpPr/>
          <p:nvPr/>
        </p:nvSpPr>
        <p:spPr>
          <a:xfrm>
            <a:off x="10929850"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115" y="32987225"/>
            <a:ext cx="3783410" cy="267464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283" y="32987225"/>
            <a:ext cx="3783410" cy="267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711118" y="35880399"/>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6335284" y="35880399"/>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0782037" y="29119504"/>
            <a:ext cx="377380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179898658"/>
              </p:ext>
            </p:extLst>
          </p:nvPr>
        </p:nvGraphicFramePr>
        <p:xfrm>
          <a:off x="20211155" y="6686601"/>
          <a:ext cx="8407576" cy="8076380"/>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0040943" y="15156294"/>
            <a:ext cx="379387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pic>
        <p:nvPicPr>
          <p:cNvPr id="38" name="Image 37">
            <a:extLst>
              <a:ext uri="{FF2B5EF4-FFF2-40B4-BE49-F238E27FC236}">
                <a16:creationId xmlns:a16="http://schemas.microsoft.com/office/drawing/2014/main" id="{335120AC-48FC-4F69-A17A-473457A0C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246" y="1316339"/>
            <a:ext cx="4510730" cy="2319328"/>
          </a:xfrm>
          <a:prstGeom prst="rect">
            <a:avLst/>
          </a:prstGeom>
        </p:spPr>
      </p:pic>
      <p:sp>
        <p:nvSpPr>
          <p:cNvPr id="6" name="ZoneTexte 5">
            <a:extLst>
              <a:ext uri="{FF2B5EF4-FFF2-40B4-BE49-F238E27FC236}">
                <a16:creationId xmlns:a16="http://schemas.microsoft.com/office/drawing/2014/main" id="{89738FE8-5D9B-4388-AA02-FF70170816E1}"/>
              </a:ext>
            </a:extLst>
          </p:cNvPr>
          <p:cNvSpPr txBox="1"/>
          <p:nvPr/>
        </p:nvSpPr>
        <p:spPr>
          <a:xfrm>
            <a:off x="1999103" y="7492677"/>
            <a:ext cx="7772400" cy="2400657"/>
          </a:xfrm>
          <a:prstGeom prst="rect">
            <a:avLst/>
          </a:prstGeom>
          <a:solidFill>
            <a:schemeClr val="tx2">
              <a:lumMod val="20000"/>
              <a:lumOff val="80000"/>
            </a:schemeClr>
          </a:solidFill>
        </p:spPr>
        <p:txBody>
          <a:bodyPr wrap="square" rtlCol="0">
            <a:spAutoFit/>
          </a:bodyPr>
          <a:lstStyle/>
          <a:p>
            <a:pPr algn="ctr"/>
            <a:r>
              <a:rPr lang="en-US" sz="3000" dirty="0">
                <a:latin typeface="Calibri" pitchFamily="34" charset="0"/>
              </a:rPr>
              <a:t>How were women depicted in the 1970s vs. 2000s? Are the images of women different for Rock vs. Rap music? Are there artists that are especially sexist or feminist? We hope to find the answers in the lyrics.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911</Words>
  <Application>Microsoft Office PowerPoint</Application>
  <PresentationFormat>Personnalisé</PresentationFormat>
  <Paragraphs>97</Paragraphs>
  <Slides>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Office Theme</vt:lpstr>
      <vt:lpstr>Présentation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Arthur</cp:lastModifiedBy>
  <cp:revision>63</cp:revision>
  <cp:lastPrinted>2013-02-12T02:21:55Z</cp:lastPrinted>
  <dcterms:created xsi:type="dcterms:W3CDTF">2013-02-10T21:14:48Z</dcterms:created>
  <dcterms:modified xsi:type="dcterms:W3CDTF">2019-01-11T10:51:04Z</dcterms:modified>
</cp:coreProperties>
</file>