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0"/>
  </p:notesMasterIdLst>
  <p:sldIdLst>
    <p:sldId id="259" r:id="rId6"/>
    <p:sldId id="257" r:id="rId7"/>
    <p:sldId id="258" r:id="rId8"/>
    <p:sldId id="260" r:id="rId9"/>
    <p:sldId id="265" r:id="rId10"/>
    <p:sldId id="266" r:id="rId11"/>
    <p:sldId id="273" r:id="rId12"/>
    <p:sldId id="27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4D45"/>
    <a:srgbClr val="007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A1A76-17E4-448D-AFEF-CF682647464B}" type="datetimeFigureOut">
              <a:rPr lang="th-TH" smtClean="0"/>
              <a:t>10/10/67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6CC86-864A-4ED7-A489-FCCC5220D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056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49E7B-4442-4474-A39A-3D2987FE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8F60076-6F0B-49E3-BF0F-C1C98B0D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1">
            <a:extLst>
              <a:ext uri="{FF2B5EF4-FFF2-40B4-BE49-F238E27FC236}">
                <a16:creationId xmlns:a16="http://schemas.microsoft.com/office/drawing/2014/main" id="{56702AD6-4C2D-4B0D-959B-CB93455F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44000-A4FF-49DC-B978-4A9609B4DD46}" type="datetimeFigureOut">
              <a:rPr lang="th-TH"/>
              <a:pPr>
                <a:defRPr/>
              </a:pPr>
              <a:t>10/10/67</a:t>
            </a:fld>
            <a:endParaRPr lang="th-TH"/>
          </a:p>
        </p:txBody>
      </p:sp>
      <p:sp>
        <p:nvSpPr>
          <p:cNvPr id="8" name="ตัวแทนท้ายกระดาษ 2">
            <a:extLst>
              <a:ext uri="{FF2B5EF4-FFF2-40B4-BE49-F238E27FC236}">
                <a16:creationId xmlns:a16="http://schemas.microsoft.com/office/drawing/2014/main" id="{BA152F93-1F3F-44EB-98D3-AA31361C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สไลด์ 9">
            <a:extLst>
              <a:ext uri="{FF2B5EF4-FFF2-40B4-BE49-F238E27FC236}">
                <a16:creationId xmlns:a16="http://schemas.microsoft.com/office/drawing/2014/main" id="{9CA0A6BC-9F4E-46FC-80A9-9E5A6F85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EC53A-1360-491A-AE3A-519FB19AC917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9916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0972F687-6BCD-40D6-91FE-7878C21F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1A19F3-B1CC-4E54-9B12-980632E8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ECFDB04-9C6C-4651-8716-722BBB9AE134}" type="datetimeFigureOut">
              <a:rPr lang="th-TH"/>
              <a:pPr>
                <a:defRPr/>
              </a:pPr>
              <a:t>10/10/67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662A27-90BE-4FCE-8D47-D6EE9DA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434207-2594-408B-BCCB-B482730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>
                <a:solidFill>
                  <a:srgbClr val="FFF2CC"/>
                </a:solidFill>
              </a:defRPr>
            </a:lvl1pPr>
          </a:lstStyle>
          <a:p>
            <a:fld id="{2C8953A9-8684-4DE5-B969-12FC17DD2173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33471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C9CB7510-5914-426F-B347-71DEB539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6AE3FA-E67C-4A51-AB17-4496E54E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DC9513C-FB8A-4932-96D5-1FECBBA35197}" type="datetimeFigureOut">
              <a:rPr lang="th-TH"/>
              <a:pPr>
                <a:defRPr/>
              </a:pPr>
              <a:t>10/10/67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707E6E-94E2-4ADF-AF28-10F1606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3E5AC0-BB1B-4C31-B81F-8A880428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>
                <a:solidFill>
                  <a:srgbClr val="FFF2CC"/>
                </a:solidFill>
              </a:defRPr>
            </a:lvl1pPr>
          </a:lstStyle>
          <a:p>
            <a:fld id="{54411017-7258-4E5D-AB35-8DA266B4ED56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26926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ADFEC46D-FD96-4913-9544-088929CD5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8DF55E-9235-44A2-84EA-0A0B7142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29E6F4D-D9D8-4B89-AB91-5294D6DC74D9}" type="datetimeFigureOut">
              <a:rPr lang="th-TH"/>
              <a:pPr>
                <a:defRPr/>
              </a:pPr>
              <a:t>10/10/67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CE6F54-2E46-47F6-B1C5-30AF6D0D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933D4A-7724-4361-87ED-8B8702B7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/>
            </a:lvl1pPr>
          </a:lstStyle>
          <a:p>
            <a:fld id="{568D0C14-020D-4E6D-93E0-ACE3119E068D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7624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DF0377-251E-4293-BB6C-851798058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คลิกเพื่อแก้ไขสไตล์ชื่อเรื่องต้นแบบ</a:t>
            </a:r>
            <a:endParaRPr lang="en-US" altLang="th-TH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B8BBC5E-CBC6-4653-88BB-C61B63FC1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  <a:endParaRPr lang="en-US" alt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CE52-3A4E-49BF-9F91-722831AC1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CB0B659C-CF5D-4384-98DA-D9656BC5A619}" type="datetimeFigureOut">
              <a:rPr lang="th-TH"/>
              <a:pPr>
                <a:defRPr/>
              </a:pPr>
              <a:t>10/10/67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C39E-6B86-47C5-9BF2-BF680A9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F24D-652A-413E-8A26-396AC8F8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4D45"/>
                </a:solidFill>
                <a:latin typeface="TH Sarabun New" pitchFamily="34" charset="-34"/>
                <a:cs typeface="TH Sarabun New" pitchFamily="34" charset="-34"/>
              </a:defRPr>
            </a:lvl1pPr>
          </a:lstStyle>
          <a:p>
            <a:fld id="{98B65592-5697-4516-B66B-6ECE77853223}" type="slidenum">
              <a:rPr lang="th-TH" altLang="th-TH"/>
              <a:pPr/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AF5F47-9CDE-4444-8A01-546EC2B5B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45" y="2856844"/>
            <a:ext cx="6708228" cy="1560786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/>
              <a:t>Array</a:t>
            </a:r>
            <a:br>
              <a:rPr lang="en-US" sz="6000" dirty="0"/>
            </a:br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Indexed Arrays</a:t>
            </a:r>
            <a:endParaRPr lang="th-TH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1817FF-76DA-4EBC-A104-900E8A5D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413655"/>
            <a:ext cx="9655629" cy="990600"/>
          </a:xfrm>
        </p:spPr>
        <p:txBody>
          <a:bodyPr>
            <a:normAutofit/>
          </a:bodyPr>
          <a:lstStyle/>
          <a:p>
            <a:pPr algn="ctr"/>
            <a:r>
              <a:rPr lang="th-TH" sz="4400" dirty="0"/>
              <a:t>เปรียบเทียบกับภาษา </a:t>
            </a:r>
            <a:r>
              <a:rPr lang="en-US" sz="4400" dirty="0"/>
              <a:t>PHP/Java/C/Python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FB2E4D4-C62F-46F7-83A7-2523CF60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157185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  <a:endParaRPr lang="th-TH" altLang="th-TH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D7047-7853-4B78-A81E-6E15E7FD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64" y="2105605"/>
            <a:ext cx="6115295" cy="2065978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77A77FF-015B-4D71-B319-15253AC7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7" y="4099830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chemeClr val="bg1">
                    <a:lumMod val="85000"/>
                  </a:schemeClr>
                </a:solidFill>
              </a:rPr>
              <a:t>output :</a:t>
            </a:r>
            <a:endParaRPr lang="th-TH" altLang="th-TH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A9AFEB-8B23-46D2-9142-8FDEFB2E7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64" y="4877798"/>
            <a:ext cx="2825967" cy="1282371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1CB7216-418C-4D01-A43D-077CF9441D5E}"/>
              </a:ext>
            </a:extLst>
          </p:cNvPr>
          <p:cNvSpPr/>
          <p:nvPr/>
        </p:nvSpPr>
        <p:spPr>
          <a:xfrm>
            <a:off x="8796459" y="4266044"/>
            <a:ext cx="2880599" cy="1996142"/>
          </a:xfrm>
          <a:prstGeom prst="wedgeRoundRectCallout">
            <a:avLst>
              <a:gd name="adj1" fmla="val -147638"/>
              <a:gd name="adj2" fmla="val -1004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/>
              <a:t>การวนลูป </a:t>
            </a:r>
            <a:r>
              <a:rPr lang="en-US" sz="2000" dirty="0"/>
              <a:t>for-each </a:t>
            </a:r>
            <a:r>
              <a:rPr lang="th-TH" sz="2000" dirty="0"/>
              <a:t>ใช้วนผ่านสมาชิกในอาเรย์ </a:t>
            </a:r>
            <a:r>
              <a:rPr lang="en-US" sz="2000" dirty="0"/>
              <a:t>cities </a:t>
            </a:r>
            <a:r>
              <a:rPr lang="th-TH" sz="2000" dirty="0"/>
              <a:t>แต่ละครั้งที่วนลูป ตัวแปร </a:t>
            </a:r>
            <a:r>
              <a:rPr lang="en-US" sz="2000" dirty="0"/>
              <a:t>city </a:t>
            </a:r>
            <a:r>
              <a:rPr lang="th-TH" sz="2000" dirty="0"/>
              <a:t>จะถูกกำหนดเป็นค่าของสมาชิกปัจจุบัน</a:t>
            </a:r>
          </a:p>
        </p:txBody>
      </p:sp>
    </p:spTree>
    <p:extLst>
      <p:ext uri="{BB962C8B-B14F-4D97-AF65-F5344CB8AC3E}">
        <p14:creationId xmlns:p14="http://schemas.microsoft.com/office/powerpoint/2010/main" val="15957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0E05-D8F8-4B8E-9206-8D9F99D5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413655"/>
            <a:ext cx="9655629" cy="990600"/>
          </a:xfrm>
        </p:spPr>
        <p:txBody>
          <a:bodyPr>
            <a:normAutofit/>
          </a:bodyPr>
          <a:lstStyle/>
          <a:p>
            <a:pPr algn="ctr"/>
            <a:r>
              <a:rPr lang="th-TH" sz="4400" dirty="0"/>
              <a:t>เปรียบเทียบกับภาษา </a:t>
            </a:r>
            <a:r>
              <a:rPr lang="en-US" sz="4400" dirty="0"/>
              <a:t>PHP/Java/C/Python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EBB821F-20BB-4E49-9CF5-466AAC36C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1254373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endParaRPr lang="th-TH" altLang="th-TH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B7FAD-B5A9-4ED6-B600-5317496E9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47" y="2025898"/>
            <a:ext cx="6212427" cy="2233889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5D4E5F3-3611-4893-A978-4F120DA5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4298294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chemeClr val="bg1">
                    <a:lumMod val="85000"/>
                  </a:schemeClr>
                </a:solidFill>
              </a:rPr>
              <a:t>output :</a:t>
            </a:r>
            <a:endParaRPr lang="th-TH" altLang="th-TH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5D438-1A37-4B85-BC65-F8664BD7C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47" y="5161974"/>
            <a:ext cx="2825967" cy="1282371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EA9F9B3-5C82-4CE7-A1BB-2FFC8E5E0F0B}"/>
              </a:ext>
            </a:extLst>
          </p:cNvPr>
          <p:cNvSpPr/>
          <p:nvPr/>
        </p:nvSpPr>
        <p:spPr>
          <a:xfrm>
            <a:off x="9120309" y="4163903"/>
            <a:ext cx="2880599" cy="1598722"/>
          </a:xfrm>
          <a:prstGeom prst="wedgeRoundRectCallout">
            <a:avLst>
              <a:gd name="adj1" fmla="val -163510"/>
              <a:gd name="adj2" fmla="val -1302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/>
              <a:t>สร้างอาเรย์ชื่อ </a:t>
            </a:r>
            <a:r>
              <a:rPr lang="en-US" sz="2000" dirty="0"/>
              <a:t>cities </a:t>
            </a:r>
            <a:r>
              <a:rPr lang="th-TH" sz="2000" dirty="0"/>
              <a:t>ซึ่งเก็บ</a:t>
            </a:r>
          </a:p>
          <a:p>
            <a:pPr algn="ctr"/>
            <a:r>
              <a:rPr lang="th-TH" sz="2000" dirty="0"/>
              <a:t>พอยน์เตอร์ไปยังสตริง โดยสมาชิกในอาเรย์นี้ประกอบด้วยชื่อเมืองจำนวน 4 เมือง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DFD7BD5-6170-4DF8-89FD-54A0F7ABDFB6}"/>
              </a:ext>
            </a:extLst>
          </p:cNvPr>
          <p:cNvSpPr/>
          <p:nvPr/>
        </p:nvSpPr>
        <p:spPr>
          <a:xfrm>
            <a:off x="4851922" y="4117756"/>
            <a:ext cx="2295525" cy="742950"/>
          </a:xfrm>
          <a:prstGeom prst="wedgeRoundRectCallout">
            <a:avLst>
              <a:gd name="adj1" fmla="val -92807"/>
              <a:gd name="adj2" fmla="val -810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/>
              <a:t>ส่งค่ากลับ 0 </a:t>
            </a:r>
          </a:p>
          <a:p>
            <a:pPr algn="ctr"/>
            <a:r>
              <a:rPr lang="th-TH" sz="2000" dirty="0"/>
              <a:t>โปรแกรมทำงานสำเร็จ</a:t>
            </a:r>
          </a:p>
        </p:txBody>
      </p:sp>
    </p:spTree>
    <p:extLst>
      <p:ext uri="{BB962C8B-B14F-4D97-AF65-F5344CB8AC3E}">
        <p14:creationId xmlns:p14="http://schemas.microsoft.com/office/powerpoint/2010/main" val="327004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B87B81-D611-46A7-A23B-15691B78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413655"/>
            <a:ext cx="9655629" cy="990600"/>
          </a:xfrm>
        </p:spPr>
        <p:txBody>
          <a:bodyPr>
            <a:normAutofit/>
          </a:bodyPr>
          <a:lstStyle/>
          <a:p>
            <a:pPr algn="ctr"/>
            <a:r>
              <a:rPr lang="th-TH" sz="4400" dirty="0"/>
              <a:t>เปรียบเทียบกับภาษา </a:t>
            </a:r>
            <a:r>
              <a:rPr lang="en-US" sz="4400" dirty="0"/>
              <a:t>PHP/Java/C/Python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832EEE-7D1E-4A16-B6D9-E9A30061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404255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  <a:endParaRPr lang="th-TH" altLang="th-TH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BBBC2-664D-45F3-BE86-49CCEE6D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52" y="2394855"/>
            <a:ext cx="6503848" cy="1308036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58C080B-F950-4464-A7C7-276AF266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3967846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chemeClr val="bg1">
                    <a:lumMod val="85000"/>
                  </a:schemeClr>
                </a:solidFill>
              </a:rPr>
              <a:t>output :</a:t>
            </a:r>
            <a:endParaRPr lang="th-TH" altLang="th-TH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36D228-C6D6-4C88-9BC2-D7F6CFC8D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52" y="4885749"/>
            <a:ext cx="2825967" cy="12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7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53C1F6-EF6D-4B41-B8CA-F052B857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380"/>
            <a:ext cx="12191999" cy="990600"/>
          </a:xfrm>
        </p:spPr>
        <p:txBody>
          <a:bodyPr>
            <a:normAutofit/>
          </a:bodyPr>
          <a:lstStyle/>
          <a:p>
            <a:r>
              <a:rPr lang="th-TH" sz="4400" dirty="0"/>
              <a:t>สรุปการเปรียบเทียบกับภาษา </a:t>
            </a:r>
            <a:r>
              <a:rPr lang="en-US" sz="4400" dirty="0"/>
              <a:t>PHP/Java/C/Python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E1F035-5BA7-4D76-978A-BEC63FEC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58015"/>
              </p:ext>
            </p:extLst>
          </p:nvPr>
        </p:nvGraphicFramePr>
        <p:xfrm>
          <a:off x="2031999" y="2257425"/>
          <a:ext cx="8128000" cy="3219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2506476426"/>
                    </a:ext>
                  </a:extLst>
                </a:gridCol>
                <a:gridCol w="1879935">
                  <a:extLst>
                    <a:ext uri="{9D8B030D-6E8A-4147-A177-3AD203B41FA5}">
                      <a16:colId xmlns:a16="http://schemas.microsoft.com/office/drawing/2014/main" val="2393362502"/>
                    </a:ext>
                  </a:extLst>
                </a:gridCol>
                <a:gridCol w="2301541">
                  <a:extLst>
                    <a:ext uri="{9D8B030D-6E8A-4147-A177-3AD203B41FA5}">
                      <a16:colId xmlns:a16="http://schemas.microsoft.com/office/drawing/2014/main" val="3697125135"/>
                    </a:ext>
                  </a:extLst>
                </a:gridCol>
                <a:gridCol w="2339974">
                  <a:extLst>
                    <a:ext uri="{9D8B030D-6E8A-4147-A177-3AD203B41FA5}">
                      <a16:colId xmlns:a16="http://schemas.microsoft.com/office/drawing/2014/main" val="763194073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cs typeface="TH Sarabun New" panose="020B0500040200020003"/>
                        </a:rPr>
                        <a:t>ภาษา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การประกาศอาร์เรย์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ขนาดอาร์เรย์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34566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PHP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 ใช้ </a:t>
                      </a:r>
                      <a:r>
                        <a:rPr lang="en-US" dirty="0"/>
                        <a:t>array() </a:t>
                      </a:r>
                      <a:r>
                        <a:rPr lang="th-TH" dirty="0"/>
                        <a:t>หรือ 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ยืดหยุ่น (ไม่ต้องกำหนดขนาด)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ไม่ต้องประกาศล่วงหน้า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343945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 ใช้ {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ขนาดคงที่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ต้องประกาศชนิดข้อมูล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91965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th-TH" dirty="0"/>
                        <a:t>   </a:t>
                      </a:r>
                      <a:r>
                        <a:rPr lang="en-US" dirty="0"/>
                        <a:t>C	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 ใช้ {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ขนาดคงที่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ต้องประกาศชนิดข้อมูล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399138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 ใช้ [ ] (</a:t>
                      </a:r>
                      <a:r>
                        <a:rPr lang="en-US" dirty="0"/>
                        <a:t>List)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ยืดหยุ่น (ขยายได้)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/>
                        <a:t>ไม่ต้องประกาศชนิดข้อมูล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928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9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5A3672-56DA-46A4-8034-DD3B1F02BA36}"/>
              </a:ext>
            </a:extLst>
          </p:cNvPr>
          <p:cNvSpPr txBox="1">
            <a:spLocks/>
          </p:cNvSpPr>
          <p:nvPr/>
        </p:nvSpPr>
        <p:spPr bwMode="auto">
          <a:xfrm>
            <a:off x="1038225" y="3328305"/>
            <a:ext cx="965562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94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58A7E48-D1A9-4E23-ABF0-D7B68E9F3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96917" y="1418076"/>
            <a:ext cx="9939338" cy="9906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Indexed Arrays</a:t>
            </a:r>
            <a:br>
              <a:rPr lang="en-US" sz="4800" dirty="0"/>
            </a:br>
            <a:r>
              <a:rPr lang="th-TH" sz="4800" dirty="0">
                <a:solidFill>
                  <a:schemeClr val="bg1">
                    <a:lumMod val="95000"/>
                  </a:schemeClr>
                </a:solidFill>
                <a:cs typeface="TH Sarabun New" panose="020B0500040200020003"/>
              </a:rPr>
              <a:t>คืออะไร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cs typeface="TH Sarabun New" panose="020B0500040200020003"/>
              </a:rPr>
              <a:t>?</a:t>
            </a:r>
            <a:endParaRPr lang="th-TH" altLang="th-T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EFDA-4BD2-42DC-9CEC-BD16AF65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3" y="3082159"/>
            <a:ext cx="9329738" cy="1899746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th-TH" altLang="th-TH" dirty="0"/>
              <a:t> </a:t>
            </a:r>
            <a:r>
              <a:rPr lang="th-TH" dirty="0"/>
              <a:t>อาเรย์ที่เก็บข้อมูลหลายๆ ตัวไว้ในที่เดียวกัน </a:t>
            </a:r>
          </a:p>
          <a:p>
            <a:pPr marL="0" indent="0" algn="ctr">
              <a:buNone/>
            </a:pPr>
            <a:r>
              <a:rPr lang="th-TH" dirty="0"/>
              <a:t>แล้วใช้ตัวเลข (</a:t>
            </a:r>
            <a:r>
              <a:rPr lang="en-US" dirty="0"/>
              <a:t>index) </a:t>
            </a:r>
            <a:r>
              <a:rPr lang="th-TH" dirty="0"/>
              <a:t>เป็นตัวชี้ตำแหน่งของค่าในอาเรย์แต่ละตัว</a:t>
            </a:r>
          </a:p>
          <a:p>
            <a:pPr marL="0" indent="0" algn="ctr">
              <a:buNone/>
            </a:pPr>
            <a:r>
              <a:rPr lang="th-TH" dirty="0"/>
              <a:t>โดยค่า </a:t>
            </a:r>
            <a:r>
              <a:rPr lang="en-US" dirty="0"/>
              <a:t>index </a:t>
            </a:r>
            <a:r>
              <a:rPr lang="th-TH" dirty="0"/>
              <a:t>จะเริ่มต้นจาก 0  แล้วเพิ่มขึ้นทีละ 1 ต่อไปเรื่อย ๆ ตามลำดับ</a:t>
            </a:r>
            <a:endParaRPr lang="th-TH" altLang="th-TH" dirty="0"/>
          </a:p>
          <a:p>
            <a:pPr algn="ctr" fontAlgn="auto">
              <a:spcAft>
                <a:spcPts val="0"/>
              </a:spcAft>
              <a:defRPr/>
            </a:pPr>
            <a:endParaRPr lang="th-TH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B46F4D3-3868-4AC9-806C-AA12ACCA797A}"/>
              </a:ext>
            </a:extLst>
          </p:cNvPr>
          <p:cNvSpPr txBox="1">
            <a:spLocks/>
          </p:cNvSpPr>
          <p:nvPr/>
        </p:nvSpPr>
        <p:spPr bwMode="auto">
          <a:xfrm>
            <a:off x="576372" y="2979682"/>
            <a:ext cx="10786241" cy="89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th-TH" sz="5400" dirty="0"/>
              <a:t>วิธีการสร้าง </a:t>
            </a:r>
            <a:r>
              <a:rPr lang="en-US" sz="5400" dirty="0"/>
              <a:t>Indexed Arrays</a:t>
            </a:r>
            <a:endParaRPr lang="th-TH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139A50DC-F64F-4924-BE37-EECEB9D69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1169194"/>
            <a:ext cx="3248026" cy="990600"/>
          </a:xfrm>
        </p:spPr>
        <p:txBody>
          <a:bodyPr>
            <a:normAutofit/>
          </a:bodyPr>
          <a:lstStyle/>
          <a:p>
            <a:pPr algn="ctr"/>
            <a:r>
              <a:rPr lang="en-US" altLang="th-TH" sz="4800" dirty="0"/>
              <a:t>Syntax :</a:t>
            </a:r>
            <a:endParaRPr lang="th-TH" altLang="th-TH" sz="4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814F8E-3047-482B-84BA-C4F3A4A6BF56}"/>
              </a:ext>
            </a:extLst>
          </p:cNvPr>
          <p:cNvSpPr/>
          <p:nvPr/>
        </p:nvSpPr>
        <p:spPr>
          <a:xfrm>
            <a:off x="707230" y="2159794"/>
            <a:ext cx="8667750" cy="145018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$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ชื่ออาเรย์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 = array(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 1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, 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 2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,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 ค่าที่ 3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)</a:t>
            </a:r>
            <a:endParaRPr lang="th-TH" b="1" dirty="0">
              <a:solidFill>
                <a:sysClr val="windowText" lastClr="000000"/>
              </a:solidFill>
              <a:cs typeface="TH Sarabun New" panose="020B0500040200020003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4F7F-BA38-47A7-9BDF-4DD739054036}"/>
              </a:ext>
            </a:extLst>
          </p:cNvPr>
          <p:cNvSpPr txBox="1"/>
          <p:nvPr/>
        </p:nvSpPr>
        <p:spPr>
          <a:xfrm>
            <a:off x="2523807" y="517477"/>
            <a:ext cx="4805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FFC000"/>
                </a:solidFill>
                <a:cs typeface="TH Sarabun New" panose="020B0500040200020003"/>
              </a:rPr>
              <a:t>วิธีที่ 1: ใช้ฟังก์ชัน </a:t>
            </a:r>
            <a:r>
              <a:rPr lang="en-US" sz="4400" b="1" dirty="0">
                <a:solidFill>
                  <a:srgbClr val="FFC000"/>
                </a:solidFill>
                <a:cs typeface="TH Sarabun New" panose="020B0500040200020003"/>
              </a:rPr>
              <a:t>array()</a:t>
            </a:r>
            <a:endParaRPr lang="th-TH" sz="4400" b="1" dirty="0">
              <a:solidFill>
                <a:srgbClr val="FFC000"/>
              </a:solidFill>
              <a:cs typeface="TH Sarabun New" panose="020B0500040200020003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716793F-E5E1-4722-A42A-F052E9385E59}"/>
              </a:ext>
            </a:extLst>
          </p:cNvPr>
          <p:cNvSpPr txBox="1">
            <a:spLocks/>
          </p:cNvSpPr>
          <p:nvPr/>
        </p:nvSpPr>
        <p:spPr bwMode="auto">
          <a:xfrm>
            <a:off x="-800100" y="3234487"/>
            <a:ext cx="4528457" cy="20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4D45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dirty="0">
                <a:cs typeface="TH Sarabun New" panose="020B0500040200020003"/>
              </a:rPr>
              <a:t>ตัวอย่างโค้ด</a:t>
            </a:r>
            <a:endParaRPr lang="th-TH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245EB10F-B3F4-48F0-87FA-A4DF0197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" y="4482851"/>
            <a:ext cx="5589979" cy="165585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E4546-E584-4C62-B3C2-F2A04BF9365A}"/>
              </a:ext>
            </a:extLst>
          </p:cNvPr>
          <p:cNvSpPr/>
          <p:nvPr/>
        </p:nvSpPr>
        <p:spPr>
          <a:xfrm>
            <a:off x="6991351" y="5010449"/>
            <a:ext cx="2628899" cy="1330074"/>
          </a:xfrm>
          <a:prstGeom prst="round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000"/>
                </a:solidFill>
              </a:rPr>
              <a:t>Apple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Banana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Cherry</a:t>
            </a:r>
            <a:endParaRPr lang="th-TH" sz="2000" dirty="0">
              <a:solidFill>
                <a:srgbClr val="008000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6F8D502-1BC1-4CBA-B513-151F3EED8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2" y="4191296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rgbClr val="008000"/>
                </a:solidFill>
              </a:rPr>
              <a:t>output :</a:t>
            </a:r>
            <a:endParaRPr lang="th-TH" altLang="th-TH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74A5C-F62F-4310-8095-CB05F7A3FA73}"/>
              </a:ext>
            </a:extLst>
          </p:cNvPr>
          <p:cNvSpPr txBox="1"/>
          <p:nvPr/>
        </p:nvSpPr>
        <p:spPr>
          <a:xfrm>
            <a:off x="2783429" y="603202"/>
            <a:ext cx="4389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FFC000"/>
                </a:solidFill>
                <a:cs typeface="TH Sarabun New" panose="020B0500040200020003"/>
              </a:rPr>
              <a:t>วิธีที่ 2: ใช้เครื่องหมาย [ ]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D269C7-F726-41AC-AC81-C6DE11A95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97781"/>
            <a:ext cx="3248026" cy="990600"/>
          </a:xfrm>
        </p:spPr>
        <p:txBody>
          <a:bodyPr>
            <a:normAutofit/>
          </a:bodyPr>
          <a:lstStyle/>
          <a:p>
            <a:pPr algn="ctr"/>
            <a:r>
              <a:rPr lang="en-US" altLang="th-TH" sz="4800" dirty="0"/>
              <a:t>Syntax :</a:t>
            </a:r>
            <a:endParaRPr lang="th-TH" altLang="th-TH" sz="4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473D3F-A17D-4551-83F2-C7A51DAE26A4}"/>
              </a:ext>
            </a:extLst>
          </p:cNvPr>
          <p:cNvSpPr/>
          <p:nvPr/>
        </p:nvSpPr>
        <p:spPr>
          <a:xfrm>
            <a:off x="688180" y="2247901"/>
            <a:ext cx="8667750" cy="137398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$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ชื่ออาเรย์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 = [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 1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, 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 2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,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 ค่าที่ 3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]</a:t>
            </a:r>
            <a:endParaRPr lang="th-TH" b="1" dirty="0">
              <a:solidFill>
                <a:sysClr val="windowText" lastClr="000000"/>
              </a:solidFill>
              <a:cs typeface="TH Sarabun New" panose="020B0500040200020003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15FF0FF-76CA-4210-93D6-AC5FEBF9D13B}"/>
              </a:ext>
            </a:extLst>
          </p:cNvPr>
          <p:cNvSpPr txBox="1">
            <a:spLocks/>
          </p:cNvSpPr>
          <p:nvPr/>
        </p:nvSpPr>
        <p:spPr bwMode="auto">
          <a:xfrm>
            <a:off x="-733425" y="3163639"/>
            <a:ext cx="4528457" cy="20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4D45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dirty="0">
                <a:cs typeface="TH Sarabun New" panose="020B0500040200020003"/>
              </a:rPr>
              <a:t>ตัวอย่างโค้ด</a:t>
            </a:r>
            <a:endParaRPr lang="th-T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8DA19-A591-412B-B7AD-AEABDC58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8" y="4492377"/>
            <a:ext cx="3951764" cy="1762421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18D01E23-9129-48CF-BDC3-C0DCF77D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798" y="4168690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rgbClr val="008000"/>
                </a:solidFill>
              </a:rPr>
              <a:t>output :</a:t>
            </a:r>
            <a:endParaRPr lang="th-TH" altLang="th-TH" dirty="0">
              <a:solidFill>
                <a:srgbClr val="008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91ADDD-A43C-4E6F-8F9E-9FFE9AF6D206}"/>
              </a:ext>
            </a:extLst>
          </p:cNvPr>
          <p:cNvSpPr/>
          <p:nvPr/>
        </p:nvSpPr>
        <p:spPr>
          <a:xfrm>
            <a:off x="6096000" y="4902799"/>
            <a:ext cx="2628899" cy="1606598"/>
          </a:xfrm>
          <a:prstGeom prst="round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000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3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5</a:t>
            </a:r>
            <a:endParaRPr lang="th-TH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6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2FABF2-449D-4AB2-86CD-2C17D1C97A65}"/>
              </a:ext>
            </a:extLst>
          </p:cNvPr>
          <p:cNvSpPr txBox="1"/>
          <p:nvPr/>
        </p:nvSpPr>
        <p:spPr>
          <a:xfrm>
            <a:off x="2961957" y="439566"/>
            <a:ext cx="3847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FFC000"/>
                </a:solidFill>
                <a:cs typeface="TH Sarabun New" panose="020B0500040200020003"/>
              </a:rPr>
              <a:t>วิธีที่ 3: เพิ่มค่าทีละตัว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B48A7F7-9524-42C9-812B-10D4B88B2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6677" y="944564"/>
            <a:ext cx="3248026" cy="990600"/>
          </a:xfrm>
        </p:spPr>
        <p:txBody>
          <a:bodyPr>
            <a:normAutofit/>
          </a:bodyPr>
          <a:lstStyle/>
          <a:p>
            <a:pPr algn="ctr"/>
            <a:r>
              <a:rPr lang="en-US" altLang="th-TH" sz="4800" dirty="0"/>
              <a:t>Syntax :</a:t>
            </a:r>
            <a:endParaRPr lang="th-TH" altLang="th-TH" sz="4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0059D7-EE99-427D-A17A-4740499D5D6D}"/>
              </a:ext>
            </a:extLst>
          </p:cNvPr>
          <p:cNvSpPr/>
          <p:nvPr/>
        </p:nvSpPr>
        <p:spPr>
          <a:xfrm>
            <a:off x="661543" y="1769640"/>
            <a:ext cx="8667750" cy="18899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$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ชื่ออาเรย์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 = [ ]</a:t>
            </a:r>
          </a:p>
          <a:p>
            <a:pPr algn="ctr"/>
            <a:r>
              <a:rPr lang="th-TH" b="1" dirty="0">
                <a:solidFill>
                  <a:schemeClr val="accent6">
                    <a:lumMod val="75000"/>
                  </a:schemeClr>
                </a:solidFill>
                <a:cs typeface="TH Sarabun New" panose="020B0500040200020003"/>
              </a:rPr>
              <a:t>// เพิ่มค่าทีละตัวเข้าไปในอาเรย์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$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ชื่ออาเรย์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[]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 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= “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 1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”;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$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ชื่ออาเรย์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[]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 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= “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 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2”;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C5EFF6-BD89-4763-B95C-4FF9E554C426}"/>
              </a:ext>
            </a:extLst>
          </p:cNvPr>
          <p:cNvSpPr txBox="1">
            <a:spLocks/>
          </p:cNvSpPr>
          <p:nvPr/>
        </p:nvSpPr>
        <p:spPr bwMode="auto">
          <a:xfrm>
            <a:off x="-706892" y="3363960"/>
            <a:ext cx="4528457" cy="142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4D45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dirty="0">
                <a:cs typeface="TH Sarabun New" panose="020B0500040200020003"/>
              </a:rPr>
              <a:t>ตัวอย่างโค้ด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3C3A4A-E7E7-4211-887D-329CD338E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3" y="4220197"/>
            <a:ext cx="3845310" cy="2634356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8B1DD24C-5817-4693-B976-F4731A123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055" y="4296071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rgbClr val="008000"/>
                </a:solidFill>
              </a:rPr>
              <a:t>output :</a:t>
            </a:r>
            <a:endParaRPr lang="th-TH" altLang="th-TH" dirty="0">
              <a:solidFill>
                <a:srgbClr val="008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1EE7F8-B068-4B4F-977C-068D98F7D2F1}"/>
              </a:ext>
            </a:extLst>
          </p:cNvPr>
          <p:cNvSpPr/>
          <p:nvPr/>
        </p:nvSpPr>
        <p:spPr>
          <a:xfrm>
            <a:off x="6343651" y="5088360"/>
            <a:ext cx="2628899" cy="1330074"/>
          </a:xfrm>
          <a:prstGeom prst="round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000"/>
                </a:solidFill>
              </a:rPr>
              <a:t>Apple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Banana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Cherry</a:t>
            </a:r>
            <a:endParaRPr lang="th-TH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A8247-CC49-4718-B205-AF085A437653}"/>
              </a:ext>
            </a:extLst>
          </p:cNvPr>
          <p:cNvSpPr txBox="1">
            <a:spLocks/>
          </p:cNvSpPr>
          <p:nvPr/>
        </p:nvSpPr>
        <p:spPr bwMode="auto">
          <a:xfrm>
            <a:off x="1224072" y="522232"/>
            <a:ext cx="10786241" cy="89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5400" dirty="0"/>
              <a:t>Change Value (</a:t>
            </a:r>
            <a:r>
              <a:rPr lang="th-TH" sz="5400" dirty="0"/>
              <a:t>การเปลี่ยนค่า)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D630541-8C6D-44AE-9FA3-DE09CD9A2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4973" y="1258942"/>
            <a:ext cx="3248026" cy="990600"/>
          </a:xfrm>
        </p:spPr>
        <p:txBody>
          <a:bodyPr>
            <a:normAutofit/>
          </a:bodyPr>
          <a:lstStyle/>
          <a:p>
            <a:pPr algn="ctr"/>
            <a:r>
              <a:rPr lang="en-US" altLang="th-TH" sz="4800" dirty="0"/>
              <a:t>Syntax :</a:t>
            </a:r>
            <a:endParaRPr lang="th-TH" altLang="th-TH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98853-3FD3-4921-87FF-3CEEF466F716}"/>
              </a:ext>
            </a:extLst>
          </p:cNvPr>
          <p:cNvSpPr/>
          <p:nvPr/>
        </p:nvSpPr>
        <p:spPr>
          <a:xfrm>
            <a:off x="2767016" y="2111594"/>
            <a:ext cx="8703089" cy="228394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&lt;?php</a:t>
            </a:r>
          </a:p>
          <a:p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$number = 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ค่าเดิม 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; echo "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ค่าเดิม: " . $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number;</a:t>
            </a:r>
          </a:p>
          <a:p>
            <a:endParaRPr lang="en-US" b="1" dirty="0">
              <a:solidFill>
                <a:sysClr val="windowText" lastClr="000000"/>
              </a:solidFill>
              <a:cs typeface="TH Sarabun New" panose="020B0500040200020003"/>
            </a:endParaRPr>
          </a:p>
          <a:p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$number = 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ค่าที่เปลี่ยนแล้ว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; echo "</a:t>
            </a:r>
            <a:r>
              <a:rPr lang="th-TH" b="1" dirty="0">
                <a:solidFill>
                  <a:sysClr val="windowText" lastClr="000000"/>
                </a:solidFill>
                <a:cs typeface="TH Sarabun New" panose="020B0500040200020003"/>
              </a:rPr>
              <a:t>ค่าที่เปลี่ยนแล้ว: " . $</a:t>
            </a:r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number;</a:t>
            </a:r>
          </a:p>
          <a:p>
            <a:r>
              <a:rPr lang="en-US" b="1" dirty="0">
                <a:solidFill>
                  <a:sysClr val="windowText" lastClr="000000"/>
                </a:solidFill>
                <a:cs typeface="TH Sarabun New" panose="020B0500040200020003"/>
              </a:rPr>
              <a:t>?&gt;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01C7ED8-8BDD-4CE7-AC90-6024A11249E9}"/>
              </a:ext>
            </a:extLst>
          </p:cNvPr>
          <p:cNvSpPr txBox="1">
            <a:spLocks/>
          </p:cNvSpPr>
          <p:nvPr/>
        </p:nvSpPr>
        <p:spPr bwMode="auto">
          <a:xfrm>
            <a:off x="1064757" y="4053469"/>
            <a:ext cx="4528457" cy="142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4D45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sz="3200" dirty="0">
                <a:cs typeface="TH Sarabun New" panose="020B0500040200020003"/>
              </a:rPr>
              <a:t>ตัวอย่างโค้ด</a:t>
            </a:r>
            <a:endParaRPr lang="th-TH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0D868-8D37-4519-B464-482E6132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08" y="4882144"/>
            <a:ext cx="4367682" cy="197585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384923-3212-4221-9795-81A227B2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643597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rgbClr val="008000"/>
                </a:solidFill>
              </a:rPr>
              <a:t>output :</a:t>
            </a:r>
            <a:endParaRPr lang="th-TH" altLang="th-TH" dirty="0">
              <a:solidFill>
                <a:srgbClr val="008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7DF366-0997-4452-B4A8-461EBEA55734}"/>
              </a:ext>
            </a:extLst>
          </p:cNvPr>
          <p:cNvSpPr/>
          <p:nvPr/>
        </p:nvSpPr>
        <p:spPr>
          <a:xfrm>
            <a:off x="8201026" y="5336010"/>
            <a:ext cx="2314574" cy="1247408"/>
          </a:xfrm>
          <a:prstGeom prst="round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th-TH" sz="2400" dirty="0">
                <a:solidFill>
                  <a:srgbClr val="008000"/>
                </a:solidFill>
                <a:cs typeface="TH Sarabun New" panose="020B0500040200020003"/>
              </a:rPr>
              <a:t>ค่าเดิม</a:t>
            </a:r>
            <a:r>
              <a:rPr lang="en-US" sz="2400" dirty="0">
                <a:solidFill>
                  <a:srgbClr val="008000"/>
                </a:solidFill>
                <a:cs typeface="TH Sarabun New" panose="020B0500040200020003"/>
              </a:rPr>
              <a:t>:</a:t>
            </a:r>
            <a:r>
              <a:rPr lang="th-TH" sz="2400" dirty="0">
                <a:solidFill>
                  <a:srgbClr val="008000"/>
                </a:solidFill>
                <a:cs typeface="TH Sarabun New" panose="020B0500040200020003"/>
              </a:rPr>
              <a:t> 10</a:t>
            </a:r>
          </a:p>
          <a:p>
            <a:r>
              <a:rPr lang="th-TH" sz="2400" dirty="0">
                <a:solidFill>
                  <a:srgbClr val="008000"/>
                </a:solidFill>
                <a:cs typeface="TH Sarabun New" panose="020B0500040200020003"/>
              </a:rPr>
              <a:t>ค่าที่เปลี่ยนแล้ว</a:t>
            </a:r>
            <a:r>
              <a:rPr lang="en-US" sz="2400" dirty="0">
                <a:solidFill>
                  <a:srgbClr val="008000"/>
                </a:solidFill>
                <a:cs typeface="TH Sarabun New" panose="020B0500040200020003"/>
              </a:rPr>
              <a:t>: </a:t>
            </a:r>
            <a:r>
              <a:rPr lang="en-US" sz="2000" dirty="0">
                <a:solidFill>
                  <a:srgbClr val="008000"/>
                </a:solidFill>
                <a:cs typeface="TH Sarabun New" panose="020B0500040200020003"/>
              </a:rPr>
              <a:t>20</a:t>
            </a:r>
            <a:endParaRPr lang="th-TH" sz="2000" dirty="0">
              <a:solidFill>
                <a:srgbClr val="008000"/>
              </a:solidFill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24472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B9C9FA-22F0-42B4-B497-225AF95A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720"/>
            <a:ext cx="9655629" cy="990600"/>
          </a:xfrm>
        </p:spPr>
        <p:txBody>
          <a:bodyPr>
            <a:normAutofit/>
          </a:bodyPr>
          <a:lstStyle/>
          <a:p>
            <a:pPr algn="ctr"/>
            <a:r>
              <a:rPr lang="th-TH" sz="4400" dirty="0"/>
              <a:t>เปรียบเทียบกับภาษา </a:t>
            </a:r>
            <a:r>
              <a:rPr lang="en-US" sz="4400" dirty="0"/>
              <a:t>PHP/Java/C/Python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6B7CD2D-FF13-43C6-B2E9-00336CC9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3180" y="1512399"/>
            <a:ext cx="224677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PHP :</a:t>
            </a:r>
            <a:endParaRPr lang="th-TH" altLang="th-TH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68659-2138-42A2-B8A3-B572580A7FCD}"/>
              </a:ext>
            </a:extLst>
          </p:cNvPr>
          <p:cNvSpPr txBox="1"/>
          <p:nvPr/>
        </p:nvSpPr>
        <p:spPr>
          <a:xfrm>
            <a:off x="1734991" y="169455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อาร์เรย์มีการจัดการแบบ </a:t>
            </a:r>
            <a:r>
              <a:rPr lang="en-US" sz="2400" b="1" dirty="0">
                <a:solidFill>
                  <a:schemeClr val="bg1"/>
                </a:solidFill>
                <a:cs typeface="TH Sarabun New" panose="020B0500040200020003"/>
              </a:rPr>
              <a:t>Dynamic </a:t>
            </a:r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ไม่จำเป็นต้องประกาศขนาดล่วงหน้า</a:t>
            </a:r>
          </a:p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สามารถเพิ่มหรือลดข้อมูลในอาร์เรย์ได้อย่างยืดหยุ่น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E376687-33F6-421D-8E59-E3A8AF86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3180" y="2514300"/>
            <a:ext cx="224677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 :</a:t>
            </a:r>
            <a:endParaRPr lang="th-TH" altLang="th-TH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E6875-AA46-4270-9A7D-61FE2A7F82AF}"/>
              </a:ext>
            </a:extLst>
          </p:cNvPr>
          <p:cNvSpPr txBox="1"/>
          <p:nvPr/>
        </p:nvSpPr>
        <p:spPr>
          <a:xfrm>
            <a:off x="1712259" y="2782813"/>
            <a:ext cx="7657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อาร์เรย์มีขนาดคงที่เมื่อสร้างขึ้น และชนิดข้อมูลต้องกำหนดไว้ชัดเจนตั้งแต่เริ่มต้น</a:t>
            </a:r>
          </a:p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ไม่สามารถเพิ่มหรือลดขนาดได้ภายหลัง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155A8C8-3243-4014-82C1-C9EB5775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2828" y="3659688"/>
            <a:ext cx="224677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 :</a:t>
            </a:r>
            <a:endParaRPr lang="th-TH" altLang="th-TH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1024E-418A-443F-B8D9-12DD58A4842D}"/>
              </a:ext>
            </a:extLst>
          </p:cNvPr>
          <p:cNvSpPr txBox="1"/>
          <p:nvPr/>
        </p:nvSpPr>
        <p:spPr>
          <a:xfrm>
            <a:off x="1712259" y="3924155"/>
            <a:ext cx="6353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ต้องประกาศขนาดของอาร์เรย์ล่วงหน้าและชนิดข้อมูลก็ต้องชัดเจน </a:t>
            </a:r>
          </a:p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ไม่สามารถเปลี่ยนชนิดข้อมูลได้หลังจากประกาศ 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33CE026-5C0F-4655-A8E5-00F806E7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99270"/>
            <a:ext cx="224677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:</a:t>
            </a:r>
            <a:endParaRPr lang="th-TH" altLang="th-TH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3D529-3B6F-42A6-86C7-0FF4F2C8A57E}"/>
              </a:ext>
            </a:extLst>
          </p:cNvPr>
          <p:cNvSpPr txBox="1"/>
          <p:nvPr/>
        </p:nvSpPr>
        <p:spPr>
          <a:xfrm>
            <a:off x="1979888" y="4930102"/>
            <a:ext cx="785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อาร์เรย์ถูกแทนที่ด้วยโครงสร้างข้อมูลที่เรียกว่า </a:t>
            </a:r>
            <a:r>
              <a:rPr lang="en-US" sz="2400" b="1" dirty="0">
                <a:solidFill>
                  <a:schemeClr val="bg1"/>
                </a:solidFill>
                <a:cs typeface="TH Sarabun New" panose="020B0500040200020003"/>
              </a:rPr>
              <a:t>List </a:t>
            </a:r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ซึ่งมีความยืดหยุ่นสูง </a:t>
            </a:r>
          </a:p>
          <a:p>
            <a:r>
              <a:rPr lang="th-TH" sz="2400" b="1" dirty="0">
                <a:solidFill>
                  <a:schemeClr val="bg1"/>
                </a:solidFill>
                <a:cs typeface="TH Sarabun New" panose="020B0500040200020003"/>
              </a:rPr>
              <a:t>สามารถเพิ่ม ลด หรือเปลี่ยนแปลงขนาดได้ตลอดเวลา โดยไม่ต้องกำหนดชนิดข้อมูล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413444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47E5-45B9-4CA8-9134-3DFC3C4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413655"/>
            <a:ext cx="9655629" cy="990600"/>
          </a:xfrm>
        </p:spPr>
        <p:txBody>
          <a:bodyPr>
            <a:normAutofit/>
          </a:bodyPr>
          <a:lstStyle/>
          <a:p>
            <a:pPr algn="ctr"/>
            <a:r>
              <a:rPr lang="th-TH" sz="4400" dirty="0"/>
              <a:t>เปรียบเทียบกับภาษา </a:t>
            </a:r>
            <a:r>
              <a:rPr lang="en-US" sz="4400" dirty="0"/>
              <a:t>PHP/Java/C/Python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952810-816C-4E62-A5E1-E6CD1B3D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404255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ภาษา </a:t>
            </a:r>
            <a:r>
              <a:rPr lang="en-US" alt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PHP</a:t>
            </a:r>
            <a:endParaRPr lang="th-TH" altLang="th-TH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E9168-C6F0-4106-B085-75FDE760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62" y="2394855"/>
            <a:ext cx="6101818" cy="168184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0FB250E-74AA-4CCA-8230-80119874C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2" y="4076700"/>
            <a:ext cx="324802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th-TH" dirty="0">
                <a:solidFill>
                  <a:schemeClr val="bg1">
                    <a:lumMod val="85000"/>
                  </a:schemeClr>
                </a:solidFill>
              </a:rPr>
              <a:t>output :</a:t>
            </a:r>
            <a:endParaRPr lang="th-TH" altLang="th-TH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19445-9E9B-4A76-AED3-B8C893322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62" y="4935816"/>
            <a:ext cx="2693749" cy="1329825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7D4D64-EEFD-40EA-81FA-35C26F6F4338}"/>
              </a:ext>
            </a:extLst>
          </p:cNvPr>
          <p:cNvSpPr/>
          <p:nvPr/>
        </p:nvSpPr>
        <p:spPr>
          <a:xfrm>
            <a:off x="8470479" y="4269499"/>
            <a:ext cx="2880599" cy="1996142"/>
          </a:xfrm>
          <a:prstGeom prst="wedgeRoundRectCallout">
            <a:avLst>
              <a:gd name="adj1" fmla="val -147638"/>
              <a:gd name="adj2" fmla="val -10043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Foreach </a:t>
            </a:r>
            <a:r>
              <a:rPr lang="th-TH" sz="2000" dirty="0"/>
              <a:t>ใช้วนลูป</a:t>
            </a:r>
          </a:p>
          <a:p>
            <a:pPr algn="ctr"/>
            <a:r>
              <a:rPr lang="th-TH" sz="2000" dirty="0"/>
              <a:t>สมาชิกทั้งหมดในอาเรย์ $</a:t>
            </a:r>
            <a:r>
              <a:rPr lang="en-US" sz="2000" dirty="0"/>
              <a:t>cities </a:t>
            </a:r>
            <a:r>
              <a:rPr lang="th-TH" sz="2000" dirty="0"/>
              <a:t>ในแต่ละครั้งของลูป ค่าสมาชิกปัจจุบันจะถูกเก็บไว้ในตัวแปร $</a:t>
            </a:r>
            <a:r>
              <a:rPr lang="en-US" sz="2000" dirty="0"/>
              <a:t>city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20364932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EC98068A67C4E822E66E399643415" ma:contentTypeVersion="11" ma:contentTypeDescription="Create a new document." ma:contentTypeScope="" ma:versionID="184f822bc64306c778d369f5b8c23c64">
  <xsd:schema xmlns:xsd="http://www.w3.org/2001/XMLSchema" xmlns:xs="http://www.w3.org/2001/XMLSchema" xmlns:p="http://schemas.microsoft.com/office/2006/metadata/properties" xmlns:ns2="0818a1d9-48b6-4047-805f-986ecc1fecbe" xmlns:ns3="640f5aca-ee36-43bd-97a0-a5df9b253e64" targetNamespace="http://schemas.microsoft.com/office/2006/metadata/properties" ma:root="true" ma:fieldsID="9f97da10b8ef76837f9f341ef5ac9554" ns2:_="" ns3:_="">
    <xsd:import namespace="0818a1d9-48b6-4047-805f-986ecc1fecbe"/>
    <xsd:import namespace="640f5aca-ee36-43bd-97a0-a5df9b253e6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8a1d9-48b6-4047-805f-986ecc1fecb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f5aca-ee36-43bd-97a0-a5df9b253e64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6f1f6495-711d-45b0-89aa-e6b199bf8199}" ma:internalName="TaxCatchAll" ma:showField="CatchAllData" ma:web="640f5aca-ee36-43bd-97a0-a5df9b253e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CF2BEB-24F1-47CC-B51D-43E39D81B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8a1d9-48b6-4047-805f-986ecc1fecbe"/>
    <ds:schemaRef ds:uri="640f5aca-ee36-43bd-97a0-a5df9b253e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EBC7A1-DB31-418C-994E-6D814574666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255</TotalTime>
  <Words>572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TH Sarabun New</vt:lpstr>
      <vt:lpstr>ธีมของ Office</vt:lpstr>
      <vt:lpstr>Array Indexed Arrays</vt:lpstr>
      <vt:lpstr>Indexed Arrays คืออะไร ?</vt:lpstr>
      <vt:lpstr>PowerPoint Presentation</vt:lpstr>
      <vt:lpstr>Syntax :</vt:lpstr>
      <vt:lpstr>Syntax :</vt:lpstr>
      <vt:lpstr>Syntax :</vt:lpstr>
      <vt:lpstr>Syntax :</vt:lpstr>
      <vt:lpstr>เปรียบเทียบกับภาษา PHP/Java/C/Python</vt:lpstr>
      <vt:lpstr>เปรียบเทียบกับภาษา PHP/Java/C/Python</vt:lpstr>
      <vt:lpstr>เปรียบเทียบกับภาษา PHP/Java/C/Python</vt:lpstr>
      <vt:lpstr>เปรียบเทียบกับภาษา PHP/Java/C/Python</vt:lpstr>
      <vt:lpstr>เปรียบเทียบกับภาษา PHP/Java/C/Python</vt:lpstr>
      <vt:lpstr>สรุปการเปรียบเทียบกับภาษา PHP/Java/C/Python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ตาหวาน โจ้</dc:creator>
  <cp:lastModifiedBy>ตาหวาน โจ้</cp:lastModifiedBy>
  <cp:revision>25</cp:revision>
  <dcterms:created xsi:type="dcterms:W3CDTF">2024-10-06T08:43:17Z</dcterms:created>
  <dcterms:modified xsi:type="dcterms:W3CDTF">2024-10-10T06:34:08Z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lpwstr/>
  </property>
  <property fmtid="{D5CDD505-2E9C-101B-9397-08002B2CF9AE}" pid="3" name="display_urn:schemas-microsoft-com:office:office#Editor">
    <vt:lpwstr>Tasanawan Soonklang</vt:lpwstr>
  </property>
  <property fmtid="{D5CDD505-2E9C-101B-9397-08002B2CF9AE}" pid="4" name="Order">
    <vt:lpwstr>500.000000000000</vt:lpwstr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display_urn:schemas-microsoft-com:office:office#Author">
    <vt:lpwstr>Tasanawan Soonklang</vt:lpwstr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ReferenceId">
    <vt:lpwstr/>
  </property>
  <property fmtid="{D5CDD505-2E9C-101B-9397-08002B2CF9AE}" pid="11" name="ContentTypeId">
    <vt:lpwstr>0x010100C5141BBE9292EA41A4C130F160723B79</vt:lpwstr>
  </property>
  <property fmtid="{D5CDD505-2E9C-101B-9397-08002B2CF9AE}" pid="12" name="TriggerFlowInfo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