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0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527"/>
    <p:restoredTop sz="94674"/>
  </p:normalViewPr>
  <p:slideViewPr>
    <p:cSldViewPr snapToGrid="0" snapToObjects="1">
      <p:cViewPr varScale="1">
        <p:scale>
          <a:sx n="76" d="100"/>
          <a:sy n="76" d="100"/>
        </p:scale>
        <p:origin x="192" y="1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iMac/Desktop/do%20projektu%20Czechy%202020/%20Wyk&#322;ad%204%202020%20.xls"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Users/iMac/Desktop/do%20projektu%20Czechy%202020/Population_structure_and_ageing_YB2019-updat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Users/iMac/Desktop/do%20projektu%20Czechy%202020/Population_structure_and_ageing_YB2019-updat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Data!$A$10</c:f>
              <c:strCache>
                <c:ptCount val="1"/>
                <c:pt idx="0">
                  <c:v>Czech Rep.</c:v>
                </c:pt>
              </c:strCache>
            </c:strRef>
          </c:tx>
          <c:spPr>
            <a:solidFill>
              <a:schemeClr val="accent1"/>
            </a:solidFill>
            <a:ln>
              <a:noFill/>
            </a:ln>
            <a:effectLst/>
          </c:spPr>
          <c:invertIfNegative val="0"/>
          <c:cat>
            <c:strRef>
              <c:f>Data!$B$9:$J$9</c:f>
              <c:strCache>
                <c:ptCount val="9"/>
                <c:pt idx="0">
                  <c:v>1970</c:v>
                </c:pt>
                <c:pt idx="1">
                  <c:v>1980</c:v>
                </c:pt>
                <c:pt idx="2">
                  <c:v>1990</c:v>
                </c:pt>
                <c:pt idx="3">
                  <c:v>1995</c:v>
                </c:pt>
                <c:pt idx="4">
                  <c:v>2000</c:v>
                </c:pt>
                <c:pt idx="5">
                  <c:v>2005</c:v>
                </c:pt>
                <c:pt idx="6">
                  <c:v>2010</c:v>
                </c:pt>
                <c:pt idx="7">
                  <c:v>2015</c:v>
                </c:pt>
                <c:pt idx="8">
                  <c:v>2019</c:v>
                </c:pt>
              </c:strCache>
            </c:strRef>
          </c:cat>
          <c:val>
            <c:numRef>
              <c:f>Data!$B$10:$J$10</c:f>
              <c:numCache>
                <c:formatCode>#,##0.0</c:formatCode>
                <c:ptCount val="9"/>
                <c:pt idx="0">
                  <c:v>33.5</c:v>
                </c:pt>
                <c:pt idx="1">
                  <c:v>32.799999999999997</c:v>
                </c:pt>
                <c:pt idx="2">
                  <c:v>35.1</c:v>
                </c:pt>
                <c:pt idx="3">
                  <c:v>36.200000000000003</c:v>
                </c:pt>
                <c:pt idx="4">
                  <c:v>37.299999999999997</c:v>
                </c:pt>
                <c:pt idx="5">
                  <c:v>38.799999999999997</c:v>
                </c:pt>
                <c:pt idx="6">
                  <c:v>39.6</c:v>
                </c:pt>
                <c:pt idx="7">
                  <c:v>41.1</c:v>
                </c:pt>
                <c:pt idx="8">
                  <c:v>42.6</c:v>
                </c:pt>
              </c:numCache>
            </c:numRef>
          </c:val>
          <c:extLst>
            <c:ext xmlns:c16="http://schemas.microsoft.com/office/drawing/2014/chart" uri="{C3380CC4-5D6E-409C-BE32-E72D297353CC}">
              <c16:uniqueId val="{00000000-0EC3-B24E-848A-968541BF8E1C}"/>
            </c:ext>
          </c:extLst>
        </c:ser>
        <c:ser>
          <c:idx val="1"/>
          <c:order val="1"/>
          <c:tx>
            <c:strRef>
              <c:f>Data!$A$11</c:f>
              <c:strCache>
                <c:ptCount val="1"/>
                <c:pt idx="0">
                  <c:v>Hungary</c:v>
                </c:pt>
              </c:strCache>
            </c:strRef>
          </c:tx>
          <c:spPr>
            <a:solidFill>
              <a:schemeClr val="accent2"/>
            </a:solidFill>
            <a:ln>
              <a:noFill/>
            </a:ln>
            <a:effectLst/>
          </c:spPr>
          <c:invertIfNegative val="0"/>
          <c:cat>
            <c:strRef>
              <c:f>Data!$B$9:$J$9</c:f>
              <c:strCache>
                <c:ptCount val="9"/>
                <c:pt idx="0">
                  <c:v>1970</c:v>
                </c:pt>
                <c:pt idx="1">
                  <c:v>1980</c:v>
                </c:pt>
                <c:pt idx="2">
                  <c:v>1990</c:v>
                </c:pt>
                <c:pt idx="3">
                  <c:v>1995</c:v>
                </c:pt>
                <c:pt idx="4">
                  <c:v>2000</c:v>
                </c:pt>
                <c:pt idx="5">
                  <c:v>2005</c:v>
                </c:pt>
                <c:pt idx="6">
                  <c:v>2010</c:v>
                </c:pt>
                <c:pt idx="7">
                  <c:v>2015</c:v>
                </c:pt>
                <c:pt idx="8">
                  <c:v>2019</c:v>
                </c:pt>
              </c:strCache>
            </c:strRef>
          </c:cat>
          <c:val>
            <c:numRef>
              <c:f>Data!$B$11:$J$11</c:f>
              <c:numCache>
                <c:formatCode>#,##0.0</c:formatCode>
                <c:ptCount val="9"/>
                <c:pt idx="0">
                  <c:v>34.1</c:v>
                </c:pt>
                <c:pt idx="1">
                  <c:v>34.299999999999997</c:v>
                </c:pt>
                <c:pt idx="2">
                  <c:v>36.1</c:v>
                </c:pt>
                <c:pt idx="3">
                  <c:v>37.6</c:v>
                </c:pt>
                <c:pt idx="4">
                  <c:v>38.5</c:v>
                </c:pt>
                <c:pt idx="5">
                  <c:v>38.9</c:v>
                </c:pt>
                <c:pt idx="6">
                  <c:v>39.799999999999997</c:v>
                </c:pt>
                <c:pt idx="7">
                  <c:v>41.6</c:v>
                </c:pt>
                <c:pt idx="8">
                  <c:v>43</c:v>
                </c:pt>
              </c:numCache>
            </c:numRef>
          </c:val>
          <c:extLst>
            <c:ext xmlns:c16="http://schemas.microsoft.com/office/drawing/2014/chart" uri="{C3380CC4-5D6E-409C-BE32-E72D297353CC}">
              <c16:uniqueId val="{00000001-0EC3-B24E-848A-968541BF8E1C}"/>
            </c:ext>
          </c:extLst>
        </c:ser>
        <c:ser>
          <c:idx val="2"/>
          <c:order val="2"/>
          <c:tx>
            <c:strRef>
              <c:f>Data!$A$12</c:f>
              <c:strCache>
                <c:ptCount val="1"/>
                <c:pt idx="0">
                  <c:v>Poland</c:v>
                </c:pt>
              </c:strCache>
            </c:strRef>
          </c:tx>
          <c:spPr>
            <a:solidFill>
              <a:schemeClr val="accent3"/>
            </a:solidFill>
            <a:ln>
              <a:noFill/>
            </a:ln>
            <a:effectLst/>
          </c:spPr>
          <c:invertIfNegative val="0"/>
          <c:cat>
            <c:strRef>
              <c:f>Data!$B$9:$J$9</c:f>
              <c:strCache>
                <c:ptCount val="9"/>
                <c:pt idx="0">
                  <c:v>1970</c:v>
                </c:pt>
                <c:pt idx="1">
                  <c:v>1980</c:v>
                </c:pt>
                <c:pt idx="2">
                  <c:v>1990</c:v>
                </c:pt>
                <c:pt idx="3">
                  <c:v>1995</c:v>
                </c:pt>
                <c:pt idx="4">
                  <c:v>2000</c:v>
                </c:pt>
                <c:pt idx="5">
                  <c:v>2005</c:v>
                </c:pt>
                <c:pt idx="6">
                  <c:v>2010</c:v>
                </c:pt>
                <c:pt idx="7">
                  <c:v>2015</c:v>
                </c:pt>
                <c:pt idx="8">
                  <c:v>2019</c:v>
                </c:pt>
              </c:strCache>
            </c:strRef>
          </c:cat>
          <c:val>
            <c:numRef>
              <c:f>Data!$B$12:$J$12</c:f>
              <c:numCache>
                <c:formatCode>#,##0.0</c:formatCode>
                <c:ptCount val="9"/>
                <c:pt idx="0">
                  <c:v>28.3</c:v>
                </c:pt>
                <c:pt idx="1">
                  <c:v>29.4</c:v>
                </c:pt>
                <c:pt idx="2">
                  <c:v>32.200000000000003</c:v>
                </c:pt>
                <c:pt idx="3">
                  <c:v>33.700000000000003</c:v>
                </c:pt>
                <c:pt idx="4">
                  <c:v>35.1</c:v>
                </c:pt>
                <c:pt idx="5">
                  <c:v>36.5</c:v>
                </c:pt>
                <c:pt idx="6">
                  <c:v>37.9</c:v>
                </c:pt>
                <c:pt idx="7">
                  <c:v>39.6</c:v>
                </c:pt>
                <c:pt idx="8">
                  <c:v>41</c:v>
                </c:pt>
              </c:numCache>
            </c:numRef>
          </c:val>
          <c:extLst>
            <c:ext xmlns:c16="http://schemas.microsoft.com/office/drawing/2014/chart" uri="{C3380CC4-5D6E-409C-BE32-E72D297353CC}">
              <c16:uniqueId val="{00000002-0EC3-B24E-848A-968541BF8E1C}"/>
            </c:ext>
          </c:extLst>
        </c:ser>
        <c:ser>
          <c:idx val="3"/>
          <c:order val="3"/>
          <c:tx>
            <c:strRef>
              <c:f>Data!$A$13</c:f>
              <c:strCache>
                <c:ptCount val="1"/>
                <c:pt idx="0">
                  <c:v>Slovakia</c:v>
                </c:pt>
              </c:strCache>
            </c:strRef>
          </c:tx>
          <c:spPr>
            <a:solidFill>
              <a:schemeClr val="accent4"/>
            </a:solidFill>
            <a:ln>
              <a:noFill/>
            </a:ln>
            <a:effectLst/>
          </c:spPr>
          <c:invertIfNegative val="0"/>
          <c:cat>
            <c:strRef>
              <c:f>Data!$B$9:$J$9</c:f>
              <c:strCache>
                <c:ptCount val="9"/>
                <c:pt idx="0">
                  <c:v>1970</c:v>
                </c:pt>
                <c:pt idx="1">
                  <c:v>1980</c:v>
                </c:pt>
                <c:pt idx="2">
                  <c:v>1990</c:v>
                </c:pt>
                <c:pt idx="3">
                  <c:v>1995</c:v>
                </c:pt>
                <c:pt idx="4">
                  <c:v>2000</c:v>
                </c:pt>
                <c:pt idx="5">
                  <c:v>2005</c:v>
                </c:pt>
                <c:pt idx="6">
                  <c:v>2010</c:v>
                </c:pt>
                <c:pt idx="7">
                  <c:v>2015</c:v>
                </c:pt>
                <c:pt idx="8">
                  <c:v>2019</c:v>
                </c:pt>
              </c:strCache>
            </c:strRef>
          </c:cat>
          <c:val>
            <c:numRef>
              <c:f>Data!$B$13:$J$13</c:f>
              <c:numCache>
                <c:formatCode>#,##0.0</c:formatCode>
                <c:ptCount val="9"/>
                <c:pt idx="0">
                  <c:v>28.3</c:v>
                </c:pt>
                <c:pt idx="1">
                  <c:v>28.7</c:v>
                </c:pt>
                <c:pt idx="2">
                  <c:v>31.2</c:v>
                </c:pt>
                <c:pt idx="3">
                  <c:v>32.4</c:v>
                </c:pt>
                <c:pt idx="4">
                  <c:v>33.9</c:v>
                </c:pt>
                <c:pt idx="5">
                  <c:v>35.4</c:v>
                </c:pt>
                <c:pt idx="6">
                  <c:v>37</c:v>
                </c:pt>
                <c:pt idx="7">
                  <c:v>39</c:v>
                </c:pt>
                <c:pt idx="8">
                  <c:v>40.6</c:v>
                </c:pt>
              </c:numCache>
            </c:numRef>
          </c:val>
          <c:extLst>
            <c:ext xmlns:c16="http://schemas.microsoft.com/office/drawing/2014/chart" uri="{C3380CC4-5D6E-409C-BE32-E72D297353CC}">
              <c16:uniqueId val="{00000003-0EC3-B24E-848A-968541BF8E1C}"/>
            </c:ext>
          </c:extLst>
        </c:ser>
        <c:dLbls>
          <c:showLegendKey val="0"/>
          <c:showVal val="0"/>
          <c:showCatName val="0"/>
          <c:showSerName val="0"/>
          <c:showPercent val="0"/>
          <c:showBubbleSize val="0"/>
        </c:dLbls>
        <c:gapWidth val="150"/>
        <c:axId val="1189057776"/>
        <c:axId val="1189058160"/>
      </c:barChart>
      <c:catAx>
        <c:axId val="1189057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l-PL"/>
          </a:p>
        </c:txPr>
        <c:crossAx val="1189058160"/>
        <c:crosses val="autoZero"/>
        <c:auto val="1"/>
        <c:lblAlgn val="ctr"/>
        <c:lblOffset val="100"/>
        <c:noMultiLvlLbl val="0"/>
      </c:catAx>
      <c:valAx>
        <c:axId val="1189058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pl-PL" sz="700" baseline="0"/>
                  <a:t>median age of population</a:t>
                </a:r>
              </a:p>
            </c:rich>
          </c:tx>
          <c:layout>
            <c:manualLayout>
              <c:xMode val="edge"/>
              <c:yMode val="edge"/>
              <c:x val="4.5015995427440475E-2"/>
              <c:y val="0.1084521287380838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pl-PL"/>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pl-PL"/>
          </a:p>
        </c:txPr>
        <c:crossAx val="118905777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700" b="0" i="0" u="none" strike="noStrike" kern="1200" baseline="0">
                <a:solidFill>
                  <a:schemeClr val="tx1">
                    <a:lumMod val="65000"/>
                    <a:lumOff val="35000"/>
                  </a:schemeClr>
                </a:solidFill>
                <a:latin typeface="+mn-lt"/>
                <a:ea typeface="+mn-ea"/>
                <a:cs typeface="+mn-cs"/>
              </a:defRPr>
            </a:pPr>
            <a:endParaRPr lang="pl-PL"/>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l-P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241810051521341E-2"/>
          <c:y val="0.12128226922360993"/>
          <c:w val="0.9311014942576622"/>
          <c:h val="0.66455100617407159"/>
        </c:manualLayout>
      </c:layout>
      <c:barChart>
        <c:barDir val="col"/>
        <c:grouping val="clustered"/>
        <c:varyColors val="0"/>
        <c:ser>
          <c:idx val="0"/>
          <c:order val="0"/>
          <c:spPr>
            <a:solidFill>
              <a:schemeClr val="accent1"/>
            </a:solidFill>
          </c:spPr>
          <c:invertIfNegative val="0"/>
          <c:dPt>
            <c:idx val="0"/>
            <c:invertIfNegative val="0"/>
            <c:bubble3D val="0"/>
            <c:extLst>
              <c:ext xmlns:c16="http://schemas.microsoft.com/office/drawing/2014/chart" uri="{C3380CC4-5D6E-409C-BE32-E72D297353CC}">
                <c16:uniqueId val="{00000000-A536-D64A-BA4A-C1DF69ACC76E}"/>
              </c:ext>
            </c:extLst>
          </c:dPt>
          <c:dPt>
            <c:idx val="3"/>
            <c:invertIfNegative val="0"/>
            <c:bubble3D val="0"/>
            <c:spPr>
              <a:solidFill>
                <a:schemeClr val="tx2"/>
              </a:solidFill>
            </c:spPr>
            <c:extLst>
              <c:ext xmlns:c16="http://schemas.microsoft.com/office/drawing/2014/chart" uri="{C3380CC4-5D6E-409C-BE32-E72D297353CC}">
                <c16:uniqueId val="{00000002-A536-D64A-BA4A-C1DF69ACC76E}"/>
              </c:ext>
            </c:extLst>
          </c:dPt>
          <c:dPt>
            <c:idx val="7"/>
            <c:invertIfNegative val="0"/>
            <c:bubble3D val="0"/>
            <c:spPr>
              <a:solidFill>
                <a:schemeClr val="tx2"/>
              </a:solidFill>
            </c:spPr>
            <c:extLst>
              <c:ext xmlns:c16="http://schemas.microsoft.com/office/drawing/2014/chart" uri="{C3380CC4-5D6E-409C-BE32-E72D297353CC}">
                <c16:uniqueId val="{00000004-A536-D64A-BA4A-C1DF69ACC76E}"/>
              </c:ext>
            </c:extLst>
          </c:dPt>
          <c:dPt>
            <c:idx val="9"/>
            <c:invertIfNegative val="0"/>
            <c:bubble3D val="0"/>
            <c:spPr>
              <a:solidFill>
                <a:schemeClr val="tx2"/>
              </a:solidFill>
            </c:spPr>
            <c:extLst>
              <c:ext xmlns:c16="http://schemas.microsoft.com/office/drawing/2014/chart" uri="{C3380CC4-5D6E-409C-BE32-E72D297353CC}">
                <c16:uniqueId val="{00000006-A536-D64A-BA4A-C1DF69ACC76E}"/>
              </c:ext>
            </c:extLst>
          </c:dPt>
          <c:dPt>
            <c:idx val="17"/>
            <c:invertIfNegative val="0"/>
            <c:bubble3D val="0"/>
            <c:spPr>
              <a:solidFill>
                <a:schemeClr val="tx2"/>
              </a:solidFill>
            </c:spPr>
            <c:extLst>
              <c:ext xmlns:c16="http://schemas.microsoft.com/office/drawing/2014/chart" uri="{C3380CC4-5D6E-409C-BE32-E72D297353CC}">
                <c16:uniqueId val="{00000008-A536-D64A-BA4A-C1DF69ACC76E}"/>
              </c:ext>
            </c:extLst>
          </c:dPt>
          <c:dPt>
            <c:idx val="28"/>
            <c:invertIfNegative val="0"/>
            <c:bubble3D val="0"/>
            <c:extLst>
              <c:ext xmlns:c16="http://schemas.microsoft.com/office/drawing/2014/chart" uri="{C3380CC4-5D6E-409C-BE32-E72D297353CC}">
                <c16:uniqueId val="{00000009-A536-D64A-BA4A-C1DF69ACC76E}"/>
              </c:ext>
            </c:extLst>
          </c:dPt>
          <c:dPt>
            <c:idx val="29"/>
            <c:invertIfNegative val="0"/>
            <c:bubble3D val="0"/>
            <c:extLst>
              <c:ext xmlns:c16="http://schemas.microsoft.com/office/drawing/2014/chart" uri="{C3380CC4-5D6E-409C-BE32-E72D297353CC}">
                <c16:uniqueId val="{0000000A-A536-D64A-BA4A-C1DF69ACC76E}"/>
              </c:ext>
            </c:extLst>
          </c:dPt>
          <c:dPt>
            <c:idx val="30"/>
            <c:invertIfNegative val="0"/>
            <c:bubble3D val="0"/>
            <c:extLst>
              <c:ext xmlns:c16="http://schemas.microsoft.com/office/drawing/2014/chart" uri="{C3380CC4-5D6E-409C-BE32-E72D297353CC}">
                <c16:uniqueId val="{0000000B-A536-D64A-BA4A-C1DF69ACC76E}"/>
              </c:ext>
            </c:extLst>
          </c:dPt>
          <c:dPt>
            <c:idx val="31"/>
            <c:invertIfNegative val="0"/>
            <c:bubble3D val="0"/>
            <c:extLst>
              <c:ext xmlns:c16="http://schemas.microsoft.com/office/drawing/2014/chart" uri="{C3380CC4-5D6E-409C-BE32-E72D297353CC}">
                <c16:uniqueId val="{0000000C-A536-D64A-BA4A-C1DF69ACC76E}"/>
              </c:ext>
            </c:extLst>
          </c:dPt>
          <c:dPt>
            <c:idx val="32"/>
            <c:invertIfNegative val="0"/>
            <c:bubble3D val="0"/>
            <c:extLst>
              <c:ext xmlns:c16="http://schemas.microsoft.com/office/drawing/2014/chart" uri="{C3380CC4-5D6E-409C-BE32-E72D297353CC}">
                <c16:uniqueId val="{0000000D-A536-D64A-BA4A-C1DF69ACC76E}"/>
              </c:ext>
            </c:extLst>
          </c:dPt>
          <c:dPt>
            <c:idx val="33"/>
            <c:invertIfNegative val="0"/>
            <c:bubble3D val="0"/>
            <c:extLst>
              <c:ext xmlns:c16="http://schemas.microsoft.com/office/drawing/2014/chart" uri="{C3380CC4-5D6E-409C-BE32-E72D297353CC}">
                <c16:uniqueId val="{0000000E-A536-D64A-BA4A-C1DF69ACC76E}"/>
              </c:ext>
            </c:extLst>
          </c:dPt>
          <c:dPt>
            <c:idx val="34"/>
            <c:invertIfNegative val="0"/>
            <c:bubble3D val="0"/>
            <c:extLst>
              <c:ext xmlns:c16="http://schemas.microsoft.com/office/drawing/2014/chart" uri="{C3380CC4-5D6E-409C-BE32-E72D297353CC}">
                <c16:uniqueId val="{0000000F-A536-D64A-BA4A-C1DF69ACC76E}"/>
              </c:ext>
            </c:extLst>
          </c:dPt>
          <c:dPt>
            <c:idx val="35"/>
            <c:invertIfNegative val="0"/>
            <c:bubble3D val="0"/>
            <c:extLst>
              <c:ext xmlns:c16="http://schemas.microsoft.com/office/drawing/2014/chart" uri="{C3380CC4-5D6E-409C-BE32-E72D297353CC}">
                <c16:uniqueId val="{00000010-A536-D64A-BA4A-C1DF69ACC76E}"/>
              </c:ext>
            </c:extLst>
          </c:dPt>
          <c:dPt>
            <c:idx val="36"/>
            <c:invertIfNegative val="0"/>
            <c:bubble3D val="0"/>
            <c:extLst>
              <c:ext xmlns:c16="http://schemas.microsoft.com/office/drawing/2014/chart" uri="{C3380CC4-5D6E-409C-BE32-E72D297353CC}">
                <c16:uniqueId val="{00000011-A536-D64A-BA4A-C1DF69ACC76E}"/>
              </c:ext>
            </c:extLst>
          </c:dPt>
          <c:dPt>
            <c:idx val="37"/>
            <c:invertIfNegative val="0"/>
            <c:bubble3D val="0"/>
            <c:extLst>
              <c:ext xmlns:c16="http://schemas.microsoft.com/office/drawing/2014/chart" uri="{C3380CC4-5D6E-409C-BE32-E72D297353CC}">
                <c16:uniqueId val="{00000012-A536-D64A-BA4A-C1DF69ACC76E}"/>
              </c:ext>
            </c:extLst>
          </c:dPt>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536-D64A-BA4A-C1DF69ACC76E}"/>
                </c:ext>
              </c:extLst>
            </c:dLbl>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536-D64A-BA4A-C1DF69ACC76E}"/>
                </c:ext>
              </c:extLst>
            </c:dLbl>
            <c:dLbl>
              <c:idx val="7"/>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536-D64A-BA4A-C1DF69ACC76E}"/>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536-D64A-BA4A-C1DF69ACC76E}"/>
                </c:ext>
              </c:extLst>
            </c:dLbl>
            <c:dLbl>
              <c:idx val="17"/>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536-D64A-BA4A-C1DF69ACC76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1"/>
              </c:ext>
            </c:extLst>
          </c:dLbls>
          <c:cat>
            <c:strRef>
              <c:f>'Figure 1  '!$C$11:$C$40</c:f>
              <c:strCache>
                <c:ptCount val="29"/>
                <c:pt idx="0">
                  <c:v>EU-28 </c:v>
                </c:pt>
                <c:pt idx="1">
                  <c:v>Malta</c:v>
                </c:pt>
                <c:pt idx="2">
                  <c:v>Finland</c:v>
                </c:pt>
                <c:pt idx="3">
                  <c:v>Czech Rep.</c:v>
                </c:pt>
                <c:pt idx="4">
                  <c:v>Netherlands</c:v>
                </c:pt>
                <c:pt idx="5">
                  <c:v>Portugal</c:v>
                </c:pt>
                <c:pt idx="6">
                  <c:v>Denmark</c:v>
                </c:pt>
                <c:pt idx="7">
                  <c:v>Poland</c:v>
                </c:pt>
                <c:pt idx="8">
                  <c:v>Cyprus</c:v>
                </c:pt>
                <c:pt idx="9">
                  <c:v>Slovakia</c:v>
                </c:pt>
                <c:pt idx="10">
                  <c:v>France</c:v>
                </c:pt>
                <c:pt idx="11">
                  <c:v>Bulgaria</c:v>
                </c:pt>
                <c:pt idx="12">
                  <c:v>Greece</c:v>
                </c:pt>
                <c:pt idx="13">
                  <c:v>Slovenia</c:v>
                </c:pt>
                <c:pt idx="14">
                  <c:v>Ireland</c:v>
                </c:pt>
                <c:pt idx="15">
                  <c:v>Spain</c:v>
                </c:pt>
                <c:pt idx="16">
                  <c:v>Romania</c:v>
                </c:pt>
                <c:pt idx="17">
                  <c:v>Hungary</c:v>
                </c:pt>
                <c:pt idx="18">
                  <c:v>Lithuania</c:v>
                </c:pt>
                <c:pt idx="19">
                  <c:v>Latvia</c:v>
                </c:pt>
                <c:pt idx="20">
                  <c:v>Italy</c:v>
                </c:pt>
                <c:pt idx="21">
                  <c:v>Croatia</c:v>
                </c:pt>
                <c:pt idx="22">
                  <c:v>Sweden</c:v>
                </c:pt>
                <c:pt idx="23">
                  <c:v>United Kingdom</c:v>
                </c:pt>
                <c:pt idx="24">
                  <c:v>Estonia</c:v>
                </c:pt>
                <c:pt idx="25">
                  <c:v>Belgium</c:v>
                </c:pt>
                <c:pt idx="26">
                  <c:v>Austria</c:v>
                </c:pt>
                <c:pt idx="27">
                  <c:v>Germany </c:v>
                </c:pt>
                <c:pt idx="28">
                  <c:v>Luxembourg</c:v>
                </c:pt>
              </c:strCache>
            </c:strRef>
          </c:cat>
          <c:val>
            <c:numRef>
              <c:f>'Figure 1  '!$D$11:$D$40</c:f>
              <c:numCache>
                <c:formatCode>General</c:formatCode>
                <c:ptCount val="30"/>
                <c:pt idx="0">
                  <c:v>4.4000000000000004</c:v>
                </c:pt>
                <c:pt idx="1">
                  <c:v>6.6</c:v>
                </c:pt>
                <c:pt idx="2">
                  <c:v>7</c:v>
                </c:pt>
                <c:pt idx="3">
                  <c:v>5.8</c:v>
                </c:pt>
                <c:pt idx="4">
                  <c:v>5.6</c:v>
                </c:pt>
                <c:pt idx="5">
                  <c:v>5.8</c:v>
                </c:pt>
                <c:pt idx="6">
                  <c:v>4.8</c:v>
                </c:pt>
                <c:pt idx="7">
                  <c:v>5.6</c:v>
                </c:pt>
                <c:pt idx="8">
                  <c:v>4.9000000000000004</c:v>
                </c:pt>
                <c:pt idx="9">
                  <c:v>4.5999999999999996</c:v>
                </c:pt>
                <c:pt idx="10">
                  <c:v>4.3</c:v>
                </c:pt>
                <c:pt idx="11">
                  <c:v>5.0999999999999996</c:v>
                </c:pt>
                <c:pt idx="12">
                  <c:v>4.7</c:v>
                </c:pt>
                <c:pt idx="13">
                  <c:v>5.9</c:v>
                </c:pt>
                <c:pt idx="14" formatCode="0.0">
                  <c:v>2.9</c:v>
                </c:pt>
                <c:pt idx="15">
                  <c:v>2.9</c:v>
                </c:pt>
                <c:pt idx="16">
                  <c:v>5.3</c:v>
                </c:pt>
                <c:pt idx="17">
                  <c:v>4.3</c:v>
                </c:pt>
                <c:pt idx="18">
                  <c:v>6.1</c:v>
                </c:pt>
                <c:pt idx="19">
                  <c:v>5.5</c:v>
                </c:pt>
                <c:pt idx="20">
                  <c:v>4.7</c:v>
                </c:pt>
                <c:pt idx="21">
                  <c:v>3.2</c:v>
                </c:pt>
                <c:pt idx="22">
                  <c:v>2.6</c:v>
                </c:pt>
                <c:pt idx="23">
                  <c:v>2.6</c:v>
                </c:pt>
                <c:pt idx="24">
                  <c:v>4.9000000000000004</c:v>
                </c:pt>
                <c:pt idx="25">
                  <c:v>2.1</c:v>
                </c:pt>
                <c:pt idx="26">
                  <c:v>3.4</c:v>
                </c:pt>
                <c:pt idx="27">
                  <c:v>5.3</c:v>
                </c:pt>
                <c:pt idx="28">
                  <c:v>0.1</c:v>
                </c:pt>
              </c:numCache>
            </c:numRef>
          </c:val>
          <c:extLst>
            <c:ext xmlns:c16="http://schemas.microsoft.com/office/drawing/2014/chart" uri="{C3380CC4-5D6E-409C-BE32-E72D297353CC}">
              <c16:uniqueId val="{00000013-A536-D64A-BA4A-C1DF69ACC76E}"/>
            </c:ext>
          </c:extLst>
        </c:ser>
        <c:dLbls>
          <c:showLegendKey val="0"/>
          <c:showVal val="0"/>
          <c:showCatName val="0"/>
          <c:showSerName val="0"/>
          <c:showPercent val="0"/>
          <c:showBubbleSize val="0"/>
        </c:dLbls>
        <c:gapWidth val="150"/>
        <c:overlap val="100"/>
        <c:axId val="151771392"/>
        <c:axId val="151773184"/>
      </c:barChart>
      <c:catAx>
        <c:axId val="151771392"/>
        <c:scaling>
          <c:orientation val="minMax"/>
        </c:scaling>
        <c:delete val="0"/>
        <c:axPos val="b"/>
        <c:numFmt formatCode="General" sourceLinked="1"/>
        <c:majorTickMark val="out"/>
        <c:minorTickMark val="none"/>
        <c:tickLblPos val="low"/>
        <c:spPr>
          <a:ln>
            <a:solidFill>
              <a:srgbClr val="000000"/>
            </a:solidFill>
            <a:prstDash val="solid"/>
          </a:ln>
        </c:spPr>
        <c:txPr>
          <a:bodyPr rot="-5400000" vert="horz"/>
          <a:lstStyle/>
          <a:p>
            <a:pPr>
              <a:defRPr/>
            </a:pPr>
            <a:endParaRPr lang="pl-PL"/>
          </a:p>
        </c:txPr>
        <c:crossAx val="151773184"/>
        <c:crosses val="autoZero"/>
        <c:auto val="1"/>
        <c:lblAlgn val="ctr"/>
        <c:lblOffset val="100"/>
        <c:tickLblSkip val="1"/>
        <c:tickMarkSkip val="1"/>
        <c:noMultiLvlLbl val="0"/>
      </c:catAx>
      <c:valAx>
        <c:axId val="151773184"/>
        <c:scaling>
          <c:orientation val="minMax"/>
          <c:max val="6"/>
          <c:min val="0"/>
        </c:scaling>
        <c:delete val="0"/>
        <c:axPos val="l"/>
        <c:majorGridlines>
          <c:spPr>
            <a:ln w="3175">
              <a:solidFill>
                <a:srgbClr val="C0C0C0"/>
              </a:solidFill>
              <a:prstDash val="sysDash"/>
            </a:ln>
          </c:spPr>
        </c:majorGridlines>
        <c:numFmt formatCode="0" sourceLinked="0"/>
        <c:majorTickMark val="out"/>
        <c:minorTickMark val="none"/>
        <c:tickLblPos val="nextTo"/>
        <c:spPr>
          <a:noFill/>
          <a:ln w="9525" cap="flat" cmpd="sng" algn="ctr">
            <a:noFill/>
            <a:prstDash val="solid"/>
            <a:round/>
          </a:ln>
          <a:effectLst/>
          <a:extLst>
            <a:ext uri="{91240B29-F687-4F45-9708-019B960494DF}">
              <a14:hiddenLine xmlns:a14="http://schemas.microsoft.com/office/drawing/2010/main" w="9525" cap="flat" cmpd="sng" algn="ctr">
                <a:solidFill>
                  <a:sysClr val="windowText" lastClr="000000">
                    <a:tint val="75000"/>
                    <a:shade val="95000"/>
                    <a:satMod val="105000"/>
                  </a:sysClr>
                </a:solidFill>
                <a:prstDash val="solid"/>
                <a:round/>
              </a14:hiddenLine>
            </a:ext>
          </a:extLst>
        </c:spPr>
        <c:txPr>
          <a:bodyPr rot="0" vert="horz"/>
          <a:lstStyle/>
          <a:p>
            <a:pPr>
              <a:defRPr/>
            </a:pPr>
            <a:endParaRPr lang="pl-PL"/>
          </a:p>
        </c:txPr>
        <c:crossAx val="151771392"/>
        <c:crosses val="autoZero"/>
        <c:crossBetween val="between"/>
        <c:majorUnit val="1"/>
      </c:valAx>
    </c:plotArea>
    <c:plotVisOnly val="1"/>
    <c:dispBlanksAs val="gap"/>
    <c:showDLblsOverMax val="0"/>
  </c:chart>
  <c:spPr>
    <a:noFill/>
    <a:ln w="9525" cap="flat" cmpd="sng" algn="ctr">
      <a:noFill/>
      <a:prstDash val="solid"/>
      <a:round/>
    </a:ln>
    <a:effectLst/>
    <a:extLst>
      <a:ext uri="{91240B29-F687-4F45-9708-019B960494DF}">
        <a14:hiddenLine xmlns:a14="http://schemas.microsoft.com/office/drawing/2010/main" w="9525" cap="flat" cmpd="sng" algn="ctr">
          <a:solidFill>
            <a:sysClr val="windowText" lastClr="000000">
              <a:tint val="75000"/>
              <a:shade val="95000"/>
              <a:satMod val="105000"/>
            </a:sysClr>
          </a:solidFill>
          <a:prstDash val="solid"/>
          <a:round/>
        </a14:hiddenLine>
      </a:ext>
    </a:extLst>
  </c:spPr>
  <c:txPr>
    <a:bodyPr/>
    <a:lstStyle/>
    <a:p>
      <a:pPr>
        <a:defRPr sz="900">
          <a:latin typeface="Arial"/>
          <a:ea typeface="Arial"/>
          <a:cs typeface="Arial"/>
        </a:defRPr>
      </a:pPr>
      <a:endParaRPr lang="pl-PL"/>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l-PL"/>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275847463511508E-2"/>
          <c:y val="0.15261237460669169"/>
          <c:w val="0.92006745684567204"/>
          <c:h val="0.67312406228344224"/>
        </c:manualLayout>
      </c:layout>
      <c:barChart>
        <c:barDir val="col"/>
        <c:grouping val="clustered"/>
        <c:varyColors val="0"/>
        <c:ser>
          <c:idx val="0"/>
          <c:order val="0"/>
          <c:spPr>
            <a:solidFill>
              <a:schemeClr val="accent1"/>
            </a:solidFill>
          </c:spPr>
          <c:invertIfNegative val="0"/>
          <c:dPt>
            <c:idx val="0"/>
            <c:invertIfNegative val="0"/>
            <c:bubble3D val="0"/>
            <c:extLst>
              <c:ext xmlns:c16="http://schemas.microsoft.com/office/drawing/2014/chart" uri="{C3380CC4-5D6E-409C-BE32-E72D297353CC}">
                <c16:uniqueId val="{00000000-13DF-7E49-B87D-79CCC793DA35}"/>
              </c:ext>
            </c:extLst>
          </c:dPt>
          <c:dPt>
            <c:idx val="3"/>
            <c:invertIfNegative val="0"/>
            <c:bubble3D val="0"/>
            <c:spPr>
              <a:solidFill>
                <a:schemeClr val="tx2"/>
              </a:solidFill>
            </c:spPr>
            <c:extLst>
              <c:ext xmlns:c16="http://schemas.microsoft.com/office/drawing/2014/chart" uri="{C3380CC4-5D6E-409C-BE32-E72D297353CC}">
                <c16:uniqueId val="{00000002-13DF-7E49-B87D-79CCC793DA35}"/>
              </c:ext>
            </c:extLst>
          </c:dPt>
          <c:dPt>
            <c:idx val="7"/>
            <c:invertIfNegative val="0"/>
            <c:bubble3D val="0"/>
            <c:spPr>
              <a:solidFill>
                <a:schemeClr val="tx2"/>
              </a:solidFill>
            </c:spPr>
            <c:extLst>
              <c:ext xmlns:c16="http://schemas.microsoft.com/office/drawing/2014/chart" uri="{C3380CC4-5D6E-409C-BE32-E72D297353CC}">
                <c16:uniqueId val="{00000004-13DF-7E49-B87D-79CCC793DA35}"/>
              </c:ext>
            </c:extLst>
          </c:dPt>
          <c:dPt>
            <c:idx val="9"/>
            <c:invertIfNegative val="0"/>
            <c:bubble3D val="0"/>
            <c:spPr>
              <a:solidFill>
                <a:schemeClr val="tx2"/>
              </a:solidFill>
            </c:spPr>
            <c:extLst>
              <c:ext xmlns:c16="http://schemas.microsoft.com/office/drawing/2014/chart" uri="{C3380CC4-5D6E-409C-BE32-E72D297353CC}">
                <c16:uniqueId val="{00000006-13DF-7E49-B87D-79CCC793DA35}"/>
              </c:ext>
            </c:extLst>
          </c:dPt>
          <c:dPt>
            <c:idx val="17"/>
            <c:invertIfNegative val="0"/>
            <c:bubble3D val="0"/>
            <c:spPr>
              <a:solidFill>
                <a:schemeClr val="tx2"/>
              </a:solidFill>
            </c:spPr>
            <c:extLst>
              <c:ext xmlns:c16="http://schemas.microsoft.com/office/drawing/2014/chart" uri="{C3380CC4-5D6E-409C-BE32-E72D297353CC}">
                <c16:uniqueId val="{00000008-13DF-7E49-B87D-79CCC793DA35}"/>
              </c:ext>
            </c:extLst>
          </c:dPt>
          <c:dPt>
            <c:idx val="28"/>
            <c:invertIfNegative val="0"/>
            <c:bubble3D val="0"/>
            <c:extLst>
              <c:ext xmlns:c16="http://schemas.microsoft.com/office/drawing/2014/chart" uri="{C3380CC4-5D6E-409C-BE32-E72D297353CC}">
                <c16:uniqueId val="{00000009-13DF-7E49-B87D-79CCC793DA35}"/>
              </c:ext>
            </c:extLst>
          </c:dPt>
          <c:dPt>
            <c:idx val="29"/>
            <c:invertIfNegative val="0"/>
            <c:bubble3D val="0"/>
            <c:extLst>
              <c:ext xmlns:c16="http://schemas.microsoft.com/office/drawing/2014/chart" uri="{C3380CC4-5D6E-409C-BE32-E72D297353CC}">
                <c16:uniqueId val="{0000000A-13DF-7E49-B87D-79CCC793DA35}"/>
              </c:ext>
            </c:extLst>
          </c:dPt>
          <c:dPt>
            <c:idx val="30"/>
            <c:invertIfNegative val="0"/>
            <c:bubble3D val="0"/>
            <c:extLst>
              <c:ext xmlns:c16="http://schemas.microsoft.com/office/drawing/2014/chart" uri="{C3380CC4-5D6E-409C-BE32-E72D297353CC}">
                <c16:uniqueId val="{0000000B-13DF-7E49-B87D-79CCC793DA35}"/>
              </c:ext>
            </c:extLst>
          </c:dPt>
          <c:dPt>
            <c:idx val="31"/>
            <c:invertIfNegative val="0"/>
            <c:bubble3D val="0"/>
            <c:extLst>
              <c:ext xmlns:c16="http://schemas.microsoft.com/office/drawing/2014/chart" uri="{C3380CC4-5D6E-409C-BE32-E72D297353CC}">
                <c16:uniqueId val="{0000000C-13DF-7E49-B87D-79CCC793DA35}"/>
              </c:ext>
            </c:extLst>
          </c:dPt>
          <c:dPt>
            <c:idx val="32"/>
            <c:invertIfNegative val="0"/>
            <c:bubble3D val="0"/>
            <c:extLst>
              <c:ext xmlns:c16="http://schemas.microsoft.com/office/drawing/2014/chart" uri="{C3380CC4-5D6E-409C-BE32-E72D297353CC}">
                <c16:uniqueId val="{0000000D-13DF-7E49-B87D-79CCC793DA35}"/>
              </c:ext>
            </c:extLst>
          </c:dPt>
          <c:dPt>
            <c:idx val="33"/>
            <c:invertIfNegative val="0"/>
            <c:bubble3D val="0"/>
            <c:extLst>
              <c:ext xmlns:c16="http://schemas.microsoft.com/office/drawing/2014/chart" uri="{C3380CC4-5D6E-409C-BE32-E72D297353CC}">
                <c16:uniqueId val="{0000000E-13DF-7E49-B87D-79CCC793DA35}"/>
              </c:ext>
            </c:extLst>
          </c:dPt>
          <c:dPt>
            <c:idx val="34"/>
            <c:invertIfNegative val="0"/>
            <c:bubble3D val="0"/>
            <c:extLst>
              <c:ext xmlns:c16="http://schemas.microsoft.com/office/drawing/2014/chart" uri="{C3380CC4-5D6E-409C-BE32-E72D297353CC}">
                <c16:uniqueId val="{0000000F-13DF-7E49-B87D-79CCC793DA35}"/>
              </c:ext>
            </c:extLst>
          </c:dPt>
          <c:dPt>
            <c:idx val="35"/>
            <c:invertIfNegative val="0"/>
            <c:bubble3D val="0"/>
            <c:extLst>
              <c:ext xmlns:c16="http://schemas.microsoft.com/office/drawing/2014/chart" uri="{C3380CC4-5D6E-409C-BE32-E72D297353CC}">
                <c16:uniqueId val="{00000010-13DF-7E49-B87D-79CCC793DA35}"/>
              </c:ext>
            </c:extLst>
          </c:dPt>
          <c:dPt>
            <c:idx val="36"/>
            <c:invertIfNegative val="0"/>
            <c:bubble3D val="0"/>
            <c:extLst>
              <c:ext xmlns:c16="http://schemas.microsoft.com/office/drawing/2014/chart" uri="{C3380CC4-5D6E-409C-BE32-E72D297353CC}">
                <c16:uniqueId val="{00000011-13DF-7E49-B87D-79CCC793DA35}"/>
              </c:ext>
            </c:extLst>
          </c:dPt>
          <c:dPt>
            <c:idx val="37"/>
            <c:invertIfNegative val="0"/>
            <c:bubble3D val="0"/>
            <c:extLst>
              <c:ext xmlns:c16="http://schemas.microsoft.com/office/drawing/2014/chart" uri="{C3380CC4-5D6E-409C-BE32-E72D297353CC}">
                <c16:uniqueId val="{00000012-13DF-7E49-B87D-79CCC793DA35}"/>
              </c:ext>
            </c:extLst>
          </c:dPt>
          <c:dLbls>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3DF-7E49-B87D-79CCC793DA35}"/>
                </c:ext>
              </c:extLst>
            </c:dLbl>
            <c:dLbl>
              <c:idx val="7"/>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3DF-7E49-B87D-79CCC793DA35}"/>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3DF-7E49-B87D-79CCC793DA35}"/>
                </c:ext>
              </c:extLst>
            </c:dLbl>
            <c:dLbl>
              <c:idx val="17"/>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3DF-7E49-B87D-79CCC793DA3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1"/>
              </c:ext>
            </c:extLst>
          </c:dLbls>
          <c:cat>
            <c:strRef>
              <c:f>'Figure 1  '!$C$11:$C$39</c:f>
              <c:strCache>
                <c:ptCount val="28"/>
                <c:pt idx="0">
                  <c:v>EU-27 </c:v>
                </c:pt>
                <c:pt idx="1">
                  <c:v>Malta</c:v>
                </c:pt>
                <c:pt idx="2">
                  <c:v>Finland</c:v>
                </c:pt>
                <c:pt idx="3">
                  <c:v>Czech Rep.</c:v>
                </c:pt>
                <c:pt idx="4">
                  <c:v>Netherlands</c:v>
                </c:pt>
                <c:pt idx="5">
                  <c:v>Portugal</c:v>
                </c:pt>
                <c:pt idx="6">
                  <c:v>Denmark</c:v>
                </c:pt>
                <c:pt idx="7">
                  <c:v>Poland</c:v>
                </c:pt>
                <c:pt idx="8">
                  <c:v>Cyprus</c:v>
                </c:pt>
                <c:pt idx="9">
                  <c:v>Slovakia</c:v>
                </c:pt>
                <c:pt idx="10">
                  <c:v>France</c:v>
                </c:pt>
                <c:pt idx="11">
                  <c:v>Bulgaria</c:v>
                </c:pt>
                <c:pt idx="12">
                  <c:v>Greece</c:v>
                </c:pt>
                <c:pt idx="13">
                  <c:v>Slovenia</c:v>
                </c:pt>
                <c:pt idx="14">
                  <c:v>Ireland</c:v>
                </c:pt>
                <c:pt idx="15">
                  <c:v>Spain</c:v>
                </c:pt>
                <c:pt idx="16">
                  <c:v>Romania</c:v>
                </c:pt>
                <c:pt idx="17">
                  <c:v>Hungary</c:v>
                </c:pt>
                <c:pt idx="18">
                  <c:v>Lithuania</c:v>
                </c:pt>
                <c:pt idx="19">
                  <c:v>Latvia</c:v>
                </c:pt>
                <c:pt idx="20">
                  <c:v>Italy</c:v>
                </c:pt>
                <c:pt idx="21">
                  <c:v>Croatia</c:v>
                </c:pt>
                <c:pt idx="22">
                  <c:v>Sweden</c:v>
                </c:pt>
                <c:pt idx="23">
                  <c:v>Estonia</c:v>
                </c:pt>
                <c:pt idx="24">
                  <c:v>Belgium</c:v>
                </c:pt>
                <c:pt idx="25">
                  <c:v>Austria</c:v>
                </c:pt>
                <c:pt idx="26">
                  <c:v>Germany </c:v>
                </c:pt>
                <c:pt idx="27">
                  <c:v>Luxembourg</c:v>
                </c:pt>
              </c:strCache>
            </c:strRef>
          </c:cat>
          <c:val>
            <c:numRef>
              <c:f>'Figure 1  '!$D$11:$D$39</c:f>
              <c:numCache>
                <c:formatCode>General</c:formatCode>
                <c:ptCount val="29"/>
                <c:pt idx="0">
                  <c:v>4.5</c:v>
                </c:pt>
                <c:pt idx="1">
                  <c:v>8.6999999999999993</c:v>
                </c:pt>
                <c:pt idx="2">
                  <c:v>5.5</c:v>
                </c:pt>
                <c:pt idx="3">
                  <c:v>4</c:v>
                </c:pt>
                <c:pt idx="4">
                  <c:v>3.3</c:v>
                </c:pt>
                <c:pt idx="5">
                  <c:v>6</c:v>
                </c:pt>
                <c:pt idx="6">
                  <c:v>3.1</c:v>
                </c:pt>
                <c:pt idx="7">
                  <c:v>9.9</c:v>
                </c:pt>
                <c:pt idx="8">
                  <c:v>5.5</c:v>
                </c:pt>
                <c:pt idx="9">
                  <c:v>8.8000000000000007</c:v>
                </c:pt>
                <c:pt idx="10">
                  <c:v>3.8</c:v>
                </c:pt>
                <c:pt idx="11">
                  <c:v>5.3</c:v>
                </c:pt>
                <c:pt idx="12">
                  <c:v>6</c:v>
                </c:pt>
                <c:pt idx="13">
                  <c:v>5.2</c:v>
                </c:pt>
                <c:pt idx="14" formatCode="0.0">
                  <c:v>6</c:v>
                </c:pt>
                <c:pt idx="15">
                  <c:v>6.1</c:v>
                </c:pt>
                <c:pt idx="16">
                  <c:v>7.1</c:v>
                </c:pt>
                <c:pt idx="17">
                  <c:v>4.8</c:v>
                </c:pt>
                <c:pt idx="18">
                  <c:v>7.4</c:v>
                </c:pt>
                <c:pt idx="19">
                  <c:v>6.8</c:v>
                </c:pt>
                <c:pt idx="20">
                  <c:v>4.9000000000000004</c:v>
                </c:pt>
                <c:pt idx="21">
                  <c:v>6.1</c:v>
                </c:pt>
                <c:pt idx="22">
                  <c:v>2.6</c:v>
                </c:pt>
                <c:pt idx="23">
                  <c:v>5.9</c:v>
                </c:pt>
                <c:pt idx="24">
                  <c:v>3.6</c:v>
                </c:pt>
                <c:pt idx="25">
                  <c:v>4</c:v>
                </c:pt>
                <c:pt idx="26">
                  <c:v>1.2</c:v>
                </c:pt>
                <c:pt idx="27">
                  <c:v>7.4</c:v>
                </c:pt>
              </c:numCache>
            </c:numRef>
          </c:val>
          <c:extLst>
            <c:ext xmlns:c16="http://schemas.microsoft.com/office/drawing/2014/chart" uri="{C3380CC4-5D6E-409C-BE32-E72D297353CC}">
              <c16:uniqueId val="{00000013-13DF-7E49-B87D-79CCC793DA35}"/>
            </c:ext>
          </c:extLst>
        </c:ser>
        <c:dLbls>
          <c:showLegendKey val="0"/>
          <c:showVal val="0"/>
          <c:showCatName val="0"/>
          <c:showSerName val="0"/>
          <c:showPercent val="0"/>
          <c:showBubbleSize val="0"/>
        </c:dLbls>
        <c:gapWidth val="150"/>
        <c:overlap val="100"/>
        <c:axId val="151771392"/>
        <c:axId val="151773184"/>
      </c:barChart>
      <c:catAx>
        <c:axId val="151771392"/>
        <c:scaling>
          <c:orientation val="minMax"/>
        </c:scaling>
        <c:delete val="0"/>
        <c:axPos val="b"/>
        <c:numFmt formatCode="General" sourceLinked="1"/>
        <c:majorTickMark val="out"/>
        <c:minorTickMark val="none"/>
        <c:tickLblPos val="low"/>
        <c:spPr>
          <a:ln>
            <a:solidFill>
              <a:srgbClr val="000000"/>
            </a:solidFill>
            <a:prstDash val="solid"/>
          </a:ln>
        </c:spPr>
        <c:txPr>
          <a:bodyPr rot="-5400000" vert="horz"/>
          <a:lstStyle/>
          <a:p>
            <a:pPr>
              <a:defRPr/>
            </a:pPr>
            <a:endParaRPr lang="pl-PL"/>
          </a:p>
        </c:txPr>
        <c:crossAx val="151773184"/>
        <c:crosses val="autoZero"/>
        <c:auto val="1"/>
        <c:lblAlgn val="ctr"/>
        <c:lblOffset val="100"/>
        <c:tickLblSkip val="1"/>
        <c:tickMarkSkip val="1"/>
        <c:noMultiLvlLbl val="0"/>
      </c:catAx>
      <c:valAx>
        <c:axId val="151773184"/>
        <c:scaling>
          <c:orientation val="minMax"/>
          <c:max val="10"/>
          <c:min val="0"/>
        </c:scaling>
        <c:delete val="0"/>
        <c:axPos val="l"/>
        <c:majorGridlines>
          <c:spPr>
            <a:ln w="3175">
              <a:solidFill>
                <a:srgbClr val="C0C0C0"/>
              </a:solidFill>
              <a:prstDash val="sysDash"/>
            </a:ln>
          </c:spPr>
        </c:majorGridlines>
        <c:numFmt formatCode="0" sourceLinked="0"/>
        <c:majorTickMark val="out"/>
        <c:minorTickMark val="none"/>
        <c:tickLblPos val="nextTo"/>
        <c:spPr>
          <a:noFill/>
          <a:ln w="9525" cap="flat" cmpd="sng" algn="ctr">
            <a:noFill/>
            <a:prstDash val="solid"/>
            <a:round/>
          </a:ln>
          <a:effectLst/>
          <a:extLst>
            <a:ext uri="{91240B29-F687-4F45-9708-019B960494DF}">
              <a14:hiddenLine xmlns:a14="http://schemas.microsoft.com/office/drawing/2010/main" w="9525" cap="flat" cmpd="sng" algn="ctr">
                <a:solidFill>
                  <a:sysClr val="windowText" lastClr="000000">
                    <a:tint val="75000"/>
                    <a:shade val="95000"/>
                    <a:satMod val="105000"/>
                  </a:sysClr>
                </a:solidFill>
                <a:prstDash val="solid"/>
                <a:round/>
              </a14:hiddenLine>
            </a:ext>
          </a:extLst>
        </c:spPr>
        <c:txPr>
          <a:bodyPr rot="0" vert="horz"/>
          <a:lstStyle/>
          <a:p>
            <a:pPr>
              <a:defRPr/>
            </a:pPr>
            <a:endParaRPr lang="pl-PL"/>
          </a:p>
        </c:txPr>
        <c:crossAx val="151771392"/>
        <c:crosses val="autoZero"/>
        <c:crossBetween val="between"/>
        <c:majorUnit val="1"/>
      </c:valAx>
    </c:plotArea>
    <c:plotVisOnly val="1"/>
    <c:dispBlanksAs val="gap"/>
    <c:showDLblsOverMax val="0"/>
  </c:chart>
  <c:spPr>
    <a:noFill/>
    <a:ln w="9525" cap="flat" cmpd="sng" algn="ctr">
      <a:noFill/>
      <a:prstDash val="solid"/>
      <a:round/>
    </a:ln>
    <a:effectLst/>
    <a:extLst>
      <a:ext uri="{91240B29-F687-4F45-9708-019B960494DF}">
        <a14:hiddenLine xmlns:a14="http://schemas.microsoft.com/office/drawing/2010/main" w="9525" cap="flat" cmpd="sng" algn="ctr">
          <a:solidFill>
            <a:sysClr val="windowText" lastClr="000000">
              <a:tint val="75000"/>
              <a:shade val="95000"/>
              <a:satMod val="105000"/>
            </a:sysClr>
          </a:solidFill>
          <a:prstDash val="solid"/>
          <a:round/>
        </a14:hiddenLine>
      </a:ext>
    </a:extLst>
  </c:spPr>
  <c:txPr>
    <a:bodyPr/>
    <a:lstStyle/>
    <a:p>
      <a:pPr>
        <a:defRPr sz="900">
          <a:latin typeface="Arial"/>
          <a:ea typeface="Arial"/>
          <a:cs typeface="Arial"/>
        </a:defRPr>
      </a:pPr>
      <a:endParaRPr lang="pl-PL"/>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5DC20-70BD-AD49-B9E5-3AA5F5F4CD68}" type="datetimeFigureOut">
              <a:rPr lang="pl-PL" smtClean="0"/>
              <a:t>07.06.2021</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03D29F-7467-594C-B236-A0BEAD97D679}" type="slidenum">
              <a:rPr lang="pl-PL" smtClean="0"/>
              <a:t>‹#›</a:t>
            </a:fld>
            <a:endParaRPr lang="pl-PL"/>
          </a:p>
        </p:txBody>
      </p:sp>
    </p:spTree>
    <p:extLst>
      <p:ext uri="{BB962C8B-B14F-4D97-AF65-F5344CB8AC3E}">
        <p14:creationId xmlns:p14="http://schemas.microsoft.com/office/powerpoint/2010/main" val="603182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EB03D29F-7467-594C-B236-A0BEAD97D679}" type="slidenum">
              <a:rPr lang="pl-PL" smtClean="0"/>
              <a:t>6</a:t>
            </a:fld>
            <a:endParaRPr lang="pl-PL"/>
          </a:p>
        </p:txBody>
      </p:sp>
    </p:spTree>
    <p:extLst>
      <p:ext uri="{BB962C8B-B14F-4D97-AF65-F5344CB8AC3E}">
        <p14:creationId xmlns:p14="http://schemas.microsoft.com/office/powerpoint/2010/main" val="1917484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EB03D29F-7467-594C-B236-A0BEAD97D679}" type="slidenum">
              <a:rPr lang="pl-PL" smtClean="0"/>
              <a:t>12</a:t>
            </a:fld>
            <a:endParaRPr lang="pl-PL"/>
          </a:p>
        </p:txBody>
      </p:sp>
    </p:spTree>
    <p:extLst>
      <p:ext uri="{BB962C8B-B14F-4D97-AF65-F5344CB8AC3E}">
        <p14:creationId xmlns:p14="http://schemas.microsoft.com/office/powerpoint/2010/main" val="3455871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EB03D29F-7467-594C-B236-A0BEAD97D679}" type="slidenum">
              <a:rPr lang="pl-PL" smtClean="0"/>
              <a:t>13</a:t>
            </a:fld>
            <a:endParaRPr lang="pl-PL"/>
          </a:p>
        </p:txBody>
      </p:sp>
    </p:spTree>
    <p:extLst>
      <p:ext uri="{BB962C8B-B14F-4D97-AF65-F5344CB8AC3E}">
        <p14:creationId xmlns:p14="http://schemas.microsoft.com/office/powerpoint/2010/main" val="693386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11" name="Freeform 6"/>
          <p:cNvSpPr/>
          <p:nvPr/>
        </p:nvSpPr>
        <p:spPr bwMode="auto">
          <a:xfrm>
            <a:off x="0" y="-2381"/>
            <a:ext cx="9144000" cy="3902869"/>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07501" y="1086861"/>
            <a:ext cx="7929000" cy="2228288"/>
          </a:xfrm>
        </p:spPr>
        <p:txBody>
          <a:bodyPr/>
          <a:lstStyle>
            <a:lvl1pPr>
              <a:defRPr sz="4050"/>
            </a:lvl1pPr>
          </a:lstStyle>
          <a:p>
            <a:r>
              <a:rPr lang="pl-PL"/>
              <a:t>Kliknij, aby edytować styl</a:t>
            </a:r>
            <a:endParaRPr lang="en-US" dirty="0"/>
          </a:p>
        </p:txBody>
      </p:sp>
      <p:sp>
        <p:nvSpPr>
          <p:cNvPr id="3" name="Subtitle 2"/>
          <p:cNvSpPr>
            <a:spLocks noGrp="1"/>
          </p:cNvSpPr>
          <p:nvPr>
            <p:ph type="subTitle" idx="1"/>
          </p:nvPr>
        </p:nvSpPr>
        <p:spPr>
          <a:xfrm>
            <a:off x="607501" y="3960635"/>
            <a:ext cx="7929000" cy="326231"/>
          </a:xfrm>
        </p:spPr>
        <p:txBody>
          <a:bodyPr anchor="t"/>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78D4E6B8-58C9-2C4F-89C5-B280FC2E7DE2}" type="datetimeFigureOut">
              <a:rPr lang="pl-PL" smtClean="0"/>
              <a:t>07.06.2021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0666272-DF69-114D-966F-5D1F3301AA1E}" type="slidenum">
              <a:rPr lang="pl-PL" smtClean="0"/>
              <a:t>‹#›</a:t>
            </a:fld>
            <a:endParaRPr lang="pl-PL"/>
          </a:p>
        </p:txBody>
      </p:sp>
    </p:spTree>
    <p:extLst>
      <p:ext uri="{BB962C8B-B14F-4D97-AF65-F5344CB8AC3E}">
        <p14:creationId xmlns:p14="http://schemas.microsoft.com/office/powerpoint/2010/main" val="2076472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07500" y="3600450"/>
            <a:ext cx="7921064" cy="425054"/>
          </a:xfrm>
        </p:spPr>
        <p:txBody>
          <a:bodyPr anchor="b">
            <a:normAutofit/>
          </a:bodyPr>
          <a:lstStyle>
            <a:lvl1pPr algn="l">
              <a:defRPr sz="1800" b="0"/>
            </a:lvl1pPr>
          </a:lstStyle>
          <a:p>
            <a:r>
              <a:rPr lang="pl-PL"/>
              <a:t>Kliknij, aby edytować styl</a:t>
            </a:r>
            <a:endParaRPr lang="en-US" dirty="0"/>
          </a:p>
        </p:txBody>
      </p:sp>
      <p:sp>
        <p:nvSpPr>
          <p:cNvPr id="15" name="Picture Placeholder 14"/>
          <p:cNvSpPr>
            <a:spLocks noGrp="1" noChangeAspect="1"/>
          </p:cNvSpPr>
          <p:nvPr>
            <p:ph type="pic" sz="quarter" idx="13"/>
          </p:nvPr>
        </p:nvSpPr>
        <p:spPr bwMode="auto">
          <a:xfrm>
            <a:off x="0" y="0"/>
            <a:ext cx="9144000" cy="360045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200"/>
            </a:lvl1pPr>
          </a:lstStyle>
          <a:p>
            <a:r>
              <a:rPr lang="pl-PL"/>
              <a:t>Kliknij ikonę, aby dodać obraz</a:t>
            </a:r>
            <a:endParaRPr lang="en-US" dirty="0"/>
          </a:p>
        </p:txBody>
      </p:sp>
      <p:sp>
        <p:nvSpPr>
          <p:cNvPr id="4" name="Text Placeholder 3"/>
          <p:cNvSpPr>
            <a:spLocks noGrp="1"/>
          </p:cNvSpPr>
          <p:nvPr>
            <p:ph type="body" sz="half" idx="2"/>
          </p:nvPr>
        </p:nvSpPr>
        <p:spPr>
          <a:xfrm>
            <a:off x="607500" y="4025504"/>
            <a:ext cx="7921064"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78D4E6B8-58C9-2C4F-89C5-B280FC2E7DE2}" type="datetimeFigureOut">
              <a:rPr lang="pl-PL" smtClean="0"/>
              <a:t>07.06.2021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0666272-DF69-114D-966F-5D1F3301AA1E}" type="slidenum">
              <a:rPr lang="pl-PL" smtClean="0"/>
              <a:t>‹#›</a:t>
            </a:fld>
            <a:endParaRPr lang="pl-PL"/>
          </a:p>
        </p:txBody>
      </p:sp>
    </p:spTree>
    <p:extLst>
      <p:ext uri="{BB962C8B-B14F-4D97-AF65-F5344CB8AC3E}">
        <p14:creationId xmlns:p14="http://schemas.microsoft.com/office/powerpoint/2010/main" val="2811832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8" name="Freeform 6"/>
          <p:cNvSpPr>
            <a:spLocks noChangeAspect="1"/>
          </p:cNvSpPr>
          <p:nvPr/>
        </p:nvSpPr>
        <p:spPr bwMode="auto">
          <a:xfrm>
            <a:off x="473773" y="811092"/>
            <a:ext cx="4749312" cy="242939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8239" y="928877"/>
            <a:ext cx="4420380" cy="1984434"/>
          </a:xfrm>
        </p:spPr>
        <p:txBody>
          <a:bodyPr anchor="b"/>
          <a:lstStyle>
            <a:lvl1pPr algn="l">
              <a:defRPr sz="3150" b="1" cap="none"/>
            </a:lvl1pPr>
          </a:lstStyle>
          <a:p>
            <a:r>
              <a:rPr lang="pl-PL"/>
              <a:t>Kliknij, aby edytować styl</a:t>
            </a:r>
            <a:endParaRPr lang="en-US" dirty="0"/>
          </a:p>
        </p:txBody>
      </p:sp>
      <p:sp>
        <p:nvSpPr>
          <p:cNvPr id="3" name="Text Placeholder 2"/>
          <p:cNvSpPr>
            <a:spLocks noGrp="1"/>
          </p:cNvSpPr>
          <p:nvPr>
            <p:ph type="body" idx="1"/>
          </p:nvPr>
        </p:nvSpPr>
        <p:spPr>
          <a:xfrm>
            <a:off x="639893" y="3332760"/>
            <a:ext cx="4418727" cy="534931"/>
          </a:xfrm>
        </p:spPr>
        <p:txBody>
          <a:bodyPr anchor="t">
            <a:no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pl-PL"/>
              <a:t>Kliknij, aby edytować style wzorca tekstu</a:t>
            </a:r>
          </a:p>
        </p:txBody>
      </p:sp>
      <p:sp>
        <p:nvSpPr>
          <p:cNvPr id="9" name="Text Placeholder 5"/>
          <p:cNvSpPr>
            <a:spLocks noGrp="1"/>
          </p:cNvSpPr>
          <p:nvPr>
            <p:ph type="body" sz="quarter" idx="16"/>
          </p:nvPr>
        </p:nvSpPr>
        <p:spPr>
          <a:xfrm>
            <a:off x="5680982" y="811092"/>
            <a:ext cx="2857501" cy="3056599"/>
          </a:xfrm>
        </p:spPr>
        <p:txBody>
          <a:bodyPr anchor="t"/>
          <a:lstStyle>
            <a:lvl1pPr marL="0" indent="0">
              <a:buFontTx/>
              <a:buNone/>
              <a:defRPr/>
            </a:lvl1pPr>
          </a:lstStyle>
          <a:p>
            <a:pPr lvl="0"/>
            <a:r>
              <a:rPr lang="pl-PL"/>
              <a:t>Kliknij, aby edytować style wzorca tekstu</a:t>
            </a:r>
          </a:p>
        </p:txBody>
      </p:sp>
      <p:sp>
        <p:nvSpPr>
          <p:cNvPr id="4" name="Date Placeholder 3"/>
          <p:cNvSpPr>
            <a:spLocks noGrp="1"/>
          </p:cNvSpPr>
          <p:nvPr>
            <p:ph type="dt" sz="half" idx="10"/>
          </p:nvPr>
        </p:nvSpPr>
        <p:spPr/>
        <p:txBody>
          <a:bodyPr/>
          <a:lstStyle/>
          <a:p>
            <a:fld id="{78D4E6B8-58C9-2C4F-89C5-B280FC2E7DE2}" type="datetimeFigureOut">
              <a:rPr lang="pl-PL" smtClean="0"/>
              <a:t>07.06.2021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0666272-DF69-114D-966F-5D1F3301AA1E}" type="slidenum">
              <a:rPr lang="pl-PL" smtClean="0"/>
              <a:t>‹#›</a:t>
            </a:fld>
            <a:endParaRPr lang="pl-PL"/>
          </a:p>
        </p:txBody>
      </p:sp>
    </p:spTree>
    <p:extLst>
      <p:ext uri="{BB962C8B-B14F-4D97-AF65-F5344CB8AC3E}">
        <p14:creationId xmlns:p14="http://schemas.microsoft.com/office/powerpoint/2010/main" val="1847674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9" name="Freeform 6"/>
          <p:cNvSpPr>
            <a:spLocks noChangeAspect="1"/>
          </p:cNvSpPr>
          <p:nvPr/>
        </p:nvSpPr>
        <p:spPr bwMode="auto">
          <a:xfrm>
            <a:off x="855664" y="1714939"/>
            <a:ext cx="3671336" cy="187797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7" y="1826968"/>
            <a:ext cx="3286891" cy="1505842"/>
          </a:xfrm>
        </p:spPr>
        <p:txBody>
          <a:bodyPr/>
          <a:lstStyle>
            <a:lvl1pPr>
              <a:defRPr sz="2400"/>
            </a:lvl1pPr>
          </a:lstStyle>
          <a:p>
            <a:r>
              <a:rPr lang="pl-PL"/>
              <a:t>Kliknij, aby edytować styl</a:t>
            </a:r>
            <a:endParaRPr lang="en-US" dirty="0"/>
          </a:p>
        </p:txBody>
      </p:sp>
      <p:sp>
        <p:nvSpPr>
          <p:cNvPr id="6" name="Text Placeholder 5"/>
          <p:cNvSpPr>
            <a:spLocks noGrp="1"/>
          </p:cNvSpPr>
          <p:nvPr>
            <p:ph type="body" sz="quarter" idx="16"/>
          </p:nvPr>
        </p:nvSpPr>
        <p:spPr>
          <a:xfrm>
            <a:off x="4617000" y="1714500"/>
            <a:ext cx="3660225" cy="1721644"/>
          </a:xfrm>
        </p:spPr>
        <p:txBody>
          <a:bodyPr anchor="t"/>
          <a:lstStyle>
            <a:lvl1pPr marL="0" indent="0">
              <a:buFontTx/>
              <a:buNone/>
              <a:defRPr/>
            </a:lvl1pPr>
          </a:lstStyle>
          <a:p>
            <a:pPr lvl="0"/>
            <a:r>
              <a:rPr lang="pl-PL"/>
              <a:t>Kliknij, aby edytować style wzorca tekstu</a:t>
            </a:r>
          </a:p>
        </p:txBody>
      </p:sp>
      <p:sp>
        <p:nvSpPr>
          <p:cNvPr id="2" name="Date Placeholder 1"/>
          <p:cNvSpPr>
            <a:spLocks noGrp="1"/>
          </p:cNvSpPr>
          <p:nvPr>
            <p:ph type="dt" sz="half" idx="10"/>
          </p:nvPr>
        </p:nvSpPr>
        <p:spPr/>
        <p:txBody>
          <a:bodyPr/>
          <a:lstStyle/>
          <a:p>
            <a:fld id="{78D4E6B8-58C9-2C4F-89C5-B280FC2E7DE2}" type="datetimeFigureOut">
              <a:rPr lang="pl-PL" smtClean="0"/>
              <a:t>07.06.2021</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F0666272-DF69-114D-966F-5D1F3301AA1E}" type="slidenum">
              <a:rPr lang="pl-PL" smtClean="0"/>
              <a:t>‹#›</a:t>
            </a:fld>
            <a:endParaRPr lang="pl-PL"/>
          </a:p>
        </p:txBody>
      </p:sp>
    </p:spTree>
    <p:extLst>
      <p:ext uri="{BB962C8B-B14F-4D97-AF65-F5344CB8AC3E}">
        <p14:creationId xmlns:p14="http://schemas.microsoft.com/office/powerpoint/2010/main" val="243606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7"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78D4E6B8-58C9-2C4F-89C5-B280FC2E7DE2}" type="datetimeFigureOut">
              <a:rPr lang="pl-PL" smtClean="0"/>
              <a:t>07.06.2021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0666272-DF69-114D-966F-5D1F3301AA1E}" type="slidenum">
              <a:rPr lang="pl-PL" smtClean="0"/>
              <a:t>‹#›</a:t>
            </a:fld>
            <a:endParaRPr lang="pl-PL"/>
          </a:p>
        </p:txBody>
      </p:sp>
    </p:spTree>
    <p:extLst>
      <p:ext uri="{BB962C8B-B14F-4D97-AF65-F5344CB8AC3E}">
        <p14:creationId xmlns:p14="http://schemas.microsoft.com/office/powerpoint/2010/main" val="1991541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12" name="Freeform 6"/>
          <p:cNvSpPr>
            <a:spLocks noChangeAspect="1"/>
          </p:cNvSpPr>
          <p:nvPr/>
        </p:nvSpPr>
        <p:spPr bwMode="auto">
          <a:xfrm>
            <a:off x="5752239" y="334567"/>
            <a:ext cx="3391762" cy="406122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37656" y="439628"/>
            <a:ext cx="1871093" cy="3851099"/>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607501" y="334567"/>
            <a:ext cx="4958655" cy="4061222"/>
          </a:xfrm>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78D4E6B8-58C9-2C4F-89C5-B280FC2E7DE2}" type="datetimeFigureOut">
              <a:rPr lang="pl-PL" smtClean="0"/>
              <a:t>07.06.2021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0666272-DF69-114D-966F-5D1F3301AA1E}" type="slidenum">
              <a:rPr lang="pl-PL" smtClean="0"/>
              <a:t>‹#›</a:t>
            </a:fld>
            <a:endParaRPr lang="pl-PL"/>
          </a:p>
        </p:txBody>
      </p:sp>
    </p:spTree>
    <p:extLst>
      <p:ext uri="{BB962C8B-B14F-4D97-AF65-F5344CB8AC3E}">
        <p14:creationId xmlns:p14="http://schemas.microsoft.com/office/powerpoint/2010/main" val="4075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11"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335391"/>
            <a:ext cx="7928999" cy="727838"/>
          </a:xfrm>
        </p:spPr>
        <p:txBody>
          <a:bodyPr/>
          <a:lstStyle/>
          <a:p>
            <a:r>
              <a:rPr lang="pl-PL"/>
              <a:t>Kliknij, aby edytować styl</a:t>
            </a:r>
            <a:endParaRPr lang="en-US" dirty="0"/>
          </a:p>
        </p:txBody>
      </p:sp>
      <p:sp>
        <p:nvSpPr>
          <p:cNvPr id="3" name="Content Placeholder 2"/>
          <p:cNvSpPr>
            <a:spLocks noGrp="1"/>
          </p:cNvSpPr>
          <p:nvPr>
            <p:ph idx="1"/>
          </p:nvPr>
        </p:nvSpPr>
        <p:spPr>
          <a:xfrm>
            <a:off x="614034" y="1666716"/>
            <a:ext cx="7915931" cy="272738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78D4E6B8-58C9-2C4F-89C5-B280FC2E7DE2}" type="datetimeFigureOut">
              <a:rPr lang="pl-PL" smtClean="0"/>
              <a:t>07.06.2021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0666272-DF69-114D-966F-5D1F3301AA1E}" type="slidenum">
              <a:rPr lang="pl-PL" smtClean="0"/>
              <a:t>‹#›</a:t>
            </a:fld>
            <a:endParaRPr lang="pl-PL"/>
          </a:p>
        </p:txBody>
      </p:sp>
    </p:spTree>
    <p:extLst>
      <p:ext uri="{BB962C8B-B14F-4D97-AF65-F5344CB8AC3E}">
        <p14:creationId xmlns:p14="http://schemas.microsoft.com/office/powerpoint/2010/main" val="2104717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10" name="Freeform 7"/>
          <p:cNvSpPr/>
          <p:nvPr/>
        </p:nvSpPr>
        <p:spPr bwMode="auto">
          <a:xfrm>
            <a:off x="0" y="1"/>
            <a:ext cx="9144000" cy="3902869"/>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7500" y="2213547"/>
            <a:ext cx="7921064" cy="1101600"/>
          </a:xfrm>
        </p:spPr>
        <p:txBody>
          <a:bodyPr anchor="b"/>
          <a:lstStyle>
            <a:lvl1pPr algn="r">
              <a:defRPr sz="3600" b="1" cap="none"/>
            </a:lvl1pPr>
          </a:lstStyle>
          <a:p>
            <a:r>
              <a:rPr lang="pl-PL"/>
              <a:t>Kliknij, aby edytować styl</a:t>
            </a:r>
            <a:endParaRPr lang="en-US" dirty="0"/>
          </a:p>
        </p:txBody>
      </p:sp>
      <p:sp>
        <p:nvSpPr>
          <p:cNvPr id="3" name="Text Placeholder 2"/>
          <p:cNvSpPr>
            <a:spLocks noGrp="1"/>
          </p:cNvSpPr>
          <p:nvPr>
            <p:ph type="body" idx="1"/>
          </p:nvPr>
        </p:nvSpPr>
        <p:spPr>
          <a:xfrm>
            <a:off x="607500" y="3960901"/>
            <a:ext cx="7921064" cy="325466"/>
          </a:xfrm>
        </p:spPr>
        <p:txBody>
          <a:bodyPr anchor="t">
            <a:no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78D4E6B8-58C9-2C4F-89C5-B280FC2E7DE2}" type="datetimeFigureOut">
              <a:rPr lang="pl-PL" smtClean="0"/>
              <a:t>07.06.2021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F0666272-DF69-114D-966F-5D1F3301AA1E}" type="slidenum">
              <a:rPr lang="pl-PL" smtClean="0"/>
              <a:t>‹#›</a:t>
            </a:fld>
            <a:endParaRPr lang="pl-PL"/>
          </a:p>
        </p:txBody>
      </p:sp>
    </p:spTree>
    <p:extLst>
      <p:ext uri="{BB962C8B-B14F-4D97-AF65-F5344CB8AC3E}">
        <p14:creationId xmlns:p14="http://schemas.microsoft.com/office/powerpoint/2010/main" val="800301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8"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14034" y="1666716"/>
            <a:ext cx="3889405" cy="2729072"/>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4640562" y="1666715"/>
            <a:ext cx="3895937" cy="2729073"/>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78D4E6B8-58C9-2C4F-89C5-B280FC2E7DE2}" type="datetimeFigureOut">
              <a:rPr lang="pl-PL" smtClean="0"/>
              <a:t>07.06.2021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0666272-DF69-114D-966F-5D1F3301AA1E}" type="slidenum">
              <a:rPr lang="pl-PL" smtClean="0"/>
              <a:t>‹#›</a:t>
            </a:fld>
            <a:endParaRPr lang="pl-PL"/>
          </a:p>
        </p:txBody>
      </p:sp>
    </p:spTree>
    <p:extLst>
      <p:ext uri="{BB962C8B-B14F-4D97-AF65-F5344CB8AC3E}">
        <p14:creationId xmlns:p14="http://schemas.microsoft.com/office/powerpoint/2010/main" val="3210814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pl-PL"/>
              <a:t>Kliknij, aby edytować styl</a:t>
            </a:r>
            <a:endParaRPr lang="en-US" dirty="0"/>
          </a:p>
        </p:txBody>
      </p:sp>
      <p:sp>
        <p:nvSpPr>
          <p:cNvPr id="3" name="Text Placeholder 2"/>
          <p:cNvSpPr>
            <a:spLocks noGrp="1"/>
          </p:cNvSpPr>
          <p:nvPr>
            <p:ph type="body" idx="1"/>
          </p:nvPr>
        </p:nvSpPr>
        <p:spPr>
          <a:xfrm>
            <a:off x="611046" y="1631156"/>
            <a:ext cx="3892393" cy="432197"/>
          </a:xfrm>
        </p:spPr>
        <p:txBody>
          <a:bodyPr anchor="b">
            <a:noAutofit/>
          </a:bodyPr>
          <a:lstStyle>
            <a:lvl1pPr marL="0" indent="0" algn="ctr">
              <a:buNone/>
              <a:defRPr sz="15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l-PL"/>
              <a:t>Kliknij, aby edytować style wzorca tekstu</a:t>
            </a:r>
          </a:p>
        </p:txBody>
      </p:sp>
      <p:sp>
        <p:nvSpPr>
          <p:cNvPr id="4" name="Content Placeholder 3"/>
          <p:cNvSpPr>
            <a:spLocks noGrp="1"/>
          </p:cNvSpPr>
          <p:nvPr>
            <p:ph sz="half" idx="2"/>
          </p:nvPr>
        </p:nvSpPr>
        <p:spPr>
          <a:xfrm>
            <a:off x="611047" y="2063354"/>
            <a:ext cx="3892392" cy="2332435"/>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4640562" y="1631156"/>
            <a:ext cx="3895937" cy="432197"/>
          </a:xfrm>
        </p:spPr>
        <p:txBody>
          <a:bodyPr anchor="b">
            <a:noAutofit/>
          </a:bodyPr>
          <a:lstStyle>
            <a:lvl1pPr marL="0" indent="0" algn="ctr">
              <a:buNone/>
              <a:defRPr sz="15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l-PL"/>
              <a:t>Kliknij, aby edytować style wzorca tekstu</a:t>
            </a:r>
          </a:p>
        </p:txBody>
      </p:sp>
      <p:sp>
        <p:nvSpPr>
          <p:cNvPr id="6" name="Content Placeholder 5"/>
          <p:cNvSpPr>
            <a:spLocks noGrp="1"/>
          </p:cNvSpPr>
          <p:nvPr>
            <p:ph sz="quarter" idx="4"/>
          </p:nvPr>
        </p:nvSpPr>
        <p:spPr>
          <a:xfrm>
            <a:off x="4640562" y="2063354"/>
            <a:ext cx="3895937" cy="2332435"/>
          </a:xfrm>
        </p:spPr>
        <p:txBody>
          <a:bodyPr anchor="t">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78D4E6B8-58C9-2C4F-89C5-B280FC2E7DE2}" type="datetimeFigureOut">
              <a:rPr lang="pl-PL" smtClean="0"/>
              <a:t>07.06.2021</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F0666272-DF69-114D-966F-5D1F3301AA1E}" type="slidenum">
              <a:rPr lang="pl-PL" smtClean="0"/>
              <a:t>‹#›</a:t>
            </a:fld>
            <a:endParaRPr lang="pl-PL"/>
          </a:p>
        </p:txBody>
      </p:sp>
    </p:spTree>
    <p:extLst>
      <p:ext uri="{BB962C8B-B14F-4D97-AF65-F5344CB8AC3E}">
        <p14:creationId xmlns:p14="http://schemas.microsoft.com/office/powerpoint/2010/main" val="1465034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6" name="Freeform 6"/>
          <p:cNvSpPr/>
          <p:nvPr/>
        </p:nvSpPr>
        <p:spPr bwMode="auto">
          <a:xfrm>
            <a:off x="0" y="0"/>
            <a:ext cx="9144000" cy="1639491"/>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78D4E6B8-58C9-2C4F-89C5-B280FC2E7DE2}" type="datetimeFigureOut">
              <a:rPr lang="pl-PL" smtClean="0"/>
              <a:t>07.06.2021</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F0666272-DF69-114D-966F-5D1F3301AA1E}" type="slidenum">
              <a:rPr lang="pl-PL" smtClean="0"/>
              <a:t>‹#›</a:t>
            </a:fld>
            <a:endParaRPr lang="pl-PL"/>
          </a:p>
        </p:txBody>
      </p:sp>
    </p:spTree>
    <p:extLst>
      <p:ext uri="{BB962C8B-B14F-4D97-AF65-F5344CB8AC3E}">
        <p14:creationId xmlns:p14="http://schemas.microsoft.com/office/powerpoint/2010/main" val="3711177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D4E6B8-58C9-2C4F-89C5-B280FC2E7DE2}" type="datetimeFigureOut">
              <a:rPr lang="pl-PL" smtClean="0"/>
              <a:t>07.06.2021</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F0666272-DF69-114D-966F-5D1F3301AA1E}" type="slidenum">
              <a:rPr lang="pl-PL" smtClean="0"/>
              <a:t>‹#›</a:t>
            </a:fld>
            <a:endParaRPr lang="pl-PL"/>
          </a:p>
        </p:txBody>
      </p:sp>
    </p:spTree>
    <p:extLst>
      <p:ext uri="{BB962C8B-B14F-4D97-AF65-F5344CB8AC3E}">
        <p14:creationId xmlns:p14="http://schemas.microsoft.com/office/powerpoint/2010/main" val="1606750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12" name="Freeform 6"/>
          <p:cNvSpPr>
            <a:spLocks noChangeAspect="1"/>
          </p:cNvSpPr>
          <p:nvPr/>
        </p:nvSpPr>
        <p:spPr bwMode="auto">
          <a:xfrm>
            <a:off x="804864" y="334566"/>
            <a:ext cx="2660650" cy="13609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4" y="334566"/>
            <a:ext cx="2660650" cy="1213797"/>
          </a:xfrm>
        </p:spPr>
        <p:txBody>
          <a:bodyPr anchor="b"/>
          <a:lstStyle>
            <a:lvl1pPr algn="l">
              <a:defRPr sz="1500" b="1"/>
            </a:lvl1pPr>
          </a:lstStyle>
          <a:p>
            <a:r>
              <a:rPr lang="pl-PL"/>
              <a:t>Kliknij, aby edytować styl</a:t>
            </a:r>
            <a:endParaRPr lang="en-US" dirty="0"/>
          </a:p>
        </p:txBody>
      </p:sp>
      <p:sp>
        <p:nvSpPr>
          <p:cNvPr id="3" name="Content Placeholder 2"/>
          <p:cNvSpPr>
            <a:spLocks noGrp="1"/>
          </p:cNvSpPr>
          <p:nvPr>
            <p:ph idx="1"/>
          </p:nvPr>
        </p:nvSpPr>
        <p:spPr>
          <a:xfrm>
            <a:off x="3641725" y="334567"/>
            <a:ext cx="4689475" cy="4061222"/>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804864" y="1695554"/>
            <a:ext cx="2660650" cy="270023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78D4E6B8-58C9-2C4F-89C5-B280FC2E7DE2}" type="datetimeFigureOut">
              <a:rPr lang="pl-PL" smtClean="0"/>
              <a:t>07.06.2021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F0666272-DF69-114D-966F-5D1F3301AA1E}" type="slidenum">
              <a:rPr lang="pl-PL" smtClean="0"/>
              <a:t>‹#›</a:t>
            </a:fld>
            <a:endParaRPr lang="pl-PL"/>
          </a:p>
        </p:txBody>
      </p:sp>
    </p:spTree>
    <p:extLst>
      <p:ext uri="{BB962C8B-B14F-4D97-AF65-F5344CB8AC3E}">
        <p14:creationId xmlns:p14="http://schemas.microsoft.com/office/powerpoint/2010/main" val="1318014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11046" y="545642"/>
            <a:ext cx="3639741" cy="1212872"/>
          </a:xfrm>
        </p:spPr>
        <p:txBody>
          <a:bodyPr anchor="b">
            <a:normAutofit/>
          </a:bodyPr>
          <a:lstStyle>
            <a:lvl1pPr algn="l">
              <a:defRPr sz="1800" b="0"/>
            </a:lvl1pPr>
          </a:lstStyle>
          <a:p>
            <a:r>
              <a:rPr lang="pl-PL"/>
              <a:t>Kliknij, aby edytować styl</a:t>
            </a:r>
            <a:endParaRPr lang="en-US" dirty="0"/>
          </a:p>
        </p:txBody>
      </p:sp>
      <p:sp>
        <p:nvSpPr>
          <p:cNvPr id="9" name="Picture Placeholder 11"/>
          <p:cNvSpPr>
            <a:spLocks noGrp="1" noChangeAspect="1"/>
          </p:cNvSpPr>
          <p:nvPr>
            <p:ph type="pic" sz="quarter" idx="13"/>
          </p:nvPr>
        </p:nvSpPr>
        <p:spPr bwMode="auto">
          <a:xfrm>
            <a:off x="4573588" y="0"/>
            <a:ext cx="4570412" cy="51435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050"/>
            </a:lvl1pPr>
          </a:lstStyle>
          <a:p>
            <a:r>
              <a:rPr lang="pl-PL"/>
              <a:t>Kliknij ikonę, aby dodać obraz</a:t>
            </a:r>
            <a:endParaRPr lang="en-US" dirty="0"/>
          </a:p>
        </p:txBody>
      </p:sp>
      <p:sp>
        <p:nvSpPr>
          <p:cNvPr id="4" name="Text Placeholder 3"/>
          <p:cNvSpPr>
            <a:spLocks noGrp="1"/>
          </p:cNvSpPr>
          <p:nvPr>
            <p:ph type="body" sz="half" idx="2"/>
          </p:nvPr>
        </p:nvSpPr>
        <p:spPr>
          <a:xfrm>
            <a:off x="611046" y="1758513"/>
            <a:ext cx="3639741" cy="2637274"/>
          </a:xfrm>
        </p:spPr>
        <p:txBody>
          <a:bodyPr anchor="t">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l-PL"/>
              <a:t>Kliknij, aby edytować style wzorca tekstu</a:t>
            </a:r>
          </a:p>
        </p:txBody>
      </p:sp>
      <p:sp>
        <p:nvSpPr>
          <p:cNvPr id="5" name="Date Placeholder 4"/>
          <p:cNvSpPr>
            <a:spLocks noGrp="1"/>
          </p:cNvSpPr>
          <p:nvPr>
            <p:ph type="dt" sz="half" idx="10"/>
          </p:nvPr>
        </p:nvSpPr>
        <p:spPr>
          <a:xfrm>
            <a:off x="2914358" y="4531022"/>
            <a:ext cx="732659" cy="273844"/>
          </a:xfrm>
        </p:spPr>
        <p:txBody>
          <a:bodyPr/>
          <a:lstStyle/>
          <a:p>
            <a:fld id="{78D4E6B8-58C9-2C4F-89C5-B280FC2E7DE2}" type="datetimeFigureOut">
              <a:rPr lang="pl-PL" smtClean="0"/>
              <a:t>07.06.2021</a:t>
            </a:fld>
            <a:endParaRPr lang="pl-PL"/>
          </a:p>
        </p:txBody>
      </p:sp>
      <p:sp>
        <p:nvSpPr>
          <p:cNvPr id="6" name="Footer Placeholder 5"/>
          <p:cNvSpPr>
            <a:spLocks noGrp="1"/>
          </p:cNvSpPr>
          <p:nvPr>
            <p:ph type="ftr" sz="quarter" idx="11"/>
          </p:nvPr>
        </p:nvSpPr>
        <p:spPr>
          <a:xfrm>
            <a:off x="442797" y="4531022"/>
            <a:ext cx="2471560" cy="273844"/>
          </a:xfrm>
        </p:spPr>
        <p:txBody>
          <a:bodyPr/>
          <a:lstStyle/>
          <a:p>
            <a:endParaRPr lang="pl-PL"/>
          </a:p>
        </p:txBody>
      </p:sp>
      <p:sp>
        <p:nvSpPr>
          <p:cNvPr id="7" name="Slide Number Placeholder 6"/>
          <p:cNvSpPr>
            <a:spLocks noGrp="1"/>
          </p:cNvSpPr>
          <p:nvPr>
            <p:ph type="sldNum" sz="quarter" idx="12"/>
          </p:nvPr>
        </p:nvSpPr>
        <p:spPr>
          <a:xfrm>
            <a:off x="3647017" y="4436917"/>
            <a:ext cx="796616" cy="367949"/>
          </a:xfrm>
        </p:spPr>
        <p:txBody>
          <a:bodyPr/>
          <a:lstStyle/>
          <a:p>
            <a:fld id="{F0666272-DF69-114D-966F-5D1F3301AA1E}" type="slidenum">
              <a:rPr lang="pl-PL" smtClean="0"/>
              <a:t>‹#›</a:t>
            </a:fld>
            <a:endParaRPr lang="pl-PL"/>
          </a:p>
        </p:txBody>
      </p:sp>
    </p:spTree>
    <p:extLst>
      <p:ext uri="{BB962C8B-B14F-4D97-AF65-F5344CB8AC3E}">
        <p14:creationId xmlns:p14="http://schemas.microsoft.com/office/powerpoint/2010/main" val="3122106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7500" y="335391"/>
            <a:ext cx="7928999" cy="727838"/>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pl-PL"/>
              <a:t>Kliknij, aby edytować styl</a:t>
            </a:r>
            <a:endParaRPr lang="en-US" dirty="0"/>
          </a:p>
        </p:txBody>
      </p:sp>
      <p:sp>
        <p:nvSpPr>
          <p:cNvPr id="3" name="Text Placeholder 2"/>
          <p:cNvSpPr>
            <a:spLocks noGrp="1"/>
          </p:cNvSpPr>
          <p:nvPr>
            <p:ph type="body" idx="1"/>
          </p:nvPr>
        </p:nvSpPr>
        <p:spPr>
          <a:xfrm>
            <a:off x="607500" y="1638301"/>
            <a:ext cx="7922464" cy="2755798"/>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Footer Placeholder 4"/>
          <p:cNvSpPr>
            <a:spLocks noGrp="1"/>
          </p:cNvSpPr>
          <p:nvPr>
            <p:ph type="ftr" sz="quarter" idx="3"/>
          </p:nvPr>
        </p:nvSpPr>
        <p:spPr>
          <a:xfrm>
            <a:off x="338636" y="4531022"/>
            <a:ext cx="6483240" cy="273844"/>
          </a:xfrm>
          <a:prstGeom prst="rect">
            <a:avLst/>
          </a:prstGeom>
        </p:spPr>
        <p:txBody>
          <a:bodyPr vert="horz" lIns="91440" tIns="45720" rIns="91440" bIns="45720" rtlCol="0" anchor="b"/>
          <a:lstStyle>
            <a:lvl1pPr algn="l">
              <a:defRPr sz="675">
                <a:solidFill>
                  <a:schemeClr val="tx1"/>
                </a:solidFill>
              </a:defRPr>
            </a:lvl1pPr>
          </a:lstStyle>
          <a:p>
            <a:endParaRPr lang="pl-PL"/>
          </a:p>
        </p:txBody>
      </p:sp>
      <p:sp>
        <p:nvSpPr>
          <p:cNvPr id="4" name="Date Placeholder 3"/>
          <p:cNvSpPr>
            <a:spLocks noGrp="1"/>
          </p:cNvSpPr>
          <p:nvPr>
            <p:ph type="dt" sz="half" idx="2"/>
          </p:nvPr>
        </p:nvSpPr>
        <p:spPr>
          <a:xfrm>
            <a:off x="7000969" y="4531022"/>
            <a:ext cx="1007780" cy="273844"/>
          </a:xfrm>
          <a:prstGeom prst="rect">
            <a:avLst/>
          </a:prstGeom>
        </p:spPr>
        <p:txBody>
          <a:bodyPr vert="horz" lIns="91440" tIns="45720" rIns="91440" bIns="45720" rtlCol="0" anchor="b"/>
          <a:lstStyle>
            <a:lvl1pPr algn="r">
              <a:defRPr sz="675">
                <a:solidFill>
                  <a:schemeClr val="tx1"/>
                </a:solidFill>
              </a:defRPr>
            </a:lvl1pPr>
          </a:lstStyle>
          <a:p>
            <a:fld id="{78D4E6B8-58C9-2C4F-89C5-B280FC2E7DE2}" type="datetimeFigureOut">
              <a:rPr lang="pl-PL" smtClean="0"/>
              <a:t>07.06.2021</a:t>
            </a:fld>
            <a:endParaRPr lang="pl-PL"/>
          </a:p>
        </p:txBody>
      </p:sp>
      <p:sp>
        <p:nvSpPr>
          <p:cNvPr id="6" name="Slide Number Placeholder 5"/>
          <p:cNvSpPr>
            <a:spLocks noGrp="1"/>
          </p:cNvSpPr>
          <p:nvPr>
            <p:ph type="sldNum" sz="quarter" idx="4"/>
          </p:nvPr>
        </p:nvSpPr>
        <p:spPr>
          <a:xfrm>
            <a:off x="8008749" y="4436917"/>
            <a:ext cx="796616" cy="367949"/>
          </a:xfrm>
          <a:prstGeom prst="rect">
            <a:avLst/>
          </a:prstGeom>
        </p:spPr>
        <p:txBody>
          <a:bodyPr vert="horz" lIns="91440" tIns="45720" rIns="91440" bIns="10800" rtlCol="0" anchor="b"/>
          <a:lstStyle>
            <a:lvl1pPr algn="r">
              <a:defRPr sz="1500">
                <a:solidFill>
                  <a:schemeClr val="accent1"/>
                </a:solidFill>
              </a:defRPr>
            </a:lvl1pPr>
          </a:lstStyle>
          <a:p>
            <a:fld id="{F0666272-DF69-114D-966F-5D1F3301AA1E}" type="slidenum">
              <a:rPr lang="pl-PL" smtClean="0"/>
              <a:t>‹#›</a:t>
            </a:fld>
            <a:endParaRPr lang="pl-PL"/>
          </a:p>
        </p:txBody>
      </p:sp>
    </p:spTree>
    <p:extLst>
      <p:ext uri="{BB962C8B-B14F-4D97-AF65-F5344CB8AC3E}">
        <p14:creationId xmlns:p14="http://schemas.microsoft.com/office/powerpoint/2010/main" val="3676044696"/>
      </p:ext>
    </p:extLst>
  </p:cSld>
  <p:clrMap bg1="dk1" tx1="lt1" bg2="dk2" tx2="lt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 id="2147484321" r:id="rId13"/>
    <p:sldLayoutId id="2147484322" r:id="rId14"/>
  </p:sldLayoutIdLst>
  <p:txStyles>
    <p:titleStyle>
      <a:lvl1pPr algn="l" defTabSz="342900" rtl="0" eaLnBrk="1" latinLnBrk="0" hangingPunct="1">
        <a:spcBef>
          <a:spcPct val="0"/>
        </a:spcBef>
        <a:buNone/>
        <a:defRPr sz="3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ct val="20000"/>
        </a:spcBef>
        <a:spcAft>
          <a:spcPts val="450"/>
        </a:spcAft>
        <a:buClr>
          <a:schemeClr val="accent1"/>
        </a:buClr>
        <a:buFont typeface="Wingdings 2" charset="2"/>
        <a:buChar char=""/>
        <a:defRPr sz="1350" kern="1200">
          <a:solidFill>
            <a:schemeClr val="tx1"/>
          </a:solidFill>
          <a:latin typeface="+mn-lt"/>
          <a:ea typeface="+mn-ea"/>
          <a:cs typeface="+mn-cs"/>
        </a:defRPr>
      </a:lvl1pPr>
      <a:lvl2pPr marL="557213" indent="-214313" algn="l" defTabSz="342900" rtl="0" eaLnBrk="1" latinLnBrk="0" hangingPunct="1">
        <a:spcBef>
          <a:spcPct val="20000"/>
        </a:spcBef>
        <a:spcAft>
          <a:spcPts val="450"/>
        </a:spcAft>
        <a:buClr>
          <a:schemeClr val="accent1"/>
        </a:buClr>
        <a:buFont typeface="Wingdings 2" charset="2"/>
        <a:buChar char=""/>
        <a:defRPr sz="1200" kern="1200">
          <a:solidFill>
            <a:schemeClr val="tx1"/>
          </a:solidFill>
          <a:latin typeface="+mn-lt"/>
          <a:ea typeface="+mn-ea"/>
          <a:cs typeface="+mn-cs"/>
        </a:defRPr>
      </a:lvl2pPr>
      <a:lvl3pPr marL="857250" indent="-171450" algn="l" defTabSz="342900" rtl="0" eaLnBrk="1" latinLnBrk="0" hangingPunct="1">
        <a:spcBef>
          <a:spcPct val="20000"/>
        </a:spcBef>
        <a:spcAft>
          <a:spcPts val="450"/>
        </a:spcAft>
        <a:buClr>
          <a:schemeClr val="accent1"/>
        </a:buClr>
        <a:buFont typeface="Wingdings 2" charset="2"/>
        <a:buChar char=""/>
        <a:defRPr sz="1050" kern="1200">
          <a:solidFill>
            <a:schemeClr val="tx1"/>
          </a:solidFill>
          <a:latin typeface="+mn-lt"/>
          <a:ea typeface="+mn-ea"/>
          <a:cs typeface="+mn-cs"/>
        </a:defRPr>
      </a:lvl3pPr>
      <a:lvl4pPr marL="120015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4pPr>
      <a:lvl5pPr marL="154305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5pPr>
      <a:lvl6pPr marL="18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6pPr>
      <a:lvl7pPr marL="21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7pPr>
      <a:lvl8pPr marL="24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8pPr>
      <a:lvl9pPr marL="2700000" indent="-171450" algn="l" defTabSz="342900" rtl="0" eaLnBrk="1" latinLnBrk="0" hangingPunct="1">
        <a:spcBef>
          <a:spcPct val="20000"/>
        </a:spcBef>
        <a:spcAft>
          <a:spcPts val="450"/>
        </a:spcAft>
        <a:buClr>
          <a:schemeClr val="accent1"/>
        </a:buClr>
        <a:buFont typeface="Wingdings 2" charset="2"/>
        <a:buChar char=""/>
        <a:defRPr sz="9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C0C99E1-0993-F746-B723-2704587E4318}"/>
              </a:ext>
            </a:extLst>
          </p:cNvPr>
          <p:cNvSpPr>
            <a:spLocks noGrp="1"/>
          </p:cNvSpPr>
          <p:nvPr>
            <p:ph type="ctrTitle"/>
          </p:nvPr>
        </p:nvSpPr>
        <p:spPr>
          <a:xfrm>
            <a:off x="377750" y="2108287"/>
            <a:ext cx="7929000" cy="1328422"/>
          </a:xfrm>
        </p:spPr>
        <p:txBody>
          <a:bodyPr/>
          <a:lstStyle/>
          <a:p>
            <a:pPr algn="ctr"/>
            <a:r>
              <a:rPr lang="en-GB" sz="2800" dirty="0"/>
              <a:t>Demographic (population) ageing – </a:t>
            </a:r>
            <a:br>
              <a:rPr lang="en-GB" sz="2800" dirty="0"/>
            </a:br>
            <a:r>
              <a:rPr lang="en-GB" sz="2800" dirty="0"/>
              <a:t>a comparative analysis of particular </a:t>
            </a:r>
            <a:br>
              <a:rPr lang="pl-PL" sz="2800" dirty="0"/>
            </a:br>
            <a:r>
              <a:rPr lang="en-GB" sz="2800" dirty="0"/>
              <a:t>populations of the V4</a:t>
            </a:r>
            <a:br>
              <a:rPr lang="pl-PL" dirty="0"/>
            </a:br>
            <a:endParaRPr lang="pl-PL" dirty="0"/>
          </a:p>
        </p:txBody>
      </p:sp>
      <p:sp>
        <p:nvSpPr>
          <p:cNvPr id="3" name="Podtytuł 2">
            <a:extLst>
              <a:ext uri="{FF2B5EF4-FFF2-40B4-BE49-F238E27FC236}">
                <a16:creationId xmlns:a16="http://schemas.microsoft.com/office/drawing/2014/main" id="{C2A04B5A-32C9-684A-BE55-6B9B16A0852C}"/>
              </a:ext>
            </a:extLst>
          </p:cNvPr>
          <p:cNvSpPr>
            <a:spLocks noGrp="1"/>
          </p:cNvSpPr>
          <p:nvPr>
            <p:ph type="subTitle" idx="1"/>
          </p:nvPr>
        </p:nvSpPr>
        <p:spPr>
          <a:xfrm>
            <a:off x="175973" y="4056639"/>
            <a:ext cx="5044419" cy="870788"/>
          </a:xfrm>
        </p:spPr>
        <p:txBody>
          <a:bodyPr>
            <a:noAutofit/>
          </a:bodyPr>
          <a:lstStyle/>
          <a:p>
            <a:r>
              <a:rPr lang="pl-PL" sz="1000" dirty="0"/>
              <a:t>Andrzej Skibiński </a:t>
            </a:r>
            <a:r>
              <a:rPr lang="pl-PL" sz="1000" dirty="0" err="1"/>
              <a:t>PhD</a:t>
            </a:r>
            <a:r>
              <a:rPr lang="en-US" sz="1000" dirty="0"/>
              <a:t> </a:t>
            </a:r>
          </a:p>
          <a:p>
            <a:pPr>
              <a:spcBef>
                <a:spcPts val="0"/>
              </a:spcBef>
              <a:spcAft>
                <a:spcPts val="0"/>
              </a:spcAft>
            </a:pPr>
            <a:r>
              <a:rPr lang="en-US" sz="1000" dirty="0"/>
              <a:t>Czestochowa University of Technology, Faculty of Management, </a:t>
            </a:r>
          </a:p>
          <a:p>
            <a:pPr>
              <a:spcBef>
                <a:spcPts val="0"/>
              </a:spcBef>
              <a:spcAft>
                <a:spcPts val="0"/>
              </a:spcAft>
            </a:pPr>
            <a:r>
              <a:rPr lang="en-US" sz="1000" dirty="0"/>
              <a:t>Department of Economics, Investment and Real Estate,</a:t>
            </a:r>
            <a:r>
              <a:rPr lang="pl-PL" sz="1000" dirty="0"/>
              <a:t> Poland</a:t>
            </a:r>
          </a:p>
        </p:txBody>
      </p:sp>
      <p:sp>
        <p:nvSpPr>
          <p:cNvPr id="4" name="Prostokąt 3">
            <a:extLst>
              <a:ext uri="{FF2B5EF4-FFF2-40B4-BE49-F238E27FC236}">
                <a16:creationId xmlns:a16="http://schemas.microsoft.com/office/drawing/2014/main" id="{8F33A183-F4B4-104E-8A87-56A678C57F4D}"/>
              </a:ext>
            </a:extLst>
          </p:cNvPr>
          <p:cNvSpPr/>
          <p:nvPr/>
        </p:nvSpPr>
        <p:spPr>
          <a:xfrm>
            <a:off x="930377" y="216073"/>
            <a:ext cx="7283246" cy="461665"/>
          </a:xfrm>
          <a:prstGeom prst="rect">
            <a:avLst/>
          </a:prstGeom>
        </p:spPr>
        <p:txBody>
          <a:bodyPr wrap="square">
            <a:spAutoFit/>
          </a:bodyPr>
          <a:lstStyle/>
          <a:p>
            <a:pPr algn="ctr"/>
            <a:r>
              <a:rPr lang="en-GB" sz="1200" b="1" dirty="0">
                <a:solidFill>
                  <a:schemeClr val="bg2"/>
                </a:solidFill>
              </a:rPr>
              <a:t>Project </a:t>
            </a:r>
            <a:r>
              <a:rPr lang="en-GB" sz="1200" b="1" dirty="0" err="1">
                <a:solidFill>
                  <a:schemeClr val="bg2"/>
                </a:solidFill>
              </a:rPr>
              <a:t>Visegrad</a:t>
            </a:r>
            <a:r>
              <a:rPr lang="en-GB" sz="1200" b="1" dirty="0">
                <a:solidFill>
                  <a:schemeClr val="bg2"/>
                </a:solidFill>
              </a:rPr>
              <a:t> ID 22010034</a:t>
            </a:r>
          </a:p>
          <a:p>
            <a:pPr algn="ctr"/>
            <a:r>
              <a:rPr lang="en-GB" sz="1200" b="1" dirty="0">
                <a:solidFill>
                  <a:schemeClr val="bg2"/>
                </a:solidFill>
                <a:latin typeface="BlinkMacSystemFont"/>
              </a:rPr>
              <a:t>Are countries of the </a:t>
            </a:r>
            <a:r>
              <a:rPr lang="en-GB" sz="1200" b="1" dirty="0" err="1">
                <a:solidFill>
                  <a:schemeClr val="bg2"/>
                </a:solidFill>
                <a:latin typeface="BlinkMacSystemFont"/>
              </a:rPr>
              <a:t>Visegrad</a:t>
            </a:r>
            <a:r>
              <a:rPr lang="en-GB" sz="1200" b="1" dirty="0">
                <a:solidFill>
                  <a:schemeClr val="bg2"/>
                </a:solidFill>
                <a:latin typeface="BlinkMacSystemFont"/>
              </a:rPr>
              <a:t> Group (V4) ready for the consequences of population aging</a:t>
            </a:r>
            <a:r>
              <a:rPr lang="pl-PL" sz="1200" b="1" dirty="0">
                <a:solidFill>
                  <a:schemeClr val="bg2"/>
                </a:solidFill>
                <a:latin typeface="BlinkMacSystemFont"/>
              </a:rPr>
              <a:t>?</a:t>
            </a:r>
            <a:endParaRPr lang="pl-PL" sz="1200" b="1" i="0" u="none" strike="noStrike" dirty="0">
              <a:solidFill>
                <a:schemeClr val="bg2"/>
              </a:solidFill>
              <a:effectLst/>
              <a:latin typeface="BlinkMacSystemFont"/>
            </a:endParaRPr>
          </a:p>
        </p:txBody>
      </p:sp>
    </p:spTree>
    <p:extLst>
      <p:ext uri="{BB962C8B-B14F-4D97-AF65-F5344CB8AC3E}">
        <p14:creationId xmlns:p14="http://schemas.microsoft.com/office/powerpoint/2010/main" val="3813983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FC7CB93E-44D8-2F43-9630-88C224B41D18}"/>
              </a:ext>
            </a:extLst>
          </p:cNvPr>
          <p:cNvGraphicFramePr>
            <a:graphicFrameLocks noGrp="1"/>
          </p:cNvGraphicFramePr>
          <p:nvPr>
            <p:extLst>
              <p:ext uri="{D42A27DB-BD31-4B8C-83A1-F6EECF244321}">
                <p14:modId xmlns:p14="http://schemas.microsoft.com/office/powerpoint/2010/main" val="1536136696"/>
              </p:ext>
            </p:extLst>
          </p:nvPr>
        </p:nvGraphicFramePr>
        <p:xfrm>
          <a:off x="14160" y="261611"/>
          <a:ext cx="9115679" cy="2430150"/>
        </p:xfrm>
        <a:graphic>
          <a:graphicData uri="http://schemas.openxmlformats.org/drawingml/2006/table">
            <a:tbl>
              <a:tblPr firstRow="1" firstCol="1" bandRow="1">
                <a:tableStyleId>{5C22544A-7EE6-4342-B048-85BDC9FD1C3A}</a:tableStyleId>
              </a:tblPr>
              <a:tblGrid>
                <a:gridCol w="1301522">
                  <a:extLst>
                    <a:ext uri="{9D8B030D-6E8A-4147-A177-3AD203B41FA5}">
                      <a16:colId xmlns:a16="http://schemas.microsoft.com/office/drawing/2014/main" val="3289931"/>
                    </a:ext>
                  </a:extLst>
                </a:gridCol>
                <a:gridCol w="1301522">
                  <a:extLst>
                    <a:ext uri="{9D8B030D-6E8A-4147-A177-3AD203B41FA5}">
                      <a16:colId xmlns:a16="http://schemas.microsoft.com/office/drawing/2014/main" val="2971772012"/>
                    </a:ext>
                  </a:extLst>
                </a:gridCol>
                <a:gridCol w="1302527">
                  <a:extLst>
                    <a:ext uri="{9D8B030D-6E8A-4147-A177-3AD203B41FA5}">
                      <a16:colId xmlns:a16="http://schemas.microsoft.com/office/drawing/2014/main" val="247106928"/>
                    </a:ext>
                  </a:extLst>
                </a:gridCol>
                <a:gridCol w="1302527">
                  <a:extLst>
                    <a:ext uri="{9D8B030D-6E8A-4147-A177-3AD203B41FA5}">
                      <a16:colId xmlns:a16="http://schemas.microsoft.com/office/drawing/2014/main" val="3101500864"/>
                    </a:ext>
                  </a:extLst>
                </a:gridCol>
                <a:gridCol w="1302527">
                  <a:extLst>
                    <a:ext uri="{9D8B030D-6E8A-4147-A177-3AD203B41FA5}">
                      <a16:colId xmlns:a16="http://schemas.microsoft.com/office/drawing/2014/main" val="2169759840"/>
                    </a:ext>
                  </a:extLst>
                </a:gridCol>
                <a:gridCol w="1302527">
                  <a:extLst>
                    <a:ext uri="{9D8B030D-6E8A-4147-A177-3AD203B41FA5}">
                      <a16:colId xmlns:a16="http://schemas.microsoft.com/office/drawing/2014/main" val="1766204055"/>
                    </a:ext>
                  </a:extLst>
                </a:gridCol>
                <a:gridCol w="1302527">
                  <a:extLst>
                    <a:ext uri="{9D8B030D-6E8A-4147-A177-3AD203B41FA5}">
                      <a16:colId xmlns:a16="http://schemas.microsoft.com/office/drawing/2014/main" val="974284643"/>
                    </a:ext>
                  </a:extLst>
                </a:gridCol>
              </a:tblGrid>
              <a:tr h="139217">
                <a:tc rowSpan="2">
                  <a:txBody>
                    <a:bodyPr/>
                    <a:lstStyle/>
                    <a:p>
                      <a:r>
                        <a:rPr lang="en-GB" sz="900" b="1">
                          <a:solidFill>
                            <a:schemeClr val="bg1"/>
                          </a:solidFill>
                          <a:effectLst/>
                        </a:rPr>
                        <a:t>Country</a:t>
                      </a:r>
                      <a:endParaRPr lang="pl-PL" sz="12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gridSpan="6">
                  <a:txBody>
                    <a:bodyPr/>
                    <a:lstStyle/>
                    <a:p>
                      <a:pPr algn="ctr"/>
                      <a:r>
                        <a:rPr lang="en-GB" sz="900" b="1" dirty="0">
                          <a:solidFill>
                            <a:schemeClr val="bg1"/>
                          </a:solidFill>
                          <a:effectLst/>
                        </a:rPr>
                        <a:t>Years</a:t>
                      </a:r>
                      <a:endParaRPr lang="pl-PL" sz="1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extLst>
                  <a:ext uri="{0D108BD9-81ED-4DB2-BD59-A6C34878D82A}">
                    <a16:rowId xmlns:a16="http://schemas.microsoft.com/office/drawing/2014/main" val="4125912548"/>
                  </a:ext>
                </a:extLst>
              </a:tr>
              <a:tr h="139217">
                <a:tc vMerge="1">
                  <a:txBody>
                    <a:bodyPr/>
                    <a:lstStyle/>
                    <a:p>
                      <a:endParaRPr lang="pl-PL"/>
                    </a:p>
                  </a:txBody>
                  <a:tcPr/>
                </a:tc>
                <a:tc>
                  <a:txBody>
                    <a:bodyPr/>
                    <a:lstStyle/>
                    <a:p>
                      <a:pPr algn="ctr"/>
                      <a:r>
                        <a:rPr lang="en-GB" sz="900" b="1">
                          <a:solidFill>
                            <a:schemeClr val="bg1"/>
                          </a:solidFill>
                          <a:effectLst/>
                        </a:rPr>
                        <a:t>1970</a:t>
                      </a:r>
                      <a:endParaRPr lang="pl-PL" sz="12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GB" sz="900" b="1">
                          <a:solidFill>
                            <a:schemeClr val="bg1"/>
                          </a:solidFill>
                          <a:effectLst/>
                        </a:rPr>
                        <a:t>1980</a:t>
                      </a:r>
                      <a:endParaRPr lang="pl-PL" sz="12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GB" sz="900" b="1">
                          <a:solidFill>
                            <a:schemeClr val="bg1"/>
                          </a:solidFill>
                          <a:effectLst/>
                        </a:rPr>
                        <a:t>1990</a:t>
                      </a:r>
                      <a:endParaRPr lang="pl-PL" sz="12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GB" sz="900" b="1">
                          <a:solidFill>
                            <a:schemeClr val="bg1"/>
                          </a:solidFill>
                          <a:effectLst/>
                        </a:rPr>
                        <a:t>2000</a:t>
                      </a:r>
                      <a:endParaRPr lang="pl-PL" sz="12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GB" sz="900" b="1">
                          <a:solidFill>
                            <a:schemeClr val="bg1"/>
                          </a:solidFill>
                          <a:effectLst/>
                        </a:rPr>
                        <a:t>2010</a:t>
                      </a:r>
                      <a:endParaRPr lang="pl-PL" sz="12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GB" sz="900" b="1" dirty="0">
                          <a:solidFill>
                            <a:schemeClr val="bg1"/>
                          </a:solidFill>
                          <a:effectLst/>
                        </a:rPr>
                        <a:t>2019</a:t>
                      </a:r>
                      <a:endParaRPr lang="pl-PL" sz="1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72988283"/>
                  </a:ext>
                </a:extLst>
              </a:tr>
              <a:tr h="139217">
                <a:tc gridSpan="7">
                  <a:txBody>
                    <a:bodyPr/>
                    <a:lstStyle/>
                    <a:p>
                      <a:pPr algn="ctr"/>
                      <a:r>
                        <a:rPr lang="en-GB" sz="900" dirty="0">
                          <a:solidFill>
                            <a:schemeClr val="bg1"/>
                          </a:solidFill>
                          <a:effectLst/>
                        </a:rPr>
                        <a:t>ageing -  old age rate [in%] </a:t>
                      </a:r>
                      <a:endParaRPr lang="pl-PL"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extLst>
                  <a:ext uri="{0D108BD9-81ED-4DB2-BD59-A6C34878D82A}">
                    <a16:rowId xmlns:a16="http://schemas.microsoft.com/office/drawing/2014/main" val="3866860838"/>
                  </a:ext>
                </a:extLst>
              </a:tr>
              <a:tr h="202368">
                <a:tc>
                  <a:txBody>
                    <a:bodyPr/>
                    <a:lstStyle/>
                    <a:p>
                      <a:r>
                        <a:rPr lang="en-GB" sz="900" b="1">
                          <a:solidFill>
                            <a:schemeClr val="bg1"/>
                          </a:solidFill>
                          <a:effectLst/>
                        </a:rPr>
                        <a:t>Czech Rep.</a:t>
                      </a:r>
                      <a:endParaRPr lang="pl-PL" sz="12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b="1" dirty="0">
                          <a:solidFill>
                            <a:srgbClr val="FF0000"/>
                          </a:solidFill>
                          <a:effectLst/>
                        </a:rPr>
                        <a:t>11.9</a:t>
                      </a:r>
                      <a:endParaRPr lang="pl-PL" sz="1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GB" sz="900">
                          <a:effectLst/>
                        </a:rPr>
                        <a:t>13.6</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GB" sz="900" b="1" dirty="0">
                          <a:solidFill>
                            <a:srgbClr val="FF0000"/>
                          </a:solidFill>
                          <a:effectLst/>
                        </a:rPr>
                        <a:t>12.5</a:t>
                      </a:r>
                      <a:endParaRPr lang="pl-PL" sz="1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GB" sz="900">
                          <a:effectLst/>
                        </a:rPr>
                        <a:t>13.8</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GB" sz="900" b="1" dirty="0">
                          <a:solidFill>
                            <a:srgbClr val="FF0000"/>
                          </a:solidFill>
                          <a:effectLst/>
                        </a:rPr>
                        <a:t>15.3</a:t>
                      </a:r>
                      <a:endParaRPr lang="pl-PL" sz="1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GB" sz="900" b="1" dirty="0">
                          <a:solidFill>
                            <a:srgbClr val="FF0000"/>
                          </a:solidFill>
                          <a:effectLst/>
                        </a:rPr>
                        <a:t>19.6</a:t>
                      </a:r>
                      <a:endParaRPr lang="pl-PL" sz="1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772921839"/>
                  </a:ext>
                </a:extLst>
              </a:tr>
              <a:tr h="139217">
                <a:tc>
                  <a:txBody>
                    <a:bodyPr/>
                    <a:lstStyle/>
                    <a:p>
                      <a:r>
                        <a:rPr lang="en-GB" sz="900" b="1">
                          <a:solidFill>
                            <a:schemeClr val="bg1"/>
                          </a:solidFill>
                          <a:effectLst/>
                        </a:rPr>
                        <a:t>Hungary</a:t>
                      </a:r>
                      <a:endParaRPr lang="pl-PL" sz="12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b="1" dirty="0">
                          <a:solidFill>
                            <a:srgbClr val="FF0000"/>
                          </a:solidFill>
                          <a:effectLst/>
                        </a:rPr>
                        <a:t>11.5</a:t>
                      </a:r>
                      <a:endParaRPr lang="pl-PL" sz="1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GB" sz="900" dirty="0">
                          <a:effectLst/>
                        </a:rPr>
                        <a:t>13.5</a:t>
                      </a:r>
                      <a:endParaRPr lang="pl-PL"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GB" sz="900" b="1" dirty="0">
                          <a:solidFill>
                            <a:srgbClr val="FF0000"/>
                          </a:solidFill>
                          <a:effectLst/>
                        </a:rPr>
                        <a:t>13.2</a:t>
                      </a:r>
                      <a:endParaRPr lang="pl-PL" sz="1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GB" sz="900">
                          <a:effectLst/>
                        </a:rPr>
                        <a:t>15.0</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GB" sz="900" b="1" dirty="0">
                          <a:solidFill>
                            <a:srgbClr val="FF0000"/>
                          </a:solidFill>
                          <a:effectLst/>
                        </a:rPr>
                        <a:t>16.6</a:t>
                      </a:r>
                      <a:endParaRPr lang="pl-PL" sz="1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GB" sz="900" b="1" dirty="0">
                          <a:solidFill>
                            <a:srgbClr val="FF0000"/>
                          </a:solidFill>
                          <a:effectLst/>
                        </a:rPr>
                        <a:t>19.3</a:t>
                      </a:r>
                      <a:endParaRPr lang="pl-PL" sz="1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343045050"/>
                  </a:ext>
                </a:extLst>
              </a:tr>
              <a:tr h="139217">
                <a:tc>
                  <a:txBody>
                    <a:bodyPr/>
                    <a:lstStyle/>
                    <a:p>
                      <a:r>
                        <a:rPr lang="en-GB" sz="900" b="1">
                          <a:solidFill>
                            <a:schemeClr val="bg1"/>
                          </a:solidFill>
                          <a:effectLst/>
                        </a:rPr>
                        <a:t>Poland </a:t>
                      </a:r>
                      <a:endParaRPr lang="pl-PL" sz="12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8.2</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GB" sz="900">
                          <a:effectLst/>
                        </a:rPr>
                        <a:t>10.2</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GB" sz="900">
                          <a:effectLst/>
                        </a:rPr>
                        <a:t>10.0</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GB" sz="900">
                          <a:effectLst/>
                        </a:rPr>
                        <a:t>12.1</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GB" sz="900" b="0" dirty="0">
                          <a:solidFill>
                            <a:srgbClr val="FF0000"/>
                          </a:solidFill>
                          <a:effectLst/>
                        </a:rPr>
                        <a:t>13.6</a:t>
                      </a:r>
                      <a:endParaRPr lang="pl-PL" sz="12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GB" sz="900" b="0" dirty="0">
                          <a:solidFill>
                            <a:srgbClr val="FF0000"/>
                          </a:solidFill>
                          <a:effectLst/>
                        </a:rPr>
                        <a:t>17.7</a:t>
                      </a:r>
                      <a:endParaRPr lang="pl-PL" sz="12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922150866"/>
                  </a:ext>
                </a:extLst>
              </a:tr>
              <a:tr h="139217">
                <a:tc>
                  <a:txBody>
                    <a:bodyPr/>
                    <a:lstStyle/>
                    <a:p>
                      <a:r>
                        <a:rPr lang="en-GB" sz="900" b="1">
                          <a:solidFill>
                            <a:schemeClr val="bg1"/>
                          </a:solidFill>
                          <a:effectLst/>
                        </a:rPr>
                        <a:t>Slovakia</a:t>
                      </a:r>
                      <a:endParaRPr lang="pl-PL" sz="12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9.1</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GB" sz="900">
                          <a:effectLst/>
                        </a:rPr>
                        <a:t>10.6</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GB" sz="900">
                          <a:effectLst/>
                        </a:rPr>
                        <a:t>10.3</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GB" sz="900">
                          <a:effectLst/>
                        </a:rPr>
                        <a:t>11.4</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GB" sz="900" b="0" dirty="0">
                          <a:solidFill>
                            <a:srgbClr val="FF0000"/>
                          </a:solidFill>
                          <a:effectLst/>
                        </a:rPr>
                        <a:t>12.4</a:t>
                      </a:r>
                      <a:endParaRPr lang="pl-PL" sz="12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r>
                        <a:rPr lang="en-GB" sz="900" b="0" dirty="0">
                          <a:solidFill>
                            <a:srgbClr val="FF0000"/>
                          </a:solidFill>
                          <a:effectLst/>
                        </a:rPr>
                        <a:t>16.0</a:t>
                      </a:r>
                      <a:endParaRPr lang="pl-PL" sz="12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456405210"/>
                  </a:ext>
                </a:extLst>
              </a:tr>
              <a:tr h="139217">
                <a:tc gridSpan="7">
                  <a:txBody>
                    <a:bodyPr/>
                    <a:lstStyle/>
                    <a:p>
                      <a:pPr algn="ctr"/>
                      <a:r>
                        <a:rPr lang="en-GB" sz="900" b="1" dirty="0">
                          <a:solidFill>
                            <a:schemeClr val="bg1"/>
                          </a:solidFill>
                          <a:effectLst/>
                        </a:rPr>
                        <a:t>Stages of population ageing - distribution of V4 countries (N)</a:t>
                      </a:r>
                      <a:endParaRPr lang="pl-PL" sz="1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extLst>
                  <a:ext uri="{0D108BD9-81ED-4DB2-BD59-A6C34878D82A}">
                    <a16:rowId xmlns:a16="http://schemas.microsoft.com/office/drawing/2014/main" val="2543401821"/>
                  </a:ext>
                </a:extLst>
              </a:tr>
              <a:tr h="139217">
                <a:tc>
                  <a:txBody>
                    <a:bodyPr/>
                    <a:lstStyle/>
                    <a:p>
                      <a:r>
                        <a:rPr lang="en-GB" sz="900" b="1">
                          <a:solidFill>
                            <a:schemeClr val="bg1"/>
                          </a:solidFill>
                          <a:effectLst/>
                        </a:rPr>
                        <a:t>below 8</a:t>
                      </a:r>
                      <a:endParaRPr lang="pl-PL" sz="12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0</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0</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0</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0</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0</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0</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44713858"/>
                  </a:ext>
                </a:extLst>
              </a:tr>
              <a:tr h="139217">
                <a:tc>
                  <a:txBody>
                    <a:bodyPr/>
                    <a:lstStyle/>
                    <a:p>
                      <a:r>
                        <a:rPr lang="en-GB" sz="900" b="1">
                          <a:solidFill>
                            <a:schemeClr val="bg1"/>
                          </a:solidFill>
                          <a:effectLst/>
                        </a:rPr>
                        <a:t>&lt;8-10</a:t>
                      </a:r>
                      <a:endParaRPr lang="pl-PL" sz="12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2</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0</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0</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0</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0</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0</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50010407"/>
                  </a:ext>
                </a:extLst>
              </a:tr>
              <a:tr h="139217">
                <a:tc>
                  <a:txBody>
                    <a:bodyPr/>
                    <a:lstStyle/>
                    <a:p>
                      <a:r>
                        <a:rPr lang="en-GB" sz="900" b="1">
                          <a:solidFill>
                            <a:schemeClr val="bg1"/>
                          </a:solidFill>
                          <a:effectLst/>
                        </a:rPr>
                        <a:t>&lt;10-12</a:t>
                      </a:r>
                      <a:endParaRPr lang="pl-PL" sz="12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2</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2</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2</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1</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0</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0</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77916518"/>
                  </a:ext>
                </a:extLst>
              </a:tr>
              <a:tr h="139527">
                <a:tc>
                  <a:txBody>
                    <a:bodyPr/>
                    <a:lstStyle/>
                    <a:p>
                      <a:r>
                        <a:rPr lang="en-GB" sz="900" b="1">
                          <a:solidFill>
                            <a:schemeClr val="bg1"/>
                          </a:solidFill>
                          <a:effectLst/>
                        </a:rPr>
                        <a:t>12 and more</a:t>
                      </a:r>
                      <a:endParaRPr lang="pl-PL" sz="12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dirty="0">
                          <a:effectLst/>
                        </a:rPr>
                        <a:t>0</a:t>
                      </a:r>
                      <a:endParaRPr lang="pl-PL"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2</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2</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3</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4</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4</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62665723"/>
                  </a:ext>
                </a:extLst>
              </a:tr>
              <a:tr h="139217">
                <a:tc gridSpan="7">
                  <a:txBody>
                    <a:bodyPr/>
                    <a:lstStyle/>
                    <a:p>
                      <a:pPr algn="ctr"/>
                      <a:r>
                        <a:rPr lang="en-GB" sz="900" b="1" dirty="0">
                          <a:solidFill>
                            <a:schemeClr val="bg1"/>
                          </a:solidFill>
                          <a:effectLst/>
                        </a:rPr>
                        <a:t>Level of demographic old age - distribution of V4 countries (N)</a:t>
                      </a:r>
                      <a:endParaRPr lang="pl-PL" sz="1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extLst>
                  <a:ext uri="{0D108BD9-81ED-4DB2-BD59-A6C34878D82A}">
                    <a16:rowId xmlns:a16="http://schemas.microsoft.com/office/drawing/2014/main" val="2215554823"/>
                  </a:ext>
                </a:extLst>
              </a:tr>
              <a:tr h="139217">
                <a:tc>
                  <a:txBody>
                    <a:bodyPr/>
                    <a:lstStyle/>
                    <a:p>
                      <a:r>
                        <a:rPr lang="en-GB" sz="900" b="1">
                          <a:solidFill>
                            <a:schemeClr val="bg1"/>
                          </a:solidFill>
                          <a:effectLst/>
                        </a:rPr>
                        <a:t>&lt;12-14</a:t>
                      </a:r>
                      <a:endParaRPr lang="pl-PL" sz="12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0</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2</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2</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2</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2</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0</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93272797"/>
                  </a:ext>
                </a:extLst>
              </a:tr>
              <a:tr h="139217">
                <a:tc>
                  <a:txBody>
                    <a:bodyPr/>
                    <a:lstStyle/>
                    <a:p>
                      <a:r>
                        <a:rPr lang="en-GB" sz="900" b="1">
                          <a:solidFill>
                            <a:schemeClr val="bg1"/>
                          </a:solidFill>
                          <a:effectLst/>
                        </a:rPr>
                        <a:t>&lt;14-16</a:t>
                      </a:r>
                      <a:endParaRPr lang="pl-PL" sz="12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0</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0</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dirty="0">
                          <a:effectLst/>
                        </a:rPr>
                        <a:t>0</a:t>
                      </a:r>
                      <a:endParaRPr lang="pl-PL"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1</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1</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1</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71630443"/>
                  </a:ext>
                </a:extLst>
              </a:tr>
              <a:tr h="139217">
                <a:tc>
                  <a:txBody>
                    <a:bodyPr/>
                    <a:lstStyle/>
                    <a:p>
                      <a:r>
                        <a:rPr lang="en-GB" sz="900" b="1">
                          <a:solidFill>
                            <a:schemeClr val="bg1"/>
                          </a:solidFill>
                          <a:effectLst/>
                        </a:rPr>
                        <a:t>&lt;16-18</a:t>
                      </a:r>
                      <a:endParaRPr lang="pl-PL" sz="12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0</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0</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0</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0</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1</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1</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21085446"/>
                  </a:ext>
                </a:extLst>
              </a:tr>
              <a:tr h="139217">
                <a:tc>
                  <a:txBody>
                    <a:bodyPr/>
                    <a:lstStyle/>
                    <a:p>
                      <a:r>
                        <a:rPr lang="en-GB" sz="900" b="1" dirty="0">
                          <a:solidFill>
                            <a:schemeClr val="bg1"/>
                          </a:solidFill>
                          <a:effectLst/>
                        </a:rPr>
                        <a:t>above 18</a:t>
                      </a:r>
                      <a:endParaRPr lang="pl-PL" sz="1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0</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0</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0</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0</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a:effectLst/>
                        </a:rPr>
                        <a:t>0</a:t>
                      </a:r>
                      <a:endParaRPr lang="pl-PL"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r"/>
                      <a:r>
                        <a:rPr lang="en-GB" sz="900" dirty="0">
                          <a:effectLst/>
                        </a:rPr>
                        <a:t>2</a:t>
                      </a:r>
                      <a:endParaRPr lang="pl-PL"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69727829"/>
                  </a:ext>
                </a:extLst>
              </a:tr>
            </a:tbl>
          </a:graphicData>
        </a:graphic>
      </p:graphicFrame>
      <p:sp>
        <p:nvSpPr>
          <p:cNvPr id="5" name="Prostokąt 4">
            <a:extLst>
              <a:ext uri="{FF2B5EF4-FFF2-40B4-BE49-F238E27FC236}">
                <a16:creationId xmlns:a16="http://schemas.microsoft.com/office/drawing/2014/main" id="{C2EB46C8-975F-2B4B-AADB-94EA7D58B4F0}"/>
              </a:ext>
            </a:extLst>
          </p:cNvPr>
          <p:cNvSpPr/>
          <p:nvPr/>
        </p:nvSpPr>
        <p:spPr>
          <a:xfrm>
            <a:off x="56644" y="0"/>
            <a:ext cx="8494618" cy="246221"/>
          </a:xfrm>
          <a:prstGeom prst="rect">
            <a:avLst/>
          </a:prstGeom>
        </p:spPr>
        <p:txBody>
          <a:bodyPr wrap="square">
            <a:spAutoFit/>
          </a:bodyPr>
          <a:lstStyle/>
          <a:p>
            <a:pPr algn="just"/>
            <a:r>
              <a:rPr lang="en-GB" sz="1000" b="1" i="1" dirty="0">
                <a:solidFill>
                  <a:schemeClr val="bg1"/>
                </a:solidFill>
                <a:latin typeface=""/>
                <a:ea typeface="Times New Roman" panose="02020603050405020304" pitchFamily="18" charset="0"/>
              </a:rPr>
              <a:t>Table 4 Degree of demographic ageing based on the Rosset scale in the </a:t>
            </a:r>
            <a:r>
              <a:rPr lang="en-GB" sz="1000" b="1" i="1" dirty="0" err="1">
                <a:solidFill>
                  <a:schemeClr val="bg1"/>
                </a:solidFill>
                <a:latin typeface=""/>
                <a:ea typeface="Times New Roman" panose="02020603050405020304" pitchFamily="18" charset="0"/>
              </a:rPr>
              <a:t>Visegrád</a:t>
            </a:r>
            <a:r>
              <a:rPr lang="en-GB" sz="1000" b="1" i="1" dirty="0">
                <a:solidFill>
                  <a:schemeClr val="bg1"/>
                </a:solidFill>
                <a:latin typeface=""/>
                <a:ea typeface="Times New Roman" panose="02020603050405020304" pitchFamily="18" charset="0"/>
              </a:rPr>
              <a:t> Group countries</a:t>
            </a:r>
            <a:endParaRPr lang="pl-PL" sz="1000" dirty="0">
              <a:solidFill>
                <a:schemeClr val="bg1"/>
              </a:solidFill>
              <a:effectLst/>
              <a:latin typeface=""/>
              <a:ea typeface="Times New Roman" panose="02020603050405020304" pitchFamily="18" charset="0"/>
            </a:endParaRPr>
          </a:p>
        </p:txBody>
      </p:sp>
      <p:graphicFrame>
        <p:nvGraphicFramePr>
          <p:cNvPr id="6" name="Wykres 5">
            <a:extLst>
              <a:ext uri="{FF2B5EF4-FFF2-40B4-BE49-F238E27FC236}">
                <a16:creationId xmlns:a16="http://schemas.microsoft.com/office/drawing/2014/main" id="{267FF8E0-3A1F-1E49-8597-9F4B71166733}"/>
              </a:ext>
            </a:extLst>
          </p:cNvPr>
          <p:cNvGraphicFramePr/>
          <p:nvPr>
            <p:extLst>
              <p:ext uri="{D42A27DB-BD31-4B8C-83A1-F6EECF244321}">
                <p14:modId xmlns:p14="http://schemas.microsoft.com/office/powerpoint/2010/main" val="2793397844"/>
              </p:ext>
            </p:extLst>
          </p:nvPr>
        </p:nvGraphicFramePr>
        <p:xfrm>
          <a:off x="0" y="2799844"/>
          <a:ext cx="9115678" cy="2168666"/>
        </p:xfrm>
        <a:graphic>
          <a:graphicData uri="http://schemas.openxmlformats.org/drawingml/2006/chart">
            <c:chart xmlns:c="http://schemas.openxmlformats.org/drawingml/2006/chart" xmlns:r="http://schemas.openxmlformats.org/officeDocument/2006/relationships" r:id="rId2"/>
          </a:graphicData>
        </a:graphic>
      </p:graphicFrame>
      <p:sp>
        <p:nvSpPr>
          <p:cNvPr id="7" name="Prostokąt 6">
            <a:extLst>
              <a:ext uri="{FF2B5EF4-FFF2-40B4-BE49-F238E27FC236}">
                <a16:creationId xmlns:a16="http://schemas.microsoft.com/office/drawing/2014/main" id="{FA975237-5C05-4044-AA72-DD55EB43943A}"/>
              </a:ext>
            </a:extLst>
          </p:cNvPr>
          <p:cNvSpPr/>
          <p:nvPr/>
        </p:nvSpPr>
        <p:spPr>
          <a:xfrm>
            <a:off x="161840" y="2691758"/>
            <a:ext cx="9247177" cy="246221"/>
          </a:xfrm>
          <a:prstGeom prst="rect">
            <a:avLst/>
          </a:prstGeom>
        </p:spPr>
        <p:txBody>
          <a:bodyPr wrap="square">
            <a:spAutoFit/>
          </a:bodyPr>
          <a:lstStyle/>
          <a:p>
            <a:pPr algn="just"/>
            <a:r>
              <a:rPr lang="en-GB" sz="1000" b="1" i="1" dirty="0">
                <a:latin typeface=""/>
                <a:ea typeface="Times New Roman" panose="02020603050405020304" pitchFamily="18" charset="0"/>
              </a:rPr>
              <a:t>Fig. 1. Median age of population in the V4 countries 1970-2019</a:t>
            </a:r>
            <a:r>
              <a:rPr lang="en-GB" sz="1000" dirty="0">
                <a:latin typeface="Times New Roman" panose="02020603050405020304" pitchFamily="18" charset="0"/>
                <a:ea typeface="Times New Roman" panose="02020603050405020304" pitchFamily="18" charset="0"/>
              </a:rPr>
              <a:t> </a:t>
            </a:r>
            <a:endParaRPr lang="pl-PL" sz="1000" dirty="0">
              <a:effectLst/>
              <a:latin typeface="Times New Roman" panose="02020603050405020304" pitchFamily="18" charset="0"/>
              <a:ea typeface="Times New Roman" panose="02020603050405020304" pitchFamily="18" charset="0"/>
            </a:endParaRPr>
          </a:p>
        </p:txBody>
      </p:sp>
      <p:sp>
        <p:nvSpPr>
          <p:cNvPr id="8" name="Prostokąt 7">
            <a:extLst>
              <a:ext uri="{FF2B5EF4-FFF2-40B4-BE49-F238E27FC236}">
                <a16:creationId xmlns:a16="http://schemas.microsoft.com/office/drawing/2014/main" id="{EAA1248F-14DD-1D47-9121-4EFC6423F576}"/>
              </a:ext>
            </a:extLst>
          </p:cNvPr>
          <p:cNvSpPr/>
          <p:nvPr/>
        </p:nvSpPr>
        <p:spPr>
          <a:xfrm>
            <a:off x="-362120" y="4919093"/>
            <a:ext cx="6795287" cy="215444"/>
          </a:xfrm>
          <a:prstGeom prst="rect">
            <a:avLst/>
          </a:prstGeom>
        </p:spPr>
        <p:txBody>
          <a:bodyPr wrap="square">
            <a:spAutoFit/>
          </a:bodyPr>
          <a:lstStyle/>
          <a:p>
            <a:pPr indent="449580" algn="just"/>
            <a:r>
              <a:rPr lang="en-GB" sz="800" dirty="0">
                <a:latin typeface="Times New Roman" panose="02020603050405020304" pitchFamily="18" charset="0"/>
                <a:ea typeface="Times New Roman" panose="02020603050405020304" pitchFamily="18" charset="0"/>
              </a:rPr>
              <a:t>Source: as in table 3 </a:t>
            </a:r>
            <a:endParaRPr lang="pl-PL" sz="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90965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134241B-9FA0-174F-AA24-9EB6D8BD57FD}"/>
              </a:ext>
            </a:extLst>
          </p:cNvPr>
          <p:cNvSpPr>
            <a:spLocks noGrp="1"/>
          </p:cNvSpPr>
          <p:nvPr>
            <p:ph type="title"/>
          </p:nvPr>
        </p:nvSpPr>
        <p:spPr>
          <a:xfrm>
            <a:off x="866444" y="830322"/>
            <a:ext cx="8552684" cy="727838"/>
          </a:xfrm>
        </p:spPr>
        <p:txBody>
          <a:bodyPr/>
          <a:lstStyle/>
          <a:p>
            <a:r>
              <a:rPr lang="en-GB" dirty="0"/>
              <a:t>The dynamics of population ageing in </a:t>
            </a:r>
            <a:br>
              <a:rPr lang="en-GB" dirty="0"/>
            </a:br>
            <a:r>
              <a:rPr lang="en-GB" dirty="0"/>
              <a:t>the V4 countries</a:t>
            </a:r>
            <a:br>
              <a:rPr lang="pl-PL" dirty="0"/>
            </a:br>
            <a:endParaRPr lang="pl-PL" dirty="0"/>
          </a:p>
        </p:txBody>
      </p:sp>
      <p:sp>
        <p:nvSpPr>
          <p:cNvPr id="3" name="Symbol zastępczy zawartości 2">
            <a:extLst>
              <a:ext uri="{FF2B5EF4-FFF2-40B4-BE49-F238E27FC236}">
                <a16:creationId xmlns:a16="http://schemas.microsoft.com/office/drawing/2014/main" id="{AC0D0932-40A0-CB40-8761-484A55FABE2A}"/>
              </a:ext>
            </a:extLst>
          </p:cNvPr>
          <p:cNvSpPr>
            <a:spLocks noGrp="1"/>
          </p:cNvSpPr>
          <p:nvPr>
            <p:ph idx="1"/>
          </p:nvPr>
        </p:nvSpPr>
        <p:spPr>
          <a:xfrm>
            <a:off x="222531" y="1820465"/>
            <a:ext cx="8698938" cy="3237057"/>
          </a:xfrm>
        </p:spPr>
        <p:txBody>
          <a:bodyPr anchor="t">
            <a:normAutofit/>
          </a:bodyPr>
          <a:lstStyle/>
          <a:p>
            <a:pPr algn="just"/>
            <a:r>
              <a:rPr lang="en-GB" sz="1700" b="1" dirty="0">
                <a:solidFill>
                  <a:srgbClr val="FFFF00"/>
                </a:solidFill>
              </a:rPr>
              <a:t>The dynamics of the population ageing process can be considered as changes in the age structure of the population between the two selected time profiles or as continuous changes, e.g. annual changes in the age structure determining their trend. </a:t>
            </a:r>
          </a:p>
          <a:p>
            <a:pPr algn="just"/>
            <a:r>
              <a:rPr lang="en-GB" sz="1700" b="1" dirty="0">
                <a:solidFill>
                  <a:srgbClr val="FFFF00"/>
                </a:solidFill>
              </a:rPr>
              <a:t>In general, the greater the dynamics of this process, the greater the increase in the proportion of older people and the decrease in the share of the youth.</a:t>
            </a:r>
          </a:p>
          <a:p>
            <a:pPr algn="just"/>
            <a:r>
              <a:rPr lang="en-GB" sz="1700" b="1" dirty="0">
                <a:solidFill>
                  <a:srgbClr val="FF0000"/>
                </a:solidFill>
              </a:rPr>
              <a:t>The process of population ageing, which should be considered as a kind of deformation of the population's age structure, has certain demographic and socio-economic consequences. </a:t>
            </a:r>
            <a:endParaRPr lang="pl-PL" sz="1700" b="1" dirty="0">
              <a:solidFill>
                <a:srgbClr val="FF0000"/>
              </a:solidFill>
            </a:endParaRPr>
          </a:p>
        </p:txBody>
      </p:sp>
    </p:spTree>
    <p:extLst>
      <p:ext uri="{BB962C8B-B14F-4D97-AF65-F5344CB8AC3E}">
        <p14:creationId xmlns:p14="http://schemas.microsoft.com/office/powerpoint/2010/main" val="187110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31FBFDD-B161-4E4D-8306-BD0D26CA8192}"/>
              </a:ext>
            </a:extLst>
          </p:cNvPr>
          <p:cNvSpPr>
            <a:spLocks noGrp="1"/>
          </p:cNvSpPr>
          <p:nvPr>
            <p:ph type="title"/>
          </p:nvPr>
        </p:nvSpPr>
        <p:spPr>
          <a:xfrm>
            <a:off x="196364" y="21563"/>
            <a:ext cx="7928999" cy="727838"/>
          </a:xfrm>
        </p:spPr>
        <p:txBody>
          <a:bodyPr/>
          <a:lstStyle/>
          <a:p>
            <a:r>
              <a:rPr lang="en-GB" sz="1000" i="1" dirty="0">
                <a:solidFill>
                  <a:schemeClr val="bg1"/>
                </a:solidFill>
              </a:rPr>
              <a:t>Table 5. Change in the population by economic age groups, in V4 in the 1970 - 2019 period</a:t>
            </a:r>
            <a:br>
              <a:rPr lang="pl-PL" dirty="0"/>
            </a:br>
            <a:endParaRPr lang="pl-PL" dirty="0"/>
          </a:p>
        </p:txBody>
      </p:sp>
      <p:graphicFrame>
        <p:nvGraphicFramePr>
          <p:cNvPr id="4" name="Tabela 3">
            <a:extLst>
              <a:ext uri="{FF2B5EF4-FFF2-40B4-BE49-F238E27FC236}">
                <a16:creationId xmlns:a16="http://schemas.microsoft.com/office/drawing/2014/main" id="{D4A84B9D-AAB8-624E-B3F8-B4B5D91E984D}"/>
              </a:ext>
            </a:extLst>
          </p:cNvPr>
          <p:cNvGraphicFramePr>
            <a:graphicFrameLocks noGrp="1"/>
          </p:cNvGraphicFramePr>
          <p:nvPr>
            <p:extLst>
              <p:ext uri="{D42A27DB-BD31-4B8C-83A1-F6EECF244321}">
                <p14:modId xmlns:p14="http://schemas.microsoft.com/office/powerpoint/2010/main" val="1267215449"/>
              </p:ext>
            </p:extLst>
          </p:nvPr>
        </p:nvGraphicFramePr>
        <p:xfrm>
          <a:off x="0" y="315588"/>
          <a:ext cx="9143999" cy="4580094"/>
        </p:xfrm>
        <a:graphic>
          <a:graphicData uri="http://schemas.openxmlformats.org/drawingml/2006/table">
            <a:tbl>
              <a:tblPr firstRow="1" firstCol="1" bandRow="1">
                <a:tableStyleId>{5C22544A-7EE6-4342-B048-85BDC9FD1C3A}</a:tableStyleId>
              </a:tblPr>
              <a:tblGrid>
                <a:gridCol w="1100256">
                  <a:extLst>
                    <a:ext uri="{9D8B030D-6E8A-4147-A177-3AD203B41FA5}">
                      <a16:colId xmlns:a16="http://schemas.microsoft.com/office/drawing/2014/main" val="114225748"/>
                    </a:ext>
                  </a:extLst>
                </a:gridCol>
                <a:gridCol w="1100256">
                  <a:extLst>
                    <a:ext uri="{9D8B030D-6E8A-4147-A177-3AD203B41FA5}">
                      <a16:colId xmlns:a16="http://schemas.microsoft.com/office/drawing/2014/main" val="299271204"/>
                    </a:ext>
                  </a:extLst>
                </a:gridCol>
                <a:gridCol w="948594">
                  <a:extLst>
                    <a:ext uri="{9D8B030D-6E8A-4147-A177-3AD203B41FA5}">
                      <a16:colId xmlns:a16="http://schemas.microsoft.com/office/drawing/2014/main" val="3303945311"/>
                    </a:ext>
                  </a:extLst>
                </a:gridCol>
                <a:gridCol w="948594">
                  <a:extLst>
                    <a:ext uri="{9D8B030D-6E8A-4147-A177-3AD203B41FA5}">
                      <a16:colId xmlns:a16="http://schemas.microsoft.com/office/drawing/2014/main" val="3185750660"/>
                    </a:ext>
                  </a:extLst>
                </a:gridCol>
                <a:gridCol w="948594">
                  <a:extLst>
                    <a:ext uri="{9D8B030D-6E8A-4147-A177-3AD203B41FA5}">
                      <a16:colId xmlns:a16="http://schemas.microsoft.com/office/drawing/2014/main" val="2726125236"/>
                    </a:ext>
                  </a:extLst>
                </a:gridCol>
                <a:gridCol w="1380974">
                  <a:extLst>
                    <a:ext uri="{9D8B030D-6E8A-4147-A177-3AD203B41FA5}">
                      <a16:colId xmlns:a16="http://schemas.microsoft.com/office/drawing/2014/main" val="2293206892"/>
                    </a:ext>
                  </a:extLst>
                </a:gridCol>
                <a:gridCol w="1380974">
                  <a:extLst>
                    <a:ext uri="{9D8B030D-6E8A-4147-A177-3AD203B41FA5}">
                      <a16:colId xmlns:a16="http://schemas.microsoft.com/office/drawing/2014/main" val="3645234981"/>
                    </a:ext>
                  </a:extLst>
                </a:gridCol>
                <a:gridCol w="1335757">
                  <a:extLst>
                    <a:ext uri="{9D8B030D-6E8A-4147-A177-3AD203B41FA5}">
                      <a16:colId xmlns:a16="http://schemas.microsoft.com/office/drawing/2014/main" val="2835626485"/>
                    </a:ext>
                  </a:extLst>
                </a:gridCol>
              </a:tblGrid>
              <a:tr h="284585">
                <a:tc rowSpan="2">
                  <a:txBody>
                    <a:bodyPr/>
                    <a:lstStyle/>
                    <a:p>
                      <a:pPr algn="ctr"/>
                      <a:r>
                        <a:rPr lang="en-US" sz="900" dirty="0">
                          <a:solidFill>
                            <a:schemeClr val="bg1"/>
                          </a:solidFill>
                          <a:effectLst/>
                        </a:rPr>
                        <a:t>Year</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gridSpan="5">
                  <a:txBody>
                    <a:bodyPr/>
                    <a:lstStyle/>
                    <a:p>
                      <a:pPr algn="ctr"/>
                      <a:r>
                        <a:rPr lang="en-US" sz="900" dirty="0">
                          <a:solidFill>
                            <a:schemeClr val="bg1"/>
                          </a:solidFill>
                          <a:effectLst/>
                        </a:rPr>
                        <a:t>population by economic age groups</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gridSpan="2">
                  <a:txBody>
                    <a:bodyPr/>
                    <a:lstStyle/>
                    <a:p>
                      <a:pPr algn="ctr"/>
                      <a:r>
                        <a:rPr lang="en-US" sz="900">
                          <a:solidFill>
                            <a:schemeClr val="bg1"/>
                          </a:solidFill>
                          <a:effectLst/>
                        </a:rPr>
                        <a:t>Demographic and economic ageing index</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hMerge="1">
                  <a:txBody>
                    <a:bodyPr/>
                    <a:lstStyle/>
                    <a:p>
                      <a:endParaRPr lang="pl-PL"/>
                    </a:p>
                  </a:txBody>
                  <a:tcPr/>
                </a:tc>
                <a:extLst>
                  <a:ext uri="{0D108BD9-81ED-4DB2-BD59-A6C34878D82A}">
                    <a16:rowId xmlns:a16="http://schemas.microsoft.com/office/drawing/2014/main" val="286698824"/>
                  </a:ext>
                </a:extLst>
              </a:tr>
              <a:tr h="148121">
                <a:tc vMerge="1">
                  <a:txBody>
                    <a:bodyPr/>
                    <a:lstStyle/>
                    <a:p>
                      <a:endParaRPr lang="pl-PL"/>
                    </a:p>
                  </a:txBody>
                  <a:tcPr/>
                </a:tc>
                <a:tc>
                  <a:txBody>
                    <a:bodyPr/>
                    <a:lstStyle/>
                    <a:p>
                      <a:pPr algn="ctr"/>
                      <a:r>
                        <a:rPr lang="en-US" sz="900" dirty="0">
                          <a:solidFill>
                            <a:schemeClr val="bg1"/>
                          </a:solidFill>
                          <a:effectLst/>
                        </a:rPr>
                        <a:t>0-14</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15-44</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45-64</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15-64</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65+</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b="1">
                          <a:solidFill>
                            <a:srgbClr val="FF0000"/>
                          </a:solidFill>
                          <a:effectLst/>
                        </a:rPr>
                        <a:t>DAI</a:t>
                      </a:r>
                      <a:endParaRPr lang="pl-PL" sz="9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b="1" dirty="0">
                          <a:solidFill>
                            <a:srgbClr val="FF0000"/>
                          </a:solidFill>
                          <a:effectLst/>
                        </a:rPr>
                        <a:t>EAI</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2895977558"/>
                  </a:ext>
                </a:extLst>
              </a:tr>
              <a:tr h="148121">
                <a:tc gridSpan="8">
                  <a:txBody>
                    <a:bodyPr/>
                    <a:lstStyle/>
                    <a:p>
                      <a:pPr algn="ctr"/>
                      <a:r>
                        <a:rPr lang="en-US" sz="900">
                          <a:solidFill>
                            <a:schemeClr val="bg1"/>
                          </a:solidFill>
                          <a:effectLst/>
                        </a:rPr>
                        <a:t>Czech Rep.</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extLst>
                  <a:ext uri="{0D108BD9-81ED-4DB2-BD59-A6C34878D82A}">
                    <a16:rowId xmlns:a16="http://schemas.microsoft.com/office/drawing/2014/main" val="596437053"/>
                  </a:ext>
                </a:extLst>
              </a:tr>
              <a:tr h="148121">
                <a:tc>
                  <a:txBody>
                    <a:bodyPr/>
                    <a:lstStyle/>
                    <a:p>
                      <a:pPr algn="ctr"/>
                      <a:r>
                        <a:rPr lang="en-US" sz="900">
                          <a:solidFill>
                            <a:schemeClr val="bg1"/>
                          </a:solidFill>
                          <a:effectLst/>
                        </a:rPr>
                        <a:t>1970</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21,4</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43,2</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23,5</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66,7</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11,9</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r>
                        <a:rPr lang="en-US" sz="900" b="1" dirty="0">
                          <a:solidFill>
                            <a:srgbClr val="FF0000"/>
                          </a:solidFill>
                          <a:effectLst/>
                        </a:rPr>
                        <a:t>-</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r>
                        <a:rPr lang="en-US" sz="900" b="1" dirty="0">
                          <a:solidFill>
                            <a:srgbClr val="FF0000"/>
                          </a:solidFill>
                          <a:effectLst/>
                        </a:rPr>
                        <a:t>-</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3006729456"/>
                  </a:ext>
                </a:extLst>
              </a:tr>
              <a:tr h="148121">
                <a:tc>
                  <a:txBody>
                    <a:bodyPr/>
                    <a:lstStyle/>
                    <a:p>
                      <a:pPr algn="ctr"/>
                      <a:r>
                        <a:rPr lang="en-US" sz="900">
                          <a:solidFill>
                            <a:schemeClr val="bg1"/>
                          </a:solidFill>
                          <a:effectLst/>
                        </a:rPr>
                        <a:t>1980</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23,3</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42,0</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21,1</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63,1</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13,6</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r>
                        <a:rPr lang="en-US" sz="900" b="1">
                          <a:solidFill>
                            <a:srgbClr val="FF0000"/>
                          </a:solidFill>
                          <a:effectLst/>
                        </a:rPr>
                        <a:t>-0,2</a:t>
                      </a:r>
                      <a:endParaRPr lang="pl-PL" sz="9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r"/>
                      <a:r>
                        <a:rPr lang="en-US" sz="900" b="1" dirty="0">
                          <a:solidFill>
                            <a:srgbClr val="FF0000"/>
                          </a:solidFill>
                          <a:effectLst/>
                        </a:rPr>
                        <a:t>-1,4</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794994971"/>
                  </a:ext>
                </a:extLst>
              </a:tr>
              <a:tr h="148121">
                <a:tc>
                  <a:txBody>
                    <a:bodyPr/>
                    <a:lstStyle/>
                    <a:p>
                      <a:pPr algn="ctr"/>
                      <a:r>
                        <a:rPr lang="en-US" sz="900" dirty="0">
                          <a:solidFill>
                            <a:schemeClr val="bg1"/>
                          </a:solidFill>
                          <a:effectLst/>
                        </a:rPr>
                        <a:t>1990</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21,7</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44,1</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21,7</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65,8</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12,5</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r>
                        <a:rPr lang="en-US" sz="900" b="1" dirty="0">
                          <a:solidFill>
                            <a:srgbClr val="FF0000"/>
                          </a:solidFill>
                          <a:effectLst/>
                        </a:rPr>
                        <a:t>+0,5</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r"/>
                      <a:r>
                        <a:rPr lang="en-US" sz="900" b="1" dirty="0">
                          <a:solidFill>
                            <a:srgbClr val="FF0000"/>
                          </a:solidFill>
                          <a:effectLst/>
                        </a:rPr>
                        <a:t>-1,0</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615781938"/>
                  </a:ext>
                </a:extLst>
              </a:tr>
              <a:tr h="148121">
                <a:tc>
                  <a:txBody>
                    <a:bodyPr/>
                    <a:lstStyle/>
                    <a:p>
                      <a:pPr algn="ctr"/>
                      <a:r>
                        <a:rPr lang="en-US" sz="900">
                          <a:solidFill>
                            <a:schemeClr val="bg1"/>
                          </a:solidFill>
                          <a:effectLst/>
                        </a:rPr>
                        <a:t>2000</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16,6</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43,7</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26,0</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69,7</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13,8</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r>
                        <a:rPr lang="en-US" sz="900" b="1">
                          <a:solidFill>
                            <a:srgbClr val="FF0000"/>
                          </a:solidFill>
                          <a:effectLst/>
                        </a:rPr>
                        <a:t>+6,4</a:t>
                      </a:r>
                      <a:endParaRPr lang="pl-PL" sz="9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r"/>
                      <a:r>
                        <a:rPr lang="en-US" sz="900" b="1">
                          <a:solidFill>
                            <a:srgbClr val="FF0000"/>
                          </a:solidFill>
                          <a:effectLst/>
                        </a:rPr>
                        <a:t>+11,1</a:t>
                      </a:r>
                      <a:endParaRPr lang="pl-PL" sz="9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087711978"/>
                  </a:ext>
                </a:extLst>
              </a:tr>
              <a:tr h="148121">
                <a:tc>
                  <a:txBody>
                    <a:bodyPr/>
                    <a:lstStyle/>
                    <a:p>
                      <a:pPr algn="ctr"/>
                      <a:r>
                        <a:rPr lang="en-US" sz="900">
                          <a:solidFill>
                            <a:schemeClr val="bg1"/>
                          </a:solidFill>
                          <a:effectLst/>
                        </a:rPr>
                        <a:t>2010</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14,3</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43,0</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27,4</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70,4</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15,3</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r>
                        <a:rPr lang="en-US" sz="900" b="1">
                          <a:solidFill>
                            <a:srgbClr val="FF0000"/>
                          </a:solidFill>
                          <a:effectLst/>
                        </a:rPr>
                        <a:t>+3,8</a:t>
                      </a:r>
                      <a:endParaRPr lang="pl-PL" sz="9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r"/>
                      <a:r>
                        <a:rPr lang="en-US" sz="900" b="1" dirty="0">
                          <a:solidFill>
                            <a:srgbClr val="FF0000"/>
                          </a:solidFill>
                          <a:effectLst/>
                        </a:rPr>
                        <a:t>+5,9</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119073901"/>
                  </a:ext>
                </a:extLst>
              </a:tr>
              <a:tr h="148121">
                <a:tc>
                  <a:txBody>
                    <a:bodyPr/>
                    <a:lstStyle/>
                    <a:p>
                      <a:pPr algn="ctr"/>
                      <a:r>
                        <a:rPr lang="en-US" sz="900" dirty="0">
                          <a:solidFill>
                            <a:schemeClr val="bg1"/>
                          </a:solidFill>
                          <a:effectLst/>
                        </a:rPr>
                        <a:t>2019</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15,9</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38,4</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26,2</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64,6</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19,6</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r>
                        <a:rPr lang="en-US" sz="900" b="1" dirty="0">
                          <a:solidFill>
                            <a:srgbClr val="FF0000"/>
                          </a:solidFill>
                          <a:effectLst/>
                        </a:rPr>
                        <a:t>+2,7</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r"/>
                      <a:r>
                        <a:rPr lang="en-US" sz="900" b="1" dirty="0">
                          <a:solidFill>
                            <a:srgbClr val="FF0000"/>
                          </a:solidFill>
                          <a:effectLst/>
                        </a:rPr>
                        <a:t>+6,1</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151007525"/>
                  </a:ext>
                </a:extLst>
              </a:tr>
              <a:tr h="148121">
                <a:tc gridSpan="8">
                  <a:txBody>
                    <a:bodyPr/>
                    <a:lstStyle/>
                    <a:p>
                      <a:pPr algn="ctr"/>
                      <a:r>
                        <a:rPr lang="en-US" sz="900" dirty="0">
                          <a:solidFill>
                            <a:schemeClr val="bg1"/>
                          </a:solidFill>
                          <a:effectLst/>
                        </a:rPr>
                        <a:t>Hungary</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extLst>
                  <a:ext uri="{0D108BD9-81ED-4DB2-BD59-A6C34878D82A}">
                    <a16:rowId xmlns:a16="http://schemas.microsoft.com/office/drawing/2014/main" val="921772064"/>
                  </a:ext>
                </a:extLst>
              </a:tr>
              <a:tr h="148121">
                <a:tc>
                  <a:txBody>
                    <a:bodyPr/>
                    <a:lstStyle/>
                    <a:p>
                      <a:pPr algn="ctr"/>
                      <a:r>
                        <a:rPr lang="en-US" sz="900">
                          <a:solidFill>
                            <a:schemeClr val="bg1"/>
                          </a:solidFill>
                          <a:effectLst/>
                        </a:rPr>
                        <a:t>1970</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21,1</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44,1</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23,3</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67,4</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11,5</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r>
                        <a:rPr lang="en-US" sz="900">
                          <a:solidFill>
                            <a:schemeClr val="bg1"/>
                          </a:solidFill>
                          <a:effectLst/>
                        </a:rPr>
                        <a:t>-</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r>
                        <a:rPr lang="en-US" sz="900">
                          <a:solidFill>
                            <a:schemeClr val="bg1"/>
                          </a:solidFill>
                          <a:effectLst/>
                        </a:rPr>
                        <a:t>-</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193924406"/>
                  </a:ext>
                </a:extLst>
              </a:tr>
              <a:tr h="148121">
                <a:tc>
                  <a:txBody>
                    <a:bodyPr/>
                    <a:lstStyle/>
                    <a:p>
                      <a:pPr algn="ctr"/>
                      <a:r>
                        <a:rPr lang="en-US" sz="900" dirty="0">
                          <a:solidFill>
                            <a:schemeClr val="bg1"/>
                          </a:solidFill>
                          <a:effectLst/>
                        </a:rPr>
                        <a:t>1980 </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21,9</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41,9</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22,7</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64,6</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13,5</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r>
                        <a:rPr lang="en-US" sz="900" b="1" dirty="0">
                          <a:solidFill>
                            <a:srgbClr val="FF0000"/>
                          </a:solidFill>
                          <a:effectLst/>
                        </a:rPr>
                        <a:t>+1,2</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r"/>
                      <a:r>
                        <a:rPr lang="en-US" sz="900" b="1" dirty="0">
                          <a:solidFill>
                            <a:srgbClr val="FF0000"/>
                          </a:solidFill>
                          <a:effectLst/>
                        </a:rPr>
                        <a:t>+2,8</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668562359"/>
                  </a:ext>
                </a:extLst>
              </a:tr>
              <a:tr h="148121">
                <a:tc>
                  <a:txBody>
                    <a:bodyPr/>
                    <a:lstStyle/>
                    <a:p>
                      <a:pPr algn="ctr"/>
                      <a:r>
                        <a:rPr lang="en-US" sz="900" dirty="0">
                          <a:solidFill>
                            <a:schemeClr val="bg1"/>
                          </a:solidFill>
                          <a:effectLst/>
                        </a:rPr>
                        <a:t>1990</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20,5</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42,4</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23,8</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66,2</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13,3</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r>
                        <a:rPr lang="en-US" sz="900" b="1" dirty="0">
                          <a:solidFill>
                            <a:srgbClr val="FF0000"/>
                          </a:solidFill>
                          <a:effectLst/>
                        </a:rPr>
                        <a:t>+1,2</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r"/>
                      <a:r>
                        <a:rPr lang="en-US" sz="900" b="1" dirty="0">
                          <a:solidFill>
                            <a:srgbClr val="FF0000"/>
                          </a:solidFill>
                          <a:effectLst/>
                        </a:rPr>
                        <a:t>+1,8</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4052520688"/>
                  </a:ext>
                </a:extLst>
              </a:tr>
              <a:tr h="148121">
                <a:tc>
                  <a:txBody>
                    <a:bodyPr/>
                    <a:lstStyle/>
                    <a:p>
                      <a:pPr algn="ctr"/>
                      <a:r>
                        <a:rPr lang="en-US" sz="900">
                          <a:solidFill>
                            <a:schemeClr val="bg1"/>
                          </a:solidFill>
                          <a:effectLst/>
                        </a:rPr>
                        <a:t>2000</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16,9</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42,4</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25,7</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68,1</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15,0</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r>
                        <a:rPr lang="en-US" sz="900" b="1">
                          <a:solidFill>
                            <a:srgbClr val="FF0000"/>
                          </a:solidFill>
                          <a:effectLst/>
                        </a:rPr>
                        <a:t>+5,3</a:t>
                      </a:r>
                      <a:endParaRPr lang="pl-PL" sz="9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r"/>
                      <a:r>
                        <a:rPr lang="en-US" sz="900" b="1" dirty="0">
                          <a:solidFill>
                            <a:srgbClr val="FF0000"/>
                          </a:solidFill>
                          <a:effectLst/>
                        </a:rPr>
                        <a:t>+7,2</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005442930"/>
                  </a:ext>
                </a:extLst>
              </a:tr>
              <a:tr h="148121">
                <a:tc>
                  <a:txBody>
                    <a:bodyPr/>
                    <a:lstStyle/>
                    <a:p>
                      <a:pPr algn="ctr"/>
                      <a:r>
                        <a:rPr lang="en-US" sz="900">
                          <a:solidFill>
                            <a:schemeClr val="bg1"/>
                          </a:solidFill>
                          <a:effectLst/>
                        </a:rPr>
                        <a:t>2010</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14,7</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42,3</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26,4</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68,7</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16,6</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r>
                        <a:rPr lang="en-US" sz="900" b="1">
                          <a:solidFill>
                            <a:srgbClr val="FF0000"/>
                          </a:solidFill>
                          <a:effectLst/>
                        </a:rPr>
                        <a:t>+3,8</a:t>
                      </a:r>
                      <a:endParaRPr lang="pl-PL" sz="9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r"/>
                      <a:r>
                        <a:rPr lang="en-US" sz="900" b="1" dirty="0">
                          <a:solidFill>
                            <a:srgbClr val="FF0000"/>
                          </a:solidFill>
                          <a:effectLst/>
                        </a:rPr>
                        <a:t>+4,6</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544324784"/>
                  </a:ext>
                </a:extLst>
              </a:tr>
              <a:tr h="148121">
                <a:tc>
                  <a:txBody>
                    <a:bodyPr/>
                    <a:lstStyle/>
                    <a:p>
                      <a:pPr algn="ctr"/>
                      <a:r>
                        <a:rPr lang="en-US" sz="900" dirty="0">
                          <a:solidFill>
                            <a:schemeClr val="bg1"/>
                          </a:solidFill>
                          <a:effectLst/>
                        </a:rPr>
                        <a:t>2019</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14,5</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39,1</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26,9</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66,0</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19,3</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r>
                        <a:rPr lang="en-US" sz="900" b="1" dirty="0">
                          <a:solidFill>
                            <a:srgbClr val="FF0000"/>
                          </a:solidFill>
                          <a:effectLst/>
                        </a:rPr>
                        <a:t>+2,9</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r"/>
                      <a:r>
                        <a:rPr lang="en-US" sz="900" b="1" dirty="0">
                          <a:solidFill>
                            <a:srgbClr val="FF0000"/>
                          </a:solidFill>
                          <a:effectLst/>
                        </a:rPr>
                        <a:t>+6,6</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702922332"/>
                  </a:ext>
                </a:extLst>
              </a:tr>
              <a:tr h="148121">
                <a:tc gridSpan="8">
                  <a:txBody>
                    <a:bodyPr/>
                    <a:lstStyle/>
                    <a:p>
                      <a:pPr algn="ctr"/>
                      <a:r>
                        <a:rPr lang="en-US" sz="900" dirty="0">
                          <a:solidFill>
                            <a:schemeClr val="bg1"/>
                          </a:solidFill>
                          <a:effectLst/>
                        </a:rPr>
                        <a:t>Poland</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extLst>
                  <a:ext uri="{0D108BD9-81ED-4DB2-BD59-A6C34878D82A}">
                    <a16:rowId xmlns:a16="http://schemas.microsoft.com/office/drawing/2014/main" val="1790439922"/>
                  </a:ext>
                </a:extLst>
              </a:tr>
              <a:tr h="148121">
                <a:tc>
                  <a:txBody>
                    <a:bodyPr/>
                    <a:lstStyle/>
                    <a:p>
                      <a:pPr algn="ctr"/>
                      <a:r>
                        <a:rPr lang="en-US" sz="900">
                          <a:solidFill>
                            <a:schemeClr val="bg1"/>
                          </a:solidFill>
                          <a:effectLst/>
                        </a:rPr>
                        <a:t>1970</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27,2</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45,8</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18,8</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64,6</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8,2</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r>
                        <a:rPr lang="en-US" sz="900" b="1" dirty="0">
                          <a:solidFill>
                            <a:srgbClr val="FF0000"/>
                          </a:solidFill>
                          <a:effectLst/>
                        </a:rPr>
                        <a:t>-</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r>
                        <a:rPr lang="en-US" sz="900" b="1" dirty="0">
                          <a:solidFill>
                            <a:srgbClr val="FF0000"/>
                          </a:solidFill>
                          <a:effectLst/>
                        </a:rPr>
                        <a:t>-</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3661176803"/>
                  </a:ext>
                </a:extLst>
              </a:tr>
              <a:tr h="148121">
                <a:tc>
                  <a:txBody>
                    <a:bodyPr/>
                    <a:lstStyle/>
                    <a:p>
                      <a:pPr algn="ctr"/>
                      <a:r>
                        <a:rPr lang="en-US" sz="900" dirty="0">
                          <a:solidFill>
                            <a:schemeClr val="bg1"/>
                          </a:solidFill>
                          <a:effectLst/>
                        </a:rPr>
                        <a:t>1980</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24,1</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45,6</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20,0</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65,6</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10,2</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r>
                        <a:rPr lang="en-US" sz="900" b="1">
                          <a:solidFill>
                            <a:srgbClr val="FF0000"/>
                          </a:solidFill>
                          <a:effectLst/>
                        </a:rPr>
                        <a:t>+5,1</a:t>
                      </a:r>
                      <a:endParaRPr lang="pl-PL" sz="9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r"/>
                      <a:r>
                        <a:rPr lang="en-US" sz="900" b="1" dirty="0">
                          <a:solidFill>
                            <a:srgbClr val="FF0000"/>
                          </a:solidFill>
                          <a:effectLst/>
                        </a:rPr>
                        <a:t>+6,5</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602149993"/>
                  </a:ext>
                </a:extLst>
              </a:tr>
              <a:tr h="148121">
                <a:tc>
                  <a:txBody>
                    <a:bodyPr/>
                    <a:lstStyle/>
                    <a:p>
                      <a:pPr algn="ctr"/>
                      <a:r>
                        <a:rPr lang="en-US" sz="900" dirty="0">
                          <a:solidFill>
                            <a:schemeClr val="bg1"/>
                          </a:solidFill>
                          <a:effectLst/>
                        </a:rPr>
                        <a:t>1990</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25,3</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44,8</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19,9</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64,7</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10,0</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r>
                        <a:rPr lang="en-US" sz="900" b="1" dirty="0">
                          <a:solidFill>
                            <a:srgbClr val="FF0000"/>
                          </a:solidFill>
                          <a:effectLst/>
                        </a:rPr>
                        <a:t>-1,4</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r"/>
                      <a:r>
                        <a:rPr lang="en-US" sz="900" b="1" dirty="0">
                          <a:solidFill>
                            <a:srgbClr val="FF0000"/>
                          </a:solidFill>
                          <a:effectLst/>
                        </a:rPr>
                        <a:t>-0,7</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384033049"/>
                  </a:ext>
                </a:extLst>
              </a:tr>
              <a:tr h="148121">
                <a:tc>
                  <a:txBody>
                    <a:bodyPr/>
                    <a:lstStyle/>
                    <a:p>
                      <a:pPr algn="ctr"/>
                      <a:r>
                        <a:rPr lang="en-US" sz="900">
                          <a:solidFill>
                            <a:schemeClr val="bg1"/>
                          </a:solidFill>
                          <a:effectLst/>
                        </a:rPr>
                        <a:t>2000</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19,8</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45,2</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22,9</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68,1</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12,1</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r>
                        <a:rPr lang="en-US" sz="900" b="1" dirty="0">
                          <a:solidFill>
                            <a:srgbClr val="FF0000"/>
                          </a:solidFill>
                          <a:effectLst/>
                        </a:rPr>
                        <a:t>+7,6</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r"/>
                      <a:r>
                        <a:rPr lang="en-US" sz="900" b="1" dirty="0">
                          <a:solidFill>
                            <a:srgbClr val="FF0000"/>
                          </a:solidFill>
                          <a:effectLst/>
                        </a:rPr>
                        <a:t>+10,2</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078938362"/>
                  </a:ext>
                </a:extLst>
              </a:tr>
              <a:tr h="148121">
                <a:tc>
                  <a:txBody>
                    <a:bodyPr/>
                    <a:lstStyle/>
                    <a:p>
                      <a:pPr algn="ctr"/>
                      <a:r>
                        <a:rPr lang="en-US" sz="900">
                          <a:solidFill>
                            <a:schemeClr val="bg1"/>
                          </a:solidFill>
                          <a:effectLst/>
                        </a:rPr>
                        <a:t>2010</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15,3</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43,5</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27,6</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71,1</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13,6</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r>
                        <a:rPr lang="en-US" sz="900" b="1" dirty="0">
                          <a:solidFill>
                            <a:srgbClr val="FF0000"/>
                          </a:solidFill>
                          <a:effectLst/>
                        </a:rPr>
                        <a:t>+6,0</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r"/>
                      <a:r>
                        <a:rPr lang="en-US" sz="900" b="1" dirty="0">
                          <a:solidFill>
                            <a:srgbClr val="FF0000"/>
                          </a:solidFill>
                          <a:effectLst/>
                        </a:rPr>
                        <a:t>+12,4</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060384116"/>
                  </a:ext>
                </a:extLst>
              </a:tr>
              <a:tr h="148121">
                <a:tc>
                  <a:txBody>
                    <a:bodyPr/>
                    <a:lstStyle/>
                    <a:p>
                      <a:pPr algn="ctr"/>
                      <a:r>
                        <a:rPr lang="en-US" sz="900" dirty="0">
                          <a:solidFill>
                            <a:schemeClr val="bg1"/>
                          </a:solidFill>
                          <a:effectLst/>
                        </a:rPr>
                        <a:t>2019</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15,4</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40,7</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26,2</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66,9</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17,7</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r>
                        <a:rPr lang="en-US" sz="900" b="1" dirty="0">
                          <a:solidFill>
                            <a:srgbClr val="FF0000"/>
                          </a:solidFill>
                          <a:effectLst/>
                        </a:rPr>
                        <a:t>+4,0</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r"/>
                      <a:r>
                        <a:rPr lang="en-US" sz="900" b="1" dirty="0">
                          <a:solidFill>
                            <a:srgbClr val="FF0000"/>
                          </a:solidFill>
                          <a:effectLst/>
                        </a:rPr>
                        <a:t>+5,4</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440711926"/>
                  </a:ext>
                </a:extLst>
              </a:tr>
              <a:tr h="148121">
                <a:tc gridSpan="8">
                  <a:txBody>
                    <a:bodyPr/>
                    <a:lstStyle/>
                    <a:p>
                      <a:pPr algn="ctr"/>
                      <a:r>
                        <a:rPr lang="en-US" sz="900" dirty="0">
                          <a:solidFill>
                            <a:schemeClr val="bg1"/>
                          </a:solidFill>
                          <a:effectLst/>
                        </a:rPr>
                        <a:t>Slovakia</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extLst>
                  <a:ext uri="{0D108BD9-81ED-4DB2-BD59-A6C34878D82A}">
                    <a16:rowId xmlns:a16="http://schemas.microsoft.com/office/drawing/2014/main" val="2086630146"/>
                  </a:ext>
                </a:extLst>
              </a:tr>
              <a:tr h="148121">
                <a:tc>
                  <a:txBody>
                    <a:bodyPr/>
                    <a:lstStyle/>
                    <a:p>
                      <a:pPr algn="ctr"/>
                      <a:r>
                        <a:rPr lang="en-US" sz="900">
                          <a:solidFill>
                            <a:schemeClr val="bg1"/>
                          </a:solidFill>
                          <a:effectLst/>
                        </a:rPr>
                        <a:t>1970</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27,5</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43,6</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19,8</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63,4</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9,1</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r>
                        <a:rPr lang="en-US" sz="900" b="1" dirty="0">
                          <a:solidFill>
                            <a:srgbClr val="FF0000"/>
                          </a:solidFill>
                          <a:effectLst/>
                        </a:rPr>
                        <a:t>          -</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r>
                        <a:rPr lang="en-US" sz="900" b="1" dirty="0">
                          <a:solidFill>
                            <a:srgbClr val="FF0000"/>
                          </a:solidFill>
                          <a:effectLst/>
                        </a:rPr>
                        <a:t> -</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extLst>
                  <a:ext uri="{0D108BD9-81ED-4DB2-BD59-A6C34878D82A}">
                    <a16:rowId xmlns:a16="http://schemas.microsoft.com/office/drawing/2014/main" val="3976915941"/>
                  </a:ext>
                </a:extLst>
              </a:tr>
              <a:tr h="148121">
                <a:tc>
                  <a:txBody>
                    <a:bodyPr/>
                    <a:lstStyle/>
                    <a:p>
                      <a:r>
                        <a:rPr lang="en-US" sz="900" dirty="0">
                          <a:solidFill>
                            <a:schemeClr val="bg1"/>
                          </a:solidFill>
                          <a:effectLst/>
                        </a:rPr>
                        <a:t>            1980</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26,1</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44,0</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19,3</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63,3</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10,6</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r>
                        <a:rPr lang="en-US" sz="900" b="1">
                          <a:solidFill>
                            <a:srgbClr val="FF0000"/>
                          </a:solidFill>
                          <a:effectLst/>
                        </a:rPr>
                        <a:t>+2,9</a:t>
                      </a:r>
                      <a:endParaRPr lang="pl-PL" sz="900" b="1">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r"/>
                      <a:r>
                        <a:rPr lang="en-US" sz="900" b="1" dirty="0">
                          <a:solidFill>
                            <a:srgbClr val="FF0000"/>
                          </a:solidFill>
                          <a:effectLst/>
                        </a:rPr>
                        <a:t>+2,0</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862005357"/>
                  </a:ext>
                </a:extLst>
              </a:tr>
              <a:tr h="148121">
                <a:tc>
                  <a:txBody>
                    <a:bodyPr/>
                    <a:lstStyle/>
                    <a:p>
                      <a:pPr algn="ctr"/>
                      <a:r>
                        <a:rPr lang="en-US" sz="900" dirty="0">
                          <a:solidFill>
                            <a:schemeClr val="bg1"/>
                          </a:solidFill>
                          <a:effectLst/>
                        </a:rPr>
                        <a:t>1990</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25,5</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45,1</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19,2</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64,3</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10,3</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r>
                        <a:rPr lang="en-US" sz="900" b="1" dirty="0">
                          <a:solidFill>
                            <a:srgbClr val="FF0000"/>
                          </a:solidFill>
                          <a:effectLst/>
                        </a:rPr>
                        <a:t>+0,3</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r"/>
                      <a:r>
                        <a:rPr lang="en-US" sz="900" b="1" dirty="0">
                          <a:solidFill>
                            <a:srgbClr val="FF0000"/>
                          </a:solidFill>
                          <a:effectLst/>
                        </a:rPr>
                        <a:t>-0,9</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4021755773"/>
                  </a:ext>
                </a:extLst>
              </a:tr>
              <a:tr h="148121">
                <a:tc>
                  <a:txBody>
                    <a:bodyPr/>
                    <a:lstStyle/>
                    <a:p>
                      <a:pPr algn="ctr"/>
                      <a:r>
                        <a:rPr lang="en-US" sz="900">
                          <a:solidFill>
                            <a:schemeClr val="bg1"/>
                          </a:solidFill>
                          <a:effectLst/>
                        </a:rPr>
                        <a:t>2000</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19,8</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46,7</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22,1</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68,8</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11,4</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r>
                        <a:rPr lang="en-US" sz="900" b="1" dirty="0">
                          <a:solidFill>
                            <a:srgbClr val="FF0000"/>
                          </a:solidFill>
                          <a:effectLst/>
                        </a:rPr>
                        <a:t>+6,8</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r"/>
                      <a:r>
                        <a:rPr lang="en-US" sz="900" b="1" dirty="0">
                          <a:solidFill>
                            <a:srgbClr val="FF0000"/>
                          </a:solidFill>
                          <a:effectLst/>
                        </a:rPr>
                        <a:t>+8,1</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563531694"/>
                  </a:ext>
                </a:extLst>
              </a:tr>
              <a:tr h="148121">
                <a:tc>
                  <a:txBody>
                    <a:bodyPr/>
                    <a:lstStyle/>
                    <a:p>
                      <a:pPr algn="ctr"/>
                      <a:r>
                        <a:rPr lang="en-US" sz="900">
                          <a:solidFill>
                            <a:schemeClr val="bg1"/>
                          </a:solidFill>
                          <a:effectLst/>
                        </a:rPr>
                        <a:t>2010</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15,5</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45,5</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26,6</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72,1</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12,4</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r>
                        <a:rPr lang="en-US" sz="900" b="1" dirty="0">
                          <a:solidFill>
                            <a:srgbClr val="FF0000"/>
                          </a:solidFill>
                          <a:effectLst/>
                        </a:rPr>
                        <a:t>+5,3</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r"/>
                      <a:r>
                        <a:rPr lang="en-US" sz="900" b="1" dirty="0">
                          <a:solidFill>
                            <a:srgbClr val="FF0000"/>
                          </a:solidFill>
                          <a:effectLst/>
                        </a:rPr>
                        <a:t>+11,0</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195018177"/>
                  </a:ext>
                </a:extLst>
              </a:tr>
              <a:tr h="148121">
                <a:tc>
                  <a:txBody>
                    <a:bodyPr/>
                    <a:lstStyle/>
                    <a:p>
                      <a:pPr algn="ctr"/>
                      <a:r>
                        <a:rPr lang="en-US" sz="900" dirty="0">
                          <a:solidFill>
                            <a:schemeClr val="bg1"/>
                          </a:solidFill>
                          <a:effectLst/>
                        </a:rPr>
                        <a:t>2019</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15,7</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41,6</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a:solidFill>
                            <a:schemeClr val="bg1"/>
                          </a:solidFill>
                          <a:effectLst/>
                        </a:rPr>
                        <a:t>26,7</a:t>
                      </a:r>
                      <a:endParaRPr lang="pl-PL" sz="9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68,3</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ctr"/>
                      <a:r>
                        <a:rPr lang="en-US" sz="900" dirty="0">
                          <a:solidFill>
                            <a:schemeClr val="bg1"/>
                          </a:solidFill>
                          <a:effectLst/>
                        </a:rPr>
                        <a:t>16,0</a:t>
                      </a:r>
                      <a:endParaRPr lang="pl-PL" sz="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tc>
                <a:tc>
                  <a:txBody>
                    <a:bodyPr/>
                    <a:lstStyle/>
                    <a:p>
                      <a:pPr algn="r"/>
                      <a:r>
                        <a:rPr lang="en-US" sz="900" b="1" dirty="0">
                          <a:solidFill>
                            <a:srgbClr val="FF0000"/>
                          </a:solidFill>
                          <a:effectLst/>
                        </a:rPr>
                        <a:t>+3,4</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tc>
                  <a:txBody>
                    <a:bodyPr/>
                    <a:lstStyle/>
                    <a:p>
                      <a:pPr algn="r"/>
                      <a:r>
                        <a:rPr lang="en-US" sz="900" b="1" dirty="0">
                          <a:solidFill>
                            <a:srgbClr val="FF0000"/>
                          </a:solidFill>
                          <a:effectLst/>
                        </a:rPr>
                        <a:t>+7,4</a:t>
                      </a:r>
                      <a:endParaRPr lang="pl-PL" sz="9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042700730"/>
                  </a:ext>
                </a:extLst>
              </a:tr>
            </a:tbl>
          </a:graphicData>
        </a:graphic>
      </p:graphicFrame>
      <p:sp>
        <p:nvSpPr>
          <p:cNvPr id="5" name="Prostokąt 4">
            <a:extLst>
              <a:ext uri="{FF2B5EF4-FFF2-40B4-BE49-F238E27FC236}">
                <a16:creationId xmlns:a16="http://schemas.microsoft.com/office/drawing/2014/main" id="{BACF550B-2187-0A4B-96E0-E70D07BA5726}"/>
              </a:ext>
            </a:extLst>
          </p:cNvPr>
          <p:cNvSpPr/>
          <p:nvPr/>
        </p:nvSpPr>
        <p:spPr>
          <a:xfrm>
            <a:off x="-362120" y="4919093"/>
            <a:ext cx="6795287" cy="215444"/>
          </a:xfrm>
          <a:prstGeom prst="rect">
            <a:avLst/>
          </a:prstGeom>
        </p:spPr>
        <p:txBody>
          <a:bodyPr wrap="square">
            <a:spAutoFit/>
          </a:bodyPr>
          <a:lstStyle/>
          <a:p>
            <a:pPr indent="449580" algn="just"/>
            <a:r>
              <a:rPr lang="en-GB" sz="800" dirty="0">
                <a:latin typeface="Times New Roman" panose="02020603050405020304" pitchFamily="18" charset="0"/>
                <a:ea typeface="Times New Roman" panose="02020603050405020304" pitchFamily="18" charset="0"/>
              </a:rPr>
              <a:t>Source: as in table 3 </a:t>
            </a:r>
            <a:endParaRPr lang="pl-PL" sz="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70223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6" name="Wykres 5">
            <a:extLst>
              <a:ext uri="{FF2B5EF4-FFF2-40B4-BE49-F238E27FC236}">
                <a16:creationId xmlns:a16="http://schemas.microsoft.com/office/drawing/2014/main" id="{00000000-0008-0000-0100-000002000000}"/>
              </a:ext>
            </a:extLst>
          </p:cNvPr>
          <p:cNvGraphicFramePr/>
          <p:nvPr>
            <p:extLst>
              <p:ext uri="{D42A27DB-BD31-4B8C-83A1-F6EECF244321}">
                <p14:modId xmlns:p14="http://schemas.microsoft.com/office/powerpoint/2010/main" val="1205499192"/>
              </p:ext>
            </p:extLst>
          </p:nvPr>
        </p:nvGraphicFramePr>
        <p:xfrm>
          <a:off x="97106" y="983538"/>
          <a:ext cx="4240226" cy="39999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Wykres 6">
            <a:extLst>
              <a:ext uri="{FF2B5EF4-FFF2-40B4-BE49-F238E27FC236}">
                <a16:creationId xmlns:a16="http://schemas.microsoft.com/office/drawing/2014/main" id="{00000000-0008-0000-0100-000002000000}"/>
              </a:ext>
            </a:extLst>
          </p:cNvPr>
          <p:cNvGraphicFramePr/>
          <p:nvPr>
            <p:extLst>
              <p:ext uri="{D42A27DB-BD31-4B8C-83A1-F6EECF244321}">
                <p14:modId xmlns:p14="http://schemas.microsoft.com/office/powerpoint/2010/main" val="2368788038"/>
              </p:ext>
            </p:extLst>
          </p:nvPr>
        </p:nvGraphicFramePr>
        <p:xfrm>
          <a:off x="4766210" y="911941"/>
          <a:ext cx="3940820" cy="4071522"/>
        </p:xfrm>
        <a:graphic>
          <a:graphicData uri="http://schemas.openxmlformats.org/drawingml/2006/chart">
            <c:chart xmlns:c="http://schemas.openxmlformats.org/drawingml/2006/chart" xmlns:r="http://schemas.openxmlformats.org/officeDocument/2006/relationships" r:id="rId4"/>
          </a:graphicData>
        </a:graphic>
      </p:graphicFrame>
      <p:sp>
        <p:nvSpPr>
          <p:cNvPr id="8" name="Prostokąt 7">
            <a:extLst>
              <a:ext uri="{FF2B5EF4-FFF2-40B4-BE49-F238E27FC236}">
                <a16:creationId xmlns:a16="http://schemas.microsoft.com/office/drawing/2014/main" id="{4573F0DF-A783-764D-BC68-4865C421B612}"/>
              </a:ext>
            </a:extLst>
          </p:cNvPr>
          <p:cNvSpPr/>
          <p:nvPr/>
        </p:nvSpPr>
        <p:spPr>
          <a:xfrm>
            <a:off x="97106" y="362836"/>
            <a:ext cx="4434436" cy="830997"/>
          </a:xfrm>
          <a:prstGeom prst="rect">
            <a:avLst/>
          </a:prstGeom>
        </p:spPr>
        <p:txBody>
          <a:bodyPr wrap="square">
            <a:spAutoFit/>
          </a:bodyPr>
          <a:lstStyle/>
          <a:p>
            <a:pPr algn="just">
              <a:tabLst>
                <a:tab pos="1057275" algn="l"/>
              </a:tabLst>
            </a:pPr>
            <a:r>
              <a:rPr lang="en-US" sz="1600" dirty="0">
                <a:solidFill>
                  <a:schemeClr val="bg1"/>
                </a:solidFill>
                <a:latin typeface=""/>
                <a:ea typeface="Calibri" panose="020F0502020204030204" pitchFamily="34" charset="0"/>
                <a:cs typeface="Times New Roman" panose="02020603050405020304" pitchFamily="18" charset="0"/>
              </a:rPr>
              <a:t>Fig. 2 Increase in the share of the population aged 65 yeas or over between 2000 and 2019</a:t>
            </a:r>
            <a:r>
              <a:rPr lang="pl-PL" sz="1600" dirty="0">
                <a:solidFill>
                  <a:schemeClr val="bg1"/>
                </a:solidFill>
                <a:latin typeface=""/>
                <a:ea typeface="Calibri" panose="020F0502020204030204" pitchFamily="34" charset="0"/>
                <a:cs typeface="Times New Roman" panose="02020603050405020304" pitchFamily="18" charset="0"/>
              </a:rPr>
              <a:t> (in %)</a:t>
            </a:r>
          </a:p>
        </p:txBody>
      </p:sp>
      <p:sp>
        <p:nvSpPr>
          <p:cNvPr id="9" name="Prostokąt 8">
            <a:extLst>
              <a:ext uri="{FF2B5EF4-FFF2-40B4-BE49-F238E27FC236}">
                <a16:creationId xmlns:a16="http://schemas.microsoft.com/office/drawing/2014/main" id="{57044F0C-D769-F745-8AA0-A7A1DAD4AED9}"/>
              </a:ext>
            </a:extLst>
          </p:cNvPr>
          <p:cNvSpPr/>
          <p:nvPr/>
        </p:nvSpPr>
        <p:spPr>
          <a:xfrm>
            <a:off x="4572000" y="362837"/>
            <a:ext cx="4572000" cy="830997"/>
          </a:xfrm>
          <a:prstGeom prst="rect">
            <a:avLst/>
          </a:prstGeom>
        </p:spPr>
        <p:txBody>
          <a:bodyPr>
            <a:spAutoFit/>
          </a:bodyPr>
          <a:lstStyle/>
          <a:p>
            <a:pPr algn="just">
              <a:tabLst>
                <a:tab pos="1057275" algn="l"/>
              </a:tabLst>
            </a:pPr>
            <a:r>
              <a:rPr lang="en-US" sz="1600" dirty="0">
                <a:solidFill>
                  <a:schemeClr val="bg1"/>
                </a:solidFill>
                <a:latin typeface=""/>
                <a:ea typeface="Calibri" panose="020F0502020204030204" pitchFamily="34" charset="0"/>
                <a:cs typeface="Times New Roman" panose="02020603050405020304" pitchFamily="18" charset="0"/>
              </a:rPr>
              <a:t>Fig. 3 Increase in the share of the population aged 65 yeas or over between 2019 and 2050</a:t>
            </a:r>
            <a:endParaRPr lang="pl-PL" sz="1600" dirty="0">
              <a:solidFill>
                <a:schemeClr val="bg1"/>
              </a:solidFill>
              <a:latin typeface=""/>
              <a:ea typeface="Calibri" panose="020F0502020204030204" pitchFamily="34" charset="0"/>
              <a:cs typeface="Times New Roman" panose="02020603050405020304" pitchFamily="18" charset="0"/>
            </a:endParaRPr>
          </a:p>
          <a:p>
            <a:pPr algn="just"/>
            <a:r>
              <a:rPr lang="pl-PL" sz="1600" dirty="0">
                <a:solidFill>
                  <a:schemeClr val="bg1"/>
                </a:solidFill>
                <a:latin typeface=""/>
                <a:ea typeface="Calibri" panose="020F0502020204030204" pitchFamily="34" charset="0"/>
              </a:rPr>
              <a:t>(in %)</a:t>
            </a:r>
            <a:endParaRPr lang="pl-PL" sz="1600" dirty="0">
              <a:solidFill>
                <a:schemeClr val="bg1"/>
              </a:solidFill>
              <a:latin typeface=""/>
            </a:endParaRPr>
          </a:p>
        </p:txBody>
      </p:sp>
      <p:sp>
        <p:nvSpPr>
          <p:cNvPr id="10" name="Prostokąt 9">
            <a:extLst>
              <a:ext uri="{FF2B5EF4-FFF2-40B4-BE49-F238E27FC236}">
                <a16:creationId xmlns:a16="http://schemas.microsoft.com/office/drawing/2014/main" id="{F4C406DA-C4BB-8045-AA85-7F7F490A026C}"/>
              </a:ext>
            </a:extLst>
          </p:cNvPr>
          <p:cNvSpPr/>
          <p:nvPr/>
        </p:nvSpPr>
        <p:spPr>
          <a:xfrm>
            <a:off x="3673784" y="4875740"/>
            <a:ext cx="4240226" cy="215444"/>
          </a:xfrm>
          <a:prstGeom prst="rect">
            <a:avLst/>
          </a:prstGeom>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indent="449580" algn="just"/>
            <a:r>
              <a:rPr lang="en-GB" sz="800" dirty="0">
                <a:latin typeface="Times New Roman" panose="02020603050405020304" pitchFamily="18" charset="0"/>
                <a:ea typeface="Times New Roman" panose="02020603050405020304" pitchFamily="18" charset="0"/>
              </a:rPr>
              <a:t>Source: as in table 3 </a:t>
            </a:r>
            <a:endParaRPr lang="pl-PL" sz="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57159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FC1C81-0744-124C-9D67-B99E870230BD}"/>
              </a:ext>
            </a:extLst>
          </p:cNvPr>
          <p:cNvSpPr>
            <a:spLocks noGrp="1"/>
          </p:cNvSpPr>
          <p:nvPr>
            <p:ph type="title"/>
          </p:nvPr>
        </p:nvSpPr>
        <p:spPr/>
        <p:txBody>
          <a:bodyPr/>
          <a:lstStyle/>
          <a:p>
            <a:r>
              <a:rPr lang="pl-PL" dirty="0" err="1"/>
              <a:t>Conclusion</a:t>
            </a:r>
            <a:endParaRPr lang="pl-PL" dirty="0"/>
          </a:p>
        </p:txBody>
      </p:sp>
      <p:sp>
        <p:nvSpPr>
          <p:cNvPr id="3" name="Symbol zastępczy zawartości 2">
            <a:extLst>
              <a:ext uri="{FF2B5EF4-FFF2-40B4-BE49-F238E27FC236}">
                <a16:creationId xmlns:a16="http://schemas.microsoft.com/office/drawing/2014/main" id="{B797EBEE-635D-3F4D-9B7C-B64333A60931}"/>
              </a:ext>
            </a:extLst>
          </p:cNvPr>
          <p:cNvSpPr>
            <a:spLocks noGrp="1"/>
          </p:cNvSpPr>
          <p:nvPr>
            <p:ph idx="1"/>
          </p:nvPr>
        </p:nvSpPr>
        <p:spPr>
          <a:xfrm>
            <a:off x="154925" y="1450584"/>
            <a:ext cx="8618018" cy="3476784"/>
          </a:xfrm>
        </p:spPr>
        <p:txBody>
          <a:bodyPr anchor="t">
            <a:noAutofit/>
          </a:bodyPr>
          <a:lstStyle/>
          <a:p>
            <a:pPr algn="just"/>
            <a:r>
              <a:rPr lang="en-GB" dirty="0">
                <a:solidFill>
                  <a:srgbClr val="FFFF00"/>
                </a:solidFill>
              </a:rPr>
              <a:t>The situation in European countries, including the V4 countries, varies in terms of the degree of risk of deformation of age structures and therefore the intensity of the ageing process of their populations, however this does not preclude consideration of the general demographic trend towards which the entire continent is heading</a:t>
            </a:r>
            <a:r>
              <a:rPr lang="pl-PL" dirty="0"/>
              <a:t>. </a:t>
            </a:r>
          </a:p>
          <a:p>
            <a:pPr algn="just"/>
            <a:r>
              <a:rPr lang="en-GB" dirty="0"/>
              <a:t>Focusing on the issue of shrinking labour resources, it seems that the solution is the participation of the elderly in the labour force, which not only supports income and reduces state budget expenditure, but also provides an opportunity to secure current household income and increase the amount of future pensions. Increasing the labour force participation of the population is therefore one of the main challenges facing the former Eastern Bloc countries and their labour markets in the medium term. </a:t>
            </a:r>
          </a:p>
          <a:p>
            <a:pPr algn="just"/>
            <a:r>
              <a:rPr lang="en-GB" dirty="0">
                <a:solidFill>
                  <a:srgbClr val="FF0000"/>
                </a:solidFill>
              </a:rPr>
              <a:t>Furthermore, analyses have shown that V4 countries are characterised by a relatively low population growth rate and a very intensive ageing process, which is particularly noticeable in Poland and Slovakia.</a:t>
            </a:r>
            <a:r>
              <a:rPr lang="pl-PL" dirty="0">
                <a:solidFill>
                  <a:srgbClr val="FF0000"/>
                </a:solidFill>
              </a:rPr>
              <a:t> </a:t>
            </a:r>
          </a:p>
          <a:p>
            <a:pPr algn="just"/>
            <a:r>
              <a:rPr lang="en-GB" dirty="0"/>
              <a:t>Based on the latest population forecasts for the </a:t>
            </a:r>
            <a:r>
              <a:rPr lang="en-GB" dirty="0" err="1"/>
              <a:t>Visegrád</a:t>
            </a:r>
            <a:r>
              <a:rPr lang="en-GB" dirty="0"/>
              <a:t> Group countries by Eurostat, there appears to be an ominous vision of the spread of the low fertility syndrome, which will no longer ensure the continuity of generations</a:t>
            </a:r>
            <a:r>
              <a:rPr lang="pl-PL" dirty="0"/>
              <a:t>. </a:t>
            </a:r>
          </a:p>
        </p:txBody>
      </p:sp>
    </p:spTree>
    <p:extLst>
      <p:ext uri="{BB962C8B-B14F-4D97-AF65-F5344CB8AC3E}">
        <p14:creationId xmlns:p14="http://schemas.microsoft.com/office/powerpoint/2010/main" val="3612645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79B035F-E18A-914A-B0BA-4FAAA396A611}"/>
              </a:ext>
            </a:extLst>
          </p:cNvPr>
          <p:cNvSpPr>
            <a:spLocks noGrp="1"/>
          </p:cNvSpPr>
          <p:nvPr>
            <p:ph type="title"/>
          </p:nvPr>
        </p:nvSpPr>
        <p:spPr/>
        <p:txBody>
          <a:bodyPr/>
          <a:lstStyle/>
          <a:p>
            <a:r>
              <a:rPr lang="pl-PL" dirty="0" err="1"/>
              <a:t>Conclusion</a:t>
            </a:r>
            <a:r>
              <a:rPr lang="pl-PL" dirty="0"/>
              <a:t> </a:t>
            </a:r>
          </a:p>
        </p:txBody>
      </p:sp>
      <p:sp>
        <p:nvSpPr>
          <p:cNvPr id="3" name="Symbol zastępczy zawartości 2">
            <a:extLst>
              <a:ext uri="{FF2B5EF4-FFF2-40B4-BE49-F238E27FC236}">
                <a16:creationId xmlns:a16="http://schemas.microsoft.com/office/drawing/2014/main" id="{C0917D4D-ADE2-BE4D-A079-466A0B5E7C19}"/>
              </a:ext>
            </a:extLst>
          </p:cNvPr>
          <p:cNvSpPr>
            <a:spLocks noGrp="1"/>
          </p:cNvSpPr>
          <p:nvPr>
            <p:ph idx="1"/>
          </p:nvPr>
        </p:nvSpPr>
        <p:spPr>
          <a:xfrm>
            <a:off x="161841" y="1645919"/>
            <a:ext cx="8820318" cy="3715789"/>
          </a:xfrm>
        </p:spPr>
        <p:txBody>
          <a:bodyPr anchor="t">
            <a:normAutofit/>
          </a:bodyPr>
          <a:lstStyle/>
          <a:p>
            <a:pPr algn="just"/>
            <a:r>
              <a:rPr lang="en-GB" sz="1400" dirty="0">
                <a:solidFill>
                  <a:srgbClr val="FFFF00"/>
                </a:solidFill>
              </a:rPr>
              <a:t>If this vision of demographic development becomes a reality, the demographic consequences could prove to be very serious, and their far-reaching effects are difficult to predict at the moment</a:t>
            </a:r>
            <a:r>
              <a:rPr lang="en-GB" sz="1400" dirty="0"/>
              <a:t>. </a:t>
            </a:r>
          </a:p>
          <a:p>
            <a:pPr algn="just"/>
            <a:r>
              <a:rPr lang="en-GB" sz="1400" dirty="0">
                <a:solidFill>
                  <a:srgbClr val="FF0000"/>
                </a:solidFill>
              </a:rPr>
              <a:t>Future processes will cause permanent changes in the demographic structure, in particular in the age structure of many European societies – especially in the group of Central and Eastern European countries. </a:t>
            </a:r>
          </a:p>
          <a:p>
            <a:pPr algn="just"/>
            <a:r>
              <a:rPr lang="en-GB" sz="1400" dirty="0"/>
              <a:t>The demographic trends presented herein should represent an important development challenge and should therefore be taken into account in future social and economic development strategies not only at EU level but also at regional level. </a:t>
            </a:r>
          </a:p>
          <a:p>
            <a:pPr algn="just"/>
            <a:r>
              <a:rPr lang="en-GB" b="1" u="sng" dirty="0">
                <a:solidFill>
                  <a:srgbClr val="FFFF00"/>
                </a:solidFill>
              </a:rPr>
              <a:t>Therefore, it seems that the process of population ageing should not be treated only in the negative context of the so-called demographic catastrophe, because the perception of the growing number of the elderly in society as a threat is being abandoned in favour of treating this phenomenon as a challenge. </a:t>
            </a:r>
            <a:endParaRPr lang="pl-PL" b="1" u="sng" dirty="0">
              <a:solidFill>
                <a:srgbClr val="FFFF00"/>
              </a:solidFill>
            </a:endParaRPr>
          </a:p>
          <a:p>
            <a:pPr algn="just"/>
            <a:endParaRPr lang="pl-PL" sz="1400" dirty="0"/>
          </a:p>
        </p:txBody>
      </p:sp>
    </p:spTree>
    <p:extLst>
      <p:ext uri="{BB962C8B-B14F-4D97-AF65-F5344CB8AC3E}">
        <p14:creationId xmlns:p14="http://schemas.microsoft.com/office/powerpoint/2010/main" val="928228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37DB8183-45B9-9C4F-9420-6E706EE82730}"/>
              </a:ext>
            </a:extLst>
          </p:cNvPr>
          <p:cNvSpPr>
            <a:spLocks noGrp="1"/>
          </p:cNvSpPr>
          <p:nvPr>
            <p:ph idx="1"/>
          </p:nvPr>
        </p:nvSpPr>
        <p:spPr>
          <a:xfrm>
            <a:off x="419825" y="1545336"/>
            <a:ext cx="7915931" cy="2727383"/>
          </a:xfrm>
        </p:spPr>
        <p:txBody>
          <a:bodyPr>
            <a:normAutofit/>
          </a:bodyPr>
          <a:lstStyle/>
          <a:p>
            <a:pPr marL="0" indent="0" algn="ctr">
              <a:buNone/>
            </a:pPr>
            <a:r>
              <a:rPr lang="en-GB" sz="3600" b="1" i="1" dirty="0"/>
              <a:t>Thank you for your attention </a:t>
            </a:r>
          </a:p>
        </p:txBody>
      </p:sp>
    </p:spTree>
    <p:extLst>
      <p:ext uri="{BB962C8B-B14F-4D97-AF65-F5344CB8AC3E}">
        <p14:creationId xmlns:p14="http://schemas.microsoft.com/office/powerpoint/2010/main" val="2117244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87CF28-2E65-684D-8A20-46BB7ECC5D59}"/>
              </a:ext>
            </a:extLst>
          </p:cNvPr>
          <p:cNvSpPr>
            <a:spLocks noGrp="1"/>
          </p:cNvSpPr>
          <p:nvPr>
            <p:ph type="title"/>
          </p:nvPr>
        </p:nvSpPr>
        <p:spPr/>
        <p:txBody>
          <a:bodyPr/>
          <a:lstStyle/>
          <a:p>
            <a:r>
              <a:rPr lang="pl-PL" dirty="0"/>
              <a:t>Agenda </a:t>
            </a:r>
          </a:p>
        </p:txBody>
      </p:sp>
      <p:sp>
        <p:nvSpPr>
          <p:cNvPr id="3" name="Symbol zastępczy zawartości 2">
            <a:extLst>
              <a:ext uri="{FF2B5EF4-FFF2-40B4-BE49-F238E27FC236}">
                <a16:creationId xmlns:a16="http://schemas.microsoft.com/office/drawing/2014/main" id="{C5C35D6E-1DE8-AD43-8445-E2486B8850A7}"/>
              </a:ext>
            </a:extLst>
          </p:cNvPr>
          <p:cNvSpPr>
            <a:spLocks noGrp="1"/>
          </p:cNvSpPr>
          <p:nvPr>
            <p:ph idx="1"/>
          </p:nvPr>
        </p:nvSpPr>
        <p:spPr>
          <a:xfrm>
            <a:off x="97757" y="1741470"/>
            <a:ext cx="7915931" cy="2257746"/>
          </a:xfrm>
        </p:spPr>
        <p:txBody>
          <a:bodyPr anchor="t">
            <a:normAutofit lnSpcReduction="10000"/>
          </a:bodyPr>
          <a:lstStyle/>
          <a:p>
            <a:pPr algn="just"/>
            <a:r>
              <a:rPr lang="en-GB" sz="1800" b="1" dirty="0"/>
              <a:t>introduction,</a:t>
            </a:r>
          </a:p>
          <a:p>
            <a:pPr algn="just"/>
            <a:r>
              <a:rPr lang="en-GB" sz="1800" b="1" dirty="0"/>
              <a:t>research methodology,</a:t>
            </a:r>
          </a:p>
          <a:p>
            <a:pPr algn="just"/>
            <a:r>
              <a:rPr lang="en-GB" sz="1800" b="1" dirty="0"/>
              <a:t>causes of population ageing – a review of selected theories,</a:t>
            </a:r>
          </a:p>
          <a:p>
            <a:pPr algn="just"/>
            <a:r>
              <a:rPr lang="en-GB" sz="1800" b="1" dirty="0"/>
              <a:t>demographic aspects of population ageing in V4 countries,</a:t>
            </a:r>
          </a:p>
          <a:p>
            <a:pPr algn="just"/>
            <a:r>
              <a:rPr lang="en-GB" sz="1800" b="1" dirty="0"/>
              <a:t>the dynamics of population ageing in the V4 countries,</a:t>
            </a:r>
            <a:endParaRPr lang="pl-PL" sz="1800" dirty="0"/>
          </a:p>
          <a:p>
            <a:pPr algn="just"/>
            <a:r>
              <a:rPr lang="en-GB" sz="1800" b="1" dirty="0"/>
              <a:t>conclusions.</a:t>
            </a:r>
            <a:endParaRPr lang="pl-PL" sz="1800" dirty="0"/>
          </a:p>
          <a:p>
            <a:endParaRPr lang="pl-PL" dirty="0"/>
          </a:p>
          <a:p>
            <a:pPr marL="0" indent="0">
              <a:buNone/>
            </a:pPr>
            <a:endParaRPr lang="pl-PL" dirty="0"/>
          </a:p>
          <a:p>
            <a:endParaRPr lang="en-GB" b="1" dirty="0"/>
          </a:p>
          <a:p>
            <a:pPr marL="0" indent="0">
              <a:buNone/>
            </a:pPr>
            <a:endParaRPr lang="pl-PL" dirty="0"/>
          </a:p>
          <a:p>
            <a:pPr marL="0" indent="0">
              <a:buNone/>
            </a:pPr>
            <a:endParaRPr lang="pl-PL" dirty="0"/>
          </a:p>
        </p:txBody>
      </p:sp>
    </p:spTree>
    <p:extLst>
      <p:ext uri="{BB962C8B-B14F-4D97-AF65-F5344CB8AC3E}">
        <p14:creationId xmlns:p14="http://schemas.microsoft.com/office/powerpoint/2010/main" val="2359659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860DE1-253E-404B-A041-E7C46DE28109}"/>
              </a:ext>
            </a:extLst>
          </p:cNvPr>
          <p:cNvSpPr>
            <a:spLocks noGrp="1"/>
          </p:cNvSpPr>
          <p:nvPr>
            <p:ph type="title"/>
          </p:nvPr>
        </p:nvSpPr>
        <p:spPr/>
        <p:txBody>
          <a:bodyPr/>
          <a:lstStyle/>
          <a:p>
            <a:r>
              <a:rPr lang="pl-PL" dirty="0" err="1"/>
              <a:t>Introduction</a:t>
            </a:r>
            <a:endParaRPr lang="pl-PL" dirty="0"/>
          </a:p>
        </p:txBody>
      </p:sp>
      <p:sp>
        <p:nvSpPr>
          <p:cNvPr id="3" name="Symbol zastępczy zawartości 2">
            <a:extLst>
              <a:ext uri="{FF2B5EF4-FFF2-40B4-BE49-F238E27FC236}">
                <a16:creationId xmlns:a16="http://schemas.microsoft.com/office/drawing/2014/main" id="{ABB3AD5C-A9AC-3A4A-AAEA-E9F27F4073D2}"/>
              </a:ext>
            </a:extLst>
          </p:cNvPr>
          <p:cNvSpPr>
            <a:spLocks noGrp="1"/>
          </p:cNvSpPr>
          <p:nvPr>
            <p:ph idx="1"/>
          </p:nvPr>
        </p:nvSpPr>
        <p:spPr>
          <a:xfrm>
            <a:off x="227427" y="1664415"/>
            <a:ext cx="8757323" cy="3243869"/>
          </a:xfrm>
        </p:spPr>
        <p:txBody>
          <a:bodyPr anchor="t">
            <a:normAutofit/>
          </a:bodyPr>
          <a:lstStyle/>
          <a:p>
            <a:pPr algn="just"/>
            <a:r>
              <a:rPr lang="en-GB" dirty="0">
                <a:solidFill>
                  <a:srgbClr val="FFFF00"/>
                </a:solidFill>
              </a:rPr>
              <a:t>Population ageing is a process of unprecedented scale and intensity, involving the societies of Europe and other highly developed countries of the world, leading to a situation described as demographic ageing.</a:t>
            </a:r>
          </a:p>
          <a:p>
            <a:pPr algn="just"/>
            <a:r>
              <a:rPr lang="en-GB" dirty="0"/>
              <a:t>Apart from studying the economic and social consequences of population ageing, it is understandable to look the sources of changes in demographic structures, in particular in age groups.</a:t>
            </a:r>
          </a:p>
          <a:p>
            <a:pPr algn="just"/>
            <a:r>
              <a:rPr lang="en-GB" dirty="0"/>
              <a:t>Research on the phenomenon of population ageing can be both static, i.e. it can lead to the determination of the state of demographic ageing in a given area, and dynamic, leading to the determination of changes in this respect. </a:t>
            </a:r>
          </a:p>
          <a:p>
            <a:pPr marL="0" indent="0" algn="just">
              <a:buNone/>
            </a:pPr>
            <a:endParaRPr lang="en-GB" dirty="0"/>
          </a:p>
          <a:p>
            <a:pPr marL="0" indent="0" algn="just">
              <a:buNone/>
            </a:pPr>
            <a:r>
              <a:rPr lang="en-GB" b="1" dirty="0">
                <a:solidFill>
                  <a:srgbClr val="FF0000"/>
                </a:solidFill>
              </a:rPr>
              <a:t>The objective of this publication is to present the degree of advancement of population ageing, showing the differences in the dynamics of this process on the example of the </a:t>
            </a:r>
            <a:r>
              <a:rPr lang="en-GB" b="1" dirty="0" err="1">
                <a:solidFill>
                  <a:srgbClr val="FF0000"/>
                </a:solidFill>
              </a:rPr>
              <a:t>Visegrád</a:t>
            </a:r>
            <a:r>
              <a:rPr lang="en-GB" b="1" dirty="0">
                <a:solidFill>
                  <a:srgbClr val="FF0000"/>
                </a:solidFill>
              </a:rPr>
              <a:t> Group countries.</a:t>
            </a:r>
            <a:endParaRPr lang="pl-PL" b="1" dirty="0">
              <a:solidFill>
                <a:srgbClr val="FF0000"/>
              </a:solidFill>
            </a:endParaRPr>
          </a:p>
        </p:txBody>
      </p:sp>
    </p:spTree>
    <p:extLst>
      <p:ext uri="{BB962C8B-B14F-4D97-AF65-F5344CB8AC3E}">
        <p14:creationId xmlns:p14="http://schemas.microsoft.com/office/powerpoint/2010/main" val="2163870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8CD4FE-B2CD-1D4B-8C8C-F70AF4C5D88F}"/>
              </a:ext>
            </a:extLst>
          </p:cNvPr>
          <p:cNvSpPr>
            <a:spLocks noGrp="1"/>
          </p:cNvSpPr>
          <p:nvPr>
            <p:ph type="title"/>
          </p:nvPr>
        </p:nvSpPr>
        <p:spPr>
          <a:xfrm>
            <a:off x="251451" y="578152"/>
            <a:ext cx="7928999" cy="727838"/>
          </a:xfrm>
        </p:spPr>
        <p:txBody>
          <a:bodyPr anchor="ctr"/>
          <a:lstStyle/>
          <a:p>
            <a:r>
              <a:rPr lang="en-GB" dirty="0"/>
              <a:t>Research methodology</a:t>
            </a:r>
            <a:br>
              <a:rPr lang="pl-PL" dirty="0"/>
            </a:br>
            <a:endParaRPr lang="pl-PL" dirty="0"/>
          </a:p>
        </p:txBody>
      </p:sp>
      <p:sp>
        <p:nvSpPr>
          <p:cNvPr id="3" name="Symbol zastępczy zawartości 2">
            <a:extLst>
              <a:ext uri="{FF2B5EF4-FFF2-40B4-BE49-F238E27FC236}">
                <a16:creationId xmlns:a16="http://schemas.microsoft.com/office/drawing/2014/main" id="{21C7639F-3004-8A4B-9205-54848318F7DB}"/>
              </a:ext>
            </a:extLst>
          </p:cNvPr>
          <p:cNvSpPr>
            <a:spLocks noGrp="1"/>
          </p:cNvSpPr>
          <p:nvPr>
            <p:ph idx="1"/>
          </p:nvPr>
        </p:nvSpPr>
        <p:spPr>
          <a:xfrm>
            <a:off x="152897" y="1672123"/>
            <a:ext cx="8703836" cy="3536113"/>
          </a:xfrm>
        </p:spPr>
        <p:txBody>
          <a:bodyPr anchor="t">
            <a:normAutofit lnSpcReduction="10000"/>
          </a:bodyPr>
          <a:lstStyle/>
          <a:p>
            <a:pPr algn="just"/>
            <a:r>
              <a:rPr lang="en-GB" sz="1200" b="1" dirty="0">
                <a:solidFill>
                  <a:srgbClr val="FFFF00"/>
                </a:solidFill>
              </a:rPr>
              <a:t>The demographic ageing index (DAI)</a:t>
            </a:r>
            <a:r>
              <a:rPr lang="en-GB" sz="1200" b="1" dirty="0"/>
              <a:t>, based on point differences between the shares of the young and older populations and </a:t>
            </a:r>
            <a:r>
              <a:rPr lang="en-GB" sz="1200" b="1" dirty="0">
                <a:solidFill>
                  <a:srgbClr val="FFFF00"/>
                </a:solidFill>
              </a:rPr>
              <a:t>the economic ageing index (EAI) </a:t>
            </a:r>
            <a:r>
              <a:rPr lang="en-GB" sz="1200" b="1" dirty="0"/>
              <a:t>based on point changes in economic age groups were used to present the dynamics of population ageing: </a:t>
            </a:r>
          </a:p>
          <a:p>
            <a:r>
              <a:rPr lang="pl-PL" sz="1200" b="1" dirty="0">
                <a:solidFill>
                  <a:srgbClr val="FFFF00"/>
                </a:solidFill>
              </a:rPr>
              <a:t>DAI = [U(0-14)t – U(0-14)</a:t>
            </a:r>
            <a:r>
              <a:rPr lang="pl-PL" sz="1200" b="1" dirty="0" err="1">
                <a:solidFill>
                  <a:srgbClr val="FFFF00"/>
                </a:solidFill>
              </a:rPr>
              <a:t>t+n</a:t>
            </a:r>
            <a:r>
              <a:rPr lang="pl-PL" sz="1200" b="1" dirty="0">
                <a:solidFill>
                  <a:srgbClr val="FFFF00"/>
                </a:solidFill>
              </a:rPr>
              <a:t>] + [U(≥65)</a:t>
            </a:r>
            <a:r>
              <a:rPr lang="pl-PL" sz="1200" b="1" dirty="0" err="1">
                <a:solidFill>
                  <a:srgbClr val="FFFF00"/>
                </a:solidFill>
              </a:rPr>
              <a:t>t+n</a:t>
            </a:r>
            <a:r>
              <a:rPr lang="pl-PL" sz="1200" b="1" dirty="0">
                <a:solidFill>
                  <a:srgbClr val="FFFF00"/>
                </a:solidFill>
              </a:rPr>
              <a:t> – U(≥65)t] </a:t>
            </a:r>
          </a:p>
          <a:p>
            <a:pPr marL="0" indent="0">
              <a:buNone/>
            </a:pPr>
            <a:r>
              <a:rPr lang="pl-PL" sz="900" dirty="0" err="1"/>
              <a:t>where</a:t>
            </a:r>
            <a:r>
              <a:rPr lang="pl-PL" sz="900" dirty="0"/>
              <a:t>:</a:t>
            </a:r>
          </a:p>
          <a:p>
            <a:pPr marL="0" indent="0">
              <a:buNone/>
            </a:pPr>
            <a:r>
              <a:rPr lang="en-GB" sz="900" dirty="0"/>
              <a:t>U(0-14)t – share of the population aged 0-14 at the beginning of the analysed period,</a:t>
            </a:r>
            <a:endParaRPr lang="pl-PL" sz="900" dirty="0"/>
          </a:p>
          <a:p>
            <a:pPr marL="0" indent="0">
              <a:buNone/>
            </a:pPr>
            <a:r>
              <a:rPr lang="en-GB" sz="900" dirty="0"/>
              <a:t>U(0-14)</a:t>
            </a:r>
            <a:r>
              <a:rPr lang="en-GB" sz="900" dirty="0" err="1"/>
              <a:t>t+n</a:t>
            </a:r>
            <a:r>
              <a:rPr lang="en-GB" sz="900" dirty="0"/>
              <a:t> – share of the population aged 0-14 at the end of the analysed period,</a:t>
            </a:r>
            <a:endParaRPr lang="pl-PL" sz="900" dirty="0"/>
          </a:p>
          <a:p>
            <a:pPr marL="0" indent="0">
              <a:buNone/>
            </a:pPr>
            <a:r>
              <a:rPr lang="en-GB" sz="900" dirty="0"/>
              <a:t>U(≥65)t – share of the population aged 65 and over at the beginning of the analysed period,</a:t>
            </a:r>
            <a:endParaRPr lang="pl-PL" sz="900" dirty="0"/>
          </a:p>
          <a:p>
            <a:pPr marL="0" indent="0">
              <a:buNone/>
            </a:pPr>
            <a:r>
              <a:rPr lang="en-GB" sz="900" dirty="0"/>
              <a:t>U(≥65)</a:t>
            </a:r>
            <a:r>
              <a:rPr lang="en-GB" sz="900" dirty="0" err="1"/>
              <a:t>t+n</a:t>
            </a:r>
            <a:r>
              <a:rPr lang="en-GB" sz="900" dirty="0"/>
              <a:t> – share of the population aged 65 and over at the end of the analysed period. </a:t>
            </a:r>
          </a:p>
          <a:p>
            <a:r>
              <a:rPr lang="en-GB" sz="1200" b="1" dirty="0">
                <a:solidFill>
                  <a:srgbClr val="FFFF00"/>
                </a:solidFill>
              </a:rPr>
              <a:t>EAI  = [P(m)t – P(m)</a:t>
            </a:r>
            <a:r>
              <a:rPr lang="en-GB" sz="1200" b="1" dirty="0" err="1">
                <a:solidFill>
                  <a:srgbClr val="FFFF00"/>
                </a:solidFill>
              </a:rPr>
              <a:t>t+n</a:t>
            </a:r>
            <a:r>
              <a:rPr lang="en-GB" sz="1200" b="1" dirty="0">
                <a:solidFill>
                  <a:srgbClr val="FFFF00"/>
                </a:solidFill>
              </a:rPr>
              <a:t>] + [P(pm)t – P(pm)</a:t>
            </a:r>
            <a:r>
              <a:rPr lang="en-GB" sz="1200" b="1" dirty="0" err="1">
                <a:solidFill>
                  <a:srgbClr val="FFFF00"/>
                </a:solidFill>
              </a:rPr>
              <a:t>t+n</a:t>
            </a:r>
            <a:r>
              <a:rPr lang="en-GB" sz="1200" b="1" dirty="0">
                <a:solidFill>
                  <a:srgbClr val="FFFF00"/>
                </a:solidFill>
              </a:rPr>
              <a:t>] + [P(</a:t>
            </a:r>
            <a:r>
              <a:rPr lang="en-GB" sz="1200" b="1" dirty="0" err="1">
                <a:solidFill>
                  <a:srgbClr val="FFFF00"/>
                </a:solidFill>
              </a:rPr>
              <a:t>ps</a:t>
            </a:r>
            <a:r>
              <a:rPr lang="en-GB" sz="1200" b="1" dirty="0">
                <a:solidFill>
                  <a:srgbClr val="FFFF00"/>
                </a:solidFill>
              </a:rPr>
              <a:t>)</a:t>
            </a:r>
            <a:r>
              <a:rPr lang="en-GB" sz="1200" b="1" dirty="0" err="1">
                <a:solidFill>
                  <a:srgbClr val="FFFF00"/>
                </a:solidFill>
              </a:rPr>
              <a:t>t+n</a:t>
            </a:r>
            <a:r>
              <a:rPr lang="en-GB" sz="1200" b="1" dirty="0">
                <a:solidFill>
                  <a:srgbClr val="FFFF00"/>
                </a:solidFill>
              </a:rPr>
              <a:t> – P(</a:t>
            </a:r>
            <a:r>
              <a:rPr lang="en-GB" sz="1200" b="1" dirty="0" err="1">
                <a:solidFill>
                  <a:srgbClr val="FFFF00"/>
                </a:solidFill>
              </a:rPr>
              <a:t>ps</a:t>
            </a:r>
            <a:r>
              <a:rPr lang="en-GB" sz="1200" b="1" dirty="0">
                <a:solidFill>
                  <a:srgbClr val="FFFF00"/>
                </a:solidFill>
              </a:rPr>
              <a:t>)t] + [P(s)</a:t>
            </a:r>
            <a:r>
              <a:rPr lang="en-GB" sz="1200" b="1" dirty="0" err="1">
                <a:solidFill>
                  <a:srgbClr val="FFFF00"/>
                </a:solidFill>
              </a:rPr>
              <a:t>t+n</a:t>
            </a:r>
            <a:r>
              <a:rPr lang="en-GB" sz="1200" b="1" dirty="0">
                <a:solidFill>
                  <a:srgbClr val="FFFF00"/>
                </a:solidFill>
              </a:rPr>
              <a:t> – P(s)t</a:t>
            </a:r>
            <a:r>
              <a:rPr lang="en-GB" sz="1200" dirty="0">
                <a:solidFill>
                  <a:srgbClr val="FFFF00"/>
                </a:solidFill>
              </a:rPr>
              <a:t>]</a:t>
            </a:r>
          </a:p>
          <a:p>
            <a:pPr marL="0" indent="0">
              <a:buNone/>
            </a:pPr>
            <a:r>
              <a:rPr lang="en-GB" sz="900" dirty="0"/>
              <a:t>where: </a:t>
            </a:r>
          </a:p>
          <a:p>
            <a:pPr marL="0" indent="0">
              <a:buNone/>
            </a:pPr>
            <a:r>
              <a:rPr lang="en-GB" sz="900" dirty="0"/>
              <a:t>P(m) – share of population at pre-working age at the beginning (t) and end (</a:t>
            </a:r>
            <a:r>
              <a:rPr lang="en-GB" sz="900" dirty="0" err="1"/>
              <a:t>t+n</a:t>
            </a:r>
            <a:r>
              <a:rPr lang="en-GB" sz="900" dirty="0"/>
              <a:t>) of the analysed period,</a:t>
            </a:r>
            <a:endParaRPr lang="pl-PL" sz="900" dirty="0"/>
          </a:p>
          <a:p>
            <a:pPr marL="0" indent="0">
              <a:buNone/>
            </a:pPr>
            <a:r>
              <a:rPr lang="en-GB" sz="900" dirty="0"/>
              <a:t>P(pm) – share of the mobile population at working age at the beginning (t) and at the end (</a:t>
            </a:r>
            <a:r>
              <a:rPr lang="en-GB" sz="900" dirty="0" err="1"/>
              <a:t>t+n</a:t>
            </a:r>
            <a:r>
              <a:rPr lang="en-GB" sz="900" dirty="0"/>
              <a:t>) of the analysed period,</a:t>
            </a:r>
            <a:endParaRPr lang="pl-PL" sz="900" dirty="0"/>
          </a:p>
          <a:p>
            <a:pPr marL="0" indent="0">
              <a:buNone/>
            </a:pPr>
            <a:r>
              <a:rPr lang="en-GB" sz="900" dirty="0"/>
              <a:t>P(</a:t>
            </a:r>
            <a:r>
              <a:rPr lang="en-GB" sz="900" dirty="0" err="1"/>
              <a:t>ps</a:t>
            </a:r>
            <a:r>
              <a:rPr lang="en-GB" sz="900" dirty="0"/>
              <a:t>) – share of the non-mobile population at working age at the beginning (t) and at the end (</a:t>
            </a:r>
            <a:r>
              <a:rPr lang="en-GB" sz="900" dirty="0" err="1"/>
              <a:t>t+n</a:t>
            </a:r>
            <a:r>
              <a:rPr lang="en-GB" sz="900" dirty="0"/>
              <a:t>) of the analysed period,</a:t>
            </a:r>
            <a:endParaRPr lang="pl-PL" sz="900" dirty="0"/>
          </a:p>
          <a:p>
            <a:pPr marL="0" indent="0">
              <a:buNone/>
            </a:pPr>
            <a:r>
              <a:rPr lang="en-GB" sz="900" dirty="0"/>
              <a:t>P(s) – share of the population at post-working age at the beginning (t) and at the end (</a:t>
            </a:r>
            <a:r>
              <a:rPr lang="en-GB" sz="900" dirty="0" err="1"/>
              <a:t>t+n</a:t>
            </a:r>
            <a:r>
              <a:rPr lang="en-GB" sz="900" dirty="0"/>
              <a:t>) of the analysed period.</a:t>
            </a:r>
            <a:endParaRPr lang="pl-PL" sz="900" dirty="0"/>
          </a:p>
          <a:p>
            <a:pPr marL="0" indent="0">
              <a:buNone/>
            </a:pPr>
            <a:endParaRPr lang="pl-PL" sz="1200" dirty="0"/>
          </a:p>
          <a:p>
            <a:pPr marL="0" indent="0">
              <a:buNone/>
            </a:pPr>
            <a:endParaRPr lang="pl-PL" dirty="0"/>
          </a:p>
          <a:p>
            <a:endParaRPr lang="pl-PL" dirty="0"/>
          </a:p>
        </p:txBody>
      </p:sp>
    </p:spTree>
    <p:extLst>
      <p:ext uri="{BB962C8B-B14F-4D97-AF65-F5344CB8AC3E}">
        <p14:creationId xmlns:p14="http://schemas.microsoft.com/office/powerpoint/2010/main" val="1270452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63B02D5-776C-404D-92D7-3DDE8E2BA534}"/>
              </a:ext>
            </a:extLst>
          </p:cNvPr>
          <p:cNvSpPr>
            <a:spLocks noGrp="1"/>
          </p:cNvSpPr>
          <p:nvPr>
            <p:ph type="title"/>
          </p:nvPr>
        </p:nvSpPr>
        <p:spPr>
          <a:xfrm>
            <a:off x="247405" y="189735"/>
            <a:ext cx="7928999" cy="727838"/>
          </a:xfrm>
        </p:spPr>
        <p:txBody>
          <a:bodyPr/>
          <a:lstStyle/>
          <a:p>
            <a:r>
              <a:rPr lang="en-GB" dirty="0"/>
              <a:t>Research methodology</a:t>
            </a:r>
            <a:endParaRPr lang="pl-PL" dirty="0"/>
          </a:p>
        </p:txBody>
      </p:sp>
      <p:graphicFrame>
        <p:nvGraphicFramePr>
          <p:cNvPr id="4" name="Tabela 3">
            <a:extLst>
              <a:ext uri="{FF2B5EF4-FFF2-40B4-BE49-F238E27FC236}">
                <a16:creationId xmlns:a16="http://schemas.microsoft.com/office/drawing/2014/main" id="{061AFDBF-D12F-F54E-A48B-0560F6F4EC0C}"/>
              </a:ext>
            </a:extLst>
          </p:cNvPr>
          <p:cNvGraphicFramePr>
            <a:graphicFrameLocks noGrp="1"/>
          </p:cNvGraphicFramePr>
          <p:nvPr>
            <p:extLst>
              <p:ext uri="{D42A27DB-BD31-4B8C-83A1-F6EECF244321}">
                <p14:modId xmlns:p14="http://schemas.microsoft.com/office/powerpoint/2010/main" val="618003059"/>
              </p:ext>
            </p:extLst>
          </p:nvPr>
        </p:nvGraphicFramePr>
        <p:xfrm>
          <a:off x="247405" y="2119039"/>
          <a:ext cx="4073742" cy="2834725"/>
        </p:xfrm>
        <a:graphic>
          <a:graphicData uri="http://schemas.openxmlformats.org/drawingml/2006/table">
            <a:tbl>
              <a:tblPr firstRow="1" firstCol="1" bandRow="1">
                <a:tableStyleId>{5C22544A-7EE6-4342-B048-85BDC9FD1C3A}</a:tableStyleId>
              </a:tblPr>
              <a:tblGrid>
                <a:gridCol w="571368">
                  <a:extLst>
                    <a:ext uri="{9D8B030D-6E8A-4147-A177-3AD203B41FA5}">
                      <a16:colId xmlns:a16="http://schemas.microsoft.com/office/drawing/2014/main" val="949777906"/>
                    </a:ext>
                  </a:extLst>
                </a:gridCol>
                <a:gridCol w="1720393">
                  <a:extLst>
                    <a:ext uri="{9D8B030D-6E8A-4147-A177-3AD203B41FA5}">
                      <a16:colId xmlns:a16="http://schemas.microsoft.com/office/drawing/2014/main" val="2105239222"/>
                    </a:ext>
                  </a:extLst>
                </a:gridCol>
                <a:gridCol w="1781981">
                  <a:extLst>
                    <a:ext uri="{9D8B030D-6E8A-4147-A177-3AD203B41FA5}">
                      <a16:colId xmlns:a16="http://schemas.microsoft.com/office/drawing/2014/main" val="1789801218"/>
                    </a:ext>
                  </a:extLst>
                </a:gridCol>
              </a:tblGrid>
              <a:tr h="568741">
                <a:tc>
                  <a:txBody>
                    <a:bodyPr/>
                    <a:lstStyle/>
                    <a:p>
                      <a:pPr algn="ctr"/>
                      <a:r>
                        <a:rPr lang="en-GB" sz="1000" dirty="0">
                          <a:solidFill>
                            <a:schemeClr val="bg1"/>
                          </a:solidFill>
                          <a:effectLst/>
                        </a:rPr>
                        <a:t>Group</a:t>
                      </a:r>
                      <a:endParaRPr lang="pl-PL" sz="1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r>
                        <a:rPr lang="en-GB" sz="1000" dirty="0">
                          <a:solidFill>
                            <a:schemeClr val="bg1"/>
                          </a:solidFill>
                          <a:effectLst/>
                        </a:rPr>
                        <a:t>Share of population aged 60 and over in the population</a:t>
                      </a:r>
                      <a:endParaRPr lang="pl-PL" sz="1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r>
                        <a:rPr lang="en-GB" sz="1000" dirty="0">
                          <a:solidFill>
                            <a:schemeClr val="bg1"/>
                          </a:solidFill>
                          <a:effectLst/>
                        </a:rPr>
                        <a:t>Characteristics of individual groups</a:t>
                      </a:r>
                      <a:endParaRPr lang="pl-PL" sz="1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3569916089"/>
                  </a:ext>
                </a:extLst>
              </a:tr>
              <a:tr h="251776">
                <a:tc>
                  <a:txBody>
                    <a:bodyPr/>
                    <a:lstStyle/>
                    <a:p>
                      <a:pPr algn="ctr"/>
                      <a:r>
                        <a:rPr lang="en-GB" sz="1000" b="0" dirty="0">
                          <a:solidFill>
                            <a:schemeClr val="bg1"/>
                          </a:solidFill>
                          <a:effectLst/>
                        </a:rPr>
                        <a:t>I</a:t>
                      </a:r>
                      <a:endParaRPr lang="pl-PL" sz="10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r>
                        <a:rPr lang="en-GB" sz="1000" dirty="0">
                          <a:effectLst/>
                        </a:rPr>
                        <a:t>Below 8%</a:t>
                      </a:r>
                      <a:endParaRPr lang="pl-PL"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r>
                        <a:rPr lang="en-GB" sz="1000">
                          <a:effectLst/>
                        </a:rPr>
                        <a:t>Demographic youth</a:t>
                      </a:r>
                      <a:endParaRPr lang="pl-PL"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2897439197"/>
                  </a:ext>
                </a:extLst>
              </a:tr>
              <a:tr h="251776">
                <a:tc>
                  <a:txBody>
                    <a:bodyPr/>
                    <a:lstStyle/>
                    <a:p>
                      <a:pPr algn="ctr"/>
                      <a:r>
                        <a:rPr lang="en-GB" sz="1000" b="0" dirty="0">
                          <a:solidFill>
                            <a:schemeClr val="bg1"/>
                          </a:solidFill>
                          <a:effectLst/>
                        </a:rPr>
                        <a:t>II</a:t>
                      </a:r>
                      <a:endParaRPr lang="pl-PL" sz="10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r>
                        <a:rPr lang="en-GB" sz="1000" dirty="0">
                          <a:effectLst/>
                        </a:rPr>
                        <a:t>8-10%</a:t>
                      </a:r>
                      <a:endParaRPr lang="pl-PL"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r>
                        <a:rPr lang="en-GB" sz="1000" dirty="0">
                          <a:effectLst/>
                        </a:rPr>
                        <a:t>Early ageing</a:t>
                      </a:r>
                      <a:endParaRPr lang="pl-PL"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277170304"/>
                  </a:ext>
                </a:extLst>
              </a:tr>
              <a:tr h="251776">
                <a:tc>
                  <a:txBody>
                    <a:bodyPr/>
                    <a:lstStyle/>
                    <a:p>
                      <a:pPr algn="ctr"/>
                      <a:r>
                        <a:rPr lang="en-GB" sz="1000" b="1" dirty="0">
                          <a:solidFill>
                            <a:schemeClr val="bg1"/>
                          </a:solidFill>
                          <a:effectLst/>
                        </a:rPr>
                        <a:t>III</a:t>
                      </a:r>
                      <a:endParaRPr lang="pl-PL" sz="1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r>
                        <a:rPr lang="en-GB" sz="1000" b="1" dirty="0">
                          <a:solidFill>
                            <a:schemeClr val="bg1"/>
                          </a:solidFill>
                          <a:effectLst/>
                        </a:rPr>
                        <a:t>10-12%</a:t>
                      </a:r>
                      <a:endParaRPr lang="pl-PL" sz="1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r>
                        <a:rPr lang="en-GB" sz="1000" b="1" dirty="0">
                          <a:solidFill>
                            <a:schemeClr val="bg1"/>
                          </a:solidFill>
                          <a:effectLst/>
                        </a:rPr>
                        <a:t>Proper ageing</a:t>
                      </a:r>
                      <a:endParaRPr lang="pl-PL" sz="1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3718872236"/>
                  </a:ext>
                </a:extLst>
              </a:tr>
              <a:tr h="251776">
                <a:tc>
                  <a:txBody>
                    <a:bodyPr/>
                    <a:lstStyle/>
                    <a:p>
                      <a:pPr algn="ctr"/>
                      <a:r>
                        <a:rPr lang="en-GB" sz="1000" dirty="0">
                          <a:solidFill>
                            <a:srgbClr val="FF0000"/>
                          </a:solidFill>
                          <a:effectLst/>
                        </a:rPr>
                        <a:t>IV</a:t>
                      </a:r>
                      <a:endParaRPr lang="pl-PL" sz="1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r>
                        <a:rPr lang="en-GB" sz="1000" b="1" dirty="0">
                          <a:solidFill>
                            <a:srgbClr val="FF0000"/>
                          </a:solidFill>
                          <a:effectLst/>
                        </a:rPr>
                        <a:t>12% and more</a:t>
                      </a:r>
                      <a:endParaRPr lang="pl-PL" sz="10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r>
                        <a:rPr lang="en-GB" sz="1000" b="1" dirty="0">
                          <a:solidFill>
                            <a:srgbClr val="FF0000"/>
                          </a:solidFill>
                          <a:effectLst/>
                        </a:rPr>
                        <a:t>Demographic old age</a:t>
                      </a:r>
                      <a:endParaRPr lang="pl-PL" sz="10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2402236774"/>
                  </a:ext>
                </a:extLst>
              </a:tr>
              <a:tr h="251776">
                <a:tc>
                  <a:txBody>
                    <a:bodyPr/>
                    <a:lstStyle/>
                    <a:p>
                      <a:pPr algn="ctr"/>
                      <a:r>
                        <a:rPr lang="en-GB" sz="1000">
                          <a:effectLst/>
                        </a:rPr>
                        <a:t> </a:t>
                      </a:r>
                      <a:endParaRPr lang="pl-PL"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gridSpan="2">
                  <a:txBody>
                    <a:bodyPr/>
                    <a:lstStyle/>
                    <a:p>
                      <a:pPr algn="ctr"/>
                      <a:r>
                        <a:rPr lang="en-GB" sz="1000" b="1" dirty="0">
                          <a:effectLst/>
                        </a:rPr>
                        <a:t>Degree of demographic old age</a:t>
                      </a:r>
                      <a:endParaRPr lang="pl-PL" sz="1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hMerge="1">
                  <a:txBody>
                    <a:bodyPr/>
                    <a:lstStyle/>
                    <a:p>
                      <a:endParaRPr lang="pl-PL"/>
                    </a:p>
                  </a:txBody>
                  <a:tcPr/>
                </a:tc>
                <a:extLst>
                  <a:ext uri="{0D108BD9-81ED-4DB2-BD59-A6C34878D82A}">
                    <a16:rowId xmlns:a16="http://schemas.microsoft.com/office/drawing/2014/main" val="1157213905"/>
                  </a:ext>
                </a:extLst>
              </a:tr>
              <a:tr h="251776">
                <a:tc>
                  <a:txBody>
                    <a:bodyPr/>
                    <a:lstStyle/>
                    <a:p>
                      <a:pPr algn="ctr"/>
                      <a:r>
                        <a:rPr lang="en-GB" sz="1000" b="0">
                          <a:solidFill>
                            <a:schemeClr val="bg1"/>
                          </a:solidFill>
                          <a:effectLst/>
                        </a:rPr>
                        <a:t>IVa</a:t>
                      </a:r>
                      <a:endParaRPr lang="pl-PL" sz="10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r>
                        <a:rPr lang="en-GB" sz="1000" dirty="0">
                          <a:effectLst/>
                        </a:rPr>
                        <a:t>12-14%</a:t>
                      </a:r>
                      <a:endParaRPr lang="pl-PL"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r>
                        <a:rPr lang="en-GB" sz="1000" dirty="0">
                          <a:effectLst/>
                        </a:rPr>
                        <a:t>Initial state</a:t>
                      </a:r>
                      <a:endParaRPr lang="pl-PL"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424081989"/>
                  </a:ext>
                </a:extLst>
              </a:tr>
              <a:tr h="251776">
                <a:tc>
                  <a:txBody>
                    <a:bodyPr/>
                    <a:lstStyle/>
                    <a:p>
                      <a:pPr algn="ctr"/>
                      <a:r>
                        <a:rPr lang="en-GB" sz="1000" b="0">
                          <a:solidFill>
                            <a:schemeClr val="bg1"/>
                          </a:solidFill>
                          <a:effectLst/>
                        </a:rPr>
                        <a:t>IVb</a:t>
                      </a:r>
                      <a:endParaRPr lang="pl-PL" sz="10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r>
                        <a:rPr lang="en-GB" sz="1000" dirty="0">
                          <a:effectLst/>
                        </a:rPr>
                        <a:t>14-16%</a:t>
                      </a:r>
                      <a:endParaRPr lang="pl-PL"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r>
                        <a:rPr lang="en-GB" sz="1000" dirty="0">
                          <a:effectLst/>
                        </a:rPr>
                        <a:t>Middle state</a:t>
                      </a:r>
                      <a:endParaRPr lang="pl-PL"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804528628"/>
                  </a:ext>
                </a:extLst>
              </a:tr>
              <a:tr h="251776">
                <a:tc>
                  <a:txBody>
                    <a:bodyPr/>
                    <a:lstStyle/>
                    <a:p>
                      <a:pPr algn="ctr"/>
                      <a:r>
                        <a:rPr lang="en-GB" sz="1000" b="1" dirty="0" err="1">
                          <a:solidFill>
                            <a:schemeClr val="bg1"/>
                          </a:solidFill>
                          <a:effectLst/>
                        </a:rPr>
                        <a:t>IVc</a:t>
                      </a:r>
                      <a:endParaRPr lang="pl-PL" sz="1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r>
                        <a:rPr lang="en-GB" sz="1000" b="1">
                          <a:solidFill>
                            <a:schemeClr val="bg1"/>
                          </a:solidFill>
                          <a:effectLst/>
                        </a:rPr>
                        <a:t>16-18%</a:t>
                      </a:r>
                      <a:endParaRPr lang="pl-PL" sz="1000" b="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r>
                        <a:rPr lang="en-GB" sz="1000" b="1" dirty="0">
                          <a:solidFill>
                            <a:schemeClr val="bg1"/>
                          </a:solidFill>
                          <a:effectLst/>
                        </a:rPr>
                        <a:t>Advanced state</a:t>
                      </a:r>
                      <a:endParaRPr lang="pl-PL" sz="1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769274170"/>
                  </a:ext>
                </a:extLst>
              </a:tr>
              <a:tr h="251776">
                <a:tc>
                  <a:txBody>
                    <a:bodyPr/>
                    <a:lstStyle/>
                    <a:p>
                      <a:pPr algn="ctr"/>
                      <a:r>
                        <a:rPr lang="en-GB" sz="1000" dirty="0" err="1">
                          <a:solidFill>
                            <a:srgbClr val="FF0000"/>
                          </a:solidFill>
                          <a:effectLst/>
                        </a:rPr>
                        <a:t>IVd</a:t>
                      </a:r>
                      <a:endParaRPr lang="pl-PL" sz="1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r>
                        <a:rPr lang="en-GB" sz="1000" b="1">
                          <a:solidFill>
                            <a:srgbClr val="FF0000"/>
                          </a:solidFill>
                          <a:effectLst/>
                        </a:rPr>
                        <a:t>18% and more</a:t>
                      </a:r>
                      <a:endParaRPr lang="pl-PL" sz="1000" b="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r>
                        <a:rPr lang="en-GB" sz="1000" b="1" dirty="0">
                          <a:solidFill>
                            <a:srgbClr val="FF0000"/>
                          </a:solidFill>
                          <a:effectLst/>
                        </a:rPr>
                        <a:t>Highly advanced state</a:t>
                      </a:r>
                      <a:endParaRPr lang="pl-PL" sz="10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354735052"/>
                  </a:ext>
                </a:extLst>
              </a:tr>
            </a:tbl>
          </a:graphicData>
        </a:graphic>
      </p:graphicFrame>
      <p:graphicFrame>
        <p:nvGraphicFramePr>
          <p:cNvPr id="5" name="Tabela 4">
            <a:extLst>
              <a:ext uri="{FF2B5EF4-FFF2-40B4-BE49-F238E27FC236}">
                <a16:creationId xmlns:a16="http://schemas.microsoft.com/office/drawing/2014/main" id="{B5D3F266-5BEC-7E47-B7FB-9D5E4F501769}"/>
              </a:ext>
            </a:extLst>
          </p:cNvPr>
          <p:cNvGraphicFramePr>
            <a:graphicFrameLocks noGrp="1"/>
          </p:cNvGraphicFramePr>
          <p:nvPr>
            <p:extLst>
              <p:ext uri="{D42A27DB-BD31-4B8C-83A1-F6EECF244321}">
                <p14:modId xmlns:p14="http://schemas.microsoft.com/office/powerpoint/2010/main" val="73698583"/>
              </p:ext>
            </p:extLst>
          </p:nvPr>
        </p:nvGraphicFramePr>
        <p:xfrm>
          <a:off x="4436458" y="2119040"/>
          <a:ext cx="4400044" cy="2834722"/>
        </p:xfrm>
        <a:graphic>
          <a:graphicData uri="http://schemas.openxmlformats.org/drawingml/2006/table">
            <a:tbl>
              <a:tblPr firstRow="1" firstCol="1" bandRow="1">
                <a:tableStyleId>{5C22544A-7EE6-4342-B048-85BDC9FD1C3A}</a:tableStyleId>
              </a:tblPr>
              <a:tblGrid>
                <a:gridCol w="2200022">
                  <a:extLst>
                    <a:ext uri="{9D8B030D-6E8A-4147-A177-3AD203B41FA5}">
                      <a16:colId xmlns:a16="http://schemas.microsoft.com/office/drawing/2014/main" val="1865618231"/>
                    </a:ext>
                  </a:extLst>
                </a:gridCol>
                <a:gridCol w="2200022">
                  <a:extLst>
                    <a:ext uri="{9D8B030D-6E8A-4147-A177-3AD203B41FA5}">
                      <a16:colId xmlns:a16="http://schemas.microsoft.com/office/drawing/2014/main" val="3249731487"/>
                    </a:ext>
                  </a:extLst>
                </a:gridCol>
              </a:tblGrid>
              <a:tr h="403879">
                <a:tc>
                  <a:txBody>
                    <a:bodyPr/>
                    <a:lstStyle/>
                    <a:p>
                      <a:pPr algn="ctr"/>
                      <a:r>
                        <a:rPr lang="en-GB" sz="1000" b="1" dirty="0">
                          <a:solidFill>
                            <a:schemeClr val="bg1"/>
                          </a:solidFill>
                          <a:effectLst/>
                        </a:rPr>
                        <a:t>Median age</a:t>
                      </a:r>
                      <a:endParaRPr lang="pl-PL" sz="1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r>
                        <a:rPr lang="en-GB" sz="1000" b="1" dirty="0">
                          <a:solidFill>
                            <a:schemeClr val="bg1"/>
                          </a:solidFill>
                          <a:effectLst/>
                        </a:rPr>
                        <a:t>Type of population </a:t>
                      </a:r>
                      <a:endParaRPr lang="pl-PL" sz="1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2493893439"/>
                  </a:ext>
                </a:extLst>
              </a:tr>
              <a:tr h="403879">
                <a:tc>
                  <a:txBody>
                    <a:bodyPr/>
                    <a:lstStyle/>
                    <a:p>
                      <a:pPr algn="ctr"/>
                      <a:r>
                        <a:rPr lang="en-GB" sz="1000" b="0" dirty="0">
                          <a:solidFill>
                            <a:schemeClr val="bg1"/>
                          </a:solidFill>
                          <a:effectLst/>
                        </a:rPr>
                        <a:t>15-19</a:t>
                      </a:r>
                      <a:endParaRPr lang="pl-PL" sz="10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r>
                        <a:rPr lang="en-GB" sz="1000" dirty="0">
                          <a:effectLst/>
                        </a:rPr>
                        <a:t>very young</a:t>
                      </a:r>
                      <a:endParaRPr lang="pl-PL"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3812617919"/>
                  </a:ext>
                </a:extLst>
              </a:tr>
              <a:tr h="403879">
                <a:tc>
                  <a:txBody>
                    <a:bodyPr/>
                    <a:lstStyle/>
                    <a:p>
                      <a:pPr algn="ctr"/>
                      <a:r>
                        <a:rPr lang="en-GB" sz="1000" b="0" dirty="0">
                          <a:solidFill>
                            <a:schemeClr val="bg1"/>
                          </a:solidFill>
                          <a:effectLst/>
                        </a:rPr>
                        <a:t>20-24</a:t>
                      </a:r>
                      <a:endParaRPr lang="pl-PL" sz="10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r>
                        <a:rPr lang="en-GB" sz="1000" dirty="0">
                          <a:effectLst/>
                        </a:rPr>
                        <a:t>young</a:t>
                      </a:r>
                      <a:endParaRPr lang="pl-PL"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3000467362"/>
                  </a:ext>
                </a:extLst>
              </a:tr>
              <a:tr h="403879">
                <a:tc>
                  <a:txBody>
                    <a:bodyPr/>
                    <a:lstStyle/>
                    <a:p>
                      <a:pPr algn="ctr"/>
                      <a:r>
                        <a:rPr lang="en-GB" sz="1000" b="0" dirty="0">
                          <a:solidFill>
                            <a:schemeClr val="bg1"/>
                          </a:solidFill>
                          <a:effectLst/>
                        </a:rPr>
                        <a:t>25-29</a:t>
                      </a:r>
                      <a:endParaRPr lang="pl-PL" sz="10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r>
                        <a:rPr lang="en-GB" sz="1000" dirty="0">
                          <a:effectLst/>
                        </a:rPr>
                        <a:t>ageing </a:t>
                      </a:r>
                      <a:endParaRPr lang="pl-PL"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752314783"/>
                  </a:ext>
                </a:extLst>
              </a:tr>
              <a:tr h="815327">
                <a:tc>
                  <a:txBody>
                    <a:bodyPr/>
                    <a:lstStyle/>
                    <a:p>
                      <a:pPr algn="ctr"/>
                      <a:r>
                        <a:rPr lang="en-GB" sz="1000" b="1" dirty="0">
                          <a:solidFill>
                            <a:schemeClr val="bg1"/>
                          </a:solidFill>
                          <a:effectLst/>
                        </a:rPr>
                        <a:t>30-34</a:t>
                      </a:r>
                      <a:endParaRPr lang="pl-PL" sz="1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r>
                        <a:rPr lang="en-GB" sz="1000" b="1" dirty="0">
                          <a:solidFill>
                            <a:schemeClr val="bg1"/>
                          </a:solidFill>
                          <a:effectLst/>
                        </a:rPr>
                        <a:t>advanced in the ageing process (old)</a:t>
                      </a:r>
                      <a:endParaRPr lang="pl-PL" sz="1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4268442578"/>
                  </a:ext>
                </a:extLst>
              </a:tr>
              <a:tr h="403879">
                <a:tc>
                  <a:txBody>
                    <a:bodyPr/>
                    <a:lstStyle/>
                    <a:p>
                      <a:pPr algn="ctr"/>
                      <a:r>
                        <a:rPr lang="en-GB" sz="1000" b="1" dirty="0">
                          <a:solidFill>
                            <a:srgbClr val="FF0000"/>
                          </a:solidFill>
                          <a:effectLst/>
                        </a:rPr>
                        <a:t>35 and more </a:t>
                      </a:r>
                      <a:endParaRPr lang="pl-PL" sz="10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algn="ctr"/>
                      <a:r>
                        <a:rPr lang="en-GB" sz="1000" b="1" dirty="0">
                          <a:solidFill>
                            <a:srgbClr val="FF0000"/>
                          </a:solidFill>
                          <a:effectLst/>
                        </a:rPr>
                        <a:t>very old </a:t>
                      </a:r>
                      <a:endParaRPr lang="pl-PL" sz="10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878903679"/>
                  </a:ext>
                </a:extLst>
              </a:tr>
            </a:tbl>
          </a:graphicData>
        </a:graphic>
      </p:graphicFrame>
      <p:sp>
        <p:nvSpPr>
          <p:cNvPr id="6" name="Prostokąt 5">
            <a:extLst>
              <a:ext uri="{FF2B5EF4-FFF2-40B4-BE49-F238E27FC236}">
                <a16:creationId xmlns:a16="http://schemas.microsoft.com/office/drawing/2014/main" id="{45172B3D-2F04-B541-BFF2-A096BDF12550}"/>
              </a:ext>
            </a:extLst>
          </p:cNvPr>
          <p:cNvSpPr/>
          <p:nvPr/>
        </p:nvSpPr>
        <p:spPr>
          <a:xfrm>
            <a:off x="547534" y="1775175"/>
            <a:ext cx="3047629" cy="253916"/>
          </a:xfrm>
          <a:prstGeom prst="rect">
            <a:avLst/>
          </a:prstGeom>
        </p:spPr>
        <p:txBody>
          <a:bodyPr wrap="none">
            <a:spAutoFit/>
          </a:bodyPr>
          <a:lstStyle/>
          <a:p>
            <a:pPr algn="ctr"/>
            <a:r>
              <a:rPr lang="en-GB" sz="1050" b="1" i="1" dirty="0">
                <a:latin typeface=""/>
                <a:ea typeface="Times New Roman" panose="02020603050405020304" pitchFamily="18" charset="0"/>
              </a:rPr>
              <a:t>Table 1. Rosset’s demographic ageing scale </a:t>
            </a:r>
            <a:endParaRPr lang="pl-PL" sz="1050" dirty="0">
              <a:latin typeface=""/>
              <a:ea typeface="Times New Roman" panose="02020603050405020304" pitchFamily="18" charset="0"/>
            </a:endParaRPr>
          </a:p>
        </p:txBody>
      </p:sp>
      <p:sp>
        <p:nvSpPr>
          <p:cNvPr id="7" name="Prostokąt 6">
            <a:extLst>
              <a:ext uri="{FF2B5EF4-FFF2-40B4-BE49-F238E27FC236}">
                <a16:creationId xmlns:a16="http://schemas.microsoft.com/office/drawing/2014/main" id="{1F0812E8-A9F8-D84A-B0BE-F1790F4E724E}"/>
              </a:ext>
            </a:extLst>
          </p:cNvPr>
          <p:cNvSpPr/>
          <p:nvPr/>
        </p:nvSpPr>
        <p:spPr>
          <a:xfrm>
            <a:off x="4728919" y="1775176"/>
            <a:ext cx="3868367" cy="253916"/>
          </a:xfrm>
          <a:prstGeom prst="rect">
            <a:avLst/>
          </a:prstGeom>
        </p:spPr>
        <p:txBody>
          <a:bodyPr wrap="none">
            <a:spAutoFit/>
          </a:bodyPr>
          <a:lstStyle/>
          <a:p>
            <a:pPr algn="ctr"/>
            <a:r>
              <a:rPr lang="en-US" sz="1050" b="1" i="1" dirty="0">
                <a:latin typeface=""/>
                <a:ea typeface="Times New Roman" panose="02020603050405020304" pitchFamily="18" charset="0"/>
              </a:rPr>
              <a:t>Table 2. </a:t>
            </a:r>
            <a:r>
              <a:rPr lang="en-GB" sz="1050" b="1" i="1" dirty="0">
                <a:latin typeface=""/>
                <a:ea typeface="Times New Roman" panose="02020603050405020304" pitchFamily="18" charset="0"/>
              </a:rPr>
              <a:t>Demographic ageing scale based on median age</a:t>
            </a:r>
            <a:r>
              <a:rPr lang="pl-PL" sz="1050" dirty="0">
                <a:latin typeface=""/>
              </a:rPr>
              <a:t> </a:t>
            </a:r>
          </a:p>
        </p:txBody>
      </p:sp>
    </p:spTree>
    <p:extLst>
      <p:ext uri="{BB962C8B-B14F-4D97-AF65-F5344CB8AC3E}">
        <p14:creationId xmlns:p14="http://schemas.microsoft.com/office/powerpoint/2010/main" val="464035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31F5C2D-0C53-1D44-AD09-972F929E72CF}"/>
              </a:ext>
            </a:extLst>
          </p:cNvPr>
          <p:cNvSpPr>
            <a:spLocks noGrp="1"/>
          </p:cNvSpPr>
          <p:nvPr>
            <p:ph type="title"/>
          </p:nvPr>
        </p:nvSpPr>
        <p:spPr>
          <a:xfrm>
            <a:off x="317744" y="749401"/>
            <a:ext cx="7928999" cy="727838"/>
          </a:xfrm>
        </p:spPr>
        <p:txBody>
          <a:bodyPr anchor="ctr"/>
          <a:lstStyle/>
          <a:p>
            <a:r>
              <a:rPr lang="en-GB" dirty="0"/>
              <a:t>Causes of population ageing – a review of selected theories</a:t>
            </a:r>
            <a:br>
              <a:rPr lang="pl-PL" dirty="0"/>
            </a:br>
            <a:br>
              <a:rPr lang="pl-PL" dirty="0"/>
            </a:br>
            <a:endParaRPr lang="pl-PL" dirty="0"/>
          </a:p>
        </p:txBody>
      </p:sp>
      <p:sp>
        <p:nvSpPr>
          <p:cNvPr id="3" name="Symbol zastępczy zawartości 2">
            <a:extLst>
              <a:ext uri="{FF2B5EF4-FFF2-40B4-BE49-F238E27FC236}">
                <a16:creationId xmlns:a16="http://schemas.microsoft.com/office/drawing/2014/main" id="{EDBD07C9-A6D5-9949-B392-63BEE2205C01}"/>
              </a:ext>
            </a:extLst>
          </p:cNvPr>
          <p:cNvSpPr>
            <a:spLocks noGrp="1"/>
          </p:cNvSpPr>
          <p:nvPr>
            <p:ph idx="1"/>
          </p:nvPr>
        </p:nvSpPr>
        <p:spPr>
          <a:xfrm>
            <a:off x="89013" y="1537244"/>
            <a:ext cx="9054987" cy="3606256"/>
          </a:xfrm>
        </p:spPr>
        <p:txBody>
          <a:bodyPr anchor="t">
            <a:noAutofit/>
          </a:bodyPr>
          <a:lstStyle/>
          <a:p>
            <a:pPr algn="just"/>
            <a:r>
              <a:rPr lang="en-GB" sz="1200" dirty="0"/>
              <a:t>The intensification of the ageing of European societies, which was particularly observed in the second half of the 20th century and is expected to continue at an even faster rate in the next decades of the 21st century, has been influenced by many factors. </a:t>
            </a:r>
          </a:p>
          <a:p>
            <a:pPr algn="just"/>
            <a:r>
              <a:rPr lang="en-GB" sz="1200" dirty="0"/>
              <a:t>Among the most important ones are the decrease in the number of births, the decrease in the number of deaths and the migration movement of the population. </a:t>
            </a:r>
          </a:p>
          <a:p>
            <a:pPr algn="just"/>
            <a:r>
              <a:rPr lang="en-GB" sz="1200" dirty="0"/>
              <a:t>The reasons for changes in the natural movement of the population as a direct cause of population ageing should be sought in demographic theories</a:t>
            </a:r>
            <a:r>
              <a:rPr lang="pl-PL" sz="1200" dirty="0"/>
              <a:t>:  </a:t>
            </a:r>
          </a:p>
          <a:p>
            <a:pPr marL="0" indent="0">
              <a:buNone/>
            </a:pPr>
            <a:r>
              <a:rPr lang="en-US" sz="1200" b="1" dirty="0">
                <a:solidFill>
                  <a:srgbClr val="FFFF00"/>
                </a:solidFill>
              </a:rPr>
              <a:t>The demographic transition theory </a:t>
            </a:r>
          </a:p>
          <a:p>
            <a:pPr marL="0" indent="0">
              <a:buNone/>
            </a:pPr>
            <a:r>
              <a:rPr lang="en-GB" sz="1200" b="1" dirty="0">
                <a:solidFill>
                  <a:srgbClr val="FFFF00"/>
                </a:solidFill>
              </a:rPr>
              <a:t>The concept of the second demographic transition</a:t>
            </a:r>
            <a:r>
              <a:rPr lang="pl-PL" sz="1200" b="1" dirty="0">
                <a:solidFill>
                  <a:srgbClr val="FFFF00"/>
                </a:solidFill>
              </a:rPr>
              <a:t> </a:t>
            </a:r>
          </a:p>
          <a:p>
            <a:r>
              <a:rPr lang="en-GB" sz="1200" dirty="0"/>
              <a:t>Theories attempting to explain the causes of changes in fertility include: </a:t>
            </a:r>
          </a:p>
          <a:p>
            <a:pPr marL="0" lvl="0" indent="0">
              <a:buNone/>
            </a:pPr>
            <a:r>
              <a:rPr lang="en-GB" sz="1100" b="1" dirty="0">
                <a:solidFill>
                  <a:srgbClr val="FFFF00"/>
                </a:solidFill>
              </a:rPr>
              <a:t>Caldwell's fertility decline theory, </a:t>
            </a:r>
          </a:p>
          <a:p>
            <a:pPr marL="0" lvl="0" indent="0">
              <a:buNone/>
            </a:pPr>
            <a:r>
              <a:rPr lang="en-GB" sz="1100" b="1" dirty="0">
                <a:solidFill>
                  <a:srgbClr val="FFFF00"/>
                </a:solidFill>
              </a:rPr>
              <a:t>The theory and hypothesis of </a:t>
            </a:r>
            <a:r>
              <a:rPr lang="en-GB" sz="1100" b="1" dirty="0" err="1">
                <a:solidFill>
                  <a:srgbClr val="FFFF00"/>
                </a:solidFill>
              </a:rPr>
              <a:t>Easterlin</a:t>
            </a:r>
            <a:r>
              <a:rPr lang="en-GB" sz="1100" b="1" dirty="0">
                <a:solidFill>
                  <a:srgbClr val="FFFF00"/>
                </a:solidFill>
              </a:rPr>
              <a:t>,</a:t>
            </a:r>
            <a:r>
              <a:rPr lang="pl-PL" sz="1100" b="1" dirty="0">
                <a:solidFill>
                  <a:srgbClr val="FFFF00"/>
                </a:solidFill>
              </a:rPr>
              <a:t> </a:t>
            </a:r>
          </a:p>
          <a:p>
            <a:pPr marL="0" lvl="0" indent="0">
              <a:buNone/>
            </a:pPr>
            <a:r>
              <a:rPr lang="en-GB" sz="1100" b="1" dirty="0" err="1">
                <a:solidFill>
                  <a:srgbClr val="FFFF00"/>
                </a:solidFill>
              </a:rPr>
              <a:t>Lebenstein’s</a:t>
            </a:r>
            <a:r>
              <a:rPr lang="en-GB" sz="1100" b="1" dirty="0">
                <a:solidFill>
                  <a:srgbClr val="FFFF00"/>
                </a:solidFill>
              </a:rPr>
              <a:t> population growth theory concept,</a:t>
            </a:r>
            <a:endParaRPr lang="pl-PL" sz="1100" b="1" dirty="0">
              <a:solidFill>
                <a:srgbClr val="FFFF00"/>
              </a:solidFill>
            </a:endParaRPr>
          </a:p>
          <a:p>
            <a:pPr marL="0" indent="0">
              <a:buNone/>
            </a:pPr>
            <a:r>
              <a:rPr lang="en-GB" sz="1100" b="1" dirty="0">
                <a:solidFill>
                  <a:srgbClr val="FFFF00"/>
                </a:solidFill>
              </a:rPr>
              <a:t>G.S. Becker's economic approach to human behaviour and gender equality theory</a:t>
            </a:r>
            <a:r>
              <a:rPr lang="en-GB" sz="1100" dirty="0">
                <a:solidFill>
                  <a:srgbClr val="FFFF00"/>
                </a:solidFill>
              </a:rPr>
              <a:t>. </a:t>
            </a:r>
            <a:endParaRPr lang="pl-PL" sz="1100" dirty="0">
              <a:solidFill>
                <a:srgbClr val="FFFF00"/>
              </a:solidFill>
            </a:endParaRPr>
          </a:p>
          <a:p>
            <a:pPr marL="0" lvl="0" indent="0">
              <a:buNone/>
            </a:pPr>
            <a:endParaRPr lang="en-GB" sz="1200" dirty="0">
              <a:solidFill>
                <a:srgbClr val="FFFF00"/>
              </a:solidFill>
            </a:endParaRPr>
          </a:p>
          <a:p>
            <a:pPr marL="0" lvl="0" indent="0">
              <a:buNone/>
            </a:pPr>
            <a:endParaRPr lang="pl-PL" dirty="0"/>
          </a:p>
          <a:p>
            <a:pPr marL="0" indent="0">
              <a:buNone/>
            </a:pPr>
            <a:endParaRPr lang="en-US" sz="1400" dirty="0">
              <a:solidFill>
                <a:srgbClr val="FFFF00"/>
              </a:solidFill>
            </a:endParaRPr>
          </a:p>
        </p:txBody>
      </p:sp>
    </p:spTree>
    <p:extLst>
      <p:ext uri="{BB962C8B-B14F-4D97-AF65-F5344CB8AC3E}">
        <p14:creationId xmlns:p14="http://schemas.microsoft.com/office/powerpoint/2010/main" val="12680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6166383-4696-F840-A52C-F78BEB149C6E}"/>
              </a:ext>
            </a:extLst>
          </p:cNvPr>
          <p:cNvSpPr>
            <a:spLocks noGrp="1"/>
          </p:cNvSpPr>
          <p:nvPr>
            <p:ph type="title"/>
          </p:nvPr>
        </p:nvSpPr>
        <p:spPr>
          <a:xfrm>
            <a:off x="817892" y="862690"/>
            <a:ext cx="7928999" cy="727838"/>
          </a:xfrm>
        </p:spPr>
        <p:txBody>
          <a:bodyPr/>
          <a:lstStyle/>
          <a:p>
            <a:r>
              <a:rPr lang="en-GB" sz="3200" dirty="0"/>
              <a:t>Demographic aspects of population ageing in V4 countries,</a:t>
            </a:r>
            <a:br>
              <a:rPr lang="en-GB" sz="3200" dirty="0"/>
            </a:br>
            <a:endParaRPr lang="pl-PL" dirty="0"/>
          </a:p>
        </p:txBody>
      </p:sp>
      <p:sp>
        <p:nvSpPr>
          <p:cNvPr id="3" name="Symbol zastępczy zawartości 2">
            <a:extLst>
              <a:ext uri="{FF2B5EF4-FFF2-40B4-BE49-F238E27FC236}">
                <a16:creationId xmlns:a16="http://schemas.microsoft.com/office/drawing/2014/main" id="{65873415-ABF3-F148-9CE5-29F7FF2BB291}"/>
              </a:ext>
            </a:extLst>
          </p:cNvPr>
          <p:cNvSpPr>
            <a:spLocks noGrp="1"/>
          </p:cNvSpPr>
          <p:nvPr>
            <p:ph idx="1"/>
          </p:nvPr>
        </p:nvSpPr>
        <p:spPr>
          <a:xfrm>
            <a:off x="161841" y="1440382"/>
            <a:ext cx="8690846" cy="3342009"/>
          </a:xfrm>
        </p:spPr>
        <p:txBody>
          <a:bodyPr>
            <a:normAutofit/>
          </a:bodyPr>
          <a:lstStyle/>
          <a:p>
            <a:pPr algn="just"/>
            <a:r>
              <a:rPr lang="en-GB" sz="1700" b="1" dirty="0">
                <a:solidFill>
                  <a:srgbClr val="FFFF00"/>
                </a:solidFill>
              </a:rPr>
              <a:t>The mechanism of the population ageing process has been built into the age structure of the population. </a:t>
            </a:r>
          </a:p>
          <a:p>
            <a:pPr algn="just"/>
            <a:r>
              <a:rPr lang="en-GB" sz="1700" dirty="0"/>
              <a:t>This occurred at the same time as the transition to a modern way of population reproduction, where population growth is low due to low birth rates, but also low mortality rates. These changes take place under the influence of social and economic modernisation, including economic changes in family functions. </a:t>
            </a:r>
          </a:p>
          <a:p>
            <a:pPr algn="just"/>
            <a:r>
              <a:rPr lang="en-GB" sz="1700" b="1" dirty="0">
                <a:solidFill>
                  <a:srgbClr val="FF0000"/>
                </a:solidFill>
              </a:rPr>
              <a:t>In turn, a demographic view of this process allows us to assess both the degree of advancement of this phenomenon and its dynamics over a given period of time in a given area, which may be an administrative unit, country or region</a:t>
            </a:r>
            <a:r>
              <a:rPr lang="pl-PL" sz="1700" b="1" dirty="0">
                <a:solidFill>
                  <a:srgbClr val="FF0000"/>
                </a:solidFill>
              </a:rPr>
              <a:t>. </a:t>
            </a:r>
          </a:p>
        </p:txBody>
      </p:sp>
    </p:spTree>
    <p:extLst>
      <p:ext uri="{BB962C8B-B14F-4D97-AF65-F5344CB8AC3E}">
        <p14:creationId xmlns:p14="http://schemas.microsoft.com/office/powerpoint/2010/main" val="4067923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40718D05-0909-C64F-A833-EA791111720D}"/>
              </a:ext>
            </a:extLst>
          </p:cNvPr>
          <p:cNvSpPr>
            <a:spLocks noGrp="1"/>
          </p:cNvSpPr>
          <p:nvPr>
            <p:ph idx="1"/>
          </p:nvPr>
        </p:nvSpPr>
        <p:spPr>
          <a:xfrm>
            <a:off x="614034" y="0"/>
            <a:ext cx="7915931" cy="3887658"/>
          </a:xfrm>
        </p:spPr>
        <p:txBody>
          <a:bodyPr anchor="t"/>
          <a:lstStyle/>
          <a:p>
            <a:pPr marL="0" indent="0">
              <a:buNone/>
            </a:pPr>
            <a:r>
              <a:rPr lang="en-GB" b="1" i="1" dirty="0">
                <a:solidFill>
                  <a:schemeClr val="bg1"/>
                </a:solidFill>
              </a:rPr>
              <a:t>Table 3 Basic data on demographic development in V4 countries between 1970 and 2019</a:t>
            </a:r>
            <a:endParaRPr lang="pl-PL" dirty="0">
              <a:solidFill>
                <a:schemeClr val="bg1"/>
              </a:solidFill>
            </a:endParaRPr>
          </a:p>
          <a:p>
            <a:endParaRPr lang="pl-PL" dirty="0"/>
          </a:p>
        </p:txBody>
      </p:sp>
      <p:graphicFrame>
        <p:nvGraphicFramePr>
          <p:cNvPr id="4" name="Tabela 3">
            <a:extLst>
              <a:ext uri="{FF2B5EF4-FFF2-40B4-BE49-F238E27FC236}">
                <a16:creationId xmlns:a16="http://schemas.microsoft.com/office/drawing/2014/main" id="{4638206C-E48B-0D4E-80A9-A1E81A92F80E}"/>
              </a:ext>
            </a:extLst>
          </p:cNvPr>
          <p:cNvGraphicFramePr>
            <a:graphicFrameLocks noGrp="1"/>
          </p:cNvGraphicFramePr>
          <p:nvPr>
            <p:extLst>
              <p:ext uri="{D42A27DB-BD31-4B8C-83A1-F6EECF244321}">
                <p14:modId xmlns:p14="http://schemas.microsoft.com/office/powerpoint/2010/main" val="1918718749"/>
              </p:ext>
            </p:extLst>
          </p:nvPr>
        </p:nvGraphicFramePr>
        <p:xfrm>
          <a:off x="-8313" y="299405"/>
          <a:ext cx="8747384" cy="4600034"/>
        </p:xfrm>
        <a:graphic>
          <a:graphicData uri="http://schemas.openxmlformats.org/drawingml/2006/table">
            <a:tbl>
              <a:tblPr firstRow="1" firstCol="1" bandRow="1">
                <a:tableStyleId>{5C22544A-7EE6-4342-B048-85BDC9FD1C3A}</a:tableStyleId>
              </a:tblPr>
              <a:tblGrid>
                <a:gridCol w="850606">
                  <a:extLst>
                    <a:ext uri="{9D8B030D-6E8A-4147-A177-3AD203B41FA5}">
                      <a16:colId xmlns:a16="http://schemas.microsoft.com/office/drawing/2014/main" val="3946454654"/>
                    </a:ext>
                  </a:extLst>
                </a:gridCol>
                <a:gridCol w="1484013">
                  <a:extLst>
                    <a:ext uri="{9D8B030D-6E8A-4147-A177-3AD203B41FA5}">
                      <a16:colId xmlns:a16="http://schemas.microsoft.com/office/drawing/2014/main" val="1005064968"/>
                    </a:ext>
                  </a:extLst>
                </a:gridCol>
                <a:gridCol w="1087395">
                  <a:extLst>
                    <a:ext uri="{9D8B030D-6E8A-4147-A177-3AD203B41FA5}">
                      <a16:colId xmlns:a16="http://schemas.microsoft.com/office/drawing/2014/main" val="2537741644"/>
                    </a:ext>
                  </a:extLst>
                </a:gridCol>
                <a:gridCol w="1319741">
                  <a:extLst>
                    <a:ext uri="{9D8B030D-6E8A-4147-A177-3AD203B41FA5}">
                      <a16:colId xmlns:a16="http://schemas.microsoft.com/office/drawing/2014/main" val="920625218"/>
                    </a:ext>
                  </a:extLst>
                </a:gridCol>
                <a:gridCol w="1319741">
                  <a:extLst>
                    <a:ext uri="{9D8B030D-6E8A-4147-A177-3AD203B41FA5}">
                      <a16:colId xmlns:a16="http://schemas.microsoft.com/office/drawing/2014/main" val="980392790"/>
                    </a:ext>
                  </a:extLst>
                </a:gridCol>
                <a:gridCol w="1342944">
                  <a:extLst>
                    <a:ext uri="{9D8B030D-6E8A-4147-A177-3AD203B41FA5}">
                      <a16:colId xmlns:a16="http://schemas.microsoft.com/office/drawing/2014/main" val="1333670181"/>
                    </a:ext>
                  </a:extLst>
                </a:gridCol>
                <a:gridCol w="1342944">
                  <a:extLst>
                    <a:ext uri="{9D8B030D-6E8A-4147-A177-3AD203B41FA5}">
                      <a16:colId xmlns:a16="http://schemas.microsoft.com/office/drawing/2014/main" val="4161995239"/>
                    </a:ext>
                  </a:extLst>
                </a:gridCol>
              </a:tblGrid>
              <a:tr h="169062">
                <a:tc rowSpan="2">
                  <a:txBody>
                    <a:bodyPr/>
                    <a:lstStyle/>
                    <a:p>
                      <a:r>
                        <a:rPr lang="en-GB" sz="900" dirty="0">
                          <a:solidFill>
                            <a:schemeClr val="bg1"/>
                          </a:solidFill>
                          <a:effectLst/>
                        </a:rPr>
                        <a:t>Years </a:t>
                      </a:r>
                      <a:endParaRPr lang="pl-PL" sz="9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gridSpan="6">
                  <a:txBody>
                    <a:bodyPr/>
                    <a:lstStyle/>
                    <a:p>
                      <a:pPr algn="ctr"/>
                      <a:r>
                        <a:rPr lang="en-GB" sz="900" dirty="0">
                          <a:solidFill>
                            <a:schemeClr val="bg1"/>
                          </a:solidFill>
                          <a:effectLst/>
                        </a:rPr>
                        <a:t>Population</a:t>
                      </a:r>
                      <a:endParaRPr lang="pl-PL" sz="9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extLst>
                  <a:ext uri="{0D108BD9-81ED-4DB2-BD59-A6C34878D82A}">
                    <a16:rowId xmlns:a16="http://schemas.microsoft.com/office/drawing/2014/main" val="3238485706"/>
                  </a:ext>
                </a:extLst>
              </a:tr>
              <a:tr h="322866">
                <a:tc vMerge="1">
                  <a:txBody>
                    <a:bodyPr/>
                    <a:lstStyle/>
                    <a:p>
                      <a:endParaRPr lang="pl-PL"/>
                    </a:p>
                  </a:txBody>
                  <a:tcPr/>
                </a:tc>
                <a:tc>
                  <a:txBody>
                    <a:bodyPr/>
                    <a:lstStyle/>
                    <a:p>
                      <a:pPr algn="ctr"/>
                      <a:r>
                        <a:rPr lang="en-GB" sz="1000" b="1">
                          <a:effectLst/>
                        </a:rPr>
                        <a:t>Total </a:t>
                      </a:r>
                      <a:endParaRPr lang="pl-PL" sz="1000" b="1">
                        <a:effectLst/>
                      </a:endParaRPr>
                    </a:p>
                    <a:p>
                      <a:pPr algn="ctr"/>
                      <a:r>
                        <a:rPr lang="en-GB" sz="1000" b="1">
                          <a:effectLst/>
                        </a:rPr>
                        <a:t>[in mln]</a:t>
                      </a:r>
                      <a:endParaRPr lang="pl-PL" sz="10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ctr"/>
                      <a:r>
                        <a:rPr lang="en-GB" sz="1000" b="1">
                          <a:effectLst/>
                        </a:rPr>
                        <a:t>Dynamic index </a:t>
                      </a:r>
                      <a:endParaRPr lang="pl-PL" sz="1000" b="1">
                        <a:effectLst/>
                      </a:endParaRPr>
                    </a:p>
                    <a:p>
                      <a:pPr algn="ctr"/>
                      <a:r>
                        <a:rPr lang="en-GB" sz="1000" b="1">
                          <a:effectLst/>
                        </a:rPr>
                        <a:t>[1970-1.00]</a:t>
                      </a:r>
                      <a:endParaRPr lang="pl-PL" sz="10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ctr"/>
                      <a:r>
                        <a:rPr lang="en-GB" sz="1000" b="1">
                          <a:effectLst/>
                        </a:rPr>
                        <a:t>Net migration</a:t>
                      </a:r>
                      <a:endParaRPr lang="pl-PL" sz="10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ctr"/>
                      <a:r>
                        <a:rPr lang="en-GB" sz="1000" b="1">
                          <a:effectLst/>
                        </a:rPr>
                        <a:t>Crue birth rate</a:t>
                      </a:r>
                      <a:endParaRPr lang="pl-PL" sz="10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ctr"/>
                      <a:r>
                        <a:rPr lang="en-GB" sz="1000" b="1">
                          <a:effectLst/>
                        </a:rPr>
                        <a:t>Crue death rate</a:t>
                      </a:r>
                      <a:endParaRPr lang="pl-PL" sz="10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ctr"/>
                      <a:r>
                        <a:rPr lang="en-GB" sz="1000" b="1" dirty="0">
                          <a:effectLst/>
                        </a:rPr>
                        <a:t>TFR</a:t>
                      </a:r>
                      <a:endParaRPr lang="pl-PL" sz="1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extLst>
                  <a:ext uri="{0D108BD9-81ED-4DB2-BD59-A6C34878D82A}">
                    <a16:rowId xmlns:a16="http://schemas.microsoft.com/office/drawing/2014/main" val="754777762"/>
                  </a:ext>
                </a:extLst>
              </a:tr>
              <a:tr h="145290">
                <a:tc gridSpan="7">
                  <a:txBody>
                    <a:bodyPr/>
                    <a:lstStyle/>
                    <a:p>
                      <a:pPr algn="ctr"/>
                      <a:r>
                        <a:rPr lang="en-GB" sz="900">
                          <a:solidFill>
                            <a:schemeClr val="bg1"/>
                          </a:solidFill>
                          <a:effectLst/>
                        </a:rPr>
                        <a:t>Czech Rep.</a:t>
                      </a:r>
                      <a:endParaRPr lang="pl-PL" sz="9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extLst>
                  <a:ext uri="{0D108BD9-81ED-4DB2-BD59-A6C34878D82A}">
                    <a16:rowId xmlns:a16="http://schemas.microsoft.com/office/drawing/2014/main" val="1537540580"/>
                  </a:ext>
                </a:extLst>
              </a:tr>
              <a:tr h="145290">
                <a:tc>
                  <a:txBody>
                    <a:bodyPr/>
                    <a:lstStyle/>
                    <a:p>
                      <a:r>
                        <a:rPr lang="en-GB" sz="900" b="0" dirty="0">
                          <a:solidFill>
                            <a:schemeClr val="bg1"/>
                          </a:solidFill>
                          <a:effectLst/>
                        </a:rPr>
                        <a:t>1970</a:t>
                      </a:r>
                      <a:endParaRPr lang="pl-PL" sz="9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dirty="0">
                          <a:effectLst/>
                        </a:rPr>
                        <a:t>9.906</a:t>
                      </a:r>
                      <a:endParaRPr lang="pl-PL"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1.00</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nchor="ctr"/>
                </a:tc>
                <a:tc>
                  <a:txBody>
                    <a:bodyPr/>
                    <a:lstStyle/>
                    <a:p>
                      <a:pPr algn="r"/>
                      <a:r>
                        <a:rPr lang="en-GB" sz="900">
                          <a:effectLst/>
                        </a:rPr>
                        <a:t>-121345</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15.0</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12.5</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0" dirty="0">
                          <a:solidFill>
                            <a:srgbClr val="FF0000"/>
                          </a:solidFill>
                          <a:effectLst/>
                        </a:rPr>
                        <a:t>1.92</a:t>
                      </a:r>
                      <a:endParaRPr lang="pl-PL" sz="9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extLst>
                  <a:ext uri="{0D108BD9-81ED-4DB2-BD59-A6C34878D82A}">
                    <a16:rowId xmlns:a16="http://schemas.microsoft.com/office/drawing/2014/main" val="1846814115"/>
                  </a:ext>
                </a:extLst>
              </a:tr>
              <a:tr h="145290">
                <a:tc>
                  <a:txBody>
                    <a:bodyPr/>
                    <a:lstStyle/>
                    <a:p>
                      <a:r>
                        <a:rPr lang="en-GB" sz="900" b="0" dirty="0">
                          <a:solidFill>
                            <a:schemeClr val="bg1"/>
                          </a:solidFill>
                          <a:effectLst/>
                        </a:rPr>
                        <a:t>1980</a:t>
                      </a:r>
                      <a:endParaRPr lang="pl-PL" sz="9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dirty="0">
                          <a:effectLst/>
                        </a:rPr>
                        <a:t>10.315</a:t>
                      </a:r>
                      <a:endParaRPr lang="pl-PL"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1.04</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nchor="ctr"/>
                </a:tc>
                <a:tc>
                  <a:txBody>
                    <a:bodyPr/>
                    <a:lstStyle/>
                    <a:p>
                      <a:pPr algn="r"/>
                      <a:r>
                        <a:rPr lang="en-GB" sz="900">
                          <a:effectLst/>
                        </a:rPr>
                        <a:t>-41216</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14.9</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13.2</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0" dirty="0">
                          <a:solidFill>
                            <a:srgbClr val="FF0000"/>
                          </a:solidFill>
                          <a:effectLst/>
                        </a:rPr>
                        <a:t>2.08</a:t>
                      </a:r>
                      <a:endParaRPr lang="pl-PL" sz="9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extLst>
                  <a:ext uri="{0D108BD9-81ED-4DB2-BD59-A6C34878D82A}">
                    <a16:rowId xmlns:a16="http://schemas.microsoft.com/office/drawing/2014/main" val="3756142068"/>
                  </a:ext>
                </a:extLst>
              </a:tr>
              <a:tr h="145290">
                <a:tc>
                  <a:txBody>
                    <a:bodyPr/>
                    <a:lstStyle/>
                    <a:p>
                      <a:r>
                        <a:rPr lang="en-GB" sz="900" b="1" dirty="0">
                          <a:solidFill>
                            <a:schemeClr val="bg1"/>
                          </a:solidFill>
                          <a:effectLst/>
                        </a:rPr>
                        <a:t>1990</a:t>
                      </a:r>
                      <a:endParaRPr lang="pl-PL" sz="9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a:effectLst/>
                        </a:rPr>
                        <a:t>10.362</a:t>
                      </a:r>
                      <a:endParaRPr lang="pl-PL" sz="9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dirty="0">
                          <a:effectLst/>
                        </a:rPr>
                        <a:t>1.05</a:t>
                      </a:r>
                      <a:endParaRPr lang="pl-PL" sz="9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nchor="ctr"/>
                </a:tc>
                <a:tc>
                  <a:txBody>
                    <a:bodyPr/>
                    <a:lstStyle/>
                    <a:p>
                      <a:pPr algn="r"/>
                      <a:r>
                        <a:rPr lang="en-GB" sz="900" b="1">
                          <a:effectLst/>
                        </a:rPr>
                        <a:t>-58893</a:t>
                      </a:r>
                      <a:endParaRPr lang="pl-PL" sz="9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a:effectLst/>
                        </a:rPr>
                        <a:t>12.6</a:t>
                      </a:r>
                      <a:endParaRPr lang="pl-PL" sz="9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a:effectLst/>
                        </a:rPr>
                        <a:t>12.5</a:t>
                      </a:r>
                      <a:endParaRPr lang="pl-PL" sz="9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dirty="0">
                          <a:solidFill>
                            <a:srgbClr val="FF0000"/>
                          </a:solidFill>
                          <a:effectLst/>
                        </a:rPr>
                        <a:t>1.90</a:t>
                      </a:r>
                      <a:endParaRPr lang="pl-PL" sz="9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extLst>
                  <a:ext uri="{0D108BD9-81ED-4DB2-BD59-A6C34878D82A}">
                    <a16:rowId xmlns:a16="http://schemas.microsoft.com/office/drawing/2014/main" val="1663888623"/>
                  </a:ext>
                </a:extLst>
              </a:tr>
              <a:tr h="145290">
                <a:tc>
                  <a:txBody>
                    <a:bodyPr/>
                    <a:lstStyle/>
                    <a:p>
                      <a:r>
                        <a:rPr lang="en-GB" sz="900" b="0" dirty="0">
                          <a:solidFill>
                            <a:schemeClr val="bg1"/>
                          </a:solidFill>
                          <a:effectLst/>
                        </a:rPr>
                        <a:t>2000</a:t>
                      </a:r>
                      <a:endParaRPr lang="pl-PL" sz="9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dirty="0">
                          <a:effectLst/>
                        </a:rPr>
                        <a:t>10.278</a:t>
                      </a:r>
                      <a:endParaRPr lang="pl-PL"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dirty="0">
                          <a:effectLst/>
                        </a:rPr>
                        <a:t>1.04</a:t>
                      </a:r>
                      <a:endParaRPr lang="pl-PL"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nchor="ctr"/>
                </a:tc>
                <a:tc>
                  <a:txBody>
                    <a:bodyPr/>
                    <a:lstStyle/>
                    <a:p>
                      <a:pPr algn="r"/>
                      <a:r>
                        <a:rPr lang="en-GB" sz="900">
                          <a:effectLst/>
                        </a:rPr>
                        <a:t>-27980</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8.9</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10.6</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0" dirty="0">
                          <a:solidFill>
                            <a:srgbClr val="FF0000"/>
                          </a:solidFill>
                          <a:effectLst/>
                        </a:rPr>
                        <a:t>1.15</a:t>
                      </a:r>
                      <a:endParaRPr lang="pl-PL" sz="9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extLst>
                  <a:ext uri="{0D108BD9-81ED-4DB2-BD59-A6C34878D82A}">
                    <a16:rowId xmlns:a16="http://schemas.microsoft.com/office/drawing/2014/main" val="175973231"/>
                  </a:ext>
                </a:extLst>
              </a:tr>
              <a:tr h="145290">
                <a:tc>
                  <a:txBody>
                    <a:bodyPr/>
                    <a:lstStyle/>
                    <a:p>
                      <a:r>
                        <a:rPr lang="en-GB" sz="900" b="0" dirty="0">
                          <a:solidFill>
                            <a:schemeClr val="bg1"/>
                          </a:solidFill>
                          <a:effectLst/>
                        </a:rPr>
                        <a:t>2010</a:t>
                      </a:r>
                      <a:endParaRPr lang="pl-PL" sz="9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10.462</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1.06</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nchor="ctr"/>
                </a:tc>
                <a:tc>
                  <a:txBody>
                    <a:bodyPr/>
                    <a:lstStyle/>
                    <a:p>
                      <a:pPr algn="r"/>
                      <a:r>
                        <a:rPr lang="en-GB" sz="900">
                          <a:effectLst/>
                        </a:rPr>
                        <a:t>+14334</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dirty="0">
                          <a:effectLst/>
                        </a:rPr>
                        <a:t>11.2</a:t>
                      </a:r>
                      <a:endParaRPr lang="pl-PL"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10.2</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0" dirty="0">
                          <a:solidFill>
                            <a:srgbClr val="FF0000"/>
                          </a:solidFill>
                          <a:effectLst/>
                        </a:rPr>
                        <a:t>1.51</a:t>
                      </a:r>
                      <a:endParaRPr lang="pl-PL" sz="9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extLst>
                  <a:ext uri="{0D108BD9-81ED-4DB2-BD59-A6C34878D82A}">
                    <a16:rowId xmlns:a16="http://schemas.microsoft.com/office/drawing/2014/main" val="3192982156"/>
                  </a:ext>
                </a:extLst>
              </a:tr>
              <a:tr h="145290">
                <a:tc>
                  <a:txBody>
                    <a:bodyPr/>
                    <a:lstStyle/>
                    <a:p>
                      <a:r>
                        <a:rPr lang="en-GB" sz="900" b="1" dirty="0">
                          <a:solidFill>
                            <a:schemeClr val="bg1"/>
                          </a:solidFill>
                          <a:effectLst/>
                        </a:rPr>
                        <a:t>2019</a:t>
                      </a:r>
                      <a:endParaRPr lang="pl-PL" sz="9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a:effectLst/>
                        </a:rPr>
                        <a:t>10.649</a:t>
                      </a:r>
                      <a:endParaRPr lang="pl-PL" sz="9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dirty="0">
                          <a:effectLst/>
                        </a:rPr>
                        <a:t>1.08</a:t>
                      </a:r>
                      <a:endParaRPr lang="pl-PL" sz="9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nchor="ctr"/>
                </a:tc>
                <a:tc>
                  <a:txBody>
                    <a:bodyPr/>
                    <a:lstStyle/>
                    <a:p>
                      <a:pPr algn="r"/>
                      <a:r>
                        <a:rPr lang="en-GB" sz="900" b="1">
                          <a:effectLst/>
                        </a:rPr>
                        <a:t>+44270</a:t>
                      </a:r>
                      <a:endParaRPr lang="pl-PL" sz="9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a:effectLst/>
                        </a:rPr>
                        <a:t>10.5</a:t>
                      </a:r>
                      <a:endParaRPr lang="pl-PL" sz="9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a:effectLst/>
                        </a:rPr>
                        <a:t>10.5</a:t>
                      </a:r>
                      <a:endParaRPr lang="pl-PL" sz="9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dirty="0">
                          <a:solidFill>
                            <a:srgbClr val="FF0000"/>
                          </a:solidFill>
                          <a:effectLst/>
                        </a:rPr>
                        <a:t>1.71</a:t>
                      </a:r>
                      <a:endParaRPr lang="pl-PL" sz="9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extLst>
                  <a:ext uri="{0D108BD9-81ED-4DB2-BD59-A6C34878D82A}">
                    <a16:rowId xmlns:a16="http://schemas.microsoft.com/office/drawing/2014/main" val="2092290012"/>
                  </a:ext>
                </a:extLst>
              </a:tr>
              <a:tr h="145290">
                <a:tc gridSpan="7">
                  <a:txBody>
                    <a:bodyPr/>
                    <a:lstStyle/>
                    <a:p>
                      <a:pPr algn="ctr"/>
                      <a:r>
                        <a:rPr lang="en-GB" sz="900" b="1" dirty="0">
                          <a:solidFill>
                            <a:schemeClr val="bg1"/>
                          </a:solidFill>
                          <a:effectLst/>
                        </a:rPr>
                        <a:t>Hungary</a:t>
                      </a:r>
                      <a:endParaRPr lang="pl-PL" sz="9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extLst>
                  <a:ext uri="{0D108BD9-81ED-4DB2-BD59-A6C34878D82A}">
                    <a16:rowId xmlns:a16="http://schemas.microsoft.com/office/drawing/2014/main" val="4006450886"/>
                  </a:ext>
                </a:extLst>
              </a:tr>
              <a:tr h="145290">
                <a:tc>
                  <a:txBody>
                    <a:bodyPr/>
                    <a:lstStyle/>
                    <a:p>
                      <a:r>
                        <a:rPr lang="en-GB" sz="900" b="0" dirty="0">
                          <a:solidFill>
                            <a:schemeClr val="bg1"/>
                          </a:solidFill>
                          <a:effectLst/>
                        </a:rPr>
                        <a:t>1970</a:t>
                      </a:r>
                      <a:endParaRPr lang="pl-PL" sz="9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10.322</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1.00</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nchor="ctr"/>
                </a:tc>
                <a:tc>
                  <a:txBody>
                    <a:bodyPr/>
                    <a:lstStyle/>
                    <a:p>
                      <a:pPr algn="r"/>
                      <a:r>
                        <a:rPr lang="en-GB" sz="900">
                          <a:effectLst/>
                        </a:rPr>
                        <a:t>0</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14.7</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11.6</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0" dirty="0">
                          <a:solidFill>
                            <a:srgbClr val="FF0000"/>
                          </a:solidFill>
                          <a:effectLst/>
                        </a:rPr>
                        <a:t>1.98</a:t>
                      </a:r>
                      <a:endParaRPr lang="pl-PL" sz="9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extLst>
                  <a:ext uri="{0D108BD9-81ED-4DB2-BD59-A6C34878D82A}">
                    <a16:rowId xmlns:a16="http://schemas.microsoft.com/office/drawing/2014/main" val="4205673152"/>
                  </a:ext>
                </a:extLst>
              </a:tr>
              <a:tr h="145290">
                <a:tc>
                  <a:txBody>
                    <a:bodyPr/>
                    <a:lstStyle/>
                    <a:p>
                      <a:r>
                        <a:rPr lang="en-GB" sz="900" b="0" dirty="0">
                          <a:solidFill>
                            <a:schemeClr val="bg1"/>
                          </a:solidFill>
                          <a:effectLst/>
                        </a:rPr>
                        <a:t>1980</a:t>
                      </a:r>
                      <a:endParaRPr lang="pl-PL" sz="9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10.709</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1.04</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nchor="ctr"/>
                </a:tc>
                <a:tc>
                  <a:txBody>
                    <a:bodyPr/>
                    <a:lstStyle/>
                    <a:p>
                      <a:pPr algn="r"/>
                      <a:r>
                        <a:rPr lang="en-GB" sz="900" dirty="0">
                          <a:effectLst/>
                        </a:rPr>
                        <a:t>0</a:t>
                      </a:r>
                      <a:endParaRPr lang="pl-PL"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13.9</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13.6</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0" dirty="0">
                          <a:solidFill>
                            <a:srgbClr val="FF0000"/>
                          </a:solidFill>
                          <a:effectLst/>
                        </a:rPr>
                        <a:t>1.91</a:t>
                      </a:r>
                      <a:endParaRPr lang="pl-PL" sz="9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extLst>
                  <a:ext uri="{0D108BD9-81ED-4DB2-BD59-A6C34878D82A}">
                    <a16:rowId xmlns:a16="http://schemas.microsoft.com/office/drawing/2014/main" val="176502388"/>
                  </a:ext>
                </a:extLst>
              </a:tr>
              <a:tr h="145290">
                <a:tc>
                  <a:txBody>
                    <a:bodyPr/>
                    <a:lstStyle/>
                    <a:p>
                      <a:r>
                        <a:rPr lang="en-GB" sz="900" b="1" dirty="0">
                          <a:solidFill>
                            <a:schemeClr val="bg1"/>
                          </a:solidFill>
                          <a:effectLst/>
                        </a:rPr>
                        <a:t>1990</a:t>
                      </a:r>
                      <a:endParaRPr lang="pl-PL" sz="9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a:effectLst/>
                        </a:rPr>
                        <a:t>10.374</a:t>
                      </a:r>
                      <a:endParaRPr lang="pl-PL" sz="9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a:effectLst/>
                        </a:rPr>
                        <a:t>1.01</a:t>
                      </a:r>
                      <a:endParaRPr lang="pl-PL" sz="9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nchor="ctr"/>
                </a:tc>
                <a:tc>
                  <a:txBody>
                    <a:bodyPr/>
                    <a:lstStyle/>
                    <a:p>
                      <a:pPr algn="r"/>
                      <a:r>
                        <a:rPr lang="en-GB" sz="900" b="1" dirty="0">
                          <a:effectLst/>
                        </a:rPr>
                        <a:t>+18313</a:t>
                      </a:r>
                      <a:endParaRPr lang="pl-PL" sz="9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a:effectLst/>
                        </a:rPr>
                        <a:t>12.1</a:t>
                      </a:r>
                      <a:endParaRPr lang="pl-PL" sz="9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a:effectLst/>
                        </a:rPr>
                        <a:t>14.0</a:t>
                      </a:r>
                      <a:endParaRPr lang="pl-PL" sz="9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dirty="0">
                          <a:solidFill>
                            <a:srgbClr val="FF0000"/>
                          </a:solidFill>
                          <a:effectLst/>
                        </a:rPr>
                        <a:t>1.87</a:t>
                      </a:r>
                      <a:endParaRPr lang="pl-PL" sz="9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extLst>
                  <a:ext uri="{0D108BD9-81ED-4DB2-BD59-A6C34878D82A}">
                    <a16:rowId xmlns:a16="http://schemas.microsoft.com/office/drawing/2014/main" val="1655183060"/>
                  </a:ext>
                </a:extLst>
              </a:tr>
              <a:tr h="145290">
                <a:tc>
                  <a:txBody>
                    <a:bodyPr/>
                    <a:lstStyle/>
                    <a:p>
                      <a:r>
                        <a:rPr lang="en-GB" sz="900" b="0" dirty="0">
                          <a:solidFill>
                            <a:schemeClr val="bg1"/>
                          </a:solidFill>
                          <a:effectLst/>
                        </a:rPr>
                        <a:t>2000</a:t>
                      </a:r>
                      <a:endParaRPr lang="pl-PL" sz="9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10.221</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0.99</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nchor="ctr"/>
                </a:tc>
                <a:tc>
                  <a:txBody>
                    <a:bodyPr/>
                    <a:lstStyle/>
                    <a:p>
                      <a:pPr algn="r"/>
                      <a:r>
                        <a:rPr lang="en-GB" sz="900">
                          <a:effectLst/>
                        </a:rPr>
                        <a:t>+16658</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9.6</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13.3</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0" dirty="0">
                          <a:solidFill>
                            <a:srgbClr val="FF0000"/>
                          </a:solidFill>
                          <a:effectLst/>
                        </a:rPr>
                        <a:t>1.32</a:t>
                      </a:r>
                      <a:endParaRPr lang="pl-PL" sz="9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extLst>
                  <a:ext uri="{0D108BD9-81ED-4DB2-BD59-A6C34878D82A}">
                    <a16:rowId xmlns:a16="http://schemas.microsoft.com/office/drawing/2014/main" val="2038322350"/>
                  </a:ext>
                </a:extLst>
              </a:tr>
              <a:tr h="145290">
                <a:tc>
                  <a:txBody>
                    <a:bodyPr/>
                    <a:lstStyle/>
                    <a:p>
                      <a:r>
                        <a:rPr lang="en-GB" sz="900" b="0" dirty="0">
                          <a:solidFill>
                            <a:schemeClr val="bg1"/>
                          </a:solidFill>
                          <a:effectLst/>
                        </a:rPr>
                        <a:t>2010</a:t>
                      </a:r>
                      <a:endParaRPr lang="pl-PL" sz="9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10.014</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0.97</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nchor="ctr"/>
                </a:tc>
                <a:tc>
                  <a:txBody>
                    <a:bodyPr/>
                    <a:lstStyle/>
                    <a:p>
                      <a:pPr algn="r"/>
                      <a:r>
                        <a:rPr lang="en-GB" sz="900">
                          <a:effectLst/>
                        </a:rPr>
                        <a:t>+11519</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9.0</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13.0</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0" dirty="0">
                          <a:solidFill>
                            <a:srgbClr val="FF0000"/>
                          </a:solidFill>
                          <a:effectLst/>
                        </a:rPr>
                        <a:t>1.25</a:t>
                      </a:r>
                      <a:endParaRPr lang="pl-PL" sz="9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extLst>
                  <a:ext uri="{0D108BD9-81ED-4DB2-BD59-A6C34878D82A}">
                    <a16:rowId xmlns:a16="http://schemas.microsoft.com/office/drawing/2014/main" val="3969172764"/>
                  </a:ext>
                </a:extLst>
              </a:tr>
              <a:tr h="145290">
                <a:tc>
                  <a:txBody>
                    <a:bodyPr/>
                    <a:lstStyle/>
                    <a:p>
                      <a:r>
                        <a:rPr lang="en-GB" sz="900" b="1" dirty="0">
                          <a:solidFill>
                            <a:schemeClr val="bg1"/>
                          </a:solidFill>
                          <a:effectLst/>
                        </a:rPr>
                        <a:t>2019</a:t>
                      </a:r>
                      <a:endParaRPr lang="pl-PL" sz="9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a:effectLst/>
                        </a:rPr>
                        <a:t>9.772</a:t>
                      </a:r>
                      <a:endParaRPr lang="pl-PL" sz="9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a:effectLst/>
                        </a:rPr>
                        <a:t>0.95</a:t>
                      </a:r>
                      <a:endParaRPr lang="pl-PL" sz="9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nchor="ctr"/>
                </a:tc>
                <a:tc>
                  <a:txBody>
                    <a:bodyPr/>
                    <a:lstStyle/>
                    <a:p>
                      <a:pPr algn="r"/>
                      <a:r>
                        <a:rPr lang="en-GB" sz="900" b="1">
                          <a:effectLst/>
                        </a:rPr>
                        <a:t>+33562</a:t>
                      </a:r>
                      <a:endParaRPr lang="pl-PL" sz="9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a:effectLst/>
                        </a:rPr>
                        <a:t>9.5</a:t>
                      </a:r>
                      <a:endParaRPr lang="pl-PL" sz="9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a:effectLst/>
                        </a:rPr>
                        <a:t>13.3</a:t>
                      </a:r>
                      <a:endParaRPr lang="pl-PL" sz="9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dirty="0">
                          <a:solidFill>
                            <a:srgbClr val="FF0000"/>
                          </a:solidFill>
                          <a:effectLst/>
                        </a:rPr>
                        <a:t>1.55</a:t>
                      </a:r>
                      <a:endParaRPr lang="pl-PL" sz="9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extLst>
                  <a:ext uri="{0D108BD9-81ED-4DB2-BD59-A6C34878D82A}">
                    <a16:rowId xmlns:a16="http://schemas.microsoft.com/office/drawing/2014/main" val="45933407"/>
                  </a:ext>
                </a:extLst>
              </a:tr>
              <a:tr h="145290">
                <a:tc gridSpan="7">
                  <a:txBody>
                    <a:bodyPr/>
                    <a:lstStyle/>
                    <a:p>
                      <a:pPr algn="ctr"/>
                      <a:r>
                        <a:rPr lang="en-GB" sz="900" b="1" dirty="0">
                          <a:solidFill>
                            <a:schemeClr val="bg1"/>
                          </a:solidFill>
                          <a:effectLst/>
                        </a:rPr>
                        <a:t>Poland</a:t>
                      </a:r>
                      <a:endParaRPr lang="pl-PL" sz="9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extLst>
                  <a:ext uri="{0D108BD9-81ED-4DB2-BD59-A6C34878D82A}">
                    <a16:rowId xmlns:a16="http://schemas.microsoft.com/office/drawing/2014/main" val="4272576144"/>
                  </a:ext>
                </a:extLst>
              </a:tr>
              <a:tr h="145290">
                <a:tc>
                  <a:txBody>
                    <a:bodyPr/>
                    <a:lstStyle/>
                    <a:p>
                      <a:r>
                        <a:rPr lang="en-GB" sz="900" b="0">
                          <a:solidFill>
                            <a:schemeClr val="bg1"/>
                          </a:solidFill>
                          <a:effectLst/>
                        </a:rPr>
                        <a:t>1970</a:t>
                      </a:r>
                      <a:endParaRPr lang="pl-PL" sz="9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32.670</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1.00</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nchor="ctr"/>
                </a:tc>
                <a:tc>
                  <a:txBody>
                    <a:bodyPr/>
                    <a:lstStyle/>
                    <a:p>
                      <a:pPr algn="r"/>
                      <a:r>
                        <a:rPr lang="en-GB" sz="900">
                          <a:effectLst/>
                        </a:rPr>
                        <a:t>-293620</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dirty="0">
                          <a:effectLst/>
                        </a:rPr>
                        <a:t>16.8</a:t>
                      </a:r>
                      <a:endParaRPr lang="pl-PL"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8.2</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tabLst>
                          <a:tab pos="538480" algn="l"/>
                        </a:tabLst>
                      </a:pPr>
                      <a:r>
                        <a:rPr lang="en-GB" sz="900" b="0" dirty="0">
                          <a:solidFill>
                            <a:srgbClr val="FF0000"/>
                          </a:solidFill>
                          <a:effectLst/>
                        </a:rPr>
                        <a:t>	2.21</a:t>
                      </a:r>
                      <a:endParaRPr lang="pl-PL" sz="9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extLst>
                  <a:ext uri="{0D108BD9-81ED-4DB2-BD59-A6C34878D82A}">
                    <a16:rowId xmlns:a16="http://schemas.microsoft.com/office/drawing/2014/main" val="3325547286"/>
                  </a:ext>
                </a:extLst>
              </a:tr>
              <a:tr h="145290">
                <a:tc>
                  <a:txBody>
                    <a:bodyPr/>
                    <a:lstStyle/>
                    <a:p>
                      <a:r>
                        <a:rPr lang="en-GB" sz="900" b="0" dirty="0">
                          <a:solidFill>
                            <a:schemeClr val="bg1"/>
                          </a:solidFill>
                          <a:effectLst/>
                        </a:rPr>
                        <a:t>1980</a:t>
                      </a:r>
                      <a:endParaRPr lang="pl-PL" sz="9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35.413</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1.08</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nchor="ctr"/>
                </a:tc>
                <a:tc>
                  <a:txBody>
                    <a:bodyPr/>
                    <a:lstStyle/>
                    <a:p>
                      <a:pPr algn="r"/>
                      <a:r>
                        <a:rPr lang="en-GB" sz="900">
                          <a:effectLst/>
                        </a:rPr>
                        <a:t>-24125</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19.6</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9.8</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0" dirty="0">
                          <a:solidFill>
                            <a:srgbClr val="FF0000"/>
                          </a:solidFill>
                          <a:effectLst/>
                        </a:rPr>
                        <a:t>2.28</a:t>
                      </a:r>
                      <a:endParaRPr lang="pl-PL" sz="9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extLst>
                  <a:ext uri="{0D108BD9-81ED-4DB2-BD59-A6C34878D82A}">
                    <a16:rowId xmlns:a16="http://schemas.microsoft.com/office/drawing/2014/main" val="483411779"/>
                  </a:ext>
                </a:extLst>
              </a:tr>
              <a:tr h="145290">
                <a:tc>
                  <a:txBody>
                    <a:bodyPr/>
                    <a:lstStyle/>
                    <a:p>
                      <a:r>
                        <a:rPr lang="en-GB" sz="900" b="1" dirty="0">
                          <a:solidFill>
                            <a:schemeClr val="bg1"/>
                          </a:solidFill>
                          <a:effectLst/>
                        </a:rPr>
                        <a:t>1990</a:t>
                      </a:r>
                      <a:endParaRPr lang="pl-PL" sz="9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a:effectLst/>
                        </a:rPr>
                        <a:t>38.038</a:t>
                      </a:r>
                      <a:endParaRPr lang="pl-PL" sz="9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a:effectLst/>
                        </a:rPr>
                        <a:t>1.16</a:t>
                      </a:r>
                      <a:endParaRPr lang="pl-PL" sz="9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nchor="ctr"/>
                </a:tc>
                <a:tc>
                  <a:txBody>
                    <a:bodyPr/>
                    <a:lstStyle/>
                    <a:p>
                      <a:pPr algn="r"/>
                      <a:r>
                        <a:rPr lang="en-GB" sz="900" b="1">
                          <a:effectLst/>
                        </a:rPr>
                        <a:t>-12620</a:t>
                      </a:r>
                      <a:endParaRPr lang="pl-PL" sz="9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a:effectLst/>
                        </a:rPr>
                        <a:t>14.4</a:t>
                      </a:r>
                      <a:endParaRPr lang="pl-PL" sz="9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a:effectLst/>
                        </a:rPr>
                        <a:t>10.2</a:t>
                      </a:r>
                      <a:endParaRPr lang="pl-PL" sz="9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dirty="0">
                          <a:solidFill>
                            <a:srgbClr val="FF0000"/>
                          </a:solidFill>
                          <a:effectLst/>
                        </a:rPr>
                        <a:t>2.06</a:t>
                      </a:r>
                      <a:endParaRPr lang="pl-PL" sz="9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extLst>
                  <a:ext uri="{0D108BD9-81ED-4DB2-BD59-A6C34878D82A}">
                    <a16:rowId xmlns:a16="http://schemas.microsoft.com/office/drawing/2014/main" val="501413001"/>
                  </a:ext>
                </a:extLst>
              </a:tr>
              <a:tr h="145290">
                <a:tc>
                  <a:txBody>
                    <a:bodyPr/>
                    <a:lstStyle/>
                    <a:p>
                      <a:r>
                        <a:rPr lang="en-GB" sz="900" b="0">
                          <a:solidFill>
                            <a:schemeClr val="bg1"/>
                          </a:solidFill>
                          <a:effectLst/>
                        </a:rPr>
                        <a:t>2000</a:t>
                      </a:r>
                      <a:endParaRPr lang="pl-PL" sz="900" b="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38.263</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1.17</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nchor="ctr"/>
                </a:tc>
                <a:tc>
                  <a:txBody>
                    <a:bodyPr/>
                    <a:lstStyle/>
                    <a:p>
                      <a:pPr algn="r"/>
                      <a:r>
                        <a:rPr lang="en-GB" sz="900">
                          <a:effectLst/>
                        </a:rPr>
                        <a:t>-19669</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9.9</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dirty="0">
                          <a:effectLst/>
                        </a:rPr>
                        <a:t>9.6</a:t>
                      </a:r>
                      <a:endParaRPr lang="pl-PL"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0" dirty="0">
                          <a:solidFill>
                            <a:srgbClr val="FF0000"/>
                          </a:solidFill>
                          <a:effectLst/>
                        </a:rPr>
                        <a:t>1.37</a:t>
                      </a:r>
                      <a:endParaRPr lang="pl-PL" sz="9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extLst>
                  <a:ext uri="{0D108BD9-81ED-4DB2-BD59-A6C34878D82A}">
                    <a16:rowId xmlns:a16="http://schemas.microsoft.com/office/drawing/2014/main" val="3085092674"/>
                  </a:ext>
                </a:extLst>
              </a:tr>
              <a:tr h="145290">
                <a:tc>
                  <a:txBody>
                    <a:bodyPr/>
                    <a:lstStyle/>
                    <a:p>
                      <a:r>
                        <a:rPr lang="en-GB" sz="900" b="0" dirty="0">
                          <a:solidFill>
                            <a:schemeClr val="bg1"/>
                          </a:solidFill>
                          <a:effectLst/>
                        </a:rPr>
                        <a:t>2010</a:t>
                      </a:r>
                      <a:endParaRPr lang="pl-PL" sz="9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38.022</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dirty="0">
                          <a:effectLst/>
                        </a:rPr>
                        <a:t>1.16</a:t>
                      </a:r>
                      <a:endParaRPr lang="pl-PL"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nchor="b"/>
                </a:tc>
                <a:tc>
                  <a:txBody>
                    <a:bodyPr/>
                    <a:lstStyle/>
                    <a:p>
                      <a:pPr algn="r"/>
                      <a:r>
                        <a:rPr lang="en-GB" sz="900">
                          <a:effectLst/>
                        </a:rPr>
                        <a:t>+5027</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10.9</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9.9</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0" dirty="0">
                          <a:solidFill>
                            <a:srgbClr val="FF0000"/>
                          </a:solidFill>
                          <a:effectLst/>
                        </a:rPr>
                        <a:t>1.41</a:t>
                      </a:r>
                      <a:endParaRPr lang="pl-PL" sz="9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extLst>
                  <a:ext uri="{0D108BD9-81ED-4DB2-BD59-A6C34878D82A}">
                    <a16:rowId xmlns:a16="http://schemas.microsoft.com/office/drawing/2014/main" val="273532238"/>
                  </a:ext>
                </a:extLst>
              </a:tr>
              <a:tr h="145290">
                <a:tc>
                  <a:txBody>
                    <a:bodyPr/>
                    <a:lstStyle/>
                    <a:p>
                      <a:r>
                        <a:rPr lang="en-GB" sz="900" b="1" dirty="0">
                          <a:solidFill>
                            <a:schemeClr val="bg1"/>
                          </a:solidFill>
                          <a:effectLst/>
                        </a:rPr>
                        <a:t>2019</a:t>
                      </a:r>
                      <a:endParaRPr lang="pl-PL" sz="9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a:effectLst/>
                        </a:rPr>
                        <a:t>37.972</a:t>
                      </a:r>
                      <a:endParaRPr lang="pl-PL" sz="9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a:effectLst/>
                        </a:rPr>
                        <a:t>1.16</a:t>
                      </a:r>
                      <a:endParaRPr lang="pl-PL" sz="9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nchor="ctr"/>
                </a:tc>
                <a:tc>
                  <a:txBody>
                    <a:bodyPr/>
                    <a:lstStyle/>
                    <a:p>
                      <a:pPr algn="r"/>
                      <a:r>
                        <a:rPr lang="en-GB" sz="900" b="1">
                          <a:effectLst/>
                        </a:rPr>
                        <a:t>+20081</a:t>
                      </a:r>
                      <a:endParaRPr lang="pl-PL" sz="9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a:effectLst/>
                        </a:rPr>
                        <a:t>9.9</a:t>
                      </a:r>
                      <a:endParaRPr lang="pl-PL" sz="9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a:effectLst/>
                        </a:rPr>
                        <a:t>10.8</a:t>
                      </a:r>
                      <a:endParaRPr lang="pl-PL" sz="9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dirty="0">
                          <a:solidFill>
                            <a:srgbClr val="FF0000"/>
                          </a:solidFill>
                          <a:effectLst/>
                        </a:rPr>
                        <a:t>1.46</a:t>
                      </a:r>
                      <a:endParaRPr lang="pl-PL" sz="9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extLst>
                  <a:ext uri="{0D108BD9-81ED-4DB2-BD59-A6C34878D82A}">
                    <a16:rowId xmlns:a16="http://schemas.microsoft.com/office/drawing/2014/main" val="1416751217"/>
                  </a:ext>
                </a:extLst>
              </a:tr>
              <a:tr h="145290">
                <a:tc gridSpan="7">
                  <a:txBody>
                    <a:bodyPr/>
                    <a:lstStyle/>
                    <a:p>
                      <a:pPr algn="ctr"/>
                      <a:r>
                        <a:rPr lang="en-GB" sz="900" b="1" dirty="0">
                          <a:solidFill>
                            <a:schemeClr val="bg1"/>
                          </a:solidFill>
                          <a:effectLst/>
                        </a:rPr>
                        <a:t>Slovakia</a:t>
                      </a:r>
                      <a:endParaRPr lang="pl-PL" sz="9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tc hMerge="1">
                  <a:txBody>
                    <a:bodyPr/>
                    <a:lstStyle/>
                    <a:p>
                      <a:endParaRPr lang="pl-PL"/>
                    </a:p>
                  </a:txBody>
                  <a:tcPr/>
                </a:tc>
                <a:extLst>
                  <a:ext uri="{0D108BD9-81ED-4DB2-BD59-A6C34878D82A}">
                    <a16:rowId xmlns:a16="http://schemas.microsoft.com/office/drawing/2014/main" val="3579523577"/>
                  </a:ext>
                </a:extLst>
              </a:tr>
              <a:tr h="185276">
                <a:tc>
                  <a:txBody>
                    <a:bodyPr/>
                    <a:lstStyle/>
                    <a:p>
                      <a:r>
                        <a:rPr lang="en-GB" sz="900" b="0" dirty="0">
                          <a:solidFill>
                            <a:schemeClr val="bg1"/>
                          </a:solidFill>
                          <a:effectLst/>
                        </a:rPr>
                        <a:t>1970</a:t>
                      </a:r>
                      <a:endParaRPr lang="pl-PL" sz="9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4.536</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1.00</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-35091</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17.8</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dirty="0">
                          <a:effectLst/>
                        </a:rPr>
                        <a:t>9.3</a:t>
                      </a:r>
                      <a:endParaRPr lang="pl-PL"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0" dirty="0">
                          <a:solidFill>
                            <a:srgbClr val="FF0000"/>
                          </a:solidFill>
                          <a:effectLst/>
                        </a:rPr>
                        <a:t>2.41</a:t>
                      </a:r>
                      <a:endParaRPr lang="pl-PL" sz="9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extLst>
                  <a:ext uri="{0D108BD9-81ED-4DB2-BD59-A6C34878D82A}">
                    <a16:rowId xmlns:a16="http://schemas.microsoft.com/office/drawing/2014/main" val="3239241408"/>
                  </a:ext>
                </a:extLst>
              </a:tr>
              <a:tr h="145290">
                <a:tc>
                  <a:txBody>
                    <a:bodyPr/>
                    <a:lstStyle/>
                    <a:p>
                      <a:r>
                        <a:rPr lang="en-GB" sz="900" b="0" dirty="0">
                          <a:solidFill>
                            <a:schemeClr val="bg1"/>
                          </a:solidFill>
                          <a:effectLst/>
                        </a:rPr>
                        <a:t>1980</a:t>
                      </a:r>
                      <a:endParaRPr lang="pl-PL" sz="9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4.963</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dirty="0">
                          <a:effectLst/>
                        </a:rPr>
                        <a:t>1.09</a:t>
                      </a:r>
                      <a:endParaRPr lang="pl-PL"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nchor="ctr"/>
                </a:tc>
                <a:tc>
                  <a:txBody>
                    <a:bodyPr/>
                    <a:lstStyle/>
                    <a:p>
                      <a:pPr algn="r"/>
                      <a:r>
                        <a:rPr lang="en-GB" sz="900">
                          <a:effectLst/>
                        </a:rPr>
                        <a:t>-11493</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19.1</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10.2</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0" dirty="0">
                          <a:solidFill>
                            <a:srgbClr val="FF0000"/>
                          </a:solidFill>
                          <a:effectLst/>
                        </a:rPr>
                        <a:t>2.32</a:t>
                      </a:r>
                      <a:endParaRPr lang="pl-PL" sz="9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extLst>
                  <a:ext uri="{0D108BD9-81ED-4DB2-BD59-A6C34878D82A}">
                    <a16:rowId xmlns:a16="http://schemas.microsoft.com/office/drawing/2014/main" val="2643331773"/>
                  </a:ext>
                </a:extLst>
              </a:tr>
              <a:tr h="145290">
                <a:tc>
                  <a:txBody>
                    <a:bodyPr/>
                    <a:lstStyle/>
                    <a:p>
                      <a:r>
                        <a:rPr lang="en-GB" sz="900" b="1" dirty="0">
                          <a:solidFill>
                            <a:schemeClr val="bg1"/>
                          </a:solidFill>
                          <a:effectLst/>
                        </a:rPr>
                        <a:t>1990</a:t>
                      </a:r>
                      <a:endParaRPr lang="pl-PL" sz="9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a:effectLst/>
                        </a:rPr>
                        <a:t>5.287</a:t>
                      </a:r>
                      <a:endParaRPr lang="pl-PL" sz="9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dirty="0">
                          <a:effectLst/>
                        </a:rPr>
                        <a:t>1.16</a:t>
                      </a:r>
                      <a:endParaRPr lang="pl-PL" sz="9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nchor="ctr"/>
                </a:tc>
                <a:tc>
                  <a:txBody>
                    <a:bodyPr/>
                    <a:lstStyle/>
                    <a:p>
                      <a:pPr algn="r"/>
                      <a:r>
                        <a:rPr lang="en-GB" sz="900" b="1">
                          <a:effectLst/>
                        </a:rPr>
                        <a:t>-2322</a:t>
                      </a:r>
                      <a:endParaRPr lang="pl-PL" sz="9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a:effectLst/>
                        </a:rPr>
                        <a:t>15.1</a:t>
                      </a:r>
                      <a:endParaRPr lang="pl-PL" sz="9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dirty="0">
                          <a:effectLst/>
                        </a:rPr>
                        <a:t>10.3</a:t>
                      </a:r>
                      <a:endParaRPr lang="pl-PL" sz="9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dirty="0">
                          <a:solidFill>
                            <a:srgbClr val="FF0000"/>
                          </a:solidFill>
                          <a:effectLst/>
                        </a:rPr>
                        <a:t>2.09</a:t>
                      </a:r>
                      <a:endParaRPr lang="pl-PL" sz="9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extLst>
                  <a:ext uri="{0D108BD9-81ED-4DB2-BD59-A6C34878D82A}">
                    <a16:rowId xmlns:a16="http://schemas.microsoft.com/office/drawing/2014/main" val="2792430150"/>
                  </a:ext>
                </a:extLst>
              </a:tr>
              <a:tr h="145290">
                <a:tc>
                  <a:txBody>
                    <a:bodyPr/>
                    <a:lstStyle/>
                    <a:p>
                      <a:r>
                        <a:rPr lang="en-GB" sz="900" b="0" dirty="0">
                          <a:solidFill>
                            <a:schemeClr val="bg1"/>
                          </a:solidFill>
                          <a:effectLst/>
                        </a:rPr>
                        <a:t>2000</a:t>
                      </a:r>
                      <a:endParaRPr lang="pl-PL" sz="9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5.398</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1.17</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nchor="ctr"/>
                </a:tc>
                <a:tc>
                  <a:txBody>
                    <a:bodyPr/>
                    <a:lstStyle/>
                    <a:p>
                      <a:pPr algn="r"/>
                      <a:r>
                        <a:rPr lang="en-GB" sz="900">
                          <a:effectLst/>
                        </a:rPr>
                        <a:t>-22301</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10.2</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dirty="0">
                          <a:effectLst/>
                        </a:rPr>
                        <a:t>9.8</a:t>
                      </a:r>
                      <a:endParaRPr lang="pl-PL"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0" dirty="0">
                          <a:solidFill>
                            <a:srgbClr val="FF0000"/>
                          </a:solidFill>
                          <a:effectLst/>
                        </a:rPr>
                        <a:t>1.30</a:t>
                      </a:r>
                      <a:endParaRPr lang="pl-PL" sz="9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extLst>
                  <a:ext uri="{0D108BD9-81ED-4DB2-BD59-A6C34878D82A}">
                    <a16:rowId xmlns:a16="http://schemas.microsoft.com/office/drawing/2014/main" val="535348688"/>
                  </a:ext>
                </a:extLst>
              </a:tr>
              <a:tr h="145290">
                <a:tc>
                  <a:txBody>
                    <a:bodyPr/>
                    <a:lstStyle/>
                    <a:p>
                      <a:r>
                        <a:rPr lang="en-GB" sz="900" b="0" dirty="0">
                          <a:solidFill>
                            <a:schemeClr val="bg1"/>
                          </a:solidFill>
                          <a:effectLst/>
                        </a:rPr>
                        <a:t>2010</a:t>
                      </a:r>
                      <a:endParaRPr lang="pl-PL" sz="9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5.390</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dirty="0">
                          <a:effectLst/>
                        </a:rPr>
                        <a:t>1.17</a:t>
                      </a:r>
                      <a:endParaRPr lang="pl-PL"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nchor="ctr"/>
                </a:tc>
                <a:tc>
                  <a:txBody>
                    <a:bodyPr/>
                    <a:lstStyle/>
                    <a:p>
                      <a:pPr algn="r"/>
                      <a:r>
                        <a:rPr lang="en-GB" sz="900">
                          <a:effectLst/>
                        </a:rPr>
                        <a:t>-4929</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a:effectLst/>
                        </a:rPr>
                        <a:t>11.2</a:t>
                      </a:r>
                      <a:endParaRPr lang="pl-PL"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dirty="0">
                          <a:effectLst/>
                        </a:rPr>
                        <a:t>9.9</a:t>
                      </a:r>
                      <a:endParaRPr lang="pl-PL"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0" dirty="0">
                          <a:solidFill>
                            <a:srgbClr val="FF0000"/>
                          </a:solidFill>
                          <a:effectLst/>
                        </a:rPr>
                        <a:t>1.43</a:t>
                      </a:r>
                      <a:endParaRPr lang="pl-PL" sz="9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extLst>
                  <a:ext uri="{0D108BD9-81ED-4DB2-BD59-A6C34878D82A}">
                    <a16:rowId xmlns:a16="http://schemas.microsoft.com/office/drawing/2014/main" val="316577030"/>
                  </a:ext>
                </a:extLst>
              </a:tr>
              <a:tr h="145290">
                <a:tc>
                  <a:txBody>
                    <a:bodyPr/>
                    <a:lstStyle/>
                    <a:p>
                      <a:r>
                        <a:rPr lang="en-GB" sz="900" b="1" dirty="0">
                          <a:solidFill>
                            <a:schemeClr val="bg1"/>
                          </a:solidFill>
                          <a:effectLst/>
                        </a:rPr>
                        <a:t>2019</a:t>
                      </a:r>
                      <a:endParaRPr lang="pl-PL" sz="9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dirty="0">
                          <a:effectLst/>
                        </a:rPr>
                        <a:t>5.450</a:t>
                      </a:r>
                      <a:endParaRPr lang="pl-PL" sz="9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dirty="0">
                          <a:effectLst/>
                        </a:rPr>
                        <a:t>1.19</a:t>
                      </a:r>
                      <a:endParaRPr lang="pl-PL" sz="9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nchor="ctr"/>
                </a:tc>
                <a:tc>
                  <a:txBody>
                    <a:bodyPr/>
                    <a:lstStyle/>
                    <a:p>
                      <a:pPr algn="r"/>
                      <a:r>
                        <a:rPr lang="en-GB" sz="900" b="1" dirty="0">
                          <a:effectLst/>
                        </a:rPr>
                        <a:t>+3632</a:t>
                      </a:r>
                      <a:endParaRPr lang="pl-PL" sz="9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dirty="0">
                          <a:effectLst/>
                        </a:rPr>
                        <a:t>10.5</a:t>
                      </a:r>
                      <a:endParaRPr lang="pl-PL" sz="9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dirty="0">
                          <a:effectLst/>
                        </a:rPr>
                        <a:t>9.8</a:t>
                      </a:r>
                      <a:endParaRPr lang="pl-PL" sz="9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tc>
                  <a:txBody>
                    <a:bodyPr/>
                    <a:lstStyle/>
                    <a:p>
                      <a:pPr algn="r"/>
                      <a:r>
                        <a:rPr lang="en-GB" sz="900" b="1" dirty="0">
                          <a:solidFill>
                            <a:srgbClr val="FF0000"/>
                          </a:solidFill>
                          <a:effectLst/>
                        </a:rPr>
                        <a:t>1.54</a:t>
                      </a:r>
                      <a:endParaRPr lang="pl-PL" sz="9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635" marR="43635" marT="0" marB="0"/>
                </a:tc>
                <a:extLst>
                  <a:ext uri="{0D108BD9-81ED-4DB2-BD59-A6C34878D82A}">
                    <a16:rowId xmlns:a16="http://schemas.microsoft.com/office/drawing/2014/main" val="1593300227"/>
                  </a:ext>
                </a:extLst>
              </a:tr>
            </a:tbl>
          </a:graphicData>
        </a:graphic>
      </p:graphicFrame>
      <p:sp>
        <p:nvSpPr>
          <p:cNvPr id="5" name="Prostokąt 4">
            <a:extLst>
              <a:ext uri="{FF2B5EF4-FFF2-40B4-BE49-F238E27FC236}">
                <a16:creationId xmlns:a16="http://schemas.microsoft.com/office/drawing/2014/main" id="{D4FD231B-0662-C045-BAB0-9D1F68F3AE66}"/>
              </a:ext>
            </a:extLst>
          </p:cNvPr>
          <p:cNvSpPr/>
          <p:nvPr/>
        </p:nvSpPr>
        <p:spPr>
          <a:xfrm>
            <a:off x="-513845" y="4858594"/>
            <a:ext cx="8112266" cy="230832"/>
          </a:xfrm>
          <a:prstGeom prst="rect">
            <a:avLst/>
          </a:prstGeom>
        </p:spPr>
        <p:txBody>
          <a:bodyPr wrap="square">
            <a:spAutoFit/>
          </a:bodyPr>
          <a:lstStyle/>
          <a:p>
            <a:pPr indent="449580" algn="just"/>
            <a:r>
              <a:rPr lang="en-GB" sz="900" dirty="0">
                <a:latin typeface="Times New Roman" panose="02020603050405020304" pitchFamily="18" charset="0"/>
                <a:ea typeface="Times New Roman" panose="02020603050405020304" pitchFamily="18" charset="0"/>
              </a:rPr>
              <a:t>Source: own calculation based on: Eurostat data base https://</a:t>
            </a:r>
            <a:r>
              <a:rPr lang="en-GB" sz="900" dirty="0" err="1">
                <a:latin typeface="Times New Roman" panose="02020603050405020304" pitchFamily="18" charset="0"/>
                <a:ea typeface="Times New Roman" panose="02020603050405020304" pitchFamily="18" charset="0"/>
              </a:rPr>
              <a:t>ec.europa.eu</a:t>
            </a:r>
            <a:r>
              <a:rPr lang="en-GB" sz="900" dirty="0">
                <a:latin typeface="Times New Roman" panose="02020603050405020304" pitchFamily="18" charset="0"/>
                <a:ea typeface="Times New Roman" panose="02020603050405020304" pitchFamily="18" charset="0"/>
              </a:rPr>
              <a:t>/</a:t>
            </a:r>
            <a:r>
              <a:rPr lang="en-GB" sz="900" dirty="0" err="1">
                <a:latin typeface="Times New Roman" panose="02020603050405020304" pitchFamily="18" charset="0"/>
                <a:ea typeface="Times New Roman" panose="02020603050405020304" pitchFamily="18" charset="0"/>
              </a:rPr>
              <a:t>eurostat</a:t>
            </a:r>
            <a:r>
              <a:rPr lang="en-GB" sz="900" dirty="0">
                <a:latin typeface="Times New Roman" panose="02020603050405020304" pitchFamily="18" charset="0"/>
                <a:ea typeface="Times New Roman" panose="02020603050405020304" pitchFamily="18" charset="0"/>
              </a:rPr>
              <a:t>/data/database [access: 5.09.2020]</a:t>
            </a:r>
            <a:endParaRPr lang="pl-PL" sz="9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4797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E765A2A-B88C-E14E-9B72-7B7DFF8A23C1}"/>
              </a:ext>
            </a:extLst>
          </p:cNvPr>
          <p:cNvSpPr>
            <a:spLocks noGrp="1"/>
          </p:cNvSpPr>
          <p:nvPr>
            <p:ph type="title"/>
          </p:nvPr>
        </p:nvSpPr>
        <p:spPr>
          <a:xfrm>
            <a:off x="542763" y="254471"/>
            <a:ext cx="8601237" cy="727838"/>
          </a:xfrm>
        </p:spPr>
        <p:txBody>
          <a:bodyPr/>
          <a:lstStyle/>
          <a:p>
            <a:r>
              <a:rPr lang="en-GB" dirty="0"/>
              <a:t>Assessment of the degree of population ageing in V4 countries</a:t>
            </a:r>
            <a:endParaRPr lang="pl-PL" dirty="0"/>
          </a:p>
        </p:txBody>
      </p:sp>
      <p:sp>
        <p:nvSpPr>
          <p:cNvPr id="3" name="Symbol zastępczy zawartości 2">
            <a:extLst>
              <a:ext uri="{FF2B5EF4-FFF2-40B4-BE49-F238E27FC236}">
                <a16:creationId xmlns:a16="http://schemas.microsoft.com/office/drawing/2014/main" id="{86D8BD90-45DB-D148-AE70-A1DC927BEDD9}"/>
              </a:ext>
            </a:extLst>
          </p:cNvPr>
          <p:cNvSpPr>
            <a:spLocks noGrp="1"/>
          </p:cNvSpPr>
          <p:nvPr>
            <p:ph idx="1"/>
          </p:nvPr>
        </p:nvSpPr>
        <p:spPr>
          <a:xfrm>
            <a:off x="257544" y="1724684"/>
            <a:ext cx="8601237" cy="3293702"/>
          </a:xfrm>
        </p:spPr>
        <p:txBody>
          <a:bodyPr anchor="t">
            <a:noAutofit/>
          </a:bodyPr>
          <a:lstStyle/>
          <a:p>
            <a:pPr algn="just"/>
            <a:r>
              <a:rPr lang="en-GB" sz="1700" dirty="0">
                <a:solidFill>
                  <a:srgbClr val="FFFF00"/>
                </a:solidFill>
              </a:rPr>
              <a:t>The link between the past and present processes that make up the birth rate and the future age structure of the population is obvious and has a feedback loop character.</a:t>
            </a:r>
          </a:p>
          <a:p>
            <a:pPr algn="just"/>
            <a:r>
              <a:rPr lang="en-GB" sz="1700" dirty="0"/>
              <a:t>It is also clear that both a low birth rate and a prolonged life expectancy contribute to the intensification of the ageing process from the bottom of the age pyramid (decreasing share of the youth) and from the top of the age pyramid (increasing share of the elderly).</a:t>
            </a:r>
          </a:p>
          <a:p>
            <a:pPr algn="just"/>
            <a:r>
              <a:rPr lang="en-GB" sz="1700" b="1" dirty="0">
                <a:solidFill>
                  <a:srgbClr val="FF0000"/>
                </a:solidFill>
              </a:rPr>
              <a:t>The pace of this process is important for the demographic future, as well as the process of transformation of the population's age structure, understood as changes in the proportions of individual age groups.</a:t>
            </a:r>
            <a:endParaRPr lang="pl-PL" sz="1700" b="1" dirty="0">
              <a:solidFill>
                <a:srgbClr val="FF0000"/>
              </a:solidFill>
            </a:endParaRPr>
          </a:p>
        </p:txBody>
      </p:sp>
    </p:spTree>
    <p:extLst>
      <p:ext uri="{BB962C8B-B14F-4D97-AF65-F5344CB8AC3E}">
        <p14:creationId xmlns:p14="http://schemas.microsoft.com/office/powerpoint/2010/main" val="25522944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ytat">
  <a:themeElements>
    <a:clrScheme name="Cytat">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ytat">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ytat">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3791</TotalTime>
  <Words>2425</Words>
  <Application>Microsoft Macintosh PowerPoint</Application>
  <PresentationFormat>Pokaz na ekranie (16:9)</PresentationFormat>
  <Paragraphs>623</Paragraphs>
  <Slides>16</Slides>
  <Notes>3</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16</vt:i4>
      </vt:variant>
    </vt:vector>
  </HeadingPairs>
  <TitlesOfParts>
    <vt:vector size="23" baseType="lpstr">
      <vt:lpstr>Arial</vt:lpstr>
      <vt:lpstr>BlinkMacSystemFont</vt:lpstr>
      <vt:lpstr>Calibri</vt:lpstr>
      <vt:lpstr>Century Gothic</vt:lpstr>
      <vt:lpstr>Times New Roman</vt:lpstr>
      <vt:lpstr>Wingdings 2</vt:lpstr>
      <vt:lpstr>Cytat</vt:lpstr>
      <vt:lpstr>Demographic (population) ageing –  a comparative analysis of particular  populations of the V4 </vt:lpstr>
      <vt:lpstr>Agenda </vt:lpstr>
      <vt:lpstr>Introduction</vt:lpstr>
      <vt:lpstr>Research methodology </vt:lpstr>
      <vt:lpstr>Research methodology</vt:lpstr>
      <vt:lpstr>Causes of population ageing – a review of selected theories  </vt:lpstr>
      <vt:lpstr>Demographic aspects of population ageing in V4 countries, </vt:lpstr>
      <vt:lpstr>Prezentacja programu PowerPoint</vt:lpstr>
      <vt:lpstr>Assessment of the degree of population ageing in V4 countries</vt:lpstr>
      <vt:lpstr>Prezentacja programu PowerPoint</vt:lpstr>
      <vt:lpstr>The dynamics of population ageing in  the V4 countries </vt:lpstr>
      <vt:lpstr>Table 5. Change in the population by economic age groups, in V4 in the 1970 - 2019 period </vt:lpstr>
      <vt:lpstr>Prezentacja programu PowerPoint</vt:lpstr>
      <vt:lpstr>Conclusion</vt:lpstr>
      <vt:lpstr>Conclusion </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ANDREW</dc:creator>
  <cp:lastModifiedBy>ANDREW</cp:lastModifiedBy>
  <cp:revision>48</cp:revision>
  <dcterms:created xsi:type="dcterms:W3CDTF">2021-04-27T09:07:53Z</dcterms:created>
  <dcterms:modified xsi:type="dcterms:W3CDTF">2021-06-07T05:28:04Z</dcterms:modified>
</cp:coreProperties>
</file>