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Gill Sans"/>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97D655-B7DD-4078-9D7E-C31735E2229B}">
  <a:tblStyle styleId="{9C97D655-B7DD-4078-9D7E-C31735E222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GillSans-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Gill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e83f8b285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1e83f8b285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e83f8b285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e83f8b28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d9857d60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d9857d6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e9b861bcd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e9b861bc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d9857d60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d9857d60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d9857d608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d9857d60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d9857d608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d9857d60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d9857d608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d9857d60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accent1"/>
        </a:solidFill>
      </p:bgPr>
    </p:bg>
    <p:spTree>
      <p:nvGrpSpPr>
        <p:cNvPr id="13" name="Shape 13"/>
        <p:cNvGrpSpPr/>
        <p:nvPr/>
      </p:nvGrpSpPr>
      <p:grpSpPr>
        <a:xfrm>
          <a:off x="0" y="0"/>
          <a:ext cx="0" cy="0"/>
          <a:chOff x="0" y="0"/>
          <a:chExt cx="0" cy="0"/>
        </a:xfrm>
      </p:grpSpPr>
      <p:sp>
        <p:nvSpPr>
          <p:cNvPr id="14" name="Google Shape;14;p2" title="scalloped circle"/>
          <p:cNvSpPr/>
          <p:nvPr/>
        </p:nvSpPr>
        <p:spPr>
          <a:xfrm>
            <a:off x="3557016" y="630936"/>
            <a:ext cx="5235575" cy="5229225"/>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5" name="Google Shape;15;p2"/>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2"/>
              </a:buClr>
              <a:buSzPts val="10000"/>
              <a:buFont typeface="Impact"/>
              <a:buNone/>
              <a:defRPr sz="10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 type="subTitle"/>
          </p:nvPr>
        </p:nvSpPr>
        <p:spPr>
          <a:xfrm>
            <a:off x="2215045" y="5979196"/>
            <a:ext cx="8045373" cy="742279"/>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700"/>
              </a:spcBef>
              <a:spcAft>
                <a:spcPts val="0"/>
              </a:spcAft>
              <a:buSzPts val="2000"/>
              <a:buNone/>
              <a:defRPr b="1" i="0" sz="200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p:txBody>
      </p:sp>
      <p:sp>
        <p:nvSpPr>
          <p:cNvPr id="17" name="Google Shape;17;p2"/>
          <p:cNvSpPr txBox="1"/>
          <p:nvPr>
            <p:ph idx="10" type="dt"/>
          </p:nvPr>
        </p:nvSpPr>
        <p:spPr>
          <a:xfrm>
            <a:off x="1078523" y="6375679"/>
            <a:ext cx="2329722" cy="3484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5E0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4180332" y="6375679"/>
            <a:ext cx="4114800" cy="34579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895E0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5E04"/>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5E04"/>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5E04"/>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5E04"/>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5E04"/>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5E04"/>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5E04"/>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5E04"/>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5E04"/>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 title="left edge border"/>
          <p:cNvSpPr/>
          <p:nvPr/>
        </p:nvSpPr>
        <p:spPr>
          <a:xfrm>
            <a:off x="0" y="0"/>
            <a:ext cx="283464"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1"/>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 type="body"/>
          </p:nvPr>
        </p:nvSpPr>
        <p:spPr>
          <a:xfrm rot="5400000">
            <a:off x="4544043" y="-1006365"/>
            <a:ext cx="3593591" cy="1017832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2" name="Google Shape;82;p11"/>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
          <p:cNvSpPr txBox="1"/>
          <p:nvPr>
            <p:ph type="title"/>
          </p:nvPr>
        </p:nvSpPr>
        <p:spPr>
          <a:xfrm rot="5400000">
            <a:off x="8012185" y="2436522"/>
            <a:ext cx="5600404"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p:nvPr>
            <p:ph idx="1" type="body"/>
          </p:nvPr>
        </p:nvSpPr>
        <p:spPr>
          <a:xfrm rot="5400000">
            <a:off x="2653390" y="-1013705"/>
            <a:ext cx="5600405" cy="839258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8" name="Google Shape;88;p12"/>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2"/>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24" name="Google Shape;24;p3"/>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3242929" y="1073888"/>
            <a:ext cx="8187071" cy="40646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2"/>
              </a:buClr>
              <a:buSzPts val="8400"/>
              <a:buFont typeface="Impact"/>
              <a:buNone/>
              <a:defRPr sz="8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10179850" y="5197076"/>
            <a:ext cx="80400" cy="400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2000"/>
              <a:buNone/>
              <a:defRPr b="1" i="0" sz="2000" cap="none">
                <a:solidFill>
                  <a:schemeClr val="accent1"/>
                </a:solidFill>
              </a:defRPr>
            </a:lvl1pPr>
            <a:lvl2pPr indent="-228600" lvl="1" marL="914400" algn="l">
              <a:lnSpc>
                <a:spcPct val="110000"/>
              </a:lnSpc>
              <a:spcBef>
                <a:spcPts val="700"/>
              </a:spcBef>
              <a:spcAft>
                <a:spcPts val="0"/>
              </a:spcAft>
              <a:buSzPts val="2000"/>
              <a:buNone/>
              <a:defRPr sz="2000">
                <a:solidFill>
                  <a:schemeClr val="lt1"/>
                </a:solidFill>
              </a:defRPr>
            </a:lvl2pPr>
            <a:lvl3pPr indent="-228600" lvl="2" marL="1371600" algn="l">
              <a:lnSpc>
                <a:spcPct val="110000"/>
              </a:lnSpc>
              <a:spcBef>
                <a:spcPts val="700"/>
              </a:spcBef>
              <a:spcAft>
                <a:spcPts val="0"/>
              </a:spcAft>
              <a:buSzPts val="1800"/>
              <a:buNone/>
              <a:defRPr sz="1800">
                <a:solidFill>
                  <a:schemeClr val="lt1"/>
                </a:solidFill>
              </a:defRPr>
            </a:lvl3pPr>
            <a:lvl4pPr indent="-228600" lvl="3" marL="1828800" algn="l">
              <a:lnSpc>
                <a:spcPct val="110000"/>
              </a:lnSpc>
              <a:spcBef>
                <a:spcPts val="700"/>
              </a:spcBef>
              <a:spcAft>
                <a:spcPts val="0"/>
              </a:spcAft>
              <a:buSzPts val="1600"/>
              <a:buNone/>
              <a:defRPr sz="1600">
                <a:solidFill>
                  <a:schemeClr val="lt1"/>
                </a:solidFill>
              </a:defRPr>
            </a:lvl4pPr>
            <a:lvl5pPr indent="-228600" lvl="4" marL="2286000" algn="l">
              <a:lnSpc>
                <a:spcPct val="110000"/>
              </a:lnSpc>
              <a:spcBef>
                <a:spcPts val="700"/>
              </a:spcBef>
              <a:spcAft>
                <a:spcPts val="0"/>
              </a:spcAft>
              <a:buSzPts val="1600"/>
              <a:buNone/>
              <a:defRPr sz="1600">
                <a:solidFill>
                  <a:schemeClr val="lt1"/>
                </a:solidFill>
              </a:defRPr>
            </a:lvl5pPr>
            <a:lvl6pPr indent="-228600" lvl="5" marL="2743200" algn="l">
              <a:lnSpc>
                <a:spcPct val="110000"/>
              </a:lnSpc>
              <a:spcBef>
                <a:spcPts val="700"/>
              </a:spcBef>
              <a:spcAft>
                <a:spcPts val="0"/>
              </a:spcAft>
              <a:buSzPts val="1600"/>
              <a:buNone/>
              <a:defRPr sz="1600">
                <a:solidFill>
                  <a:schemeClr val="lt1"/>
                </a:solidFill>
              </a:defRPr>
            </a:lvl6pPr>
            <a:lvl7pPr indent="-228600" lvl="6" marL="3200400" algn="l">
              <a:lnSpc>
                <a:spcPct val="110000"/>
              </a:lnSpc>
              <a:spcBef>
                <a:spcPts val="700"/>
              </a:spcBef>
              <a:spcAft>
                <a:spcPts val="0"/>
              </a:spcAft>
              <a:buSzPts val="1600"/>
              <a:buNone/>
              <a:defRPr sz="1600">
                <a:solidFill>
                  <a:schemeClr val="lt1"/>
                </a:solidFill>
              </a:defRPr>
            </a:lvl7pPr>
            <a:lvl8pPr indent="-228600" lvl="7" marL="3657600" algn="l">
              <a:lnSpc>
                <a:spcPct val="110000"/>
              </a:lnSpc>
              <a:spcBef>
                <a:spcPts val="700"/>
              </a:spcBef>
              <a:spcAft>
                <a:spcPts val="0"/>
              </a:spcAft>
              <a:buSzPts val="1600"/>
              <a:buNone/>
              <a:defRPr sz="1600">
                <a:solidFill>
                  <a:schemeClr val="lt1"/>
                </a:solidFill>
              </a:defRPr>
            </a:lvl8pPr>
            <a:lvl9pPr indent="-228600" lvl="8" marL="4114800" algn="l">
              <a:lnSpc>
                <a:spcPct val="110000"/>
              </a:lnSpc>
              <a:spcBef>
                <a:spcPts val="700"/>
              </a:spcBef>
              <a:spcAft>
                <a:spcPts val="0"/>
              </a:spcAft>
              <a:buSzPts val="1600"/>
              <a:buNone/>
              <a:defRPr sz="1600">
                <a:solidFill>
                  <a:schemeClr val="lt1"/>
                </a:solidFill>
              </a:defRPr>
            </a:lvl9pPr>
          </a:lstStyle>
          <a:p/>
        </p:txBody>
      </p:sp>
      <p:sp>
        <p:nvSpPr>
          <p:cNvPr id="30" name="Google Shape;30;p4"/>
          <p:cNvSpPr txBox="1"/>
          <p:nvPr>
            <p:ph idx="10" type="dt"/>
          </p:nvPr>
        </p:nvSpPr>
        <p:spPr>
          <a:xfrm>
            <a:off x="3236546" y="6375679"/>
            <a:ext cx="1493947" cy="3484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5279064" y="6375679"/>
            <a:ext cx="4114800" cy="34579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9942434" y="6375679"/>
            <a:ext cx="1487566" cy="3457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grpSp>
        <p:nvGrpSpPr>
          <p:cNvPr id="33" name="Google Shape;33;p4" title="left scallop shape"/>
          <p:cNvGrpSpPr/>
          <p:nvPr/>
        </p:nvGrpSpPr>
        <p:grpSpPr>
          <a:xfrm>
            <a:off x="0" y="0"/>
            <a:ext cx="2814638" cy="6858000"/>
            <a:chOff x="0" y="0"/>
            <a:chExt cx="2814638" cy="6858000"/>
          </a:xfrm>
        </p:grpSpPr>
        <p:sp>
          <p:nvSpPr>
            <p:cNvPr id="34" name="Google Shape;34;p4" title="left scallop shape"/>
            <p:cNvSpPr/>
            <p:nvPr/>
          </p:nvSpPr>
          <p:spPr>
            <a:xfrm>
              <a:off x="0" y="0"/>
              <a:ext cx="2814638" cy="6858000"/>
            </a:xfrm>
            <a:custGeom>
              <a:rect b="b" l="l" r="r" t="t"/>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35" name="Google Shape;35;p4" title="left scallop inline"/>
            <p:cNvSpPr/>
            <p:nvPr/>
          </p:nvSpPr>
          <p:spPr>
            <a:xfrm>
              <a:off x="874382"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 type="body"/>
          </p:nvPr>
        </p:nvSpPr>
        <p:spPr>
          <a:xfrm>
            <a:off x="1257300"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39" name="Google Shape;39;p5"/>
          <p:cNvSpPr txBox="1"/>
          <p:nvPr>
            <p:ph idx="2" type="body"/>
          </p:nvPr>
        </p:nvSpPr>
        <p:spPr>
          <a:xfrm>
            <a:off x="6647796"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0" name="Google Shape;40;p5"/>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1252728" y="381000"/>
            <a:ext cx="10172700" cy="149351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 type="body"/>
          </p:nvPr>
        </p:nvSpPr>
        <p:spPr>
          <a:xfrm>
            <a:off x="1251678"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46" name="Google Shape;46;p6"/>
          <p:cNvSpPr txBox="1"/>
          <p:nvPr>
            <p:ph idx="2" type="body"/>
          </p:nvPr>
        </p:nvSpPr>
        <p:spPr>
          <a:xfrm>
            <a:off x="1257300"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7" name="Google Shape;47;p6"/>
          <p:cNvSpPr txBox="1"/>
          <p:nvPr>
            <p:ph idx="3" type="body"/>
          </p:nvPr>
        </p:nvSpPr>
        <p:spPr>
          <a:xfrm>
            <a:off x="6633864"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48" name="Google Shape;48;p6"/>
          <p:cNvSpPr txBox="1"/>
          <p:nvPr>
            <p:ph idx="4" type="body"/>
          </p:nvPr>
        </p:nvSpPr>
        <p:spPr>
          <a:xfrm>
            <a:off x="6633864"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9" name="Google Shape;49;p6"/>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9"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3" name="Google Shape;63;p9"/>
          <p:cNvSpPr txBox="1"/>
          <p:nvPr>
            <p:ph type="title"/>
          </p:nvPr>
        </p:nvSpPr>
        <p:spPr>
          <a:xfrm>
            <a:off x="8337884" y="457199"/>
            <a:ext cx="3092115" cy="119667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cap="none">
                <a:solidFill>
                  <a:schemeClr val="accent1"/>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765051" y="920377"/>
            <a:ext cx="6158418" cy="4985124"/>
          </a:xfrm>
          <a:prstGeom prst="rect">
            <a:avLst/>
          </a:prstGeom>
          <a:noFill/>
          <a:ln>
            <a:noFill/>
          </a:ln>
        </p:spPr>
        <p:txBody>
          <a:bodyPr anchorCtr="0" anchor="t" bIns="45700" lIns="91425" spcFirstLastPara="1" rIns="91425" wrap="square" tIns="45700">
            <a:normAutofit/>
          </a:bodyPr>
          <a:lstStyle>
            <a:lvl1pPr indent="-431800" lvl="0" marL="457200" algn="l">
              <a:lnSpc>
                <a:spcPct val="110000"/>
              </a:lnSpc>
              <a:spcBef>
                <a:spcPts val="700"/>
              </a:spcBef>
              <a:spcAft>
                <a:spcPts val="0"/>
              </a:spcAft>
              <a:buSzPts val="3200"/>
              <a:buChar char="•"/>
              <a:defRPr sz="3200"/>
            </a:lvl1pPr>
            <a:lvl2pPr indent="-406400" lvl="1" marL="914400" algn="l">
              <a:lnSpc>
                <a:spcPct val="110000"/>
              </a:lnSpc>
              <a:spcBef>
                <a:spcPts val="700"/>
              </a:spcBef>
              <a:spcAft>
                <a:spcPts val="0"/>
              </a:spcAft>
              <a:buSzPts val="2800"/>
              <a:buChar char="–"/>
              <a:defRPr sz="2800"/>
            </a:lvl2pPr>
            <a:lvl3pPr indent="-381000" lvl="2" marL="1371600" algn="l">
              <a:lnSpc>
                <a:spcPct val="110000"/>
              </a:lnSpc>
              <a:spcBef>
                <a:spcPts val="700"/>
              </a:spcBef>
              <a:spcAft>
                <a:spcPts val="0"/>
              </a:spcAft>
              <a:buSzPts val="2400"/>
              <a:buChar char="•"/>
              <a:defRPr sz="2400"/>
            </a:lvl3pPr>
            <a:lvl4pPr indent="-355600" lvl="3" marL="1828800" algn="l">
              <a:lnSpc>
                <a:spcPct val="110000"/>
              </a:lnSpc>
              <a:spcBef>
                <a:spcPts val="700"/>
              </a:spcBef>
              <a:spcAft>
                <a:spcPts val="0"/>
              </a:spcAft>
              <a:buSzPts val="2000"/>
              <a:buChar char="–"/>
              <a:defRPr sz="2000"/>
            </a:lvl4pPr>
            <a:lvl5pPr indent="-355600" lvl="4" marL="2286000" algn="l">
              <a:lnSpc>
                <a:spcPct val="110000"/>
              </a:lnSpc>
              <a:spcBef>
                <a:spcPts val="700"/>
              </a:spcBef>
              <a:spcAft>
                <a:spcPts val="0"/>
              </a:spcAft>
              <a:buSzPts val="2000"/>
              <a:buChar char="•"/>
              <a:defRPr sz="2000"/>
            </a:lvl5pPr>
            <a:lvl6pPr indent="-355600" lvl="5" marL="2743200" algn="l">
              <a:lnSpc>
                <a:spcPct val="110000"/>
              </a:lnSpc>
              <a:spcBef>
                <a:spcPts val="700"/>
              </a:spcBef>
              <a:spcAft>
                <a:spcPts val="0"/>
              </a:spcAft>
              <a:buSzPts val="2000"/>
              <a:buChar char="–"/>
              <a:defRPr sz="2000"/>
            </a:lvl6pPr>
            <a:lvl7pPr indent="-355600" lvl="6" marL="3200400" algn="l">
              <a:lnSpc>
                <a:spcPct val="110000"/>
              </a:lnSpc>
              <a:spcBef>
                <a:spcPts val="700"/>
              </a:spcBef>
              <a:spcAft>
                <a:spcPts val="0"/>
              </a:spcAft>
              <a:buSzPts val="2000"/>
              <a:buChar char="•"/>
              <a:defRPr sz="2000"/>
            </a:lvl7pPr>
            <a:lvl8pPr indent="-355600" lvl="7" marL="3657600" algn="l">
              <a:lnSpc>
                <a:spcPct val="110000"/>
              </a:lnSpc>
              <a:spcBef>
                <a:spcPts val="700"/>
              </a:spcBef>
              <a:spcAft>
                <a:spcPts val="0"/>
              </a:spcAft>
              <a:buSzPts val="2000"/>
              <a:buChar char="–"/>
              <a:defRPr sz="2000"/>
            </a:lvl8pPr>
            <a:lvl9pPr indent="-355600" lvl="8" marL="4114800" algn="l">
              <a:lnSpc>
                <a:spcPct val="110000"/>
              </a:lnSpc>
              <a:spcBef>
                <a:spcPts val="700"/>
              </a:spcBef>
              <a:spcAft>
                <a:spcPts val="0"/>
              </a:spcAft>
              <a:buSzPts val="2000"/>
              <a:buChar char="•"/>
              <a:defRPr sz="2000"/>
            </a:lvl9pPr>
          </a:lstStyle>
          <a:p/>
        </p:txBody>
      </p:sp>
      <p:sp>
        <p:nvSpPr>
          <p:cNvPr id="65" name="Google Shape;65;p9"/>
          <p:cNvSpPr txBox="1"/>
          <p:nvPr>
            <p:ph idx="2" type="body"/>
          </p:nvPr>
        </p:nvSpPr>
        <p:spPr>
          <a:xfrm>
            <a:off x="8337885" y="1741336"/>
            <a:ext cx="3092115"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66" name="Google Shape;66;p9"/>
          <p:cNvSpPr txBox="1"/>
          <p:nvPr>
            <p:ph idx="10" type="dt"/>
          </p:nvPr>
        </p:nvSpPr>
        <p:spPr>
          <a:xfrm>
            <a:off x="765051" y="6375679"/>
            <a:ext cx="1233355" cy="3484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2103620" y="6375679"/>
            <a:ext cx="3482179" cy="34579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5691014" y="6375679"/>
            <a:ext cx="1232456" cy="3457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9"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0" name="Shape 70"/>
        <p:cNvGrpSpPr/>
        <p:nvPr/>
      </p:nvGrpSpPr>
      <p:grpSpPr>
        <a:xfrm>
          <a:off x="0" y="0"/>
          <a:ext cx="0" cy="0"/>
          <a:chOff x="0" y="0"/>
          <a:chExt cx="0" cy="0"/>
        </a:xfrm>
      </p:grpSpPr>
      <p:sp>
        <p:nvSpPr>
          <p:cNvPr id="71" name="Google Shape;71;p10"/>
          <p:cNvSpPr/>
          <p:nvPr>
            <p:ph idx="2" type="pic"/>
          </p:nvPr>
        </p:nvSpPr>
        <p:spPr>
          <a:xfrm>
            <a:off x="283464" y="0"/>
            <a:ext cx="7355585" cy="6857999"/>
          </a:xfrm>
          <a:prstGeom prst="rect">
            <a:avLst/>
          </a:prstGeom>
          <a:noFill/>
          <a:ln>
            <a:noFill/>
          </a:ln>
        </p:spPr>
        <p:txBody>
          <a:bodyPr anchorCtr="0" anchor="t" bIns="45700" lIns="91425" spcFirstLastPara="1" rIns="91425" wrap="square" tIns="45700">
            <a:noAutofit/>
          </a:bodyPr>
          <a:lstStyle>
            <a:lvl1pPr lvl="0" marR="0" rtl="0" algn="l">
              <a:lnSpc>
                <a:spcPct val="110000"/>
              </a:lnSpc>
              <a:spcBef>
                <a:spcPts val="700"/>
              </a:spcBef>
              <a:spcAft>
                <a:spcPts val="0"/>
              </a:spcAft>
              <a:buClr>
                <a:schemeClr val="dk2"/>
              </a:buClr>
              <a:buSzPts val="3200"/>
              <a:buFont typeface="Arial"/>
              <a:buNone/>
              <a:defRPr b="0" i="0" sz="3200" u="none" cap="none" strike="noStrike">
                <a:solidFill>
                  <a:srgbClr val="595959"/>
                </a:solidFill>
                <a:latin typeface="Gill Sans"/>
                <a:ea typeface="Gill Sans"/>
                <a:cs typeface="Gill Sans"/>
                <a:sym typeface="Gill Sans"/>
              </a:defRPr>
            </a:lvl1pPr>
            <a:lvl2pPr lvl="1" marR="0" rtl="0" algn="l">
              <a:lnSpc>
                <a:spcPct val="110000"/>
              </a:lnSpc>
              <a:spcBef>
                <a:spcPts val="700"/>
              </a:spcBef>
              <a:spcAft>
                <a:spcPts val="0"/>
              </a:spcAft>
              <a:buClr>
                <a:schemeClr val="dk2"/>
              </a:buClr>
              <a:buSzPts val="2800"/>
              <a:buFont typeface="Gill Sans"/>
              <a:buNone/>
              <a:defRPr b="0" i="0" sz="2800" u="none" cap="none" strike="noStrike">
                <a:solidFill>
                  <a:srgbClr val="595959"/>
                </a:solidFill>
                <a:latin typeface="Gill Sans"/>
                <a:ea typeface="Gill Sans"/>
                <a:cs typeface="Gill Sans"/>
                <a:sym typeface="Gill Sans"/>
              </a:defRPr>
            </a:lvl2pPr>
            <a:lvl3pPr lvl="2" marR="0" rtl="0" algn="l">
              <a:lnSpc>
                <a:spcPct val="110000"/>
              </a:lnSpc>
              <a:spcBef>
                <a:spcPts val="700"/>
              </a:spcBef>
              <a:spcAft>
                <a:spcPts val="0"/>
              </a:spcAft>
              <a:buClr>
                <a:schemeClr val="dk2"/>
              </a:buClr>
              <a:buSzPts val="2400"/>
              <a:buFont typeface="Arial"/>
              <a:buNone/>
              <a:defRPr b="0" i="0" sz="2400" u="none" cap="none" strike="noStrike">
                <a:solidFill>
                  <a:srgbClr val="595959"/>
                </a:solidFill>
                <a:latin typeface="Gill Sans"/>
                <a:ea typeface="Gill Sans"/>
                <a:cs typeface="Gill Sans"/>
                <a:sym typeface="Gill Sans"/>
              </a:defRPr>
            </a:lvl3pPr>
            <a:lvl4pPr lvl="3"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4pPr>
            <a:lvl5pPr lvl="4"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5pPr>
            <a:lvl6pPr lvl="5"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6pPr>
            <a:lvl7pPr lvl="6"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7pPr>
            <a:lvl8pPr lvl="7"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8pPr>
            <a:lvl9pPr lvl="8"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9pPr>
          </a:lstStyle>
          <a:p/>
        </p:txBody>
      </p:sp>
      <p:sp>
        <p:nvSpPr>
          <p:cNvPr id="72" name="Google Shape;72;p10"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3" name="Google Shape;73;p10"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0"/>
          <p:cNvSpPr txBox="1"/>
          <p:nvPr>
            <p:ph type="title"/>
          </p:nvPr>
        </p:nvSpPr>
        <p:spPr>
          <a:xfrm>
            <a:off x="8337883" y="457200"/>
            <a:ext cx="3092117" cy="119667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a:solidFill>
                  <a:schemeClr val="accent1"/>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 type="body"/>
          </p:nvPr>
        </p:nvSpPr>
        <p:spPr>
          <a:xfrm>
            <a:off x="8337883" y="1741336"/>
            <a:ext cx="3092117"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76" name="Google Shape;76;p10"/>
          <p:cNvSpPr txBox="1"/>
          <p:nvPr>
            <p:ph idx="10" type="dt"/>
          </p:nvPr>
        </p:nvSpPr>
        <p:spPr>
          <a:xfrm>
            <a:off x="765950" y="6375679"/>
            <a:ext cx="1232456" cy="3484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txBox="1"/>
          <p:nvPr>
            <p:ph idx="11" type="ftr"/>
          </p:nvPr>
        </p:nvSpPr>
        <p:spPr>
          <a:xfrm>
            <a:off x="2103621" y="6375679"/>
            <a:ext cx="3482178" cy="34579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0"/>
          <p:cNvSpPr txBox="1"/>
          <p:nvPr>
            <p:ph idx="12" type="sldNum"/>
          </p:nvPr>
        </p:nvSpPr>
        <p:spPr>
          <a:xfrm>
            <a:off x="5687568" y="6375679"/>
            <a:ext cx="1234440" cy="3457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Gill Sans"/>
                <a:ea typeface="Gill Sans"/>
                <a:cs typeface="Gill Sans"/>
                <a:sym typeface="Gill Sans"/>
              </a:defRPr>
            </a:lvl1pPr>
            <a:lvl2pPr indent="-342900" lvl="1" marL="914400" marR="0" rtl="0" algn="l">
              <a:lnSpc>
                <a:spcPct val="110000"/>
              </a:lnSpc>
              <a:spcBef>
                <a:spcPts val="700"/>
              </a:spcBef>
              <a:spcAft>
                <a:spcPts val="0"/>
              </a:spcAft>
              <a:buClr>
                <a:schemeClr val="dk2"/>
              </a:buClr>
              <a:buSzPts val="1800"/>
              <a:buFont typeface="Gill Sans"/>
              <a:buChar char="–"/>
              <a:defRPr b="0" i="0" sz="1800" u="none" cap="none" strike="noStrike">
                <a:solidFill>
                  <a:srgbClr val="595959"/>
                </a:solidFill>
                <a:latin typeface="Gill Sans"/>
                <a:ea typeface="Gill Sans"/>
                <a:cs typeface="Gill Sans"/>
                <a:sym typeface="Gill Sans"/>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Gill Sans"/>
                <a:ea typeface="Gill Sans"/>
                <a:cs typeface="Gill Sans"/>
                <a:sym typeface="Gill Sans"/>
              </a:defRPr>
            </a:lvl3pPr>
            <a:lvl4pPr indent="-317500" lvl="3" marL="18288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5pPr>
            <a:lvl6pPr indent="-317500" lvl="5" marL="27432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7pPr>
            <a:lvl8pPr indent="-317500" lvl="7" marL="36576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9pPr>
          </a:lstStyle>
          <a:p/>
        </p:txBody>
      </p:sp>
      <p:sp>
        <p:nvSpPr>
          <p:cNvPr id="8" name="Google Shape;8;p1"/>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9" name="Google Shape;9;p1"/>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595959"/>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title="Left scallop edge"/>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2" name="Google Shape;12;p1" title="right edge border"/>
          <p:cNvSpPr/>
          <p:nvPr/>
        </p:nvSpPr>
        <p:spPr>
          <a:xfrm>
            <a:off x="11908536"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michalkosinski.com/dataminingtutoria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4" name="Shape 94"/>
        <p:cNvGrpSpPr/>
        <p:nvPr/>
      </p:nvGrpSpPr>
      <p:grpSpPr>
        <a:xfrm>
          <a:off x="0" y="0"/>
          <a:ext cx="0" cy="0"/>
          <a:chOff x="0" y="0"/>
          <a:chExt cx="0" cy="0"/>
        </a:xfrm>
      </p:grpSpPr>
      <p:sp>
        <p:nvSpPr>
          <p:cNvPr id="95" name="Google Shape;95;p13"/>
          <p:cNvSpPr/>
          <p:nvPr/>
        </p:nvSpPr>
        <p:spPr>
          <a:xfrm>
            <a:off x="0" y="0"/>
            <a:ext cx="12191999"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descr="Books stacked on a table" id="96" name="Google Shape;96;p13"/>
          <p:cNvPicPr preferRelativeResize="0"/>
          <p:nvPr/>
        </p:nvPicPr>
        <p:blipFill rotWithShape="1">
          <a:blip r:embed="rId3">
            <a:alphaModFix/>
          </a:blip>
          <a:srcRect b="0" l="32360" r="30370" t="0"/>
          <a:stretch/>
        </p:blipFill>
        <p:spPr>
          <a:xfrm>
            <a:off x="8362943" y="10"/>
            <a:ext cx="3829059" cy="6857990"/>
          </a:xfrm>
          <a:prstGeom prst="rect">
            <a:avLst/>
          </a:prstGeom>
          <a:noFill/>
          <a:ln>
            <a:noFill/>
          </a:ln>
        </p:spPr>
      </p:pic>
      <p:sp>
        <p:nvSpPr>
          <p:cNvPr id="97" name="Google Shape;97;p13"/>
          <p:cNvSpPr/>
          <p:nvPr/>
        </p:nvSpPr>
        <p:spPr>
          <a:xfrm flipH="1">
            <a:off x="0" y="0"/>
            <a:ext cx="9807836" cy="6858000"/>
          </a:xfrm>
          <a:custGeom>
            <a:rect b="b" l="l" r="r" t="t"/>
            <a:pathLst>
              <a:path extrusionOk="0" h="6858000" w="9807836">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a:noFill/>
          </a:ln>
        </p:spPr>
      </p:sp>
      <p:sp>
        <p:nvSpPr>
          <p:cNvPr id="98" name="Google Shape;98;p13"/>
          <p:cNvSpPr txBox="1"/>
          <p:nvPr>
            <p:ph type="ctrTitle"/>
          </p:nvPr>
        </p:nvSpPr>
        <p:spPr>
          <a:xfrm>
            <a:off x="283475" y="2286000"/>
            <a:ext cx="8697900" cy="3777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500"/>
              <a:buFont typeface="Impact"/>
              <a:buNone/>
            </a:pPr>
            <a:r>
              <a:rPr lang="en-US" sz="5100"/>
              <a:t>CSE 573: Semantic Web Mining</a:t>
            </a:r>
            <a:br>
              <a:rPr lang="en-US" sz="5500"/>
            </a:br>
            <a:r>
              <a:rPr lang="en-US" sz="5500"/>
              <a:t> </a:t>
            </a:r>
            <a:br>
              <a:rPr lang="en-US" sz="5500"/>
            </a:br>
            <a:endParaRPr/>
          </a:p>
        </p:txBody>
      </p:sp>
      <p:sp>
        <p:nvSpPr>
          <p:cNvPr id="99" name="Google Shape;99;p13"/>
          <p:cNvSpPr txBox="1"/>
          <p:nvPr>
            <p:ph idx="1" type="subTitle"/>
          </p:nvPr>
        </p:nvSpPr>
        <p:spPr>
          <a:xfrm>
            <a:off x="544428" y="5534350"/>
            <a:ext cx="7818600" cy="742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lang="en-US"/>
              <a:t> </a:t>
            </a:r>
            <a:endParaRPr/>
          </a:p>
          <a:p>
            <a:pPr indent="0" lvl="0" marL="0" rtl="0" algn="l">
              <a:lnSpc>
                <a:spcPct val="100000"/>
              </a:lnSpc>
              <a:spcBef>
                <a:spcPts val="0"/>
              </a:spcBef>
              <a:spcAft>
                <a:spcPts val="0"/>
              </a:spcAft>
              <a:buSzPts val="2000"/>
              <a:buNone/>
            </a:pPr>
            <a:r>
              <a:t/>
            </a:r>
            <a:endParaRPr/>
          </a:p>
        </p:txBody>
      </p:sp>
      <p:sp>
        <p:nvSpPr>
          <p:cNvPr id="100" name="Google Shape;100;p13"/>
          <p:cNvSpPr/>
          <p:nvPr/>
        </p:nvSpPr>
        <p:spPr>
          <a:xfrm>
            <a:off x="0" y="0"/>
            <a:ext cx="283464"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3"/>
          <p:cNvSpPr/>
          <p:nvPr/>
        </p:nvSpPr>
        <p:spPr>
          <a:xfrm flipH="1">
            <a:off x="8433061"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lt2"/>
          </a:soli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50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700"/>
                                        <p:tgtEl>
                                          <p:spTgt spid="99">
                                            <p:txEl>
                                              <p:pRg end="0" st="0"/>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700"/>
                                        <p:tgtEl>
                                          <p:spTgt spid="99">
                                            <p:txEl>
                                              <p:pRg end="1" st="1"/>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98"/>
                                        </p:tgtEl>
                                        <p:attrNameLst>
                                          <p:attrName>style.visibility</p:attrName>
                                        </p:attrNameLst>
                                      </p:cBhvr>
                                      <p:to>
                                        <p:strVal val="visible"/>
                                      </p:to>
                                    </p:set>
                                    <p:animEffect filter="fade" transition="in">
                                      <p:cBhvr>
                                        <p:cTn dur="7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1251678" y="382385"/>
            <a:ext cx="10178400" cy="149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References</a:t>
            </a:r>
            <a:endParaRPr/>
          </a:p>
        </p:txBody>
      </p:sp>
      <p:sp>
        <p:nvSpPr>
          <p:cNvPr id="155" name="Google Shape;155;p22"/>
          <p:cNvSpPr txBox="1"/>
          <p:nvPr>
            <p:ph idx="1" type="body"/>
          </p:nvPr>
        </p:nvSpPr>
        <p:spPr>
          <a:xfrm>
            <a:off x="1251675" y="1339450"/>
            <a:ext cx="10178400" cy="454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700"/>
              </a:spcBef>
              <a:spcAft>
                <a:spcPts val="0"/>
              </a:spcAft>
              <a:buSzPts val="1018"/>
              <a:buNone/>
            </a:pPr>
            <a:r>
              <a:rPr lang="en-US" sz="1900">
                <a:solidFill>
                  <a:schemeClr val="dk2"/>
                </a:solidFill>
              </a:rPr>
              <a:t>[1] Michal Kosinski, Yilun Wang, Himabindu Lakkaraju, and Jure Leskovec, ”Mining Big Data to Extract Patterns and Predict Real-Life Outcomes”, 2016. </a:t>
            </a:r>
            <a:endParaRPr sz="1900">
              <a:solidFill>
                <a:schemeClr val="dk2"/>
              </a:solidFill>
            </a:endParaRPr>
          </a:p>
          <a:p>
            <a:pPr indent="0" lvl="0" marL="0" rtl="0" algn="l">
              <a:lnSpc>
                <a:spcPct val="100000"/>
              </a:lnSpc>
              <a:spcBef>
                <a:spcPts val="700"/>
              </a:spcBef>
              <a:spcAft>
                <a:spcPts val="0"/>
              </a:spcAft>
              <a:buSzPts val="1018"/>
              <a:buNone/>
            </a:pPr>
            <a:r>
              <a:rPr lang="en-US" sz="1900">
                <a:solidFill>
                  <a:schemeClr val="dk2"/>
                </a:solidFill>
              </a:rPr>
              <a:t>[2] Michal Kosinski, https://www.michalkosinski.com/data-mining-tutorial, R code </a:t>
            </a:r>
            <a:endParaRPr sz="1900">
              <a:solidFill>
                <a:schemeClr val="dk2"/>
              </a:solidFill>
            </a:endParaRPr>
          </a:p>
          <a:p>
            <a:pPr indent="0" lvl="0" marL="0" rtl="0" algn="l">
              <a:lnSpc>
                <a:spcPct val="100000"/>
              </a:lnSpc>
              <a:spcBef>
                <a:spcPts val="700"/>
              </a:spcBef>
              <a:spcAft>
                <a:spcPts val="0"/>
              </a:spcAft>
              <a:buSzPts val="1018"/>
              <a:buNone/>
            </a:pPr>
            <a:r>
              <a:rPr lang="en-US" sz="1900">
                <a:solidFill>
                  <a:schemeClr val="dk2"/>
                </a:solidFill>
              </a:rPr>
              <a:t>[3] Dimensionality reduction techniques, 11-dimensionality-reduction-techniques-you-shouldknow-in-2021 </a:t>
            </a:r>
            <a:endParaRPr sz="1900">
              <a:solidFill>
                <a:schemeClr val="dk2"/>
              </a:solidFill>
            </a:endParaRPr>
          </a:p>
          <a:p>
            <a:pPr indent="0" lvl="0" marL="0" rtl="0" algn="l">
              <a:lnSpc>
                <a:spcPct val="100000"/>
              </a:lnSpc>
              <a:spcBef>
                <a:spcPts val="700"/>
              </a:spcBef>
              <a:spcAft>
                <a:spcPts val="0"/>
              </a:spcAft>
              <a:buSzPts val="1018"/>
              <a:buNone/>
            </a:pPr>
            <a:r>
              <a:rPr lang="en-US" sz="1900">
                <a:solidFill>
                  <a:schemeClr val="dk2"/>
                </a:solidFill>
              </a:rPr>
              <a:t>[4] Clustering Algorithms, 17 Clustering Algorithms Used In Data Science and Mining </a:t>
            </a:r>
            <a:endParaRPr sz="1900">
              <a:solidFill>
                <a:schemeClr val="dk2"/>
              </a:solidFill>
            </a:endParaRPr>
          </a:p>
          <a:p>
            <a:pPr indent="0" lvl="0" marL="0" rtl="0" algn="l">
              <a:lnSpc>
                <a:spcPct val="100000"/>
              </a:lnSpc>
              <a:spcBef>
                <a:spcPts val="700"/>
              </a:spcBef>
              <a:spcAft>
                <a:spcPts val="0"/>
              </a:spcAft>
              <a:buSzPts val="1018"/>
              <a:buNone/>
            </a:pPr>
            <a:r>
              <a:rPr lang="en-US" sz="1900">
                <a:solidFill>
                  <a:schemeClr val="dk2"/>
                </a:solidFill>
              </a:rPr>
              <a:t>[5] Golbeck, Jennifer, et al. ”Predicting personality from twitter.” Privacy, Security, Risk and Trust (PASSAT) and 2011 IEEE Third Inernational Conference on Social Computing (SocialCom), 2011 IEEE Third International Conference on. IEEE, 2011. </a:t>
            </a:r>
            <a:endParaRPr sz="1900">
              <a:solidFill>
                <a:schemeClr val="dk2"/>
              </a:solidFill>
            </a:endParaRPr>
          </a:p>
          <a:p>
            <a:pPr indent="0" lvl="0" marL="0" rtl="0" algn="l">
              <a:lnSpc>
                <a:spcPct val="100000"/>
              </a:lnSpc>
              <a:spcBef>
                <a:spcPts val="700"/>
              </a:spcBef>
              <a:spcAft>
                <a:spcPts val="0"/>
              </a:spcAft>
              <a:buSzPts val="1018"/>
              <a:buNone/>
            </a:pPr>
            <a:r>
              <a:rPr lang="en-US" sz="1900">
                <a:solidFill>
                  <a:schemeClr val="dk2"/>
                </a:solidFill>
              </a:rPr>
              <a:t>[6] Quercia, Daniele, et al. ”Our Twitter profiles, our selves: Predicting personality with Twitter.”Privacy, Security, Risk and Trust (PASSAT) and 2011 IEEE Third InernationalConference on Social Computing (SocialCom), 2011 IEEE Third International Conference on. IEEE, 2011. </a:t>
            </a:r>
            <a:endParaRPr sz="1900">
              <a:solidFill>
                <a:schemeClr val="dk2"/>
              </a:solidFill>
            </a:endParaRPr>
          </a:p>
          <a:p>
            <a:pPr indent="0" lvl="0" marL="0" rtl="0" algn="l">
              <a:lnSpc>
                <a:spcPct val="100000"/>
              </a:lnSpc>
              <a:spcBef>
                <a:spcPts val="700"/>
              </a:spcBef>
              <a:spcAft>
                <a:spcPts val="0"/>
              </a:spcAft>
              <a:buSzPts val="1018"/>
              <a:buNone/>
            </a:pPr>
            <a:r>
              <a:rPr lang="en-US" sz="1900">
                <a:solidFill>
                  <a:schemeClr val="dk2"/>
                </a:solidFill>
              </a:rPr>
              <a:t>[7] OCEAN traits the-big-five-personality-dimensions </a:t>
            </a:r>
            <a:endParaRPr sz="1900">
              <a:solidFill>
                <a:schemeClr val="dk2"/>
              </a:solidFill>
            </a:endParaRPr>
          </a:p>
          <a:p>
            <a:pPr indent="0" lvl="0" marL="0" rtl="0" algn="l">
              <a:lnSpc>
                <a:spcPct val="100000"/>
              </a:lnSpc>
              <a:spcBef>
                <a:spcPts val="700"/>
              </a:spcBef>
              <a:spcAft>
                <a:spcPts val="0"/>
              </a:spcAft>
              <a:buSzPts val="1018"/>
              <a:buNone/>
            </a:pPr>
            <a:r>
              <a:rPr lang="en-US" sz="1900">
                <a:solidFill>
                  <a:schemeClr val="dk2"/>
                </a:solidFill>
              </a:rPr>
              <a:t>[8] Statista Facebook DAU statistic</a:t>
            </a:r>
            <a:endParaRPr sz="1900">
              <a:solidFill>
                <a:schemeClr val="dk2"/>
              </a:solidFill>
            </a:endParaRPr>
          </a:p>
          <a:p>
            <a:pPr indent="0" lvl="0" marL="0" rtl="0" algn="l">
              <a:lnSpc>
                <a:spcPct val="100000"/>
              </a:lnSpc>
              <a:spcBef>
                <a:spcPts val="700"/>
              </a:spcBef>
              <a:spcAft>
                <a:spcPts val="0"/>
              </a:spcAft>
              <a:buSzPts val="1018"/>
              <a:buNone/>
            </a:pPr>
            <a:r>
              <a:rPr lang="en-US" sz="1900">
                <a:solidFill>
                  <a:schemeClr val="dk2"/>
                </a:solidFill>
              </a:rPr>
              <a:t>[9]https://blog.adioma.com/5-personality-traits-infographic/</a:t>
            </a:r>
            <a:endParaRPr sz="19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242925" y="1073897"/>
            <a:ext cx="8187000" cy="29445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THE END</a:t>
            </a:r>
            <a:endParaRPr/>
          </a:p>
        </p:txBody>
      </p:sp>
      <p:sp>
        <p:nvSpPr>
          <p:cNvPr id="161" name="Google Shape;161;p23"/>
          <p:cNvSpPr txBox="1"/>
          <p:nvPr>
            <p:ph idx="1" type="body"/>
          </p:nvPr>
        </p:nvSpPr>
        <p:spPr>
          <a:xfrm>
            <a:off x="12313450" y="5197076"/>
            <a:ext cx="80400" cy="400200"/>
          </a:xfrm>
          <a:prstGeom prst="rect">
            <a:avLst/>
          </a:prstGeom>
        </p:spPr>
        <p:txBody>
          <a:bodyPr anchorCtr="0" anchor="t" bIns="45700" lIns="91425" spcFirstLastPara="1" rIns="91425" wrap="square" tIns="45700">
            <a:normAutofit fontScale="40000" lnSpcReduction="10000"/>
          </a:bodyPr>
          <a:lstStyle/>
          <a:p>
            <a:pPr indent="0" lvl="0" marL="0" rtl="0" algn="l">
              <a:spcBef>
                <a:spcPts val="700"/>
              </a:spcBef>
              <a:spcAft>
                <a:spcPts val="0"/>
              </a:spcAft>
              <a:buNone/>
            </a:pPr>
            <a:r>
              <a:rPr lang="en-US"/>
              <a:t> </a:t>
            </a:r>
            <a:endParaRPr/>
          </a:p>
          <a:p>
            <a:pPr indent="0" lvl="0" marL="0" rtl="0" algn="l">
              <a:spcBef>
                <a:spcPts val="7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type="ctrTitle"/>
          </p:nvPr>
        </p:nvSpPr>
        <p:spPr>
          <a:xfrm>
            <a:off x="1078525" y="1098399"/>
            <a:ext cx="10318500" cy="245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700"/>
              <a:t>Group 6</a:t>
            </a:r>
            <a:endParaRPr sz="3700"/>
          </a:p>
          <a:p>
            <a:pPr indent="0" lvl="0" marL="0" rtl="0" algn="ctr">
              <a:spcBef>
                <a:spcPts val="0"/>
              </a:spcBef>
              <a:spcAft>
                <a:spcPts val="0"/>
              </a:spcAft>
              <a:buNone/>
            </a:pPr>
            <a:r>
              <a:rPr lang="en-US" sz="3700"/>
              <a:t>Project 21: Personality Classification with Social Media</a:t>
            </a:r>
            <a:endParaRPr sz="3700"/>
          </a:p>
        </p:txBody>
      </p:sp>
      <p:sp>
        <p:nvSpPr>
          <p:cNvPr id="107" name="Google Shape;107;p14"/>
          <p:cNvSpPr txBox="1"/>
          <p:nvPr>
            <p:ph idx="1" type="subTitle"/>
          </p:nvPr>
        </p:nvSpPr>
        <p:spPr>
          <a:xfrm>
            <a:off x="1078525" y="3201300"/>
            <a:ext cx="10146000" cy="3520200"/>
          </a:xfrm>
          <a:prstGeom prst="rect">
            <a:avLst/>
          </a:prstGeom>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None/>
            </a:pPr>
            <a:r>
              <a:rPr b="0" lang="en-US" sz="3850">
                <a:latin typeface="Impact"/>
                <a:ea typeface="Impact"/>
                <a:cs typeface="Impact"/>
                <a:sym typeface="Impact"/>
              </a:rPr>
              <a:t>Group Members:</a:t>
            </a:r>
            <a:endParaRPr b="0" sz="3850">
              <a:latin typeface="Impact"/>
              <a:ea typeface="Impact"/>
              <a:cs typeface="Impact"/>
              <a:sym typeface="Impact"/>
            </a:endParaRPr>
          </a:p>
          <a:p>
            <a:pPr indent="0" lvl="0" marL="0" rtl="0" algn="l">
              <a:spcBef>
                <a:spcPts val="0"/>
              </a:spcBef>
              <a:spcAft>
                <a:spcPts val="0"/>
              </a:spcAft>
              <a:buClr>
                <a:schemeClr val="dk1"/>
              </a:buClr>
              <a:buSzPct val="85000"/>
              <a:buFont typeface="Arial"/>
              <a:buNone/>
            </a:pPr>
            <a:r>
              <a:t/>
            </a:r>
            <a:endParaRPr u="sng">
              <a:solidFill>
                <a:srgbClr val="595959"/>
              </a:solidFill>
            </a:endParaRPr>
          </a:p>
          <a:p>
            <a:pPr indent="-378503" lvl="0" marL="457200" rtl="0" algn="l">
              <a:spcBef>
                <a:spcPts val="1500"/>
              </a:spcBef>
              <a:spcAft>
                <a:spcPts val="0"/>
              </a:spcAft>
              <a:buSzPct val="100000"/>
              <a:buAutoNum type="arabicPeriod"/>
            </a:pPr>
            <a:r>
              <a:rPr b="0" lang="en-US" sz="2777">
                <a:solidFill>
                  <a:srgbClr val="595959"/>
                </a:solidFill>
              </a:rPr>
              <a:t>Kampally Sreshta Chowdary, 1224031900</a:t>
            </a:r>
            <a:endParaRPr b="0" sz="2777">
              <a:solidFill>
                <a:srgbClr val="595959"/>
              </a:solidFill>
            </a:endParaRPr>
          </a:p>
          <a:p>
            <a:pPr indent="-378503" lvl="0" marL="457200" rtl="0" algn="l">
              <a:spcBef>
                <a:spcPts val="0"/>
              </a:spcBef>
              <a:spcAft>
                <a:spcPts val="0"/>
              </a:spcAft>
              <a:buSzPct val="100000"/>
              <a:buAutoNum type="arabicPeriod"/>
            </a:pPr>
            <a:r>
              <a:rPr b="0" lang="en-US" sz="2777">
                <a:solidFill>
                  <a:srgbClr val="595959"/>
                </a:solidFill>
              </a:rPr>
              <a:t>Kunj Patel, 1213184152</a:t>
            </a:r>
            <a:endParaRPr b="0" sz="2777">
              <a:solidFill>
                <a:srgbClr val="595959"/>
              </a:solidFill>
            </a:endParaRPr>
          </a:p>
          <a:p>
            <a:pPr indent="-378503" lvl="0" marL="457200" rtl="0" algn="l">
              <a:spcBef>
                <a:spcPts val="0"/>
              </a:spcBef>
              <a:spcAft>
                <a:spcPts val="0"/>
              </a:spcAft>
              <a:buSzPct val="100000"/>
              <a:buAutoNum type="arabicPeriod"/>
            </a:pPr>
            <a:r>
              <a:rPr b="0" lang="en-US" sz="2777">
                <a:solidFill>
                  <a:srgbClr val="595959"/>
                </a:solidFill>
              </a:rPr>
              <a:t>Phani Rohitha Kaza, 1219915970</a:t>
            </a:r>
            <a:endParaRPr b="0" sz="2777">
              <a:solidFill>
                <a:srgbClr val="595959"/>
              </a:solidFill>
            </a:endParaRPr>
          </a:p>
          <a:p>
            <a:pPr indent="-378503" lvl="0" marL="457200" rtl="0" algn="l">
              <a:spcBef>
                <a:spcPts val="0"/>
              </a:spcBef>
              <a:spcAft>
                <a:spcPts val="0"/>
              </a:spcAft>
              <a:buSzPct val="100000"/>
              <a:buAutoNum type="arabicPeriod"/>
            </a:pPr>
            <a:r>
              <a:rPr b="0" lang="en-US" sz="2777">
                <a:solidFill>
                  <a:srgbClr val="595959"/>
                </a:solidFill>
              </a:rPr>
              <a:t>Prakruti Singh Thakur, 1222301340</a:t>
            </a:r>
            <a:endParaRPr b="0" sz="2777">
              <a:solidFill>
                <a:srgbClr val="595959"/>
              </a:solidFill>
            </a:endParaRPr>
          </a:p>
          <a:p>
            <a:pPr indent="-378503" lvl="0" marL="457200" rtl="0" algn="l">
              <a:spcBef>
                <a:spcPts val="0"/>
              </a:spcBef>
              <a:spcAft>
                <a:spcPts val="0"/>
              </a:spcAft>
              <a:buSzPct val="100000"/>
              <a:buAutoNum type="arabicPeriod"/>
            </a:pPr>
            <a:r>
              <a:rPr b="0" lang="en-US" sz="2777">
                <a:solidFill>
                  <a:srgbClr val="595959"/>
                </a:solidFill>
              </a:rPr>
              <a:t>Sai Ajitesh Krovvidi, 1219320388</a:t>
            </a:r>
            <a:endParaRPr b="0" sz="2777">
              <a:solidFill>
                <a:srgbClr val="595959"/>
              </a:solidFill>
            </a:endParaRPr>
          </a:p>
          <a:p>
            <a:pPr indent="-378503" lvl="0" marL="457200" rtl="0" algn="l">
              <a:spcBef>
                <a:spcPts val="0"/>
              </a:spcBef>
              <a:spcAft>
                <a:spcPts val="0"/>
              </a:spcAft>
              <a:buSzPct val="100000"/>
              <a:buAutoNum type="arabicPeriod"/>
            </a:pPr>
            <a:r>
              <a:rPr b="0" lang="en-US" sz="2777">
                <a:solidFill>
                  <a:srgbClr val="595959"/>
                </a:solidFill>
              </a:rPr>
              <a:t>Ankit Sharma, 1219472813</a:t>
            </a:r>
            <a:endParaRPr b="0" sz="2777">
              <a:solidFill>
                <a:srgbClr val="595959"/>
              </a:solidFill>
            </a:endParaRPr>
          </a:p>
          <a:p>
            <a:pPr indent="0" lvl="0" marL="0" rtl="0" algn="l">
              <a:lnSpc>
                <a:spcPct val="90000"/>
              </a:lnSpc>
              <a:spcBef>
                <a:spcPts val="0"/>
              </a:spcBef>
              <a:spcAft>
                <a:spcPts val="0"/>
              </a:spcAft>
              <a:buNone/>
            </a:pPr>
            <a:r>
              <a:t/>
            </a:r>
            <a:endParaRPr b="0" sz="5100">
              <a:latin typeface="Impact"/>
              <a:ea typeface="Impact"/>
              <a:cs typeface="Impact"/>
              <a:sym typeface="Impact"/>
            </a:endParaRPr>
          </a:p>
          <a:p>
            <a:pPr indent="0" lvl="0" marL="0" rtl="0" algn="l">
              <a:lnSpc>
                <a:spcPct val="90000"/>
              </a:lnSpc>
              <a:spcBef>
                <a:spcPts val="0"/>
              </a:spcBef>
              <a:spcAft>
                <a:spcPts val="0"/>
              </a:spcAft>
              <a:buNone/>
            </a:pPr>
            <a:r>
              <a:t/>
            </a:r>
            <a:endParaRPr b="0" sz="5100">
              <a:latin typeface="Impact"/>
              <a:ea typeface="Impact"/>
              <a:cs typeface="Impact"/>
              <a:sym typeface="Impac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Problem Definition</a:t>
            </a:r>
            <a:endParaRPr/>
          </a:p>
        </p:txBody>
      </p:sp>
      <p:sp>
        <p:nvSpPr>
          <p:cNvPr id="113" name="Google Shape;113;p15"/>
          <p:cNvSpPr txBox="1"/>
          <p:nvPr>
            <p:ph idx="1" type="body"/>
          </p:nvPr>
        </p:nvSpPr>
        <p:spPr>
          <a:xfrm>
            <a:off x="1251678" y="2286001"/>
            <a:ext cx="10178322" cy="3593591"/>
          </a:xfrm>
          <a:prstGeom prst="rect">
            <a:avLst/>
          </a:prstGeom>
          <a:noFill/>
          <a:ln>
            <a:noFill/>
          </a:ln>
        </p:spPr>
        <p:txBody>
          <a:bodyPr anchorCtr="0" anchor="ctr" bIns="45700" lIns="91425" spcFirstLastPara="1" rIns="91425" wrap="square" tIns="45700">
            <a:normAutofit/>
          </a:bodyPr>
          <a:lstStyle/>
          <a:p>
            <a:pPr indent="-336550" lvl="0" marL="457200" rtl="0" algn="l">
              <a:lnSpc>
                <a:spcPct val="90000"/>
              </a:lnSpc>
              <a:spcBef>
                <a:spcPts val="700"/>
              </a:spcBef>
              <a:spcAft>
                <a:spcPts val="0"/>
              </a:spcAft>
              <a:buSzPts val="1700"/>
              <a:buChar char="❏"/>
            </a:pPr>
            <a:r>
              <a:rPr lang="en-US" sz="1900">
                <a:solidFill>
                  <a:schemeClr val="dk2"/>
                </a:solidFill>
              </a:rPr>
              <a:t>With the increasing usage of social media in recent times, it has been possible to get hold of a large amount of data. People interact on social media in many ways. Some of the most popular ways are through liking someone’s posts or commenting on them.</a:t>
            </a:r>
            <a:endParaRPr sz="1900">
              <a:solidFill>
                <a:schemeClr val="dk2"/>
              </a:solidFill>
            </a:endParaRPr>
          </a:p>
          <a:p>
            <a:pPr indent="0" lvl="0" marL="457200" rtl="0" algn="l">
              <a:lnSpc>
                <a:spcPct val="100000"/>
              </a:lnSpc>
              <a:spcBef>
                <a:spcPts val="700"/>
              </a:spcBef>
              <a:spcAft>
                <a:spcPts val="0"/>
              </a:spcAft>
              <a:buNone/>
            </a:pPr>
            <a:r>
              <a:t/>
            </a:r>
            <a:endParaRPr sz="1900">
              <a:solidFill>
                <a:schemeClr val="dk2"/>
              </a:solidFill>
            </a:endParaRPr>
          </a:p>
          <a:p>
            <a:pPr indent="-336550" lvl="0" marL="457200" rtl="0" algn="l">
              <a:lnSpc>
                <a:spcPct val="90000"/>
              </a:lnSpc>
              <a:spcBef>
                <a:spcPts val="700"/>
              </a:spcBef>
              <a:spcAft>
                <a:spcPts val="0"/>
              </a:spcAft>
              <a:buSzPts val="1700"/>
              <a:buChar char="❏"/>
            </a:pPr>
            <a:r>
              <a:rPr lang="en-US" sz="1900">
                <a:solidFill>
                  <a:schemeClr val="dk2"/>
                </a:solidFill>
              </a:rPr>
              <a:t>In the Q4 of 2021, the number of daily active users on Facebook reached 1.93 billion. With such a high volume of data availability, it is becoming more and more critical to classify an individual’s personality traits to better serve their demands.</a:t>
            </a:r>
            <a:endParaRPr sz="1900">
              <a:solidFill>
                <a:schemeClr val="dk2"/>
              </a:solidFill>
            </a:endParaRPr>
          </a:p>
          <a:p>
            <a:pPr indent="0" lvl="0" marL="457200" rtl="0" algn="l">
              <a:lnSpc>
                <a:spcPct val="90000"/>
              </a:lnSpc>
              <a:spcBef>
                <a:spcPts val="700"/>
              </a:spcBef>
              <a:spcAft>
                <a:spcPts val="0"/>
              </a:spcAft>
              <a:buNone/>
            </a:pPr>
            <a:r>
              <a:t/>
            </a:r>
            <a:endParaRPr sz="1900">
              <a:solidFill>
                <a:schemeClr val="dk2"/>
              </a:solidFill>
            </a:endParaRPr>
          </a:p>
          <a:p>
            <a:pPr indent="-336550" lvl="0" marL="457200" rtl="0" algn="l">
              <a:lnSpc>
                <a:spcPct val="90000"/>
              </a:lnSpc>
              <a:spcBef>
                <a:spcPts val="700"/>
              </a:spcBef>
              <a:spcAft>
                <a:spcPts val="0"/>
              </a:spcAft>
              <a:buSzPts val="1700"/>
              <a:buChar char="❏"/>
            </a:pPr>
            <a:r>
              <a:rPr lang="en-US" sz="1900">
                <a:solidFill>
                  <a:schemeClr val="dk2"/>
                </a:solidFill>
              </a:rPr>
              <a:t> At the same time, it could also translate to more revenue for the company by running targeted ads and marketing campaigns. This is also important because some personality types are more likely to engage in certain types of activities. </a:t>
            </a:r>
            <a:endParaRPr sz="19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6"/>
          <p:cNvPicPr preferRelativeResize="0"/>
          <p:nvPr/>
        </p:nvPicPr>
        <p:blipFill>
          <a:blip r:embed="rId3">
            <a:alphaModFix/>
          </a:blip>
          <a:stretch>
            <a:fillRect/>
          </a:stretch>
        </p:blipFill>
        <p:spPr>
          <a:xfrm>
            <a:off x="2925100" y="152400"/>
            <a:ext cx="6341805" cy="65531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Datasets</a:t>
            </a:r>
            <a:endParaRPr/>
          </a:p>
        </p:txBody>
      </p:sp>
      <p:sp>
        <p:nvSpPr>
          <p:cNvPr id="124" name="Google Shape;124;p17"/>
          <p:cNvSpPr txBox="1"/>
          <p:nvPr>
            <p:ph idx="1" type="body"/>
          </p:nvPr>
        </p:nvSpPr>
        <p:spPr>
          <a:xfrm>
            <a:off x="1004600" y="2286000"/>
            <a:ext cx="10903200" cy="35937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700"/>
              </a:spcBef>
              <a:spcAft>
                <a:spcPts val="0"/>
              </a:spcAft>
              <a:buSzPts val="2000"/>
              <a:buNone/>
            </a:pPr>
            <a:r>
              <a:rPr lang="en-US">
                <a:solidFill>
                  <a:schemeClr val="dk2"/>
                </a:solidFill>
              </a:rPr>
              <a:t>The dataset </a:t>
            </a:r>
            <a:r>
              <a:rPr lang="en-US">
                <a:solidFill>
                  <a:schemeClr val="dk2"/>
                </a:solidFill>
              </a:rPr>
              <a:t>we are using has been</a:t>
            </a:r>
            <a:r>
              <a:rPr lang="en-US">
                <a:solidFill>
                  <a:schemeClr val="dk2"/>
                </a:solidFill>
              </a:rPr>
              <a:t> obtained from the website- </a:t>
            </a:r>
            <a:r>
              <a:rPr lang="en-US" u="sng">
                <a:solidFill>
                  <a:schemeClr val="hlink"/>
                </a:solidFill>
                <a:hlinkClick r:id="rId3"/>
              </a:rPr>
              <a:t>https://www.michalkosinski.com/dataminingtutorial</a:t>
            </a:r>
            <a:endParaRPr>
              <a:solidFill>
                <a:schemeClr val="dk2"/>
              </a:solidFill>
            </a:endParaRPr>
          </a:p>
          <a:p>
            <a:pPr indent="0" lvl="0" marL="0" rtl="0" algn="l">
              <a:lnSpc>
                <a:spcPct val="100000"/>
              </a:lnSpc>
              <a:spcBef>
                <a:spcPts val="700"/>
              </a:spcBef>
              <a:spcAft>
                <a:spcPts val="0"/>
              </a:spcAft>
              <a:buSzPts val="2000"/>
              <a:buNone/>
            </a:pPr>
            <a:r>
              <a:t/>
            </a:r>
            <a:endParaRPr>
              <a:solidFill>
                <a:schemeClr val="dk2"/>
              </a:solidFill>
            </a:endParaRPr>
          </a:p>
          <a:p>
            <a:pPr indent="-342900" lvl="0" marL="457200" rtl="0" algn="l">
              <a:lnSpc>
                <a:spcPct val="100000"/>
              </a:lnSpc>
              <a:spcBef>
                <a:spcPts val="700"/>
              </a:spcBef>
              <a:spcAft>
                <a:spcPts val="0"/>
              </a:spcAft>
              <a:buSzPts val="1800"/>
              <a:buChar char="❏"/>
            </a:pPr>
            <a:r>
              <a:rPr b="1" lang="en-US">
                <a:solidFill>
                  <a:schemeClr val="dk2"/>
                </a:solidFill>
              </a:rPr>
              <a:t>user.csv</a:t>
            </a:r>
            <a:r>
              <a:rPr lang="en-US">
                <a:solidFill>
                  <a:schemeClr val="dk2"/>
                </a:solidFill>
              </a:rPr>
              <a:t>: This file contains the data of 110,729 Facebook users. It includes the </a:t>
            </a:r>
            <a:r>
              <a:rPr i="1" lang="en-US">
                <a:solidFill>
                  <a:schemeClr val="dk2"/>
                </a:solidFill>
              </a:rPr>
              <a:t>userids</a:t>
            </a:r>
            <a:r>
              <a:rPr lang="en-US">
                <a:solidFill>
                  <a:schemeClr val="dk2"/>
                </a:solidFill>
              </a:rPr>
              <a:t> and their respective gender, age, political inclination, and 5 personality traits.</a:t>
            </a:r>
            <a:endParaRPr>
              <a:solidFill>
                <a:schemeClr val="dk2"/>
              </a:solidFill>
            </a:endParaRPr>
          </a:p>
          <a:p>
            <a:pPr indent="0" lvl="0" marL="457200" rtl="0" algn="l">
              <a:lnSpc>
                <a:spcPct val="100000"/>
              </a:lnSpc>
              <a:spcBef>
                <a:spcPts val="700"/>
              </a:spcBef>
              <a:spcAft>
                <a:spcPts val="0"/>
              </a:spcAft>
              <a:buNone/>
            </a:pPr>
            <a:r>
              <a:t/>
            </a:r>
            <a:endParaRPr>
              <a:solidFill>
                <a:schemeClr val="dk2"/>
              </a:solidFill>
            </a:endParaRPr>
          </a:p>
          <a:p>
            <a:pPr indent="-342900" lvl="0" marL="457200" rtl="0" algn="l">
              <a:lnSpc>
                <a:spcPct val="100000"/>
              </a:lnSpc>
              <a:spcBef>
                <a:spcPts val="700"/>
              </a:spcBef>
              <a:spcAft>
                <a:spcPts val="0"/>
              </a:spcAft>
              <a:buSzPts val="1800"/>
              <a:buChar char="❏"/>
            </a:pPr>
            <a:r>
              <a:rPr b="1" lang="en-US">
                <a:solidFill>
                  <a:schemeClr val="dk2"/>
                </a:solidFill>
              </a:rPr>
              <a:t>likes.csv</a:t>
            </a:r>
            <a:r>
              <a:rPr lang="en-US">
                <a:solidFill>
                  <a:schemeClr val="dk2"/>
                </a:solidFill>
              </a:rPr>
              <a:t>: This file contains 1,580,284 </a:t>
            </a:r>
            <a:r>
              <a:rPr i="1" lang="en-US">
                <a:solidFill>
                  <a:schemeClr val="dk2"/>
                </a:solidFill>
              </a:rPr>
              <a:t>likeids</a:t>
            </a:r>
            <a:r>
              <a:rPr lang="en-US">
                <a:solidFill>
                  <a:schemeClr val="dk2"/>
                </a:solidFill>
              </a:rPr>
              <a:t> and the name of the post that is liked.</a:t>
            </a:r>
            <a:endParaRPr>
              <a:solidFill>
                <a:schemeClr val="dk2"/>
              </a:solidFill>
            </a:endParaRPr>
          </a:p>
          <a:p>
            <a:pPr indent="0" lvl="0" marL="457200" rtl="0" algn="l">
              <a:lnSpc>
                <a:spcPct val="100000"/>
              </a:lnSpc>
              <a:spcBef>
                <a:spcPts val="700"/>
              </a:spcBef>
              <a:spcAft>
                <a:spcPts val="0"/>
              </a:spcAft>
              <a:buNone/>
            </a:pPr>
            <a:r>
              <a:t/>
            </a:r>
            <a:endParaRPr>
              <a:solidFill>
                <a:schemeClr val="dk2"/>
              </a:solidFill>
            </a:endParaRPr>
          </a:p>
          <a:p>
            <a:pPr indent="-342900" lvl="0" marL="457200" rtl="0" algn="l">
              <a:lnSpc>
                <a:spcPct val="100000"/>
              </a:lnSpc>
              <a:spcBef>
                <a:spcPts val="700"/>
              </a:spcBef>
              <a:spcAft>
                <a:spcPts val="0"/>
              </a:spcAft>
              <a:buSzPts val="1800"/>
              <a:buChar char="❏"/>
            </a:pPr>
            <a:r>
              <a:rPr b="1" lang="en-US">
                <a:solidFill>
                  <a:schemeClr val="dk2"/>
                </a:solidFill>
              </a:rPr>
              <a:t>users-likes.csv</a:t>
            </a:r>
            <a:r>
              <a:rPr lang="en-US">
                <a:solidFill>
                  <a:schemeClr val="dk2"/>
                </a:solidFill>
              </a:rPr>
              <a:t> : This file contains 10,612,326 lines of data. This data comprises two columns which are </a:t>
            </a:r>
            <a:r>
              <a:rPr i="1" lang="en-US">
                <a:solidFill>
                  <a:schemeClr val="dk2"/>
                </a:solidFill>
              </a:rPr>
              <a:t>userid</a:t>
            </a:r>
            <a:r>
              <a:rPr lang="en-US">
                <a:solidFill>
                  <a:schemeClr val="dk2"/>
                </a:solidFill>
              </a:rPr>
              <a:t> and the</a:t>
            </a:r>
            <a:r>
              <a:rPr i="1" lang="en-US">
                <a:solidFill>
                  <a:schemeClr val="dk2"/>
                </a:solidFill>
              </a:rPr>
              <a:t> likeids</a:t>
            </a:r>
            <a:r>
              <a:rPr lang="en-US">
                <a:solidFill>
                  <a:schemeClr val="dk2"/>
                </a:solidFill>
              </a:rPr>
              <a:t> of the posts they liked.</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1251678" y="382385"/>
            <a:ext cx="10178400" cy="1492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State-of-Art Methods &amp; Algorithms</a:t>
            </a:r>
            <a:endParaRPr/>
          </a:p>
        </p:txBody>
      </p:sp>
      <p:sp>
        <p:nvSpPr>
          <p:cNvPr id="130" name="Google Shape;130;p18"/>
          <p:cNvSpPr txBox="1"/>
          <p:nvPr>
            <p:ph idx="1" type="body"/>
          </p:nvPr>
        </p:nvSpPr>
        <p:spPr>
          <a:xfrm>
            <a:off x="1251675" y="1680025"/>
            <a:ext cx="10178400" cy="4839600"/>
          </a:xfrm>
          <a:prstGeom prst="rect">
            <a:avLst/>
          </a:prstGeom>
        </p:spPr>
        <p:txBody>
          <a:bodyPr anchorCtr="0" anchor="t" bIns="45700" lIns="91425" spcFirstLastPara="1" rIns="91425" wrap="square" tIns="45700">
            <a:noAutofit/>
          </a:bodyPr>
          <a:lstStyle/>
          <a:p>
            <a:pPr indent="-349250" lvl="0" marL="457200" rtl="0" algn="l">
              <a:spcBef>
                <a:spcPts val="700"/>
              </a:spcBef>
              <a:spcAft>
                <a:spcPts val="0"/>
              </a:spcAft>
              <a:buSzPts val="1900"/>
              <a:buChar char="❏"/>
            </a:pPr>
            <a:r>
              <a:rPr lang="en-US" sz="1900">
                <a:solidFill>
                  <a:schemeClr val="dk2"/>
                </a:solidFill>
              </a:rPr>
              <a:t>Dimensionality</a:t>
            </a:r>
            <a:r>
              <a:rPr lang="en-US" sz="1900">
                <a:solidFill>
                  <a:schemeClr val="dk2"/>
                </a:solidFill>
              </a:rPr>
              <a:t> reduction</a:t>
            </a:r>
            <a:endParaRPr sz="1900">
              <a:solidFill>
                <a:schemeClr val="dk2"/>
              </a:solidFill>
            </a:endParaRPr>
          </a:p>
          <a:p>
            <a:pPr indent="-349250" lvl="0" marL="914400" rtl="0" algn="l">
              <a:spcBef>
                <a:spcPts val="0"/>
              </a:spcBef>
              <a:spcAft>
                <a:spcPts val="0"/>
              </a:spcAft>
              <a:buClr>
                <a:schemeClr val="dk2"/>
              </a:buClr>
              <a:buSzPts val="1900"/>
              <a:buChar char="●"/>
            </a:pPr>
            <a:r>
              <a:rPr lang="en-US" sz="1900">
                <a:solidFill>
                  <a:schemeClr val="dk2"/>
                </a:solidFill>
              </a:rPr>
              <a:t>Principal Component Analysis (PCA) </a:t>
            </a:r>
            <a:endParaRPr sz="1900">
              <a:solidFill>
                <a:schemeClr val="dk2"/>
              </a:solidFill>
            </a:endParaRPr>
          </a:p>
          <a:p>
            <a:pPr indent="-349250" lvl="0" marL="914400" rtl="0" algn="l">
              <a:spcBef>
                <a:spcPts val="0"/>
              </a:spcBef>
              <a:spcAft>
                <a:spcPts val="0"/>
              </a:spcAft>
              <a:buClr>
                <a:schemeClr val="dk2"/>
              </a:buClr>
              <a:buSzPts val="1900"/>
              <a:buChar char="●"/>
            </a:pPr>
            <a:r>
              <a:rPr lang="en-US" sz="1900">
                <a:solidFill>
                  <a:schemeClr val="dk2"/>
                </a:solidFill>
              </a:rPr>
              <a:t>Latent Dirichlet Allocation (LDA)</a:t>
            </a:r>
            <a:endParaRPr sz="1900">
              <a:solidFill>
                <a:schemeClr val="dk2"/>
              </a:solidFill>
            </a:endParaRPr>
          </a:p>
          <a:p>
            <a:pPr indent="-349250" lvl="0" marL="914400" rtl="0" algn="l">
              <a:spcBef>
                <a:spcPts val="0"/>
              </a:spcBef>
              <a:spcAft>
                <a:spcPts val="0"/>
              </a:spcAft>
              <a:buClr>
                <a:schemeClr val="dk2"/>
              </a:buClr>
              <a:buSzPts val="1900"/>
              <a:buChar char="●"/>
            </a:pPr>
            <a:r>
              <a:rPr lang="en-US" sz="1900">
                <a:solidFill>
                  <a:schemeClr val="dk2"/>
                </a:solidFill>
              </a:rPr>
              <a:t>Singular Value Decomposition (SVD)</a:t>
            </a:r>
            <a:endParaRPr sz="1900">
              <a:solidFill>
                <a:schemeClr val="dk2"/>
              </a:solidFill>
            </a:endParaRPr>
          </a:p>
          <a:p>
            <a:pPr indent="0" lvl="0" marL="0" rtl="0" algn="l">
              <a:spcBef>
                <a:spcPts val="700"/>
              </a:spcBef>
              <a:spcAft>
                <a:spcPts val="0"/>
              </a:spcAft>
              <a:buNone/>
            </a:pPr>
            <a:r>
              <a:t/>
            </a:r>
            <a:endParaRPr sz="1900"/>
          </a:p>
          <a:p>
            <a:pPr indent="-349250" lvl="0" marL="457200" rtl="0" algn="l">
              <a:spcBef>
                <a:spcPts val="700"/>
              </a:spcBef>
              <a:spcAft>
                <a:spcPts val="0"/>
              </a:spcAft>
              <a:buSzPts val="1900"/>
              <a:buChar char="❏"/>
            </a:pPr>
            <a:r>
              <a:rPr lang="en-US" sz="1900">
                <a:solidFill>
                  <a:schemeClr val="dk2"/>
                </a:solidFill>
              </a:rPr>
              <a:t>Clustering techniques</a:t>
            </a:r>
            <a:endParaRPr sz="1900">
              <a:solidFill>
                <a:schemeClr val="dk2"/>
              </a:solidFill>
            </a:endParaRPr>
          </a:p>
          <a:p>
            <a:pPr indent="-349250" lvl="0" marL="914400" rtl="0" algn="l">
              <a:spcBef>
                <a:spcPts val="0"/>
              </a:spcBef>
              <a:spcAft>
                <a:spcPts val="0"/>
              </a:spcAft>
              <a:buSzPts val="1900"/>
              <a:buChar char="●"/>
            </a:pPr>
            <a:r>
              <a:rPr lang="en-US" sz="1900">
                <a:solidFill>
                  <a:schemeClr val="dk2"/>
                </a:solidFill>
              </a:rPr>
              <a:t>DBSCAN </a:t>
            </a:r>
            <a:endParaRPr sz="1900">
              <a:solidFill>
                <a:schemeClr val="dk2"/>
              </a:solidFill>
            </a:endParaRPr>
          </a:p>
          <a:p>
            <a:pPr indent="-349250" lvl="0" marL="914400" rtl="0" algn="l">
              <a:spcBef>
                <a:spcPts val="0"/>
              </a:spcBef>
              <a:spcAft>
                <a:spcPts val="0"/>
              </a:spcAft>
              <a:buSzPts val="1900"/>
              <a:buChar char="●"/>
            </a:pPr>
            <a:r>
              <a:rPr lang="en-US" sz="1900">
                <a:solidFill>
                  <a:schemeClr val="dk2"/>
                </a:solidFill>
              </a:rPr>
              <a:t>K-Means</a:t>
            </a:r>
            <a:endParaRPr sz="1900">
              <a:solidFill>
                <a:schemeClr val="dk2"/>
              </a:solidFill>
            </a:endParaRPr>
          </a:p>
          <a:p>
            <a:pPr indent="-349250" lvl="0" marL="914400" rtl="0" algn="l">
              <a:spcBef>
                <a:spcPts val="0"/>
              </a:spcBef>
              <a:spcAft>
                <a:spcPts val="0"/>
              </a:spcAft>
              <a:buClr>
                <a:schemeClr val="dk2"/>
              </a:buClr>
              <a:buSzPts val="1900"/>
              <a:buChar char="●"/>
            </a:pPr>
            <a:r>
              <a:rPr lang="en-US" sz="1900">
                <a:solidFill>
                  <a:schemeClr val="dk2"/>
                </a:solidFill>
              </a:rPr>
              <a:t>Fuzzy K-Means</a:t>
            </a:r>
            <a:endParaRPr sz="1900">
              <a:solidFill>
                <a:schemeClr val="dk2"/>
              </a:solidFill>
            </a:endParaRPr>
          </a:p>
          <a:p>
            <a:pPr indent="0" lvl="0" marL="0" rtl="0" algn="l">
              <a:spcBef>
                <a:spcPts val="700"/>
              </a:spcBef>
              <a:spcAft>
                <a:spcPts val="0"/>
              </a:spcAft>
              <a:buNone/>
            </a:pPr>
            <a:r>
              <a:t/>
            </a:r>
            <a:endParaRPr sz="1900">
              <a:solidFill>
                <a:schemeClr val="dk2"/>
              </a:solidFill>
            </a:endParaRPr>
          </a:p>
          <a:p>
            <a:pPr indent="-349250" lvl="0" marL="457200" rtl="0" algn="l">
              <a:spcBef>
                <a:spcPts val="700"/>
              </a:spcBef>
              <a:spcAft>
                <a:spcPts val="0"/>
              </a:spcAft>
              <a:buSzPts val="1900"/>
              <a:buChar char="❏"/>
            </a:pPr>
            <a:r>
              <a:rPr lang="en-US" sz="1900">
                <a:solidFill>
                  <a:schemeClr val="dk2"/>
                </a:solidFill>
              </a:rPr>
              <a:t>Clustering techniques comparison</a:t>
            </a:r>
            <a:endParaRPr sz="1900">
              <a:solidFill>
                <a:schemeClr val="dk2"/>
              </a:solidFill>
            </a:endParaRPr>
          </a:p>
          <a:p>
            <a:pPr indent="-349250" lvl="0" marL="914400" rtl="0" algn="l">
              <a:spcBef>
                <a:spcPts val="0"/>
              </a:spcBef>
              <a:spcAft>
                <a:spcPts val="0"/>
              </a:spcAft>
              <a:buSzPts val="1900"/>
              <a:buChar char="●"/>
            </a:pPr>
            <a:r>
              <a:rPr lang="en-US" sz="1900">
                <a:solidFill>
                  <a:schemeClr val="dk2"/>
                </a:solidFill>
              </a:rPr>
              <a:t>Silhouette score</a:t>
            </a:r>
            <a:endParaRPr sz="1900">
              <a:solidFill>
                <a:schemeClr val="dk2"/>
              </a:solidFill>
            </a:endParaRPr>
          </a:p>
          <a:p>
            <a:pPr indent="-349250" lvl="0" marL="914400" rtl="0" algn="l">
              <a:spcBef>
                <a:spcPts val="0"/>
              </a:spcBef>
              <a:spcAft>
                <a:spcPts val="0"/>
              </a:spcAft>
              <a:buSzPts val="1900"/>
              <a:buChar char="●"/>
            </a:pPr>
            <a:r>
              <a:rPr lang="en-US" sz="1900">
                <a:solidFill>
                  <a:schemeClr val="dk2"/>
                </a:solidFill>
              </a:rPr>
              <a:t>Davies-Bouldin Index</a:t>
            </a:r>
            <a:endParaRPr sz="1900">
              <a:solidFill>
                <a:schemeClr val="dk2"/>
              </a:solidFill>
            </a:endParaRPr>
          </a:p>
          <a:p>
            <a:pPr indent="-349250" lvl="0" marL="914400" rtl="0" algn="l">
              <a:spcBef>
                <a:spcPts val="0"/>
              </a:spcBef>
              <a:spcAft>
                <a:spcPts val="0"/>
              </a:spcAft>
              <a:buSzPts val="1900"/>
              <a:buChar char="●"/>
            </a:pPr>
            <a:r>
              <a:rPr lang="en-US" sz="1900">
                <a:solidFill>
                  <a:schemeClr val="dk2"/>
                </a:solidFill>
              </a:rPr>
              <a:t>Calinski-Harabaz Index</a:t>
            </a:r>
            <a:endParaRPr sz="1900">
              <a:solidFill>
                <a:schemeClr val="dk2"/>
              </a:solidFill>
            </a:endParaRPr>
          </a:p>
          <a:p>
            <a:pPr indent="0" lvl="0" marL="0" rtl="0" algn="l">
              <a:spcBef>
                <a:spcPts val="700"/>
              </a:spcBef>
              <a:spcAft>
                <a:spcPts val="0"/>
              </a:spcAft>
              <a:buNone/>
            </a:pPr>
            <a:r>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1251678" y="382385"/>
            <a:ext cx="10178400" cy="1492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Research &amp; Development Plan</a:t>
            </a:r>
            <a:endParaRPr/>
          </a:p>
        </p:txBody>
      </p:sp>
      <p:sp>
        <p:nvSpPr>
          <p:cNvPr id="136" name="Google Shape;136;p19"/>
          <p:cNvSpPr txBox="1"/>
          <p:nvPr>
            <p:ph idx="1" type="body"/>
          </p:nvPr>
        </p:nvSpPr>
        <p:spPr>
          <a:xfrm>
            <a:off x="1047400" y="1359125"/>
            <a:ext cx="10636200" cy="5336700"/>
          </a:xfrm>
          <a:prstGeom prst="rect">
            <a:avLst/>
          </a:prstGeom>
        </p:spPr>
        <p:txBody>
          <a:bodyPr anchorCtr="0" anchor="t" bIns="45700" lIns="91425" spcFirstLastPara="1" rIns="91425" wrap="square" tIns="45700">
            <a:noAutofit/>
          </a:bodyPr>
          <a:lstStyle/>
          <a:p>
            <a:pPr indent="0" lvl="0" marL="0" rtl="0" algn="l">
              <a:lnSpc>
                <a:spcPct val="100000"/>
              </a:lnSpc>
              <a:spcBef>
                <a:spcPts val="700"/>
              </a:spcBef>
              <a:spcAft>
                <a:spcPts val="0"/>
              </a:spcAft>
              <a:buNone/>
            </a:pPr>
            <a:r>
              <a:rPr lang="en-US" sz="1650">
                <a:solidFill>
                  <a:schemeClr val="dk2"/>
                </a:solidFill>
              </a:rPr>
              <a:t>Preprocessing &amp; Visualization:</a:t>
            </a:r>
            <a:endParaRPr sz="1650">
              <a:solidFill>
                <a:schemeClr val="dk2"/>
              </a:solidFill>
            </a:endParaRPr>
          </a:p>
          <a:p>
            <a:pPr indent="-333375" lvl="0" marL="457200" rtl="0" algn="l">
              <a:lnSpc>
                <a:spcPct val="100000"/>
              </a:lnSpc>
              <a:spcBef>
                <a:spcPts val="700"/>
              </a:spcBef>
              <a:spcAft>
                <a:spcPts val="0"/>
              </a:spcAft>
              <a:buClr>
                <a:schemeClr val="dk2"/>
              </a:buClr>
              <a:buSzPts val="1650"/>
              <a:buChar char="❏"/>
            </a:pPr>
            <a:r>
              <a:rPr lang="en-US" sz="1650">
                <a:solidFill>
                  <a:schemeClr val="dk2"/>
                </a:solidFill>
              </a:rPr>
              <a:t>Match the entries</a:t>
            </a:r>
            <a:endParaRPr sz="1650">
              <a:solidFill>
                <a:schemeClr val="dk2"/>
              </a:solidFill>
            </a:endParaRPr>
          </a:p>
          <a:p>
            <a:pPr indent="-333375" lvl="0" marL="457200" rtl="0" algn="l">
              <a:lnSpc>
                <a:spcPct val="100000"/>
              </a:lnSpc>
              <a:spcBef>
                <a:spcPts val="0"/>
              </a:spcBef>
              <a:spcAft>
                <a:spcPts val="0"/>
              </a:spcAft>
              <a:buClr>
                <a:schemeClr val="dk2"/>
              </a:buClr>
              <a:buSzPts val="1650"/>
              <a:buChar char="❏"/>
            </a:pPr>
            <a:r>
              <a:rPr lang="en-US" sz="1650">
                <a:solidFill>
                  <a:schemeClr val="dk2"/>
                </a:solidFill>
              </a:rPr>
              <a:t>Use the user footprint matrix</a:t>
            </a:r>
            <a:endParaRPr sz="1650">
              <a:solidFill>
                <a:schemeClr val="dk2"/>
              </a:solidFill>
            </a:endParaRPr>
          </a:p>
          <a:p>
            <a:pPr indent="-333375" lvl="0" marL="457200" rtl="0" algn="l">
              <a:lnSpc>
                <a:spcPct val="100000"/>
              </a:lnSpc>
              <a:spcBef>
                <a:spcPts val="0"/>
              </a:spcBef>
              <a:spcAft>
                <a:spcPts val="0"/>
              </a:spcAft>
              <a:buClr>
                <a:schemeClr val="dk2"/>
              </a:buClr>
              <a:buSzPts val="1650"/>
              <a:buChar char="❏"/>
            </a:pPr>
            <a:r>
              <a:rPr lang="en-US" sz="1650">
                <a:solidFill>
                  <a:schemeClr val="dk2"/>
                </a:solidFill>
              </a:rPr>
              <a:t>Remove less frequent occurrences</a:t>
            </a:r>
            <a:endParaRPr sz="1650">
              <a:solidFill>
                <a:schemeClr val="dk2"/>
              </a:solidFill>
            </a:endParaRPr>
          </a:p>
          <a:p>
            <a:pPr indent="0" lvl="0" marL="0" rtl="0" algn="l">
              <a:lnSpc>
                <a:spcPct val="100000"/>
              </a:lnSpc>
              <a:spcBef>
                <a:spcPts val="700"/>
              </a:spcBef>
              <a:spcAft>
                <a:spcPts val="0"/>
              </a:spcAft>
              <a:buNone/>
            </a:pPr>
            <a:r>
              <a:rPr lang="en-US" sz="1650">
                <a:solidFill>
                  <a:schemeClr val="dk2"/>
                </a:solidFill>
              </a:rPr>
              <a:t>Dimensionality Reduction: </a:t>
            </a:r>
            <a:endParaRPr sz="1650">
              <a:solidFill>
                <a:schemeClr val="dk2"/>
              </a:solidFill>
            </a:endParaRPr>
          </a:p>
          <a:p>
            <a:pPr indent="-333375" lvl="0" marL="457200" rtl="0" algn="l">
              <a:lnSpc>
                <a:spcPct val="100000"/>
              </a:lnSpc>
              <a:spcBef>
                <a:spcPts val="700"/>
              </a:spcBef>
              <a:spcAft>
                <a:spcPts val="0"/>
              </a:spcAft>
              <a:buClr>
                <a:schemeClr val="dk2"/>
              </a:buClr>
              <a:buSzPts val="1650"/>
              <a:buChar char="❏"/>
            </a:pPr>
            <a:r>
              <a:rPr lang="en-US" sz="1650">
                <a:solidFill>
                  <a:schemeClr val="dk2"/>
                </a:solidFill>
              </a:rPr>
              <a:t>Critical step as it provides numerous advantages</a:t>
            </a:r>
            <a:endParaRPr sz="1650">
              <a:solidFill>
                <a:schemeClr val="dk2"/>
              </a:solidFill>
            </a:endParaRPr>
          </a:p>
          <a:p>
            <a:pPr indent="-333375" lvl="0" marL="457200" rtl="0" algn="l">
              <a:lnSpc>
                <a:spcPct val="100000"/>
              </a:lnSpc>
              <a:spcBef>
                <a:spcPts val="0"/>
              </a:spcBef>
              <a:spcAft>
                <a:spcPts val="0"/>
              </a:spcAft>
              <a:buClr>
                <a:schemeClr val="dk2"/>
              </a:buClr>
              <a:buSzPts val="1650"/>
              <a:buChar char="❏"/>
            </a:pPr>
            <a:r>
              <a:rPr lang="en-US" sz="1650">
                <a:solidFill>
                  <a:schemeClr val="dk2"/>
                </a:solidFill>
              </a:rPr>
              <a:t>PCA, LDA, SVD analyzed for applicability</a:t>
            </a:r>
            <a:endParaRPr sz="1650">
              <a:solidFill>
                <a:schemeClr val="dk2"/>
              </a:solidFill>
            </a:endParaRPr>
          </a:p>
          <a:p>
            <a:pPr indent="-333375" lvl="0" marL="457200" rtl="0" algn="l">
              <a:lnSpc>
                <a:spcPct val="100000"/>
              </a:lnSpc>
              <a:spcBef>
                <a:spcPts val="0"/>
              </a:spcBef>
              <a:spcAft>
                <a:spcPts val="0"/>
              </a:spcAft>
              <a:buClr>
                <a:schemeClr val="dk2"/>
              </a:buClr>
              <a:buSzPts val="1650"/>
              <a:buChar char="❏"/>
            </a:pPr>
            <a:r>
              <a:rPr lang="en-US" sz="1650">
                <a:solidFill>
                  <a:schemeClr val="dk2"/>
                </a:solidFill>
              </a:rPr>
              <a:t>Results are the basis for evaluation</a:t>
            </a:r>
            <a:endParaRPr sz="1650">
              <a:solidFill>
                <a:schemeClr val="dk2"/>
              </a:solidFill>
            </a:endParaRPr>
          </a:p>
          <a:p>
            <a:pPr indent="0" lvl="0" marL="0" rtl="0" algn="l">
              <a:lnSpc>
                <a:spcPct val="100000"/>
              </a:lnSpc>
              <a:spcBef>
                <a:spcPts val="700"/>
              </a:spcBef>
              <a:spcAft>
                <a:spcPts val="0"/>
              </a:spcAft>
              <a:buNone/>
            </a:pPr>
            <a:r>
              <a:rPr lang="en-US" sz="1650">
                <a:solidFill>
                  <a:schemeClr val="dk2"/>
                </a:solidFill>
              </a:rPr>
              <a:t>Clustering:</a:t>
            </a:r>
            <a:endParaRPr sz="1650">
              <a:solidFill>
                <a:schemeClr val="dk2"/>
              </a:solidFill>
            </a:endParaRPr>
          </a:p>
          <a:p>
            <a:pPr indent="-333375" lvl="0" marL="457200" rtl="0" algn="l">
              <a:lnSpc>
                <a:spcPct val="100000"/>
              </a:lnSpc>
              <a:spcBef>
                <a:spcPts val="700"/>
              </a:spcBef>
              <a:spcAft>
                <a:spcPts val="0"/>
              </a:spcAft>
              <a:buClr>
                <a:schemeClr val="dk2"/>
              </a:buClr>
              <a:buSzPts val="1650"/>
              <a:buChar char="❏"/>
            </a:pPr>
            <a:r>
              <a:rPr lang="en-US" sz="1650">
                <a:solidFill>
                  <a:schemeClr val="dk2"/>
                </a:solidFill>
              </a:rPr>
              <a:t>Visualize preprocessed data, use relevant clustering techniques</a:t>
            </a:r>
            <a:endParaRPr sz="1650">
              <a:solidFill>
                <a:schemeClr val="dk2"/>
              </a:solidFill>
            </a:endParaRPr>
          </a:p>
          <a:p>
            <a:pPr indent="-333375" lvl="0" marL="457200" rtl="0" algn="l">
              <a:lnSpc>
                <a:spcPct val="100000"/>
              </a:lnSpc>
              <a:spcBef>
                <a:spcPts val="0"/>
              </a:spcBef>
              <a:spcAft>
                <a:spcPts val="0"/>
              </a:spcAft>
              <a:buClr>
                <a:schemeClr val="dk2"/>
              </a:buClr>
              <a:buSzPts val="1650"/>
              <a:buChar char="❏"/>
            </a:pPr>
            <a:r>
              <a:rPr lang="en-US" sz="1650">
                <a:solidFill>
                  <a:schemeClr val="dk2"/>
                </a:solidFill>
              </a:rPr>
              <a:t>Analyze the accuracy using multiple metrics to arrive at sound conclusions</a:t>
            </a:r>
            <a:endParaRPr sz="1650">
              <a:solidFill>
                <a:schemeClr val="dk2"/>
              </a:solidFill>
            </a:endParaRPr>
          </a:p>
          <a:p>
            <a:pPr indent="-333375" lvl="0" marL="457200" rtl="0" algn="l">
              <a:lnSpc>
                <a:spcPct val="100000"/>
              </a:lnSpc>
              <a:spcBef>
                <a:spcPts val="0"/>
              </a:spcBef>
              <a:spcAft>
                <a:spcPts val="0"/>
              </a:spcAft>
              <a:buClr>
                <a:schemeClr val="dk2"/>
              </a:buClr>
              <a:buSzPts val="1650"/>
              <a:buChar char="❏"/>
            </a:pPr>
            <a:r>
              <a:rPr lang="en-US" sz="1650">
                <a:solidFill>
                  <a:schemeClr val="dk2"/>
                </a:solidFill>
              </a:rPr>
              <a:t>Assigns users to groups, forestep to prediction models</a:t>
            </a:r>
            <a:endParaRPr sz="1650">
              <a:solidFill>
                <a:schemeClr val="dk2"/>
              </a:solidFill>
            </a:endParaRPr>
          </a:p>
          <a:p>
            <a:pPr indent="0" lvl="0" marL="0" rtl="0" algn="l">
              <a:lnSpc>
                <a:spcPct val="100000"/>
              </a:lnSpc>
              <a:spcBef>
                <a:spcPts val="700"/>
              </a:spcBef>
              <a:spcAft>
                <a:spcPts val="0"/>
              </a:spcAft>
              <a:buNone/>
            </a:pPr>
            <a:r>
              <a:rPr lang="en-US" sz="1650">
                <a:solidFill>
                  <a:schemeClr val="dk2"/>
                </a:solidFill>
              </a:rPr>
              <a:t>Prediction Models:</a:t>
            </a:r>
            <a:endParaRPr sz="1650">
              <a:solidFill>
                <a:schemeClr val="dk2"/>
              </a:solidFill>
            </a:endParaRPr>
          </a:p>
          <a:p>
            <a:pPr indent="-333375" lvl="0" marL="457200" rtl="0" algn="l">
              <a:lnSpc>
                <a:spcPct val="100000"/>
              </a:lnSpc>
              <a:spcBef>
                <a:spcPts val="700"/>
              </a:spcBef>
              <a:spcAft>
                <a:spcPts val="0"/>
              </a:spcAft>
              <a:buClr>
                <a:schemeClr val="dk2"/>
              </a:buClr>
              <a:buSzPts val="1650"/>
              <a:buChar char="❏"/>
            </a:pPr>
            <a:r>
              <a:rPr lang="en-US" sz="1650">
                <a:solidFill>
                  <a:schemeClr val="dk2"/>
                </a:solidFill>
              </a:rPr>
              <a:t>Linear and Logistic Regression methods to build models </a:t>
            </a:r>
            <a:endParaRPr sz="1650">
              <a:solidFill>
                <a:schemeClr val="dk2"/>
              </a:solidFill>
            </a:endParaRPr>
          </a:p>
          <a:p>
            <a:pPr indent="-333375" lvl="0" marL="457200" rtl="0" algn="l">
              <a:lnSpc>
                <a:spcPct val="100000"/>
              </a:lnSpc>
              <a:spcBef>
                <a:spcPts val="0"/>
              </a:spcBef>
              <a:spcAft>
                <a:spcPts val="0"/>
              </a:spcAft>
              <a:buClr>
                <a:schemeClr val="dk2"/>
              </a:buClr>
              <a:buSzPts val="1650"/>
              <a:buChar char="❏"/>
            </a:pPr>
            <a:r>
              <a:rPr lang="en-US" sz="1650">
                <a:solidFill>
                  <a:schemeClr val="dk2"/>
                </a:solidFill>
              </a:rPr>
              <a:t>SVM and Decision Trees are potential considerations</a:t>
            </a:r>
            <a:endParaRPr sz="1650">
              <a:solidFill>
                <a:schemeClr val="dk2"/>
              </a:solidFill>
            </a:endParaRPr>
          </a:p>
          <a:p>
            <a:pPr indent="-333375" lvl="0" marL="457200" rtl="0" algn="l">
              <a:lnSpc>
                <a:spcPct val="100000"/>
              </a:lnSpc>
              <a:spcBef>
                <a:spcPts val="0"/>
              </a:spcBef>
              <a:spcAft>
                <a:spcPts val="0"/>
              </a:spcAft>
              <a:buClr>
                <a:schemeClr val="dk2"/>
              </a:buClr>
              <a:buSzPts val="1650"/>
              <a:buChar char="❏"/>
            </a:pPr>
            <a:r>
              <a:rPr lang="en-US" sz="1650">
                <a:solidFill>
                  <a:schemeClr val="dk2"/>
                </a:solidFill>
              </a:rPr>
              <a:t>Final step is to analyze prediction models for accuracy</a:t>
            </a:r>
            <a:endParaRPr sz="1650"/>
          </a:p>
          <a:p>
            <a:pPr indent="0" lvl="0" marL="0" rtl="0" algn="l">
              <a:lnSpc>
                <a:spcPct val="100000"/>
              </a:lnSpc>
              <a:spcBef>
                <a:spcPts val="700"/>
              </a:spcBef>
              <a:spcAft>
                <a:spcPts val="0"/>
              </a:spcAft>
              <a:buNone/>
            </a:pPr>
            <a:r>
              <a:t/>
            </a:r>
            <a:endParaRPr sz="16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1251678" y="382385"/>
            <a:ext cx="10178400" cy="1492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Evaluation Plan</a:t>
            </a:r>
            <a:endParaRPr/>
          </a:p>
        </p:txBody>
      </p:sp>
      <p:sp>
        <p:nvSpPr>
          <p:cNvPr id="142" name="Google Shape;142;p20"/>
          <p:cNvSpPr txBox="1"/>
          <p:nvPr>
            <p:ph idx="1" type="body"/>
          </p:nvPr>
        </p:nvSpPr>
        <p:spPr>
          <a:xfrm>
            <a:off x="1251675" y="1995775"/>
            <a:ext cx="10178400" cy="4096800"/>
          </a:xfrm>
          <a:prstGeom prst="rect">
            <a:avLst/>
          </a:prstGeom>
        </p:spPr>
        <p:txBody>
          <a:bodyPr anchorCtr="0" anchor="t" bIns="45700" lIns="91425" spcFirstLastPara="1" rIns="91425" wrap="square" tIns="45700">
            <a:noAutofit/>
          </a:bodyPr>
          <a:lstStyle/>
          <a:p>
            <a:pPr indent="-349250" lvl="0" marL="457200" rtl="0" algn="just">
              <a:lnSpc>
                <a:spcPct val="100000"/>
              </a:lnSpc>
              <a:spcBef>
                <a:spcPts val="700"/>
              </a:spcBef>
              <a:spcAft>
                <a:spcPts val="0"/>
              </a:spcAft>
              <a:buClr>
                <a:schemeClr val="dk2"/>
              </a:buClr>
              <a:buSzPts val="1900"/>
              <a:buChar char="❏"/>
            </a:pPr>
            <a:r>
              <a:rPr lang="en-US" sz="1900">
                <a:solidFill>
                  <a:schemeClr val="dk2"/>
                </a:solidFill>
              </a:rPr>
              <a:t>We plan on implementing various dimensionality reduction techniques with a combination of distinct clustering algorithms.</a:t>
            </a:r>
            <a:br>
              <a:rPr lang="en-US" sz="1900">
                <a:solidFill>
                  <a:schemeClr val="dk2"/>
                </a:solidFill>
              </a:rPr>
            </a:br>
            <a:endParaRPr sz="1900">
              <a:solidFill>
                <a:schemeClr val="dk2"/>
              </a:solidFill>
            </a:endParaRPr>
          </a:p>
          <a:p>
            <a:pPr indent="-349250" lvl="0" marL="457200" rtl="0" algn="just">
              <a:lnSpc>
                <a:spcPct val="100000"/>
              </a:lnSpc>
              <a:spcBef>
                <a:spcPts val="0"/>
              </a:spcBef>
              <a:spcAft>
                <a:spcPts val="0"/>
              </a:spcAft>
              <a:buClr>
                <a:schemeClr val="dk2"/>
              </a:buClr>
              <a:buSzPts val="1900"/>
              <a:buChar char="❏"/>
            </a:pPr>
            <a:r>
              <a:rPr lang="en-US" sz="1900">
                <a:solidFill>
                  <a:schemeClr val="dk2"/>
                </a:solidFill>
              </a:rPr>
              <a:t>Next, we’ll be performing predictive analysis to predict the personality type from the OCEAN parameters. </a:t>
            </a:r>
            <a:br>
              <a:rPr lang="en-US" sz="1900">
                <a:solidFill>
                  <a:schemeClr val="dk2"/>
                </a:solidFill>
              </a:rPr>
            </a:br>
            <a:endParaRPr sz="1900">
              <a:solidFill>
                <a:schemeClr val="dk2"/>
              </a:solidFill>
            </a:endParaRPr>
          </a:p>
          <a:p>
            <a:pPr indent="-349250" lvl="0" marL="457200" rtl="0" algn="just">
              <a:lnSpc>
                <a:spcPct val="100000"/>
              </a:lnSpc>
              <a:spcBef>
                <a:spcPts val="0"/>
              </a:spcBef>
              <a:spcAft>
                <a:spcPts val="0"/>
              </a:spcAft>
              <a:buClr>
                <a:schemeClr val="dk2"/>
              </a:buClr>
              <a:buSzPts val="1900"/>
              <a:buChar char="❏"/>
            </a:pPr>
            <a:r>
              <a:rPr lang="en-US" sz="1900">
                <a:solidFill>
                  <a:schemeClr val="dk2"/>
                </a:solidFill>
              </a:rPr>
              <a:t>Upon comparing and analyzing the results for the mentioned models, we will use the model with the highest score for the chosen performance metrics. </a:t>
            </a:r>
            <a:br>
              <a:rPr lang="en-US" sz="1900">
                <a:solidFill>
                  <a:schemeClr val="dk2"/>
                </a:solidFill>
              </a:rPr>
            </a:br>
            <a:endParaRPr sz="1900">
              <a:solidFill>
                <a:schemeClr val="dk2"/>
              </a:solidFill>
            </a:endParaRPr>
          </a:p>
          <a:p>
            <a:pPr indent="-349250" lvl="0" marL="457200" rtl="0" algn="just">
              <a:lnSpc>
                <a:spcPct val="100000"/>
              </a:lnSpc>
              <a:spcBef>
                <a:spcPts val="0"/>
              </a:spcBef>
              <a:spcAft>
                <a:spcPts val="0"/>
              </a:spcAft>
              <a:buClr>
                <a:schemeClr val="dk2"/>
              </a:buClr>
              <a:buSzPts val="1900"/>
              <a:buChar char="❏"/>
            </a:pPr>
            <a:r>
              <a:rPr lang="en-US" sz="1900">
                <a:solidFill>
                  <a:schemeClr val="dk2"/>
                </a:solidFill>
              </a:rPr>
              <a:t>If time permits, we also plan to acquire the dataset for the other social media platforms like Twitter and work on it.</a:t>
            </a:r>
            <a:endParaRPr sz="19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1251678" y="382385"/>
            <a:ext cx="10178400" cy="1492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Project Plan: Tasks, Deadlines, Division of Work</a:t>
            </a:r>
            <a:endParaRPr/>
          </a:p>
        </p:txBody>
      </p:sp>
      <p:sp>
        <p:nvSpPr>
          <p:cNvPr id="148" name="Google Shape;148;p21"/>
          <p:cNvSpPr txBox="1"/>
          <p:nvPr>
            <p:ph idx="1" type="body"/>
          </p:nvPr>
        </p:nvSpPr>
        <p:spPr>
          <a:xfrm>
            <a:off x="1251678" y="2286001"/>
            <a:ext cx="10178400" cy="3593700"/>
          </a:xfrm>
          <a:prstGeom prst="rect">
            <a:avLst/>
          </a:prstGeom>
        </p:spPr>
        <p:txBody>
          <a:bodyPr anchorCtr="0" anchor="t" bIns="45700" lIns="91425" spcFirstLastPara="1" rIns="91425" wrap="square" tIns="45700">
            <a:normAutofit/>
          </a:bodyPr>
          <a:lstStyle/>
          <a:p>
            <a:pPr indent="0" lvl="0" marL="0" rtl="0" algn="l">
              <a:spcBef>
                <a:spcPts val="700"/>
              </a:spcBef>
              <a:spcAft>
                <a:spcPts val="0"/>
              </a:spcAft>
              <a:buNone/>
            </a:pPr>
            <a:r>
              <a:rPr lang="en-US">
                <a:solidFill>
                  <a:schemeClr val="dk2"/>
                </a:solidFill>
              </a:rPr>
              <a:t> </a:t>
            </a:r>
            <a:endParaRPr>
              <a:solidFill>
                <a:schemeClr val="dk2"/>
              </a:solidFill>
            </a:endParaRPr>
          </a:p>
        </p:txBody>
      </p:sp>
      <p:graphicFrame>
        <p:nvGraphicFramePr>
          <p:cNvPr id="149" name="Google Shape;149;p21"/>
          <p:cNvGraphicFramePr/>
          <p:nvPr/>
        </p:nvGraphicFramePr>
        <p:xfrm>
          <a:off x="952500" y="1874575"/>
          <a:ext cx="3000000" cy="3000000"/>
        </p:xfrm>
        <a:graphic>
          <a:graphicData uri="http://schemas.openxmlformats.org/drawingml/2006/table">
            <a:tbl>
              <a:tblPr>
                <a:noFill/>
                <a:tableStyleId>{9C97D655-B7DD-4078-9D7E-C31735E2229B}</a:tableStyleId>
              </a:tblPr>
              <a:tblGrid>
                <a:gridCol w="4460375"/>
                <a:gridCol w="1460025"/>
                <a:gridCol w="4915775"/>
              </a:tblGrid>
              <a:tr h="411425">
                <a:tc>
                  <a:txBody>
                    <a:bodyPr/>
                    <a:lstStyle/>
                    <a:p>
                      <a:pPr indent="0" lvl="0" marL="0" rtl="0" algn="l">
                        <a:spcBef>
                          <a:spcPts val="0"/>
                        </a:spcBef>
                        <a:spcAft>
                          <a:spcPts val="0"/>
                        </a:spcAft>
                        <a:buNone/>
                      </a:pPr>
                      <a:r>
                        <a:rPr b="1" lang="en-US" sz="1950">
                          <a:solidFill>
                            <a:schemeClr val="dk2"/>
                          </a:solidFill>
                          <a:latin typeface="Gill Sans"/>
                          <a:ea typeface="Gill Sans"/>
                          <a:cs typeface="Gill Sans"/>
                          <a:sym typeface="Gill Sans"/>
                        </a:rPr>
                        <a:t>Task</a:t>
                      </a:r>
                      <a:endParaRPr b="1" sz="1950">
                        <a:solidFill>
                          <a:schemeClr val="dk2"/>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1950">
                          <a:solidFill>
                            <a:schemeClr val="dk2"/>
                          </a:solidFill>
                          <a:latin typeface="Gill Sans"/>
                          <a:ea typeface="Gill Sans"/>
                          <a:cs typeface="Gill Sans"/>
                          <a:sym typeface="Gill Sans"/>
                        </a:rPr>
                        <a:t>Deadline</a:t>
                      </a:r>
                      <a:endParaRPr b="1" sz="1950">
                        <a:solidFill>
                          <a:schemeClr val="dk2"/>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sz="1950">
                          <a:solidFill>
                            <a:schemeClr val="dk2"/>
                          </a:solidFill>
                          <a:latin typeface="Gill Sans"/>
                          <a:ea typeface="Gill Sans"/>
                          <a:cs typeface="Gill Sans"/>
                          <a:sym typeface="Gill Sans"/>
                        </a:rPr>
                        <a:t>Assignee</a:t>
                      </a:r>
                      <a:endParaRPr b="1" sz="1950">
                        <a:solidFill>
                          <a:schemeClr val="dk2"/>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70050">
                <a:tc>
                  <a:txBody>
                    <a:bodyPr/>
                    <a:lstStyle/>
                    <a:p>
                      <a:pPr indent="0" lvl="0" marL="0" rtl="0" algn="l">
                        <a:spcBef>
                          <a:spcPts val="0"/>
                        </a:spcBef>
                        <a:spcAft>
                          <a:spcPts val="0"/>
                        </a:spcAft>
                        <a:buNone/>
                      </a:pPr>
                      <a:r>
                        <a:rPr lang="en-US" sz="1650">
                          <a:solidFill>
                            <a:schemeClr val="dk2"/>
                          </a:solidFill>
                          <a:latin typeface="Gill Sans"/>
                          <a:ea typeface="Gill Sans"/>
                          <a:cs typeface="Gill Sans"/>
                          <a:sym typeface="Gill Sans"/>
                        </a:rPr>
                        <a:t>Data Collection &amp; Pre-processing </a:t>
                      </a:r>
                      <a:endParaRPr sz="1650">
                        <a:solidFill>
                          <a:schemeClr val="dk2"/>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sz="1650">
                          <a:solidFill>
                            <a:schemeClr val="dk2"/>
                          </a:solidFill>
                          <a:latin typeface="Gill Sans"/>
                          <a:ea typeface="Gill Sans"/>
                          <a:cs typeface="Gill Sans"/>
                          <a:sym typeface="Gill Sans"/>
                        </a:rPr>
                        <a:t>02-25-2022</a:t>
                      </a:r>
                      <a:endParaRPr sz="1650">
                        <a:solidFill>
                          <a:schemeClr val="dk2"/>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sz="1650">
                          <a:solidFill>
                            <a:schemeClr val="dk2"/>
                          </a:solidFill>
                          <a:latin typeface="Gill Sans"/>
                          <a:ea typeface="Gill Sans"/>
                          <a:cs typeface="Gill Sans"/>
                          <a:sym typeface="Gill Sans"/>
                        </a:rPr>
                        <a:t>Sai Ajitesh Krovvidi, Kunj Patel, Prakruti Singh Thakur </a:t>
                      </a:r>
                      <a:endParaRPr sz="1650">
                        <a:solidFill>
                          <a:schemeClr val="dk2"/>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70050">
                <a:tc>
                  <a:txBody>
                    <a:bodyPr/>
                    <a:lstStyle/>
                    <a:p>
                      <a:pPr indent="0" lvl="0" marL="0" rtl="0" algn="l">
                        <a:spcBef>
                          <a:spcPts val="0"/>
                        </a:spcBef>
                        <a:spcAft>
                          <a:spcPts val="0"/>
                        </a:spcAft>
                        <a:buNone/>
                      </a:pPr>
                      <a:r>
                        <a:rPr lang="en-US" sz="1650">
                          <a:solidFill>
                            <a:schemeClr val="dk2"/>
                          </a:solidFill>
                          <a:latin typeface="Gill Sans"/>
                          <a:ea typeface="Gill Sans"/>
                          <a:cs typeface="Gill Sans"/>
                          <a:sym typeface="Gill Sans"/>
                        </a:rPr>
                        <a:t>Data Analysis &amp; Visualization </a:t>
                      </a:r>
                      <a:endParaRPr sz="1650">
                        <a:solidFill>
                          <a:schemeClr val="dk2"/>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sz="1650">
                          <a:solidFill>
                            <a:schemeClr val="dk2"/>
                          </a:solidFill>
                          <a:latin typeface="Gill Sans"/>
                          <a:ea typeface="Gill Sans"/>
                          <a:cs typeface="Gill Sans"/>
                          <a:sym typeface="Gill Sans"/>
                        </a:rPr>
                        <a:t>03-09-2022</a:t>
                      </a:r>
                      <a:endParaRPr sz="1650">
                        <a:solidFill>
                          <a:schemeClr val="dk2"/>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sz="1650">
                          <a:solidFill>
                            <a:schemeClr val="dk2"/>
                          </a:solidFill>
                          <a:latin typeface="Gill Sans"/>
                          <a:ea typeface="Gill Sans"/>
                          <a:cs typeface="Gill Sans"/>
                          <a:sym typeface="Gill Sans"/>
                        </a:rPr>
                        <a:t>Phani Rohitha Kaza, Kunj Patel, Prakruti Singh Thakur</a:t>
                      </a:r>
                      <a:endParaRPr sz="1650">
                        <a:solidFill>
                          <a:schemeClr val="dk2"/>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650">
                          <a:solidFill>
                            <a:schemeClr val="dk2"/>
                          </a:solidFill>
                          <a:latin typeface="Gill Sans"/>
                          <a:ea typeface="Gill Sans"/>
                          <a:cs typeface="Gill Sans"/>
                          <a:sym typeface="Gill Sans"/>
                        </a:rPr>
                        <a:t>Research on Dimensionality Reduction &amp; Clustering Algorithms </a:t>
                      </a:r>
                      <a:endParaRPr sz="1650">
                        <a:solidFill>
                          <a:schemeClr val="dk2"/>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sz="1650">
                          <a:solidFill>
                            <a:schemeClr val="dk2"/>
                          </a:solidFill>
                          <a:latin typeface="Gill Sans"/>
                          <a:ea typeface="Gill Sans"/>
                          <a:cs typeface="Gill Sans"/>
                          <a:sym typeface="Gill Sans"/>
                        </a:rPr>
                        <a:t>03-17-2022</a:t>
                      </a:r>
                      <a:endParaRPr sz="1650">
                        <a:solidFill>
                          <a:schemeClr val="dk2"/>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sz="1650">
                          <a:solidFill>
                            <a:schemeClr val="dk2"/>
                          </a:solidFill>
                          <a:latin typeface="Gill Sans"/>
                          <a:ea typeface="Gill Sans"/>
                          <a:cs typeface="Gill Sans"/>
                          <a:sym typeface="Gill Sans"/>
                        </a:rPr>
                        <a:t>Sai Ajitesh Krovvidi, Sreshta Chowdary Kampally, Ankit Sharma </a:t>
                      </a:r>
                      <a:endParaRPr sz="1650">
                        <a:solidFill>
                          <a:schemeClr val="dk2"/>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650">
                          <a:solidFill>
                            <a:schemeClr val="dk2"/>
                          </a:solidFill>
                          <a:latin typeface="Gill Sans"/>
                          <a:ea typeface="Gill Sans"/>
                          <a:cs typeface="Gill Sans"/>
                          <a:sym typeface="Gill Sans"/>
                        </a:rPr>
                        <a:t>Perform the Dimensionality Reduction &amp; Clustering Algorithms</a:t>
                      </a:r>
                      <a:endParaRPr sz="1650">
                        <a:solidFill>
                          <a:schemeClr val="dk2"/>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sz="1650">
                          <a:solidFill>
                            <a:schemeClr val="dk2"/>
                          </a:solidFill>
                          <a:latin typeface="Gill Sans"/>
                          <a:ea typeface="Gill Sans"/>
                          <a:cs typeface="Gill Sans"/>
                          <a:sym typeface="Gill Sans"/>
                        </a:rPr>
                        <a:t>03-25-2022</a:t>
                      </a:r>
                      <a:endParaRPr sz="1650">
                        <a:solidFill>
                          <a:schemeClr val="dk2"/>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sz="1650">
                          <a:solidFill>
                            <a:schemeClr val="dk2"/>
                          </a:solidFill>
                          <a:latin typeface="Gill Sans"/>
                          <a:ea typeface="Gill Sans"/>
                          <a:cs typeface="Gill Sans"/>
                          <a:sym typeface="Gill Sans"/>
                        </a:rPr>
                        <a:t>Sai Ajitesh Krovvidi, Sreshta Chowdary Kampally, Kunj Patel</a:t>
                      </a:r>
                      <a:endParaRPr sz="1650">
                        <a:solidFill>
                          <a:schemeClr val="dk2"/>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36800">
                <a:tc>
                  <a:txBody>
                    <a:bodyPr/>
                    <a:lstStyle/>
                    <a:p>
                      <a:pPr indent="0" lvl="0" marL="0" rtl="0" algn="l">
                        <a:spcBef>
                          <a:spcPts val="0"/>
                        </a:spcBef>
                        <a:spcAft>
                          <a:spcPts val="0"/>
                        </a:spcAft>
                        <a:buNone/>
                      </a:pPr>
                      <a:r>
                        <a:rPr lang="en-US" sz="1650">
                          <a:solidFill>
                            <a:schemeClr val="dk2"/>
                          </a:solidFill>
                          <a:latin typeface="Gill Sans"/>
                          <a:ea typeface="Gill Sans"/>
                          <a:cs typeface="Gill Sans"/>
                          <a:sym typeface="Gill Sans"/>
                        </a:rPr>
                        <a:t>Building the model for predictive Analysis</a:t>
                      </a:r>
                      <a:endParaRPr sz="1650">
                        <a:solidFill>
                          <a:schemeClr val="dk2"/>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sz="1650">
                          <a:solidFill>
                            <a:schemeClr val="dk2"/>
                          </a:solidFill>
                          <a:latin typeface="Gill Sans"/>
                          <a:ea typeface="Gill Sans"/>
                          <a:cs typeface="Gill Sans"/>
                          <a:sym typeface="Gill Sans"/>
                        </a:rPr>
                        <a:t>04-07-2022</a:t>
                      </a:r>
                      <a:endParaRPr sz="1650">
                        <a:solidFill>
                          <a:schemeClr val="dk2"/>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sz="1650">
                          <a:solidFill>
                            <a:schemeClr val="dk2"/>
                          </a:solidFill>
                          <a:latin typeface="Gill Sans"/>
                          <a:ea typeface="Gill Sans"/>
                          <a:cs typeface="Gill Sans"/>
                          <a:sym typeface="Gill Sans"/>
                        </a:rPr>
                        <a:t>Phani Rohitha Kaza, Sreshta Chowdary Kampally, Ankit Sharma</a:t>
                      </a:r>
                      <a:endParaRPr sz="1650">
                        <a:solidFill>
                          <a:schemeClr val="dk2"/>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55025">
                <a:tc>
                  <a:txBody>
                    <a:bodyPr/>
                    <a:lstStyle/>
                    <a:p>
                      <a:pPr indent="0" lvl="0" marL="0" rtl="0" algn="l">
                        <a:spcBef>
                          <a:spcPts val="0"/>
                        </a:spcBef>
                        <a:spcAft>
                          <a:spcPts val="0"/>
                        </a:spcAft>
                        <a:buNone/>
                      </a:pPr>
                      <a:r>
                        <a:rPr lang="en-US" sz="1650">
                          <a:solidFill>
                            <a:schemeClr val="dk2"/>
                          </a:solidFill>
                          <a:latin typeface="Gill Sans"/>
                          <a:ea typeface="Gill Sans"/>
                          <a:cs typeface="Gill Sans"/>
                          <a:sym typeface="Gill Sans"/>
                        </a:rPr>
                        <a:t>Compare the results of the various Classification models and Choose the appropriate model</a:t>
                      </a:r>
                      <a:endParaRPr sz="1650">
                        <a:solidFill>
                          <a:schemeClr val="dk2"/>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sz="1650">
                          <a:solidFill>
                            <a:schemeClr val="dk2"/>
                          </a:solidFill>
                          <a:latin typeface="Gill Sans"/>
                          <a:ea typeface="Gill Sans"/>
                          <a:cs typeface="Gill Sans"/>
                          <a:sym typeface="Gill Sans"/>
                        </a:rPr>
                        <a:t>04-11-2022</a:t>
                      </a:r>
                      <a:endParaRPr sz="1650">
                        <a:solidFill>
                          <a:schemeClr val="dk2"/>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sz="1650">
                          <a:solidFill>
                            <a:schemeClr val="dk2"/>
                          </a:solidFill>
                          <a:latin typeface="Gill Sans"/>
                          <a:ea typeface="Gill Sans"/>
                          <a:cs typeface="Gill Sans"/>
                          <a:sym typeface="Gill Sans"/>
                        </a:rPr>
                        <a:t>Phani Rohitha Kaza, Sreshta Chowdary Kampally, Prakruti Singh Thakur</a:t>
                      </a:r>
                      <a:endParaRPr sz="1650">
                        <a:solidFill>
                          <a:schemeClr val="dk2"/>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dge">
  <a:themeElements>
    <a:clrScheme name="Custom 2">
      <a:dk1>
        <a:srgbClr val="000000"/>
      </a:dk1>
      <a:lt1>
        <a:srgbClr val="FFFFFF"/>
      </a:lt1>
      <a:dk2>
        <a:srgbClr val="990033"/>
      </a:dk2>
      <a:lt2>
        <a:srgbClr val="FFFFFF"/>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