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C82F33-8E1B-D69F-45E4-6A4C3F76229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D77E5A-F719-EDF5-3C02-B96D64C6C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16A01A-FA12-FAC6-2503-9FED8A8A205A}"/>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5" name="Нижний колонтитул 4">
            <a:extLst>
              <a:ext uri="{FF2B5EF4-FFF2-40B4-BE49-F238E27FC236}">
                <a16:creationId xmlns:a16="http://schemas.microsoft.com/office/drawing/2014/main" id="{129993F2-7E10-59BA-A0CD-123C29419E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E763BBC-59E2-FE7E-9771-9BCEC57FA216}"/>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246760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A7CA1D-F8E8-3E1D-ED6D-DB31D6B1596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83AA4E7-F8E5-7FD1-447C-0CBBF66A3E9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6CBF662-0EBC-3591-D50A-1DB8867BAE89}"/>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5" name="Нижний колонтитул 4">
            <a:extLst>
              <a:ext uri="{FF2B5EF4-FFF2-40B4-BE49-F238E27FC236}">
                <a16:creationId xmlns:a16="http://schemas.microsoft.com/office/drawing/2014/main" id="{33A348B9-6FEA-5675-4E62-6D9434018E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FC82513-AB2A-1759-B352-19D8908435C5}"/>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105762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34E66E6-0FFD-17A0-02F5-CFE8AC5180F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69F2045-D916-9FC9-25B3-A096934D918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AA0377-ECF5-DE04-D96C-757F859BAC89}"/>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5" name="Нижний колонтитул 4">
            <a:extLst>
              <a:ext uri="{FF2B5EF4-FFF2-40B4-BE49-F238E27FC236}">
                <a16:creationId xmlns:a16="http://schemas.microsoft.com/office/drawing/2014/main" id="{7E640BF5-F56F-1DC0-F369-42DC7B199F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43195E1-46E8-8CCB-658E-9913544083E0}"/>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315283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72FB51-BEBB-D894-7F03-2755382E581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2357DB8-147D-96AF-85C3-096D60F96C7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A95291F-1FBA-C823-C353-193B7B3B0DC4}"/>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5" name="Нижний колонтитул 4">
            <a:extLst>
              <a:ext uri="{FF2B5EF4-FFF2-40B4-BE49-F238E27FC236}">
                <a16:creationId xmlns:a16="http://schemas.microsoft.com/office/drawing/2014/main" id="{0C3D4883-9AE5-DE31-9A86-AEAE076337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D53ECC-E972-B777-7822-65975BB0837D}"/>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61152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A6C85-5ED5-C3D4-9125-B5CECFE6C39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BB11613-5B4A-F00B-B504-8BFD3CB1E4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F904C22-FDBE-E32A-2FCF-8D4C02970765}"/>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5" name="Нижний колонтитул 4">
            <a:extLst>
              <a:ext uri="{FF2B5EF4-FFF2-40B4-BE49-F238E27FC236}">
                <a16:creationId xmlns:a16="http://schemas.microsoft.com/office/drawing/2014/main" id="{E6DB4A3C-6AB3-DF4A-C803-BA3022FAD0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A43752-4A63-5082-2337-5E9CD68A885A}"/>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120320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0B6EF-E479-6DE5-D606-4848CA2DFB5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87F2E7E-1B16-C1F1-1056-C759A11A336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283FD8F-4B81-5B7D-2A11-57C1A80A0C3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E47EB20-8FA0-B3A6-597B-3C39A2E24928}"/>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6" name="Нижний колонтитул 5">
            <a:extLst>
              <a:ext uri="{FF2B5EF4-FFF2-40B4-BE49-F238E27FC236}">
                <a16:creationId xmlns:a16="http://schemas.microsoft.com/office/drawing/2014/main" id="{74C52571-29C9-7993-A863-E75EEC0393C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A83937A-4C0D-6046-A02B-8D1B3BD83B9E}"/>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147397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2D7315-C0C3-44C1-6E75-4A3C9E0DBFC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9674567-30A1-FCC0-0147-A260D96AB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E86D492-C60A-D1E1-1B90-30A1FF0CB52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515646B-5122-32FC-8F19-22E1D8E27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5015914-4A92-3AB5-4EC8-EFD6A1B2C71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415BCBD-0BF4-FA16-10ED-12F2A2366CCF}"/>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8" name="Нижний колонтитул 7">
            <a:extLst>
              <a:ext uri="{FF2B5EF4-FFF2-40B4-BE49-F238E27FC236}">
                <a16:creationId xmlns:a16="http://schemas.microsoft.com/office/drawing/2014/main" id="{D1A89D67-EA8F-B02A-7CC1-A0AC84C465A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50537E4-0F78-8461-E56B-D7D6DA675C1C}"/>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33106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FC80E-D8FA-7A98-B615-C5CDCDDDBC6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6DAC781-2CC9-804A-35E3-CA9A91FDAE22}"/>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4" name="Нижний колонтитул 3">
            <a:extLst>
              <a:ext uri="{FF2B5EF4-FFF2-40B4-BE49-F238E27FC236}">
                <a16:creationId xmlns:a16="http://schemas.microsoft.com/office/drawing/2014/main" id="{7A332CB4-45A0-783E-B8C2-6E20550C490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F14FE51-4493-9082-8A20-5219270A5B17}"/>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45484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CD9E26-3009-0518-D38C-4998362410A2}"/>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3" name="Нижний колонтитул 2">
            <a:extLst>
              <a:ext uri="{FF2B5EF4-FFF2-40B4-BE49-F238E27FC236}">
                <a16:creationId xmlns:a16="http://schemas.microsoft.com/office/drawing/2014/main" id="{4F879466-AF8E-8B44-8262-8CFCE2E46E8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DAB2113-A6AC-89C0-C7E5-3C809FDB3972}"/>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370870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50EDF5-FA24-8274-5622-A9F138B0676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69BC2A7-B69B-DF88-074C-CBB2C3BAB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9E70A85-A88D-8522-7903-41146B91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FAB3D1-FC41-5C82-2131-BF07F055E01A}"/>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6" name="Нижний колонтитул 5">
            <a:extLst>
              <a:ext uri="{FF2B5EF4-FFF2-40B4-BE49-F238E27FC236}">
                <a16:creationId xmlns:a16="http://schemas.microsoft.com/office/drawing/2014/main" id="{A2F49857-2EB8-4EAD-4153-6BA6E38C054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FAB6EB-3F71-10C0-1E59-072A4056FCB9}"/>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24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72352F-F26F-7219-F49A-ABF08D5BC0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56C6F02-4F32-A412-3833-AEFD4AF5E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97A03C3-2BB6-3AC8-721C-36371042B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DD6F61E-04F5-9365-AA91-BF733EA74835}"/>
              </a:ext>
            </a:extLst>
          </p:cNvPr>
          <p:cNvSpPr>
            <a:spLocks noGrp="1"/>
          </p:cNvSpPr>
          <p:nvPr>
            <p:ph type="dt" sz="half" idx="10"/>
          </p:nvPr>
        </p:nvSpPr>
        <p:spPr/>
        <p:txBody>
          <a:bodyPr/>
          <a:lstStyle/>
          <a:p>
            <a:fld id="{E7BCD936-F841-4ECB-BAC6-46B7AA5F9CBE}" type="datetimeFigureOut">
              <a:rPr lang="ru-RU" smtClean="0"/>
              <a:t>25.11.2024</a:t>
            </a:fld>
            <a:endParaRPr lang="ru-RU"/>
          </a:p>
        </p:txBody>
      </p:sp>
      <p:sp>
        <p:nvSpPr>
          <p:cNvPr id="6" name="Нижний колонтитул 5">
            <a:extLst>
              <a:ext uri="{FF2B5EF4-FFF2-40B4-BE49-F238E27FC236}">
                <a16:creationId xmlns:a16="http://schemas.microsoft.com/office/drawing/2014/main" id="{D2074503-B9AC-F469-1ADE-1366EC1C42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FC43ED5-4481-80D0-26F1-B692506347FE}"/>
              </a:ext>
            </a:extLst>
          </p:cNvPr>
          <p:cNvSpPr>
            <a:spLocks noGrp="1"/>
          </p:cNvSpPr>
          <p:nvPr>
            <p:ph type="sldNum" sz="quarter" idx="12"/>
          </p:nvPr>
        </p:nvSpPr>
        <p:spPr/>
        <p:txBody>
          <a:bodyPr/>
          <a:lstStyle/>
          <a:p>
            <a:fld id="{D931FBF4-1A68-4AE2-8F11-CA1E1B8EB024}" type="slidenum">
              <a:rPr lang="ru-RU" smtClean="0"/>
              <a:t>‹#›</a:t>
            </a:fld>
            <a:endParaRPr lang="ru-RU"/>
          </a:p>
        </p:txBody>
      </p:sp>
    </p:spTree>
    <p:extLst>
      <p:ext uri="{BB962C8B-B14F-4D97-AF65-F5344CB8AC3E}">
        <p14:creationId xmlns:p14="http://schemas.microsoft.com/office/powerpoint/2010/main" val="232562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D2A547-6D06-6722-79CD-F5A78182E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7C0F654-E210-4BE0-0587-2E1248A80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8FA70EF-2899-A169-6DDA-275C7A8BB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BCD936-F841-4ECB-BAC6-46B7AA5F9CBE}" type="datetimeFigureOut">
              <a:rPr lang="ru-RU" smtClean="0"/>
              <a:t>25.11.2024</a:t>
            </a:fld>
            <a:endParaRPr lang="ru-RU"/>
          </a:p>
        </p:txBody>
      </p:sp>
      <p:sp>
        <p:nvSpPr>
          <p:cNvPr id="5" name="Нижний колонтитул 4">
            <a:extLst>
              <a:ext uri="{FF2B5EF4-FFF2-40B4-BE49-F238E27FC236}">
                <a16:creationId xmlns:a16="http://schemas.microsoft.com/office/drawing/2014/main" id="{CB9FBC28-4225-6FA0-4F78-DBFCCDA99D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2ACF7633-60E5-65C5-5BC2-45428920D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31FBF4-1A68-4AE2-8F11-CA1E1B8EB024}" type="slidenum">
              <a:rPr lang="ru-RU" smtClean="0"/>
              <a:t>‹#›</a:t>
            </a:fld>
            <a:endParaRPr lang="ru-RU"/>
          </a:p>
        </p:txBody>
      </p:sp>
    </p:spTree>
    <p:extLst>
      <p:ext uri="{BB962C8B-B14F-4D97-AF65-F5344CB8AC3E}">
        <p14:creationId xmlns:p14="http://schemas.microsoft.com/office/powerpoint/2010/main" val="326615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racle.com/javase/8/docs/api/java/util/concurrent/package-summary.html" TargetMode="External"/><Relationship Id="rId2" Type="http://schemas.openxmlformats.org/officeDocument/2006/relationships/hyperlink" Target="https://docs.oracle.com/javase/tutorial/essential/concurrency/" TargetMode="External"/><Relationship Id="rId1" Type="http://schemas.openxmlformats.org/officeDocument/2006/relationships/slideLayout" Target="../slideLayouts/slideLayout2.xm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5FA695-B546-527D-39FA-A058999B01ED}"/>
              </a:ext>
            </a:extLst>
          </p:cNvPr>
          <p:cNvSpPr>
            <a:spLocks noGrp="1"/>
          </p:cNvSpPr>
          <p:nvPr>
            <p:ph type="ctrTitle"/>
          </p:nvPr>
        </p:nvSpPr>
        <p:spPr>
          <a:xfrm>
            <a:off x="1523999" y="1122363"/>
            <a:ext cx="9252155" cy="1394695"/>
          </a:xfrm>
        </p:spPr>
        <p:txBody>
          <a:bodyPr/>
          <a:lstStyle/>
          <a:p>
            <a:r>
              <a:rPr lang="ru-RU" dirty="0"/>
              <a:t>Поддержка параллелизма</a:t>
            </a:r>
          </a:p>
        </p:txBody>
      </p:sp>
      <p:sp>
        <p:nvSpPr>
          <p:cNvPr id="3" name="Подзаголовок 2">
            <a:extLst>
              <a:ext uri="{FF2B5EF4-FFF2-40B4-BE49-F238E27FC236}">
                <a16:creationId xmlns:a16="http://schemas.microsoft.com/office/drawing/2014/main" id="{95F7B6EE-C45B-EFF9-6356-A82D9B34216F}"/>
              </a:ext>
            </a:extLst>
          </p:cNvPr>
          <p:cNvSpPr>
            <a:spLocks noGrp="1"/>
          </p:cNvSpPr>
          <p:nvPr>
            <p:ph type="subTitle" idx="1"/>
          </p:nvPr>
        </p:nvSpPr>
        <p:spPr>
          <a:xfrm>
            <a:off x="6204155" y="5219956"/>
            <a:ext cx="5850193" cy="1394695"/>
          </a:xfrm>
        </p:spPr>
        <p:txBody>
          <a:bodyPr>
            <a:normAutofit/>
          </a:bodyPr>
          <a:lstStyle/>
          <a:p>
            <a:r>
              <a:rPr lang="ru-RU" dirty="0"/>
              <a:t>Авторы</a:t>
            </a:r>
            <a:r>
              <a:rPr lang="en-US" dirty="0"/>
              <a:t>:</a:t>
            </a:r>
          </a:p>
          <a:p>
            <a:r>
              <a:rPr lang="ru-RU" dirty="0"/>
              <a:t>Студент </a:t>
            </a:r>
            <a:r>
              <a:rPr lang="ru-RU" dirty="0" err="1"/>
              <a:t>гр</a:t>
            </a:r>
            <a:r>
              <a:rPr lang="en-US" dirty="0"/>
              <a:t>. 5030102/20201: </a:t>
            </a:r>
            <a:r>
              <a:rPr lang="ru-RU" dirty="0"/>
              <a:t>Буслама А</a:t>
            </a:r>
            <a:r>
              <a:rPr lang="en-US" dirty="0"/>
              <a:t>. </a:t>
            </a:r>
          </a:p>
          <a:p>
            <a:r>
              <a:rPr lang="ru-RU" dirty="0"/>
              <a:t>Студентка </a:t>
            </a:r>
            <a:r>
              <a:rPr lang="ru-RU" dirty="0" err="1"/>
              <a:t>гр</a:t>
            </a:r>
            <a:r>
              <a:rPr lang="en-US" dirty="0"/>
              <a:t>. 5030102/20101 :</a:t>
            </a:r>
            <a:r>
              <a:rPr lang="ru-RU" dirty="0" err="1"/>
              <a:t>Крехов</a:t>
            </a:r>
            <a:r>
              <a:rPr lang="ru-RU" dirty="0"/>
              <a:t> Д</a:t>
            </a:r>
            <a:r>
              <a:rPr lang="en-US" dirty="0"/>
              <a:t>. </a:t>
            </a:r>
          </a:p>
        </p:txBody>
      </p:sp>
    </p:spTree>
    <p:extLst>
      <p:ext uri="{BB962C8B-B14F-4D97-AF65-F5344CB8AC3E}">
        <p14:creationId xmlns:p14="http://schemas.microsoft.com/office/powerpoint/2010/main" val="340584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9400D-13FF-653F-47B0-F54011185BEC}"/>
              </a:ext>
            </a:extLst>
          </p:cNvPr>
          <p:cNvSpPr>
            <a:spLocks noGrp="1"/>
          </p:cNvSpPr>
          <p:nvPr>
            <p:ph type="title"/>
          </p:nvPr>
        </p:nvSpPr>
        <p:spPr/>
        <p:txBody>
          <a:bodyPr/>
          <a:lstStyle/>
          <a:p>
            <a:r>
              <a:rPr lang="ru-RU" dirty="0"/>
              <a:t>Пул потоков (</a:t>
            </a:r>
            <a:r>
              <a:rPr lang="en-US" dirty="0"/>
              <a:t>Thread Pool)</a:t>
            </a:r>
            <a:endParaRPr lang="ru-RU" dirty="0"/>
          </a:p>
        </p:txBody>
      </p:sp>
      <p:sp>
        <p:nvSpPr>
          <p:cNvPr id="3" name="Объект 2">
            <a:extLst>
              <a:ext uri="{FF2B5EF4-FFF2-40B4-BE49-F238E27FC236}">
                <a16:creationId xmlns:a16="http://schemas.microsoft.com/office/drawing/2014/main" id="{2A2E78CB-5E08-67DF-EFFA-CDFB0876E1F7}"/>
              </a:ext>
            </a:extLst>
          </p:cNvPr>
          <p:cNvSpPr>
            <a:spLocks noGrp="1"/>
          </p:cNvSpPr>
          <p:nvPr>
            <p:ph idx="1"/>
          </p:nvPr>
        </p:nvSpPr>
        <p:spPr>
          <a:xfrm>
            <a:off x="838200" y="1690688"/>
            <a:ext cx="10515600" cy="4802187"/>
          </a:xfrm>
        </p:spPr>
        <p:txBody>
          <a:bodyPr>
            <a:normAutofit lnSpcReduction="10000"/>
          </a:bodyPr>
          <a:lstStyle/>
          <a:p>
            <a:pPr marL="0" indent="0">
              <a:buNone/>
            </a:pPr>
            <a:r>
              <a:rPr lang="ru-RU" sz="1800" dirty="0"/>
              <a:t>В многопоточном программировании пул потоков (`</a:t>
            </a:r>
            <a:r>
              <a:rPr lang="ru-RU" sz="1800" dirty="0" err="1"/>
              <a:t>Thread</a:t>
            </a:r>
            <a:r>
              <a:rPr lang="ru-RU" sz="1800" dirty="0"/>
              <a:t> Pool`) — это структура, которая содержит заранее созданные и </a:t>
            </a:r>
            <a:r>
              <a:rPr lang="ru-RU" sz="1800" dirty="0" err="1"/>
              <a:t>переиспользуемые</a:t>
            </a:r>
            <a:r>
              <a:rPr lang="ru-RU" sz="1800" dirty="0"/>
              <a:t> потоки для выполнения задач. Пул потоков помогает эффективно управлять многопоточностью, избегая излишних затрат на создание и уничтожение потоков, что делает его полезным инструментом для повышения производительности приложения</a:t>
            </a:r>
            <a:r>
              <a:rPr lang="en-US" sz="1800" dirty="0"/>
              <a:t>.</a:t>
            </a:r>
          </a:p>
          <a:p>
            <a:pPr marL="0" indent="0">
              <a:buNone/>
            </a:pPr>
            <a:r>
              <a:rPr lang="ru-RU" sz="1600" dirty="0"/>
              <a:t>Основные понятия и преимущества: </a:t>
            </a:r>
            <a:endParaRPr lang="en-US" sz="1600" dirty="0"/>
          </a:p>
          <a:p>
            <a:pPr>
              <a:buAutoNum type="arabicPeriod"/>
            </a:pPr>
            <a:r>
              <a:rPr lang="ru-RU" sz="1600" b="1" dirty="0"/>
              <a:t>Оптимизация ресурсов: </a:t>
            </a:r>
            <a:endParaRPr lang="en-US" sz="1600" b="1" dirty="0"/>
          </a:p>
          <a:p>
            <a:pPr marL="0" indent="0">
              <a:buNone/>
            </a:pPr>
            <a:r>
              <a:rPr lang="ru-RU" sz="1600" dirty="0"/>
              <a:t> Каждый раз, когда создается новый поток, происходят значительные затраты на его инициализацию. Использование пула потоков позволяет</a:t>
            </a:r>
            <a:r>
              <a:rPr lang="en-US" sz="1600" dirty="0"/>
              <a:t> </a:t>
            </a:r>
            <a:r>
              <a:rPr lang="ru-RU" sz="1600" dirty="0"/>
              <a:t>минимизировать эти затраты, так как потоки </a:t>
            </a:r>
            <a:r>
              <a:rPr lang="ru-RU" sz="1600" dirty="0" err="1"/>
              <a:t>переиспользуются</a:t>
            </a:r>
            <a:r>
              <a:rPr lang="ru-RU" sz="1600" dirty="0"/>
              <a:t> для выполнения новых задач. </a:t>
            </a:r>
            <a:endParaRPr lang="en-US" sz="1600" dirty="0"/>
          </a:p>
          <a:p>
            <a:pPr marL="0" indent="0">
              <a:buNone/>
            </a:pPr>
            <a:r>
              <a:rPr lang="ru-RU" sz="1600" b="1" dirty="0"/>
              <a:t>2. Управление количеством потоков:</a:t>
            </a:r>
            <a:endParaRPr lang="en-US" sz="1600" b="1" dirty="0"/>
          </a:p>
          <a:p>
            <a:pPr marL="0" indent="0">
              <a:buNone/>
            </a:pPr>
            <a:r>
              <a:rPr lang="ru-RU" sz="1600" dirty="0"/>
              <a:t>Пул потоков предотвращает создание избыточного количества потоков, что могло бы привести к перегрузке процессора и ухудшению производительности. Пул позволяет контролировать максимальное количество одновременно выполняемых потоков. </a:t>
            </a:r>
            <a:endParaRPr lang="en-US" sz="1600" dirty="0"/>
          </a:p>
          <a:p>
            <a:pPr marL="0" indent="0">
              <a:buNone/>
            </a:pPr>
            <a:r>
              <a:rPr lang="ru-RU" sz="1600" b="1" dirty="0"/>
              <a:t>3. Простота использования:</a:t>
            </a:r>
            <a:endParaRPr lang="en-US" sz="1600" b="1" dirty="0"/>
          </a:p>
          <a:p>
            <a:pPr marL="0" indent="0">
              <a:buNone/>
            </a:pPr>
            <a:r>
              <a:rPr lang="ru-RU" sz="1600" dirty="0"/>
              <a:t>Стандартный интерфейс </a:t>
            </a:r>
            <a:r>
              <a:rPr lang="ru-RU" sz="1600" dirty="0" err="1"/>
              <a:t>ExecutorService</a:t>
            </a:r>
            <a:r>
              <a:rPr lang="ru-RU" sz="1600" dirty="0"/>
              <a:t> предоставляет удобные методы для управления потоками. Например, `</a:t>
            </a:r>
            <a:r>
              <a:rPr lang="ru-RU" sz="1600" dirty="0" err="1"/>
              <a:t>execute</a:t>
            </a:r>
            <a:r>
              <a:rPr lang="ru-RU" sz="1600" dirty="0"/>
              <a:t>()` для выполнения задач и `</a:t>
            </a:r>
            <a:r>
              <a:rPr lang="ru-RU" sz="1600" dirty="0" err="1"/>
              <a:t>shutdown</a:t>
            </a:r>
            <a:r>
              <a:rPr lang="ru-RU" sz="1600" dirty="0"/>
              <a:t>()` для завершения работы пула.</a:t>
            </a:r>
            <a:endParaRPr lang="en-US" sz="2400" dirty="0"/>
          </a:p>
        </p:txBody>
      </p:sp>
    </p:spTree>
    <p:extLst>
      <p:ext uri="{BB962C8B-B14F-4D97-AF65-F5344CB8AC3E}">
        <p14:creationId xmlns:p14="http://schemas.microsoft.com/office/powerpoint/2010/main" val="651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A0A798E-0A3F-A8C9-39DD-DA3E602E3E57}"/>
              </a:ext>
            </a:extLst>
          </p:cNvPr>
          <p:cNvSpPr>
            <a:spLocks noGrp="1"/>
          </p:cNvSpPr>
          <p:nvPr>
            <p:ph idx="1"/>
          </p:nvPr>
        </p:nvSpPr>
        <p:spPr>
          <a:xfrm>
            <a:off x="0" y="0"/>
            <a:ext cx="12192000" cy="3596640"/>
          </a:xfrm>
        </p:spPr>
        <p:txBody>
          <a:bodyPr/>
          <a:lstStyle/>
          <a:p>
            <a:pPr marL="0" indent="0">
              <a:buNone/>
            </a:pPr>
            <a:r>
              <a:rPr lang="ru-RU" dirty="0"/>
              <a:t>Примеры использования пула потоков</a:t>
            </a:r>
            <a:r>
              <a:rPr lang="en-US" dirty="0"/>
              <a:t>:</a:t>
            </a:r>
          </a:p>
          <a:p>
            <a:pPr marL="0" indent="0">
              <a:buNone/>
            </a:pPr>
            <a:r>
              <a:rPr lang="ru-RU" sz="2000" b="1" dirty="0" err="1"/>
              <a:t>FixedThreadPool</a:t>
            </a:r>
            <a:r>
              <a:rPr lang="ru-RU" sz="2000" dirty="0"/>
              <a:t>: Пул с фиксированным числом потоков. Подходит для задач, где заранее известно количество одновременных потоков, которые нужны для выполнения работы. </a:t>
            </a:r>
            <a:endParaRPr lang="en-US" sz="2000" dirty="0"/>
          </a:p>
          <a:p>
            <a:pPr marL="0" indent="0">
              <a:buNone/>
            </a:pPr>
            <a:r>
              <a:rPr lang="ru-RU" sz="2000" dirty="0"/>
              <a:t> </a:t>
            </a:r>
            <a:r>
              <a:rPr lang="ru-RU" sz="2000" b="1" dirty="0" err="1"/>
              <a:t>CachedThreadPool</a:t>
            </a:r>
            <a:r>
              <a:rPr lang="ru-RU" sz="2000" dirty="0"/>
              <a:t>: Пул с динамическим числом потоков. Полезен для приложений с большим количеством кратковременных задач.</a:t>
            </a:r>
            <a:endParaRPr lang="en-US" sz="2000" dirty="0"/>
          </a:p>
          <a:p>
            <a:pPr marL="0" indent="0">
              <a:buNone/>
            </a:pPr>
            <a:r>
              <a:rPr lang="ru-RU" sz="2000" b="1" dirty="0" err="1"/>
              <a:t>SingleThreadExecutor</a:t>
            </a:r>
            <a:r>
              <a:rPr lang="ru-RU" sz="2000" dirty="0"/>
              <a:t>: Пул с одним потоком, используемый для последовательного выполнения задач. </a:t>
            </a:r>
            <a:endParaRPr lang="en-US" sz="2000" dirty="0"/>
          </a:p>
          <a:p>
            <a:pPr marL="0" indent="0">
              <a:buNone/>
            </a:pPr>
            <a:endParaRPr lang="ru-RU" sz="2000" dirty="0"/>
          </a:p>
        </p:txBody>
      </p:sp>
      <p:sp>
        <p:nvSpPr>
          <p:cNvPr id="5" name="Rectangle 1">
            <a:extLst>
              <a:ext uri="{FF2B5EF4-FFF2-40B4-BE49-F238E27FC236}">
                <a16:creationId xmlns:a16="http://schemas.microsoft.com/office/drawing/2014/main" id="{8E23EC65-5572-799E-6D9B-D240C15FB520}"/>
              </a:ext>
            </a:extLst>
          </p:cNvPr>
          <p:cNvSpPr>
            <a:spLocks noChangeArrowheads="1"/>
          </p:cNvSpPr>
          <p:nvPr/>
        </p:nvSpPr>
        <p:spPr bwMode="auto">
          <a:xfrm>
            <a:off x="2479040" y="2241352"/>
            <a:ext cx="6979920"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err="1">
                <a:ln>
                  <a:noFill/>
                </a:ln>
                <a:solidFill>
                  <a:srgbClr val="CC7832"/>
                </a:solidFill>
                <a:effectLst/>
                <a:latin typeface="JetBrains Mono"/>
              </a:rPr>
              <a:t>import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java.util.concurrent.ExecutorService</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import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java.util.concurrent.Executors</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ThreadPoolExample</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static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main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A9B7C6"/>
                </a:solidFill>
                <a:effectLst/>
                <a:latin typeface="JetBrains Mono"/>
              </a:rPr>
              <a:t>String</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args</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Создание пула потоков с фиксированным числом потоков (3)</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ExecutorService</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a:t>
            </a:r>
            <a:r>
              <a:rPr kumimoji="0" lang="ru-RU" altLang="ru-RU" sz="1400" b="0" i="0" u="none" strike="noStrike" cap="none" normalizeH="0" baseline="0" dirty="0">
                <a:ln>
                  <a:noFill/>
                </a:ln>
                <a:solidFill>
                  <a:srgbClr val="A9B7C6"/>
                </a:solidFill>
                <a:effectLst/>
                <a:latin typeface="JetBrains Mono"/>
              </a:rPr>
              <a:t> = </a:t>
            </a:r>
            <a:r>
              <a:rPr kumimoji="0" lang="ru-RU" altLang="ru-RU" sz="1400" b="0" i="0" u="none" strike="noStrike" cap="none" normalizeH="0" baseline="0" dirty="0" err="1">
                <a:ln>
                  <a:noFill/>
                </a:ln>
                <a:solidFill>
                  <a:srgbClr val="A9B7C6"/>
                </a:solidFill>
                <a:effectLst/>
                <a:latin typeface="JetBrains Mono"/>
              </a:rPr>
              <a:t>Executors.</a:t>
            </a:r>
            <a:r>
              <a:rPr kumimoji="0" lang="ru-RU" altLang="ru-RU" sz="1400" b="0" i="1" u="none" strike="noStrike" cap="none" normalizeH="0" baseline="0" dirty="0" err="1">
                <a:ln>
                  <a:noFill/>
                </a:ln>
                <a:solidFill>
                  <a:srgbClr val="A9B7C6"/>
                </a:solidFill>
                <a:effectLst/>
                <a:latin typeface="JetBrains Mono"/>
              </a:rPr>
              <a:t>newFixedThreadPool</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897BB"/>
                </a:solidFill>
                <a:effectLst/>
                <a:latin typeface="JetBrains Mono"/>
              </a:rPr>
              <a:t>3</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Отправка задач в пул</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for</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CC7832"/>
                </a:solidFill>
                <a:effectLst/>
                <a:latin typeface="JetBrains Mono"/>
              </a:rPr>
              <a:t>int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i = </a:t>
            </a:r>
            <a:r>
              <a:rPr kumimoji="0" lang="ru-RU" altLang="ru-RU" sz="1400" b="0" i="0" u="none" strike="noStrike" cap="none" normalizeH="0" baseline="0" dirty="0">
                <a:ln>
                  <a:noFill/>
                </a:ln>
                <a:solidFill>
                  <a:srgbClr val="6897BB"/>
                </a:solidFill>
                <a:effectLst/>
                <a:latin typeface="JetBrains Mono"/>
              </a:rPr>
              <a:t>1</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i &lt;= </a:t>
            </a:r>
            <a:r>
              <a:rPr kumimoji="0" lang="ru-RU" altLang="ru-RU" sz="1400" b="0" i="0" u="none" strike="noStrike" cap="none" normalizeH="0" baseline="0" dirty="0">
                <a:ln>
                  <a:noFill/>
                </a:ln>
                <a:solidFill>
                  <a:srgbClr val="6897BB"/>
                </a:solidFill>
                <a:effectLst/>
                <a:latin typeface="JetBrains Mono"/>
              </a:rPr>
              <a:t>5</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i++)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int</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taskNumber</a:t>
            </a:r>
            <a:r>
              <a:rPr kumimoji="0" lang="ru-RU" altLang="ru-RU" sz="1400" b="0" i="0" u="none" strike="noStrike" cap="none" normalizeH="0" baseline="0" dirty="0">
                <a:ln>
                  <a:noFill/>
                </a:ln>
                <a:solidFill>
                  <a:srgbClr val="A9B7C6"/>
                </a:solidFill>
                <a:effectLst/>
                <a:latin typeface="JetBrains Mono"/>
              </a:rPr>
              <a:t> = i</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executor.execute</a:t>
            </a:r>
            <a:r>
              <a:rPr kumimoji="0" lang="ru-RU" altLang="ru-RU" sz="1400" b="0" i="0" u="none" strike="noStrike" cap="none" normalizeH="0" baseline="0" dirty="0">
                <a:ln>
                  <a:noFill/>
                </a:ln>
                <a:solidFill>
                  <a:srgbClr val="A9B7C6"/>
                </a:solidFill>
                <a:effectLst/>
                <a:latin typeface="JetBrains Mono"/>
              </a:rPr>
              <a:t>(() -&gt;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System.</a:t>
            </a:r>
            <a:r>
              <a:rPr kumimoji="0" lang="ru-RU" altLang="ru-RU" sz="1400" b="0" i="1" u="none" strike="noStrike" cap="none" normalizeH="0" baseline="0" dirty="0" err="1">
                <a:ln>
                  <a:noFill/>
                </a:ln>
                <a:solidFill>
                  <a:srgbClr val="9876AA"/>
                </a:solidFill>
                <a:effectLst/>
                <a:latin typeface="JetBrains Mono"/>
              </a:rPr>
              <a:t>out</a:t>
            </a:r>
            <a:r>
              <a:rPr kumimoji="0" lang="ru-RU" altLang="ru-RU" sz="1400" b="0" i="0" u="none" strike="noStrike" cap="none" normalizeH="0" baseline="0" dirty="0" err="1">
                <a:ln>
                  <a:noFill/>
                </a:ln>
                <a:solidFill>
                  <a:srgbClr val="A9B7C6"/>
                </a:solidFill>
                <a:effectLst/>
                <a:latin typeface="JetBrains Mono"/>
              </a:rPr>
              <a:t>.println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A8759"/>
                </a:solidFill>
                <a:effectLst/>
                <a:latin typeface="JetBrains Mono"/>
              </a:rPr>
              <a:t>"Задача " </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B389C5"/>
                </a:solidFill>
                <a:effectLst/>
                <a:latin typeface="JetBrains Mono"/>
              </a:rPr>
              <a:t>taskNumber</a:t>
            </a:r>
            <a:r>
              <a:rPr kumimoji="0" lang="ru-RU" altLang="ru-RU" sz="1400" b="0" i="0" u="none" strike="noStrike" cap="none" normalizeH="0" baseline="0" dirty="0">
                <a:ln>
                  <a:noFill/>
                </a:ln>
                <a:solidFill>
                  <a:srgbClr val="B389C5"/>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6A8759"/>
                </a:solidFill>
                <a:effectLst/>
                <a:latin typeface="JetBrains Mono"/>
              </a:rPr>
              <a:t>" выполняется потоком " </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1" u="none" strike="noStrike" cap="none" normalizeH="0" baseline="0" dirty="0" err="1">
                <a:ln>
                  <a:noFill/>
                </a:ln>
                <a:solidFill>
                  <a:srgbClr val="A9B7C6"/>
                </a:solidFill>
                <a:effectLst/>
                <a:latin typeface="JetBrains Mono"/>
              </a:rPr>
              <a:t>currentThread</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A9B7C6"/>
                </a:solidFill>
                <a:effectLst/>
                <a:latin typeface="JetBrains Mono"/>
              </a:rPr>
              <a:t>getName</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Завершение работы пула</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executor.shutdown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55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44393A5-E538-31A5-5F2C-16E0F71F3C6D}"/>
              </a:ext>
            </a:extLst>
          </p:cNvPr>
          <p:cNvSpPr>
            <a:spLocks noGrp="1"/>
          </p:cNvSpPr>
          <p:nvPr>
            <p:ph idx="1"/>
          </p:nvPr>
        </p:nvSpPr>
        <p:spPr>
          <a:xfrm>
            <a:off x="838200" y="386080"/>
            <a:ext cx="10515600" cy="5790883"/>
          </a:xfrm>
        </p:spPr>
        <p:txBody>
          <a:bodyPr/>
          <a:lstStyle/>
          <a:p>
            <a:pPr marL="0" indent="0">
              <a:buNone/>
            </a:pPr>
            <a:r>
              <a:rPr lang="ru-RU" dirty="0"/>
              <a:t>Объяснение примера</a:t>
            </a:r>
            <a:r>
              <a:rPr lang="en-US" dirty="0"/>
              <a:t>:</a:t>
            </a:r>
          </a:p>
          <a:p>
            <a:pPr marL="0" indent="0">
              <a:buNone/>
            </a:pPr>
            <a:r>
              <a:rPr lang="ru-RU" dirty="0"/>
              <a:t>Создание пула</a:t>
            </a:r>
            <a:r>
              <a:rPr lang="en-US" dirty="0"/>
              <a:t>: </a:t>
            </a:r>
            <a:r>
              <a:rPr lang="ru-RU" sz="1800" dirty="0"/>
              <a:t>В примере используется метод</a:t>
            </a:r>
            <a:r>
              <a:rPr lang="en-US" sz="1800" dirty="0"/>
              <a:t> </a:t>
            </a:r>
            <a:r>
              <a:rPr lang="en-US" sz="1800" dirty="0" err="1"/>
              <a:t>Execturors.newFixedThreadPool</a:t>
            </a:r>
            <a:r>
              <a:rPr lang="en-US" sz="1800" dirty="0"/>
              <a:t>(3), </a:t>
            </a:r>
            <a:r>
              <a:rPr lang="ru-RU" sz="1800" dirty="0"/>
              <a:t>который создает пул с тремя потоками. Это означает, что одновременно могут выполняться только три задачи.</a:t>
            </a:r>
            <a:endParaRPr lang="en-US" sz="1800" dirty="0"/>
          </a:p>
          <a:p>
            <a:pPr marL="0" indent="0">
              <a:buNone/>
            </a:pPr>
            <a:r>
              <a:rPr lang="ru-RU" dirty="0"/>
              <a:t>Добавление задач</a:t>
            </a:r>
            <a:r>
              <a:rPr lang="en-US" dirty="0"/>
              <a:t>: </a:t>
            </a:r>
            <a:r>
              <a:rPr lang="ru-RU" sz="1600" dirty="0"/>
              <a:t>Метод</a:t>
            </a:r>
            <a:r>
              <a:rPr lang="ru-RU" sz="1800" dirty="0"/>
              <a:t> </a:t>
            </a:r>
            <a:r>
              <a:rPr lang="en-US" sz="1800" dirty="0"/>
              <a:t>execute() </a:t>
            </a:r>
            <a:r>
              <a:rPr lang="ru-RU" sz="1800" dirty="0"/>
              <a:t>отправляет задачи в пул для выполнения. Если все три потока заняты, задачи ставятся в очередь и ожидают выполнения.</a:t>
            </a:r>
          </a:p>
          <a:p>
            <a:pPr marL="0" indent="0">
              <a:buNone/>
            </a:pPr>
            <a:r>
              <a:rPr lang="ru-RU" sz="2000" b="1" dirty="0"/>
              <a:t>Завершение работы пула</a:t>
            </a:r>
            <a:r>
              <a:rPr lang="en-US" sz="2000" b="1" dirty="0"/>
              <a:t>: </a:t>
            </a:r>
            <a:r>
              <a:rPr lang="ru-RU" sz="1800" dirty="0"/>
              <a:t>Метод </a:t>
            </a:r>
            <a:r>
              <a:rPr lang="en-US" sz="1800" dirty="0"/>
              <a:t>shutdown() </a:t>
            </a:r>
            <a:r>
              <a:rPr lang="ru-RU" sz="1800" dirty="0"/>
              <a:t>останавливает прием новых задач, но позволяет уже отправленным задачам завершить выполнение. Это важный шаг, чтобы освободить ресурсы после завершения работы.</a:t>
            </a:r>
            <a:endParaRPr lang="en-US" sz="1800" dirty="0"/>
          </a:p>
          <a:p>
            <a:pPr marL="0" indent="0">
              <a:buNone/>
            </a:pPr>
            <a:r>
              <a:rPr lang="ru-RU" sz="2400" dirty="0"/>
              <a:t>Важные детали</a:t>
            </a:r>
            <a:r>
              <a:rPr lang="en-US" sz="2400" dirty="0"/>
              <a:t>:</a:t>
            </a:r>
          </a:p>
          <a:p>
            <a:pPr marL="0" indent="0">
              <a:buNone/>
            </a:pPr>
            <a:r>
              <a:rPr lang="ru-RU" sz="1800" b="1" dirty="0"/>
              <a:t>Преимущества пулов потоков</a:t>
            </a:r>
            <a:r>
              <a:rPr lang="ru-RU" sz="1800" dirty="0"/>
              <a:t>: Использование пула потоков сокращает задержки и повышает отзывчивость приложения за счет быстрого выполнения задач, так как потоки создаются заранее и могут сразу использоваться.</a:t>
            </a:r>
            <a:endParaRPr lang="en-US" sz="1800" dirty="0"/>
          </a:p>
          <a:p>
            <a:pPr marL="0" indent="0">
              <a:buNone/>
            </a:pPr>
            <a:r>
              <a:rPr lang="ru-RU" sz="2000" b="1" dirty="0"/>
              <a:t>Обработка исключений</a:t>
            </a:r>
            <a:r>
              <a:rPr lang="ru-RU" sz="2000" dirty="0"/>
              <a:t>: Задачи, передаваемые в пул, должны иметь механизм обработки исключений, чтобы избежать остановки всего пула из-за ошибки в одной задаче.</a:t>
            </a:r>
          </a:p>
        </p:txBody>
      </p:sp>
    </p:spTree>
    <p:extLst>
      <p:ext uri="{BB962C8B-B14F-4D97-AF65-F5344CB8AC3E}">
        <p14:creationId xmlns:p14="http://schemas.microsoft.com/office/powerpoint/2010/main" val="196251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A89594-5FA9-318F-6346-CC4C378A4CB1}"/>
              </a:ext>
            </a:extLst>
          </p:cNvPr>
          <p:cNvSpPr>
            <a:spLocks noGrp="1"/>
          </p:cNvSpPr>
          <p:nvPr>
            <p:ph type="title"/>
          </p:nvPr>
        </p:nvSpPr>
        <p:spPr/>
        <p:txBody>
          <a:bodyPr/>
          <a:lstStyle/>
          <a:p>
            <a:r>
              <a:rPr lang="ru-RU" dirty="0"/>
              <a:t>Пакет </a:t>
            </a:r>
            <a:r>
              <a:rPr lang="en-US" dirty="0" err="1"/>
              <a:t>java.util.concurrent</a:t>
            </a:r>
            <a:endParaRPr lang="ru-RU" dirty="0"/>
          </a:p>
        </p:txBody>
      </p:sp>
      <p:sp>
        <p:nvSpPr>
          <p:cNvPr id="3" name="Объект 2">
            <a:extLst>
              <a:ext uri="{FF2B5EF4-FFF2-40B4-BE49-F238E27FC236}">
                <a16:creationId xmlns:a16="http://schemas.microsoft.com/office/drawing/2014/main" id="{857088CA-3FE8-02EA-DD97-3F8C5989747A}"/>
              </a:ext>
            </a:extLst>
          </p:cNvPr>
          <p:cNvSpPr>
            <a:spLocks noGrp="1"/>
          </p:cNvSpPr>
          <p:nvPr>
            <p:ph idx="1"/>
          </p:nvPr>
        </p:nvSpPr>
        <p:spPr/>
        <p:txBody>
          <a:bodyPr>
            <a:normAutofit/>
          </a:bodyPr>
          <a:lstStyle/>
          <a:p>
            <a:r>
              <a:rPr lang="ru-RU" sz="1800" dirty="0"/>
              <a:t>Пакет `</a:t>
            </a:r>
            <a:r>
              <a:rPr lang="ru-RU" sz="1800" dirty="0" err="1"/>
              <a:t>java.util.concurrent</a:t>
            </a:r>
            <a:r>
              <a:rPr lang="ru-RU" sz="1800" dirty="0"/>
              <a:t>` был представлен в Java 5 и содержит набор классов и интерфейсов, предназначенных для облегчения работы с многопоточностью. Этот пакет значительно упрощает создание и управление параллельными программами, предоставляя готовые реализации часто используемых шаблонов многопоточного программирования.</a:t>
            </a:r>
            <a:endParaRPr lang="en-US" sz="1800" dirty="0"/>
          </a:p>
          <a:p>
            <a:pPr marL="0" indent="0">
              <a:buNone/>
            </a:pPr>
            <a:r>
              <a:rPr lang="ru-RU" sz="1800" b="1" u="sng" dirty="0"/>
              <a:t>Основные цели и преимущества: </a:t>
            </a:r>
            <a:endParaRPr lang="en-US" sz="1800" b="1" u="sng" dirty="0"/>
          </a:p>
          <a:p>
            <a:pPr marL="0" indent="0">
              <a:buNone/>
            </a:pPr>
            <a:r>
              <a:rPr lang="ru-RU" sz="1800" b="1" dirty="0"/>
              <a:t>Повышение уровня абстракции:</a:t>
            </a:r>
            <a:endParaRPr lang="en-US" sz="1800" b="1" dirty="0"/>
          </a:p>
          <a:p>
            <a:pPr marL="0" indent="0">
              <a:buNone/>
            </a:pPr>
            <a:r>
              <a:rPr lang="ru-RU" sz="1800" dirty="0"/>
              <a:t>Пакет предоставляет более высокоуровневые конструкции, чем стандартные механизмы синхронизации (например, `</a:t>
            </a:r>
            <a:r>
              <a:rPr lang="ru-RU" sz="1800" dirty="0" err="1"/>
              <a:t>synchronized</a:t>
            </a:r>
            <a:r>
              <a:rPr lang="ru-RU" sz="1800" dirty="0"/>
              <a:t>` и `</a:t>
            </a:r>
            <a:r>
              <a:rPr lang="ru-RU" sz="1800" dirty="0" err="1"/>
              <a:t>wait</a:t>
            </a:r>
            <a:r>
              <a:rPr lang="ru-RU" sz="1800" dirty="0"/>
              <a:t>/</a:t>
            </a:r>
            <a:r>
              <a:rPr lang="ru-RU" sz="1800" dirty="0" err="1"/>
              <a:t>notify</a:t>
            </a:r>
            <a:r>
              <a:rPr lang="ru-RU" sz="1800" dirty="0"/>
              <a:t>`).</a:t>
            </a:r>
            <a:endParaRPr lang="en-US" sz="1800" dirty="0"/>
          </a:p>
          <a:p>
            <a:pPr marL="0" indent="0">
              <a:buNone/>
            </a:pPr>
            <a:r>
              <a:rPr lang="ru-RU" sz="1800" b="1" dirty="0"/>
              <a:t>Безопасность и производительность: </a:t>
            </a:r>
            <a:endParaRPr lang="en-US" sz="1800" b="1" dirty="0"/>
          </a:p>
          <a:p>
            <a:pPr marL="0" indent="0">
              <a:buNone/>
            </a:pPr>
            <a:r>
              <a:rPr lang="ru-RU" sz="1800" dirty="0"/>
              <a:t>Разработчики могут использовать уже протестированные и безопасные конструкции, что снижает вероятность ошибок.</a:t>
            </a:r>
            <a:endParaRPr lang="en-US" sz="1800" dirty="0"/>
          </a:p>
          <a:p>
            <a:pPr marL="0" indent="0">
              <a:buNone/>
            </a:pPr>
            <a:r>
              <a:rPr lang="ru-RU" sz="1800" b="1" dirty="0"/>
              <a:t>Упрощение работы с потоками:</a:t>
            </a:r>
            <a:endParaRPr lang="en-US" sz="1800" b="1" dirty="0"/>
          </a:p>
          <a:p>
            <a:pPr marL="0" indent="0">
              <a:buNone/>
            </a:pPr>
            <a:r>
              <a:rPr lang="ru-RU" sz="1800" dirty="0"/>
              <a:t>Готовые реализации пула потоков, синхронизаторов и других инструментов. </a:t>
            </a:r>
          </a:p>
        </p:txBody>
      </p:sp>
    </p:spTree>
    <p:extLst>
      <p:ext uri="{BB962C8B-B14F-4D97-AF65-F5344CB8AC3E}">
        <p14:creationId xmlns:p14="http://schemas.microsoft.com/office/powerpoint/2010/main" val="232168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BDB85-89D9-4696-C1E8-B6F7EFDC5EAC}"/>
              </a:ext>
            </a:extLst>
          </p:cNvPr>
          <p:cNvSpPr>
            <a:spLocks noGrp="1"/>
          </p:cNvSpPr>
          <p:nvPr>
            <p:ph idx="1"/>
          </p:nvPr>
        </p:nvSpPr>
        <p:spPr>
          <a:xfrm>
            <a:off x="838200" y="193040"/>
            <a:ext cx="10515600" cy="5983923"/>
          </a:xfrm>
        </p:spPr>
        <p:txBody>
          <a:bodyPr>
            <a:normAutofit/>
          </a:bodyPr>
          <a:lstStyle/>
          <a:p>
            <a:pPr marL="0" indent="0">
              <a:buNone/>
            </a:pPr>
            <a:r>
              <a:rPr lang="ru-RU" dirty="0"/>
              <a:t>Основные классы и интерфейсы:</a:t>
            </a:r>
            <a:endParaRPr lang="en-US" dirty="0"/>
          </a:p>
          <a:p>
            <a:pPr marL="0" indent="0">
              <a:buNone/>
            </a:pPr>
            <a:r>
              <a:rPr lang="ru-RU" sz="2000" b="1" dirty="0" err="1"/>
              <a:t>Executor</a:t>
            </a:r>
            <a:r>
              <a:rPr lang="ru-RU" sz="2000" b="1" dirty="0"/>
              <a:t> и </a:t>
            </a:r>
            <a:r>
              <a:rPr lang="ru-RU" sz="2000" b="1" dirty="0" err="1"/>
              <a:t>ExecutorService</a:t>
            </a:r>
            <a:r>
              <a:rPr lang="ru-RU" sz="2000" dirty="0"/>
              <a:t>: </a:t>
            </a:r>
            <a:endParaRPr lang="en-US" sz="2000" dirty="0"/>
          </a:p>
          <a:p>
            <a:pPr marL="0" indent="0">
              <a:buNone/>
            </a:pPr>
            <a:r>
              <a:rPr lang="ru-RU" sz="2000" dirty="0"/>
              <a:t>Интерфейсы для управления многопоточными задачами. `</a:t>
            </a:r>
            <a:r>
              <a:rPr lang="ru-RU" sz="2000" dirty="0" err="1"/>
              <a:t>ExecutorService</a:t>
            </a:r>
            <a:r>
              <a:rPr lang="ru-RU" sz="2000" dirty="0"/>
              <a:t>` добавляет методы управления жизненным циклом пула потоков, такие как `</a:t>
            </a:r>
            <a:r>
              <a:rPr lang="ru-RU" sz="2000" dirty="0" err="1"/>
              <a:t>shutdown</a:t>
            </a:r>
            <a:r>
              <a:rPr lang="ru-RU" sz="2000" dirty="0"/>
              <a:t>()` и `</a:t>
            </a:r>
            <a:r>
              <a:rPr lang="ru-RU" sz="2000" dirty="0" err="1"/>
              <a:t>submit</a:t>
            </a:r>
            <a:r>
              <a:rPr lang="ru-RU" sz="2000" dirty="0"/>
              <a:t>()`.</a:t>
            </a:r>
            <a:endParaRPr lang="en-US" sz="2000" dirty="0"/>
          </a:p>
          <a:p>
            <a:pPr marL="0" indent="0">
              <a:buNone/>
            </a:pPr>
            <a:r>
              <a:rPr lang="ru-RU" sz="2000" b="1" dirty="0"/>
              <a:t>Future и </a:t>
            </a:r>
            <a:r>
              <a:rPr lang="ru-RU" sz="2000" b="1" dirty="0" err="1"/>
              <a:t>Callable</a:t>
            </a:r>
            <a:r>
              <a:rPr lang="ru-RU" sz="2000" dirty="0"/>
              <a:t>: </a:t>
            </a:r>
            <a:endParaRPr lang="en-US" sz="2000" dirty="0"/>
          </a:p>
          <a:p>
            <a:pPr marL="0" indent="0">
              <a:buNone/>
            </a:pPr>
            <a:r>
              <a:rPr lang="ru-RU" sz="2000" dirty="0"/>
              <a:t>`</a:t>
            </a:r>
            <a:r>
              <a:rPr lang="ru-RU" sz="2000" dirty="0" err="1"/>
              <a:t>Callable</a:t>
            </a:r>
            <a:r>
              <a:rPr lang="ru-RU" sz="2000" dirty="0"/>
              <a:t>` — интерфейс для задач, которые могут возвращать результат и выбрасывать исключения. `Future` используется для получения результата выполнения асинхронной задачи</a:t>
            </a:r>
            <a:r>
              <a:rPr lang="en-US" sz="2000" dirty="0"/>
              <a:t> (</a:t>
            </a:r>
            <a:r>
              <a:rPr lang="ru-RU" sz="2000" dirty="0"/>
              <a:t>успех</a:t>
            </a:r>
            <a:r>
              <a:rPr lang="en-US" sz="2000" dirty="0"/>
              <a:t>/</a:t>
            </a:r>
            <a:r>
              <a:rPr lang="ru-RU" sz="2000" dirty="0"/>
              <a:t>в процессе</a:t>
            </a:r>
            <a:r>
              <a:rPr lang="en-US" sz="2000" dirty="0"/>
              <a:t>/</a:t>
            </a:r>
            <a:r>
              <a:rPr lang="ru-RU" sz="2000" dirty="0"/>
              <a:t>ошибка и </a:t>
            </a:r>
            <a:r>
              <a:rPr lang="ru-RU" sz="2000" dirty="0" err="1"/>
              <a:t>тд</a:t>
            </a:r>
            <a:r>
              <a:rPr lang="en-US" sz="2000" dirty="0"/>
              <a:t>.).</a:t>
            </a:r>
            <a:endParaRPr lang="ru-RU" sz="2000" dirty="0"/>
          </a:p>
          <a:p>
            <a:pPr marL="0" indent="0">
              <a:buNone/>
            </a:pPr>
            <a:r>
              <a:rPr lang="ru-RU" sz="1800" b="1" dirty="0" err="1"/>
              <a:t>BlockingQueue</a:t>
            </a:r>
            <a:r>
              <a:rPr lang="ru-RU" sz="1800" b="1" dirty="0"/>
              <a:t>: </a:t>
            </a:r>
          </a:p>
          <a:p>
            <a:pPr marL="0" indent="0">
              <a:buNone/>
            </a:pPr>
            <a:r>
              <a:rPr lang="ru-RU" sz="1600" dirty="0"/>
              <a:t>Интерфейс очередей, обеспечивающих блокировку при попытке добавления или извлечения элементов. Пример: `</a:t>
            </a:r>
            <a:r>
              <a:rPr lang="ru-RU" sz="1600" dirty="0" err="1"/>
              <a:t>LinkedBlockingQueue</a:t>
            </a:r>
            <a:r>
              <a:rPr lang="ru-RU" sz="1600" dirty="0"/>
              <a:t>`, `</a:t>
            </a:r>
            <a:r>
              <a:rPr lang="ru-RU" sz="1600" dirty="0" err="1"/>
              <a:t>ArrayBlockingQueue</a:t>
            </a:r>
            <a:r>
              <a:rPr lang="ru-RU" sz="1600" dirty="0"/>
              <a:t>`.</a:t>
            </a:r>
            <a:endParaRPr lang="en-US" sz="2400" dirty="0"/>
          </a:p>
          <a:p>
            <a:pPr marL="0" indent="0">
              <a:buNone/>
            </a:pPr>
            <a:r>
              <a:rPr lang="ru-RU" sz="2200" dirty="0"/>
              <a:t>Применение пакета </a:t>
            </a:r>
            <a:r>
              <a:rPr lang="en-US" sz="2200" dirty="0" err="1"/>
              <a:t>java.util.concurrent</a:t>
            </a:r>
            <a:r>
              <a:rPr lang="en-US" sz="2200" dirty="0"/>
              <a:t>:</a:t>
            </a:r>
          </a:p>
          <a:p>
            <a:pPr marL="0" indent="0">
              <a:buNone/>
            </a:pPr>
            <a:r>
              <a:rPr lang="ru-RU" sz="1600" dirty="0"/>
              <a:t>Пакет широко используется для построения высоконагруженных и параллельных систем, таких как серверные приложения, обработка данных и многопоточные вычисления.</a:t>
            </a:r>
            <a:endParaRPr lang="en-US" sz="1600" dirty="0"/>
          </a:p>
          <a:p>
            <a:pPr marL="0" indent="0">
              <a:buNone/>
            </a:pPr>
            <a:r>
              <a:rPr lang="ru-RU" sz="1600" dirty="0"/>
              <a:t>Упрощает выполнение асинхронных операций, управление задачами и синхронизацию потоков.</a:t>
            </a:r>
          </a:p>
        </p:txBody>
      </p:sp>
    </p:spTree>
    <p:extLst>
      <p:ext uri="{BB962C8B-B14F-4D97-AF65-F5344CB8AC3E}">
        <p14:creationId xmlns:p14="http://schemas.microsoft.com/office/powerpoint/2010/main" val="357135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and FutureTask in java - GeeksforGeeks">
            <a:extLst>
              <a:ext uri="{FF2B5EF4-FFF2-40B4-BE49-F238E27FC236}">
                <a16:creationId xmlns:a16="http://schemas.microsoft.com/office/drawing/2014/main" id="{E13093E5-9D5B-8EA4-3BD6-D1FE5151D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284" y="831081"/>
            <a:ext cx="9747432" cy="498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50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71CAC4-EAFE-3C27-4C7B-765938759533}"/>
              </a:ext>
            </a:extLst>
          </p:cNvPr>
          <p:cNvSpPr>
            <a:spLocks noGrp="1"/>
          </p:cNvSpPr>
          <p:nvPr>
            <p:ph type="title"/>
          </p:nvPr>
        </p:nvSpPr>
        <p:spPr>
          <a:xfrm>
            <a:off x="838200" y="365125"/>
            <a:ext cx="10515600" cy="1362075"/>
          </a:xfrm>
        </p:spPr>
        <p:txBody>
          <a:bodyPr/>
          <a:lstStyle/>
          <a:p>
            <a:r>
              <a:rPr lang="ru-RU" sz="4400" dirty="0"/>
              <a:t>Пример использования </a:t>
            </a:r>
            <a:r>
              <a:rPr lang="en-US" sz="4400" dirty="0"/>
              <a:t>Callable </a:t>
            </a:r>
            <a:r>
              <a:rPr lang="ru-RU" sz="4400" dirty="0"/>
              <a:t>и</a:t>
            </a:r>
            <a:r>
              <a:rPr lang="en-US" sz="4400" dirty="0"/>
              <a:t> Future</a:t>
            </a:r>
            <a:br>
              <a:rPr lang="en-US" sz="4400" dirty="0"/>
            </a:br>
            <a:endParaRPr lang="ru-RU" dirty="0"/>
          </a:p>
        </p:txBody>
      </p:sp>
      <p:sp>
        <p:nvSpPr>
          <p:cNvPr id="4" name="Rectangle 1">
            <a:extLst>
              <a:ext uri="{FF2B5EF4-FFF2-40B4-BE49-F238E27FC236}">
                <a16:creationId xmlns:a16="http://schemas.microsoft.com/office/drawing/2014/main" id="{7A457306-8F97-1988-AB03-6A4EEC2294CF}"/>
              </a:ext>
            </a:extLst>
          </p:cNvPr>
          <p:cNvSpPr>
            <a:spLocks noGrp="1" noChangeArrowheads="1"/>
          </p:cNvSpPr>
          <p:nvPr>
            <p:ph idx="1"/>
          </p:nvPr>
        </p:nvSpPr>
        <p:spPr bwMode="auto">
          <a:xfrm>
            <a:off x="726440" y="1250365"/>
            <a:ext cx="1013460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java.util.concurrent.ExecutorService</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java.util.concurrent.Executors</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java.util.concurrent.Callable</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java.util.concurrent.Future</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class</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ConcurrentExample</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static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void</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FFC66D"/>
                </a:solidFill>
                <a:effectLst/>
                <a:latin typeface="JetBrains Mono"/>
              </a:rPr>
              <a:t>main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args</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ExecutorService</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executor</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A9B7C6"/>
                </a:solidFill>
                <a:effectLst/>
                <a:latin typeface="JetBrains Mono"/>
              </a:rPr>
              <a:t>Executors.</a:t>
            </a:r>
            <a:r>
              <a:rPr kumimoji="0" lang="ru-RU" altLang="ru-RU" sz="1200" b="0" i="1" u="none" strike="noStrike" cap="none" normalizeH="0" baseline="0" dirty="0" err="1">
                <a:ln>
                  <a:noFill/>
                </a:ln>
                <a:solidFill>
                  <a:srgbClr val="A9B7C6"/>
                </a:solidFill>
                <a:effectLst/>
                <a:latin typeface="JetBrains Mono"/>
              </a:rPr>
              <a:t>newFixedThreadPool</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6897BB"/>
                </a:solidFill>
                <a:effectLst/>
                <a:latin typeface="JetBrains Mono"/>
              </a:rPr>
              <a:t>2</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Callable</a:t>
            </a:r>
            <a:r>
              <a:rPr kumimoji="0" lang="ru-RU" altLang="ru-RU" sz="1200" b="0" i="0" u="none" strike="noStrike" cap="none" normalizeH="0" baseline="0" dirty="0">
                <a:ln>
                  <a:noFill/>
                </a:ln>
                <a:solidFill>
                  <a:srgbClr val="A9B7C6"/>
                </a:solidFill>
                <a:effectLst/>
                <a:latin typeface="JetBrains Mono"/>
              </a:rPr>
              <a:t>&lt;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&gt; </a:t>
            </a:r>
            <a:r>
              <a:rPr kumimoji="0" lang="ru-RU" altLang="ru-RU" sz="1200" b="0" i="0" u="none" strike="noStrike" cap="none" normalizeH="0" baseline="0" dirty="0" err="1">
                <a:ln>
                  <a:noFill/>
                </a:ln>
                <a:solidFill>
                  <a:srgbClr val="A9B7C6"/>
                </a:solidFill>
                <a:effectLst/>
                <a:latin typeface="JetBrains Mono"/>
              </a:rPr>
              <a:t>task</a:t>
            </a:r>
            <a:r>
              <a:rPr kumimoji="0" lang="ru-RU" altLang="ru-RU" sz="1200" b="0" i="0" u="none" strike="noStrike" cap="none" normalizeH="0" baseline="0" dirty="0">
                <a:ln>
                  <a:noFill/>
                </a:ln>
                <a:solidFill>
                  <a:srgbClr val="A9B7C6"/>
                </a:solidFill>
                <a:effectLst/>
                <a:latin typeface="JetBrains Mono"/>
              </a:rPr>
              <a:t> = () -&gt;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Thread.</a:t>
            </a:r>
            <a:r>
              <a:rPr kumimoji="0" lang="ru-RU" altLang="ru-RU" sz="1200" b="0" i="1" u="none" strike="noStrike" cap="none" normalizeH="0" baseline="0" dirty="0" err="1">
                <a:ln>
                  <a:noFill/>
                </a:ln>
                <a:solidFill>
                  <a:srgbClr val="A9B7C6"/>
                </a:solidFill>
                <a:effectLst/>
                <a:latin typeface="JetBrains Mono"/>
              </a:rPr>
              <a:t>sleep</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6897BB"/>
                </a:solidFill>
                <a:effectLst/>
                <a:latin typeface="JetBrains Mono"/>
              </a:rPr>
              <a:t>1000</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return</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6A8759"/>
                </a:solidFill>
                <a:effectLst/>
                <a:latin typeface="JetBrains Mono"/>
              </a:rPr>
              <a:t>"Задача завершена!"</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Future&lt;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&gt; </a:t>
            </a:r>
            <a:r>
              <a:rPr kumimoji="0" lang="ru-RU" altLang="ru-RU" sz="1200" b="0" i="0" u="none" strike="noStrike" cap="none" normalizeH="0" baseline="0" dirty="0" err="1">
                <a:ln>
                  <a:noFill/>
                </a:ln>
                <a:solidFill>
                  <a:srgbClr val="A9B7C6"/>
                </a:solidFill>
                <a:effectLst/>
                <a:latin typeface="JetBrains Mono"/>
              </a:rPr>
              <a:t>future</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A9B7C6"/>
                </a:solidFill>
                <a:effectLst/>
                <a:latin typeface="JetBrains Mono"/>
              </a:rPr>
              <a:t>executor.submit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task</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try</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 Ожидание завершения задачи и получение результата</a:t>
            </a:r>
            <a:br>
              <a:rPr kumimoji="0" lang="ru-RU" altLang="ru-RU" sz="1200" b="0" i="0" u="none" strike="noStrike" cap="none" normalizeH="0" baseline="0" dirty="0">
                <a:ln>
                  <a:noFill/>
                </a:ln>
                <a:solidFill>
                  <a:srgbClr val="808080"/>
                </a:solidFill>
                <a:effectLst/>
                <a:latin typeface="JetBrains Mono"/>
              </a:rPr>
            </a:br>
            <a:r>
              <a:rPr kumimoji="0" lang="ru-RU" altLang="ru-RU" sz="1200" b="0" i="0" u="none" strike="noStrike" cap="none" normalizeH="0" baseline="0" dirty="0">
                <a:ln>
                  <a:noFill/>
                </a:ln>
                <a:solidFill>
                  <a:srgbClr val="808080"/>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result</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A9B7C6"/>
                </a:solidFill>
                <a:effectLst/>
                <a:latin typeface="JetBrains Mono"/>
              </a:rPr>
              <a:t>future.get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System.</a:t>
            </a:r>
            <a:r>
              <a:rPr kumimoji="0" lang="ru-RU" altLang="ru-RU" sz="1200" b="0" i="1" u="none" strike="noStrike" cap="none" normalizeH="0" baseline="0" dirty="0" err="1">
                <a:ln>
                  <a:noFill/>
                </a:ln>
                <a:solidFill>
                  <a:srgbClr val="9876AA"/>
                </a:solidFill>
                <a:effectLst/>
                <a:latin typeface="JetBrains Mono"/>
              </a:rPr>
              <a:t>out</a:t>
            </a:r>
            <a:r>
              <a:rPr kumimoji="0" lang="ru-RU" altLang="ru-RU" sz="1200" b="0" i="0" u="none" strike="noStrike" cap="none" normalizeH="0" baseline="0" dirty="0" err="1">
                <a:ln>
                  <a:noFill/>
                </a:ln>
                <a:solidFill>
                  <a:srgbClr val="A9B7C6"/>
                </a:solidFill>
                <a:effectLst/>
                <a:latin typeface="JetBrains Mono"/>
              </a:rPr>
              <a:t>.println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result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catch</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Exception</a:t>
            </a:r>
            <a:r>
              <a:rPr kumimoji="0" lang="ru-RU" altLang="ru-RU" sz="1200" b="0" i="0" u="none" strike="noStrike" cap="none" normalizeH="0" baseline="0" dirty="0">
                <a:ln>
                  <a:noFill/>
                </a:ln>
                <a:solidFill>
                  <a:srgbClr val="A9B7C6"/>
                </a:solidFill>
                <a:effectLst/>
                <a:latin typeface="JetBrains Mono"/>
              </a:rPr>
              <a:t> e)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e.printStackTrace</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finally</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executor.shutdown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174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a:extLst>
              <a:ext uri="{FF2B5EF4-FFF2-40B4-BE49-F238E27FC236}">
                <a16:creationId xmlns:a16="http://schemas.microsoft.com/office/drawing/2014/main" id="{81CCFF2E-7974-931D-2B95-B613A002AC9B}"/>
              </a:ext>
            </a:extLst>
          </p:cNvPr>
          <p:cNvSpPr>
            <a:spLocks noGrp="1"/>
          </p:cNvSpPr>
          <p:nvPr>
            <p:ph idx="1"/>
          </p:nvPr>
        </p:nvSpPr>
        <p:spPr>
          <a:xfrm>
            <a:off x="132080" y="233680"/>
            <a:ext cx="11221720" cy="5943283"/>
          </a:xfrm>
        </p:spPr>
        <p:txBody>
          <a:bodyPr>
            <a:normAutofit/>
          </a:bodyPr>
          <a:lstStyle/>
          <a:p>
            <a:pPr marL="514350" indent="-514350">
              <a:buFont typeface="+mj-lt"/>
              <a:buAutoNum type="arabicPeriod"/>
            </a:pPr>
            <a:r>
              <a:rPr lang="ru-RU" sz="2000" dirty="0"/>
              <a:t>Метод </a:t>
            </a:r>
            <a:r>
              <a:rPr lang="en-US" sz="2000" dirty="0" err="1"/>
              <a:t>Executors.newFixedThreadPool</a:t>
            </a:r>
            <a:r>
              <a:rPr lang="en-US" sz="2000" dirty="0"/>
              <a:t>(2) </a:t>
            </a:r>
            <a:r>
              <a:rPr lang="ru-RU" sz="2000" dirty="0"/>
              <a:t>создает пул потоков с фиксированным количеством потоков (в данном случае — 2). Это позволяет ограничить количество одновременно выполняемых задач.</a:t>
            </a:r>
            <a:endParaRPr lang="en-US" sz="2000" dirty="0"/>
          </a:p>
          <a:p>
            <a:pPr marL="514350" indent="-514350">
              <a:buFont typeface="+mj-lt"/>
              <a:buAutoNum type="arabicPeriod"/>
            </a:pPr>
            <a:r>
              <a:rPr lang="ru-RU" sz="1400" dirty="0"/>
              <a:t>Создается задача, которая реализует интерфейс</a:t>
            </a:r>
            <a:r>
              <a:rPr lang="en-US" sz="1400" dirty="0"/>
              <a:t> Callable&lt;String&gt;</a:t>
            </a:r>
            <a:r>
              <a:rPr lang="ru-RU" sz="1400" dirty="0"/>
              <a:t>. В этой задаче используется метод</a:t>
            </a:r>
            <a:r>
              <a:rPr lang="en-US" sz="1400" dirty="0"/>
              <a:t> </a:t>
            </a:r>
            <a:r>
              <a:rPr lang="en-US" sz="1400" dirty="0" err="1"/>
              <a:t>Thread.sleep</a:t>
            </a:r>
            <a:r>
              <a:rPr lang="en-US" sz="1400" dirty="0"/>
              <a:t>(1000) </a:t>
            </a:r>
            <a:r>
              <a:rPr lang="ru-RU" sz="1400" dirty="0"/>
              <a:t>для приостановки выполнения на 1000 миллисекунд (1 секунду), после чего задача возвращает строку "Задача завершена!".</a:t>
            </a:r>
            <a:endParaRPr lang="en-US" sz="1400" dirty="0"/>
          </a:p>
          <a:p>
            <a:pPr marL="514350" indent="-514350">
              <a:buFont typeface="+mj-lt"/>
              <a:buAutoNum type="arabicPeriod"/>
            </a:pPr>
            <a:r>
              <a:rPr lang="ru-RU" sz="1400" dirty="0"/>
              <a:t>Метод </a:t>
            </a:r>
            <a:r>
              <a:rPr lang="en-US" sz="1400" dirty="0"/>
              <a:t>submit(task)</a:t>
            </a:r>
            <a:r>
              <a:rPr lang="ru-RU" sz="1400" dirty="0"/>
              <a:t> отправляет задачу на выполнение в пул потоков. Возвращаемое значение — объект</a:t>
            </a:r>
            <a:r>
              <a:rPr lang="en-US" sz="1400" dirty="0"/>
              <a:t> Future&lt;String&gt;,</a:t>
            </a:r>
            <a:r>
              <a:rPr lang="ru-RU" sz="1400" dirty="0"/>
              <a:t> который позволяет получить результат выполнения задачи, когда она завершится.</a:t>
            </a:r>
            <a:endParaRPr lang="en-US" sz="1400" dirty="0"/>
          </a:p>
          <a:p>
            <a:pPr marL="514350" indent="-514350">
              <a:buFont typeface="+mj-lt"/>
              <a:buAutoNum type="arabicPeriod"/>
            </a:pPr>
            <a:r>
              <a:rPr lang="ru-RU" sz="1400" dirty="0"/>
              <a:t>Метод </a:t>
            </a:r>
            <a:r>
              <a:rPr lang="en-US" sz="1400" dirty="0" err="1"/>
              <a:t>future.get</a:t>
            </a:r>
            <a:r>
              <a:rPr lang="en-US" sz="1400" dirty="0"/>
              <a:t>() </a:t>
            </a:r>
            <a:r>
              <a:rPr lang="ru-RU" sz="1400" dirty="0"/>
              <a:t>блокирует выполнение текущего потока, ожидая, пока задача не завершится. Когда задача завершится, метод вернет результат (строку "Задача завершена!"), который выводится с помощью</a:t>
            </a:r>
            <a:r>
              <a:rPr lang="en-US" sz="1400" dirty="0"/>
              <a:t> </a:t>
            </a:r>
            <a:r>
              <a:rPr lang="en-US" sz="1400" dirty="0" err="1"/>
              <a:t>System.out.println</a:t>
            </a:r>
            <a:r>
              <a:rPr lang="en-US" sz="1400" dirty="0"/>
              <a:t>(result).</a:t>
            </a:r>
          </a:p>
          <a:p>
            <a:pPr marL="514350" indent="-514350">
              <a:buFont typeface="+mj-lt"/>
              <a:buAutoNum type="arabicPeriod"/>
            </a:pPr>
            <a:r>
              <a:rPr lang="ru-RU" sz="1400" dirty="0"/>
              <a:t>Если при выполнении задачи или получении результата возникает исключение, оно перехватывается в блоке</a:t>
            </a:r>
            <a:r>
              <a:rPr lang="en-US" sz="1400" dirty="0"/>
              <a:t> catch </a:t>
            </a:r>
            <a:r>
              <a:rPr lang="ru-RU" sz="1400" dirty="0"/>
              <a:t>и выводится на экран с помощью</a:t>
            </a:r>
            <a:r>
              <a:rPr lang="en-US" sz="1400" dirty="0"/>
              <a:t> </a:t>
            </a:r>
            <a:r>
              <a:rPr lang="en-US" sz="1400" dirty="0" err="1"/>
              <a:t>e.printStackTrace</a:t>
            </a:r>
            <a:r>
              <a:rPr lang="en-US" sz="1400" dirty="0"/>
              <a:t>().</a:t>
            </a:r>
          </a:p>
          <a:p>
            <a:pPr marL="514350" indent="-514350">
              <a:buFont typeface="+mj-lt"/>
              <a:buAutoNum type="arabicPeriod"/>
            </a:pPr>
            <a:r>
              <a:rPr lang="ru-RU" sz="1400" dirty="0"/>
              <a:t>Метод </a:t>
            </a:r>
            <a:r>
              <a:rPr lang="en-US" sz="1400" dirty="0" err="1"/>
              <a:t>executor.shutdown</a:t>
            </a:r>
            <a:r>
              <a:rPr lang="en-US" sz="1400" dirty="0"/>
              <a:t>()</a:t>
            </a:r>
            <a:r>
              <a:rPr lang="ru-RU" sz="1400" dirty="0"/>
              <a:t> вызывается в блоке </a:t>
            </a:r>
            <a:r>
              <a:rPr lang="en-US" sz="1400" dirty="0"/>
              <a:t>finally, </a:t>
            </a:r>
            <a:r>
              <a:rPr lang="ru-RU" sz="1400" dirty="0"/>
              <a:t>чтобы гарантированно завершить работу пула потоков, освобождая все ресурсы после выполнения всех задач.</a:t>
            </a:r>
          </a:p>
        </p:txBody>
      </p:sp>
    </p:spTree>
    <p:extLst>
      <p:ext uri="{BB962C8B-B14F-4D97-AF65-F5344CB8AC3E}">
        <p14:creationId xmlns:p14="http://schemas.microsoft.com/office/powerpoint/2010/main" val="326107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CF18BE-CDE5-F747-84E6-A28988676132}"/>
              </a:ext>
            </a:extLst>
          </p:cNvPr>
          <p:cNvSpPr>
            <a:spLocks noGrp="1"/>
          </p:cNvSpPr>
          <p:nvPr>
            <p:ph type="title"/>
          </p:nvPr>
        </p:nvSpPr>
        <p:spPr/>
        <p:txBody>
          <a:bodyPr/>
          <a:lstStyle/>
          <a:p>
            <a:r>
              <a:rPr lang="ru-RU" dirty="0" err="1"/>
              <a:t>Потокобезопасные</a:t>
            </a:r>
            <a:r>
              <a:rPr lang="ru-RU" dirty="0"/>
              <a:t> коллекции</a:t>
            </a:r>
          </a:p>
        </p:txBody>
      </p:sp>
      <p:sp>
        <p:nvSpPr>
          <p:cNvPr id="3" name="Объект 2">
            <a:extLst>
              <a:ext uri="{FF2B5EF4-FFF2-40B4-BE49-F238E27FC236}">
                <a16:creationId xmlns:a16="http://schemas.microsoft.com/office/drawing/2014/main" id="{3DB2B35F-4027-9F2D-2392-A7272E77B6B6}"/>
              </a:ext>
            </a:extLst>
          </p:cNvPr>
          <p:cNvSpPr>
            <a:spLocks noGrp="1"/>
          </p:cNvSpPr>
          <p:nvPr>
            <p:ph idx="1"/>
          </p:nvPr>
        </p:nvSpPr>
        <p:spPr/>
        <p:txBody>
          <a:bodyPr>
            <a:normAutofit/>
          </a:bodyPr>
          <a:lstStyle/>
          <a:p>
            <a:r>
              <a:rPr lang="ru-RU" sz="2000" b="1" dirty="0"/>
              <a:t>Что такое </a:t>
            </a:r>
            <a:r>
              <a:rPr lang="ru-RU" sz="2000" b="1" dirty="0" err="1"/>
              <a:t>потокобезопасная</a:t>
            </a:r>
            <a:r>
              <a:rPr lang="ru-RU" sz="2000" b="1" dirty="0"/>
              <a:t> коллекция?</a:t>
            </a:r>
            <a:r>
              <a:rPr lang="ru-RU" sz="2000" dirty="0"/>
              <a:t> </a:t>
            </a:r>
            <a:endParaRPr lang="en-US" sz="2000" dirty="0"/>
          </a:p>
          <a:p>
            <a:pPr marL="0" indent="0">
              <a:buNone/>
            </a:pPr>
            <a:r>
              <a:rPr lang="ru-RU" sz="2000" dirty="0" err="1"/>
              <a:t>Потокобезопасная</a:t>
            </a:r>
            <a:r>
              <a:rPr lang="ru-RU" sz="2000" dirty="0"/>
              <a:t> коллекция — это такая коллекция, которая может использоваться одновременно несколькими потоками без риска возникновения ошибок, таких как гонки потоков. Это обеспечивается внутренней синхронизацией или другими механизмами, которые защищают данные от одновременного изменения несколькими потоками.</a:t>
            </a:r>
            <a:endParaRPr lang="en-US" sz="2000" dirty="0"/>
          </a:p>
          <a:p>
            <a:r>
              <a:rPr lang="ru-RU" sz="1800" b="1" dirty="0"/>
              <a:t>Зачем они нужны?</a:t>
            </a:r>
            <a:r>
              <a:rPr lang="ru-RU" sz="1800" dirty="0"/>
              <a:t> </a:t>
            </a:r>
            <a:endParaRPr lang="en-US" sz="1800" dirty="0"/>
          </a:p>
          <a:p>
            <a:pPr marL="0" indent="0">
              <a:buNone/>
            </a:pPr>
            <a:r>
              <a:rPr lang="ru-RU" sz="1800" dirty="0"/>
              <a:t>В многозадачных приложениях, где несколько потоков могут читать и изменять данные коллекции одновременно, важно гарантировать, что операции с данными будут выполняться корректно.</a:t>
            </a:r>
          </a:p>
          <a:p>
            <a:r>
              <a:rPr lang="ru-RU" sz="1800" dirty="0"/>
              <a:t>Примеры</a:t>
            </a:r>
            <a:r>
              <a:rPr lang="en-US" sz="1800" dirty="0"/>
              <a:t>:</a:t>
            </a:r>
          </a:p>
          <a:p>
            <a:pPr marL="0" indent="0">
              <a:buNone/>
            </a:pPr>
            <a:r>
              <a:rPr lang="en-US" sz="1800" dirty="0"/>
              <a:t>Vector, </a:t>
            </a:r>
            <a:r>
              <a:rPr lang="en-US" sz="1800" dirty="0" err="1"/>
              <a:t>Hashtable</a:t>
            </a:r>
            <a:r>
              <a:rPr lang="en-US" sz="1800" dirty="0"/>
              <a:t> – </a:t>
            </a:r>
            <a:r>
              <a:rPr lang="ru-RU" sz="1800" dirty="0"/>
              <a:t>старые синхронизированные коллекции.</a:t>
            </a:r>
            <a:endParaRPr lang="en-US" sz="1800" dirty="0"/>
          </a:p>
          <a:p>
            <a:pPr marL="0" indent="0">
              <a:buNone/>
            </a:pPr>
            <a:r>
              <a:rPr lang="en-US" sz="1800" dirty="0" err="1"/>
              <a:t>ConcurrentHashMap</a:t>
            </a:r>
            <a:r>
              <a:rPr lang="en-US" sz="1800" dirty="0"/>
              <a:t>, </a:t>
            </a:r>
            <a:r>
              <a:rPr lang="en-US" sz="1800" dirty="0" err="1"/>
              <a:t>CopyOnWriteArrayList</a:t>
            </a:r>
            <a:r>
              <a:rPr lang="en-US" sz="1800" dirty="0"/>
              <a:t>, </a:t>
            </a:r>
            <a:r>
              <a:rPr lang="en-US" sz="1800" dirty="0" err="1"/>
              <a:t>BlockingQueue</a:t>
            </a:r>
            <a:r>
              <a:rPr lang="en-US" sz="1800" dirty="0"/>
              <a:t> </a:t>
            </a:r>
            <a:r>
              <a:rPr lang="ru-RU" sz="1800" dirty="0"/>
              <a:t>— современные коллекции с высокой производительностью.</a:t>
            </a:r>
          </a:p>
        </p:txBody>
      </p:sp>
    </p:spTree>
    <p:extLst>
      <p:ext uri="{BB962C8B-B14F-4D97-AF65-F5344CB8AC3E}">
        <p14:creationId xmlns:p14="http://schemas.microsoft.com/office/powerpoint/2010/main" val="322426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171DCF3-A8E0-53FC-8D98-4C6ECF1A1BFD}"/>
              </a:ext>
            </a:extLst>
          </p:cNvPr>
          <p:cNvSpPr>
            <a:spLocks noGrp="1"/>
          </p:cNvSpPr>
          <p:nvPr>
            <p:ph idx="1"/>
          </p:nvPr>
        </p:nvSpPr>
        <p:spPr>
          <a:xfrm>
            <a:off x="290140" y="229686"/>
            <a:ext cx="11006739" cy="7278788"/>
          </a:xfrm>
        </p:spPr>
        <p:txBody>
          <a:bodyPr/>
          <a:lstStyle/>
          <a:p>
            <a:r>
              <a:rPr lang="ru-RU" dirty="0"/>
              <a:t>Пример</a:t>
            </a:r>
            <a:r>
              <a:rPr lang="en-US" dirty="0"/>
              <a:t>: </a:t>
            </a:r>
            <a:r>
              <a:rPr lang="en-US" dirty="0" err="1"/>
              <a:t>ConcurrentHashMap</a:t>
            </a:r>
            <a:endParaRPr lang="en-US" dirty="0"/>
          </a:p>
          <a:p>
            <a:pPr marL="0" indent="0">
              <a:buNone/>
            </a:pPr>
            <a:r>
              <a:rPr lang="ru-RU" sz="2000" dirty="0"/>
              <a:t>Что такое</a:t>
            </a:r>
            <a:r>
              <a:rPr lang="en-US" sz="2000" dirty="0"/>
              <a:t> </a:t>
            </a:r>
            <a:r>
              <a:rPr lang="en-US" sz="2000" dirty="0" err="1"/>
              <a:t>ConcurrentHashMap</a:t>
            </a:r>
            <a:r>
              <a:rPr lang="en-US" sz="2000" dirty="0"/>
              <a:t>? </a:t>
            </a:r>
            <a:r>
              <a:rPr lang="ru-RU" sz="2000" dirty="0"/>
              <a:t>Это </a:t>
            </a:r>
            <a:r>
              <a:rPr lang="ru-RU" sz="2000" dirty="0" err="1"/>
              <a:t>потокобезопасная</a:t>
            </a:r>
            <a:r>
              <a:rPr lang="ru-RU" sz="2000" dirty="0"/>
              <a:t> версия</a:t>
            </a:r>
            <a:r>
              <a:rPr lang="en-US" sz="2000" dirty="0"/>
              <a:t> Map, </a:t>
            </a:r>
            <a:r>
              <a:rPr lang="ru-RU" sz="2000" dirty="0"/>
              <a:t>которая позволяет нескольким потокам безопасно читать и писать данные. В отличие от обычных</a:t>
            </a:r>
            <a:r>
              <a:rPr lang="en-US" sz="2000" dirty="0"/>
              <a:t> HashMap, </a:t>
            </a:r>
            <a:r>
              <a:rPr lang="ru-RU" sz="2000" dirty="0"/>
              <a:t>которые не синхронизированы,</a:t>
            </a:r>
            <a:r>
              <a:rPr lang="en-US" sz="2000" dirty="0"/>
              <a:t> </a:t>
            </a:r>
            <a:r>
              <a:rPr lang="en-US" sz="2000" dirty="0" err="1"/>
              <a:t>ConcurrentHashMap</a:t>
            </a:r>
            <a:r>
              <a:rPr lang="en-US" sz="2000" dirty="0"/>
              <a:t> </a:t>
            </a:r>
            <a:r>
              <a:rPr lang="ru-RU" sz="2000" dirty="0"/>
              <a:t>разделяет внутреннюю структуру на несколько сегментов, что позволяет потокам работать с разными сегментами одновременно.</a:t>
            </a:r>
            <a:endParaRPr lang="en-US" sz="2000" dirty="0"/>
          </a:p>
          <a:p>
            <a:pPr marL="0" indent="0">
              <a:buNone/>
            </a:pPr>
            <a:r>
              <a:rPr lang="ru-RU" sz="2000" dirty="0"/>
              <a:t>Зачем она нужна? Если у вас есть многозадачная программа, где несколько потоков должны читать и изменять карту (например, кеш или конфигурацию),</a:t>
            </a:r>
            <a:r>
              <a:rPr lang="en-US" sz="2000" dirty="0"/>
              <a:t> </a:t>
            </a:r>
            <a:r>
              <a:rPr lang="en-US" sz="2000" dirty="0" err="1"/>
              <a:t>ConcurrentHashMap</a:t>
            </a:r>
            <a:r>
              <a:rPr lang="en-US" sz="2000" dirty="0"/>
              <a:t> </a:t>
            </a:r>
            <a:r>
              <a:rPr lang="ru-RU" sz="2000" dirty="0"/>
              <a:t>обеспечит высокую производительность без блокировки всего контейнера.</a:t>
            </a:r>
            <a:endParaRPr lang="en-US" sz="20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600" dirty="0" err="1"/>
              <a:t>putIfAbsent</a:t>
            </a:r>
            <a:r>
              <a:rPr lang="en-US" sz="1600" dirty="0"/>
              <a:t> – </a:t>
            </a:r>
            <a:r>
              <a:rPr lang="ru-RU" sz="1600" dirty="0"/>
              <a:t>операция, которая безопасно добавляет элемент в карту, если такого ключа еще нет, без блокировки всей карты</a:t>
            </a:r>
            <a:r>
              <a:rPr lang="en-US" sz="1600" dirty="0"/>
              <a:t>.</a:t>
            </a:r>
            <a:endParaRPr lang="ru-RU" sz="1600" dirty="0"/>
          </a:p>
          <a:p>
            <a:pPr marL="0" indent="0">
              <a:buNone/>
            </a:pPr>
            <a:r>
              <a:rPr lang="ru-RU" sz="2000" dirty="0"/>
              <a:t>Вывод</a:t>
            </a:r>
            <a:r>
              <a:rPr lang="en-US" sz="2000" dirty="0"/>
              <a:t>:</a:t>
            </a:r>
          </a:p>
          <a:p>
            <a:pPr marL="0" indent="0">
              <a:buNone/>
            </a:pPr>
            <a:r>
              <a:rPr lang="ru-RU" sz="1600" dirty="0" err="1"/>
              <a:t>Потокобезопасные</a:t>
            </a:r>
            <a:r>
              <a:rPr lang="ru-RU" sz="1600" dirty="0"/>
              <a:t> коллекции — необходимы для работы с данными в многозадачных приложениях.</a:t>
            </a:r>
            <a:endParaRPr lang="en-US" sz="1600" dirty="0"/>
          </a:p>
          <a:p>
            <a:pPr marL="0" indent="0">
              <a:buNone/>
            </a:pPr>
            <a:r>
              <a:rPr lang="ru-RU" sz="1600" dirty="0"/>
              <a:t>Выбор правильной коллекции (например, </a:t>
            </a:r>
            <a:r>
              <a:rPr lang="en-US" sz="1600" dirty="0" err="1"/>
              <a:t>ConcurrentHashMap</a:t>
            </a:r>
            <a:r>
              <a:rPr lang="en-US" sz="1600" dirty="0"/>
              <a:t>, </a:t>
            </a:r>
            <a:r>
              <a:rPr lang="en-US" sz="1600" dirty="0" err="1"/>
              <a:t>CopyOnWriteArrayList</a:t>
            </a:r>
            <a:r>
              <a:rPr lang="en-US" sz="1600" dirty="0"/>
              <a:t>, </a:t>
            </a:r>
            <a:r>
              <a:rPr lang="en-US" sz="1600" dirty="0" err="1"/>
              <a:t>BlockingQueue</a:t>
            </a:r>
            <a:r>
              <a:rPr lang="en-US" sz="1600" dirty="0"/>
              <a:t>) </a:t>
            </a:r>
            <a:r>
              <a:rPr lang="ru-RU" sz="1600" dirty="0"/>
              <a:t>зависит от специфики задач: частоты операций записи, блокировки и т.д.</a:t>
            </a:r>
          </a:p>
        </p:txBody>
      </p:sp>
      <p:sp>
        <p:nvSpPr>
          <p:cNvPr id="6" name="Rectangle 3">
            <a:extLst>
              <a:ext uri="{FF2B5EF4-FFF2-40B4-BE49-F238E27FC236}">
                <a16:creationId xmlns:a16="http://schemas.microsoft.com/office/drawing/2014/main" id="{B8FD07D8-049F-0A2D-8389-8B77F215062E}"/>
              </a:ext>
            </a:extLst>
          </p:cNvPr>
          <p:cNvSpPr>
            <a:spLocks noChangeArrowheads="1"/>
          </p:cNvSpPr>
          <p:nvPr/>
        </p:nvSpPr>
        <p:spPr bwMode="auto">
          <a:xfrm>
            <a:off x="2042160" y="3084250"/>
            <a:ext cx="73253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CC7832"/>
                </a:solidFill>
                <a:effectLst/>
                <a:latin typeface="JetBrains Mono"/>
              </a:rPr>
              <a:t>import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java.util.concurrent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class</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ConcurrentHashMapExample</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public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static</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CC7832"/>
                </a:solidFill>
                <a:effectLst/>
                <a:latin typeface="JetBrains Mono"/>
              </a:rPr>
              <a:t>void</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FFC66D"/>
                </a:solidFill>
                <a:effectLst/>
                <a:latin typeface="JetBrains Mono"/>
              </a:rPr>
              <a:t>main</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args</a:t>
            </a:r>
            <a:r>
              <a:rPr kumimoji="0" lang="ru-RU" altLang="ru-RU" sz="1200" b="0" i="0" u="none" strike="noStrike" cap="none" normalizeH="0" baseline="0" dirty="0">
                <a:ln>
                  <a:noFill/>
                </a:ln>
                <a:solidFill>
                  <a:srgbClr val="A9B7C6"/>
                </a:solidFill>
                <a:effectLst/>
                <a:latin typeface="JetBrains Mono"/>
              </a:rPr>
              <a:t>) {</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ConcurrentHashMap</a:t>
            </a:r>
            <a:r>
              <a:rPr kumimoji="0" lang="ru-RU" altLang="ru-RU" sz="1200" b="0" i="0" u="none" strike="noStrike" cap="none" normalizeH="0" baseline="0" dirty="0">
                <a:ln>
                  <a:noFill/>
                </a:ln>
                <a:solidFill>
                  <a:srgbClr val="A9B7C6"/>
                </a:solidFill>
                <a:effectLst/>
                <a:latin typeface="JetBrains Mono"/>
              </a:rPr>
              <a:t>&lt;</a:t>
            </a:r>
            <a:r>
              <a:rPr kumimoji="0" lang="ru-RU" altLang="ru-RU" sz="1200" b="0" i="0" u="none" strike="noStrike" cap="none" normalizeH="0" baseline="0" dirty="0" err="1">
                <a:ln>
                  <a:noFill/>
                </a:ln>
                <a:solidFill>
                  <a:srgbClr val="A9B7C6"/>
                </a:solidFill>
                <a:effectLst/>
                <a:latin typeface="JetBrains Mono"/>
              </a:rPr>
              <a:t>String</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Integer</a:t>
            </a:r>
            <a:r>
              <a:rPr kumimoji="0" lang="ru-RU" altLang="ru-RU" sz="1200" b="0" i="0" u="none" strike="noStrike" cap="none" normalizeH="0" baseline="0" dirty="0">
                <a:ln>
                  <a:noFill/>
                </a:ln>
                <a:solidFill>
                  <a:srgbClr val="A9B7C6"/>
                </a:solidFill>
                <a:effectLst/>
                <a:latin typeface="JetBrains Mono"/>
              </a:rPr>
              <a:t>&gt; </a:t>
            </a:r>
            <a:r>
              <a:rPr kumimoji="0" lang="ru-RU" altLang="ru-RU" sz="1200" b="0" i="0" u="none" strike="noStrike" cap="none" normalizeH="0" baseline="0" dirty="0" err="1">
                <a:ln>
                  <a:noFill/>
                </a:ln>
                <a:solidFill>
                  <a:srgbClr val="A9B7C6"/>
                </a:solidFill>
                <a:effectLst/>
                <a:latin typeface="JetBrains Mono"/>
              </a:rPr>
              <a:t>map</a:t>
            </a:r>
            <a:r>
              <a:rPr kumimoji="0" lang="ru-RU" altLang="ru-RU" sz="1200" b="0" i="0" u="none" strike="noStrike" cap="none" normalizeH="0" baseline="0" dirty="0">
                <a:ln>
                  <a:noFill/>
                </a:ln>
                <a:solidFill>
                  <a:srgbClr val="A9B7C6"/>
                </a:solidFill>
                <a:effectLst/>
                <a:latin typeface="JetBrains Mono"/>
              </a:rPr>
              <a:t> = </a:t>
            </a:r>
            <a:r>
              <a:rPr kumimoji="0" lang="ru-RU" altLang="ru-RU" sz="1200" b="0" i="0" u="none" strike="noStrike" cap="none" normalizeH="0" baseline="0" dirty="0" err="1">
                <a:ln>
                  <a:noFill/>
                </a:ln>
                <a:solidFill>
                  <a:srgbClr val="CC7832"/>
                </a:solidFill>
                <a:effectLst/>
                <a:latin typeface="JetBrains Mono"/>
              </a:rPr>
              <a:t>new</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ConcurrentHashMap</a:t>
            </a:r>
            <a:r>
              <a:rPr kumimoji="0" lang="ru-RU" altLang="ru-RU" sz="1200" b="0" i="0" u="none" strike="noStrike" cap="none" normalizeH="0" baseline="0" dirty="0">
                <a:ln>
                  <a:noFill/>
                </a:ln>
                <a:solidFill>
                  <a:srgbClr val="A9B7C6"/>
                </a:solidFill>
                <a:effectLst/>
                <a:latin typeface="JetBrains Mono"/>
              </a:rPr>
              <a:t>&lt;&gt;()</a:t>
            </a:r>
            <a:r>
              <a:rPr kumimoji="0" lang="ru-RU" altLang="ru-RU" sz="1200" b="0" i="0" u="none" strike="noStrike" cap="none" normalizeH="0" baseline="0" dirty="0">
                <a:ln>
                  <a:noFill/>
                </a:ln>
                <a:solidFill>
                  <a:srgbClr val="CC7832"/>
                </a:solidFill>
                <a:effectLst/>
                <a:latin typeface="JetBrains Mono"/>
              </a:rPr>
              <a:t>;</a:t>
            </a:r>
            <a:br>
              <a:rPr kumimoji="0" lang="ru-RU" altLang="ru-RU" sz="1200" b="0" i="0" u="none" strike="noStrike" cap="none" normalizeH="0" baseline="0" dirty="0">
                <a:ln>
                  <a:noFill/>
                </a:ln>
                <a:solidFill>
                  <a:srgbClr val="CC7832"/>
                </a:solidFill>
                <a:effectLst/>
                <a:latin typeface="JetBrains Mono"/>
              </a:rPr>
            </a:b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err="1">
                <a:ln>
                  <a:noFill/>
                </a:ln>
                <a:solidFill>
                  <a:srgbClr val="A9B7C6"/>
                </a:solidFill>
                <a:effectLst/>
                <a:latin typeface="JetBrains Mono"/>
              </a:rPr>
              <a:t>map.putIfAbsent</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6A8759"/>
                </a:solidFill>
                <a:effectLst/>
                <a:latin typeface="JetBrains Mono"/>
              </a:rPr>
              <a:t>"key1"</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6897BB"/>
                </a:solidFill>
                <a:effectLst/>
                <a:latin typeface="JetBrains Mono"/>
              </a:rPr>
              <a:t>1</a:t>
            </a:r>
            <a:r>
              <a:rPr kumimoji="0" lang="ru-RU" altLang="ru-RU" sz="1200" b="0" i="0" u="none" strike="noStrike" cap="none" normalizeH="0" baseline="0" dirty="0">
                <a:ln>
                  <a:noFill/>
                </a:ln>
                <a:solidFill>
                  <a:srgbClr val="A9B7C6"/>
                </a:solidFill>
                <a:effectLst/>
                <a:latin typeface="JetBrains Mono"/>
              </a:rPr>
              <a:t>)</a:t>
            </a:r>
            <a:r>
              <a:rPr kumimoji="0" lang="ru-RU" altLang="ru-RU" sz="1200" b="0" i="0" u="none" strike="noStrike" cap="none" normalizeH="0" baseline="0" dirty="0">
                <a:ln>
                  <a:noFill/>
                </a:ln>
                <a:solidFill>
                  <a:srgbClr val="CC7832"/>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 </a:t>
            </a:r>
            <a:r>
              <a:rPr kumimoji="0" lang="ru-RU" altLang="ru-RU" sz="1200" b="0" i="0" u="none" strike="noStrike" cap="none" normalizeH="0" baseline="0" dirty="0" err="1">
                <a:ln>
                  <a:noFill/>
                </a:ln>
                <a:solidFill>
                  <a:srgbClr val="808080"/>
                </a:solidFill>
                <a:effectLst/>
                <a:latin typeface="JetBrains Mono"/>
              </a:rPr>
              <a:t>Потокобезопасная</a:t>
            </a:r>
            <a:r>
              <a:rPr kumimoji="0" lang="ru-RU" altLang="ru-RU" sz="1200" b="0" i="0" u="none" strike="noStrike" cap="none" normalizeH="0" baseline="0" dirty="0">
                <a:ln>
                  <a:noFill/>
                </a:ln>
                <a:solidFill>
                  <a:srgbClr val="808080"/>
                </a:solidFill>
                <a:effectLst/>
                <a:latin typeface="JetBrains Mono"/>
              </a:rPr>
              <a:t> операция</a:t>
            </a:r>
            <a:br>
              <a:rPr kumimoji="0" lang="ru-RU" altLang="ru-RU" sz="1200" b="0" i="0" u="none" strike="noStrike" cap="none" normalizeH="0" baseline="0" dirty="0">
                <a:ln>
                  <a:noFill/>
                </a:ln>
                <a:solidFill>
                  <a:srgbClr val="808080"/>
                </a:solidFill>
                <a:effectLst/>
                <a:latin typeface="JetBrains Mono"/>
              </a:rPr>
            </a:br>
            <a:r>
              <a:rPr kumimoji="0" lang="ru-RU" altLang="ru-RU" sz="1200" b="0" i="0" u="none" strike="noStrike" cap="none" normalizeH="0" baseline="0" dirty="0">
                <a:ln>
                  <a:noFill/>
                </a:ln>
                <a:solidFill>
                  <a:srgbClr val="808080"/>
                </a:solidFill>
                <a:effectLst/>
                <a:latin typeface="JetBrains Mono"/>
              </a:rPr>
              <a:t>    </a:t>
            </a:r>
            <a:r>
              <a:rPr kumimoji="0" lang="ru-RU" altLang="ru-RU" sz="1200" b="0" i="0" u="none" strike="noStrike" cap="none" normalizeH="0" baseline="0" dirty="0">
                <a:ln>
                  <a:noFill/>
                </a:ln>
                <a:solidFill>
                  <a:srgbClr val="A9B7C6"/>
                </a:solidFill>
                <a:effectLst/>
                <a:latin typeface="JetBrains Mono"/>
              </a:rPr>
              <a:t>}</a:t>
            </a:r>
            <a:br>
              <a:rPr kumimoji="0" lang="ru-RU" altLang="ru-RU" sz="1200" b="0" i="0" u="none" strike="noStrike" cap="none" normalizeH="0" baseline="0" dirty="0">
                <a:ln>
                  <a:noFill/>
                </a:ln>
                <a:solidFill>
                  <a:srgbClr val="A9B7C6"/>
                </a:solidFill>
                <a:effectLst/>
                <a:latin typeface="JetBrains Mono"/>
              </a:rPr>
            </a:br>
            <a:r>
              <a:rPr kumimoji="0" lang="ru-RU" altLang="ru-RU" sz="1200" b="0" i="0" u="none" strike="noStrike" cap="none" normalizeH="0" baseline="0" dirty="0">
                <a:ln>
                  <a:noFill/>
                </a:ln>
                <a:solidFill>
                  <a:srgbClr val="A9B7C6"/>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889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62CA7-EFA0-ED21-E234-C24C0EFF3DBF}"/>
              </a:ext>
            </a:extLst>
          </p:cNvPr>
          <p:cNvSpPr>
            <a:spLocks noGrp="1"/>
          </p:cNvSpPr>
          <p:nvPr>
            <p:ph type="title"/>
          </p:nvPr>
        </p:nvSpPr>
        <p:spPr/>
        <p:txBody>
          <a:bodyPr/>
          <a:lstStyle/>
          <a:p>
            <a:r>
              <a:rPr lang="ru-RU" dirty="0"/>
              <a:t>Подтемы</a:t>
            </a:r>
            <a:r>
              <a:rPr lang="en-US" dirty="0"/>
              <a:t>:</a:t>
            </a:r>
            <a:endParaRPr lang="ru-RU" dirty="0"/>
          </a:p>
        </p:txBody>
      </p:sp>
      <p:sp>
        <p:nvSpPr>
          <p:cNvPr id="3" name="Объект 2">
            <a:extLst>
              <a:ext uri="{FF2B5EF4-FFF2-40B4-BE49-F238E27FC236}">
                <a16:creationId xmlns:a16="http://schemas.microsoft.com/office/drawing/2014/main" id="{3B74CED1-60EA-21CC-C633-B92C23166C84}"/>
              </a:ext>
            </a:extLst>
          </p:cNvPr>
          <p:cNvSpPr>
            <a:spLocks noGrp="1"/>
          </p:cNvSpPr>
          <p:nvPr>
            <p:ph idx="1"/>
          </p:nvPr>
        </p:nvSpPr>
        <p:spPr/>
        <p:txBody>
          <a:bodyPr>
            <a:normAutofit/>
          </a:bodyPr>
          <a:lstStyle/>
          <a:p>
            <a:pPr marL="342900" indent="-342900">
              <a:buFont typeface="+mj-lt"/>
              <a:buAutoNum type="arabicPeriod"/>
            </a:pPr>
            <a:r>
              <a:rPr lang="ru-RU" sz="1400" dirty="0"/>
              <a:t>Введение в параллелизм</a:t>
            </a:r>
          </a:p>
          <a:p>
            <a:pPr marL="342900" indent="-342900">
              <a:buFont typeface="+mj-lt"/>
              <a:buAutoNum type="arabicPeriod"/>
            </a:pPr>
            <a:r>
              <a:rPr lang="ru-RU" sz="1400" dirty="0"/>
              <a:t>Основные концепции многопоточности</a:t>
            </a:r>
            <a:endParaRPr lang="en-US" sz="1400" dirty="0"/>
          </a:p>
          <a:p>
            <a:pPr marL="342900" indent="-342900">
              <a:buFont typeface="+mj-lt"/>
              <a:buAutoNum type="arabicPeriod"/>
            </a:pPr>
            <a:r>
              <a:rPr lang="ru-RU" sz="1400" dirty="0"/>
              <a:t>Сравнение многопоточности в разных языках</a:t>
            </a:r>
          </a:p>
          <a:p>
            <a:pPr marL="342900" indent="-342900">
              <a:buFont typeface="+mj-lt"/>
              <a:buAutoNum type="arabicPeriod"/>
            </a:pPr>
            <a:r>
              <a:rPr lang="ru-RU" sz="1400" dirty="0"/>
              <a:t>Создание потоков в </a:t>
            </a:r>
            <a:r>
              <a:rPr lang="en-US" sz="1400" dirty="0"/>
              <a:t>JAVA</a:t>
            </a:r>
          </a:p>
          <a:p>
            <a:pPr marL="342900" indent="-342900">
              <a:buFont typeface="+mj-lt"/>
              <a:buAutoNum type="arabicPeriod"/>
            </a:pPr>
            <a:r>
              <a:rPr lang="ru-RU" sz="1400" dirty="0"/>
              <a:t>Интерфейс </a:t>
            </a:r>
            <a:r>
              <a:rPr lang="en-US" sz="1400" dirty="0"/>
              <a:t>Runnable</a:t>
            </a:r>
          </a:p>
          <a:p>
            <a:pPr marL="342900" indent="-342900">
              <a:buFont typeface="+mj-lt"/>
              <a:buAutoNum type="arabicPeriod"/>
            </a:pPr>
            <a:r>
              <a:rPr lang="ru-RU" sz="1400" dirty="0"/>
              <a:t>Пул потоков </a:t>
            </a:r>
            <a:r>
              <a:rPr lang="en-US" sz="1400" dirty="0"/>
              <a:t>(Thread pool)</a:t>
            </a:r>
          </a:p>
          <a:p>
            <a:pPr marL="342900" indent="-342900">
              <a:buFont typeface="+mj-lt"/>
              <a:buAutoNum type="arabicPeriod"/>
            </a:pPr>
            <a:r>
              <a:rPr lang="ru-RU" sz="1400" dirty="0"/>
              <a:t>Пакет </a:t>
            </a:r>
            <a:r>
              <a:rPr lang="en-US" sz="1400" dirty="0" err="1"/>
              <a:t>java.util.concurrent</a:t>
            </a:r>
            <a:endParaRPr lang="en-US" sz="1400" dirty="0"/>
          </a:p>
          <a:p>
            <a:pPr marL="342900" indent="-342900">
              <a:buFont typeface="+mj-lt"/>
              <a:buAutoNum type="arabicPeriod"/>
            </a:pPr>
            <a:r>
              <a:rPr lang="ru-RU" sz="1400" dirty="0"/>
              <a:t>Пример использования </a:t>
            </a:r>
            <a:r>
              <a:rPr lang="en-US" sz="1400" dirty="0"/>
              <a:t>Callable </a:t>
            </a:r>
            <a:r>
              <a:rPr lang="ru-RU" sz="1400" dirty="0"/>
              <a:t>и</a:t>
            </a:r>
            <a:r>
              <a:rPr lang="en-US" sz="1400" dirty="0"/>
              <a:t> Future</a:t>
            </a:r>
          </a:p>
          <a:p>
            <a:pPr marL="342900" indent="-342900">
              <a:buFont typeface="+mj-lt"/>
              <a:buAutoNum type="arabicPeriod"/>
            </a:pPr>
            <a:r>
              <a:rPr lang="ru-RU" sz="1400" dirty="0" err="1"/>
              <a:t>Потокобезопасные</a:t>
            </a:r>
            <a:r>
              <a:rPr lang="ru-RU" sz="1400" dirty="0"/>
              <a:t> коллекции</a:t>
            </a:r>
          </a:p>
          <a:p>
            <a:pPr marL="342900" indent="-342900">
              <a:buFont typeface="+mj-lt"/>
              <a:buAutoNum type="arabicPeriod"/>
            </a:pPr>
            <a:r>
              <a:rPr lang="en-US" sz="1400" dirty="0"/>
              <a:t>Fork/Join Framework</a:t>
            </a:r>
          </a:p>
          <a:p>
            <a:pPr marL="342900" indent="-342900">
              <a:buFont typeface="+mj-lt"/>
              <a:buAutoNum type="arabicPeriod"/>
            </a:pPr>
            <a:r>
              <a:rPr lang="ru-RU" sz="1400" dirty="0"/>
              <a:t>Примеры практического использования</a:t>
            </a:r>
          </a:p>
          <a:p>
            <a:pPr marL="342900" indent="-342900">
              <a:buFont typeface="+mj-lt"/>
              <a:buAutoNum type="arabicPeriod"/>
            </a:pPr>
            <a:r>
              <a:rPr lang="ru-RU" sz="1400" dirty="0"/>
              <a:t>Советы и лучшие практики</a:t>
            </a:r>
          </a:p>
          <a:p>
            <a:pPr marL="342900" indent="-342900">
              <a:buFont typeface="+mj-lt"/>
              <a:buAutoNum type="arabicPeriod"/>
            </a:pPr>
            <a:r>
              <a:rPr lang="ru-RU" sz="1400" dirty="0"/>
              <a:t>Источники и </a:t>
            </a:r>
            <a:r>
              <a:rPr lang="ru-RU" sz="1400" dirty="0" err="1"/>
              <a:t>доп</a:t>
            </a:r>
            <a:r>
              <a:rPr lang="ru-RU" sz="1400" dirty="0"/>
              <a:t> материалы</a:t>
            </a:r>
          </a:p>
        </p:txBody>
      </p:sp>
    </p:spTree>
    <p:extLst>
      <p:ext uri="{BB962C8B-B14F-4D97-AF65-F5344CB8AC3E}">
        <p14:creationId xmlns:p14="http://schemas.microsoft.com/office/powerpoint/2010/main" val="13306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16072-2D6C-2FED-EB0E-F3E492117A63}"/>
              </a:ext>
            </a:extLst>
          </p:cNvPr>
          <p:cNvSpPr>
            <a:spLocks noGrp="1"/>
          </p:cNvSpPr>
          <p:nvPr>
            <p:ph type="title"/>
          </p:nvPr>
        </p:nvSpPr>
        <p:spPr/>
        <p:txBody>
          <a:bodyPr/>
          <a:lstStyle/>
          <a:p>
            <a:r>
              <a:rPr lang="ru-RU" dirty="0"/>
              <a:t>Введение в </a:t>
            </a:r>
            <a:r>
              <a:rPr lang="ru-RU" dirty="0" err="1"/>
              <a:t>Fork</a:t>
            </a:r>
            <a:r>
              <a:rPr lang="ru-RU" dirty="0"/>
              <a:t>/</a:t>
            </a:r>
            <a:r>
              <a:rPr lang="ru-RU" dirty="0" err="1"/>
              <a:t>Join</a:t>
            </a:r>
            <a:r>
              <a:rPr lang="ru-RU" dirty="0"/>
              <a:t> Framework</a:t>
            </a:r>
          </a:p>
        </p:txBody>
      </p:sp>
      <p:sp>
        <p:nvSpPr>
          <p:cNvPr id="3" name="Объект 2">
            <a:extLst>
              <a:ext uri="{FF2B5EF4-FFF2-40B4-BE49-F238E27FC236}">
                <a16:creationId xmlns:a16="http://schemas.microsoft.com/office/drawing/2014/main" id="{8ED094D1-7F79-0313-C004-3847A97F4E29}"/>
              </a:ext>
            </a:extLst>
          </p:cNvPr>
          <p:cNvSpPr>
            <a:spLocks noGrp="1"/>
          </p:cNvSpPr>
          <p:nvPr>
            <p:ph idx="1"/>
          </p:nvPr>
        </p:nvSpPr>
        <p:spPr/>
        <p:txBody>
          <a:bodyPr>
            <a:normAutofit/>
          </a:bodyPr>
          <a:lstStyle/>
          <a:p>
            <a:r>
              <a:rPr lang="ru-RU" b="1" dirty="0"/>
              <a:t>Что такое </a:t>
            </a:r>
            <a:r>
              <a:rPr lang="ru-RU" b="1" dirty="0" err="1"/>
              <a:t>Fork</a:t>
            </a:r>
            <a:r>
              <a:rPr lang="ru-RU" b="1" dirty="0"/>
              <a:t>/</a:t>
            </a:r>
            <a:r>
              <a:rPr lang="ru-RU" b="1" dirty="0" err="1"/>
              <a:t>Join</a:t>
            </a:r>
            <a:r>
              <a:rPr lang="ru-RU" b="1" dirty="0"/>
              <a:t> Framework?</a:t>
            </a:r>
            <a:r>
              <a:rPr lang="ru-RU" dirty="0"/>
              <a:t> </a:t>
            </a:r>
            <a:r>
              <a:rPr lang="ru-RU" dirty="0" err="1"/>
              <a:t>Fork</a:t>
            </a:r>
            <a:r>
              <a:rPr lang="ru-RU" dirty="0"/>
              <a:t>/</a:t>
            </a:r>
            <a:r>
              <a:rPr lang="ru-RU" dirty="0" err="1"/>
              <a:t>Join</a:t>
            </a:r>
            <a:r>
              <a:rPr lang="ru-RU" dirty="0"/>
              <a:t> Framework — это механизм параллельного выполнения задач в Java, который помогает эффективно разделять задачи на более мелкие подзадачи и объединять результаты выполнения. Этот фреймворк был введен в Java 7.</a:t>
            </a:r>
            <a:endParaRPr lang="en-US" dirty="0"/>
          </a:p>
          <a:p>
            <a:r>
              <a:rPr lang="ru-RU" sz="1800" b="1" dirty="0" err="1"/>
              <a:t>Fork</a:t>
            </a:r>
            <a:r>
              <a:rPr lang="ru-RU" sz="1800" dirty="0"/>
              <a:t> — разделение задачи на подзадачи.</a:t>
            </a:r>
            <a:endParaRPr lang="en-US" sz="1800" dirty="0"/>
          </a:p>
          <a:p>
            <a:r>
              <a:rPr lang="ru-RU" sz="1800" b="1" dirty="0" err="1"/>
              <a:t>Join</a:t>
            </a:r>
            <a:r>
              <a:rPr lang="ru-RU" sz="1800" dirty="0"/>
              <a:t> — объединение результатов выполнения подзадач.</a:t>
            </a:r>
            <a:endParaRPr lang="en-US" sz="1800" dirty="0"/>
          </a:p>
          <a:p>
            <a:r>
              <a:rPr lang="ru-RU" sz="1800" b="1" dirty="0"/>
              <a:t>Зачем он нужен?</a:t>
            </a:r>
            <a:r>
              <a:rPr lang="ru-RU" sz="1800" dirty="0"/>
              <a:t> </a:t>
            </a:r>
            <a:r>
              <a:rPr lang="ru-RU" sz="1800" dirty="0" err="1"/>
              <a:t>Fork</a:t>
            </a:r>
            <a:r>
              <a:rPr lang="ru-RU" sz="1800" dirty="0"/>
              <a:t>/</a:t>
            </a:r>
            <a:r>
              <a:rPr lang="ru-RU" sz="1800" dirty="0" err="1"/>
              <a:t>Join</a:t>
            </a:r>
            <a:r>
              <a:rPr lang="ru-RU" sz="1800" dirty="0"/>
              <a:t> предназначен для эффективного выполнения задач, которые могут быть разделены на независимые подзадачи. Это полезно в вычислительно интенсивных задачах, таких как обработка больших объемов данных или сложные алгоритмы.</a:t>
            </a:r>
            <a:endParaRPr lang="en-US" sz="1800" dirty="0"/>
          </a:p>
          <a:p>
            <a:endParaRPr lang="ru-RU" sz="1800" dirty="0"/>
          </a:p>
        </p:txBody>
      </p:sp>
    </p:spTree>
    <p:extLst>
      <p:ext uri="{BB962C8B-B14F-4D97-AF65-F5344CB8AC3E}">
        <p14:creationId xmlns:p14="http://schemas.microsoft.com/office/powerpoint/2010/main" val="397112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CC276C2-575C-76DE-6C5D-C3F865AD16EE}"/>
              </a:ext>
            </a:extLst>
          </p:cNvPr>
          <p:cNvSpPr>
            <a:spLocks noGrp="1"/>
          </p:cNvSpPr>
          <p:nvPr>
            <p:ph idx="1"/>
          </p:nvPr>
        </p:nvSpPr>
        <p:spPr>
          <a:xfrm>
            <a:off x="685800" y="332105"/>
            <a:ext cx="10515600" cy="2472055"/>
          </a:xfrm>
        </p:spPr>
        <p:txBody>
          <a:bodyPr/>
          <a:lstStyle/>
          <a:p>
            <a:r>
              <a:rPr lang="ru-RU" sz="4000" dirty="0"/>
              <a:t>Примеры использования</a:t>
            </a:r>
            <a:r>
              <a:rPr lang="en-US" sz="4000" dirty="0"/>
              <a:t>:</a:t>
            </a:r>
          </a:p>
          <a:p>
            <a:pPr marL="0" indent="0">
              <a:buNone/>
            </a:pPr>
            <a:r>
              <a:rPr lang="ru-RU" sz="2800" dirty="0"/>
              <a:t>Разделение вычислений на несколько потоков.</a:t>
            </a:r>
            <a:endParaRPr lang="en-US" sz="4000" dirty="0"/>
          </a:p>
          <a:p>
            <a:pPr marL="0" indent="0">
              <a:buNone/>
            </a:pPr>
            <a:r>
              <a:rPr lang="ru-RU" sz="2800" dirty="0"/>
              <a:t>Обработка больших наборов данных, например, при вычислениях в параллельных потоках.</a:t>
            </a:r>
            <a:endParaRPr lang="en-US" sz="4000" dirty="0"/>
          </a:p>
        </p:txBody>
      </p:sp>
      <p:pic>
        <p:nvPicPr>
          <p:cNvPr id="8" name="Рисунок 7" descr="Изображение выглядит как снимок экрана, Красочность, пиксель&#10;&#10;Автоматически созданное описание">
            <a:extLst>
              <a:ext uri="{FF2B5EF4-FFF2-40B4-BE49-F238E27FC236}">
                <a16:creationId xmlns:a16="http://schemas.microsoft.com/office/drawing/2014/main" id="{5292D5A1-F84B-2B04-18FE-88EEE9BBF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360" y="2896446"/>
            <a:ext cx="7447280" cy="3103033"/>
          </a:xfrm>
          <a:prstGeom prst="rect">
            <a:avLst/>
          </a:prstGeom>
        </p:spPr>
      </p:pic>
    </p:spTree>
    <p:extLst>
      <p:ext uri="{BB962C8B-B14F-4D97-AF65-F5344CB8AC3E}">
        <p14:creationId xmlns:p14="http://schemas.microsoft.com/office/powerpoint/2010/main" val="182241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51DBB6-E73A-F0EB-0F96-C25300F7EB8A}"/>
              </a:ext>
            </a:extLst>
          </p:cNvPr>
          <p:cNvSpPr>
            <a:spLocks noGrp="1"/>
          </p:cNvSpPr>
          <p:nvPr>
            <p:ph idx="1"/>
          </p:nvPr>
        </p:nvSpPr>
        <p:spPr>
          <a:xfrm>
            <a:off x="838200" y="152400"/>
            <a:ext cx="10515600" cy="6024563"/>
          </a:xfrm>
        </p:spPr>
        <p:txBody>
          <a:bodyPr/>
          <a:lstStyle/>
          <a:p>
            <a:pPr marL="0" indent="0">
              <a:buNone/>
            </a:pPr>
            <a:r>
              <a:rPr lang="ru-RU" dirty="0"/>
              <a:t>Основные компоненты </a:t>
            </a:r>
            <a:r>
              <a:rPr lang="en-US" dirty="0"/>
              <a:t>Fork/Join:</a:t>
            </a:r>
            <a:endParaRPr lang="ru-RU" dirty="0"/>
          </a:p>
          <a:p>
            <a:pPr marL="0" indent="0">
              <a:buNone/>
            </a:pPr>
            <a:r>
              <a:rPr lang="en-US" dirty="0" err="1"/>
              <a:t>ForkJoinPool</a:t>
            </a:r>
            <a:r>
              <a:rPr lang="en-US" dirty="0"/>
              <a:t>: </a:t>
            </a:r>
            <a:r>
              <a:rPr lang="ru-RU" dirty="0"/>
              <a:t>Специальный пул потоков для работы с </a:t>
            </a:r>
            <a:r>
              <a:rPr lang="ru-RU" dirty="0" err="1"/>
              <a:t>Fork</a:t>
            </a:r>
            <a:r>
              <a:rPr lang="ru-RU" dirty="0"/>
              <a:t>/</a:t>
            </a:r>
            <a:r>
              <a:rPr lang="ru-RU" dirty="0" err="1"/>
              <a:t>Join</a:t>
            </a:r>
            <a:r>
              <a:rPr lang="ru-RU" dirty="0"/>
              <a:t> задачами.</a:t>
            </a:r>
            <a:endParaRPr lang="en-US" dirty="0"/>
          </a:p>
          <a:p>
            <a:pPr marL="0" indent="0">
              <a:buNone/>
            </a:pPr>
            <a:r>
              <a:rPr lang="en-US" dirty="0" err="1"/>
              <a:t>RecursiveTask</a:t>
            </a:r>
            <a:r>
              <a:rPr lang="en-US" dirty="0"/>
              <a:t> </a:t>
            </a:r>
            <a:r>
              <a:rPr lang="ru-RU" dirty="0"/>
              <a:t>или </a:t>
            </a:r>
            <a:r>
              <a:rPr lang="en-US" dirty="0" err="1"/>
              <a:t>RecusriveTask</a:t>
            </a:r>
            <a:r>
              <a:rPr lang="en-US" dirty="0"/>
              <a:t>&lt;V&gt;: </a:t>
            </a:r>
            <a:r>
              <a:rPr lang="ru-RU" dirty="0"/>
              <a:t>Классы, которые используются для разделения задач на подзадачи и возврата результата.</a:t>
            </a:r>
            <a:endParaRPr lang="en-US" dirty="0"/>
          </a:p>
          <a:p>
            <a:pPr marL="0" indent="0">
              <a:buNone/>
            </a:pPr>
            <a:r>
              <a:rPr lang="en-US" dirty="0"/>
              <a:t>Fork()</a:t>
            </a:r>
            <a:r>
              <a:rPr lang="ru-RU" dirty="0"/>
              <a:t> и </a:t>
            </a:r>
            <a:r>
              <a:rPr lang="en-US" dirty="0"/>
              <a:t>join(): </a:t>
            </a:r>
            <a:r>
              <a:rPr lang="ru-RU" dirty="0"/>
              <a:t>Методы, которые позволяют разделить задачу и собрать результат.</a:t>
            </a:r>
            <a:endParaRPr lang="en-US" dirty="0"/>
          </a:p>
          <a:p>
            <a:pPr marL="0" indent="0">
              <a:buNone/>
            </a:pPr>
            <a:r>
              <a:rPr lang="ru-RU" dirty="0"/>
              <a:t>Рассмотрим данную задачу на следующем примере</a:t>
            </a:r>
            <a:r>
              <a:rPr lang="en-US" dirty="0"/>
              <a:t>: </a:t>
            </a:r>
            <a:r>
              <a:rPr lang="ru-RU" dirty="0"/>
              <a:t>Мы вычисляем сумму элементов в массиве, разделяя его на части и обрабатывая параллельно.</a:t>
            </a:r>
          </a:p>
        </p:txBody>
      </p:sp>
    </p:spTree>
    <p:extLst>
      <p:ext uri="{BB962C8B-B14F-4D97-AF65-F5344CB8AC3E}">
        <p14:creationId xmlns:p14="http://schemas.microsoft.com/office/powerpoint/2010/main" val="389257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AD077-D4BD-CCD4-3394-B448E9931820}"/>
              </a:ext>
            </a:extLst>
          </p:cNvPr>
          <p:cNvSpPr>
            <a:spLocks noChangeArrowheads="1"/>
          </p:cNvSpPr>
          <p:nvPr/>
        </p:nvSpPr>
        <p:spPr bwMode="auto">
          <a:xfrm>
            <a:off x="0" y="-79653"/>
            <a:ext cx="12192000"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0" u="none" strike="noStrike" cap="none" normalizeH="0" baseline="0" dirty="0" err="1">
                <a:ln>
                  <a:noFill/>
                </a:ln>
                <a:solidFill>
                  <a:srgbClr val="CC7832"/>
                </a:solidFill>
                <a:effectLst/>
                <a:latin typeface="JetBrains Mono"/>
              </a:rPr>
              <a:t>import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java.util.concurrent</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err="1">
                <a:ln>
                  <a:noFill/>
                </a:ln>
                <a:solidFill>
                  <a:srgbClr val="CC7832"/>
                </a:solidFill>
                <a:effectLst/>
                <a:latin typeface="JetBrains Mono"/>
              </a:rPr>
              <a:t>public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class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ForkJoinExample</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public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static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void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FFC66D"/>
                </a:solidFill>
                <a:effectLst/>
                <a:latin typeface="JetBrains Mono"/>
              </a:rPr>
              <a:t>main</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A9B7C6"/>
                </a:solidFill>
                <a:effectLst/>
                <a:latin typeface="JetBrains Mono"/>
              </a:rPr>
              <a:t>String</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args</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throws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InterruptedException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ExecutionException</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a:ln>
                  <a:noFill/>
                </a:ln>
                <a:solidFill>
                  <a:srgbClr val="6897BB"/>
                </a:solidFill>
                <a:effectLst/>
                <a:latin typeface="JetBrains Mono"/>
              </a:rPr>
              <a:t>1</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2</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3</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4</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5</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6</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7</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8</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9</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10</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ForkJoinPool</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pool</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ForkJoinPool</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task</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6897BB"/>
                </a:solidFill>
                <a:effectLst/>
                <a:latin typeface="JetBrains Mono"/>
              </a:rPr>
              <a:t>0</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err="1">
                <a:ln>
                  <a:noFill/>
                </a:ln>
                <a:solidFill>
                  <a:srgbClr val="9876AA"/>
                </a:solidFill>
                <a:effectLst/>
                <a:latin typeface="JetBrains Mono"/>
              </a:rPr>
              <a:t>length</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Параллельное выполнение задачи</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result</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A9B7C6"/>
                </a:solidFill>
                <a:effectLst/>
                <a:latin typeface="JetBrains Mono"/>
              </a:rPr>
              <a:t>pool.invoke</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A9B7C6"/>
                </a:solidFill>
                <a:effectLst/>
                <a:latin typeface="JetBrains Mono"/>
              </a:rPr>
              <a:t>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System.</a:t>
            </a:r>
            <a:r>
              <a:rPr kumimoji="0" lang="ru-RU" altLang="ru-RU" sz="900" b="0" i="1" u="none" strike="noStrike" cap="none" normalizeH="0" baseline="0" dirty="0" err="1">
                <a:ln>
                  <a:noFill/>
                </a:ln>
                <a:solidFill>
                  <a:srgbClr val="9876AA"/>
                </a:solidFill>
                <a:effectLst/>
                <a:latin typeface="JetBrains Mono"/>
              </a:rPr>
              <a:t>out</a:t>
            </a:r>
            <a:r>
              <a:rPr kumimoji="0" lang="ru-RU" altLang="ru-RU" sz="900" b="0" i="0" u="none" strike="noStrike" cap="none" normalizeH="0" baseline="0" dirty="0" err="1">
                <a:ln>
                  <a:noFill/>
                </a:ln>
                <a:solidFill>
                  <a:srgbClr val="A9B7C6"/>
                </a:solidFill>
                <a:effectLst/>
                <a:latin typeface="JetBrains Mono"/>
              </a:rPr>
              <a:t>.println</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6A8759"/>
                </a:solidFill>
                <a:effectLst/>
                <a:latin typeface="JetBrains Mono"/>
              </a:rPr>
              <a:t>"Total </a:t>
            </a:r>
            <a:r>
              <a:rPr kumimoji="0" lang="ru-RU" altLang="ru-RU" sz="900" b="0" i="0" u="none" strike="noStrike" cap="none" normalizeH="0" baseline="0" dirty="0" err="1">
                <a:ln>
                  <a:noFill/>
                </a:ln>
                <a:solidFill>
                  <a:srgbClr val="6A8759"/>
                </a:solidFill>
                <a:effectLst/>
                <a:latin typeface="JetBrains Mono"/>
              </a:rPr>
              <a:t>sum</a:t>
            </a:r>
            <a:r>
              <a:rPr kumimoji="0" lang="ru-RU" altLang="ru-RU" sz="900" b="0" i="0" u="none" strike="noStrike" cap="none" normalizeH="0" baseline="0" dirty="0">
                <a:ln>
                  <a:noFill/>
                </a:ln>
                <a:solidFill>
                  <a:srgbClr val="6A8759"/>
                </a:solidFill>
                <a:effectLst/>
                <a:latin typeface="JetBrains Mono"/>
              </a:rPr>
              <a:t>: "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result</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err="1">
                <a:ln>
                  <a:noFill/>
                </a:ln>
                <a:solidFill>
                  <a:srgbClr val="CC7832"/>
                </a:solidFill>
                <a:effectLst/>
                <a:latin typeface="JetBrains Mono"/>
              </a:rPr>
              <a:t>class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extends</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RecursiveTask</a:t>
            </a:r>
            <a:r>
              <a:rPr kumimoji="0" lang="ru-RU" altLang="ru-RU" sz="900" b="0" i="0" u="none" strike="noStrike" cap="none" normalizeH="0" baseline="0" dirty="0">
                <a:ln>
                  <a:noFill/>
                </a:ln>
                <a:solidFill>
                  <a:srgbClr val="A9B7C6"/>
                </a:solidFill>
                <a:effectLst/>
                <a:latin typeface="JetBrains Mono"/>
              </a:rPr>
              <a:t>&lt;</a:t>
            </a:r>
            <a:r>
              <a:rPr kumimoji="0" lang="ru-RU" altLang="ru-RU" sz="900" b="0" i="0" u="none" strike="noStrike" cap="none" normalizeH="0" baseline="0" dirty="0" err="1">
                <a:ln>
                  <a:noFill/>
                </a:ln>
                <a:solidFill>
                  <a:srgbClr val="A9B7C6"/>
                </a:solidFill>
                <a:effectLst/>
                <a:latin typeface="JetBrains Mono"/>
              </a:rPr>
              <a:t>Integer</a:t>
            </a:r>
            <a:r>
              <a:rPr kumimoji="0" lang="ru-RU" altLang="ru-RU" sz="900" b="0" i="0" u="none" strike="noStrike" cap="none" normalizeH="0" baseline="0" dirty="0">
                <a:ln>
                  <a:noFill/>
                </a:ln>
                <a:solidFill>
                  <a:srgbClr val="A9B7C6"/>
                </a:solidFill>
                <a:effectLst/>
                <a:latin typeface="JetBrains Mono"/>
              </a:rPr>
              <a:t>&gt;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private</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private</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public</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FFC66D"/>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end</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this</a:t>
            </a:r>
            <a:r>
              <a:rPr kumimoji="0" lang="ru-RU" altLang="ru-RU" sz="900" b="0" i="0" u="none" strike="noStrike" cap="none" normalizeH="0" baseline="0" dirty="0" err="1">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this</a:t>
            </a:r>
            <a:r>
              <a:rPr kumimoji="0" lang="ru-RU" altLang="ru-RU" sz="900" b="0" i="0" u="none" strike="noStrike" cap="none" normalizeH="0" baseline="0" dirty="0" err="1">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this</a:t>
            </a:r>
            <a:r>
              <a:rPr kumimoji="0" lang="ru-RU" altLang="ru-RU" sz="900" b="0" i="0" u="none" strike="noStrike" cap="none" normalizeH="0" baseline="0" dirty="0" err="1">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end</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a:ln>
                  <a:noFill/>
                </a:ln>
                <a:solidFill>
                  <a:srgbClr val="BBB529"/>
                </a:solidFill>
                <a:effectLst/>
                <a:latin typeface="JetBrains Mono"/>
              </a:rPr>
              <a:t>@Override</a:t>
            </a:r>
            <a:br>
              <a:rPr kumimoji="0" lang="ru-RU" altLang="ru-RU" sz="900" b="0" i="0" u="none" strike="noStrike" cap="none" normalizeH="0" baseline="0" dirty="0">
                <a:ln>
                  <a:noFill/>
                </a:ln>
                <a:solidFill>
                  <a:srgbClr val="BBB529"/>
                </a:solidFill>
                <a:effectLst/>
                <a:latin typeface="JetBrains Mono"/>
              </a:rPr>
            </a:br>
            <a:r>
              <a:rPr kumimoji="0" lang="ru-RU" altLang="ru-RU" sz="900" b="0" i="0" u="none" strike="noStrike" cap="none" normalizeH="0" baseline="0" dirty="0">
                <a:ln>
                  <a:noFill/>
                </a:ln>
                <a:solidFill>
                  <a:srgbClr val="BBB529"/>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protected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Integer</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FFC66D"/>
                </a:solidFill>
                <a:effectLst/>
                <a:latin typeface="JetBrains Mono"/>
              </a:rPr>
              <a:t>compute</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if</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&lt;= </a:t>
            </a:r>
            <a:r>
              <a:rPr kumimoji="0" lang="ru-RU" altLang="ru-RU" sz="900" b="0" i="0" u="none" strike="noStrike" cap="none" normalizeH="0" baseline="0" dirty="0">
                <a:ln>
                  <a:noFill/>
                </a:ln>
                <a:solidFill>
                  <a:srgbClr val="6897BB"/>
                </a:solidFill>
                <a:effectLst/>
                <a:latin typeface="JetBrains Mono"/>
              </a:rPr>
              <a:t>2</a:t>
            </a: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Базовый случай, когда подзадача слишком мала</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a:ln>
                  <a:noFill/>
                </a:ln>
                <a:solidFill>
                  <a:srgbClr val="6897BB"/>
                </a:solidFill>
                <a:effectLst/>
                <a:latin typeface="JetBrains Mono"/>
              </a:rPr>
              <a:t>0</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for</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i =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i &lt;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i++)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A9B7C6"/>
                </a:solidFill>
                <a:effectLst/>
                <a:latin typeface="JetBrains Mono"/>
              </a:rPr>
              <a:t>[i]</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return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else</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Разделяем задачу на две части</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mid</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9876AA"/>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a:ln>
                  <a:noFill/>
                </a:ln>
                <a:solidFill>
                  <a:srgbClr val="6897BB"/>
                </a:solidFill>
                <a:effectLst/>
                <a:latin typeface="JetBrains Mono"/>
              </a:rPr>
              <a:t>2</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task1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start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mid</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 task2 = </a:t>
            </a:r>
            <a:r>
              <a:rPr kumimoji="0" lang="ru-RU" altLang="ru-RU" sz="900" b="0" i="0" u="none" strike="noStrike" cap="none" normalizeH="0" baseline="0" dirty="0" err="1">
                <a:ln>
                  <a:noFill/>
                </a:ln>
                <a:solidFill>
                  <a:srgbClr val="CC7832"/>
                </a:solidFill>
                <a:effectLst/>
                <a:latin typeface="JetBrains Mono"/>
              </a:rPr>
              <a:t>new</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SumTask</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err="1">
                <a:ln>
                  <a:noFill/>
                </a:ln>
                <a:solidFill>
                  <a:srgbClr val="9876AA"/>
                </a:solidFill>
                <a:effectLst/>
                <a:latin typeface="JetBrains Mono"/>
              </a:rPr>
              <a:t>array</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mid</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9876AA"/>
                </a:solidFill>
                <a:effectLst/>
                <a:latin typeface="JetBrains Mono"/>
              </a:rPr>
              <a:t>end</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a:t>
            </a:r>
            <a:br>
              <a:rPr kumimoji="0" lang="ru-RU" altLang="ru-RU" sz="900" b="0" i="0" u="none" strike="noStrike" cap="none" normalizeH="0" baseline="0" dirty="0">
                <a:ln>
                  <a:noFill/>
                </a:ln>
                <a:solidFill>
                  <a:srgbClr val="CC7832"/>
                </a:solidFill>
                <a:effectLst/>
                <a:latin typeface="JetBrains Mono"/>
              </a:rPr>
            </a:br>
            <a:br>
              <a:rPr kumimoji="0" lang="ru-RU" altLang="ru-RU" sz="900" b="0" i="0" u="none" strike="noStrike" cap="none" normalizeH="0" baseline="0" dirty="0">
                <a:ln>
                  <a:noFill/>
                </a:ln>
                <a:solidFill>
                  <a:srgbClr val="CC7832"/>
                </a:solidFill>
                <a:effectLst/>
                <a:latin typeface="JetBrains Mono"/>
              </a:rPr>
            </a:b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task1.fork()</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Разделяем задачу (</a:t>
            </a:r>
            <a:r>
              <a:rPr kumimoji="0" lang="ru-RU" altLang="ru-RU" sz="900" b="0" i="0" u="none" strike="noStrike" cap="none" normalizeH="0" baseline="0" dirty="0" err="1">
                <a:ln>
                  <a:noFill/>
                </a:ln>
                <a:solidFill>
                  <a:srgbClr val="808080"/>
                </a:solidFill>
                <a:effectLst/>
                <a:latin typeface="JetBrains Mono"/>
              </a:rPr>
              <a:t>fork</a:t>
            </a:r>
            <a:r>
              <a:rPr kumimoji="0" lang="ru-RU" altLang="ru-RU" sz="900" b="0" i="0" u="none" strike="noStrike" cap="none" normalizeH="0" baseline="0" dirty="0">
                <a:ln>
                  <a:noFill/>
                </a:ln>
                <a:solidFill>
                  <a:srgbClr val="808080"/>
                </a:solidFill>
                <a:effectLst/>
                <a:latin typeface="JetBrains Mono"/>
              </a:rPr>
              <a:t>)</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rightResult</a:t>
            </a:r>
            <a:r>
              <a:rPr kumimoji="0" lang="ru-RU" altLang="ru-RU" sz="900" b="0" i="0" u="none" strike="noStrike" cap="none" normalizeH="0" baseline="0" dirty="0">
                <a:ln>
                  <a:noFill/>
                </a:ln>
                <a:solidFill>
                  <a:srgbClr val="A9B7C6"/>
                </a:solidFill>
                <a:effectLst/>
                <a:latin typeface="JetBrains Mono"/>
              </a:rPr>
              <a:t> = task2.fork().</a:t>
            </a:r>
            <a:r>
              <a:rPr kumimoji="0" lang="ru-RU" altLang="ru-RU" sz="900" b="0" i="0" u="none" strike="noStrike" cap="none" normalizeH="0" baseline="0" dirty="0" err="1">
                <a:ln>
                  <a:noFill/>
                </a:ln>
                <a:solidFill>
                  <a:srgbClr val="A9B7C6"/>
                </a:solidFill>
                <a:effectLst/>
                <a:latin typeface="JetBrains Mono"/>
              </a:rPr>
              <a:t>join</a:t>
            </a:r>
            <a:r>
              <a:rPr kumimoji="0" lang="ru-RU" altLang="ru-RU" sz="900" b="0" i="0" u="none" strike="noStrike" cap="none" normalizeH="0" baseline="0" dirty="0">
                <a:ln>
                  <a:noFill/>
                </a:ln>
                <a:solidFill>
                  <a:srgbClr val="A9B7C6"/>
                </a:solidFill>
                <a:effectLst/>
                <a:latin typeface="JetBrains Mono"/>
              </a:rPr>
              <a: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Обрабатываем и получаем результат второй подзадачи</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int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leftResult</a:t>
            </a:r>
            <a:r>
              <a:rPr kumimoji="0" lang="ru-RU" altLang="ru-RU" sz="900" b="0" i="0" u="none" strike="noStrike" cap="none" normalizeH="0" baseline="0" dirty="0">
                <a:ln>
                  <a:noFill/>
                </a:ln>
                <a:solidFill>
                  <a:srgbClr val="A9B7C6"/>
                </a:solidFill>
                <a:effectLst/>
                <a:latin typeface="JetBrains Mono"/>
              </a:rPr>
              <a:t> = task1.join()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Получаем результат первой подзадачи</a:t>
            </a:r>
            <a:br>
              <a:rPr kumimoji="0" lang="ru-RU" altLang="ru-RU" sz="900" b="0" i="0" u="none" strike="noStrike" cap="none" normalizeH="0" baseline="0" dirty="0">
                <a:ln>
                  <a:noFill/>
                </a:ln>
                <a:solidFill>
                  <a:srgbClr val="808080"/>
                </a:solidFill>
                <a:effectLst/>
                <a:latin typeface="JetBrains Mono"/>
              </a:rPr>
            </a:b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err="1">
                <a:ln>
                  <a:noFill/>
                </a:ln>
                <a:solidFill>
                  <a:srgbClr val="CC7832"/>
                </a:solidFill>
                <a:effectLst/>
                <a:latin typeface="JetBrains Mono"/>
              </a:rPr>
              <a:t>return</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err="1">
                <a:ln>
                  <a:noFill/>
                </a:ln>
                <a:solidFill>
                  <a:srgbClr val="A9B7C6"/>
                </a:solidFill>
                <a:effectLst/>
                <a:latin typeface="JetBrains Mono"/>
              </a:rPr>
              <a:t>leftResult</a:t>
            </a:r>
            <a:r>
              <a:rPr kumimoji="0" lang="ru-RU" altLang="ru-RU" sz="900" b="0" i="0" u="none" strike="noStrike" cap="none" normalizeH="0" baseline="0" dirty="0">
                <a:ln>
                  <a:noFill/>
                </a:ln>
                <a:solidFill>
                  <a:srgbClr val="A9B7C6"/>
                </a:solidFill>
                <a:effectLst/>
                <a:latin typeface="JetBrains Mono"/>
              </a:rPr>
              <a:t> + </a:t>
            </a:r>
            <a:r>
              <a:rPr kumimoji="0" lang="ru-RU" altLang="ru-RU" sz="900" b="0" i="0" u="none" strike="noStrike" cap="none" normalizeH="0" baseline="0" dirty="0" err="1">
                <a:ln>
                  <a:noFill/>
                </a:ln>
                <a:solidFill>
                  <a:srgbClr val="A9B7C6"/>
                </a:solidFill>
                <a:effectLst/>
                <a:latin typeface="JetBrains Mono"/>
              </a:rPr>
              <a:t>rightResult</a:t>
            </a:r>
            <a:r>
              <a:rPr kumimoji="0" lang="ru-RU" altLang="ru-RU" sz="900" b="0" i="0" u="none" strike="noStrike" cap="none" normalizeH="0" baseline="0" dirty="0">
                <a:ln>
                  <a:noFill/>
                </a:ln>
                <a:solidFill>
                  <a:srgbClr val="CC7832"/>
                </a:solidFill>
                <a:effectLst/>
                <a:latin typeface="JetBrains Mono"/>
              </a:rPr>
              <a:t>; </a:t>
            </a:r>
            <a:r>
              <a:rPr kumimoji="0" lang="ru-RU" altLang="ru-RU" sz="900" b="0" i="0" u="none" strike="noStrike" cap="none" normalizeH="0" baseline="0" dirty="0">
                <a:ln>
                  <a:noFill/>
                </a:ln>
                <a:solidFill>
                  <a:srgbClr val="808080"/>
                </a:solidFill>
                <a:effectLst/>
                <a:latin typeface="JetBrains Mono"/>
              </a:rPr>
              <a:t>// Объединяем результаты (</a:t>
            </a:r>
            <a:r>
              <a:rPr kumimoji="0" lang="ru-RU" altLang="ru-RU" sz="900" b="0" i="0" u="none" strike="noStrike" cap="none" normalizeH="0" baseline="0" dirty="0" err="1">
                <a:ln>
                  <a:noFill/>
                </a:ln>
                <a:solidFill>
                  <a:srgbClr val="808080"/>
                </a:solidFill>
                <a:effectLst/>
                <a:latin typeface="JetBrains Mono"/>
              </a:rPr>
              <a:t>join</a:t>
            </a:r>
            <a:r>
              <a:rPr kumimoji="0" lang="ru-RU" altLang="ru-RU" sz="900" b="0" i="0" u="none" strike="noStrike" cap="none" normalizeH="0" baseline="0" dirty="0">
                <a:ln>
                  <a:noFill/>
                </a:ln>
                <a:solidFill>
                  <a:srgbClr val="808080"/>
                </a:solidFill>
                <a:effectLst/>
                <a:latin typeface="JetBrains Mono"/>
              </a:rPr>
              <a:t>)</a:t>
            </a:r>
            <a:br>
              <a:rPr kumimoji="0" lang="ru-RU" altLang="ru-RU" sz="900" b="0" i="0" u="none" strike="noStrike" cap="none" normalizeH="0" baseline="0" dirty="0">
                <a:ln>
                  <a:noFill/>
                </a:ln>
                <a:solidFill>
                  <a:srgbClr val="808080"/>
                </a:solidFill>
                <a:effectLst/>
                <a:latin typeface="JetBrains Mono"/>
              </a:rPr>
            </a:br>
            <a:r>
              <a:rPr kumimoji="0" lang="ru-RU" altLang="ru-RU" sz="900" b="0" i="0" u="none" strike="noStrike" cap="none" normalizeH="0" baseline="0" dirty="0">
                <a:ln>
                  <a:noFill/>
                </a:ln>
                <a:solidFill>
                  <a:srgbClr val="808080"/>
                </a:solidFill>
                <a:effectLst/>
                <a:latin typeface="JetBrains Mono"/>
              </a:rPr>
              <a:t>        </a:t>
            </a: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    }</a:t>
            </a:r>
            <a:br>
              <a:rPr kumimoji="0" lang="ru-RU" altLang="ru-RU" sz="900" b="0" i="0" u="none" strike="noStrike" cap="none" normalizeH="0" baseline="0" dirty="0">
                <a:ln>
                  <a:noFill/>
                </a:ln>
                <a:solidFill>
                  <a:srgbClr val="A9B7C6"/>
                </a:solidFill>
                <a:effectLst/>
                <a:latin typeface="JetBrains Mono"/>
              </a:rPr>
            </a:br>
            <a:r>
              <a:rPr kumimoji="0" lang="ru-RU" altLang="ru-RU" sz="900" b="0" i="0" u="none" strike="noStrike" cap="none" normalizeH="0" baseline="0" dirty="0">
                <a:ln>
                  <a:noFill/>
                </a:ln>
                <a:solidFill>
                  <a:srgbClr val="A9B7C6"/>
                </a:solidFill>
                <a:effectLst/>
                <a:latin typeface="JetBrains Mono"/>
              </a:rPr>
              <a:t>}</a:t>
            </a:r>
            <a:br>
              <a:rPr kumimoji="0" lang="ru-RU" altLang="ru-RU" sz="900" b="0" i="0" u="none" strike="noStrike" cap="none" normalizeH="0" baseline="0" dirty="0">
                <a:ln>
                  <a:noFill/>
                </a:ln>
                <a:solidFill>
                  <a:srgbClr val="A9B7C6"/>
                </a:solidFill>
                <a:effectLst/>
                <a:latin typeface="JetBrains Mono"/>
              </a:rPr>
            </a:br>
            <a:endParaRPr kumimoji="0" lang="ru-RU" altLang="ru-RU"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041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EBCDED-945C-517A-BF29-F4AF1A859814}"/>
              </a:ext>
            </a:extLst>
          </p:cNvPr>
          <p:cNvSpPr>
            <a:spLocks noGrp="1"/>
          </p:cNvSpPr>
          <p:nvPr>
            <p:ph idx="1"/>
          </p:nvPr>
        </p:nvSpPr>
        <p:spPr>
          <a:xfrm>
            <a:off x="838200" y="355600"/>
            <a:ext cx="10515600" cy="5821363"/>
          </a:xfrm>
        </p:spPr>
        <p:txBody>
          <a:bodyPr>
            <a:normAutofit/>
          </a:bodyPr>
          <a:lstStyle/>
          <a:p>
            <a:pPr marL="0" indent="0">
              <a:buNone/>
            </a:pPr>
            <a:r>
              <a:rPr lang="ru-RU" sz="2400" dirty="0"/>
              <a:t>Объяснение кода</a:t>
            </a:r>
            <a:r>
              <a:rPr lang="en-US" sz="2400" dirty="0"/>
              <a:t>:</a:t>
            </a:r>
          </a:p>
          <a:p>
            <a:pPr marL="0" indent="0">
              <a:buNone/>
            </a:pPr>
            <a:r>
              <a:rPr lang="en-US" sz="2400" dirty="0" err="1"/>
              <a:t>ForkJoinPool</a:t>
            </a:r>
            <a:r>
              <a:rPr lang="en-US" sz="2400" dirty="0"/>
              <a:t>: </a:t>
            </a:r>
            <a:r>
              <a:rPr lang="ru-RU" sz="2400" dirty="0"/>
              <a:t>Мы создаем пул потоков для выполнения задач.</a:t>
            </a:r>
            <a:endParaRPr lang="en-US" sz="2400" dirty="0"/>
          </a:p>
          <a:p>
            <a:pPr marL="0" indent="0">
              <a:buNone/>
            </a:pPr>
            <a:r>
              <a:rPr lang="en-US" sz="2400" dirty="0" err="1"/>
              <a:t>RecursiveTask</a:t>
            </a:r>
            <a:r>
              <a:rPr lang="en-US" sz="2400" dirty="0"/>
              <a:t>: </a:t>
            </a:r>
            <a:r>
              <a:rPr lang="ru-RU" sz="2400" dirty="0"/>
              <a:t>Этот класс используется для деления задачи (суммирование элементов массива) на подзадачи.</a:t>
            </a:r>
            <a:endParaRPr lang="en-US" sz="2400" dirty="0"/>
          </a:p>
          <a:p>
            <a:pPr marL="0" indent="0">
              <a:buNone/>
            </a:pPr>
            <a:r>
              <a:rPr lang="ru-RU" sz="2400" dirty="0"/>
              <a:t>Метод </a:t>
            </a:r>
            <a:r>
              <a:rPr lang="en-US" sz="2400" dirty="0"/>
              <a:t>fork() </a:t>
            </a:r>
            <a:r>
              <a:rPr lang="ru-RU" sz="2400" dirty="0"/>
              <a:t>запускает подзадачу, а </a:t>
            </a:r>
            <a:r>
              <a:rPr lang="en-US" sz="2400" dirty="0"/>
              <a:t>join() </a:t>
            </a:r>
            <a:r>
              <a:rPr lang="ru-RU" sz="2400" dirty="0"/>
              <a:t>ожидает результат.</a:t>
            </a:r>
            <a:endParaRPr lang="en-US" sz="2400" dirty="0"/>
          </a:p>
          <a:p>
            <a:pPr marL="0" indent="0">
              <a:buNone/>
            </a:pPr>
            <a:r>
              <a:rPr lang="ru-RU" sz="2400" dirty="0"/>
              <a:t>Когда задача достаточно мала (меньше или равно 2 элементов), она решается напрямую.</a:t>
            </a:r>
          </a:p>
          <a:p>
            <a:pPr marL="0" indent="0">
              <a:buNone/>
            </a:pPr>
            <a:r>
              <a:rPr lang="ru-RU" sz="2400" dirty="0"/>
              <a:t>Заключение</a:t>
            </a:r>
            <a:r>
              <a:rPr lang="en-US" sz="2400" dirty="0"/>
              <a:t>:</a:t>
            </a:r>
          </a:p>
          <a:p>
            <a:pPr marL="0" indent="0">
              <a:buNone/>
            </a:pPr>
            <a:r>
              <a:rPr lang="ru-RU" sz="2400" b="1" dirty="0" err="1"/>
              <a:t>Fork</a:t>
            </a:r>
            <a:r>
              <a:rPr lang="ru-RU" sz="2400" b="1" dirty="0"/>
              <a:t>/</a:t>
            </a:r>
            <a:r>
              <a:rPr lang="ru-RU" sz="2400" b="1" dirty="0" err="1"/>
              <a:t>Join</a:t>
            </a:r>
            <a:r>
              <a:rPr lang="ru-RU" sz="2400" b="1" dirty="0"/>
              <a:t> Framework</a:t>
            </a:r>
            <a:r>
              <a:rPr lang="ru-RU" sz="2400" dirty="0"/>
              <a:t> помогает эффективно распараллеливать задачи, особенно когда они могут быть разбиты на независимые части.</a:t>
            </a:r>
          </a:p>
          <a:p>
            <a:pPr marL="0" indent="0">
              <a:buNone/>
            </a:pPr>
            <a:r>
              <a:rPr lang="ru-RU" sz="2400" dirty="0"/>
              <a:t>Это идеально подходит для задач, требующих больших вычислительных мощностей, таких как обработка больших массивов данных или сложные алгоритмы.</a:t>
            </a:r>
          </a:p>
          <a:p>
            <a:pPr marL="0" indent="0">
              <a:buNone/>
            </a:pPr>
            <a:endParaRPr lang="ru-RU" sz="2400" dirty="0"/>
          </a:p>
        </p:txBody>
      </p:sp>
    </p:spTree>
    <p:extLst>
      <p:ext uri="{BB962C8B-B14F-4D97-AF65-F5344CB8AC3E}">
        <p14:creationId xmlns:p14="http://schemas.microsoft.com/office/powerpoint/2010/main" val="2872538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EEA2F7-AAD4-BC09-CC94-A2EEC13331A9}"/>
              </a:ext>
            </a:extLst>
          </p:cNvPr>
          <p:cNvSpPr>
            <a:spLocks noGrp="1"/>
          </p:cNvSpPr>
          <p:nvPr>
            <p:ph type="title"/>
          </p:nvPr>
        </p:nvSpPr>
        <p:spPr/>
        <p:txBody>
          <a:bodyPr/>
          <a:lstStyle/>
          <a:p>
            <a:r>
              <a:rPr lang="ru-RU" b="1" dirty="0"/>
              <a:t>Примеры практического использования параллелизма в Java</a:t>
            </a:r>
            <a:endParaRPr lang="ru-RU" dirty="0"/>
          </a:p>
        </p:txBody>
      </p:sp>
      <p:sp>
        <p:nvSpPr>
          <p:cNvPr id="3" name="Объект 2">
            <a:extLst>
              <a:ext uri="{FF2B5EF4-FFF2-40B4-BE49-F238E27FC236}">
                <a16:creationId xmlns:a16="http://schemas.microsoft.com/office/drawing/2014/main" id="{D036BE43-2916-793A-434D-0372C1FF994E}"/>
              </a:ext>
            </a:extLst>
          </p:cNvPr>
          <p:cNvSpPr>
            <a:spLocks noGrp="1"/>
          </p:cNvSpPr>
          <p:nvPr>
            <p:ph idx="1"/>
          </p:nvPr>
        </p:nvSpPr>
        <p:spPr/>
        <p:txBody>
          <a:bodyPr>
            <a:normAutofit/>
          </a:bodyPr>
          <a:lstStyle/>
          <a:p>
            <a:r>
              <a:rPr lang="ru-RU" sz="2000" b="1" dirty="0"/>
              <a:t>Обработка больших данных:</a:t>
            </a:r>
            <a:r>
              <a:rPr lang="ru-RU" sz="2000" dirty="0"/>
              <a:t> Использование параллельных потоков для обработки огромных объемов данных, например, при анализе логов, обработке файлов или при выполнении сложных вычислений.</a:t>
            </a:r>
          </a:p>
          <a:p>
            <a:r>
              <a:rPr lang="ru-RU" sz="2000" b="1" dirty="0"/>
              <a:t>Параллельные вычисления:</a:t>
            </a:r>
            <a:r>
              <a:rPr lang="ru-RU" sz="2000" dirty="0"/>
              <a:t> Применение </a:t>
            </a:r>
            <a:r>
              <a:rPr lang="ru-RU" sz="2000" dirty="0" err="1"/>
              <a:t>Fork</a:t>
            </a:r>
            <a:r>
              <a:rPr lang="ru-RU" sz="2000" dirty="0"/>
              <a:t>/</a:t>
            </a:r>
            <a:r>
              <a:rPr lang="ru-RU" sz="2000" dirty="0" err="1"/>
              <a:t>Join</a:t>
            </a:r>
            <a:r>
              <a:rPr lang="ru-RU" sz="2000" dirty="0"/>
              <a:t> Framework для вычислений, которые можно разделить на несколько подзадач, например, расчёт суммы чисел в массиве или выполнение сортировки данных.</a:t>
            </a:r>
          </a:p>
          <a:p>
            <a:r>
              <a:rPr lang="ru-RU" sz="2000" b="1" dirty="0"/>
              <a:t>Сетевые приложения:</a:t>
            </a:r>
            <a:r>
              <a:rPr lang="ru-RU" sz="2000" dirty="0"/>
              <a:t> Программирование многозадачных сетевых приложений, где параллельно обрабатываются входящие соединения, запросы и данные от клиентов, например, в веб-серверах.</a:t>
            </a:r>
          </a:p>
          <a:p>
            <a:r>
              <a:rPr lang="ru-RU" sz="2000" b="1" dirty="0"/>
              <a:t>Пример:</a:t>
            </a:r>
            <a:r>
              <a:rPr lang="ru-RU" sz="2000" dirty="0"/>
              <a:t> Использование </a:t>
            </a:r>
            <a:r>
              <a:rPr lang="en-US" sz="2000" dirty="0" err="1"/>
              <a:t>ExecutorService</a:t>
            </a:r>
            <a:r>
              <a:rPr lang="ru-RU" sz="2000" dirty="0"/>
              <a:t> и </a:t>
            </a:r>
            <a:r>
              <a:rPr lang="en-US" sz="2000" dirty="0" err="1"/>
              <a:t>ForkJoinPool</a:t>
            </a:r>
            <a:r>
              <a:rPr lang="en-US" sz="2000" dirty="0"/>
              <a:t> </a:t>
            </a:r>
            <a:r>
              <a:rPr lang="ru-RU" sz="2000" dirty="0"/>
              <a:t>для обработки многозадачных операций в веб-приложении или анализе данных в распределённых системах.</a:t>
            </a:r>
          </a:p>
        </p:txBody>
      </p:sp>
      <p:sp>
        <p:nvSpPr>
          <p:cNvPr id="5" name="Rectangle 2">
            <a:extLst>
              <a:ext uri="{FF2B5EF4-FFF2-40B4-BE49-F238E27FC236}">
                <a16:creationId xmlns:a16="http://schemas.microsoft.com/office/drawing/2014/main" id="{E2D1FCC2-3B33-0A1F-D8E6-EC83F9F5A8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a:ln>
                  <a:noFill/>
                </a:ln>
                <a:solidFill>
                  <a:schemeClr val="tx1"/>
                </a:solidFill>
                <a:effectLst/>
                <a:latin typeface="Arial" panose="020B0604020202020204" pitchFamily="34" charset="0"/>
              </a:rPr>
              <a:t>Обработка больших данных:</a:t>
            </a:r>
            <a:r>
              <a:rPr kumimoji="0" lang="ru-RU" altLang="ru-RU" sz="1800" b="0" i="0" u="none" strike="noStrike" cap="none" normalizeH="0" baseline="0">
                <a:ln>
                  <a:noFill/>
                </a:ln>
                <a:solidFill>
                  <a:schemeClr val="tx1"/>
                </a:solidFill>
                <a:effectLst/>
                <a:latin typeface="Arial" panose="020B0604020202020204" pitchFamily="34" charset="0"/>
              </a:rPr>
              <a:t> Использование параллельных потоков для анализа больших объёмов данных, например, для вычислений в реальном времени, обработки логов, анализа данных в машинном обучении.</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61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11B01B-8811-A925-8D69-7CE50E1D4896}"/>
              </a:ext>
            </a:extLst>
          </p:cNvPr>
          <p:cNvSpPr>
            <a:spLocks noGrp="1"/>
          </p:cNvSpPr>
          <p:nvPr>
            <p:ph type="title"/>
          </p:nvPr>
        </p:nvSpPr>
        <p:spPr/>
        <p:txBody>
          <a:bodyPr/>
          <a:lstStyle/>
          <a:p>
            <a:r>
              <a:rPr lang="ru-RU" dirty="0"/>
              <a:t>Советы и лучшие практики при использовании параллелизма в Java</a:t>
            </a:r>
          </a:p>
        </p:txBody>
      </p:sp>
      <p:sp>
        <p:nvSpPr>
          <p:cNvPr id="3" name="Объект 2">
            <a:extLst>
              <a:ext uri="{FF2B5EF4-FFF2-40B4-BE49-F238E27FC236}">
                <a16:creationId xmlns:a16="http://schemas.microsoft.com/office/drawing/2014/main" id="{6721D8CB-80B1-B537-620C-183D54CCC8A2}"/>
              </a:ext>
            </a:extLst>
          </p:cNvPr>
          <p:cNvSpPr>
            <a:spLocks noGrp="1"/>
          </p:cNvSpPr>
          <p:nvPr>
            <p:ph idx="1"/>
          </p:nvPr>
        </p:nvSpPr>
        <p:spPr/>
        <p:txBody>
          <a:bodyPr/>
          <a:lstStyle/>
          <a:p>
            <a:pPr marL="0" indent="0">
              <a:buNone/>
            </a:pPr>
            <a:r>
              <a:rPr lang="ru-RU" sz="2000" b="1" dirty="0"/>
              <a:t>Выбор правильного инструмента: </a:t>
            </a:r>
            <a:r>
              <a:rPr lang="ru-RU" sz="1200" dirty="0"/>
              <a:t>Используйте </a:t>
            </a:r>
            <a:r>
              <a:rPr lang="en-US" sz="1200" dirty="0" err="1"/>
              <a:t>ExecutorService</a:t>
            </a:r>
            <a:r>
              <a:rPr lang="ru-RU" sz="1200" dirty="0"/>
              <a:t> для управления пулом потоков, </a:t>
            </a:r>
            <a:r>
              <a:rPr lang="en-US" sz="1200" dirty="0" err="1"/>
              <a:t>ForkJoinPool</a:t>
            </a:r>
            <a:r>
              <a:rPr lang="ru-RU" sz="1200" dirty="0"/>
              <a:t> для задач, которые можно разделить на подзадачи.</a:t>
            </a:r>
          </a:p>
          <a:p>
            <a:pPr marL="0" indent="0">
              <a:buNone/>
            </a:pPr>
            <a:r>
              <a:rPr lang="ru-RU" sz="1400" dirty="0"/>
              <a:t>Для асинхронных операций используйте</a:t>
            </a:r>
            <a:r>
              <a:rPr lang="ru-RU" sz="2000" dirty="0"/>
              <a:t> </a:t>
            </a:r>
            <a:r>
              <a:rPr lang="en-US" sz="1400" dirty="0" err="1"/>
              <a:t>CompletableFuture</a:t>
            </a:r>
            <a:r>
              <a:rPr lang="en-US" sz="2000" dirty="0"/>
              <a:t>, </a:t>
            </a:r>
            <a:r>
              <a:rPr lang="ru-RU" sz="1400" dirty="0"/>
              <a:t>который упрощает код и уменьшает количество блокировок.</a:t>
            </a:r>
            <a:endParaRPr lang="en-US" sz="2000" dirty="0"/>
          </a:p>
          <a:p>
            <a:pPr marL="0" indent="0">
              <a:buNone/>
            </a:pPr>
            <a:r>
              <a:rPr lang="ru-RU" sz="1400" b="1" dirty="0"/>
              <a:t>Правильное использование синхронизации:</a:t>
            </a:r>
            <a:r>
              <a:rPr lang="ru-RU" sz="1400" dirty="0"/>
              <a:t> Минимизируйте блокировки в критических секциях. Используйте </a:t>
            </a:r>
            <a:r>
              <a:rPr lang="ru-RU" sz="1400" dirty="0" err="1"/>
              <a:t>потокобезопасные</a:t>
            </a:r>
            <a:r>
              <a:rPr lang="ru-RU" sz="1400" dirty="0"/>
              <a:t> коллекции, такие как </a:t>
            </a:r>
            <a:r>
              <a:rPr lang="en-US" sz="1400" dirty="0" err="1"/>
              <a:t>ConcurrentHashMap</a:t>
            </a:r>
            <a:r>
              <a:rPr lang="en-US" sz="2000" dirty="0"/>
              <a:t>, </a:t>
            </a:r>
            <a:r>
              <a:rPr lang="ru-RU" sz="1400" dirty="0"/>
              <a:t>чтобы избежать гонок потоков.</a:t>
            </a:r>
            <a:endParaRPr lang="en-US" sz="2000" dirty="0"/>
          </a:p>
          <a:p>
            <a:pPr marL="0" indent="0">
              <a:buNone/>
            </a:pPr>
            <a:r>
              <a:rPr lang="ru-RU" sz="1400" b="1" dirty="0"/>
              <a:t>Избегайте чрезмерной многозадачности:</a:t>
            </a:r>
            <a:r>
              <a:rPr lang="ru-RU" sz="1400" dirty="0"/>
              <a:t> Применяйте параллелизм только для задач, которые действительно выигрывают от распараллеливания. Для задач с низким параллелизмом многозадачность может даже замедлить программу.</a:t>
            </a:r>
            <a:endParaRPr lang="en-US" sz="2000" dirty="0"/>
          </a:p>
          <a:p>
            <a:pPr marL="0" indent="0">
              <a:buNone/>
            </a:pPr>
            <a:r>
              <a:rPr lang="ru-RU" sz="1400" b="1" dirty="0"/>
              <a:t>Оптимизация производительности:</a:t>
            </a:r>
            <a:r>
              <a:rPr lang="en-US" sz="2000" b="1" dirty="0"/>
              <a:t> </a:t>
            </a:r>
            <a:r>
              <a:rPr lang="ru-RU" sz="1400" dirty="0"/>
              <a:t>Прежде чем использовать параллелизм, измерьте его влияние на производительность, чтобы убедиться, что он не вызывает дополнительной нагрузки.</a:t>
            </a:r>
            <a:endParaRPr lang="ru-RU" sz="2000" dirty="0"/>
          </a:p>
        </p:txBody>
      </p:sp>
    </p:spTree>
    <p:extLst>
      <p:ext uri="{BB962C8B-B14F-4D97-AF65-F5344CB8AC3E}">
        <p14:creationId xmlns:p14="http://schemas.microsoft.com/office/powerpoint/2010/main" val="325124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D30B0-3B38-49D4-93B8-B4F31984F9E4}"/>
              </a:ext>
            </a:extLst>
          </p:cNvPr>
          <p:cNvSpPr>
            <a:spLocks noGrp="1"/>
          </p:cNvSpPr>
          <p:nvPr>
            <p:ph type="title"/>
          </p:nvPr>
        </p:nvSpPr>
        <p:spPr/>
        <p:txBody>
          <a:bodyPr/>
          <a:lstStyle/>
          <a:p>
            <a:r>
              <a:rPr lang="ru-RU" dirty="0"/>
              <a:t>Источники</a:t>
            </a:r>
            <a:r>
              <a:rPr lang="en-US" dirty="0"/>
              <a:t>:</a:t>
            </a:r>
            <a:endParaRPr lang="ru-RU" dirty="0"/>
          </a:p>
        </p:txBody>
      </p:sp>
      <p:sp>
        <p:nvSpPr>
          <p:cNvPr id="3" name="Объект 2">
            <a:extLst>
              <a:ext uri="{FF2B5EF4-FFF2-40B4-BE49-F238E27FC236}">
                <a16:creationId xmlns:a16="http://schemas.microsoft.com/office/drawing/2014/main" id="{2DB465F2-7E71-9B02-4C62-07ACC295DDFB}"/>
              </a:ext>
            </a:extLst>
          </p:cNvPr>
          <p:cNvSpPr>
            <a:spLocks noGrp="1"/>
          </p:cNvSpPr>
          <p:nvPr>
            <p:ph idx="1"/>
          </p:nvPr>
        </p:nvSpPr>
        <p:spPr>
          <a:xfrm>
            <a:off x="838200" y="1825625"/>
            <a:ext cx="10515600" cy="4077335"/>
          </a:xfrm>
        </p:spPr>
        <p:txBody>
          <a:bodyPr/>
          <a:lstStyle/>
          <a:p>
            <a:r>
              <a:rPr lang="ru-RU" dirty="0"/>
              <a:t>Сайт </a:t>
            </a:r>
            <a:r>
              <a:rPr lang="en-US" dirty="0"/>
              <a:t>habr.com</a:t>
            </a:r>
            <a:endParaRPr lang="ru-RU" dirty="0"/>
          </a:p>
          <a:p>
            <a:r>
              <a:rPr lang="ru-RU" dirty="0"/>
              <a:t>Официальная документация </a:t>
            </a:r>
            <a:r>
              <a:rPr lang="en-US" dirty="0"/>
              <a:t>oracle:</a:t>
            </a:r>
          </a:p>
          <a:p>
            <a:pPr marL="0" indent="0">
              <a:buNone/>
            </a:pPr>
            <a:r>
              <a:rPr lang="en-US" dirty="0">
                <a:hlinkClick r:id="rId2"/>
              </a:rPr>
              <a:t>https://docs.oracle.com/javase/tutorial/essential/concurrency/</a:t>
            </a:r>
            <a:endParaRPr lang="ru-RU" dirty="0"/>
          </a:p>
          <a:p>
            <a:pPr marL="0" indent="0">
              <a:buNone/>
            </a:pPr>
            <a:r>
              <a:rPr lang="en-US" dirty="0">
                <a:hlinkClick r:id="rId3"/>
              </a:rPr>
              <a:t>https://docs.oracle.com/javase/8/docs/api/java/util/concurrent/package-summary.html</a:t>
            </a:r>
            <a:endParaRPr lang="en-US" dirty="0"/>
          </a:p>
          <a:p>
            <a:pPr marL="0" indent="0">
              <a:buNone/>
            </a:pPr>
            <a:r>
              <a:rPr lang="en-US" dirty="0"/>
              <a:t>Wikipedia.com</a:t>
            </a:r>
          </a:p>
          <a:p>
            <a:pPr marL="0" indent="0">
              <a:buNone/>
            </a:pPr>
            <a:r>
              <a:rPr lang="en-US" dirty="0">
                <a:hlinkClick r:id="rId4"/>
              </a:rPr>
              <a:t>https://www.geeksforgeeks.org/</a:t>
            </a:r>
            <a:endParaRPr lang="ru-RU" dirty="0"/>
          </a:p>
          <a:p>
            <a:pPr marL="0" indent="0">
              <a:buNone/>
            </a:pPr>
            <a:r>
              <a:rPr lang="fr-FR" dirty="0" err="1"/>
              <a:t>Статьи</a:t>
            </a:r>
            <a:r>
              <a:rPr lang="fr-FR" dirty="0"/>
              <a:t>: Oracle Documentation on Java </a:t>
            </a:r>
            <a:r>
              <a:rPr lang="fr-FR" dirty="0" err="1"/>
              <a:t>Concurrency</a:t>
            </a:r>
            <a:endParaRPr lang="ru-RU" dirty="0"/>
          </a:p>
        </p:txBody>
      </p:sp>
    </p:spTree>
    <p:extLst>
      <p:ext uri="{BB962C8B-B14F-4D97-AF65-F5344CB8AC3E}">
        <p14:creationId xmlns:p14="http://schemas.microsoft.com/office/powerpoint/2010/main" val="182414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5EC6B0-33E0-6EDF-9ED8-E5FEE464CA14}"/>
              </a:ext>
            </a:extLst>
          </p:cNvPr>
          <p:cNvSpPr>
            <a:spLocks noGrp="1"/>
          </p:cNvSpPr>
          <p:nvPr>
            <p:ph type="title"/>
          </p:nvPr>
        </p:nvSpPr>
        <p:spPr/>
        <p:txBody>
          <a:bodyPr/>
          <a:lstStyle/>
          <a:p>
            <a:r>
              <a:rPr lang="ru-RU" dirty="0"/>
              <a:t>Введение в параллелизм</a:t>
            </a:r>
          </a:p>
        </p:txBody>
      </p:sp>
      <p:sp>
        <p:nvSpPr>
          <p:cNvPr id="3" name="Объект 2">
            <a:extLst>
              <a:ext uri="{FF2B5EF4-FFF2-40B4-BE49-F238E27FC236}">
                <a16:creationId xmlns:a16="http://schemas.microsoft.com/office/drawing/2014/main" id="{46FC001F-7309-358A-48F8-496A8706495D}"/>
              </a:ext>
            </a:extLst>
          </p:cNvPr>
          <p:cNvSpPr>
            <a:spLocks noGrp="1"/>
          </p:cNvSpPr>
          <p:nvPr>
            <p:ph idx="1"/>
          </p:nvPr>
        </p:nvSpPr>
        <p:spPr>
          <a:xfrm>
            <a:off x="140108" y="1481496"/>
            <a:ext cx="12051891" cy="5376504"/>
          </a:xfrm>
        </p:spPr>
        <p:txBody>
          <a:bodyPr/>
          <a:lstStyle/>
          <a:p>
            <a:pPr marL="0" indent="0">
              <a:buNone/>
            </a:pPr>
            <a:r>
              <a:rPr lang="ru-RU" sz="2000" dirty="0"/>
              <a:t>Параллелизм в Java позволяет выполнять несколько задач одновременно, что увеличивает производительность приложений.</a:t>
            </a:r>
          </a:p>
          <a:p>
            <a:pPr marL="0" indent="0">
              <a:buNone/>
            </a:pPr>
            <a:r>
              <a:rPr lang="ru-RU" sz="2000" dirty="0"/>
              <a:t>- Параллельное выполнение задач помогает использовать ресурсы процессора более эффективно.</a:t>
            </a:r>
          </a:p>
          <a:p>
            <a:pPr marL="0" indent="0">
              <a:buNone/>
            </a:pPr>
            <a:r>
              <a:rPr lang="ru-RU" sz="2000" dirty="0"/>
              <a:t>- Параллелизм отличается от многозадачности: параллелизм подразумевает выполнение задач в одно и то же время, тогда как многозадачность переключается между задачами.</a:t>
            </a:r>
          </a:p>
          <a:p>
            <a:endParaRPr lang="ru-RU" dirty="0"/>
          </a:p>
        </p:txBody>
      </p:sp>
      <p:pic>
        <p:nvPicPr>
          <p:cNvPr id="7" name="Рисунок 6" descr="Изображение выглядит как текст, снимок экрана, линия, диаграмма">
            <a:extLst>
              <a:ext uri="{FF2B5EF4-FFF2-40B4-BE49-F238E27FC236}">
                <a16:creationId xmlns:a16="http://schemas.microsoft.com/office/drawing/2014/main" id="{B32F239A-FB9D-BC4F-16C3-2833FAA81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512" y="3429000"/>
            <a:ext cx="4680148" cy="3282789"/>
          </a:xfrm>
          <a:prstGeom prst="rect">
            <a:avLst/>
          </a:prstGeom>
        </p:spPr>
      </p:pic>
    </p:spTree>
    <p:extLst>
      <p:ext uri="{BB962C8B-B14F-4D97-AF65-F5344CB8AC3E}">
        <p14:creationId xmlns:p14="http://schemas.microsoft.com/office/powerpoint/2010/main" val="31077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420593-7FA8-AF0A-50F8-6552D45424AC}"/>
              </a:ext>
            </a:extLst>
          </p:cNvPr>
          <p:cNvSpPr>
            <a:spLocks noGrp="1"/>
          </p:cNvSpPr>
          <p:nvPr>
            <p:ph type="title"/>
          </p:nvPr>
        </p:nvSpPr>
        <p:spPr/>
        <p:txBody>
          <a:bodyPr/>
          <a:lstStyle/>
          <a:p>
            <a:r>
              <a:rPr lang="ru-RU" dirty="0"/>
              <a:t>Основные концепции многопоточности</a:t>
            </a:r>
          </a:p>
        </p:txBody>
      </p:sp>
      <p:sp>
        <p:nvSpPr>
          <p:cNvPr id="3" name="Объект 2">
            <a:extLst>
              <a:ext uri="{FF2B5EF4-FFF2-40B4-BE49-F238E27FC236}">
                <a16:creationId xmlns:a16="http://schemas.microsoft.com/office/drawing/2014/main" id="{13C78082-E008-6865-E012-C6BB8A69DF5E}"/>
              </a:ext>
            </a:extLst>
          </p:cNvPr>
          <p:cNvSpPr>
            <a:spLocks noGrp="1"/>
          </p:cNvSpPr>
          <p:nvPr>
            <p:ph idx="1"/>
          </p:nvPr>
        </p:nvSpPr>
        <p:spPr/>
        <p:txBody>
          <a:bodyPr>
            <a:normAutofit/>
          </a:bodyPr>
          <a:lstStyle/>
          <a:p>
            <a:pPr marL="0" indent="0">
              <a:buNone/>
            </a:pPr>
            <a:r>
              <a:rPr lang="ru-RU" sz="2400" dirty="0"/>
              <a:t>Поток: это независимая линия выполнения внутри программы.</a:t>
            </a:r>
          </a:p>
          <a:p>
            <a:pPr marL="0" indent="0">
              <a:buNone/>
            </a:pPr>
            <a:r>
              <a:rPr lang="ru-RU" sz="2400" dirty="0"/>
              <a:t>Процессы: отдельные программы, которые могут содержать несколько потоков.</a:t>
            </a:r>
          </a:p>
          <a:p>
            <a:pPr marL="514350" indent="-514350">
              <a:buFont typeface="+mj-lt"/>
              <a:buAutoNum type="arabicPeriod"/>
            </a:pPr>
            <a:r>
              <a:rPr lang="ru-RU" sz="2200" dirty="0"/>
              <a:t>Потоки могут выполняться параллельно на многоядерных системах, что позволяет использовать полную мощность процессора.</a:t>
            </a:r>
          </a:p>
          <a:p>
            <a:pPr marL="514350" indent="-514350">
              <a:buFont typeface="+mj-lt"/>
              <a:buAutoNum type="arabicPeriod"/>
            </a:pPr>
            <a:r>
              <a:rPr lang="ru-RU" sz="2200" dirty="0"/>
              <a:t>Каждый поток имеет свой стек вызовов и локальные переменные.</a:t>
            </a:r>
          </a:p>
          <a:p>
            <a:pPr marL="514350" indent="-514350">
              <a:buFont typeface="+mj-lt"/>
              <a:buAutoNum type="arabicPeriod"/>
            </a:pPr>
            <a:r>
              <a:rPr lang="ru-RU" sz="2200" dirty="0"/>
              <a:t>Java предоставляет API для создания, управления и синхронизации потоков.</a:t>
            </a:r>
            <a:endParaRPr lang="ru-RU" dirty="0"/>
          </a:p>
          <a:p>
            <a:pPr marL="0" indent="0">
              <a:buNone/>
            </a:pPr>
            <a:r>
              <a:rPr lang="ru-RU" sz="2400" dirty="0"/>
              <a:t>Многопоточность в Java реализуется с помощью класса </a:t>
            </a:r>
            <a:r>
              <a:rPr lang="ru-RU" sz="2400" dirty="0" err="1"/>
              <a:t>Thread</a:t>
            </a:r>
            <a:r>
              <a:rPr lang="ru-RU" sz="2400" dirty="0"/>
              <a:t> и интерфейса </a:t>
            </a:r>
            <a:r>
              <a:rPr lang="ru-RU" sz="2400" dirty="0" err="1"/>
              <a:t>Runnable</a:t>
            </a:r>
            <a:r>
              <a:rPr lang="ru-RU" sz="2400" dirty="0"/>
              <a:t>.</a:t>
            </a:r>
          </a:p>
          <a:p>
            <a:endParaRPr lang="ru-RU" dirty="0"/>
          </a:p>
        </p:txBody>
      </p:sp>
    </p:spTree>
    <p:extLst>
      <p:ext uri="{BB962C8B-B14F-4D97-AF65-F5344CB8AC3E}">
        <p14:creationId xmlns:p14="http://schemas.microsoft.com/office/powerpoint/2010/main" val="337694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4C7DE8F8-05F5-F240-F400-95FB31402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862" y="732022"/>
            <a:ext cx="8404276" cy="5393956"/>
          </a:xfrm>
          <a:prstGeom prst="rect">
            <a:avLst/>
          </a:prstGeom>
        </p:spPr>
      </p:pic>
    </p:spTree>
    <p:extLst>
      <p:ext uri="{BB962C8B-B14F-4D97-AF65-F5344CB8AC3E}">
        <p14:creationId xmlns:p14="http://schemas.microsoft.com/office/powerpoint/2010/main" val="17732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50964C-06BF-811A-165F-8B068177D73A}"/>
              </a:ext>
            </a:extLst>
          </p:cNvPr>
          <p:cNvSpPr>
            <a:spLocks noGrp="1"/>
          </p:cNvSpPr>
          <p:nvPr>
            <p:ph type="title"/>
          </p:nvPr>
        </p:nvSpPr>
        <p:spPr/>
        <p:txBody>
          <a:bodyPr/>
          <a:lstStyle/>
          <a:p>
            <a:r>
              <a:rPr lang="ru-RU" dirty="0"/>
              <a:t>Сравнение многопоточности в разных языках</a:t>
            </a:r>
          </a:p>
        </p:txBody>
      </p:sp>
      <p:sp>
        <p:nvSpPr>
          <p:cNvPr id="4" name="TextBox 3">
            <a:extLst>
              <a:ext uri="{FF2B5EF4-FFF2-40B4-BE49-F238E27FC236}">
                <a16:creationId xmlns:a16="http://schemas.microsoft.com/office/drawing/2014/main" id="{9F714D2B-9BF4-0BB0-0194-A40DADDCC266}"/>
              </a:ext>
            </a:extLst>
          </p:cNvPr>
          <p:cNvSpPr txBox="1"/>
          <p:nvPr/>
        </p:nvSpPr>
        <p:spPr>
          <a:xfrm>
            <a:off x="838200" y="1690688"/>
            <a:ext cx="10382865" cy="2308324"/>
          </a:xfrm>
          <a:prstGeom prst="rect">
            <a:avLst/>
          </a:prstGeom>
          <a:noFill/>
        </p:spPr>
        <p:txBody>
          <a:bodyPr wrap="square" rtlCol="0">
            <a:spAutoFit/>
          </a:bodyPr>
          <a:lstStyle/>
          <a:p>
            <a:r>
              <a:rPr lang="ru-RU" sz="1600" dirty="0"/>
              <a:t>- Java: Обширная поддержка многопоточности через </a:t>
            </a:r>
            <a:r>
              <a:rPr lang="ru-RU" sz="1600" dirty="0" err="1"/>
              <a:t>Thread</a:t>
            </a:r>
            <a:r>
              <a:rPr lang="ru-RU" sz="1600" dirty="0"/>
              <a:t> API и пакет </a:t>
            </a:r>
            <a:r>
              <a:rPr lang="ru-RU" sz="1600" dirty="0" err="1"/>
              <a:t>java.util.concurrent</a:t>
            </a:r>
            <a:r>
              <a:rPr lang="ru-RU" sz="1600" dirty="0"/>
              <a:t>. Многопоточность встроена в язык и поддерживает использование пула потоков, синхронизаторов и других утилит для параллелизма.</a:t>
            </a:r>
          </a:p>
          <a:p>
            <a:r>
              <a:rPr lang="ru-RU" sz="1600" dirty="0"/>
              <a:t>- Python: Поддержка через модули </a:t>
            </a:r>
            <a:r>
              <a:rPr lang="ru-RU" sz="1600" dirty="0" err="1"/>
              <a:t>threading</a:t>
            </a:r>
            <a:r>
              <a:rPr lang="ru-RU" sz="1600" dirty="0"/>
              <a:t> и </a:t>
            </a:r>
            <a:r>
              <a:rPr lang="ru-RU" sz="1600" dirty="0" err="1"/>
              <a:t>multiprocessing</a:t>
            </a:r>
            <a:r>
              <a:rPr lang="ru-RU" sz="1600" dirty="0"/>
              <a:t>. Однако, из-за GIL (Global </a:t>
            </a:r>
            <a:r>
              <a:rPr lang="ru-RU" sz="1600" dirty="0" err="1"/>
              <a:t>Interpreter</a:t>
            </a:r>
            <a:r>
              <a:rPr lang="ru-RU" sz="1600" dirty="0"/>
              <a:t> Lock) многопоточность в Python ограничена и не обеспечивает истинный параллелизм для задач с вычислительной нагрузкой.</a:t>
            </a:r>
          </a:p>
          <a:p>
            <a:r>
              <a:rPr lang="ru-RU" sz="1600" dirty="0"/>
              <a:t>- C/C++: Поддержка многопоточности через стандартные библиотеки (например, </a:t>
            </a:r>
            <a:r>
              <a:rPr lang="ru-RU" sz="1600" dirty="0" err="1"/>
              <a:t>std</a:t>
            </a:r>
            <a:r>
              <a:rPr lang="ru-RU" sz="1600" dirty="0"/>
              <a:t>::</a:t>
            </a:r>
            <a:r>
              <a:rPr lang="ru-RU" sz="1600" dirty="0" err="1"/>
              <a:t>thread</a:t>
            </a:r>
            <a:r>
              <a:rPr lang="ru-RU" sz="1600" dirty="0"/>
              <a:t> в C++11 и выше). Обеспечивает высокую производительность, но требует более сложной синхронизации и управления ресурсами.</a:t>
            </a:r>
          </a:p>
        </p:txBody>
      </p:sp>
      <p:graphicFrame>
        <p:nvGraphicFramePr>
          <p:cNvPr id="5" name="Таблица 4">
            <a:extLst>
              <a:ext uri="{FF2B5EF4-FFF2-40B4-BE49-F238E27FC236}">
                <a16:creationId xmlns:a16="http://schemas.microsoft.com/office/drawing/2014/main" id="{A4833F65-FDF3-33FC-FA38-9F61F867C009}"/>
              </a:ext>
            </a:extLst>
          </p:cNvPr>
          <p:cNvGraphicFramePr>
            <a:graphicFrameLocks noGrp="1"/>
          </p:cNvGraphicFramePr>
          <p:nvPr>
            <p:extLst>
              <p:ext uri="{D42A27DB-BD31-4B8C-83A1-F6EECF244321}">
                <p14:modId xmlns:p14="http://schemas.microsoft.com/office/powerpoint/2010/main" val="2528593680"/>
              </p:ext>
            </p:extLst>
          </p:nvPr>
        </p:nvGraphicFramePr>
        <p:xfrm>
          <a:off x="838200" y="4197390"/>
          <a:ext cx="10515600" cy="240640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473926483"/>
                    </a:ext>
                  </a:extLst>
                </a:gridCol>
                <a:gridCol w="2103120">
                  <a:extLst>
                    <a:ext uri="{9D8B030D-6E8A-4147-A177-3AD203B41FA5}">
                      <a16:colId xmlns:a16="http://schemas.microsoft.com/office/drawing/2014/main" val="3923583549"/>
                    </a:ext>
                  </a:extLst>
                </a:gridCol>
                <a:gridCol w="2103120">
                  <a:extLst>
                    <a:ext uri="{9D8B030D-6E8A-4147-A177-3AD203B41FA5}">
                      <a16:colId xmlns:a16="http://schemas.microsoft.com/office/drawing/2014/main" val="1950464655"/>
                    </a:ext>
                  </a:extLst>
                </a:gridCol>
                <a:gridCol w="2103120">
                  <a:extLst>
                    <a:ext uri="{9D8B030D-6E8A-4147-A177-3AD203B41FA5}">
                      <a16:colId xmlns:a16="http://schemas.microsoft.com/office/drawing/2014/main" val="4002521010"/>
                    </a:ext>
                  </a:extLst>
                </a:gridCol>
                <a:gridCol w="2103120">
                  <a:extLst>
                    <a:ext uri="{9D8B030D-6E8A-4147-A177-3AD203B41FA5}">
                      <a16:colId xmlns:a16="http://schemas.microsoft.com/office/drawing/2014/main" val="766497369"/>
                    </a:ext>
                  </a:extLst>
                </a:gridCol>
              </a:tblGrid>
              <a:tr h="550739">
                <a:tc>
                  <a:txBody>
                    <a:bodyPr/>
                    <a:lstStyle/>
                    <a:p>
                      <a:r>
                        <a:rPr lang="ru-RU" sz="1400" dirty="0"/>
                        <a:t>Язык</a:t>
                      </a:r>
                    </a:p>
                  </a:txBody>
                  <a:tcPr/>
                </a:tc>
                <a:tc>
                  <a:txBody>
                    <a:bodyPr/>
                    <a:lstStyle/>
                    <a:p>
                      <a:r>
                        <a:rPr lang="ru-RU" sz="1400" dirty="0" err="1"/>
                        <a:t>Подддержка</a:t>
                      </a:r>
                      <a:r>
                        <a:rPr lang="ru-RU" sz="1400" dirty="0"/>
                        <a:t> параллелизма</a:t>
                      </a:r>
                    </a:p>
                  </a:txBody>
                  <a:tcPr/>
                </a:tc>
                <a:tc>
                  <a:txBody>
                    <a:bodyPr/>
                    <a:lstStyle/>
                    <a:p>
                      <a:r>
                        <a:rPr lang="ru-RU" sz="1400" dirty="0"/>
                        <a:t>Инструменты</a:t>
                      </a:r>
                    </a:p>
                  </a:txBody>
                  <a:tcPr/>
                </a:tc>
                <a:tc>
                  <a:txBody>
                    <a:bodyPr/>
                    <a:lstStyle/>
                    <a:p>
                      <a:r>
                        <a:rPr lang="ru-RU" sz="1400" dirty="0"/>
                        <a:t>Преимущества</a:t>
                      </a:r>
                    </a:p>
                  </a:txBody>
                  <a:tcPr/>
                </a:tc>
                <a:tc>
                  <a:txBody>
                    <a:bodyPr/>
                    <a:lstStyle/>
                    <a:p>
                      <a:r>
                        <a:rPr lang="ru-RU" sz="1400" dirty="0"/>
                        <a:t>Ограничения</a:t>
                      </a:r>
                    </a:p>
                  </a:txBody>
                  <a:tcPr/>
                </a:tc>
                <a:extLst>
                  <a:ext uri="{0D108BD9-81ED-4DB2-BD59-A6C34878D82A}">
                    <a16:rowId xmlns:a16="http://schemas.microsoft.com/office/drawing/2014/main" val="2721785667"/>
                  </a:ext>
                </a:extLst>
              </a:tr>
              <a:tr h="786770">
                <a:tc>
                  <a:txBody>
                    <a:bodyPr/>
                    <a:lstStyle/>
                    <a:p>
                      <a:r>
                        <a:rPr lang="en-US" sz="1400" dirty="0"/>
                        <a:t>Java</a:t>
                      </a:r>
                      <a:endParaRPr lang="ru-RU" sz="1400" dirty="0"/>
                    </a:p>
                  </a:txBody>
                  <a:tcPr/>
                </a:tc>
                <a:tc>
                  <a:txBody>
                    <a:bodyPr/>
                    <a:lstStyle/>
                    <a:p>
                      <a:r>
                        <a:rPr lang="ru-RU" sz="1400" dirty="0"/>
                        <a:t>Да</a:t>
                      </a:r>
                    </a:p>
                  </a:txBody>
                  <a:tcPr/>
                </a:tc>
                <a:tc>
                  <a:txBody>
                    <a:bodyPr/>
                    <a:lstStyle/>
                    <a:p>
                      <a:r>
                        <a:rPr lang="en-US" sz="1400" dirty="0"/>
                        <a:t>Thread, Executors</a:t>
                      </a:r>
                      <a:endParaRPr lang="ru-RU" sz="1400" dirty="0"/>
                    </a:p>
                  </a:txBody>
                  <a:tcPr/>
                </a:tc>
                <a:tc>
                  <a:txBody>
                    <a:bodyPr/>
                    <a:lstStyle/>
                    <a:p>
                      <a:r>
                        <a:rPr lang="ru-RU" sz="1400" dirty="0"/>
                        <a:t>Легкость управления потоками</a:t>
                      </a:r>
                    </a:p>
                  </a:txBody>
                  <a:tcPr/>
                </a:tc>
                <a:tc>
                  <a:txBody>
                    <a:bodyPr/>
                    <a:lstStyle/>
                    <a:p>
                      <a:r>
                        <a:rPr lang="ru-RU" sz="1400" dirty="0"/>
                        <a:t>Необходимость управления синхронизацией</a:t>
                      </a:r>
                    </a:p>
                  </a:txBody>
                  <a:tcPr/>
                </a:tc>
                <a:extLst>
                  <a:ext uri="{0D108BD9-81ED-4DB2-BD59-A6C34878D82A}">
                    <a16:rowId xmlns:a16="http://schemas.microsoft.com/office/drawing/2014/main" val="662436960"/>
                  </a:ext>
                </a:extLst>
              </a:tr>
              <a:tr h="550739">
                <a:tc>
                  <a:txBody>
                    <a:bodyPr/>
                    <a:lstStyle/>
                    <a:p>
                      <a:r>
                        <a:rPr lang="en-US" sz="1400" dirty="0"/>
                        <a:t>Python</a:t>
                      </a:r>
                      <a:endParaRPr lang="ru-RU" sz="1400" dirty="0"/>
                    </a:p>
                  </a:txBody>
                  <a:tcPr/>
                </a:tc>
                <a:tc>
                  <a:txBody>
                    <a:bodyPr/>
                    <a:lstStyle/>
                    <a:p>
                      <a:r>
                        <a:rPr lang="ru-RU" sz="1400" dirty="0"/>
                        <a:t>Частично</a:t>
                      </a:r>
                    </a:p>
                  </a:txBody>
                  <a:tcPr/>
                </a:tc>
                <a:tc>
                  <a:txBody>
                    <a:bodyPr/>
                    <a:lstStyle/>
                    <a:p>
                      <a:r>
                        <a:rPr lang="en-US" sz="1400" dirty="0"/>
                        <a:t>threading, multiprocessing</a:t>
                      </a:r>
                      <a:endParaRPr lang="ru-RU" sz="1400" dirty="0"/>
                    </a:p>
                  </a:txBody>
                  <a:tcPr/>
                </a:tc>
                <a:tc>
                  <a:txBody>
                    <a:bodyPr/>
                    <a:lstStyle/>
                    <a:p>
                      <a:r>
                        <a:rPr lang="ru-RU" sz="1400" dirty="0"/>
                        <a:t>Простота реализации</a:t>
                      </a:r>
                    </a:p>
                  </a:txBody>
                  <a:tcPr/>
                </a:tc>
                <a:tc>
                  <a:txBody>
                    <a:bodyPr/>
                    <a:lstStyle/>
                    <a:p>
                      <a:r>
                        <a:rPr lang="en-US" sz="1400" dirty="0"/>
                        <a:t>GIL </a:t>
                      </a:r>
                      <a:r>
                        <a:rPr lang="ru-RU" sz="1400" dirty="0"/>
                        <a:t>ограничивает параллелизм</a:t>
                      </a:r>
                    </a:p>
                  </a:txBody>
                  <a:tcPr/>
                </a:tc>
                <a:extLst>
                  <a:ext uri="{0D108BD9-81ED-4DB2-BD59-A6C34878D82A}">
                    <a16:rowId xmlns:a16="http://schemas.microsoft.com/office/drawing/2014/main" val="211682813"/>
                  </a:ext>
                </a:extLst>
              </a:tr>
              <a:tr h="420076">
                <a:tc>
                  <a:txBody>
                    <a:bodyPr/>
                    <a:lstStyle/>
                    <a:p>
                      <a:r>
                        <a:rPr lang="en-US" sz="1400" dirty="0"/>
                        <a:t>C/C++</a:t>
                      </a:r>
                      <a:endParaRPr lang="ru-RU" sz="1400" dirty="0"/>
                    </a:p>
                  </a:txBody>
                  <a:tcPr/>
                </a:tc>
                <a:tc>
                  <a:txBody>
                    <a:bodyPr/>
                    <a:lstStyle/>
                    <a:p>
                      <a:r>
                        <a:rPr lang="ru-RU" sz="1400" dirty="0"/>
                        <a:t>Да</a:t>
                      </a:r>
                    </a:p>
                  </a:txBody>
                  <a:tcPr anchor="ctr"/>
                </a:tc>
                <a:tc>
                  <a:txBody>
                    <a:bodyPr/>
                    <a:lstStyle/>
                    <a:p>
                      <a:r>
                        <a:rPr lang="en-US" sz="1400" dirty="0"/>
                        <a:t>std::thread, </a:t>
                      </a:r>
                      <a:r>
                        <a:rPr lang="en-US" sz="1400" dirty="0" err="1"/>
                        <a:t>pthreads</a:t>
                      </a:r>
                      <a:endParaRPr lang="ru-RU" sz="1400" dirty="0"/>
                    </a:p>
                  </a:txBody>
                  <a:tcPr/>
                </a:tc>
                <a:tc>
                  <a:txBody>
                    <a:bodyPr/>
                    <a:lstStyle/>
                    <a:p>
                      <a:r>
                        <a:rPr lang="ru-RU" sz="1400" dirty="0"/>
                        <a:t>Высокая производительность</a:t>
                      </a:r>
                    </a:p>
                  </a:txBody>
                  <a:tcPr/>
                </a:tc>
                <a:tc>
                  <a:txBody>
                    <a:bodyPr/>
                    <a:lstStyle/>
                    <a:p>
                      <a:r>
                        <a:rPr lang="ru-RU" sz="1400" dirty="0"/>
                        <a:t>Сложное управление ресурсами</a:t>
                      </a:r>
                    </a:p>
                  </a:txBody>
                  <a:tcPr/>
                </a:tc>
                <a:extLst>
                  <a:ext uri="{0D108BD9-81ED-4DB2-BD59-A6C34878D82A}">
                    <a16:rowId xmlns:a16="http://schemas.microsoft.com/office/drawing/2014/main" val="3648189220"/>
                  </a:ext>
                </a:extLst>
              </a:tr>
            </a:tbl>
          </a:graphicData>
        </a:graphic>
      </p:graphicFrame>
    </p:spTree>
    <p:extLst>
      <p:ext uri="{BB962C8B-B14F-4D97-AF65-F5344CB8AC3E}">
        <p14:creationId xmlns:p14="http://schemas.microsoft.com/office/powerpoint/2010/main" val="196326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6F0E90-7E5B-9D02-316F-E2CB46ADFF84}"/>
              </a:ext>
            </a:extLst>
          </p:cNvPr>
          <p:cNvSpPr>
            <a:spLocks noGrp="1"/>
          </p:cNvSpPr>
          <p:nvPr>
            <p:ph type="title"/>
          </p:nvPr>
        </p:nvSpPr>
        <p:spPr/>
        <p:txBody>
          <a:bodyPr/>
          <a:lstStyle/>
          <a:p>
            <a:r>
              <a:rPr lang="ru-RU" dirty="0"/>
              <a:t>Создание потоков в </a:t>
            </a:r>
            <a:r>
              <a:rPr lang="en-US" dirty="0"/>
              <a:t>JAVA</a:t>
            </a:r>
            <a:endParaRPr lang="ru-RU" dirty="0"/>
          </a:p>
        </p:txBody>
      </p:sp>
      <p:sp>
        <p:nvSpPr>
          <p:cNvPr id="3" name="Объект 2">
            <a:extLst>
              <a:ext uri="{FF2B5EF4-FFF2-40B4-BE49-F238E27FC236}">
                <a16:creationId xmlns:a16="http://schemas.microsoft.com/office/drawing/2014/main" id="{1EF7C292-1FEE-F9B4-DE93-A0680FE7E1F0}"/>
              </a:ext>
            </a:extLst>
          </p:cNvPr>
          <p:cNvSpPr>
            <a:spLocks noGrp="1"/>
          </p:cNvSpPr>
          <p:nvPr>
            <p:ph idx="1"/>
          </p:nvPr>
        </p:nvSpPr>
        <p:spPr>
          <a:xfrm>
            <a:off x="838200" y="1690689"/>
            <a:ext cx="10515600" cy="4041518"/>
          </a:xfrm>
        </p:spPr>
        <p:txBody>
          <a:bodyPr/>
          <a:lstStyle/>
          <a:p>
            <a:r>
              <a:rPr lang="ru-RU" dirty="0"/>
              <a:t>В Java есть несколько способов создать поток: </a:t>
            </a:r>
            <a:endParaRPr lang="en-US" dirty="0"/>
          </a:p>
          <a:p>
            <a:pPr marL="514350" indent="-514350">
              <a:buFont typeface="+mj-lt"/>
              <a:buAutoNum type="arabicPeriod"/>
            </a:pPr>
            <a:r>
              <a:rPr lang="ru-RU" sz="2000" b="1" dirty="0"/>
              <a:t>Наследование от класса </a:t>
            </a:r>
            <a:r>
              <a:rPr lang="ru-RU" sz="2000" b="1" dirty="0" err="1"/>
              <a:t>Thread</a:t>
            </a:r>
            <a:r>
              <a:rPr lang="en-US" sz="2000" b="1" dirty="0"/>
              <a:t>:</a:t>
            </a:r>
          </a:p>
          <a:p>
            <a:pPr marL="0" indent="0">
              <a:buNone/>
            </a:pPr>
            <a:r>
              <a:rPr lang="ru-RU" sz="2000" dirty="0"/>
              <a:t>При наследовании от класса </a:t>
            </a:r>
            <a:r>
              <a:rPr lang="en-US" sz="2000" dirty="0"/>
              <a:t>Thread</a:t>
            </a:r>
            <a:r>
              <a:rPr lang="ru-RU" sz="2000" dirty="0"/>
              <a:t> мы создаем новый поток, переопределяя метод </a:t>
            </a:r>
            <a:r>
              <a:rPr lang="en-US" sz="2000" dirty="0"/>
              <a:t>run(),</a:t>
            </a:r>
            <a:r>
              <a:rPr lang="ru-RU" sz="2000" dirty="0"/>
              <a:t> который содержит логику выполнения</a:t>
            </a:r>
            <a:r>
              <a:rPr lang="en-US" sz="2000" dirty="0"/>
              <a:t>.</a:t>
            </a:r>
          </a:p>
          <a:p>
            <a:pPr marL="0" indent="0">
              <a:buNone/>
            </a:pPr>
            <a:r>
              <a:rPr lang="ru-RU" sz="2000" dirty="0"/>
              <a:t>Метод </a:t>
            </a:r>
            <a:r>
              <a:rPr lang="en-US" sz="2000" dirty="0"/>
              <a:t>start()</a:t>
            </a:r>
            <a:r>
              <a:rPr lang="ru-RU" sz="2000" dirty="0"/>
              <a:t> запускает поток, и </a:t>
            </a:r>
            <a:r>
              <a:rPr lang="en-US" sz="2000" dirty="0"/>
              <a:t>JVM </a:t>
            </a:r>
            <a:r>
              <a:rPr lang="ru-RU" sz="2000" dirty="0"/>
              <a:t>вызывает метод </a:t>
            </a:r>
            <a:r>
              <a:rPr lang="en-US" sz="2000" dirty="0"/>
              <a:t>run()</a:t>
            </a:r>
            <a:r>
              <a:rPr lang="ru-RU" sz="2000" dirty="0"/>
              <a:t> в новом потоке</a:t>
            </a:r>
            <a:r>
              <a:rPr lang="en-US" sz="2000" dirty="0"/>
              <a:t>.</a:t>
            </a:r>
            <a:endParaRPr lang="ru-RU" sz="2000" dirty="0"/>
          </a:p>
          <a:p>
            <a:pPr marL="457200" indent="-457200">
              <a:buAutoNum type="arabicPeriod" startAt="2"/>
            </a:pPr>
            <a:r>
              <a:rPr lang="ru-RU" sz="2000" b="1" dirty="0"/>
              <a:t>Реализация интерфейса </a:t>
            </a:r>
            <a:r>
              <a:rPr lang="en-US" sz="2000" b="1" dirty="0"/>
              <a:t>Runnable:</a:t>
            </a:r>
          </a:p>
          <a:p>
            <a:pPr marL="0" indent="0">
              <a:buNone/>
            </a:pPr>
            <a:r>
              <a:rPr lang="ru-RU" sz="2000" dirty="0"/>
              <a:t>Использование интерфейса </a:t>
            </a:r>
            <a:r>
              <a:rPr lang="en-US" sz="2000" dirty="0"/>
              <a:t>Runnable </a:t>
            </a:r>
            <a:r>
              <a:rPr lang="ru-RU" sz="2000" dirty="0"/>
              <a:t>позволяет классу реализовать многопоточность, сохраняя возможность наследования других классов</a:t>
            </a:r>
            <a:r>
              <a:rPr lang="en-US" sz="2000" dirty="0"/>
              <a:t>.</a:t>
            </a:r>
          </a:p>
          <a:p>
            <a:pPr marL="0" indent="0">
              <a:buNone/>
            </a:pPr>
            <a:r>
              <a:rPr lang="ru-RU" sz="2000" dirty="0"/>
              <a:t>Класс, реализующий </a:t>
            </a:r>
            <a:r>
              <a:rPr lang="en-US" sz="2000" dirty="0"/>
              <a:t>Runnable, </a:t>
            </a:r>
            <a:r>
              <a:rPr lang="ru-RU" sz="2000" dirty="0"/>
              <a:t>передается в объект </a:t>
            </a:r>
            <a:r>
              <a:rPr lang="en-US" sz="2000" dirty="0"/>
              <a:t>Thread, </a:t>
            </a:r>
            <a:r>
              <a:rPr lang="ru-RU" sz="2000" dirty="0"/>
              <a:t>который затем запускается с помощью метода </a:t>
            </a:r>
            <a:r>
              <a:rPr lang="en-US" sz="2000" dirty="0"/>
              <a:t>start().</a:t>
            </a:r>
          </a:p>
          <a:p>
            <a:pPr marL="0" indent="0">
              <a:buNone/>
            </a:pPr>
            <a:endParaRPr lang="ru-RU" sz="2000" dirty="0"/>
          </a:p>
        </p:txBody>
      </p:sp>
    </p:spTree>
    <p:extLst>
      <p:ext uri="{BB962C8B-B14F-4D97-AF65-F5344CB8AC3E}">
        <p14:creationId xmlns:p14="http://schemas.microsoft.com/office/powerpoint/2010/main" val="20737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6C75F35-AB51-EE7C-8964-F0C91E9D330E}"/>
              </a:ext>
            </a:extLst>
          </p:cNvPr>
          <p:cNvSpPr>
            <a:spLocks noChangeArrowheads="1"/>
          </p:cNvSpPr>
          <p:nvPr/>
        </p:nvSpPr>
        <p:spPr bwMode="auto">
          <a:xfrm>
            <a:off x="285136" y="151179"/>
            <a:ext cx="11621728" cy="65556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808080"/>
                </a:solidFill>
                <a:effectLst/>
                <a:latin typeface="JetBrains Mono"/>
              </a:rPr>
              <a:t>// Подход 1: Наследование от класса </a:t>
            </a:r>
            <a:r>
              <a:rPr kumimoji="0" lang="ru-RU" altLang="ru-RU" sz="1400" b="0" i="0" u="none" strike="noStrike" cap="none" normalizeH="0" baseline="0" dirty="0" err="1">
                <a:ln>
                  <a:noFill/>
                </a:ln>
                <a:solidFill>
                  <a:srgbClr val="808080"/>
                </a:solidFill>
                <a:effectLst/>
                <a:latin typeface="JetBrains Mono"/>
              </a:rPr>
              <a:t>Thread</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MyThread</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extends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BBB529"/>
                </a:solidFill>
                <a:effectLst/>
                <a:latin typeface="JetBrains Mono"/>
              </a:rPr>
              <a:t>@Override</a:t>
            </a:r>
            <a:br>
              <a:rPr kumimoji="0" lang="ru-RU" altLang="ru-RU" sz="1400" b="0" i="0" u="none" strike="noStrike" cap="none" normalizeH="0" baseline="0" dirty="0">
                <a:ln>
                  <a:noFill/>
                </a:ln>
                <a:solidFill>
                  <a:srgbClr val="BBB529"/>
                </a:solidFill>
                <a:effectLst/>
                <a:latin typeface="JetBrains Mono"/>
              </a:rPr>
            </a:br>
            <a:r>
              <a:rPr kumimoji="0" lang="ru-RU" altLang="ru-RU" sz="1400" b="0" i="0" u="none" strike="noStrike" cap="none" normalizeH="0" baseline="0" dirty="0">
                <a:ln>
                  <a:noFill/>
                </a:ln>
                <a:solidFill>
                  <a:srgbClr val="BBB529"/>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run</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System.</a:t>
            </a:r>
            <a:r>
              <a:rPr kumimoji="0" lang="ru-RU" altLang="ru-RU" sz="1400" b="0" i="1" u="none" strike="noStrike" cap="none" normalizeH="0" baseline="0" dirty="0" err="1">
                <a:ln>
                  <a:noFill/>
                </a:ln>
                <a:solidFill>
                  <a:srgbClr val="9876AA"/>
                </a:solidFill>
                <a:effectLst/>
                <a:latin typeface="JetBrains Mono"/>
              </a:rPr>
              <a:t>out</a:t>
            </a:r>
            <a:r>
              <a:rPr kumimoji="0" lang="ru-RU" altLang="ru-RU" sz="1400" b="0" i="0" u="none" strike="noStrike" cap="none" normalizeH="0" baseline="0" dirty="0" err="1">
                <a:ln>
                  <a:noFill/>
                </a:ln>
                <a:solidFill>
                  <a:srgbClr val="A9B7C6"/>
                </a:solidFill>
                <a:effectLst/>
                <a:latin typeface="JetBrains Mono"/>
              </a:rPr>
              <a:t>.println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A8759"/>
                </a:solidFill>
                <a:effectLst/>
                <a:latin typeface="JetBrains Mono"/>
              </a:rPr>
              <a:t>"Поток с использованием наследования запущен"</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808080"/>
                </a:solidFill>
                <a:effectLst/>
                <a:latin typeface="JetBrains Mono"/>
              </a:rPr>
              <a:t>// Подход 2: Реализация интерфейса </a:t>
            </a:r>
            <a:r>
              <a:rPr kumimoji="0" lang="ru-RU" altLang="ru-RU" sz="1400" b="0" i="0" u="none" strike="noStrike" cap="none" normalizeH="0" baseline="0" dirty="0" err="1">
                <a:ln>
                  <a:noFill/>
                </a:ln>
                <a:solidFill>
                  <a:srgbClr val="808080"/>
                </a:solidFill>
                <a:effectLst/>
                <a:latin typeface="JetBrains Mono"/>
              </a:rPr>
              <a:t>Runnable</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MyRunnable</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implements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Runnable</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BBB529"/>
                </a:solidFill>
                <a:effectLst/>
                <a:latin typeface="JetBrains Mono"/>
              </a:rPr>
              <a:t>@Override</a:t>
            </a:r>
            <a:br>
              <a:rPr kumimoji="0" lang="ru-RU" altLang="ru-RU" sz="1400" b="0" i="0" u="none" strike="noStrike" cap="none" normalizeH="0" baseline="0" dirty="0">
                <a:ln>
                  <a:noFill/>
                </a:ln>
                <a:solidFill>
                  <a:srgbClr val="BBB529"/>
                </a:solidFill>
                <a:effectLst/>
                <a:latin typeface="JetBrains Mono"/>
              </a:rPr>
            </a:br>
            <a:r>
              <a:rPr kumimoji="0" lang="ru-RU" altLang="ru-RU" sz="1400" b="0" i="0" u="none" strike="noStrike" cap="none" normalizeH="0" baseline="0" dirty="0">
                <a:ln>
                  <a:noFill/>
                </a:ln>
                <a:solidFill>
                  <a:srgbClr val="BBB529"/>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run</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System.</a:t>
            </a:r>
            <a:r>
              <a:rPr kumimoji="0" lang="ru-RU" altLang="ru-RU" sz="1400" b="0" i="1" u="none" strike="noStrike" cap="none" normalizeH="0" baseline="0" dirty="0" err="1">
                <a:ln>
                  <a:noFill/>
                </a:ln>
                <a:solidFill>
                  <a:srgbClr val="9876AA"/>
                </a:solidFill>
                <a:effectLst/>
                <a:latin typeface="JetBrains Mono"/>
              </a:rPr>
              <a:t>out</a:t>
            </a:r>
            <a:r>
              <a:rPr kumimoji="0" lang="ru-RU" altLang="ru-RU" sz="1400" b="0" i="0" u="none" strike="noStrike" cap="none" normalizeH="0" baseline="0" dirty="0" err="1">
                <a:ln>
                  <a:noFill/>
                </a:ln>
                <a:solidFill>
                  <a:srgbClr val="A9B7C6"/>
                </a:solidFill>
                <a:effectLst/>
                <a:latin typeface="JetBrains Mono"/>
              </a:rPr>
              <a:t>.println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6A8759"/>
                </a:solidFill>
                <a:effectLst/>
                <a:latin typeface="JetBrains Mono"/>
              </a:rPr>
              <a:t>"Поток с использованием интерфейса </a:t>
            </a:r>
            <a:r>
              <a:rPr kumimoji="0" lang="ru-RU" altLang="ru-RU" sz="1400" b="0" i="0" u="none" strike="noStrike" cap="none" normalizeH="0" baseline="0" dirty="0" err="1">
                <a:ln>
                  <a:noFill/>
                </a:ln>
                <a:solidFill>
                  <a:srgbClr val="6A8759"/>
                </a:solidFill>
                <a:effectLst/>
                <a:latin typeface="JetBrains Mono"/>
              </a:rPr>
              <a:t>Runnable</a:t>
            </a:r>
            <a:r>
              <a:rPr kumimoji="0" lang="ru-RU" altLang="ru-RU" sz="1400" b="0" i="0" u="none" strike="noStrike" cap="none" normalizeH="0" baseline="0" dirty="0">
                <a:ln>
                  <a:noFill/>
                </a:ln>
                <a:solidFill>
                  <a:srgbClr val="6A8759"/>
                </a:solidFill>
                <a:effectLst/>
                <a:latin typeface="JetBrains Mono"/>
              </a:rPr>
              <a:t> запущен"</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808080"/>
                </a:solidFill>
                <a:effectLst/>
                <a:latin typeface="JetBrains Mono"/>
              </a:rPr>
              <a:t>// Главный класс для запуска потоков</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class</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Main</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public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static</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CC7832"/>
                </a:solidFill>
                <a:effectLst/>
                <a:latin typeface="JetBrains Mono"/>
              </a:rPr>
              <a:t>void</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FFC66D"/>
                </a:solidFill>
                <a:effectLst/>
                <a:latin typeface="JetBrains Mono"/>
              </a:rPr>
              <a:t>main</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A9B7C6"/>
                </a:solidFill>
                <a:effectLst/>
                <a:latin typeface="JetBrains Mono"/>
              </a:rPr>
              <a:t>String</a:t>
            </a: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args</a:t>
            </a:r>
            <a:r>
              <a:rPr kumimoji="0" lang="ru-RU" altLang="ru-RU" sz="1400" b="0" i="0" u="none" strike="noStrike" cap="none" normalizeH="0" baseline="0" dirty="0">
                <a:ln>
                  <a:noFill/>
                </a:ln>
                <a:solidFill>
                  <a:srgbClr val="A9B7C6"/>
                </a:solidFill>
                <a:effectLst/>
                <a:latin typeface="JetBrains Mono"/>
              </a:rPr>
              <a:t>) {</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Запуск потока, наследующего </a:t>
            </a:r>
            <a:r>
              <a:rPr kumimoji="0" lang="ru-RU" altLang="ru-RU" sz="1400" b="0" i="0" u="none" strike="noStrike" cap="none" normalizeH="0" baseline="0" dirty="0" err="1">
                <a:ln>
                  <a:noFill/>
                </a:ln>
                <a:solidFill>
                  <a:srgbClr val="808080"/>
                </a:solidFill>
                <a:effectLst/>
                <a:latin typeface="JetBrains Mono"/>
              </a:rPr>
              <a:t>Thread</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MyThread</a:t>
            </a:r>
            <a:r>
              <a:rPr kumimoji="0" lang="ru-RU" altLang="ru-RU" sz="1400" b="0" i="0" u="none" strike="noStrike" cap="none" normalizeH="0" baseline="0" dirty="0">
                <a:ln>
                  <a:noFill/>
                </a:ln>
                <a:solidFill>
                  <a:srgbClr val="A9B7C6"/>
                </a:solidFill>
                <a:effectLst/>
                <a:latin typeface="JetBrains Mono"/>
              </a:rPr>
              <a:t> thread1 = </a:t>
            </a:r>
            <a:r>
              <a:rPr kumimoji="0" lang="ru-RU" altLang="ru-RU" sz="1400" b="0" i="0" u="none" strike="noStrike" cap="none" normalizeH="0" baseline="0" dirty="0" err="1">
                <a:ln>
                  <a:noFill/>
                </a:ln>
                <a:solidFill>
                  <a:srgbClr val="CC7832"/>
                </a:solidFill>
                <a:effectLst/>
                <a:latin typeface="JetBrains Mono"/>
              </a:rPr>
              <a:t>new</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MyThread</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thread1.start()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808080"/>
                </a:solidFill>
                <a:effectLst/>
                <a:latin typeface="JetBrains Mono"/>
              </a:rPr>
              <a:t>// Запуск потока с </a:t>
            </a:r>
            <a:r>
              <a:rPr kumimoji="0" lang="ru-RU" altLang="ru-RU" sz="1400" b="0" i="0" u="none" strike="noStrike" cap="none" normalizeH="0" baseline="0" dirty="0" err="1">
                <a:ln>
                  <a:noFill/>
                </a:ln>
                <a:solidFill>
                  <a:srgbClr val="808080"/>
                </a:solidFill>
                <a:effectLst/>
                <a:latin typeface="JetBrains Mono"/>
              </a:rPr>
              <a:t>Runnable</a:t>
            </a:r>
            <a:br>
              <a:rPr kumimoji="0" lang="ru-RU" altLang="ru-RU" sz="1400" b="0" i="0" u="none" strike="noStrike" cap="none" normalizeH="0" baseline="0" dirty="0">
                <a:ln>
                  <a:noFill/>
                </a:ln>
                <a:solidFill>
                  <a:srgbClr val="808080"/>
                </a:solidFill>
                <a:effectLst/>
                <a:latin typeface="JetBrains Mono"/>
              </a:rPr>
            </a:br>
            <a:r>
              <a:rPr kumimoji="0" lang="ru-RU" altLang="ru-RU" sz="1400" b="0" i="0" u="none" strike="noStrike" cap="none" normalizeH="0" baseline="0" dirty="0">
                <a:ln>
                  <a:noFill/>
                </a:ln>
                <a:solidFill>
                  <a:srgbClr val="808080"/>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0" u="none" strike="noStrike" cap="none" normalizeH="0" baseline="0" dirty="0">
                <a:ln>
                  <a:noFill/>
                </a:ln>
                <a:solidFill>
                  <a:srgbClr val="A9B7C6"/>
                </a:solidFill>
                <a:effectLst/>
                <a:latin typeface="JetBrains Mono"/>
              </a:rPr>
              <a:t> thread2 = </a:t>
            </a:r>
            <a:r>
              <a:rPr kumimoji="0" lang="ru-RU" altLang="ru-RU" sz="1400" b="0" i="0" u="none" strike="noStrike" cap="none" normalizeH="0" baseline="0" dirty="0" err="1">
                <a:ln>
                  <a:noFill/>
                </a:ln>
                <a:solidFill>
                  <a:srgbClr val="CC7832"/>
                </a:solidFill>
                <a:effectLst/>
                <a:latin typeface="JetBrains Mono"/>
              </a:rPr>
              <a:t>new</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Thread</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err="1">
                <a:ln>
                  <a:noFill/>
                </a:ln>
                <a:solidFill>
                  <a:srgbClr val="CC7832"/>
                </a:solidFill>
                <a:effectLst/>
                <a:latin typeface="JetBrains Mono"/>
              </a:rPr>
              <a:t>new</a:t>
            </a: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err="1">
                <a:ln>
                  <a:noFill/>
                </a:ln>
                <a:solidFill>
                  <a:srgbClr val="A9B7C6"/>
                </a:solidFill>
                <a:effectLst/>
                <a:latin typeface="JetBrains Mono"/>
              </a:rPr>
              <a:t>MyRunnable</a:t>
            </a:r>
            <a:r>
              <a:rPr kumimoji="0" lang="ru-RU" altLang="ru-RU" sz="1400" b="0" i="0" u="none" strike="noStrike" cap="none" normalizeH="0" baseline="0" dirty="0">
                <a:ln>
                  <a:noFill/>
                </a:ln>
                <a:solidFill>
                  <a:srgbClr val="A9B7C6"/>
                </a:solidFill>
                <a:effectLst/>
                <a:latin typeface="JetBrains Mono"/>
              </a:rPr>
              <a: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thread2.start()</a:t>
            </a:r>
            <a:r>
              <a:rPr kumimoji="0" lang="ru-RU" altLang="ru-RU" sz="1400" b="0" i="0" u="none" strike="noStrike" cap="none" normalizeH="0" baseline="0" dirty="0">
                <a:ln>
                  <a:noFill/>
                </a:ln>
                <a:solidFill>
                  <a:srgbClr val="CC7832"/>
                </a:solidFill>
                <a:effectLst/>
                <a:latin typeface="JetBrains Mono"/>
              </a:rPr>
              <a:t>;</a:t>
            </a:r>
            <a:br>
              <a:rPr kumimoji="0" lang="ru-RU" altLang="ru-RU" sz="1400" b="0" i="0" u="none" strike="noStrike" cap="none" normalizeH="0" baseline="0" dirty="0">
                <a:ln>
                  <a:noFill/>
                </a:ln>
                <a:solidFill>
                  <a:srgbClr val="CC7832"/>
                </a:solidFill>
                <a:effectLst/>
                <a:latin typeface="JetBrains Mono"/>
              </a:rPr>
            </a:br>
            <a:r>
              <a:rPr kumimoji="0" lang="ru-RU" altLang="ru-RU" sz="1400" b="0" i="0" u="none" strike="noStrike" cap="none" normalizeH="0" baseline="0" dirty="0">
                <a:ln>
                  <a:noFill/>
                </a:ln>
                <a:solidFill>
                  <a:srgbClr val="CC7832"/>
                </a:solidFill>
                <a:effectLst/>
                <a:latin typeface="JetBrains Mono"/>
              </a:rPr>
              <a:t>    </a:t>
            </a: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r>
              <a:rPr kumimoji="0" lang="ru-RU" altLang="ru-RU" sz="1400" b="0" i="0" u="none" strike="noStrike" cap="none" normalizeH="0" baseline="0" dirty="0">
                <a:ln>
                  <a:noFill/>
                </a:ln>
                <a:solidFill>
                  <a:srgbClr val="A9B7C6"/>
                </a:solidFill>
                <a:effectLst/>
                <a:latin typeface="JetBrains Mono"/>
              </a:rPr>
              <a:t>}</a:t>
            </a:r>
            <a:br>
              <a:rPr kumimoji="0" lang="ru-RU" altLang="ru-RU" sz="1400" b="0" i="0" u="none" strike="noStrike" cap="none" normalizeH="0" baseline="0" dirty="0">
                <a:ln>
                  <a:noFill/>
                </a:ln>
                <a:solidFill>
                  <a:srgbClr val="A9B7C6"/>
                </a:solidFill>
                <a:effectLst/>
                <a:latin typeface="JetBrains Mono"/>
              </a:rPr>
            </a:b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32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C6BFE6-C42F-7943-1E1B-969BA3248C05}"/>
              </a:ext>
            </a:extLst>
          </p:cNvPr>
          <p:cNvSpPr>
            <a:spLocks noGrp="1"/>
          </p:cNvSpPr>
          <p:nvPr>
            <p:ph type="title"/>
          </p:nvPr>
        </p:nvSpPr>
        <p:spPr/>
        <p:txBody>
          <a:bodyPr/>
          <a:lstStyle/>
          <a:p>
            <a:r>
              <a:rPr lang="ru-RU" dirty="0"/>
              <a:t>Плюсы и минусы</a:t>
            </a:r>
          </a:p>
        </p:txBody>
      </p:sp>
      <p:sp>
        <p:nvSpPr>
          <p:cNvPr id="3" name="Объект 2">
            <a:extLst>
              <a:ext uri="{FF2B5EF4-FFF2-40B4-BE49-F238E27FC236}">
                <a16:creationId xmlns:a16="http://schemas.microsoft.com/office/drawing/2014/main" id="{114B2204-D6B7-9F4F-073F-954B0049D9D0}"/>
              </a:ext>
            </a:extLst>
          </p:cNvPr>
          <p:cNvSpPr>
            <a:spLocks noGrp="1"/>
          </p:cNvSpPr>
          <p:nvPr>
            <p:ph idx="1"/>
          </p:nvPr>
        </p:nvSpPr>
        <p:spPr>
          <a:xfrm>
            <a:off x="838200" y="1412240"/>
            <a:ext cx="10515600" cy="5080635"/>
          </a:xfrm>
        </p:spPr>
        <p:txBody>
          <a:bodyPr>
            <a:normAutofit/>
          </a:bodyPr>
          <a:lstStyle/>
          <a:p>
            <a:r>
              <a:rPr lang="ru-RU" dirty="0"/>
              <a:t>Наследование от </a:t>
            </a:r>
            <a:r>
              <a:rPr lang="en-US" dirty="0"/>
              <a:t>thread:</a:t>
            </a:r>
            <a:br>
              <a:rPr lang="en-US" dirty="0"/>
            </a:br>
            <a:r>
              <a:rPr lang="en-US" dirty="0"/>
              <a:t>+ </a:t>
            </a:r>
            <a:r>
              <a:rPr lang="ru-RU" dirty="0"/>
              <a:t>простой способ для начинающих; код потока легко найти в классе.</a:t>
            </a:r>
            <a:endParaRPr lang="en-US" dirty="0"/>
          </a:p>
          <a:p>
            <a:pPr marL="0" indent="0">
              <a:buNone/>
            </a:pPr>
            <a:r>
              <a:rPr lang="en-US" dirty="0"/>
              <a:t>- </a:t>
            </a:r>
            <a:r>
              <a:rPr lang="ru-RU" dirty="0"/>
              <a:t>ограничивает возможность наследования других классов.</a:t>
            </a:r>
            <a:endParaRPr lang="en-US" dirty="0"/>
          </a:p>
          <a:p>
            <a:r>
              <a:rPr lang="ru-RU" dirty="0"/>
              <a:t>Реализация </a:t>
            </a:r>
            <a:r>
              <a:rPr lang="en-US" dirty="0"/>
              <a:t>Runnable:</a:t>
            </a:r>
          </a:p>
          <a:p>
            <a:pPr marL="0" indent="0">
              <a:buNone/>
            </a:pPr>
            <a:r>
              <a:rPr lang="en-US" dirty="0"/>
              <a:t>+</a:t>
            </a:r>
            <a:r>
              <a:rPr lang="ru-RU" dirty="0"/>
              <a:t>позволяет наследовать другие классы; более гибкий и предпочтительный способ.</a:t>
            </a:r>
            <a:endParaRPr lang="en-US" dirty="0"/>
          </a:p>
          <a:p>
            <a:pPr marL="0" indent="0">
              <a:buNone/>
            </a:pPr>
            <a:r>
              <a:rPr lang="en-US" dirty="0"/>
              <a:t>-</a:t>
            </a:r>
            <a:r>
              <a:rPr lang="ru-RU" dirty="0"/>
              <a:t>требует немного больше кода для создания и запуска потока.</a:t>
            </a:r>
            <a:endParaRPr lang="en-US" dirty="0"/>
          </a:p>
          <a:p>
            <a:pPr marL="0" indent="0">
              <a:buNone/>
            </a:pPr>
            <a:r>
              <a:rPr lang="ru-RU" dirty="0"/>
              <a:t>В большинстве случаев рекомендуется использовать интерфейс </a:t>
            </a:r>
            <a:r>
              <a:rPr lang="en-US" dirty="0"/>
              <a:t>Runnable, </a:t>
            </a:r>
            <a:r>
              <a:rPr lang="ru-RU" dirty="0"/>
              <a:t>т.к. это обеспечивает лучшую гибкость и поддержку наследования</a:t>
            </a:r>
            <a:r>
              <a:rPr lang="en-US" dirty="0"/>
              <a:t>.</a:t>
            </a:r>
            <a:endParaRPr lang="ru-RU" dirty="0"/>
          </a:p>
        </p:txBody>
      </p:sp>
    </p:spTree>
    <p:extLst>
      <p:ext uri="{BB962C8B-B14F-4D97-AF65-F5344CB8AC3E}">
        <p14:creationId xmlns:p14="http://schemas.microsoft.com/office/powerpoint/2010/main" val="40567570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1022</TotalTime>
  <Words>3135</Words>
  <Application>Microsoft Office PowerPoint</Application>
  <PresentationFormat>Широкоэкранный</PresentationFormat>
  <Paragraphs>181</Paragraphs>
  <Slides>27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Aptos</vt:lpstr>
      <vt:lpstr>Aptos Display</vt:lpstr>
      <vt:lpstr>Arial</vt:lpstr>
      <vt:lpstr>JetBrains Mono</vt:lpstr>
      <vt:lpstr>Тема Office</vt:lpstr>
      <vt:lpstr>Поддержка параллелизма</vt:lpstr>
      <vt:lpstr>Подтемы:</vt:lpstr>
      <vt:lpstr>Введение в параллелизм</vt:lpstr>
      <vt:lpstr>Основные концепции многопоточности</vt:lpstr>
      <vt:lpstr>Презентация PowerPoint</vt:lpstr>
      <vt:lpstr>Сравнение многопоточности в разных языках</vt:lpstr>
      <vt:lpstr>Создание потоков в JAVA</vt:lpstr>
      <vt:lpstr>Презентация PowerPoint</vt:lpstr>
      <vt:lpstr>Плюсы и минусы</vt:lpstr>
      <vt:lpstr>Пул потоков (Thread Pool)</vt:lpstr>
      <vt:lpstr>Презентация PowerPoint</vt:lpstr>
      <vt:lpstr>Презентация PowerPoint</vt:lpstr>
      <vt:lpstr>Пакет java.util.concurrent</vt:lpstr>
      <vt:lpstr>Презентация PowerPoint</vt:lpstr>
      <vt:lpstr>Презентация PowerPoint</vt:lpstr>
      <vt:lpstr>Пример использования Callable и Future </vt:lpstr>
      <vt:lpstr>Презентация PowerPoint</vt:lpstr>
      <vt:lpstr>Потокобезопасные коллекции</vt:lpstr>
      <vt:lpstr>Презентация PowerPoint</vt:lpstr>
      <vt:lpstr>Введение в Fork/Join Framework</vt:lpstr>
      <vt:lpstr>Презентация PowerPoint</vt:lpstr>
      <vt:lpstr>Презентация PowerPoint</vt:lpstr>
      <vt:lpstr>Презентация PowerPoint</vt:lpstr>
      <vt:lpstr>Презентация PowerPoint</vt:lpstr>
      <vt:lpstr>Примеры практического использования параллелизма в Java</vt:lpstr>
      <vt:lpstr>Советы и лучшие практики при использовании параллелизма в Java</vt:lpstr>
      <vt:lpstr>Источники: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Буслама Анис</dc:creator>
  <cp:lastModifiedBy>Буслама Анис</cp:lastModifiedBy>
  <cp:revision>272</cp:revision>
  <dcterms:created xsi:type="dcterms:W3CDTF">2024-11-15T14:03:33Z</dcterms:created>
  <dcterms:modified xsi:type="dcterms:W3CDTF">2024-11-25T09:46:07Z</dcterms:modified>
</cp:coreProperties>
</file>