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40"/>
  </p:notesMasterIdLst>
  <p:handoutMasterIdLst>
    <p:handoutMasterId r:id="rId41"/>
  </p:handoutMasterIdLst>
  <p:sldIdLst>
    <p:sldId id="256" r:id="rId10"/>
    <p:sldId id="260" r:id="rId11"/>
    <p:sldId id="282" r:id="rId12"/>
    <p:sldId id="261" r:id="rId13"/>
    <p:sldId id="264" r:id="rId14"/>
    <p:sldId id="292" r:id="rId15"/>
    <p:sldId id="262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2" r:id="rId27"/>
    <p:sldId id="279" r:id="rId28"/>
    <p:sldId id="288" r:id="rId29"/>
    <p:sldId id="289" r:id="rId30"/>
    <p:sldId id="280" r:id="rId31"/>
    <p:sldId id="281" r:id="rId32"/>
    <p:sldId id="290" r:id="rId33"/>
    <p:sldId id="291" r:id="rId34"/>
    <p:sldId id="283" r:id="rId35"/>
    <p:sldId id="285" r:id="rId36"/>
    <p:sldId id="294" r:id="rId37"/>
    <p:sldId id="293" r:id="rId38"/>
    <p:sldId id="286" r:id="rId3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1" autoAdjust="0"/>
    <p:restoredTop sz="87022"/>
  </p:normalViewPr>
  <p:slideViewPr>
    <p:cSldViewPr snapToObjects="1">
      <p:cViewPr>
        <p:scale>
          <a:sx n="93" d="100"/>
          <a:sy n="93" d="100"/>
        </p:scale>
        <p:origin x="1296" y="216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33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11.04.17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11.04.17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0" u="none" baseline="0" dirty="0" smtClean="0">
                <a:ea typeface="Arial" charset="0"/>
              </a:rPr>
              <a:t>Good afternoon everyone! So, I’m going to give a presentation about the paper, Text Matching as Image Recognition, which was published in triple AI, two thousand and sixteen.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117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This is very similar to image recognition,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higher level patterns are formed by many lower level features.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We can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compare the raw image pixels with the word level matching signals,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 regard (*) captured edges, corners, motifs and parts as phrase level matching signals,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and thi objects can be compared with the sentence level matching signals.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These can be the relationship between text matching and image recognition.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970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 the next section, model, I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will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introduce the deep architecture, match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yramid, in detail.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34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 think the most important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structure in this model is the matching matrix.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 authors describe the matching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matrix as a bridge between text matching and image recognition.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As discussed before, one challenging problem by modeling text matching as image recognition,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lies in the different representations of text and image: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formers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are two,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single dimensional word sequences while the latter is a two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dimensional pixel grid.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To address this issue, thi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authors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represent thi input of text matching, as a matching matrix,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and take this matrix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as an image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Actually, 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he matching matrix is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exactly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 word level similarity matrix.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Each element M i j,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standing for the basic interaction, or the similarity between word w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 in T one, and word v j in T two.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(+) and this sign here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stands for a general operator to obtain the similarity.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351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We can adopt different kinds of similarity function to model thi interactions between two words, leading to different kinds of raw images.</a:t>
            </a:r>
          </a:p>
          <a:p>
            <a:endParaRPr lang="en-US" altLang="zh-CN" dirty="0" smtClean="0"/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The first one is thi indicator function, it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produces either one or zero to indicate whether two words are identical.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One limitation of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this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function is that, it cannot capture the semantic matching between similar words.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To tackle this problem, we can define the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similarity function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based on word embeddings, which will make the matrix more flexible to capture semantic interactions.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Based on this, thi authors introduce thi other two operators: cosine 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降调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and dot product.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Cosine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views angles between word vectors as the similarity,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while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ot product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further considers the norm of word vectors.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414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Based on these three different functions, the matching matrices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of the given example are shown in these figures.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matching matrix can be viewed as a (+) binary image if we define the similarity to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be an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indicator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function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can be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also viewed as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 gray image if we define the similarity to be (+) real valued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produced by cosine (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降调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or dot product of word embeddings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1438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Then, a convolutional neural network is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applied on this matching matrix to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extract different levels of matching 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patterns.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Now let’s see how to convolve the kernel and the matrix.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(+) You can just regard the kernel as a sliding window over the matching matrix,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(+) and for each sub-matrix with the same size as the kernel, compute the product just like two vectors,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(+) so we get one here, and then (+) move to the next position, and do the same thing, so we get zero here.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example can also show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how thi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important phrase level interactions, are extracted and make further compositions.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ith the given two kernels, the first convolutional layer can capture both (+) n-gram matching signal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down thi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ages and (+) n-term matching signal,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noodles and dumplings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versus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dumplings and noodles.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These matching patterns are like (!) edges in image recognition.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he higher convolutional layers make compositions and form higher level of matching patterns. From the second layer, (+) given the three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dimensional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kernel, (+) more complicated T type pattern is captured. It looks like some motifs or parts in image recognition.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909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the whole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architecture of the model, match pyramid.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(+) The layer zero is the matching matrix mentioned before,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(+) and the layers with odd index, form the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hierarchical convolution,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which is 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ery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similar to CNN in image recognition.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These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formulas mathematically define the convolution process that I mentioned in the previous 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ˈ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privi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ə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 slide.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(+) The layers with even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index, form the 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ynamic max pooling,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which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is used to deal with the different text lengths. By applying dynamic max pooling, we can get fixed-size feature maps.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You can simply think this process is just a function that divide the matrix into many blocks, and each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block takes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maximum.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(+) With more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two dimensional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convolution and max pooling, this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layer-by-layer architecture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can obtain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higher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abstraction of interaction patterns between words, phrases and sentences.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5708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After hierarchical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convolution and max pooling,</a:t>
            </a:r>
          </a:p>
          <a:p>
            <a:endParaRPr lang="en-US" altLang="zh-CN" sz="1200" b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match pyramid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uses a multilayer perceptron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to produce the final matching score.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an example for the binary classification and two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layer perceptron.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 output is a two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dimensional matching score vector [s zero and s one],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which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are the matching scores of the corresponding class, z here is thi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output of the hierarchical convolution.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Soft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max function is used to output the probability of belonging to each class.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As for training, the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logistic loss, or the cross entropy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is used as thi objective function.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And, thi optimization is straightforward with the standard back (!)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propagation.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And, thi authors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apply stochastic 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stəˈkastik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 gradient descent method,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AdaG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rad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for thi optimization.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876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OK,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let’s move to thi experiments section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 this section, thi authors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conduct experiments on two tasks,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paraphrase identification and paper citation matching,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to demonstrate the superiorit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y /</a:t>
            </a:r>
            <a:r>
              <a:rPr lang="mr-IN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su</a:t>
            </a:r>
            <a:r>
              <a:rPr lang="mr-I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ːˌ</a:t>
            </a:r>
            <a:r>
              <a:rPr lang="mr-IN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pɪərɪˈɒrɪti</a:t>
            </a:r>
            <a:r>
              <a:rPr lang="mr-I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of match pyramid against the baselines.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38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These models are the competitor methods.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All positive here means the matching algorithm always predict positive for each pair of texts.</a:t>
            </a:r>
          </a:p>
          <a:p>
            <a:r>
              <a:rPr kumimoji="1" lang="en-US" altLang="zh-CN" baseline="0" dirty="0" smtClean="0"/>
              <a:t>As for DSSM and CDSSM, thi authors use their released models.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here are three versions of match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yramid, depending on different functions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used for constructing the matching matrix,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denoted as MP-IND, MP-COS, and MP-DOT.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566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This is thi outline</a:t>
            </a:r>
            <a:r>
              <a:rPr kumimoji="1" lang="en-US" altLang="zh-CN" baseline="0" dirty="0" smtClean="0"/>
              <a:t> of my presentation.</a:t>
            </a:r>
          </a:p>
          <a:p>
            <a:endParaRPr kumimoji="1" lang="en-US" altLang="zh-CN" baseline="0" dirty="0" smtClean="0"/>
          </a:p>
          <a:p>
            <a:r>
              <a:rPr kumimoji="1" lang="en-US" altLang="zh-CN" dirty="0" smtClean="0"/>
              <a:t>(*) </a:t>
            </a:r>
            <a:r>
              <a:rPr kumimoji="1" lang="en-US" altLang="zh-CN" baseline="0" dirty="0" smtClean="0"/>
              <a:t>First I’ll introduce some basic ideas of Text Matching and Image Recognition,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(*) and the motivation part will show you how these two totally different topics can be related.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(*) The third part is about the model, namely match pyramid, I will explain in detail about thi architecture.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(*) Then I’ll illustrate its performance in the two experiments, comparing with other recent models,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(*) and finally the conclusion will be given.</a:t>
            </a:r>
          </a:p>
          <a:p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OK, let’s start the first section.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7913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All these models use two convolutional layers, two max pooling layers and two full connection MLP layers.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The number of feature maps is eight and sixteen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for the first and second convolutional layer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 the kernel size is set to be five times five and three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times three, respectively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Unlike ARC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two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which initiates /</a:t>
            </a:r>
            <a:r>
              <a:rPr lang="mr-IN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ɪˈnɪʃɪeɪt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 with word embeddings, thi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authors initiate the word vectors in MP-COS and MP-DOT randomly from a unit 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降调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ball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in the first experiment.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7716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First experiment is the paraphrase identification, which aims to determine whether two sentences have the same meaning.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Let’s look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at the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results.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(+) We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can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see that traditional simple model such as TF-IDF, although it only uses the unigram matching signals, it has still achieved a high accuracy and F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one score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three 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atch pyramid models all performs much better than TF-IDF, which indicates that the complicated matching patterns, captured by hierarchical convolution, are important to text matching.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(+) For the comparison with recent deep models, we can see that DSSM performs better than thi others except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uRAE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though thi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improvement is quite limited.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(+) Thi interesting thing is that MP-DOT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is still slightly worse than uRAE, however, (*) uRAE relies heavily on pre-training with an external large dataset with syntactic 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sɪnˈtaktɪk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 tree information.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2196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Thi authors also visualize what the match pyramid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model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have learned, and we can gain some insights from this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process.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Here is an example from the data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we can see that n-gram and n-term matching, which are in the blue and yellow color in original texts.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They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are represented as a diagonal sub-matrix with the blue and yellow rectangles.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(+) Kernel one and kernel two are learned in the first convolutional layer.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They can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well captures thi important n-gram and n-term matching signals.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 the second convolutional layer,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(+)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model make compositions, and keep the useful matching signals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and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pass it to the MLP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classifier. This explains clearly why match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pyramid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model works well.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7435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As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for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another text matching task, paper citation matching, semantic matching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becomes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very important.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Basically, in this case,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we are given a set of papers, along with their abstracts.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 paper and its citations’ abstracts then becomes a pair of texts, and defined as a type of matching.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This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is a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representative example. We can see that the matching here should take both lexical and semantic information into consideration.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9904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The dataset is collected from a commercial academic website.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The negative instances are randomly sampled from papers which have no citation relations.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(*) (+) The results in this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figure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show that TF-IDF is also a strong baseline on this dataset,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even better than some deep models such as DSSM and CDSSM.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This may be caused by the large difference between the test data and training data used in DSSM and CDSSM.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Since thi authors directly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use their released models.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(+)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ARC-I and ARC-II gain a significant improvement over these models, when compared with thi experiment one.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(+) As for our models, the best performance is still achieved by MP-DOT, also better than ARC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two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(+) However, we can see the poor performance of MP-IND on this task, the reason may lie in that thi indicator function only captures thi exact matching between words, but omits /</a:t>
            </a:r>
            <a:r>
              <a:rPr lang="mr-IN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əˈmɪt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/ the semantic similarity.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5338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Thi authors further show the reason,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why (+) MP-DOT performs better than MP-COS, by analyzing the word embeddings.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If we pick some words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for example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we can see that most words with small norm, such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as the, with, for,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are useless for matching,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while most words with large norm,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such as robotics,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java,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play an important role in paper citation matching.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By further considering thi importance of words, MP-DOT can capture more semantic information than MP-COS and thus achieve better performance.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6092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final section, conclusion.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666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ontributions of this paper include: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(*) a novel view of text matching as image recognition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(*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) the new deep architecture,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match pyramid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(*)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based on the matching matrix.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(*) By using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hierarchical convolution and dynamic max pooling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(*) the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model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can capture the rich matching patterns such as n-gram and n-term at different levels, from words, phrases, to sentences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(*) experimental analysis on different tasks also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demonstrate the superior /</a:t>
            </a:r>
            <a:r>
              <a:rPr lang="mr-IN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su</a:t>
            </a:r>
            <a:r>
              <a:rPr lang="mr-IN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ːˈ</a:t>
            </a:r>
            <a:r>
              <a:rPr lang="mr-IN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pɪərɪə</a:t>
            </a:r>
            <a:r>
              <a:rPr lang="mr-IN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power of the match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pyramid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against competitor matching algorithms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3472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That’s all, and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smtClean="0"/>
              <a:t>thanks for the </a:t>
            </a:r>
            <a:r>
              <a:rPr kumimoji="1" lang="en-US" altLang="zh-CN" baseline="0" dirty="0" smtClean="0"/>
              <a:t>listening!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455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(*)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539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Matching two texts is a fundamental problem in many natural language processing tasks.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It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is also central to many natural language applications, such as machine translation,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question answering, paraphrase identification and document retrieval. 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294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Let’s take the task of paraphrase identification for example,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given these two texts about Chinese food,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 can see that these two texts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have very similar meanings,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thus they should have a high matching score.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But why we think their meanings are similar?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Actually, these two texts show many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matching patterns,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such as the same time adverbial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 same sentence subject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 in different orders,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 the similar predicative 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prɪˈdɪkətɪv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 expressions.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So, 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successful matching algorithm needs to capture the rich interaction structures like these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 the matching process.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This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is a mathematical definition.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matching score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is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produced by a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function (+) f, on the representation of each text,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 the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(+)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phi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here, is a function, to map each text to a vector, such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as word embeddings.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844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(*) There are</a:t>
            </a:r>
            <a:r>
              <a:rPr kumimoji="1" lang="en-US" altLang="zh-CN" baseline="0" dirty="0" smtClean="0"/>
              <a:t> some t</a:t>
            </a:r>
            <a:r>
              <a:rPr kumimoji="1" lang="en-US" altLang="zh-CN" dirty="0" smtClean="0"/>
              <a:t>raditional models to tackle the </a:t>
            </a:r>
            <a:r>
              <a:rPr kumimoji="1" lang="en-US" altLang="zh-CN" baseline="0" dirty="0" smtClean="0"/>
              <a:t>text matching problems.</a:t>
            </a:r>
          </a:p>
          <a:p>
            <a:endParaRPr kumimoji="1"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TF-IDF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is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typical model which is widely used in text mining. In this method, each text is represented as a vector with TF-IDF score of each word,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and 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he final matching score is produced by thi inner product of the two vectors. Thus, this method only captures the unigram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matching information.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Most previous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ˈ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privi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ə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works on text matching are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mainly focusing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on deep models.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(+) The main character of this kind of model is learning features automatically, instead of designing features manually in the traditional models.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Deep models can be roughly divided into two different frameworks. The first one,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Siamese 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sai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mis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 framework, tries to find good representations for a single text, and use a simple scoring function to obtain the matching results. Examples include DSSM,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CDSSM and ARC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one.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And recently, a brand new approach focusing on modeling thi interaction between two sentences has been proposed and gained much attention.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They can extract complex matching patterns. 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xamples include uRAE,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deep match,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and ARC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two.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 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he model of this paper, namely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match pyramid,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also falls into this category.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0947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Next let’s talk about image</a:t>
            </a:r>
            <a:r>
              <a:rPr kumimoji="1" lang="en-US" altLang="zh-CN" baseline="0" dirty="0" smtClean="0"/>
              <a:t> recognition</a:t>
            </a:r>
            <a:r>
              <a:rPr kumimoji="1" lang="zh-CN" altLang="en-US" baseline="0" dirty="0" smtClean="0"/>
              <a:t>。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(*) This figure shows the pipeline of thi image recognition process (*) by using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convolutional neural network</a:t>
            </a:r>
            <a:r>
              <a:rPr kumimoji="1" lang="en-US" altLang="zh-CN" baseline="0" dirty="0" smtClean="0"/>
              <a:t>.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It has been widely observed that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CNN can successfully abstract visual patterns from raw pixels with (*) layer-by-layer composition.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 an image,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like this (+) cat,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raw pixels provide basic units of thi image,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 each patch may contain some elementary visual features,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such as edges and corners.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Using (+) different kernels, we can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capture many kinds of these features.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(+)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Local combinations of these features form motifs, motifs assemble into parts, and parts form objects.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Thus,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the success of CNN inspire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thi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authors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to solve text matching problem, in the frameworks of image recognition. However, the representations of text and image are so different that it remains a challenging problem to perform such transformation.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354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OK.</a:t>
            </a:r>
            <a:r>
              <a:rPr kumimoji="1" lang="en-US" altLang="zh-CN" baseline="0" dirty="0" smtClean="0"/>
              <a:t> Let’s move to the next section, motivation.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69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As I mentioned in the previous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ˈ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privi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ə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slides,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making a good matching decision, requires to take the rich interaction structures and matching patterns into account, from words, to phrases and the whole sentences.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aking these two sentences as an example,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First,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let’s see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word level matching signals.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It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includes not only thi identical word matching, such as (***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down, the, ages, noodles, and,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dumplings,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were, but also similar word matching, such as,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famous–popular and Chinese–China.</a:t>
            </a:r>
          </a:p>
          <a:p>
            <a:endParaRPr lang="en-US" altLang="zh-CN" dirty="0" smtClean="0"/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The second one is the phrase level matching signals,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including N-gram and N-term.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N-gram matching occurs with exactly N (!) successive matched words, for example, (*)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down thi ages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N-term matching allows for order or semantic alternatives, for example (*)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noodles and dumplings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versus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dumplings and noodles,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(*)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were famous Chinese food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versus 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were popular in china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endParaRPr lang="en-US" altLang="zh-CN" dirty="0" smtClean="0"/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(*) The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last one is the 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entence level matching signals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which are composed of lower level matching signals, for example,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three successive phrase level matching signals.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Thus, we can conclude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that, 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uch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interaction structures are compositional hierarchies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(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降调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in which higher level signals,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are obtained by composing lower level ones.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zh-CN" altLang="en-US" smtClean="0"/>
              <a:t>将图片拖动到占位符，或单击添加图标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0" dirty="0" smtClean="0"/>
              <a:t>Advanced Topics in Information Retrieval and Natural Language Processing</a:t>
            </a:r>
            <a:endParaRPr lang="en-GB" sz="800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jpe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3.jpe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/>
              <a:t>Liang Pang, Yanyan Lan, Jiafeng Guo, Jun Xu, Shengxian Wan, Xueqi </a:t>
            </a:r>
            <a:r>
              <a:rPr lang="en-GB" altLang="zh-CN" dirty="0" smtClean="0"/>
              <a:t>Cheng</a:t>
            </a:r>
            <a:br>
              <a:rPr lang="en-GB" altLang="zh-CN" dirty="0" smtClean="0"/>
            </a:br>
            <a:r>
              <a:rPr lang="en-GB" altLang="zh-CN" i="1" dirty="0" smtClean="0"/>
              <a:t>Institute of Computing Technology, Chinese </a:t>
            </a:r>
            <a:r>
              <a:rPr lang="en-GB" altLang="zh-CN" i="1" dirty="0"/>
              <a:t>Academy of </a:t>
            </a:r>
            <a:r>
              <a:rPr lang="en-GB" altLang="zh-CN" i="1" dirty="0" smtClean="0"/>
              <a:t>Sciences</a:t>
            </a:r>
            <a:r>
              <a:rPr lang="en-GB" altLang="zh-CN" dirty="0"/>
              <a:t/>
            </a:r>
            <a:br>
              <a:rPr lang="en-GB" altLang="zh-CN" dirty="0"/>
            </a:br>
            <a:r>
              <a:rPr lang="en-GB" altLang="zh-CN" dirty="0" smtClean="0"/>
              <a:t>Published in AAAI 2016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Presented by Zuoyue Li</a:t>
            </a:r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Text Matching as Image </a:t>
            </a:r>
            <a:r>
              <a:rPr lang="en-GB" dirty="0" smtClean="0"/>
              <a:t>Recognition</a:t>
            </a:r>
            <a:endParaRPr lang="en-GB" sz="1800" b="0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 smtClean="0"/>
              <a:t>Compare with Image Recognition</a:t>
            </a:r>
            <a:endParaRPr kumimoji="1" lang="zh-CN" altLang="en-US" sz="2400" dirty="0"/>
          </a:p>
        </p:txBody>
      </p:sp>
      <p:pic>
        <p:nvPicPr>
          <p:cNvPr id="9" name="内容占位符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11" b="71277"/>
          <a:stretch/>
        </p:blipFill>
        <p:spPr>
          <a:xfrm>
            <a:off x="323850" y="2348880"/>
            <a:ext cx="1655862" cy="864096"/>
          </a:xfrm>
          <a:prstGeom prst="rect">
            <a:avLst/>
          </a:prstGeom>
        </p:spPr>
      </p:pic>
      <p:pic>
        <p:nvPicPr>
          <p:cNvPr id="10" name="内容占位符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r="15350" b="71277"/>
          <a:stretch/>
        </p:blipFill>
        <p:spPr>
          <a:xfrm>
            <a:off x="1907704" y="2348880"/>
            <a:ext cx="5616624" cy="864096"/>
          </a:xfrm>
          <a:prstGeom prst="rect">
            <a:avLst/>
          </a:prstGeom>
        </p:spPr>
      </p:pic>
      <p:pic>
        <p:nvPicPr>
          <p:cNvPr id="11" name="内容占位符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51" b="71277"/>
          <a:stretch/>
        </p:blipFill>
        <p:spPr>
          <a:xfrm>
            <a:off x="7507560" y="2348880"/>
            <a:ext cx="1312590" cy="864096"/>
          </a:xfrm>
          <a:prstGeom prst="rect">
            <a:avLst/>
          </a:prstGeom>
        </p:spPr>
      </p:pic>
      <p:pic>
        <p:nvPicPr>
          <p:cNvPr id="12" name="内容占位符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00"/>
          <a:stretch/>
        </p:blipFill>
        <p:spPr>
          <a:xfrm>
            <a:off x="323850" y="3050568"/>
            <a:ext cx="8496300" cy="21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9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dirty="0"/>
              <a:t>Model: </a:t>
            </a:r>
            <a:r>
              <a:rPr lang="en-GB" dirty="0" smtClean="0"/>
              <a:t>MatchPyramid</a:t>
            </a:r>
          </a:p>
          <a:p>
            <a:pPr lvl="1"/>
            <a:r>
              <a:rPr lang="en-GB" dirty="0" smtClean="0"/>
              <a:t>Matching Matrix</a:t>
            </a:r>
          </a:p>
          <a:p>
            <a:pPr lvl="1"/>
            <a:r>
              <a:rPr lang="en-GB" dirty="0"/>
              <a:t>Hierarchical Convolution</a:t>
            </a:r>
            <a:endParaRPr lang="en-GB" dirty="0" smtClean="0"/>
          </a:p>
          <a:p>
            <a:pPr lvl="1"/>
            <a:r>
              <a:rPr lang="en-GB" altLang="zh-CN" dirty="0"/>
              <a:t>Matching Score and </a:t>
            </a:r>
            <a:r>
              <a:rPr lang="en-GB" dirty="0" smtClean="0"/>
              <a:t>Training</a:t>
            </a:r>
            <a:endParaRPr lang="en-GB" dirty="0"/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18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r>
              <a:rPr kumimoji="1" lang="en-US" altLang="zh-CN" dirty="0" smtClean="0"/>
              <a:t>Bridging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gap </a:t>
            </a:r>
            <a:r>
              <a:rPr kumimoji="1" lang="en-US" altLang="zh-CN" dirty="0"/>
              <a:t>between </a:t>
            </a:r>
            <a:r>
              <a:rPr kumimoji="1" lang="en-US" altLang="zh-CN" dirty="0" smtClean="0"/>
              <a:t>text </a:t>
            </a:r>
            <a:r>
              <a:rPr kumimoji="1" lang="en-US" altLang="zh-CN" dirty="0"/>
              <a:t>m</a:t>
            </a:r>
            <a:r>
              <a:rPr kumimoji="1" lang="en-US" altLang="zh-CN" dirty="0" smtClean="0"/>
              <a:t>atching </a:t>
            </a:r>
            <a:r>
              <a:rPr kumimoji="1" lang="en-US" altLang="zh-CN" dirty="0"/>
              <a:t>and </a:t>
            </a:r>
            <a:r>
              <a:rPr kumimoji="1" lang="en-US" altLang="zh-CN" dirty="0" smtClean="0"/>
              <a:t>image recognition</a:t>
            </a:r>
          </a:p>
          <a:p>
            <a:pPr lvl="1"/>
            <a:r>
              <a:rPr kumimoji="1" lang="en-US" altLang="zh-CN" dirty="0" smtClean="0"/>
              <a:t> </a:t>
            </a:r>
          </a:p>
          <a:p>
            <a:pPr lvl="4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 </a:t>
            </a:r>
          </a:p>
          <a:p>
            <a:pPr lvl="4"/>
            <a:endParaRPr kumimoji="1" lang="en-US" altLang="zh-CN" dirty="0"/>
          </a:p>
          <a:p>
            <a:pPr lvl="1"/>
            <a:r>
              <a:rPr kumimoji="1" lang="en-US" altLang="zh-CN" dirty="0" smtClean="0"/>
              <a:t>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Model: MatchPyramid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 smtClean="0"/>
              <a:t>Matching Matrix: Representation</a:t>
            </a:r>
            <a:endParaRPr kumimoji="1"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9"/>
          <a:stretch/>
        </p:blipFill>
        <p:spPr>
          <a:xfrm>
            <a:off x="2843808" y="2187949"/>
            <a:ext cx="5976342" cy="4046161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1043608" y="2708920"/>
            <a:ext cx="2362200" cy="1800200"/>
            <a:chOff x="1043608" y="2708920"/>
            <a:chExt cx="2362200" cy="18002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2708920"/>
              <a:ext cx="2362200" cy="4826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351709"/>
              <a:ext cx="2159000" cy="4826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975720"/>
              <a:ext cx="233680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24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Indicator Function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Cosine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Dot </a:t>
            </a:r>
            <a:r>
              <a:rPr kumimoji="1" lang="en-US" altLang="zh-CN" dirty="0"/>
              <a:t>Product</a:t>
            </a:r>
            <a:endParaRPr kumimoji="1"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Model: MatchPyramid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 smtClean="0"/>
              <a:t>Matching Matrix: Similarity Functions</a:t>
            </a:r>
            <a:endParaRPr kumimoji="1"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72" y="1612528"/>
            <a:ext cx="3022600" cy="1168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72" y="3115942"/>
            <a:ext cx="2844800" cy="584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72" y="3802360"/>
            <a:ext cx="2311400" cy="1066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72" y="4933032"/>
            <a:ext cx="1574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12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Indicator Function</a:t>
            </a:r>
            <a:endParaRPr kumimoji="1" lang="en-US" altLang="zh-CN" dirty="0"/>
          </a:p>
          <a:p>
            <a:r>
              <a:rPr kumimoji="1" lang="en-US" altLang="zh-CN" dirty="0"/>
              <a:t>Cosine</a:t>
            </a:r>
          </a:p>
          <a:p>
            <a:r>
              <a:rPr kumimoji="1" lang="en-US" altLang="zh-CN" dirty="0" smtClean="0"/>
              <a:t>Dot </a:t>
            </a:r>
            <a:r>
              <a:rPr kumimoji="1" lang="en-US" altLang="zh-CN" dirty="0"/>
              <a:t>Product</a:t>
            </a:r>
            <a:endParaRPr kumimoji="1"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Model: MatchPyramid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 smtClean="0"/>
              <a:t>Matching Matrix: Images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7" y="3534110"/>
            <a:ext cx="2751185" cy="27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965" y="3534110"/>
            <a:ext cx="2751185" cy="270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534110"/>
            <a:ext cx="2751185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84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 smtClean="0"/>
              <a:t>way </a:t>
            </a:r>
            <a:r>
              <a:rPr kumimoji="1" lang="en-US" altLang="zh-CN" dirty="0"/>
              <a:t>to </a:t>
            </a:r>
            <a:r>
              <a:rPr kumimoji="1" lang="en-US" altLang="zh-CN" dirty="0" smtClean="0"/>
              <a:t>capture rich matching patterns</a:t>
            </a:r>
            <a:endParaRPr kumimoji="1"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Model: MatchPyramid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/>
              <a:t>Hierarchical </a:t>
            </a:r>
            <a:r>
              <a:rPr kumimoji="1" lang="en-US" altLang="zh-CN" sz="2400" b="0" dirty="0" smtClean="0"/>
              <a:t>Convolution: Example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810158"/>
            <a:ext cx="8496000" cy="34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81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r>
              <a:rPr kumimoji="1" lang="en-US" altLang="zh-CN" dirty="0" smtClean="0"/>
              <a:t>Convolution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Dynamic Max Pooling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Model: MatchPyramid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/>
              <a:t>Hierarchical </a:t>
            </a:r>
            <a:r>
              <a:rPr kumimoji="1" lang="en-US" altLang="zh-CN" sz="2400" b="0" dirty="0" smtClean="0"/>
              <a:t>Convolution: Structure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4318000" cy="889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40968"/>
            <a:ext cx="4749800" cy="1371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085184"/>
            <a:ext cx="4165600" cy="965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50" y="779857"/>
            <a:ext cx="3319200" cy="54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0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r>
              <a:rPr kumimoji="1" lang="en-US" altLang="zh-CN" dirty="0"/>
              <a:t>Multilayer </a:t>
            </a:r>
            <a:r>
              <a:rPr kumimoji="1" lang="en-US" altLang="zh-CN" dirty="0" smtClean="0"/>
              <a:t>Perceptron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Matching Score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4"/>
            <a:endParaRPr kumimoji="1" lang="en-US" altLang="zh-CN" dirty="0" smtClean="0"/>
          </a:p>
          <a:p>
            <a:r>
              <a:rPr kumimoji="1" lang="en-US" altLang="zh-CN" dirty="0" smtClean="0"/>
              <a:t>Objective Function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Training</a:t>
            </a:r>
          </a:p>
          <a:p>
            <a:pPr lvl="1"/>
            <a:r>
              <a:rPr kumimoji="1" lang="en-US" altLang="zh-CN" dirty="0" smtClean="0"/>
              <a:t>AdaGrad </a:t>
            </a:r>
            <a:r>
              <a:rPr kumimoji="1" lang="en-US" altLang="zh-CN" sz="1400" dirty="0" smtClean="0"/>
              <a:t>[Duchi</a:t>
            </a:r>
            <a:r>
              <a:rPr kumimoji="1" lang="en-US" altLang="zh-CN" sz="1400" dirty="0"/>
              <a:t>, Hazan, and Singer 2011]</a:t>
            </a:r>
            <a:endParaRPr kumimoji="1" lang="en-US" altLang="zh-CN" sz="1400" dirty="0" smtClean="0"/>
          </a:p>
          <a:p>
            <a:pPr lvl="1"/>
            <a:endParaRPr kumimoji="1"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Model: MatchPyramid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 smtClean="0"/>
              <a:t>Matching Score and Training</a:t>
            </a:r>
            <a:endParaRPr kumimoji="1"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8" y="3306688"/>
            <a:ext cx="2921000" cy="91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8" y="4628232"/>
            <a:ext cx="5638800" cy="889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8" y="2348880"/>
            <a:ext cx="3781620" cy="50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50" y="779857"/>
            <a:ext cx="3319200" cy="545425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34"/>
          <a:stretch/>
        </p:blipFill>
        <p:spPr>
          <a:xfrm>
            <a:off x="5500950" y="779857"/>
            <a:ext cx="3319200" cy="12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8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Model: 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MatchPyramid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dirty="0" smtClean="0"/>
              <a:t>Experiments</a:t>
            </a:r>
          </a:p>
          <a:p>
            <a:pPr lvl="1"/>
            <a:r>
              <a:rPr lang="en-GB" dirty="0"/>
              <a:t>Competitor </a:t>
            </a:r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Experimental Settings</a:t>
            </a:r>
          </a:p>
          <a:p>
            <a:pPr lvl="1"/>
            <a:r>
              <a:rPr lang="en-GB" dirty="0" smtClean="0"/>
              <a:t>Experiment 1</a:t>
            </a:r>
            <a:r>
              <a:rPr lang="en-GB" dirty="0"/>
              <a:t>: Paraphrase Identification</a:t>
            </a:r>
            <a:endParaRPr lang="en-GB" dirty="0" smtClean="0"/>
          </a:p>
          <a:p>
            <a:pPr lvl="1"/>
            <a:r>
              <a:rPr lang="en-GB" dirty="0" smtClean="0"/>
              <a:t>Experiment 2</a:t>
            </a:r>
            <a:r>
              <a:rPr lang="en-GB" dirty="0"/>
              <a:t>: Paper Citation </a:t>
            </a:r>
            <a:r>
              <a:rPr lang="en-GB" dirty="0" smtClean="0"/>
              <a:t>Matching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329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All Positive</a:t>
            </a:r>
          </a:p>
          <a:p>
            <a:r>
              <a:rPr kumimoji="1" lang="en-US" altLang="zh-CN" dirty="0" smtClean="0"/>
              <a:t>TF-IDF </a:t>
            </a:r>
            <a:r>
              <a:rPr kumimoji="1" lang="en-US" altLang="zh-CN" sz="1400" dirty="0"/>
              <a:t>[Salton, Fox, and Wu 1983</a:t>
            </a:r>
            <a:r>
              <a:rPr kumimoji="1" lang="en-US" altLang="zh-CN" sz="1400" dirty="0" smtClean="0"/>
              <a:t>]</a:t>
            </a:r>
          </a:p>
          <a:p>
            <a:r>
              <a:rPr kumimoji="1" lang="en-US" altLang="zh-CN" dirty="0" smtClean="0"/>
              <a:t>DSSM</a:t>
            </a:r>
            <a:r>
              <a:rPr kumimoji="1" lang="en-US" altLang="zh-CN" dirty="0"/>
              <a:t> </a:t>
            </a:r>
            <a:r>
              <a:rPr kumimoji="1" lang="en-US" altLang="zh-CN" sz="1400" dirty="0"/>
              <a:t>[Huang et al. </a:t>
            </a:r>
            <a:r>
              <a:rPr kumimoji="1" lang="en-US" altLang="zh-CN" sz="1400" dirty="0" smtClean="0"/>
              <a:t>2013]</a:t>
            </a:r>
            <a:endParaRPr kumimoji="1" lang="en-US" altLang="zh-CN" sz="1400" dirty="0"/>
          </a:p>
          <a:p>
            <a:r>
              <a:rPr kumimoji="1" lang="en-US" altLang="zh-CN" dirty="0" smtClean="0"/>
              <a:t>CDSSM </a:t>
            </a:r>
            <a:r>
              <a:rPr kumimoji="1" lang="en-US" altLang="zh-CN" sz="1400" dirty="0" smtClean="0"/>
              <a:t>[Gao </a:t>
            </a:r>
            <a:r>
              <a:rPr kumimoji="1" lang="en-US" altLang="zh-CN" sz="1400" dirty="0"/>
              <a:t>et al. 2014; Shen et al. </a:t>
            </a:r>
            <a:r>
              <a:rPr kumimoji="1" lang="en-US" altLang="zh-CN" sz="1400" dirty="0" smtClean="0"/>
              <a:t>2014]</a:t>
            </a:r>
          </a:p>
          <a:p>
            <a:r>
              <a:rPr kumimoji="1" lang="en-US" altLang="zh-CN" dirty="0" smtClean="0"/>
              <a:t>ARC-I and ARC-II </a:t>
            </a:r>
            <a:r>
              <a:rPr kumimoji="1" lang="en-US" altLang="zh-CN" sz="1400" dirty="0"/>
              <a:t>[</a:t>
            </a:r>
            <a:r>
              <a:rPr kumimoji="1" lang="en-US" altLang="zh-CN" sz="1400" dirty="0" smtClean="0"/>
              <a:t>Hu et </a:t>
            </a:r>
            <a:r>
              <a:rPr kumimoji="1" lang="en-US" altLang="zh-CN" sz="1400" dirty="0"/>
              <a:t>al. </a:t>
            </a:r>
            <a:r>
              <a:rPr kumimoji="1" lang="en-US" altLang="zh-CN" sz="1400" dirty="0" smtClean="0"/>
              <a:t>2014]</a:t>
            </a:r>
          </a:p>
          <a:p>
            <a:r>
              <a:rPr kumimoji="1" lang="en-US" altLang="zh-CN" dirty="0" smtClean="0"/>
              <a:t>uRAE </a:t>
            </a:r>
            <a:r>
              <a:rPr kumimoji="1" lang="en-US" altLang="zh-CN" sz="1400" dirty="0" smtClean="0"/>
              <a:t>[</a:t>
            </a:r>
            <a:r>
              <a:rPr kumimoji="1" lang="nb-NO" altLang="zh-CN" sz="1400" dirty="0" smtClean="0"/>
              <a:t>Socher </a:t>
            </a:r>
            <a:r>
              <a:rPr kumimoji="1" lang="nb-NO" altLang="zh-CN" sz="1400" dirty="0"/>
              <a:t>et al. </a:t>
            </a:r>
            <a:r>
              <a:rPr kumimoji="1" lang="nb-NO" altLang="zh-CN" sz="1400" dirty="0" smtClean="0"/>
              <a:t>2011</a:t>
            </a:r>
            <a:r>
              <a:rPr kumimoji="1" lang="en-US" altLang="zh-CN" sz="1400" dirty="0" smtClean="0"/>
              <a:t>]</a:t>
            </a:r>
          </a:p>
          <a:p>
            <a:r>
              <a:rPr kumimoji="1" lang="en-US" altLang="zh-CN" dirty="0" smtClean="0"/>
              <a:t>MatchPyramid</a:t>
            </a:r>
          </a:p>
          <a:p>
            <a:pPr lvl="1"/>
            <a:r>
              <a:rPr kumimoji="1" lang="en-US" altLang="zh-CN" dirty="0" smtClean="0"/>
              <a:t>MP-IND</a:t>
            </a:r>
          </a:p>
          <a:p>
            <a:pPr lvl="1"/>
            <a:r>
              <a:rPr kumimoji="1" lang="en-US" altLang="zh-CN" dirty="0" smtClean="0"/>
              <a:t>MP-COS</a:t>
            </a:r>
          </a:p>
          <a:p>
            <a:pPr lvl="1"/>
            <a:r>
              <a:rPr kumimoji="1" lang="en-US" altLang="zh-CN" dirty="0" smtClean="0"/>
              <a:t>MP-DOT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/>
              <a:t>Competitor </a:t>
            </a:r>
            <a:r>
              <a:rPr kumimoji="1" lang="en-US" altLang="zh-CN" sz="2400" b="0" dirty="0" smtClean="0"/>
              <a:t>Methods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7184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Motivation</a:t>
            </a:r>
            <a:endParaRPr lang="en-GB" dirty="0"/>
          </a:p>
          <a:p>
            <a:r>
              <a:rPr lang="en-GB" dirty="0"/>
              <a:t>Model: </a:t>
            </a:r>
            <a:r>
              <a:rPr lang="en-GB" dirty="0" smtClean="0"/>
              <a:t>MatchPyramid</a:t>
            </a:r>
            <a:endParaRPr lang="en-GB" dirty="0"/>
          </a:p>
          <a:p>
            <a:r>
              <a:rPr lang="en-GB" dirty="0" smtClean="0"/>
              <a:t>Experiments</a:t>
            </a:r>
          </a:p>
          <a:p>
            <a:r>
              <a:rPr lang="en-GB" dirty="0" smtClean="0"/>
              <a:t>Conclusion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Number of Layers</a:t>
            </a:r>
          </a:p>
          <a:p>
            <a:pPr lvl="1"/>
            <a:r>
              <a:rPr kumimoji="1" lang="en-US" altLang="zh-CN" dirty="0" smtClean="0"/>
              <a:t>Convolution: 2</a:t>
            </a:r>
          </a:p>
          <a:p>
            <a:pPr lvl="1"/>
            <a:r>
              <a:rPr kumimoji="1" lang="en-US" altLang="zh-CN" dirty="0" smtClean="0"/>
              <a:t>Max Pooling: 2 (with 1 Dynamic Pooling)</a:t>
            </a:r>
          </a:p>
          <a:p>
            <a:pPr lvl="1"/>
            <a:r>
              <a:rPr kumimoji="1" lang="en-US" altLang="zh-CN" dirty="0" smtClean="0"/>
              <a:t>Full Connected MLP: 2</a:t>
            </a:r>
          </a:p>
          <a:p>
            <a:r>
              <a:rPr kumimoji="1" lang="en-US" altLang="zh-CN" dirty="0" smtClean="0"/>
              <a:t>Feature Maps</a:t>
            </a:r>
          </a:p>
          <a:p>
            <a:pPr lvl="1"/>
            <a:r>
              <a:rPr kumimoji="1" lang="en-US" altLang="zh-CN" dirty="0" smtClean="0"/>
              <a:t>First Convolutional Layer: 8, size 5×5</a:t>
            </a:r>
          </a:p>
          <a:p>
            <a:pPr lvl="1"/>
            <a:r>
              <a:rPr kumimoji="1" lang="en-US" altLang="zh-CN" dirty="0" smtClean="0"/>
              <a:t>Second Convolutional Layer: 16, size 3×3</a:t>
            </a:r>
          </a:p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nitiate </a:t>
            </a:r>
            <a:r>
              <a:rPr kumimoji="1" lang="en-US" altLang="zh-CN" dirty="0"/>
              <a:t>the word vectors </a:t>
            </a:r>
            <a:r>
              <a:rPr kumimoji="1" lang="en-US" altLang="zh-CN" dirty="0" smtClean="0"/>
              <a:t>randomly </a:t>
            </a:r>
            <a:r>
              <a:rPr kumimoji="1" lang="en-US" altLang="zh-CN" dirty="0"/>
              <a:t>from a unit </a:t>
            </a:r>
            <a:r>
              <a:rPr kumimoji="1" lang="en-US" altLang="zh-CN" dirty="0" smtClean="0"/>
              <a:t>ball in the first experiment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 smtClean="0"/>
              <a:t>Experimental </a:t>
            </a:r>
            <a:r>
              <a:rPr kumimoji="1" lang="en-US" altLang="zh-CN" sz="2400" b="0" dirty="0"/>
              <a:t>Settings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6506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r>
              <a:rPr lang="en-US" altLang="zh-CN" dirty="0" smtClean="0"/>
              <a:t>Aims to determine </a:t>
            </a:r>
            <a:r>
              <a:rPr lang="en-US" altLang="zh-CN" dirty="0"/>
              <a:t>whether two sentences have the same </a:t>
            </a:r>
            <a:r>
              <a:rPr lang="en-US" altLang="zh-CN" dirty="0" smtClean="0"/>
              <a:t>meaning</a:t>
            </a:r>
          </a:p>
          <a:p>
            <a:r>
              <a:rPr lang="en-US" altLang="zh-CN" dirty="0" smtClean="0"/>
              <a:t>Data Set</a:t>
            </a:r>
            <a:r>
              <a:rPr lang="en-US" altLang="zh-CN" dirty="0"/>
              <a:t>: MSRP </a:t>
            </a:r>
            <a:r>
              <a:rPr lang="en-US" altLang="zh-CN" sz="1400" dirty="0"/>
              <a:t>[Dolan and Brockett 2005]</a:t>
            </a:r>
          </a:p>
          <a:p>
            <a:pPr lvl="1"/>
            <a:r>
              <a:rPr lang="en-US" altLang="zh-CN" dirty="0"/>
              <a:t>Training Set: 4076 Instances</a:t>
            </a:r>
          </a:p>
          <a:p>
            <a:pPr lvl="1"/>
            <a:r>
              <a:rPr lang="en-US" altLang="zh-CN" dirty="0"/>
              <a:t>Test Set: 1725 Instances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 smtClean="0"/>
              <a:t>Experiment 1</a:t>
            </a:r>
            <a:r>
              <a:rPr kumimoji="1" lang="en-US" altLang="zh-CN" sz="2400" b="0" dirty="0"/>
              <a:t>: Paraphrase </a:t>
            </a:r>
            <a:r>
              <a:rPr kumimoji="1" lang="en-US" altLang="zh-CN" sz="2400" b="0" dirty="0" smtClean="0"/>
              <a:t>Identification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0" y="3965710"/>
            <a:ext cx="8496000" cy="2268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64088" y="3203684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eavily </a:t>
            </a:r>
            <a:r>
              <a:rPr lang="en-US" altLang="zh-CN" dirty="0"/>
              <a:t>relies on </a:t>
            </a:r>
            <a:r>
              <a:rPr lang="en-US" altLang="zh-CN" dirty="0" smtClean="0"/>
              <a:t>pre-training</a:t>
            </a:r>
            <a:endParaRPr lang="en-US" altLang="zh-CN" dirty="0"/>
          </a:p>
        </p:txBody>
      </p:sp>
      <p:cxnSp>
        <p:nvCxnSpPr>
          <p:cNvPr id="14" name="直线箭头连接符 13"/>
          <p:cNvCxnSpPr>
            <a:cxnSpLocks noChangeAspect="1"/>
          </p:cNvCxnSpPr>
          <p:nvPr/>
        </p:nvCxnSpPr>
        <p:spPr>
          <a:xfrm flipH="1">
            <a:off x="5943443" y="3568402"/>
            <a:ext cx="720000" cy="720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53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r>
              <a:rPr lang="en-US" altLang="zh-CN" dirty="0" smtClean="0"/>
              <a:t>Visualization of the Trained Network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 smtClean="0"/>
              <a:t>Experiment 1</a:t>
            </a:r>
            <a:r>
              <a:rPr kumimoji="1" lang="en-US" altLang="zh-CN" sz="2400" b="0" dirty="0"/>
              <a:t>: Paraphrase </a:t>
            </a:r>
            <a:r>
              <a:rPr kumimoji="1" lang="en-US" altLang="zh-CN" sz="2400" b="0" dirty="0" smtClean="0"/>
              <a:t>Identification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0" y="3057221"/>
            <a:ext cx="8283600" cy="31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5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 paper </a:t>
            </a:r>
            <a:r>
              <a:rPr kumimoji="1" lang="en-US" altLang="zh-CN" dirty="0"/>
              <a:t>and its citations’ </a:t>
            </a:r>
            <a:r>
              <a:rPr kumimoji="1" lang="en-US" altLang="zh-CN" dirty="0" smtClean="0"/>
              <a:t>abstracts, defined as </a:t>
            </a:r>
            <a:r>
              <a:rPr kumimoji="1" lang="en-US" altLang="zh-CN" dirty="0"/>
              <a:t>a </a:t>
            </a:r>
            <a:r>
              <a:rPr kumimoji="1" lang="en-US" altLang="zh-CN" dirty="0" smtClean="0"/>
              <a:t>type of matching</a:t>
            </a:r>
          </a:p>
          <a:p>
            <a:r>
              <a:rPr kumimoji="1" lang="en-US" altLang="zh-CN" dirty="0" smtClean="0"/>
              <a:t>Example</a:t>
            </a:r>
          </a:p>
          <a:p>
            <a:pPr lvl="1"/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en-US" altLang="zh-CN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this article describes pulsed thermal time of flight ttof flow sensor system as two subsystems pulsed wire </a:t>
            </a:r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system </a:t>
            </a:r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and heat flow system the entire flow sensor is </a:t>
            </a:r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regarded </a:t>
            </a:r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system theoretically as </a:t>
            </a:r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endParaRPr kumimoji="1" lang="en-US" altLang="zh-CN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authors report on novel linear time invariant lti modeling of flow sensor system based on thermal time of flight tof principle by using pulsed hot wire </a:t>
            </a:r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anemometry </a:t>
            </a:r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thermal he at </a:t>
            </a:r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pulses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23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 smtClean="0"/>
              <a:t>Experiment 2: </a:t>
            </a:r>
            <a:r>
              <a:rPr kumimoji="1" lang="en-US" altLang="zh-CN" sz="2400" b="0" dirty="0"/>
              <a:t>Paper Citation Matching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7591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r>
              <a:rPr kumimoji="1" lang="en-US" altLang="zh-CN" dirty="0" smtClean="0"/>
              <a:t>A Large Academic Data Set:</a:t>
            </a:r>
          </a:p>
          <a:p>
            <a:pPr lvl="1"/>
            <a:r>
              <a:rPr kumimoji="1" lang="en-US" altLang="zh-CN" dirty="0" smtClean="0"/>
              <a:t>838,908 text pairs, with 279,636 match and 559,272 mismatch</a:t>
            </a:r>
          </a:p>
          <a:p>
            <a:pPr lvl="1"/>
            <a:r>
              <a:rPr kumimoji="1" lang="en-US" altLang="zh-CN" dirty="0" smtClean="0"/>
              <a:t>Training Set: 599,196 Instances</a:t>
            </a:r>
          </a:p>
          <a:p>
            <a:pPr lvl="1"/>
            <a:r>
              <a:rPr kumimoji="1" lang="en-US" altLang="zh-CN" dirty="0" smtClean="0"/>
              <a:t>Cross Validation: 119,829 Instances</a:t>
            </a:r>
          </a:p>
          <a:p>
            <a:pPr lvl="1"/>
            <a:r>
              <a:rPr kumimoji="1" lang="en-US" altLang="zh-CN" dirty="0" smtClean="0"/>
              <a:t>Test Set: 119,883 Instances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24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 smtClean="0"/>
              <a:t>Experiment 2: </a:t>
            </a:r>
            <a:r>
              <a:rPr kumimoji="1" lang="en-US" altLang="zh-CN" sz="2400" b="0" dirty="0"/>
              <a:t>Paper Citation Matching 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4133739"/>
            <a:ext cx="8496000" cy="21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r>
              <a:rPr kumimoji="1" lang="en-US" altLang="zh-CN" dirty="0" smtClean="0"/>
              <a:t>MP-COS vs. MP-DOT</a:t>
            </a:r>
          </a:p>
          <a:p>
            <a:r>
              <a:rPr kumimoji="1" lang="en-US" altLang="zh-CN" dirty="0" smtClean="0"/>
              <a:t>Length of word vector counts</a:t>
            </a:r>
          </a:p>
          <a:p>
            <a:pPr lvl="1"/>
            <a:r>
              <a:rPr kumimoji="1" lang="en-US" altLang="zh-CN" dirty="0" smtClean="0"/>
              <a:t>the, with, for, be, are: around 0.4 to 0.5</a:t>
            </a:r>
          </a:p>
          <a:p>
            <a:pPr lvl="1"/>
            <a:r>
              <a:rPr kumimoji="1" lang="en-US" altLang="zh-CN" dirty="0" smtClean="0"/>
              <a:t>robotics, java, snake, musical, rfid: around 1.6 to 1.8</a:t>
            </a:r>
          </a:p>
          <a:p>
            <a:r>
              <a:rPr kumimoji="1" lang="en-US" altLang="zh-CN" dirty="0" smtClean="0"/>
              <a:t>More lexical and semantic information from MP-DOT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25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 smtClean="0"/>
              <a:t>Experiment 2: </a:t>
            </a:r>
            <a:r>
              <a:rPr kumimoji="1" lang="en-US" altLang="zh-CN" sz="2400" b="0" dirty="0"/>
              <a:t>Paper Citation Matching </a:t>
            </a:r>
            <a:endParaRPr kumimoji="1"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4133739"/>
            <a:ext cx="8496000" cy="21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02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Model: 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MatchPyramid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GB" dirty="0" smtClean="0"/>
              <a:t>Conclusion</a:t>
            </a:r>
          </a:p>
          <a:p>
            <a:pPr lvl="1"/>
            <a:r>
              <a:rPr lang="en-GB" dirty="0" smtClean="0"/>
              <a:t>Contributions</a:t>
            </a:r>
          </a:p>
          <a:p>
            <a:pPr lvl="1"/>
            <a:r>
              <a:rPr lang="en-GB" dirty="0" smtClean="0"/>
              <a:t>Discussion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281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View text </a:t>
            </a:r>
            <a:r>
              <a:rPr kumimoji="1" lang="en-US" altLang="zh-CN" dirty="0"/>
              <a:t>matching as image </a:t>
            </a:r>
            <a:r>
              <a:rPr kumimoji="1" lang="en-US" altLang="zh-CN" dirty="0" smtClean="0"/>
              <a:t>recognition</a:t>
            </a:r>
          </a:p>
          <a:p>
            <a:r>
              <a:rPr kumimoji="1" lang="en-US" altLang="zh-CN" dirty="0" smtClean="0"/>
              <a:t>Deep Architecture: MatchPyramid</a:t>
            </a:r>
          </a:p>
          <a:p>
            <a:r>
              <a:rPr kumimoji="1" lang="en-US" altLang="zh-CN" dirty="0" smtClean="0"/>
              <a:t>Matching Matrix</a:t>
            </a:r>
            <a:endParaRPr kumimoji="1" lang="en-US" altLang="zh-CN" dirty="0"/>
          </a:p>
          <a:p>
            <a:r>
              <a:rPr kumimoji="1" lang="en-US" altLang="zh-CN" dirty="0" smtClean="0"/>
              <a:t>Hierarchical Convolution &amp; Dynamic Max Pooling</a:t>
            </a:r>
          </a:p>
          <a:p>
            <a:r>
              <a:rPr kumimoji="1" lang="en-US" altLang="zh-CN" dirty="0" smtClean="0"/>
              <a:t>Capture </a:t>
            </a:r>
            <a:r>
              <a:rPr kumimoji="1" lang="en-US" altLang="zh-CN" dirty="0"/>
              <a:t>matching patterns at different </a:t>
            </a:r>
            <a:r>
              <a:rPr kumimoji="1" lang="en-US" altLang="zh-CN" dirty="0" smtClean="0"/>
              <a:t>levels</a:t>
            </a:r>
          </a:p>
          <a:p>
            <a:r>
              <a:rPr kumimoji="1" lang="en-US" altLang="zh-CN" dirty="0" smtClean="0"/>
              <a:t>Outperform </a:t>
            </a:r>
            <a:r>
              <a:rPr kumimoji="1" lang="en-US" altLang="zh-CN" dirty="0"/>
              <a:t>baselines, including </a:t>
            </a:r>
            <a:r>
              <a:rPr kumimoji="1" lang="en-US" altLang="zh-CN" dirty="0" smtClean="0"/>
              <a:t>recently </a:t>
            </a:r>
            <a:r>
              <a:rPr kumimoji="1" lang="en-US" altLang="zh-CN" dirty="0"/>
              <a:t>proposed deep matching </a:t>
            </a:r>
            <a:r>
              <a:rPr kumimoji="1" lang="en-US" altLang="zh-CN" dirty="0" smtClean="0"/>
              <a:t>algorithms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27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br>
              <a:rPr kumimoji="1" lang="en-US" altLang="zh-CN" dirty="0" smtClean="0"/>
            </a:br>
            <a:r>
              <a:rPr kumimoji="1" lang="en-US" altLang="zh-CN" sz="2400" b="0" dirty="0" smtClean="0"/>
              <a:t>Contributions</a:t>
            </a:r>
            <a:endParaRPr kumimoji="1"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104204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Word Vector Initialization</a:t>
            </a:r>
          </a:p>
          <a:p>
            <a:pPr lvl="1"/>
            <a:r>
              <a:rPr kumimoji="1" lang="en-US" altLang="zh-CN" dirty="0" smtClean="0"/>
              <a:t>Random</a:t>
            </a:r>
          </a:p>
          <a:p>
            <a:pPr lvl="1"/>
            <a:r>
              <a:rPr kumimoji="1" lang="en-US" altLang="zh-CN" dirty="0" smtClean="0"/>
              <a:t>Word Embeddings</a:t>
            </a:r>
          </a:p>
          <a:p>
            <a:r>
              <a:rPr kumimoji="1" lang="en-US" altLang="zh-CN" dirty="0" smtClean="0"/>
              <a:t>Accuracy vs. F</a:t>
            </a:r>
            <a:r>
              <a:rPr kumimoji="1" lang="en-US" altLang="zh-CN" baseline="-25000" dirty="0" smtClean="0"/>
              <a:t>1</a:t>
            </a: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Order of Patterns</a:t>
            </a:r>
          </a:p>
          <a:p>
            <a:pPr lvl="1"/>
            <a:r>
              <a:rPr kumimoji="1" lang="en-US" altLang="zh-CN" i="1" dirty="0" smtClean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zh-CN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: ABCDXXX</a:t>
            </a:r>
          </a:p>
          <a:p>
            <a:pPr lvl="1"/>
            <a:r>
              <a:rPr kumimoji="1" lang="en-US" altLang="zh-CN" i="1" dirty="0" smtClean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zh-CN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: DXBXCXA</a:t>
            </a: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Multiple Outputs</a:t>
            </a: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[3, 4] vs. [4, 5]</a:t>
            </a: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Soft Max: Probability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28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br>
              <a:rPr kumimoji="1" lang="en-US" altLang="zh-CN" dirty="0" smtClean="0"/>
            </a:br>
            <a:r>
              <a:rPr kumimoji="1" lang="en-US" altLang="zh-CN" sz="2400" b="0" dirty="0" smtClean="0"/>
              <a:t>Discussion</a:t>
            </a:r>
            <a:endParaRPr kumimoji="1" lang="zh-CN" altLang="en-US" sz="2400" b="0" dirty="0"/>
          </a:p>
        </p:txBody>
      </p:sp>
      <p:grpSp>
        <p:nvGrpSpPr>
          <p:cNvPr id="88" name="组 87"/>
          <p:cNvGrpSpPr>
            <a:grpSpLocks noChangeAspect="1"/>
          </p:cNvGrpSpPr>
          <p:nvPr/>
        </p:nvGrpSpPr>
        <p:grpSpPr>
          <a:xfrm>
            <a:off x="3995936" y="3429000"/>
            <a:ext cx="1799999" cy="1800000"/>
            <a:chOff x="5076055" y="3562615"/>
            <a:chExt cx="2520000" cy="2520001"/>
          </a:xfrm>
        </p:grpSpPr>
        <p:grpSp>
          <p:nvGrpSpPr>
            <p:cNvPr id="23" name="组 22"/>
            <p:cNvGrpSpPr/>
            <p:nvPr/>
          </p:nvGrpSpPr>
          <p:grpSpPr>
            <a:xfrm>
              <a:off x="5076055" y="3562615"/>
              <a:ext cx="2520000" cy="360000"/>
              <a:chOff x="5076055" y="3562615"/>
              <a:chExt cx="2520000" cy="360000"/>
            </a:xfrm>
          </p:grpSpPr>
          <p:sp>
            <p:nvSpPr>
              <p:cNvPr id="8" name="矩形 7"/>
              <p:cNvSpPr>
                <a:spLocks noChangeAspect="1"/>
              </p:cNvSpPr>
              <p:nvPr/>
            </p:nvSpPr>
            <p:spPr>
              <a:xfrm>
                <a:off x="507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9" name="矩形 8"/>
              <p:cNvSpPr>
                <a:spLocks noChangeAspect="1"/>
              </p:cNvSpPr>
              <p:nvPr/>
            </p:nvSpPr>
            <p:spPr>
              <a:xfrm>
                <a:off x="543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10" name="矩形 9"/>
              <p:cNvSpPr>
                <a:spLocks noChangeAspect="1"/>
              </p:cNvSpPr>
              <p:nvPr/>
            </p:nvSpPr>
            <p:spPr>
              <a:xfrm>
                <a:off x="579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11" name="矩形 10"/>
              <p:cNvSpPr>
                <a:spLocks noChangeAspect="1"/>
              </p:cNvSpPr>
              <p:nvPr/>
            </p:nvSpPr>
            <p:spPr>
              <a:xfrm>
                <a:off x="615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12" name="矩形 11"/>
              <p:cNvSpPr>
                <a:spLocks noChangeAspect="1"/>
              </p:cNvSpPr>
              <p:nvPr/>
            </p:nvSpPr>
            <p:spPr>
              <a:xfrm>
                <a:off x="651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13" name="矩形 12"/>
              <p:cNvSpPr>
                <a:spLocks noChangeAspect="1"/>
              </p:cNvSpPr>
              <p:nvPr/>
            </p:nvSpPr>
            <p:spPr>
              <a:xfrm>
                <a:off x="687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14" name="矩形 13"/>
              <p:cNvSpPr>
                <a:spLocks noChangeAspect="1"/>
              </p:cNvSpPr>
              <p:nvPr/>
            </p:nvSpPr>
            <p:spPr>
              <a:xfrm>
                <a:off x="7236055" y="3562615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</p:grpSp>
        <p:grpSp>
          <p:nvGrpSpPr>
            <p:cNvPr id="24" name="组 23"/>
            <p:cNvGrpSpPr/>
            <p:nvPr/>
          </p:nvGrpSpPr>
          <p:grpSpPr>
            <a:xfrm>
              <a:off x="5076055" y="3922615"/>
              <a:ext cx="2520000" cy="360000"/>
              <a:chOff x="5076055" y="3562615"/>
              <a:chExt cx="2520000" cy="360000"/>
            </a:xfrm>
          </p:grpSpPr>
          <p:sp>
            <p:nvSpPr>
              <p:cNvPr id="25" name="矩形 24"/>
              <p:cNvSpPr>
                <a:spLocks noChangeAspect="1"/>
              </p:cNvSpPr>
              <p:nvPr/>
            </p:nvSpPr>
            <p:spPr>
              <a:xfrm>
                <a:off x="507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26" name="矩形 25"/>
              <p:cNvSpPr>
                <a:spLocks noChangeAspect="1"/>
              </p:cNvSpPr>
              <p:nvPr/>
            </p:nvSpPr>
            <p:spPr>
              <a:xfrm>
                <a:off x="543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27" name="矩形 26"/>
              <p:cNvSpPr>
                <a:spLocks noChangeAspect="1"/>
              </p:cNvSpPr>
              <p:nvPr/>
            </p:nvSpPr>
            <p:spPr>
              <a:xfrm>
                <a:off x="5796055" y="3562615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28" name="矩形 27"/>
              <p:cNvSpPr>
                <a:spLocks noChangeAspect="1"/>
              </p:cNvSpPr>
              <p:nvPr/>
            </p:nvSpPr>
            <p:spPr>
              <a:xfrm>
                <a:off x="615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29" name="矩形 28"/>
              <p:cNvSpPr>
                <a:spLocks noChangeAspect="1"/>
              </p:cNvSpPr>
              <p:nvPr/>
            </p:nvSpPr>
            <p:spPr>
              <a:xfrm>
                <a:off x="651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30" name="矩形 29"/>
              <p:cNvSpPr>
                <a:spLocks noChangeAspect="1"/>
              </p:cNvSpPr>
              <p:nvPr/>
            </p:nvSpPr>
            <p:spPr>
              <a:xfrm>
                <a:off x="687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31" name="矩形 30"/>
              <p:cNvSpPr>
                <a:spLocks noChangeAspect="1"/>
              </p:cNvSpPr>
              <p:nvPr/>
            </p:nvSpPr>
            <p:spPr>
              <a:xfrm>
                <a:off x="723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</p:grpSp>
        <p:grpSp>
          <p:nvGrpSpPr>
            <p:cNvPr id="32" name="组 31"/>
            <p:cNvGrpSpPr/>
            <p:nvPr/>
          </p:nvGrpSpPr>
          <p:grpSpPr>
            <a:xfrm>
              <a:off x="5076055" y="4282615"/>
              <a:ext cx="2520000" cy="360000"/>
              <a:chOff x="5076055" y="3562615"/>
              <a:chExt cx="2520000" cy="360000"/>
            </a:xfrm>
          </p:grpSpPr>
          <p:sp>
            <p:nvSpPr>
              <p:cNvPr id="33" name="矩形 32"/>
              <p:cNvSpPr>
                <a:spLocks noChangeAspect="1"/>
              </p:cNvSpPr>
              <p:nvPr/>
            </p:nvSpPr>
            <p:spPr>
              <a:xfrm>
                <a:off x="507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34" name="矩形 33"/>
              <p:cNvSpPr>
                <a:spLocks noChangeAspect="1"/>
              </p:cNvSpPr>
              <p:nvPr/>
            </p:nvSpPr>
            <p:spPr>
              <a:xfrm>
                <a:off x="543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35" name="矩形 34"/>
              <p:cNvSpPr>
                <a:spLocks noChangeAspect="1"/>
              </p:cNvSpPr>
              <p:nvPr/>
            </p:nvSpPr>
            <p:spPr>
              <a:xfrm>
                <a:off x="579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36" name="矩形 35"/>
              <p:cNvSpPr>
                <a:spLocks noChangeAspect="1"/>
              </p:cNvSpPr>
              <p:nvPr/>
            </p:nvSpPr>
            <p:spPr>
              <a:xfrm>
                <a:off x="615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37" name="矩形 36"/>
              <p:cNvSpPr>
                <a:spLocks noChangeAspect="1"/>
              </p:cNvSpPr>
              <p:nvPr/>
            </p:nvSpPr>
            <p:spPr>
              <a:xfrm>
                <a:off x="6516055" y="3562615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38" name="矩形 37"/>
              <p:cNvSpPr>
                <a:spLocks noChangeAspect="1"/>
              </p:cNvSpPr>
              <p:nvPr/>
            </p:nvSpPr>
            <p:spPr>
              <a:xfrm>
                <a:off x="687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39" name="矩形 38"/>
              <p:cNvSpPr>
                <a:spLocks noChangeAspect="1"/>
              </p:cNvSpPr>
              <p:nvPr/>
            </p:nvSpPr>
            <p:spPr>
              <a:xfrm>
                <a:off x="723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</p:grpSp>
        <p:grpSp>
          <p:nvGrpSpPr>
            <p:cNvPr id="40" name="组 39"/>
            <p:cNvGrpSpPr/>
            <p:nvPr/>
          </p:nvGrpSpPr>
          <p:grpSpPr>
            <a:xfrm>
              <a:off x="5076055" y="4642615"/>
              <a:ext cx="2520000" cy="360000"/>
              <a:chOff x="5076055" y="3562615"/>
              <a:chExt cx="2520000" cy="360000"/>
            </a:xfrm>
          </p:grpSpPr>
          <p:sp>
            <p:nvSpPr>
              <p:cNvPr id="41" name="矩形 40"/>
              <p:cNvSpPr>
                <a:spLocks noChangeAspect="1"/>
              </p:cNvSpPr>
              <p:nvPr/>
            </p:nvSpPr>
            <p:spPr>
              <a:xfrm>
                <a:off x="5076055" y="3562615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42" name="矩形 41"/>
              <p:cNvSpPr>
                <a:spLocks noChangeAspect="1"/>
              </p:cNvSpPr>
              <p:nvPr/>
            </p:nvSpPr>
            <p:spPr>
              <a:xfrm>
                <a:off x="543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43" name="矩形 42"/>
              <p:cNvSpPr>
                <a:spLocks noChangeAspect="1"/>
              </p:cNvSpPr>
              <p:nvPr/>
            </p:nvSpPr>
            <p:spPr>
              <a:xfrm>
                <a:off x="579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44" name="矩形 43"/>
              <p:cNvSpPr>
                <a:spLocks noChangeAspect="1"/>
              </p:cNvSpPr>
              <p:nvPr/>
            </p:nvSpPr>
            <p:spPr>
              <a:xfrm>
                <a:off x="615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45" name="矩形 44"/>
              <p:cNvSpPr>
                <a:spLocks noChangeAspect="1"/>
              </p:cNvSpPr>
              <p:nvPr/>
            </p:nvSpPr>
            <p:spPr>
              <a:xfrm>
                <a:off x="651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46" name="矩形 45"/>
              <p:cNvSpPr>
                <a:spLocks noChangeAspect="1"/>
              </p:cNvSpPr>
              <p:nvPr/>
            </p:nvSpPr>
            <p:spPr>
              <a:xfrm>
                <a:off x="687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47" name="矩形 46"/>
              <p:cNvSpPr>
                <a:spLocks noChangeAspect="1"/>
              </p:cNvSpPr>
              <p:nvPr/>
            </p:nvSpPr>
            <p:spPr>
              <a:xfrm>
                <a:off x="723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</p:grpSp>
        <p:grpSp>
          <p:nvGrpSpPr>
            <p:cNvPr id="48" name="组 47"/>
            <p:cNvGrpSpPr/>
            <p:nvPr/>
          </p:nvGrpSpPr>
          <p:grpSpPr>
            <a:xfrm>
              <a:off x="5076055" y="5002615"/>
              <a:ext cx="2520000" cy="360000"/>
              <a:chOff x="5076055" y="3562615"/>
              <a:chExt cx="2520000" cy="360000"/>
            </a:xfrm>
          </p:grpSpPr>
          <p:sp>
            <p:nvSpPr>
              <p:cNvPr id="49" name="矩形 48"/>
              <p:cNvSpPr>
                <a:spLocks noChangeAspect="1"/>
              </p:cNvSpPr>
              <p:nvPr/>
            </p:nvSpPr>
            <p:spPr>
              <a:xfrm>
                <a:off x="507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50" name="矩形 49"/>
              <p:cNvSpPr>
                <a:spLocks noChangeAspect="1"/>
              </p:cNvSpPr>
              <p:nvPr/>
            </p:nvSpPr>
            <p:spPr>
              <a:xfrm>
                <a:off x="543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51" name="矩形 50"/>
              <p:cNvSpPr>
                <a:spLocks noChangeAspect="1"/>
              </p:cNvSpPr>
              <p:nvPr/>
            </p:nvSpPr>
            <p:spPr>
              <a:xfrm>
                <a:off x="579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52" name="矩形 51"/>
              <p:cNvSpPr>
                <a:spLocks noChangeAspect="1"/>
              </p:cNvSpPr>
              <p:nvPr/>
            </p:nvSpPr>
            <p:spPr>
              <a:xfrm>
                <a:off x="615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53" name="矩形 52"/>
              <p:cNvSpPr>
                <a:spLocks noChangeAspect="1"/>
              </p:cNvSpPr>
              <p:nvPr/>
            </p:nvSpPr>
            <p:spPr>
              <a:xfrm>
                <a:off x="651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54" name="矩形 53"/>
              <p:cNvSpPr>
                <a:spLocks noChangeAspect="1"/>
              </p:cNvSpPr>
              <p:nvPr/>
            </p:nvSpPr>
            <p:spPr>
              <a:xfrm>
                <a:off x="687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55" name="矩形 54"/>
              <p:cNvSpPr>
                <a:spLocks noChangeAspect="1"/>
              </p:cNvSpPr>
              <p:nvPr/>
            </p:nvSpPr>
            <p:spPr>
              <a:xfrm>
                <a:off x="723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</p:grpSp>
        <p:grpSp>
          <p:nvGrpSpPr>
            <p:cNvPr id="56" name="组 55"/>
            <p:cNvGrpSpPr/>
            <p:nvPr/>
          </p:nvGrpSpPr>
          <p:grpSpPr>
            <a:xfrm>
              <a:off x="5076055" y="5362615"/>
              <a:ext cx="2520000" cy="360000"/>
              <a:chOff x="5076055" y="3562615"/>
              <a:chExt cx="2520000" cy="360000"/>
            </a:xfrm>
          </p:grpSpPr>
          <p:sp>
            <p:nvSpPr>
              <p:cNvPr id="57" name="矩形 56"/>
              <p:cNvSpPr>
                <a:spLocks noChangeAspect="1"/>
              </p:cNvSpPr>
              <p:nvPr/>
            </p:nvSpPr>
            <p:spPr>
              <a:xfrm>
                <a:off x="507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58" name="矩形 57"/>
              <p:cNvSpPr>
                <a:spLocks noChangeAspect="1"/>
              </p:cNvSpPr>
              <p:nvPr/>
            </p:nvSpPr>
            <p:spPr>
              <a:xfrm>
                <a:off x="543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59" name="矩形 58"/>
              <p:cNvSpPr>
                <a:spLocks noChangeAspect="1"/>
              </p:cNvSpPr>
              <p:nvPr/>
            </p:nvSpPr>
            <p:spPr>
              <a:xfrm>
                <a:off x="579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60" name="矩形 59"/>
              <p:cNvSpPr>
                <a:spLocks noChangeAspect="1"/>
              </p:cNvSpPr>
              <p:nvPr/>
            </p:nvSpPr>
            <p:spPr>
              <a:xfrm>
                <a:off x="615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61" name="矩形 60"/>
              <p:cNvSpPr>
                <a:spLocks noChangeAspect="1"/>
              </p:cNvSpPr>
              <p:nvPr/>
            </p:nvSpPr>
            <p:spPr>
              <a:xfrm>
                <a:off x="651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62" name="矩形 61"/>
              <p:cNvSpPr>
                <a:spLocks noChangeAspect="1"/>
              </p:cNvSpPr>
              <p:nvPr/>
            </p:nvSpPr>
            <p:spPr>
              <a:xfrm>
                <a:off x="687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63" name="矩形 62"/>
              <p:cNvSpPr>
                <a:spLocks noChangeAspect="1"/>
              </p:cNvSpPr>
              <p:nvPr/>
            </p:nvSpPr>
            <p:spPr>
              <a:xfrm>
                <a:off x="723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</p:grpSp>
        <p:grpSp>
          <p:nvGrpSpPr>
            <p:cNvPr id="64" name="组 63"/>
            <p:cNvGrpSpPr/>
            <p:nvPr/>
          </p:nvGrpSpPr>
          <p:grpSpPr>
            <a:xfrm>
              <a:off x="5076055" y="5722616"/>
              <a:ext cx="2520000" cy="360000"/>
              <a:chOff x="5076055" y="3562615"/>
              <a:chExt cx="2520000" cy="360000"/>
            </a:xfrm>
          </p:grpSpPr>
          <p:sp>
            <p:nvSpPr>
              <p:cNvPr id="65" name="矩形 64"/>
              <p:cNvSpPr>
                <a:spLocks noChangeAspect="1"/>
              </p:cNvSpPr>
              <p:nvPr/>
            </p:nvSpPr>
            <p:spPr>
              <a:xfrm>
                <a:off x="507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66" name="矩形 65"/>
              <p:cNvSpPr>
                <a:spLocks noChangeAspect="1"/>
              </p:cNvSpPr>
              <p:nvPr/>
            </p:nvSpPr>
            <p:spPr>
              <a:xfrm>
                <a:off x="543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67" name="矩形 66"/>
              <p:cNvSpPr>
                <a:spLocks noChangeAspect="1"/>
              </p:cNvSpPr>
              <p:nvPr/>
            </p:nvSpPr>
            <p:spPr>
              <a:xfrm>
                <a:off x="579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68" name="矩形 67"/>
              <p:cNvSpPr>
                <a:spLocks noChangeAspect="1"/>
              </p:cNvSpPr>
              <p:nvPr/>
            </p:nvSpPr>
            <p:spPr>
              <a:xfrm>
                <a:off x="615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69" name="矩形 68"/>
              <p:cNvSpPr>
                <a:spLocks noChangeAspect="1"/>
              </p:cNvSpPr>
              <p:nvPr/>
            </p:nvSpPr>
            <p:spPr>
              <a:xfrm>
                <a:off x="651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70" name="矩形 69"/>
              <p:cNvSpPr>
                <a:spLocks noChangeAspect="1"/>
              </p:cNvSpPr>
              <p:nvPr/>
            </p:nvSpPr>
            <p:spPr>
              <a:xfrm>
                <a:off x="687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  <p:sp>
            <p:nvSpPr>
              <p:cNvPr id="71" name="矩形 70"/>
              <p:cNvSpPr>
                <a:spLocks noChangeAspect="1"/>
              </p:cNvSpPr>
              <p:nvPr/>
            </p:nvSpPr>
            <p:spPr>
              <a:xfrm>
                <a:off x="7236055" y="3562615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71222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Model Parameters</a:t>
            </a:r>
          </a:p>
          <a:p>
            <a:pPr lvl="1"/>
            <a:r>
              <a:rPr kumimoji="1" lang="en-US" altLang="zh-CN" dirty="0" smtClean="0"/>
              <a:t>Number of Layers: </a:t>
            </a:r>
            <a:r>
              <a:rPr kumimoji="1" lang="en-US" altLang="zh-CN" i="1" dirty="0" smtClean="0"/>
              <a:t>L</a:t>
            </a:r>
          </a:p>
          <a:p>
            <a:pPr lvl="1"/>
            <a:r>
              <a:rPr kumimoji="1" lang="en-US" altLang="zh-CN" dirty="0"/>
              <a:t>Number </a:t>
            </a:r>
            <a:r>
              <a:rPr kumimoji="1" lang="en-US" altLang="zh-CN"/>
              <a:t>of </a:t>
            </a:r>
            <a:r>
              <a:rPr kumimoji="1" lang="en-US" altLang="zh-CN" smtClean="0"/>
              <a:t>Neurons per layer: </a:t>
            </a:r>
            <a:r>
              <a:rPr kumimoji="1" lang="en-US" altLang="zh-CN" i="1" dirty="0" smtClean="0"/>
              <a:t>N</a:t>
            </a:r>
            <a:r>
              <a:rPr kumimoji="1" lang="en-US" altLang="zh-CN" dirty="0" smtClean="0"/>
              <a:t> (average</a:t>
            </a:r>
            <a:r>
              <a:rPr kumimoji="1" lang="en-US" altLang="zh-CN" dirty="0"/>
              <a:t>)</a:t>
            </a:r>
            <a:endParaRPr kumimoji="1" lang="en-US" altLang="zh-CN" i="1" dirty="0" smtClean="0"/>
          </a:p>
          <a:p>
            <a:pPr lvl="1"/>
            <a:r>
              <a:rPr kumimoji="1" lang="en-US" altLang="zh-CN" dirty="0" smtClean="0"/>
              <a:t>Size of Kernels: </a:t>
            </a:r>
            <a:r>
              <a:rPr kumimoji="1" lang="en-US" altLang="zh-CN" i="1" dirty="0" smtClean="0"/>
              <a:t>K</a:t>
            </a:r>
            <a:r>
              <a:rPr kumimoji="1" lang="en-US" altLang="zh-CN" dirty="0" smtClean="0"/>
              <a:t> (average)</a:t>
            </a:r>
          </a:p>
          <a:p>
            <a:r>
              <a:rPr kumimoji="1" lang="en-US" altLang="zh-CN" dirty="0" smtClean="0"/>
              <a:t>Text Length: </a:t>
            </a:r>
            <a:r>
              <a:rPr kumimoji="1" lang="en-US" altLang="zh-CN" i="1" dirty="0"/>
              <a:t>T</a:t>
            </a:r>
            <a:endParaRPr kumimoji="1" lang="en-US" altLang="zh-CN" i="1" dirty="0" smtClean="0"/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Convolution Time Complexity: O(</a:t>
            </a:r>
            <a:r>
              <a:rPr kumimoji="1" lang="en-US" altLang="zh-CN" i="1" dirty="0" smtClean="0">
                <a:latin typeface="Arial" charset="0"/>
                <a:ea typeface="Arial" charset="0"/>
                <a:cs typeface="Arial" charset="0"/>
              </a:rPr>
              <a:t>LNK</a:t>
            </a:r>
            <a:r>
              <a:rPr kumimoji="1" lang="en-US" altLang="zh-CN" i="1" baseline="30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1" lang="en-US" altLang="zh-CN" i="1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zh-CN" baseline="30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kumimoji="1" lang="en-US" altLang="zh-CN" i="1" dirty="0" smtClean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i="1" dirty="0" smtClean="0">
                <a:latin typeface="Arial" charset="0"/>
                <a:ea typeface="Arial" charset="0"/>
                <a:cs typeface="Arial" charset="0"/>
              </a:rPr>
              <a:t>N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i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typically grow as </a:t>
            </a:r>
            <a:r>
              <a:rPr kumimoji="1" lang="en-US" altLang="zh-CN" i="1" dirty="0" smtClean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grows</a:t>
            </a: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Can use FFT for fast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convolution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computation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29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br>
              <a:rPr kumimoji="1" lang="en-US" altLang="zh-CN" dirty="0" smtClean="0"/>
            </a:br>
            <a:r>
              <a:rPr kumimoji="1" lang="en-US" altLang="zh-CN" sz="2400" b="0" dirty="0" smtClean="0"/>
              <a:t>Discussion</a:t>
            </a:r>
            <a:endParaRPr kumimoji="1"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3732141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pPr lvl="1"/>
            <a:r>
              <a:rPr lang="en-GB" dirty="0" smtClean="0"/>
              <a:t>Text Matching</a:t>
            </a:r>
          </a:p>
          <a:p>
            <a:pPr lvl="1"/>
            <a:r>
              <a:rPr lang="en-GB" dirty="0" smtClean="0"/>
              <a:t>Image Recognition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Model: 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MatchPyramid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006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30</a:t>
            </a:fld>
            <a:endParaRPr lang="en-GB" dirty="0"/>
          </a:p>
        </p:txBody>
      </p:sp>
      <p:sp>
        <p:nvSpPr>
          <p:cNvPr id="5" name="文本框 4"/>
          <p:cNvSpPr txBox="1"/>
          <p:nvPr/>
        </p:nvSpPr>
        <p:spPr>
          <a:xfrm>
            <a:off x="3407258" y="2628781"/>
            <a:ext cx="23294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 smtClean="0"/>
              <a:t>Thank you!</a:t>
            </a:r>
          </a:p>
          <a:p>
            <a:pPr algn="ctr"/>
            <a:r>
              <a:rPr kumimoji="1" lang="en-US" altLang="zh-CN" sz="4800" b="1" dirty="0" smtClean="0"/>
              <a:t>Q&amp;A</a:t>
            </a:r>
          </a:p>
          <a:p>
            <a:pPr algn="ctr"/>
            <a:r>
              <a:rPr kumimoji="1" lang="en-US" altLang="zh-CN" dirty="0" smtClean="0"/>
              <a:t>zuli@student.ethz.ch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932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672001" y="2977941"/>
            <a:ext cx="1800000" cy="180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2400" dirty="0" smtClean="0"/>
              <a:t>Text Matching</a:t>
            </a: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3672001" y="1177941"/>
            <a:ext cx="1800000" cy="180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zh-CN" dirty="0" smtClean="0"/>
              <a:t>Machine</a:t>
            </a:r>
          </a:p>
          <a:p>
            <a:pPr algn="ctr"/>
            <a:r>
              <a:rPr kumimoji="1" lang="en-US" altLang="zh-CN" dirty="0" smtClean="0"/>
              <a:t>Translation</a:t>
            </a:r>
            <a:endParaRPr kumimoji="1" lang="en-US" altLang="zh-CN" dirty="0"/>
          </a:p>
          <a:p>
            <a:pPr algn="ctr"/>
            <a:r>
              <a:rPr kumimoji="1" lang="en-US" altLang="zh-CN" sz="1200" dirty="0" smtClean="0"/>
              <a:t>[Brown </a:t>
            </a:r>
            <a:r>
              <a:rPr kumimoji="1" lang="en-US" altLang="zh-CN" sz="1200" dirty="0"/>
              <a:t>et al. </a:t>
            </a:r>
            <a:r>
              <a:rPr kumimoji="1" lang="en-US" altLang="zh-CN" sz="1200" dirty="0" smtClean="0"/>
              <a:t>1993</a:t>
            </a:r>
            <a:r>
              <a:rPr kumimoji="1" lang="en-US" altLang="zh-CN" sz="1200" dirty="0"/>
              <a:t>]</a:t>
            </a:r>
            <a:endParaRPr kumimoji="1" lang="en-US" altLang="zh-CN" sz="1200" dirty="0" smtClean="0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960099" y="2421095"/>
            <a:ext cx="1800000" cy="180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zh-CN" dirty="0" smtClean="0"/>
              <a:t>Document</a:t>
            </a:r>
          </a:p>
          <a:p>
            <a:pPr algn="ctr"/>
            <a:r>
              <a:rPr kumimoji="1" lang="en-US" altLang="zh-CN" dirty="0" smtClean="0"/>
              <a:t>Retrieval</a:t>
            </a:r>
            <a:endParaRPr kumimoji="1" lang="en-US" altLang="zh-CN" dirty="0"/>
          </a:p>
          <a:p>
            <a:pPr algn="ctr"/>
            <a:r>
              <a:rPr kumimoji="1" lang="en-US" altLang="zh-CN" sz="1200" dirty="0" smtClean="0"/>
              <a:t>[Li and Xu 2014]</a:t>
            </a: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2613987" y="4434110"/>
            <a:ext cx="1800000" cy="180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zh-CN" dirty="0" smtClean="0"/>
              <a:t>Dialogue</a:t>
            </a:r>
            <a:endParaRPr kumimoji="1" lang="en-US" altLang="zh-CN" dirty="0"/>
          </a:p>
          <a:p>
            <a:pPr algn="ctr"/>
            <a:r>
              <a:rPr kumimoji="1" lang="en-US" altLang="zh-CN" sz="1200" dirty="0" smtClean="0"/>
              <a:t>[Lu and Li 2013]</a:t>
            </a: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5383902" y="2421402"/>
            <a:ext cx="1800000" cy="180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zh-CN" dirty="0" smtClean="0"/>
              <a:t>Question</a:t>
            </a:r>
          </a:p>
          <a:p>
            <a:pPr algn="ctr"/>
            <a:r>
              <a:rPr kumimoji="1" lang="en-US" altLang="zh-CN" dirty="0" smtClean="0"/>
              <a:t>Answering</a:t>
            </a:r>
            <a:endParaRPr kumimoji="1" lang="en-US" altLang="zh-CN" dirty="0"/>
          </a:p>
          <a:p>
            <a:pPr algn="ctr"/>
            <a:r>
              <a:rPr kumimoji="1" lang="en-US" altLang="zh-CN" sz="1200" dirty="0"/>
              <a:t>[Xue, Jeon, </a:t>
            </a:r>
            <a:r>
              <a:rPr kumimoji="1" lang="en-US" altLang="zh-CN" sz="1200" dirty="0" smtClean="0"/>
              <a:t>and</a:t>
            </a:r>
          </a:p>
          <a:p>
            <a:pPr algn="ctr"/>
            <a:r>
              <a:rPr kumimoji="1" lang="en-US" altLang="zh-CN" sz="1200" dirty="0" smtClean="0"/>
              <a:t>Croft </a:t>
            </a:r>
            <a:r>
              <a:rPr kumimoji="1" lang="en-US" altLang="zh-CN" sz="1200" dirty="0"/>
              <a:t>2008]</a:t>
            </a:r>
            <a:endParaRPr kumimoji="1" lang="en-US" altLang="zh-CN" sz="1200" dirty="0" smtClean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4730014" y="4433137"/>
            <a:ext cx="1800000" cy="1800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zh-CN" dirty="0" smtClean="0"/>
              <a:t>Paraphrase</a:t>
            </a:r>
          </a:p>
          <a:p>
            <a:pPr algn="ctr"/>
            <a:r>
              <a:rPr kumimoji="1" lang="en-US" altLang="zh-CN" dirty="0" smtClean="0"/>
              <a:t>Identification</a:t>
            </a:r>
            <a:endParaRPr kumimoji="1" lang="en-US" altLang="zh-CN" dirty="0"/>
          </a:p>
          <a:p>
            <a:pPr algn="ctr"/>
            <a:r>
              <a:rPr kumimoji="1" lang="en-US" altLang="zh-CN" sz="1200" dirty="0"/>
              <a:t>[Socher et al. 2011]</a:t>
            </a:r>
            <a:endParaRPr kumimoji="1" lang="en-US" altLang="zh-CN" sz="12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en-US" altLang="zh-CN" dirty="0"/>
              <a:t>Introduction</a:t>
            </a:r>
            <a:br>
              <a:rPr kumimoji="1" lang="en-US" altLang="zh-CN" dirty="0"/>
            </a:br>
            <a:r>
              <a:rPr kumimoji="1" lang="en-US" altLang="zh-CN" sz="2400" b="0" dirty="0"/>
              <a:t>Text </a:t>
            </a:r>
            <a:r>
              <a:rPr kumimoji="1" lang="en-US" altLang="zh-CN" sz="2400" b="0" dirty="0" smtClean="0"/>
              <a:t>Matching: Applications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9973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Example: Paraphrase Identification</a:t>
            </a:r>
            <a:endParaRPr kumimoji="1" lang="en-US" altLang="zh-CN" dirty="0"/>
          </a:p>
          <a:p>
            <a:pPr lvl="1"/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Down the ages noodles and dumplings were famous Chinese food.</a:t>
            </a:r>
          </a:p>
          <a:p>
            <a:pPr lvl="1"/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Down the ages dumplings and noodles were popular in China.</a:t>
            </a: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4"/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4"/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4"/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br>
              <a:rPr kumimoji="1" lang="en-US" altLang="zh-CN" dirty="0"/>
            </a:br>
            <a:r>
              <a:rPr kumimoji="1" lang="en-US" altLang="zh-CN" sz="2400" b="0" dirty="0" smtClean="0"/>
              <a:t>Text Matching: Measurement</a:t>
            </a:r>
            <a:endParaRPr kumimoji="1" lang="zh-CN" altLang="en-US" sz="2400" dirty="0"/>
          </a:p>
        </p:txBody>
      </p:sp>
      <p:grpSp>
        <p:nvGrpSpPr>
          <p:cNvPr id="7" name="组 6"/>
          <p:cNvGrpSpPr/>
          <p:nvPr/>
        </p:nvGrpSpPr>
        <p:grpSpPr>
          <a:xfrm>
            <a:off x="1043608" y="3501008"/>
            <a:ext cx="3835400" cy="1706736"/>
            <a:chOff x="1043608" y="3501008"/>
            <a:chExt cx="3835400" cy="170673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501008"/>
              <a:ext cx="2362200" cy="4826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093245"/>
              <a:ext cx="2159000" cy="4826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3835400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654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Traditional Models: </a:t>
            </a:r>
            <a:r>
              <a:rPr kumimoji="1" lang="en-US" altLang="zh-CN" b="1" i="1" dirty="0" smtClean="0"/>
              <a:t>Design Features</a:t>
            </a:r>
          </a:p>
          <a:p>
            <a:pPr lvl="1"/>
            <a:r>
              <a:rPr kumimoji="1" lang="en-US" altLang="zh-CN" dirty="0" smtClean="0"/>
              <a:t>TF-IDF  |  BM25  |  LDA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|  Learning to Rank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Deep Models: </a:t>
            </a:r>
            <a:r>
              <a:rPr kumimoji="1" lang="en-US" altLang="zh-CN" b="1" i="1" dirty="0" smtClean="0"/>
              <a:t>Learn Features</a:t>
            </a:r>
          </a:p>
          <a:p>
            <a:pPr lvl="1"/>
            <a:r>
              <a:rPr kumimoji="1" lang="en-US" altLang="zh-CN" dirty="0" smtClean="0"/>
              <a:t>Siamese Framework: </a:t>
            </a:r>
            <a:br>
              <a:rPr kumimoji="1" lang="en-US" altLang="zh-CN" dirty="0" smtClean="0"/>
            </a:br>
            <a:r>
              <a:rPr kumimoji="1" lang="en-US" altLang="zh-CN" dirty="0" smtClean="0"/>
              <a:t>DSSM  |  CDSSM  |  ARC-I</a:t>
            </a:r>
          </a:p>
          <a:p>
            <a:pPr lvl="4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Complex Matching Patterns:</a:t>
            </a:r>
            <a:br>
              <a:rPr kumimoji="1" lang="en-US" altLang="zh-CN" dirty="0" smtClean="0"/>
            </a:br>
            <a:r>
              <a:rPr kumimoji="1" lang="en-US" altLang="zh-CN" dirty="0" smtClean="0"/>
              <a:t>uRAE  |  DeepMatch  |  ARC-II</a:t>
            </a:r>
            <a:br>
              <a:rPr kumimoji="1" lang="en-US" altLang="zh-CN" dirty="0" smtClean="0"/>
            </a:br>
            <a:r>
              <a:rPr kumimoji="1" lang="en-US" altLang="zh-CN" b="1" u="sng" dirty="0" smtClean="0"/>
              <a:t>MatchPyramid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br>
              <a:rPr kumimoji="1" lang="en-US" altLang="zh-CN" dirty="0"/>
            </a:br>
            <a:r>
              <a:rPr kumimoji="1" lang="en-US" altLang="zh-CN" sz="2400" b="0" dirty="0" smtClean="0"/>
              <a:t>Text Matching: Related Work</a:t>
            </a:r>
            <a:endParaRPr kumimoji="1"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34" y="2996952"/>
            <a:ext cx="3371006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75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Convolutional Neural Network (CNN) </a:t>
            </a:r>
            <a:r>
              <a:rPr kumimoji="1" lang="en-US" altLang="zh-CN" sz="1400" dirty="0" smtClean="0"/>
              <a:t>[LeCun </a:t>
            </a:r>
            <a:r>
              <a:rPr kumimoji="1" lang="en-US" altLang="zh-CN" sz="1400" dirty="0"/>
              <a:t>et al. </a:t>
            </a:r>
            <a:r>
              <a:rPr kumimoji="1" lang="en-US" altLang="zh-CN" sz="1400" dirty="0" smtClean="0"/>
              <a:t>1998]</a:t>
            </a:r>
          </a:p>
          <a:p>
            <a:r>
              <a:rPr kumimoji="1" lang="en-US" altLang="zh-CN" dirty="0" smtClean="0"/>
              <a:t>Layer-by-layer Composition </a:t>
            </a:r>
            <a:r>
              <a:rPr kumimoji="1" lang="en-US" altLang="zh-CN" sz="1400" dirty="0" smtClean="0"/>
              <a:t>[Girshick </a:t>
            </a:r>
            <a:r>
              <a:rPr kumimoji="1" lang="en-US" altLang="zh-CN" sz="1400" dirty="0"/>
              <a:t>et al. </a:t>
            </a:r>
            <a:r>
              <a:rPr kumimoji="1" lang="en-US" altLang="zh-CN" sz="1400" dirty="0" smtClean="0"/>
              <a:t>2014]</a:t>
            </a:r>
            <a:endParaRPr kumimoji="1" lang="zh-CN" altLang="en-US" sz="1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br>
              <a:rPr kumimoji="1" lang="en-US" altLang="zh-CN" dirty="0"/>
            </a:br>
            <a:r>
              <a:rPr kumimoji="1" lang="en-US" altLang="zh-CN" sz="2400" b="0" dirty="0" smtClean="0"/>
              <a:t>Image Recognition</a:t>
            </a:r>
            <a:endParaRPr kumimoji="1" lang="zh-CN" altLang="en-US" sz="2400" dirty="0"/>
          </a:p>
        </p:txBody>
      </p:sp>
      <p:pic>
        <p:nvPicPr>
          <p:cNvPr id="8" name="内容占位符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00"/>
          <a:stretch/>
        </p:blipFill>
        <p:spPr>
          <a:xfrm>
            <a:off x="323850" y="3050568"/>
            <a:ext cx="8496300" cy="21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73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dirty="0" smtClean="0"/>
              <a:t>Motivation</a:t>
            </a:r>
          </a:p>
          <a:p>
            <a:pPr lvl="1"/>
            <a:r>
              <a:rPr lang="en-GB" dirty="0" smtClean="0"/>
              <a:t>Matching Signals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ompare with Image Recognition</a:t>
            </a:r>
            <a:endParaRPr lang="en-GB" dirty="0"/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Model: 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MatchPyramid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276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Word Level Matching Signals (</a:t>
            </a:r>
            <a:r>
              <a:rPr kumimoji="1" lang="en-US" altLang="zh-CN" dirty="0" smtClean="0"/>
              <a:t>identical, similar)</a:t>
            </a:r>
            <a:endParaRPr kumimoji="1" lang="zh-CN" altLang="en-US" dirty="0" smtClean="0"/>
          </a:p>
          <a:p>
            <a:r>
              <a:rPr kumimoji="1" lang="en-US" altLang="zh-CN" dirty="0" smtClean="0"/>
              <a:t>Phrase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 </a:t>
            </a:r>
            <a:r>
              <a:rPr kumimoji="1" lang="en-US" altLang="zh-CN" dirty="0"/>
              <a:t>Matching </a:t>
            </a:r>
            <a:r>
              <a:rPr kumimoji="1" lang="en-US" altLang="zh-CN" dirty="0" smtClean="0"/>
              <a:t>Signals (</a:t>
            </a:r>
            <a:r>
              <a:rPr kumimoji="1" lang="en-US" altLang="zh-CN" i="1" dirty="0" smtClean="0"/>
              <a:t>N</a:t>
            </a:r>
            <a:r>
              <a:rPr kumimoji="1" lang="en-US" altLang="zh-CN" dirty="0" smtClean="0"/>
              <a:t>-gram, </a:t>
            </a:r>
            <a:r>
              <a:rPr kumimoji="1" lang="en-US" altLang="zh-CN" i="1" dirty="0" smtClean="0"/>
              <a:t>N</a:t>
            </a:r>
            <a:r>
              <a:rPr kumimoji="1" lang="en-US" altLang="zh-CN" dirty="0" smtClean="0"/>
              <a:t>-term)</a:t>
            </a:r>
            <a:endParaRPr kumimoji="1" lang="zh-CN" altLang="en-US" dirty="0" smtClean="0"/>
          </a:p>
          <a:p>
            <a:r>
              <a:rPr kumimoji="1" lang="en-US" altLang="zh-CN" dirty="0" smtClean="0"/>
              <a:t>Sentence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 Matching Signals</a:t>
            </a:r>
            <a:endParaRPr kumimoji="1" lang="en-US" altLang="zh-CN" dirty="0"/>
          </a:p>
          <a:p>
            <a:r>
              <a:rPr kumimoji="1" lang="en-US" altLang="zh-CN" dirty="0" smtClean="0"/>
              <a:t>Example</a:t>
            </a:r>
          </a:p>
          <a:p>
            <a:pPr lvl="1"/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Down the ages noodles and dumplings were famous Chinese food</a:t>
            </a:r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lvl="1"/>
            <a:endParaRPr kumimoji="1" lang="en-US" altLang="zh-CN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Down the ages dumplings and noodles were popular in China.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11.04.2017</a:t>
            </a:r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Zuoyue Li</a:t>
            </a:r>
            <a:endParaRPr lang="en-GB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2400" b="0" dirty="0" smtClean="0"/>
              <a:t>Matching Signals</a:t>
            </a:r>
            <a:endParaRPr kumimoji="1" lang="zh-CN" altLang="en-US" sz="2400" dirty="0"/>
          </a:p>
        </p:txBody>
      </p:sp>
      <p:cxnSp>
        <p:nvCxnSpPr>
          <p:cNvPr id="58" name="直线连接符 57"/>
          <p:cNvCxnSpPr/>
          <p:nvPr/>
        </p:nvCxnSpPr>
        <p:spPr>
          <a:xfrm>
            <a:off x="1763688" y="4042508"/>
            <a:ext cx="0" cy="43200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2699792" y="4042508"/>
            <a:ext cx="0" cy="43200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2267744" y="4042508"/>
            <a:ext cx="0" cy="43200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4045023" y="4042508"/>
            <a:ext cx="238945" cy="43200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/>
          <p:nvPr/>
        </p:nvCxnSpPr>
        <p:spPr>
          <a:xfrm>
            <a:off x="3384113" y="4042508"/>
            <a:ext cx="1584000" cy="43200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 flipH="1">
            <a:off x="3450456" y="4042508"/>
            <a:ext cx="1368000" cy="43200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5724128" y="4042508"/>
            <a:ext cx="0" cy="43200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6372200" y="4042508"/>
            <a:ext cx="0" cy="432000"/>
          </a:xfrm>
          <a:prstGeom prst="line">
            <a:avLst/>
          </a:prstGeom>
          <a:ln w="12700" cap="sq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7214531" y="4042508"/>
            <a:ext cx="280439" cy="432000"/>
          </a:xfrm>
          <a:prstGeom prst="line">
            <a:avLst/>
          </a:prstGeom>
          <a:ln w="12700" cap="sq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403648" y="3757380"/>
            <a:ext cx="1566000" cy="288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68" name="矩形 67"/>
          <p:cNvSpPr/>
          <p:nvPr/>
        </p:nvSpPr>
        <p:spPr>
          <a:xfrm>
            <a:off x="3012904" y="3757380"/>
            <a:ext cx="2376000" cy="288000"/>
          </a:xfrm>
          <a:prstGeom prst="rect">
            <a:avLst/>
          </a:prstGeom>
          <a:noFill/>
          <a:ln>
            <a:solidFill>
              <a:srgbClr val="9105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69" name="矩形 68"/>
          <p:cNvSpPr/>
          <p:nvPr/>
        </p:nvSpPr>
        <p:spPr>
          <a:xfrm>
            <a:off x="3012904" y="4474508"/>
            <a:ext cx="2376000" cy="288000"/>
          </a:xfrm>
          <a:prstGeom prst="rect">
            <a:avLst/>
          </a:prstGeom>
          <a:noFill/>
          <a:ln>
            <a:solidFill>
              <a:srgbClr val="9105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70" name="矩形 69"/>
          <p:cNvSpPr/>
          <p:nvPr/>
        </p:nvSpPr>
        <p:spPr>
          <a:xfrm>
            <a:off x="1403648" y="4474508"/>
            <a:ext cx="1566000" cy="288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5420935" y="3754508"/>
            <a:ext cx="2700000" cy="288000"/>
          </a:xfrm>
          <a:prstGeom prst="rect">
            <a:avLst/>
          </a:prstGeom>
          <a:noFill/>
          <a:ln>
            <a:solidFill>
              <a:srgbClr val="007A9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72" name="矩形 71"/>
          <p:cNvSpPr/>
          <p:nvPr/>
        </p:nvSpPr>
        <p:spPr>
          <a:xfrm>
            <a:off x="5420935" y="4474508"/>
            <a:ext cx="2304000" cy="288000"/>
          </a:xfrm>
          <a:prstGeom prst="rect">
            <a:avLst/>
          </a:prstGeom>
          <a:noFill/>
          <a:ln>
            <a:solidFill>
              <a:srgbClr val="007A9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117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/>
      </a:spPr>
      <a:bodyPr lIns="0" tIns="0" rIns="0" bIns="0" rtlCol="0" anchor="ctr"/>
      <a:lstStyle>
        <a:defPPr algn="ctr">
          <a:defRPr kumimoji="1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Zurich 4 3</Template>
  <TotalTime>2805</TotalTime>
  <Words>3813</Words>
  <Application>Microsoft Macintosh PowerPoint</Application>
  <PresentationFormat>全屏显示(4:3)</PresentationFormat>
  <Paragraphs>562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Times New Roman</vt:lpstr>
      <vt:lpstr>Wingdings</vt:lpstr>
      <vt:lpstr>黑体</vt:lpstr>
      <vt:lpstr>宋体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Text Matching as Image Recognition</vt:lpstr>
      <vt:lpstr>Contents</vt:lpstr>
      <vt:lpstr>Contents</vt:lpstr>
      <vt:lpstr>Introduction Text Matching: Applications</vt:lpstr>
      <vt:lpstr>Introduction Text Matching: Measurement</vt:lpstr>
      <vt:lpstr>Introduction Text Matching: Related Work</vt:lpstr>
      <vt:lpstr>Introduction Image Recognition</vt:lpstr>
      <vt:lpstr>Contents</vt:lpstr>
      <vt:lpstr>Motivation Matching Signals</vt:lpstr>
      <vt:lpstr>Motivation Compare with Image Recognition</vt:lpstr>
      <vt:lpstr>Contents</vt:lpstr>
      <vt:lpstr>Model: MatchPyramid Matching Matrix: Representation</vt:lpstr>
      <vt:lpstr>Model: MatchPyramid Matching Matrix: Similarity Functions</vt:lpstr>
      <vt:lpstr>Model: MatchPyramid Matching Matrix: Images</vt:lpstr>
      <vt:lpstr>Model: MatchPyramid Hierarchical Convolution: Example</vt:lpstr>
      <vt:lpstr>Model: MatchPyramid Hierarchical Convolution: Structure</vt:lpstr>
      <vt:lpstr>Model: MatchPyramid Matching Score and Training</vt:lpstr>
      <vt:lpstr>Contents</vt:lpstr>
      <vt:lpstr>Experiments Competitor Methods</vt:lpstr>
      <vt:lpstr>Experiments Experimental Settings</vt:lpstr>
      <vt:lpstr>Experiments Experiment 1: Paraphrase Identification</vt:lpstr>
      <vt:lpstr>Experiments Experiment 1: Paraphrase Identification</vt:lpstr>
      <vt:lpstr>Experiments Experiment 2: Paper Citation Matching </vt:lpstr>
      <vt:lpstr>Experiments Experiment 2: Paper Citation Matching </vt:lpstr>
      <vt:lpstr>Experiments Experiment 2: Paper Citation Matching </vt:lpstr>
      <vt:lpstr>Contents</vt:lpstr>
      <vt:lpstr>Conclusion Contributions</vt:lpstr>
      <vt:lpstr>Conclusion Discussion</vt:lpstr>
      <vt:lpstr>Conclusion Discussion</vt:lpstr>
      <vt:lpstr>PowerPoint 演示文稿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Matching as Image Recognition</dc:title>
  <dc:creator>李作越</dc:creator>
  <cp:lastModifiedBy>李作越</cp:lastModifiedBy>
  <cp:revision>1163</cp:revision>
  <cp:lastPrinted>2017-04-11T11:00:53Z</cp:lastPrinted>
  <dcterms:created xsi:type="dcterms:W3CDTF">2017-03-15T18:46:48Z</dcterms:created>
  <dcterms:modified xsi:type="dcterms:W3CDTF">2017-04-11T19:48:31Z</dcterms:modified>
</cp:coreProperties>
</file>