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61" r:id="rId3"/>
    <p:sldId id="260" r:id="rId4"/>
    <p:sldId id="257" r:id="rId5"/>
    <p:sldId id="264" r:id="rId6"/>
    <p:sldId id="259" r:id="rId7"/>
    <p:sldId id="262" r:id="rId8"/>
    <p:sldId id="265" r:id="rId9"/>
    <p:sldId id="266" r:id="rId10"/>
    <p:sldId id="267" r:id="rId11"/>
    <p:sldId id="268" r:id="rId12"/>
    <p:sldId id="270" r:id="rId13"/>
    <p:sldId id="271" r:id="rId14"/>
    <p:sldId id="272" r:id="rId15"/>
    <p:sldId id="273" r:id="rId16"/>
    <p:sldId id="274" r:id="rId17"/>
    <p:sldId id="277" r:id="rId18"/>
    <p:sldId id="278" r:id="rId19"/>
    <p:sldId id="28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B52019-43D7-4D86-90E0-C450BF137221}">
          <p14:sldIdLst>
            <p14:sldId id="256"/>
            <p14:sldId id="261"/>
            <p14:sldId id="260"/>
            <p14:sldId id="257"/>
            <p14:sldId id="264"/>
            <p14:sldId id="259"/>
            <p14:sldId id="262"/>
            <p14:sldId id="265"/>
            <p14:sldId id="266"/>
            <p14:sldId id="267"/>
            <p14:sldId id="268"/>
            <p14:sldId id="270"/>
            <p14:sldId id="271"/>
            <p14:sldId id="272"/>
            <p14:sldId id="273"/>
            <p14:sldId id="274"/>
            <p14:sldId id="277"/>
            <p14:sldId id="278"/>
            <p14:sldId id="2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a Vinod Kumar" initials="AVK" lastIdx="3" clrIdx="0">
    <p:extLst>
      <p:ext uri="{19B8F6BF-5375-455C-9EA6-DF929625EA0E}">
        <p15:presenceInfo xmlns:p15="http://schemas.microsoft.com/office/powerpoint/2012/main" userId="bf95310288b7e9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69" d="100"/>
          <a:sy n="69" d="100"/>
        </p:scale>
        <p:origin x="89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ran Ashraf" userId="20a6e1ac36988030" providerId="LiveId" clId="{B17A59BF-8A21-4216-9A45-E8A0842B8C87}"/>
    <pc:docChg chg="modSld">
      <pc:chgData name="Kamran Ashraf" userId="20a6e1ac36988030" providerId="LiveId" clId="{B17A59BF-8A21-4216-9A45-E8A0842B8C87}" dt="2023-02-10T10:56:38.588" v="20" actId="20577"/>
      <pc:docMkLst>
        <pc:docMk/>
      </pc:docMkLst>
      <pc:sldChg chg="modSp mod">
        <pc:chgData name="Kamran Ashraf" userId="20a6e1ac36988030" providerId="LiveId" clId="{B17A59BF-8A21-4216-9A45-E8A0842B8C87}" dt="2023-02-10T10:56:38.588" v="20" actId="20577"/>
        <pc:sldMkLst>
          <pc:docMk/>
          <pc:sldMk cId="94581796" sldId="256"/>
        </pc:sldMkLst>
        <pc:spChg chg="mod">
          <ac:chgData name="Kamran Ashraf" userId="20a6e1ac36988030" providerId="LiveId" clId="{B17A59BF-8A21-4216-9A45-E8A0842B8C87}" dt="2023-02-10T10:56:38.588" v="20" actId="20577"/>
          <ac:spMkLst>
            <pc:docMk/>
            <pc:sldMk cId="94581796" sldId="256"/>
            <ac:spMk id="3" creationId="{EA9E2AF5-AD68-499D-8D90-54066C4E3FD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CCD7DBA5-4933-4A90-8340-C5D6B1321B08}" type="datetimeFigureOut">
              <a:rPr lang="en-IN" smtClean="0"/>
              <a:pPr/>
              <a:t>10-02-2023</a:t>
            </a:fld>
            <a:endParaRPr lang="en-IN"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FD241FCF-9453-4585-9F45-F4F2C2B21111}"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D7DBA5-4933-4A90-8340-C5D6B1321B08}"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CCD7DBA5-4933-4A90-8340-C5D6B1321B08}" type="datetimeFigureOut">
              <a:rPr lang="en-IN" smtClean="0"/>
              <a:pPr/>
              <a:t>10-02-2023</a:t>
            </a:fld>
            <a:endParaRPr lang="en-IN" dirty="0"/>
          </a:p>
        </p:txBody>
      </p:sp>
      <p:sp>
        <p:nvSpPr>
          <p:cNvPr id="5" name="Footer Placeholder 4"/>
          <p:cNvSpPr>
            <a:spLocks noGrp="1"/>
          </p:cNvSpPr>
          <p:nvPr>
            <p:ph type="ftr" sz="quarter" idx="11"/>
          </p:nvPr>
        </p:nvSpPr>
        <p:spPr>
          <a:xfrm>
            <a:off x="609600" y="6556248"/>
            <a:ext cx="4876800" cy="228600"/>
          </a:xfrm>
        </p:spPr>
        <p:txBody>
          <a:bodyPr/>
          <a:lstStyle/>
          <a:p>
            <a:endParaRPr lang="en-IN"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FD241FCF-9453-4585-9F45-F4F2C2B2111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D7DBA5-4933-4A90-8340-C5D6B1321B08}" type="datetimeFigureOut">
              <a:rPr lang="en-IN" smtClean="0"/>
              <a:pPr/>
              <a:t>10-02-2023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241FCF-9453-4585-9F45-F4F2C2B2111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CCD7DBA5-4933-4A90-8340-C5D6B1321B08}" type="datetimeFigureOut">
              <a:rPr lang="en-IN" smtClean="0"/>
              <a:pPr/>
              <a:t>10-02-2023</a:t>
            </a:fld>
            <a:endParaRPr lang="en-IN"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dirty="0"/>
          </a:p>
        </p:txBody>
      </p:sp>
      <p:sp>
        <p:nvSpPr>
          <p:cNvPr id="6" name="Slide Number Placeholder 5"/>
          <p:cNvSpPr>
            <a:spLocks noGrp="1"/>
          </p:cNvSpPr>
          <p:nvPr>
            <p:ph type="sldNum" sz="quarter" idx="12"/>
          </p:nvPr>
        </p:nvSpPr>
        <p:spPr>
          <a:xfrm>
            <a:off x="8978603" y="6555112"/>
            <a:ext cx="784448" cy="228600"/>
          </a:xfrm>
        </p:spPr>
        <p:txBody>
          <a:bodyPr/>
          <a:lstStyle/>
          <a:p>
            <a:fld id="{FD241FCF-9453-4585-9F45-F4F2C2B21111}"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D7DBA5-4933-4A90-8340-C5D6B1321B08}" type="datetimeFigureOut">
              <a:rPr lang="en-IN" smtClean="0"/>
              <a:pPr/>
              <a:t>10-02-2023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CD7DBA5-4933-4A90-8340-C5D6B1321B08}" type="datetimeFigureOut">
              <a:rPr lang="en-IN" smtClean="0"/>
              <a:pPr/>
              <a:t>10-02-2023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241FCF-9453-4585-9F45-F4F2C2B21111}"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CD7DBA5-4933-4A90-8340-C5D6B1321B08}" type="datetimeFigureOut">
              <a:rPr lang="en-IN" smtClean="0"/>
              <a:pPr/>
              <a:t>10-02-2023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241FCF-9453-4585-9F45-F4F2C2B2111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CD7DBA5-4933-4A90-8340-C5D6B1321B08}" type="datetimeFigureOut">
              <a:rPr lang="en-IN" smtClean="0"/>
              <a:pPr/>
              <a:t>10-02-2023</a:t>
            </a:fld>
            <a:endParaRPr lang="en-IN"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dirty="0"/>
          </a:p>
        </p:txBody>
      </p:sp>
      <p:sp>
        <p:nvSpPr>
          <p:cNvPr id="4" name="Slide Number Placeholder 3"/>
          <p:cNvSpPr>
            <a:spLocks noGrp="1"/>
          </p:cNvSpPr>
          <p:nvPr>
            <p:ph type="sldNum" sz="quarter" idx="12"/>
          </p:nvPr>
        </p:nvSpPr>
        <p:spPr/>
        <p:txBody>
          <a:bodyPr/>
          <a:lstStyle/>
          <a:p>
            <a:fld id="{FD241FCF-9453-4585-9F45-F4F2C2B2111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CD7DBA5-4933-4A90-8340-C5D6B1321B08}" type="datetimeFigureOut">
              <a:rPr lang="en-IN" smtClean="0"/>
              <a:pPr/>
              <a:t>10-02-2023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CD7DBA5-4933-4A90-8340-C5D6B1321B08}" type="datetimeFigureOut">
              <a:rPr lang="en-IN" smtClean="0"/>
              <a:pPr/>
              <a:t>10-02-2023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241FCF-9453-4585-9F45-F4F2C2B21111}" type="slidenum">
              <a:rPr lang="en-IN" smtClean="0"/>
              <a:pPr/>
              <a:t>‹#›</a:t>
            </a:fld>
            <a:endParaRPr lang="en-IN"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CCD7DBA5-4933-4A90-8340-C5D6B1321B08}" type="datetimeFigureOut">
              <a:rPr lang="en-IN" smtClean="0"/>
              <a:pPr/>
              <a:t>10-02-2023</a:t>
            </a:fld>
            <a:endParaRPr lang="en-IN"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D241FCF-9453-4585-9F45-F4F2C2B21111}"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7F0F-8DF6-49F8-B97E-A2397B475E53}"/>
              </a:ext>
            </a:extLst>
          </p:cNvPr>
          <p:cNvSpPr>
            <a:spLocks noGrp="1"/>
          </p:cNvSpPr>
          <p:nvPr>
            <p:ph type="ctrTitle"/>
          </p:nvPr>
        </p:nvSpPr>
        <p:spPr>
          <a:xfrm>
            <a:off x="684212" y="685800"/>
            <a:ext cx="10537970" cy="1282486"/>
          </a:xfrm>
        </p:spPr>
        <p:txBody>
          <a:bodyPr>
            <a:normAutofit/>
          </a:bodyPr>
          <a:lstStyle/>
          <a:p>
            <a:pPr algn="ctr"/>
            <a:r>
              <a:rPr lang="en-IN" sz="4400" dirty="0">
                <a:solidFill>
                  <a:srgbClr val="000000"/>
                </a:solidFill>
                <a:effectLst/>
                <a:latin typeface="Times New Roman" panose="02020603050405020304" pitchFamily="18" charset="0"/>
                <a:ea typeface="Calibri" panose="020F0502020204030204" pitchFamily="34" charset="0"/>
              </a:rPr>
              <a:t>CAR PRICE PREDICTION PROJECT</a:t>
            </a:r>
            <a:endParaRPr lang="en-US" altLang="zh-CN" sz="4400" b="1" spc="600" dirty="0">
              <a:solidFill>
                <a:schemeClr val="bg1"/>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endParaRPr>
          </a:p>
        </p:txBody>
      </p:sp>
      <p:sp>
        <p:nvSpPr>
          <p:cNvPr id="3" name="Subtitle 2">
            <a:extLst>
              <a:ext uri="{FF2B5EF4-FFF2-40B4-BE49-F238E27FC236}">
                <a16:creationId xmlns:a16="http://schemas.microsoft.com/office/drawing/2014/main" id="{EA9E2AF5-AD68-499D-8D90-54066C4E3FDC}"/>
              </a:ext>
            </a:extLst>
          </p:cNvPr>
          <p:cNvSpPr>
            <a:spLocks noGrp="1"/>
          </p:cNvSpPr>
          <p:nvPr>
            <p:ph type="subTitle" idx="1"/>
          </p:nvPr>
        </p:nvSpPr>
        <p:spPr>
          <a:xfrm>
            <a:off x="1630578" y="3811783"/>
            <a:ext cx="8930843" cy="1947333"/>
          </a:xfrm>
        </p:spPr>
        <p:txBody>
          <a:bodyPr/>
          <a:lstStyle/>
          <a:p>
            <a:pPr algn="r"/>
            <a:r>
              <a:rPr lang="en-US" sz="3200" b="1" i="0" dirty="0">
                <a:solidFill>
                  <a:srgbClr val="000000"/>
                </a:solidFill>
                <a:effectLst/>
                <a:latin typeface="Times New Roman" panose="02020603050405020304" pitchFamily="18" charset="0"/>
                <a:cs typeface="Times New Roman" panose="02020603050405020304" pitchFamily="18" charset="0"/>
              </a:rPr>
              <a:t>By: </a:t>
            </a:r>
          </a:p>
          <a:p>
            <a:r>
              <a:rPr lang="en-IN" sz="3200">
                <a:solidFill>
                  <a:schemeClr val="tx1"/>
                </a:solidFill>
                <a:latin typeface="Times New Roman" panose="02020603050405020304" pitchFamily="18" charset="0"/>
                <a:cs typeface="Times New Roman" panose="02020603050405020304" pitchFamily="18" charset="0"/>
              </a:rPr>
              <a:t>Kamran Ashraf</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8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2736-3A11-4EDB-A2C5-C4FCDBF9CAF5}"/>
              </a:ext>
            </a:extLst>
          </p:cNvPr>
          <p:cNvSpPr>
            <a:spLocks noGrp="1"/>
          </p:cNvSpPr>
          <p:nvPr>
            <p:ph type="title"/>
          </p:nvPr>
        </p:nvSpPr>
        <p:spPr>
          <a:xfrm>
            <a:off x="588936" y="-609600"/>
            <a:ext cx="7867677" cy="1371600"/>
          </a:xfrm>
        </p:spPr>
        <p:txBody>
          <a:bodyPr/>
          <a:lstStyle/>
          <a:p>
            <a:r>
              <a:rPr lang="en-IN" sz="24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Model/s Development and Evaluation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CEA8848F-EF37-4837-B030-E9C620E6528C}"/>
              </a:ext>
            </a:extLst>
          </p:cNvPr>
          <p:cNvSpPr>
            <a:spLocks noGrp="1" noChangeArrowheads="1"/>
          </p:cNvSpPr>
          <p:nvPr>
            <p:ph type="body" idx="2"/>
          </p:nvPr>
        </p:nvSpPr>
        <p:spPr>
          <a:xfrm>
            <a:off x="588936" y="1010653"/>
            <a:ext cx="11250138" cy="5085347"/>
          </a:xfrm>
        </p:spPr>
        <p:txBody>
          <a:bodyPr>
            <a:normAutofit/>
          </a:bodyPr>
          <a:lstStyle/>
          <a:p>
            <a:r>
              <a:rPr lang="en-US" sz="3200" i="0" dirty="0">
                <a:solidFill>
                  <a:srgbClr val="000000"/>
                </a:solidFill>
                <a:effectLst/>
                <a:latin typeface="Times New Roman" panose="02020603050405020304" pitchFamily="18" charset="0"/>
                <a:cs typeface="Times New Roman" panose="02020603050405020304" pitchFamily="18" charset="0"/>
              </a:rPr>
              <a:t>Label Encoding of categorical columns</a:t>
            </a:r>
          </a:p>
          <a:p>
            <a:pPr lvl="0"/>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4CB190-D839-5A88-9791-CDDED8AB3984}"/>
              </a:ext>
            </a:extLst>
          </p:cNvPr>
          <p:cNvPicPr>
            <a:picLocks noChangeAspect="1"/>
          </p:cNvPicPr>
          <p:nvPr/>
        </p:nvPicPr>
        <p:blipFill>
          <a:blip r:embed="rId2"/>
          <a:stretch>
            <a:fillRect/>
          </a:stretch>
        </p:blipFill>
        <p:spPr>
          <a:xfrm>
            <a:off x="735017" y="2113823"/>
            <a:ext cx="8238501" cy="3733524"/>
          </a:xfrm>
          <a:prstGeom prst="rect">
            <a:avLst/>
          </a:prstGeom>
        </p:spPr>
      </p:pic>
    </p:spTree>
    <p:extLst>
      <p:ext uri="{BB962C8B-B14F-4D97-AF65-F5344CB8AC3E}">
        <p14:creationId xmlns:p14="http://schemas.microsoft.com/office/powerpoint/2010/main" val="324448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2F2E35-9BA1-4606-9A40-9847F6F02371}"/>
              </a:ext>
            </a:extLst>
          </p:cNvPr>
          <p:cNvSpPr>
            <a:spLocks noGrp="1"/>
          </p:cNvSpPr>
          <p:nvPr>
            <p:ph type="title"/>
          </p:nvPr>
        </p:nvSpPr>
        <p:spPr>
          <a:xfrm>
            <a:off x="4830543" y="272394"/>
            <a:ext cx="4080982" cy="606972"/>
          </a:xfrm>
        </p:spPr>
        <p:txBody>
          <a:bodyPr>
            <a:normAutofit fontScale="90000"/>
          </a:bodyPr>
          <a:lstStyle/>
          <a:p>
            <a:r>
              <a:rPr lang="en-IN" dirty="0">
                <a:solidFill>
                  <a:schemeClr val="bg1"/>
                </a:solidFill>
                <a:latin typeface="Times New Roman" panose="02020603050405020304" pitchFamily="18" charset="0"/>
                <a:cs typeface="Times New Roman" panose="02020603050405020304" pitchFamily="18" charset="0"/>
              </a:rPr>
              <a:t>Checking for skewness</a:t>
            </a:r>
          </a:p>
        </p:txBody>
      </p:sp>
      <p:sp>
        <p:nvSpPr>
          <p:cNvPr id="8" name="Text Placeholder 7">
            <a:extLst>
              <a:ext uri="{FF2B5EF4-FFF2-40B4-BE49-F238E27FC236}">
                <a16:creationId xmlns:a16="http://schemas.microsoft.com/office/drawing/2014/main" id="{094EC3FE-9B55-45C6-999F-E03725A38DCB}"/>
              </a:ext>
            </a:extLst>
          </p:cNvPr>
          <p:cNvSpPr>
            <a:spLocks noGrp="1"/>
          </p:cNvSpPr>
          <p:nvPr>
            <p:ph type="body" idx="2"/>
          </p:nvPr>
        </p:nvSpPr>
        <p:spPr>
          <a:xfrm>
            <a:off x="812547" y="1036504"/>
            <a:ext cx="9369839" cy="772243"/>
          </a:xfrm>
        </p:spPr>
        <p:txBody>
          <a:bodyPr>
            <a:normAutofit/>
          </a:bodyPr>
          <a:lstStyle/>
          <a:p>
            <a:r>
              <a:rPr lang="en-IN" sz="3200" u="sng" dirty="0">
                <a:solidFill>
                  <a:srgbClr val="000000"/>
                </a:solidFill>
                <a:effectLst/>
                <a:uFill>
                  <a:solidFill>
                    <a:srgbClr val="000000"/>
                  </a:solidFill>
                </a:uFill>
                <a:latin typeface="Times New Roman" panose="02020603050405020304" pitchFamily="18" charset="0"/>
                <a:ea typeface="Calibri" panose="020F0502020204030204" pitchFamily="34" charset="0"/>
              </a:rPr>
              <a:t>Skewness in the dataset:</a:t>
            </a:r>
            <a:endParaRPr lang="en-IN" sz="3200" dirty="0">
              <a:solidFill>
                <a:srgbClr val="000000"/>
              </a:solidFill>
              <a:effectLst/>
              <a:latin typeface="Calibri" panose="020F0502020204030204" pitchFamily="34"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54997B24-8906-C28E-8C56-0496CB9B5B10}"/>
              </a:ext>
            </a:extLst>
          </p:cNvPr>
          <p:cNvPicPr>
            <a:picLocks noGrp="1" noChangeAspect="1"/>
          </p:cNvPicPr>
          <p:nvPr>
            <p:ph sz="half" idx="1"/>
          </p:nvPr>
        </p:nvPicPr>
        <p:blipFill>
          <a:blip r:embed="rId2"/>
          <a:stretch>
            <a:fillRect/>
          </a:stretch>
        </p:blipFill>
        <p:spPr>
          <a:xfrm>
            <a:off x="812548" y="1965884"/>
            <a:ext cx="4310520" cy="3855611"/>
          </a:xfrm>
          <a:prstGeom prst="rect">
            <a:avLst/>
          </a:prstGeom>
        </p:spPr>
      </p:pic>
    </p:spTree>
    <p:extLst>
      <p:ext uri="{BB962C8B-B14F-4D97-AF65-F5344CB8AC3E}">
        <p14:creationId xmlns:p14="http://schemas.microsoft.com/office/powerpoint/2010/main" val="34021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728420" y="315310"/>
            <a:ext cx="10717345" cy="693683"/>
          </a:xfrm>
        </p:spPr>
        <p:txBody>
          <a:bodyPr>
            <a:noAutofit/>
          </a:bodyPr>
          <a:lstStyle/>
          <a:p>
            <a:r>
              <a:rPr lang="en-IN" sz="2800" dirty="0">
                <a:solidFill>
                  <a:schemeClr val="bg1"/>
                </a:solidFill>
                <a:latin typeface="Times New Roman" panose="02020603050405020304" pitchFamily="18" charset="0"/>
                <a:cs typeface="Times New Roman" panose="02020603050405020304" pitchFamily="18" charset="0"/>
              </a:rPr>
              <a:t>Checking for outliers</a:t>
            </a:r>
          </a:p>
        </p:txBody>
      </p:sp>
      <p:pic>
        <p:nvPicPr>
          <p:cNvPr id="9" name="Content Placeholder 8">
            <a:extLst>
              <a:ext uri="{FF2B5EF4-FFF2-40B4-BE49-F238E27FC236}">
                <a16:creationId xmlns:a16="http://schemas.microsoft.com/office/drawing/2014/main" id="{1773E59F-FC3A-126E-9E7D-421328E472E4}"/>
              </a:ext>
            </a:extLst>
          </p:cNvPr>
          <p:cNvPicPr>
            <a:picLocks noGrp="1" noChangeAspect="1"/>
          </p:cNvPicPr>
          <p:nvPr>
            <p:ph sz="half" idx="1"/>
          </p:nvPr>
        </p:nvPicPr>
        <p:blipFill>
          <a:blip r:embed="rId2"/>
          <a:stretch>
            <a:fillRect/>
          </a:stretch>
        </p:blipFill>
        <p:spPr>
          <a:xfrm>
            <a:off x="3005368" y="2133600"/>
            <a:ext cx="4860464" cy="4371975"/>
          </a:xfrm>
          <a:prstGeom prst="rect">
            <a:avLst/>
          </a:prstGeom>
        </p:spPr>
      </p:pic>
    </p:spTree>
    <p:extLst>
      <p:ext uri="{BB962C8B-B14F-4D97-AF65-F5344CB8AC3E}">
        <p14:creationId xmlns:p14="http://schemas.microsoft.com/office/powerpoint/2010/main" val="238852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356461" y="315310"/>
            <a:ext cx="12026685" cy="1043860"/>
          </a:xfrm>
        </p:spPr>
        <p:txBody>
          <a:bodyPr>
            <a:no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 and Tools Used:</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80E730E-058F-4125-960C-B85F0FAB40F4}"/>
              </a:ext>
            </a:extLst>
          </p:cNvPr>
          <p:cNvPicPr>
            <a:picLocks noChangeAspect="1"/>
          </p:cNvPicPr>
          <p:nvPr/>
        </p:nvPicPr>
        <p:blipFill>
          <a:blip r:embed="rId2"/>
          <a:stretch>
            <a:fillRect/>
          </a:stretch>
        </p:blipFill>
        <p:spPr>
          <a:xfrm>
            <a:off x="216976" y="1087055"/>
            <a:ext cx="8291593" cy="4941786"/>
          </a:xfrm>
          <a:prstGeom prst="rect">
            <a:avLst/>
          </a:prstGeom>
        </p:spPr>
      </p:pic>
    </p:spTree>
    <p:extLst>
      <p:ext uri="{BB962C8B-B14F-4D97-AF65-F5344CB8AC3E}">
        <p14:creationId xmlns:p14="http://schemas.microsoft.com/office/powerpoint/2010/main" val="367162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1223563" y="338958"/>
            <a:ext cx="8749863" cy="871484"/>
          </a:xfrm>
        </p:spPr>
        <p:txBody>
          <a:bodyPr>
            <a:noAutofit/>
          </a:bodyPr>
          <a:lstStyle/>
          <a:p>
            <a:r>
              <a:rPr lang="en-IN" sz="2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Model/s Development and Evaluation: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758628-E845-FFF9-F9AC-49D0993E419E}"/>
              </a:ext>
            </a:extLst>
          </p:cNvPr>
          <p:cNvSpPr txBox="1"/>
          <p:nvPr/>
        </p:nvSpPr>
        <p:spPr>
          <a:xfrm>
            <a:off x="774915" y="1441342"/>
            <a:ext cx="10554346" cy="3489610"/>
          </a:xfrm>
          <a:prstGeom prst="rect">
            <a:avLst/>
          </a:prstGeom>
          <a:noFill/>
        </p:spPr>
        <p:txBody>
          <a:bodyPr wrap="square">
            <a:spAutoFit/>
          </a:bodyPr>
          <a:lstStyle/>
          <a:p>
            <a:pPr marL="342900" lvl="0" indent="-342900" algn="just" fontAlgn="base">
              <a:lnSpc>
                <a:spcPct val="106000"/>
              </a:lnSpc>
              <a:spcAft>
                <a:spcPts val="5"/>
              </a:spcAft>
              <a:buClr>
                <a:srgbClr val="000000"/>
              </a:buClr>
              <a:buSzPts val="1800"/>
              <a:buFont typeface="Arial" panose="020B0604020202020204" pitchFamily="34" charset="0"/>
              <a:buChar char="•"/>
            </a:pPr>
            <a:r>
              <a:rPr lang="en-IN" sz="24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Identification of possible problem-solving approaches</a:t>
            </a:r>
            <a:endParaRPr lang="en-IN" sz="24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63550" indent="-6350" algn="just">
              <a:lnSpc>
                <a:spcPct val="106000"/>
              </a:lnSpc>
              <a:spcAft>
                <a:spcPts val="610"/>
              </a:spcAft>
            </a:pPr>
            <a:r>
              <a:rPr lang="en-IN" sz="2400" dirty="0">
                <a:solidFill>
                  <a:srgbClr val="000000"/>
                </a:solidFill>
                <a:effectLst/>
                <a:latin typeface="Times New Roman" panose="02020603050405020304" pitchFamily="18" charset="0"/>
                <a:ea typeface="Calibri" panose="020F0502020204030204" pitchFamily="34" charset="0"/>
              </a:rPr>
              <a:t>(methods).</a:t>
            </a:r>
            <a:endParaRPr lang="en-IN" sz="2400" dirty="0">
              <a:solidFill>
                <a:srgbClr val="000000"/>
              </a:solidFill>
              <a:effectLst/>
              <a:latin typeface="Calibri" panose="020F0502020204030204" pitchFamily="34" charset="0"/>
              <a:ea typeface="Calibri" panose="020F0502020204030204" pitchFamily="34" charset="0"/>
            </a:endParaRPr>
          </a:p>
          <a:p>
            <a:pPr marL="454025" marR="4445" indent="-6350" algn="just">
              <a:lnSpc>
                <a:spcPct val="110000"/>
              </a:lnSpc>
              <a:spcAft>
                <a:spcPts val="850"/>
              </a:spcAft>
            </a:pPr>
            <a:r>
              <a:rPr lang="en-IN" sz="2400" dirty="0">
                <a:solidFill>
                  <a:srgbClr val="000000"/>
                </a:solidFill>
                <a:effectLst/>
                <a:latin typeface="Times New Roman" panose="02020603050405020304" pitchFamily="18" charset="0"/>
                <a:ea typeface="Calibri" panose="020F0502020204030204" pitchFamily="34" charset="0"/>
              </a:rPr>
              <a:t>As we already mentioned above we have continuous target variable so based on the type of variable we are using Regression approach for our model and will use some algorithms like:</a:t>
            </a:r>
            <a:endParaRPr lang="en-IN" sz="2400" dirty="0">
              <a:solidFill>
                <a:srgbClr val="000000"/>
              </a:solidFill>
              <a:effectLst/>
              <a:latin typeface="Calibri" panose="020F0502020204030204" pitchFamily="34" charset="0"/>
              <a:ea typeface="Calibri" panose="020F0502020204030204" pitchFamily="34" charset="0"/>
            </a:endParaRPr>
          </a:p>
          <a:p>
            <a:pPr marL="581025" marR="2842895" indent="-6350" algn="just">
              <a:lnSpc>
                <a:spcPct val="156000"/>
              </a:lnSpc>
              <a:spcAft>
                <a:spcPts val="850"/>
              </a:spcAft>
            </a:pPr>
            <a:r>
              <a:rPr lang="en-IN" sz="2400" dirty="0">
                <a:solidFill>
                  <a:srgbClr val="000000"/>
                </a:solidFill>
                <a:effectLst/>
                <a:latin typeface="Times New Roman" panose="02020603050405020304" pitchFamily="18" charset="0"/>
                <a:ea typeface="Calibri" panose="020F0502020204030204" pitchFamily="34" charset="0"/>
              </a:rPr>
              <a:t>Linear Regression</a:t>
            </a:r>
            <a:endParaRPr lang="en-IN" sz="2400" dirty="0">
              <a:solidFill>
                <a:srgbClr val="000000"/>
              </a:solidFill>
              <a:effectLst/>
              <a:latin typeface="Calibri" panose="020F0502020204030204" pitchFamily="34" charset="0"/>
              <a:ea typeface="Calibri" panose="020F0502020204030204" pitchFamily="34" charset="0"/>
            </a:endParaRPr>
          </a:p>
          <a:p>
            <a:pPr marL="6350" marR="2842895" indent="-6350" algn="just">
              <a:lnSpc>
                <a:spcPct val="156000"/>
              </a:lnSpc>
              <a:spcAft>
                <a:spcPts val="850"/>
              </a:spcAft>
            </a:pPr>
            <a:r>
              <a:rPr lang="en-IN" sz="2400" dirty="0">
                <a:solidFill>
                  <a:srgbClr val="000000"/>
                </a:solidFill>
                <a:effectLst/>
                <a:latin typeface="Times New Roman" panose="02020603050405020304" pitchFamily="18" charset="0"/>
                <a:ea typeface="Calibri" panose="020F0502020204030204" pitchFamily="34" charset="0"/>
              </a:rPr>
              <a:t>       Random Forest  Regression</a:t>
            </a: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0970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84213" y="377303"/>
            <a:ext cx="8199645" cy="693683"/>
          </a:xfrm>
        </p:spPr>
        <p:txBody>
          <a:bodyPr>
            <a:noAutofit/>
          </a:bodyPr>
          <a:lstStyle/>
          <a:p>
            <a:r>
              <a:rPr lang="en-IN" sz="28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Run and Evaluate selected models:</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91E8CE4-8B0B-518B-04EB-FC4367797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11" y="1548352"/>
            <a:ext cx="3561915" cy="4030559"/>
          </a:xfrm>
          <a:prstGeom prst="rect">
            <a:avLst/>
          </a:prstGeom>
        </p:spPr>
      </p:pic>
      <p:pic>
        <p:nvPicPr>
          <p:cNvPr id="11" name="Picture 10">
            <a:extLst>
              <a:ext uri="{FF2B5EF4-FFF2-40B4-BE49-F238E27FC236}">
                <a16:creationId xmlns:a16="http://schemas.microsoft.com/office/drawing/2014/main" id="{E1663617-E99F-874B-14AF-9E0B700A6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034" y="1548351"/>
            <a:ext cx="6514229" cy="4030560"/>
          </a:xfrm>
          <a:prstGeom prst="rect">
            <a:avLst/>
          </a:prstGeom>
        </p:spPr>
      </p:pic>
    </p:spTree>
    <p:extLst>
      <p:ext uri="{BB962C8B-B14F-4D97-AF65-F5344CB8AC3E}">
        <p14:creationId xmlns:p14="http://schemas.microsoft.com/office/powerpoint/2010/main" val="171200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2AB685-461E-481F-B9C5-93F0FCCBE862}"/>
              </a:ext>
            </a:extLst>
          </p:cNvPr>
          <p:cNvSpPr>
            <a:spLocks noGrp="1"/>
          </p:cNvSpPr>
          <p:nvPr>
            <p:ph type="title"/>
          </p:nvPr>
        </p:nvSpPr>
        <p:spPr>
          <a:xfrm>
            <a:off x="925854" y="278969"/>
            <a:ext cx="9816758" cy="604434"/>
          </a:xfrm>
        </p:spPr>
        <p:txBody>
          <a:bodyPr/>
          <a:lstStyle/>
          <a:p>
            <a:r>
              <a:rPr lang="en-IN" dirty="0">
                <a:solidFill>
                  <a:schemeClr val="bg1"/>
                </a:solidFill>
                <a:latin typeface="Times New Roman" panose="02020603050405020304" pitchFamily="18" charset="0"/>
                <a:cs typeface="Times New Roman" panose="02020603050405020304" pitchFamily="18" charset="0"/>
              </a:rPr>
              <a:t>Improvising the model</a:t>
            </a:r>
          </a:p>
        </p:txBody>
      </p:sp>
      <p:sp>
        <p:nvSpPr>
          <p:cNvPr id="6" name="TextBox 5">
            <a:extLst>
              <a:ext uri="{FF2B5EF4-FFF2-40B4-BE49-F238E27FC236}">
                <a16:creationId xmlns:a16="http://schemas.microsoft.com/office/drawing/2014/main" id="{E7566FDD-FBEB-06DB-2EC0-6A38AFCCB13C}"/>
              </a:ext>
            </a:extLst>
          </p:cNvPr>
          <p:cNvSpPr txBox="1"/>
          <p:nvPr/>
        </p:nvSpPr>
        <p:spPr>
          <a:xfrm>
            <a:off x="650930" y="1105789"/>
            <a:ext cx="8524067" cy="3197157"/>
          </a:xfrm>
          <a:prstGeom prst="rect">
            <a:avLst/>
          </a:prstGeom>
          <a:noFill/>
        </p:spPr>
        <p:txBody>
          <a:bodyPr wrap="square">
            <a:spAutoFit/>
          </a:bodyPr>
          <a:lstStyle/>
          <a:p>
            <a:pPr marL="342900" lvl="0" indent="-342900" fontAlgn="base">
              <a:lnSpc>
                <a:spcPct val="106000"/>
              </a:lnSpc>
              <a:spcAft>
                <a:spcPts val="850"/>
              </a:spcAft>
              <a:buClr>
                <a:srgbClr val="000000"/>
              </a:buClr>
              <a:buSzPts val="1800"/>
              <a:buFont typeface="Arial" panose="020B0604020202020204" pitchFamily="34" charset="0"/>
              <a:buChar char="•"/>
            </a:pP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Key Metrics for success in solving problem under consideration</a:t>
            </a:r>
            <a:endParaRPr lang="en-IN"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350" indent="-6350">
              <a:lnSpc>
                <a:spcPct val="106000"/>
              </a:lnSpc>
              <a:spcAft>
                <a:spcPts val="850"/>
              </a:spcAft>
            </a:pPr>
            <a:r>
              <a:rPr lang="en-IN" sz="2000" dirty="0">
                <a:solidFill>
                  <a:srgbClr val="000000"/>
                </a:solidFill>
                <a:effectLst/>
                <a:latin typeface="Times New Roman" panose="02020603050405020304" pitchFamily="18" charset="0"/>
                <a:ea typeface="Calibri" panose="020F0502020204030204" pitchFamily="34" charset="0"/>
              </a:rPr>
              <a:t> </a:t>
            </a:r>
            <a:r>
              <a:rPr lang="en-IN" sz="2000" dirty="0">
                <a:solidFill>
                  <a:srgbClr val="000000"/>
                </a:solidFill>
                <a:latin typeface="Calibri" panose="020F0502020204030204" pitchFamily="34" charset="0"/>
                <a:ea typeface="Calibri" panose="020F0502020204030204" pitchFamily="34" charset="0"/>
              </a:rPr>
              <a:t>       </a:t>
            </a:r>
            <a:r>
              <a:rPr lang="en-IN" sz="2000" dirty="0">
                <a:solidFill>
                  <a:srgbClr val="000000"/>
                </a:solidFill>
                <a:effectLst/>
                <a:latin typeface="Times New Roman" panose="02020603050405020304" pitchFamily="18" charset="0"/>
                <a:ea typeface="Calibri" panose="020F0502020204030204" pitchFamily="34" charset="0"/>
              </a:rPr>
              <a:t>In this project we have used the following methods to decide the best model:</a:t>
            </a:r>
            <a:endParaRPr lang="en-IN" sz="2000" dirty="0">
              <a:solidFill>
                <a:srgbClr val="000000"/>
              </a:solidFill>
              <a:effectLst/>
              <a:latin typeface="Calibri" panose="020F0502020204030204" pitchFamily="34" charset="0"/>
              <a:ea typeface="Calibri" panose="020F0502020204030204" pitchFamily="34" charset="0"/>
            </a:endParaRPr>
          </a:p>
          <a:p>
            <a:pPr marL="742950" marR="4445" lvl="1" indent="-285750" fontAlgn="base">
              <a:lnSpc>
                <a:spcPct val="110000"/>
              </a:lnSpc>
              <a:spcAft>
                <a:spcPts val="170"/>
              </a:spcAft>
              <a:buClr>
                <a:srgbClr val="000000"/>
              </a:buClr>
              <a:buSzPts val="1500"/>
              <a:buFont typeface="Wingdings" panose="05000000000000000000" pitchFamily="2" charset="2"/>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R2 Score</a:t>
            </a:r>
            <a:endPar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742950" marR="4445" lvl="1" indent="-285750" fontAlgn="base">
              <a:lnSpc>
                <a:spcPct val="110000"/>
              </a:lnSpc>
              <a:spcAft>
                <a:spcPts val="175"/>
              </a:spcAft>
              <a:buClr>
                <a:srgbClr val="000000"/>
              </a:buClr>
              <a:buSzPts val="1500"/>
              <a:buFont typeface="Wingdings" panose="05000000000000000000" pitchFamily="2" charset="2"/>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Mean Absolute Error</a:t>
            </a:r>
            <a:endPar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742950" marR="4445" lvl="1" indent="-285750" fontAlgn="base">
              <a:lnSpc>
                <a:spcPct val="110000"/>
              </a:lnSpc>
              <a:spcAft>
                <a:spcPts val="170"/>
              </a:spcAft>
              <a:buClr>
                <a:srgbClr val="000000"/>
              </a:buClr>
              <a:buSzPts val="1500"/>
              <a:buFont typeface="Wingdings" panose="05000000000000000000" pitchFamily="2" charset="2"/>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Root Mean Squared Error</a:t>
            </a:r>
            <a:endPar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742950" marR="4445" lvl="1" indent="-285750" fontAlgn="base">
              <a:lnSpc>
                <a:spcPct val="110000"/>
              </a:lnSpc>
              <a:spcAft>
                <a:spcPts val="150"/>
              </a:spcAft>
              <a:buClr>
                <a:srgbClr val="000000"/>
              </a:buClr>
              <a:buSzPts val="1500"/>
              <a:buFont typeface="Wingdings" panose="05000000000000000000" pitchFamily="2" charset="2"/>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Cross Validation Score</a:t>
            </a:r>
            <a:endPar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742950" marR="4445" lvl="1" indent="-285750" fontAlgn="base">
              <a:lnSpc>
                <a:spcPct val="110000"/>
              </a:lnSpc>
              <a:spcAft>
                <a:spcPts val="850"/>
              </a:spcAft>
              <a:buClr>
                <a:srgbClr val="000000"/>
              </a:buClr>
              <a:buSzPts val="1500"/>
              <a:buFont typeface="Wingdings" panose="05000000000000000000" pitchFamily="2" charset="2"/>
              <a:buChar char=""/>
            </a:pPr>
            <a:r>
              <a:rPr lang="en-IN" sz="2000" u="none" strike="noStrike" dirty="0">
                <a:solidFill>
                  <a:srgbClr val="000000"/>
                </a:solidFill>
                <a:effectLst/>
                <a:uFill>
                  <a:solidFill>
                    <a:srgbClr val="000000"/>
                  </a:solidFill>
                </a:uFill>
                <a:latin typeface="Times New Roman" panose="02020603050405020304" pitchFamily="18" charset="0"/>
                <a:ea typeface="Wingdings" panose="05000000000000000000" pitchFamily="2" charset="2"/>
                <a:cs typeface="Wingdings" panose="05000000000000000000" pitchFamily="2" charset="2"/>
              </a:rPr>
              <a:t>Standard deviation</a:t>
            </a:r>
            <a:endParaRPr lang="en-IN" sz="2000" u="none" strike="noStrike" dirty="0">
              <a:solidFill>
                <a:srgbClr val="000000"/>
              </a:solidFill>
              <a:effectLst/>
              <a:uFill>
                <a:solidFill>
                  <a:srgbClr val="000000"/>
                </a:solidFill>
              </a:uFill>
              <a:latin typeface="Wingdings" panose="05000000000000000000" pitchFamily="2" charset="2"/>
              <a:ea typeface="Wingdings" panose="05000000000000000000" pitchFamily="2" charset="2"/>
              <a:cs typeface="Wingdings" panose="05000000000000000000" pitchFamily="2" charset="2"/>
            </a:endParaRPr>
          </a:p>
          <a:p>
            <a:pPr marL="6350" indent="-6350">
              <a:lnSpc>
                <a:spcPct val="106000"/>
              </a:lnSpc>
              <a:spcAft>
                <a:spcPts val="850"/>
              </a:spcAft>
            </a:pPr>
            <a:r>
              <a:rPr lang="en-IN" sz="2000" dirty="0">
                <a:solidFill>
                  <a:srgbClr val="000000"/>
                </a:solidFill>
                <a:effectLst/>
                <a:latin typeface="Times New Roman" panose="02020603050405020304" pitchFamily="18" charset="0"/>
                <a:ea typeface="Calibri" panose="020F0502020204030204" pitchFamily="34" charset="0"/>
              </a:rPr>
              <a:t> </a:t>
            </a:r>
            <a:endParaRPr lang="en-IN" sz="2000" dirty="0">
              <a:solidFill>
                <a:srgbClr val="000000"/>
              </a:solidFill>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8939E315-B072-12FB-E026-BEE71D51BB9B}"/>
              </a:ext>
            </a:extLst>
          </p:cNvPr>
          <p:cNvPicPr>
            <a:picLocks noChangeAspect="1"/>
          </p:cNvPicPr>
          <p:nvPr/>
        </p:nvPicPr>
        <p:blipFill>
          <a:blip r:embed="rId2"/>
          <a:stretch>
            <a:fillRect/>
          </a:stretch>
        </p:blipFill>
        <p:spPr>
          <a:xfrm>
            <a:off x="925853" y="4199000"/>
            <a:ext cx="9816757" cy="2201799"/>
          </a:xfrm>
          <a:prstGeom prst="rect">
            <a:avLst/>
          </a:prstGeom>
        </p:spPr>
      </p:pic>
    </p:spTree>
    <p:extLst>
      <p:ext uri="{BB962C8B-B14F-4D97-AF65-F5344CB8AC3E}">
        <p14:creationId xmlns:p14="http://schemas.microsoft.com/office/powerpoint/2010/main" val="254392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6C5DD5-8924-4E44-AA15-F6C3B879DEF1}"/>
              </a:ext>
            </a:extLst>
          </p:cNvPr>
          <p:cNvSpPr>
            <a:spLocks noGrp="1"/>
          </p:cNvSpPr>
          <p:nvPr>
            <p:ph type="title"/>
          </p:nvPr>
        </p:nvSpPr>
        <p:spPr>
          <a:xfrm>
            <a:off x="426720" y="480446"/>
            <a:ext cx="11271294" cy="781615"/>
          </a:xfrm>
        </p:spPr>
        <p:txBody>
          <a:bodyPr>
            <a:normAutofit fontScale="90000"/>
          </a:bodyPr>
          <a:lstStyle/>
          <a:p>
            <a:r>
              <a:rPr lang="en-IN" sz="3200" b="1" i="0" dirty="0">
                <a:solidFill>
                  <a:srgbClr val="000000"/>
                </a:solidFill>
                <a:effectLst/>
                <a:latin typeface="Times New Roman" panose="02020603050405020304" pitchFamily="18" charset="0"/>
                <a:cs typeface="Times New Roman" panose="02020603050405020304" pitchFamily="18" charset="0"/>
              </a:rPr>
              <a:t>Conclusion:</a:t>
            </a:r>
            <a:br>
              <a:rPr lang="en-IN" sz="3200" b="1" i="0" dirty="0">
                <a:solidFill>
                  <a:srgbClr val="000000"/>
                </a:solidFill>
                <a:effectLst/>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D55CFF-324F-F3A5-529A-DB83E4F96881}"/>
              </a:ext>
            </a:extLst>
          </p:cNvPr>
          <p:cNvSpPr txBox="1"/>
          <p:nvPr/>
        </p:nvSpPr>
        <p:spPr>
          <a:xfrm>
            <a:off x="426719" y="1499492"/>
            <a:ext cx="11026527" cy="4158639"/>
          </a:xfrm>
          <a:prstGeom prst="rect">
            <a:avLst/>
          </a:prstGeom>
          <a:noFill/>
        </p:spPr>
        <p:txBody>
          <a:bodyPr wrap="square">
            <a:spAutoFit/>
          </a:bodyPr>
          <a:lstStyle/>
          <a:p>
            <a:pPr marL="304800" indent="-6350">
              <a:lnSpc>
                <a:spcPct val="106000"/>
              </a:lnSpc>
              <a:spcAft>
                <a:spcPts val="900"/>
              </a:spcAft>
            </a:pPr>
            <a:r>
              <a:rPr lang="en-IN" sz="2400" u="sng" dirty="0">
                <a:solidFill>
                  <a:srgbClr val="000000"/>
                </a:solidFill>
                <a:effectLst/>
                <a:uFill>
                  <a:solidFill>
                    <a:srgbClr val="000000"/>
                  </a:solidFill>
                </a:uFill>
                <a:latin typeface="Times New Roman" panose="02020603050405020304" pitchFamily="18" charset="0"/>
                <a:ea typeface="Calibri" panose="020F0502020204030204" pitchFamily="34" charset="0"/>
              </a:rPr>
              <a:t>Purchase Year:</a:t>
            </a:r>
            <a:endParaRPr lang="en-IN" sz="2400" dirty="0">
              <a:solidFill>
                <a:srgbClr val="000000"/>
              </a:solidFill>
              <a:effectLst/>
              <a:latin typeface="Calibri" panose="020F0502020204030204" pitchFamily="34" charset="0"/>
              <a:ea typeface="Calibri" panose="020F0502020204030204" pitchFamily="34" charset="0"/>
            </a:endParaRPr>
          </a:p>
          <a:p>
            <a:pPr marL="234950" marR="4445" indent="-6350">
              <a:lnSpc>
                <a:spcPct val="110000"/>
              </a:lnSpc>
              <a:spcAft>
                <a:spcPts val="850"/>
              </a:spcAft>
            </a:pPr>
            <a:r>
              <a:rPr lang="en-IN" sz="2400" dirty="0">
                <a:solidFill>
                  <a:srgbClr val="000000"/>
                </a:solidFill>
                <a:effectLst/>
                <a:latin typeface="Times New Roman" panose="02020603050405020304" pitchFamily="18" charset="0"/>
                <a:ea typeface="Calibri" panose="020F0502020204030204" pitchFamily="34" charset="0"/>
              </a:rPr>
              <a:t>Most of the cars which are listed for the re-sale belongs to the year 2010 to 2018. There was less number of cars who was listed from the year 2020, this may be due to the effect of COVID-19 pandemic on the automobile sector.</a:t>
            </a:r>
            <a:endParaRPr lang="en-IN" sz="2400" dirty="0">
              <a:solidFill>
                <a:srgbClr val="000000"/>
              </a:solidFill>
              <a:effectLst/>
              <a:latin typeface="Calibri" panose="020F0502020204030204" pitchFamily="34" charset="0"/>
              <a:ea typeface="Calibri" panose="020F0502020204030204" pitchFamily="34" charset="0"/>
            </a:endParaRPr>
          </a:p>
          <a:p>
            <a:pPr marL="304800" indent="-6350">
              <a:lnSpc>
                <a:spcPct val="106000"/>
              </a:lnSpc>
              <a:spcAft>
                <a:spcPts val="900"/>
              </a:spcAft>
            </a:pPr>
            <a:r>
              <a:rPr lang="en-IN" sz="2400" u="sng" dirty="0">
                <a:solidFill>
                  <a:srgbClr val="000000"/>
                </a:solidFill>
                <a:effectLst/>
                <a:uFill>
                  <a:solidFill>
                    <a:srgbClr val="000000"/>
                  </a:solidFill>
                </a:uFill>
                <a:latin typeface="Times New Roman" panose="02020603050405020304" pitchFamily="18" charset="0"/>
                <a:ea typeface="Calibri" panose="020F0502020204030204" pitchFamily="34" charset="0"/>
              </a:rPr>
              <a:t>Owner:</a:t>
            </a:r>
            <a:endParaRPr lang="en-IN" sz="2400" dirty="0">
              <a:solidFill>
                <a:srgbClr val="000000"/>
              </a:solidFill>
              <a:effectLst/>
              <a:latin typeface="Calibri" panose="020F0502020204030204" pitchFamily="34" charset="0"/>
              <a:ea typeface="Calibri" panose="020F0502020204030204" pitchFamily="34" charset="0"/>
            </a:endParaRPr>
          </a:p>
          <a:p>
            <a:pPr marL="234950" marR="4445" indent="-6350">
              <a:lnSpc>
                <a:spcPct val="110000"/>
              </a:lnSpc>
              <a:spcAft>
                <a:spcPts val="850"/>
              </a:spcAft>
            </a:pPr>
            <a:r>
              <a:rPr lang="en-IN" sz="2400" dirty="0">
                <a:solidFill>
                  <a:srgbClr val="000000"/>
                </a:solidFill>
                <a:effectLst/>
                <a:latin typeface="Times New Roman" panose="02020603050405020304" pitchFamily="18" charset="0"/>
                <a:ea typeface="Calibri" panose="020F0502020204030204" pitchFamily="34" charset="0"/>
              </a:rPr>
              <a:t>We can say that as the number of owners increases the price of the car decreases. This depends on the purchase year of the car also. If the car is recently purchased then the resale value is more.</a:t>
            </a:r>
            <a:endParaRPr lang="en-IN" sz="2400" dirty="0">
              <a:solidFill>
                <a:srgbClr val="000000"/>
              </a:solidFill>
              <a:effectLst/>
              <a:latin typeface="Calibri" panose="020F0502020204030204" pitchFamily="34" charset="0"/>
              <a:ea typeface="Calibri" panose="020F0502020204030204" pitchFamily="34" charset="0"/>
            </a:endParaRPr>
          </a:p>
          <a:p>
            <a:pPr marL="234950" marR="4445" indent="-6350">
              <a:lnSpc>
                <a:spcPct val="110000"/>
              </a:lnSpc>
              <a:spcAft>
                <a:spcPts val="850"/>
              </a:spcAft>
            </a:pPr>
            <a:r>
              <a:rPr lang="en-IN" sz="2400" dirty="0">
                <a:solidFill>
                  <a:srgbClr val="000000"/>
                </a:solidFill>
                <a:effectLst/>
                <a:latin typeface="Times New Roman" panose="02020603050405020304" pitchFamily="18" charset="0"/>
                <a:ea typeface="Calibri" panose="020F0502020204030204" pitchFamily="34" charset="0"/>
              </a:rPr>
              <a:t> </a:t>
            </a: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58219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276E9-C684-4AA1-B096-288938B2A871}"/>
              </a:ext>
            </a:extLst>
          </p:cNvPr>
          <p:cNvSpPr>
            <a:spLocks noGrp="1"/>
          </p:cNvSpPr>
          <p:nvPr>
            <p:ph type="title"/>
          </p:nvPr>
        </p:nvSpPr>
        <p:spPr>
          <a:xfrm>
            <a:off x="697425" y="508000"/>
            <a:ext cx="10106238" cy="673370"/>
          </a:xfrm>
        </p:spPr>
        <p:txBody>
          <a:bodyPr>
            <a:noAutofit/>
          </a:bodyPr>
          <a:lstStyle/>
          <a:p>
            <a:pPr lvl="0">
              <a:lnSpc>
                <a:spcPct val="106000"/>
              </a:lnSpc>
              <a:spcAft>
                <a:spcPts val="525"/>
              </a:spcAft>
            </a:pPr>
            <a:r>
              <a:rPr lang="en-IN"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Key Findings and Conclusions of the Study:</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3D764E1-5A23-4D28-B380-3912726193AD}"/>
              </a:ext>
            </a:extLst>
          </p:cNvPr>
          <p:cNvSpPr txBox="1"/>
          <p:nvPr/>
        </p:nvSpPr>
        <p:spPr>
          <a:xfrm>
            <a:off x="697425" y="1596325"/>
            <a:ext cx="9949911" cy="4530536"/>
          </a:xfrm>
          <a:prstGeom prst="rect">
            <a:avLst/>
          </a:prstGeom>
          <a:noFill/>
        </p:spPr>
        <p:txBody>
          <a:bodyPr wrap="square">
            <a:spAutoFit/>
          </a:bodyPr>
          <a:lstStyle/>
          <a:p>
            <a:pPr marL="28575" marR="294005" indent="-6350" algn="just">
              <a:lnSpc>
                <a:spcPct val="121000"/>
              </a:lnSpc>
              <a:spcAft>
                <a:spcPts val="625"/>
              </a:spcAft>
            </a:pPr>
            <a:r>
              <a:rPr lang="en-IN" sz="2400" dirty="0">
                <a:solidFill>
                  <a:srgbClr val="000000"/>
                </a:solidFill>
                <a:effectLst/>
                <a:latin typeface="Times New Roman" panose="02020603050405020304" pitchFamily="18" charset="0"/>
                <a:ea typeface="Calibri" panose="020F0502020204030204" pitchFamily="34" charset="0"/>
              </a:rPr>
              <a:t>After working on this project ,we got a lot of insights of how to collect data , pre-process it ,remove unwanted data and how to tackle null values to create a good model. In this project we find various factors responsible for the sale price of a car. Let’s take each variable to describe our observations from this project.</a:t>
            </a:r>
            <a:endParaRPr lang="en-IN" sz="2400" dirty="0">
              <a:solidFill>
                <a:srgbClr val="000000"/>
              </a:solidFill>
              <a:effectLst/>
              <a:latin typeface="Times New Roman" panose="02020603050405020304" pitchFamily="18" charset="0"/>
              <a:ea typeface="Wingdings" panose="05000000000000000000" pitchFamily="2" charset="2"/>
            </a:endParaRPr>
          </a:p>
          <a:p>
            <a:pPr marL="28575" marR="294005" indent="-6350" algn="just">
              <a:lnSpc>
                <a:spcPct val="121000"/>
              </a:lnSpc>
              <a:spcAft>
                <a:spcPts val="625"/>
              </a:spcAft>
            </a:pPr>
            <a:r>
              <a:rPr lang="en-IN" sz="2400" u="sng" dirty="0">
                <a:solidFill>
                  <a:srgbClr val="000000"/>
                </a:solidFill>
                <a:effectLst/>
                <a:uFill>
                  <a:solidFill>
                    <a:srgbClr val="000000"/>
                  </a:solidFill>
                </a:uFill>
                <a:latin typeface="Times New Roman" panose="02020603050405020304" pitchFamily="18" charset="0"/>
                <a:ea typeface="Calibri" panose="020F0502020204030204" pitchFamily="34" charset="0"/>
              </a:rPr>
              <a:t>Brand:</a:t>
            </a:r>
            <a:endParaRPr lang="en-IN" sz="2400" dirty="0">
              <a:solidFill>
                <a:srgbClr val="000000"/>
              </a:solidFill>
              <a:effectLst/>
              <a:latin typeface="Calibri" panose="020F0502020204030204" pitchFamily="34" charset="0"/>
              <a:ea typeface="Calibri" panose="020F0502020204030204" pitchFamily="34" charset="0"/>
            </a:endParaRPr>
          </a:p>
          <a:p>
            <a:pPr marL="6350" marR="4445" indent="-6350" algn="just">
              <a:lnSpc>
                <a:spcPct val="110000"/>
              </a:lnSpc>
              <a:spcAft>
                <a:spcPts val="850"/>
              </a:spcAft>
            </a:pPr>
            <a:r>
              <a:rPr lang="en-IN" sz="2400" dirty="0">
                <a:solidFill>
                  <a:srgbClr val="000000"/>
                </a:solidFill>
                <a:effectLst/>
                <a:latin typeface="Times New Roman" panose="02020603050405020304" pitchFamily="18" charset="0"/>
                <a:ea typeface="Calibri" panose="020F0502020204030204" pitchFamily="34" charset="0"/>
              </a:rPr>
              <a:t>After analysing the dataset we draw the outcome that in the Indian market the brands like ‘Maruti’, ‘Hyundai’, ‘Honda’ are covering major portion of the market. If we talk about the valuations of the brands then the premium category brands like Mercedes, Audi, KIA, JEEP are having more value.</a:t>
            </a: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1554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334151-5E3C-4BB5-86CC-1B40133F2879}"/>
              </a:ext>
            </a:extLst>
          </p:cNvPr>
          <p:cNvSpPr>
            <a:spLocks noGrp="1"/>
          </p:cNvSpPr>
          <p:nvPr>
            <p:ph type="title"/>
          </p:nvPr>
        </p:nvSpPr>
        <p:spPr>
          <a:xfrm>
            <a:off x="1908698" y="2294548"/>
            <a:ext cx="10576895" cy="1507067"/>
          </a:xfrm>
        </p:spPr>
        <p:txBody>
          <a:bodyPr>
            <a:noAutofit/>
          </a:bodyPr>
          <a:lstStyle/>
          <a:p>
            <a:r>
              <a:rPr lang="en-IN" sz="9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5585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2270-8FAF-48E0-A243-DEA559355158}"/>
              </a:ext>
            </a:extLst>
          </p:cNvPr>
          <p:cNvSpPr>
            <a:spLocks noGrp="1"/>
          </p:cNvSpPr>
          <p:nvPr>
            <p:ph type="title"/>
          </p:nvPr>
        </p:nvSpPr>
        <p:spPr>
          <a:xfrm rot="10800000" flipV="1">
            <a:off x="882315" y="1796716"/>
            <a:ext cx="8694820" cy="192505"/>
          </a:xfrm>
        </p:spPr>
        <p:txBody>
          <a:bodyPr>
            <a:noAutofit/>
          </a:bodyPr>
          <a:lstStyle/>
          <a:p>
            <a:endParaRPr lang="en-IN" dirty="0"/>
          </a:p>
        </p:txBody>
      </p:sp>
      <p:graphicFrame>
        <p:nvGraphicFramePr>
          <p:cNvPr id="7" name="Table 7">
            <a:extLst>
              <a:ext uri="{FF2B5EF4-FFF2-40B4-BE49-F238E27FC236}">
                <a16:creationId xmlns:a16="http://schemas.microsoft.com/office/drawing/2014/main" id="{C32AA644-D04C-4B18-B88A-40CCAB8A2451}"/>
              </a:ext>
            </a:extLst>
          </p:cNvPr>
          <p:cNvGraphicFramePr>
            <a:graphicFrameLocks noGrp="1"/>
          </p:cNvGraphicFramePr>
          <p:nvPr>
            <p:ph idx="1"/>
            <p:extLst>
              <p:ext uri="{D42A27DB-BD31-4B8C-83A1-F6EECF244321}">
                <p14:modId xmlns:p14="http://schemas.microsoft.com/office/powerpoint/2010/main" val="2838180798"/>
              </p:ext>
            </p:extLst>
          </p:nvPr>
        </p:nvGraphicFramePr>
        <p:xfrm>
          <a:off x="684212" y="1238984"/>
          <a:ext cx="10823575" cy="4119080"/>
        </p:xfrm>
        <a:graphic>
          <a:graphicData uri="http://schemas.openxmlformats.org/drawingml/2006/table">
            <a:tbl>
              <a:tblPr firstRow="1" bandRow="1">
                <a:tableStyleId>{5C22544A-7EE6-4342-B048-85BDC9FD1C3A}</a:tableStyleId>
              </a:tblPr>
              <a:tblGrid>
                <a:gridCol w="10823575">
                  <a:extLst>
                    <a:ext uri="{9D8B030D-6E8A-4147-A177-3AD203B41FA5}">
                      <a16:colId xmlns:a16="http://schemas.microsoft.com/office/drawing/2014/main" val="1561821834"/>
                    </a:ext>
                  </a:extLst>
                </a:gridCol>
              </a:tblGrid>
              <a:tr h="958784">
                <a:tc>
                  <a:txBody>
                    <a:bodyPr/>
                    <a:lstStyle/>
                    <a:p>
                      <a:r>
                        <a:rPr lang="en-IN" dirty="0"/>
                        <a:t>Table of contents</a:t>
                      </a:r>
                    </a:p>
                  </a:txBody>
                  <a:tcPr/>
                </a:tc>
                <a:extLst>
                  <a:ext uri="{0D108BD9-81ED-4DB2-BD59-A6C34878D82A}">
                    <a16:rowId xmlns:a16="http://schemas.microsoft.com/office/drawing/2014/main" val="3656754213"/>
                  </a:ext>
                </a:extLst>
              </a:tr>
              <a:tr h="790074">
                <a:tc>
                  <a:txBody>
                    <a:bodyPr/>
                    <a:lstStyle/>
                    <a:p>
                      <a:pPr>
                        <a:lnSpc>
                          <a:spcPct val="150000"/>
                        </a:lnSpc>
                      </a:pPr>
                      <a:r>
                        <a:rPr lang="en-IN" dirty="0"/>
                        <a:t>1. Introduction</a:t>
                      </a:r>
                    </a:p>
                  </a:txBody>
                  <a:tcPr/>
                </a:tc>
                <a:extLst>
                  <a:ext uri="{0D108BD9-81ED-4DB2-BD59-A6C34878D82A}">
                    <a16:rowId xmlns:a16="http://schemas.microsoft.com/office/drawing/2014/main" val="448825109"/>
                  </a:ext>
                </a:extLst>
              </a:tr>
              <a:tr h="7900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 Data Visualization</a:t>
                      </a:r>
                    </a:p>
                  </a:txBody>
                  <a:tcPr/>
                </a:tc>
                <a:extLst>
                  <a:ext uri="{0D108BD9-81ED-4DB2-BD59-A6C34878D82A}">
                    <a16:rowId xmlns:a16="http://schemas.microsoft.com/office/drawing/2014/main" val="3339901924"/>
                  </a:ext>
                </a:extLst>
              </a:tr>
              <a:tr h="790074">
                <a:tc>
                  <a:txBody>
                    <a:bodyPr/>
                    <a:lstStyle/>
                    <a:p>
                      <a:r>
                        <a:rPr lang="en-IN" dirty="0"/>
                        <a:t>3. Interpretation of Results</a:t>
                      </a:r>
                    </a:p>
                  </a:txBody>
                  <a:tcPr/>
                </a:tc>
                <a:extLst>
                  <a:ext uri="{0D108BD9-81ED-4DB2-BD59-A6C34878D82A}">
                    <a16:rowId xmlns:a16="http://schemas.microsoft.com/office/drawing/2014/main" val="917938396"/>
                  </a:ext>
                </a:extLst>
              </a:tr>
              <a:tr h="790074">
                <a:tc>
                  <a:txBody>
                    <a:bodyPr/>
                    <a:lstStyle/>
                    <a:p>
                      <a:r>
                        <a:rPr lang="en-IN" dirty="0"/>
                        <a:t>4. Conclusion</a:t>
                      </a:r>
                    </a:p>
                  </a:txBody>
                  <a:tcPr/>
                </a:tc>
                <a:extLst>
                  <a:ext uri="{0D108BD9-81ED-4DB2-BD59-A6C34878D82A}">
                    <a16:rowId xmlns:a16="http://schemas.microsoft.com/office/drawing/2014/main" val="2407456951"/>
                  </a:ext>
                </a:extLst>
              </a:tr>
            </a:tbl>
          </a:graphicData>
        </a:graphic>
      </p:graphicFrame>
    </p:spTree>
    <p:extLst>
      <p:ext uri="{BB962C8B-B14F-4D97-AF65-F5344CB8AC3E}">
        <p14:creationId xmlns:p14="http://schemas.microsoft.com/office/powerpoint/2010/main" val="1756469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40EE-58C8-41F7-92AD-40BB61416674}"/>
              </a:ext>
            </a:extLst>
          </p:cNvPr>
          <p:cNvSpPr>
            <a:spLocks noGrp="1"/>
          </p:cNvSpPr>
          <p:nvPr>
            <p:ph type="title"/>
          </p:nvPr>
        </p:nvSpPr>
        <p:spPr>
          <a:xfrm>
            <a:off x="908801" y="2048932"/>
            <a:ext cx="10866104" cy="1507067"/>
          </a:xfrm>
        </p:spPr>
        <p:txBody>
          <a:bodyPr>
            <a:noAutofit/>
          </a:bodyPr>
          <a:lstStyle/>
          <a:p>
            <a:pPr algn="ctr"/>
            <a:r>
              <a:rPr lang="en-IN" sz="9600" dirty="0">
                <a:solidFill>
                  <a:schemeClr val="bg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58279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0126EE-0485-45EC-9C4C-2288310C5582}"/>
              </a:ext>
            </a:extLst>
          </p:cNvPr>
          <p:cNvSpPr txBox="1"/>
          <p:nvPr/>
        </p:nvSpPr>
        <p:spPr>
          <a:xfrm>
            <a:off x="421215" y="595942"/>
            <a:ext cx="11311002" cy="2144048"/>
          </a:xfrm>
          <a:prstGeom prst="rect">
            <a:avLst/>
          </a:prstGeom>
          <a:noFill/>
        </p:spPr>
        <p:txBody>
          <a:bodyPr wrap="square">
            <a:spAutoFit/>
          </a:bodyPr>
          <a:lstStyle/>
          <a:p>
            <a:pPr marL="342900" lvl="0" indent="-342900" algn="just" fontAlgn="base">
              <a:lnSpc>
                <a:spcPct val="106000"/>
              </a:lnSpc>
              <a:spcAft>
                <a:spcPts val="405"/>
              </a:spcAft>
              <a:buClr>
                <a:srgbClr val="000000"/>
              </a:buClr>
              <a:buSzPts val="1800"/>
              <a:buFont typeface="Arial" panose="020B0604020202020204" pitchFamily="34" charset="0"/>
              <a:buChar char="•"/>
            </a:pPr>
            <a:r>
              <a:rPr lang="en-IN" sz="20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Business Problem Framing</a:t>
            </a:r>
            <a:endParaRPr lang="en-IN" sz="2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54025" marR="4445" indent="-6350" algn="just">
              <a:lnSpc>
                <a:spcPct val="110000"/>
              </a:lnSpc>
              <a:spcAft>
                <a:spcPts val="1555"/>
              </a:spcAft>
            </a:pPr>
            <a:r>
              <a:rPr lang="en-IN" sz="2000" dirty="0">
                <a:solidFill>
                  <a:srgbClr val="000000"/>
                </a:solidFill>
                <a:effectLst/>
                <a:latin typeface="Times New Roman" panose="02020603050405020304" pitchFamily="18" charset="0"/>
                <a:ea typeface="Calibri" panose="020F0502020204030204" pitchFamily="34" charset="0"/>
              </a:rPr>
              <a:t>With the Covid-19 impact in the market, we have seen lot of changes in the car market. Now some cars are in demand hence making them costly and some are not in demand hence cheaper. One of our clients works with small traders, who sell used cars. With the change in market due to Covid-19 impact, our client is facing problems with their previous car price valuation machine learning models. So, they are looking for new machine learning models from new data. We have to make car price valuation model.</a:t>
            </a:r>
            <a:endParaRPr lang="en-IN" sz="2000" dirty="0">
              <a:solidFill>
                <a:srgbClr val="000000"/>
              </a:solidFill>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81CEB45C-B7A4-449B-A2A9-2E778B7DDB20}"/>
              </a:ext>
            </a:extLst>
          </p:cNvPr>
          <p:cNvSpPr txBox="1"/>
          <p:nvPr/>
        </p:nvSpPr>
        <p:spPr>
          <a:xfrm>
            <a:off x="421215" y="3429000"/>
            <a:ext cx="11512479" cy="2555058"/>
          </a:xfrm>
          <a:prstGeom prst="rect">
            <a:avLst/>
          </a:prstGeom>
          <a:noFill/>
        </p:spPr>
        <p:txBody>
          <a:bodyPr wrap="square">
            <a:spAutoFit/>
          </a:bodyPr>
          <a:lstStyle/>
          <a:p>
            <a:pPr marL="342900" lvl="0" indent="-342900" algn="just" fontAlgn="base">
              <a:lnSpc>
                <a:spcPct val="106000"/>
              </a:lnSpc>
              <a:spcAft>
                <a:spcPts val="405"/>
              </a:spcAft>
              <a:buClr>
                <a:srgbClr val="000000"/>
              </a:buClr>
              <a:buSzPts val="1800"/>
              <a:buFont typeface="Arial" panose="020B0604020202020204" pitchFamily="34" charset="0"/>
              <a:buChar char="•"/>
            </a:pPr>
            <a:r>
              <a:rPr lang="en-IN" sz="2000" b="1"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Review of Literature</a:t>
            </a:r>
            <a:endParaRPr lang="en-IN" sz="2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54025" marR="4445" indent="-6350" algn="just">
              <a:lnSpc>
                <a:spcPct val="110000"/>
              </a:lnSpc>
              <a:spcAft>
                <a:spcPts val="850"/>
              </a:spcAft>
            </a:pPr>
            <a:r>
              <a:rPr lang="en-IN" sz="2000" dirty="0">
                <a:solidFill>
                  <a:srgbClr val="000000"/>
                </a:solidFill>
                <a:effectLst/>
                <a:latin typeface="Times New Roman" panose="02020603050405020304" pitchFamily="18" charset="0"/>
                <a:ea typeface="Calibri" panose="020F0502020204030204" pitchFamily="34" charset="0"/>
              </a:rPr>
              <a:t>The aim of this project is to build a model which can be used to predict the car price. This project is more about data exploration, finding the better insights from data and using the skills and techniques to build an efficient model which can predict the prices after the recession faced during Covid-19 crisis. Since we scrape a good amount of data that are related to the price of car, we can do better data exploration and derive some interesting features using the available columns.</a:t>
            </a:r>
            <a:endParaRPr lang="en-IN" sz="2000" dirty="0">
              <a:solidFill>
                <a:srgbClr val="000000"/>
              </a:solidFill>
              <a:effectLst/>
              <a:latin typeface="Calibri" panose="020F0502020204030204" pitchFamily="34" charset="0"/>
              <a:ea typeface="Calibri" panose="020F0502020204030204" pitchFamily="34" charset="0"/>
            </a:endParaRPr>
          </a:p>
          <a:p>
            <a:pPr algn="just"/>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28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12C987-5109-1644-9B3A-E8FAE1D7845A}"/>
              </a:ext>
            </a:extLst>
          </p:cNvPr>
          <p:cNvSpPr txBox="1"/>
          <p:nvPr/>
        </p:nvSpPr>
        <p:spPr>
          <a:xfrm>
            <a:off x="774915" y="883403"/>
            <a:ext cx="10910807" cy="6027099"/>
          </a:xfrm>
          <a:prstGeom prst="rect">
            <a:avLst/>
          </a:prstGeom>
          <a:noFill/>
        </p:spPr>
        <p:txBody>
          <a:bodyPr wrap="square">
            <a:spAutoFit/>
          </a:bodyPr>
          <a:lstStyle/>
          <a:p>
            <a:pPr marL="27305" marR="1270" indent="-6350" algn="just">
              <a:lnSpc>
                <a:spcPct val="106000"/>
              </a:lnSpc>
              <a:spcAft>
                <a:spcPts val="1130"/>
              </a:spcAft>
            </a:pPr>
            <a:r>
              <a:rPr lang="en-IN" sz="2000" b="1" kern="0" dirty="0">
                <a:solidFill>
                  <a:srgbClr val="000000"/>
                </a:solidFill>
                <a:effectLst/>
                <a:latin typeface="Times New Roman" panose="02020603050405020304" pitchFamily="18" charset="0"/>
                <a:ea typeface="Calibri" panose="020F0502020204030204" pitchFamily="34" charset="0"/>
              </a:rPr>
              <a:t>Analytical Problem Framing</a:t>
            </a:r>
            <a:endParaRPr lang="en-IN" sz="2000" b="1" kern="0" dirty="0">
              <a:solidFill>
                <a:srgbClr val="000000"/>
              </a:solidFill>
              <a:effectLst/>
              <a:latin typeface="Calibri" panose="020F0502020204030204" pitchFamily="34" charset="0"/>
              <a:ea typeface="Calibri" panose="020F0502020204030204" pitchFamily="34" charset="0"/>
            </a:endParaRPr>
          </a:p>
          <a:p>
            <a:pPr marL="342900" lvl="0" indent="-342900" algn="just" fontAlgn="base">
              <a:lnSpc>
                <a:spcPct val="106000"/>
              </a:lnSpc>
              <a:spcAft>
                <a:spcPts val="405"/>
              </a:spcAft>
              <a:buClr>
                <a:srgbClr val="000000"/>
              </a:buClr>
              <a:buSzPts val="1800"/>
              <a:buFont typeface="Arial" panose="020B0604020202020204" pitchFamily="34" charset="0"/>
              <a:buChar char="•"/>
            </a:pPr>
            <a:r>
              <a:rPr lang="en-IN"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Arial" panose="020B0604020202020204" pitchFamily="34" charset="0"/>
              </a:rPr>
              <a:t>Mathematical/ Analytical Modelling of the Problem</a:t>
            </a:r>
            <a:endParaRPr lang="en-IN"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54025" marR="4445" indent="-6350" algn="just">
              <a:lnSpc>
                <a:spcPct val="110000"/>
              </a:lnSpc>
              <a:spcAft>
                <a:spcPts val="850"/>
              </a:spcAft>
            </a:pPr>
            <a:r>
              <a:rPr lang="en-IN" dirty="0">
                <a:solidFill>
                  <a:srgbClr val="000000"/>
                </a:solidFill>
                <a:effectLst/>
                <a:latin typeface="Times New Roman" panose="02020603050405020304" pitchFamily="18" charset="0"/>
                <a:ea typeface="Calibri" panose="020F0502020204030204" pitchFamily="34" charset="0"/>
              </a:rPr>
              <a:t>In this project we have worked to predict the price of the used car. ‘Price’ is our target column and it is continuous in nature, so we’re dealing with regression type of problem.</a:t>
            </a:r>
            <a:endParaRPr lang="en-IN" dirty="0">
              <a:solidFill>
                <a:srgbClr val="000000"/>
              </a:solidFill>
              <a:effectLst/>
              <a:latin typeface="Calibri" panose="020F0502020204030204" pitchFamily="34" charset="0"/>
              <a:ea typeface="Calibri" panose="020F0502020204030204" pitchFamily="34" charset="0"/>
            </a:endParaRPr>
          </a:p>
          <a:p>
            <a:pPr marL="454025" marR="4445" indent="-6350" algn="just">
              <a:lnSpc>
                <a:spcPct val="110000"/>
              </a:lnSpc>
              <a:spcAft>
                <a:spcPts val="850"/>
              </a:spcAft>
            </a:pPr>
            <a:r>
              <a:rPr lang="en-IN" dirty="0">
                <a:solidFill>
                  <a:srgbClr val="000000"/>
                </a:solidFill>
                <a:effectLst/>
                <a:latin typeface="Times New Roman" panose="02020603050405020304" pitchFamily="18" charset="0"/>
                <a:ea typeface="Calibri" panose="020F0502020204030204" pitchFamily="34" charset="0"/>
              </a:rPr>
              <a:t>This project is based on 2 main phases-</a:t>
            </a:r>
            <a:endParaRPr lang="en-IN" dirty="0">
              <a:solidFill>
                <a:srgbClr val="000000"/>
              </a:solidFill>
              <a:effectLst/>
              <a:latin typeface="Calibri" panose="020F0502020204030204" pitchFamily="34" charset="0"/>
              <a:ea typeface="Calibri" panose="020F0502020204030204" pitchFamily="34" charset="0"/>
            </a:endParaRPr>
          </a:p>
          <a:p>
            <a:pPr marL="6350" indent="-6350" algn="just">
              <a:lnSpc>
                <a:spcPct val="110000"/>
              </a:lnSpc>
              <a:spcAft>
                <a:spcPts val="850"/>
              </a:spcAft>
              <a:tabLst>
                <a:tab pos="714375" algn="l"/>
              </a:tabLst>
            </a:pPr>
            <a:r>
              <a:rPr lang="en-IN" b="1" dirty="0">
                <a:solidFill>
                  <a:srgbClr val="000000"/>
                </a:solidFill>
                <a:effectLst/>
                <a:latin typeface="Times New Roman" panose="02020603050405020304" pitchFamily="18" charset="0"/>
                <a:ea typeface="Calibri" panose="020F0502020204030204" pitchFamily="34" charset="0"/>
              </a:rPr>
              <a:t> </a:t>
            </a:r>
            <a:endParaRPr lang="en-IN" dirty="0">
              <a:solidFill>
                <a:srgbClr val="000000"/>
              </a:solidFill>
              <a:effectLst/>
              <a:latin typeface="Calibri" panose="020F0502020204030204" pitchFamily="34" charset="0"/>
              <a:ea typeface="Calibri" panose="020F0502020204030204" pitchFamily="34" charset="0"/>
            </a:endParaRPr>
          </a:p>
          <a:p>
            <a:pPr marL="742950" marR="4445" lvl="1" indent="-285750" algn="just" fontAlgn="base">
              <a:lnSpc>
                <a:spcPct val="110000"/>
              </a:lnSpc>
              <a:spcAft>
                <a:spcPts val="850"/>
              </a:spcAft>
              <a:buClr>
                <a:srgbClr val="000000"/>
              </a:buClr>
              <a:buSzPts val="1500"/>
              <a:buFont typeface="+mj-lt"/>
              <a:buAutoNum type="alphaUcPeriod"/>
            </a:pPr>
            <a:r>
              <a:rPr lang="en-IN"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Data Collection: </a:t>
            </a:r>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In this section, we need to scrape the data of used cars from websites (</a:t>
            </a:r>
            <a:r>
              <a:rPr lang="en-IN" u="none" strike="noStrike"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Olx</a:t>
            </a:r>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car Dekho, Cars24 etc.). Web scraping is required for this. We have to fetch data for different locations. Generally, the features columns are Brand, model, variant, manufacturing year, driven kilometres, fuel, number of owners, location and at last target variable Price of the car. This data is to give a hint about important variables in used car model. We can make changes to it, we can add or you can remove some columns, it completely depends on the website from which we are fetching the data. We have tried to include all types of cars in our data for example- SUV, Sedans, Coupe, minivan, Hatchback.</a:t>
            </a:r>
            <a:endParaRPr lang="en-IN"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4445" lvl="1" indent="-285750" algn="just" fontAlgn="base">
              <a:lnSpc>
                <a:spcPct val="110000"/>
              </a:lnSpc>
              <a:spcAft>
                <a:spcPts val="850"/>
              </a:spcAft>
              <a:buClr>
                <a:srgbClr val="000000"/>
              </a:buClr>
              <a:buSzPts val="1500"/>
              <a:buFont typeface="+mj-lt"/>
              <a:buAutoNum type="alphaUcPeriod"/>
            </a:pPr>
            <a:r>
              <a:rPr lang="en-IN" b="1"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Model Building: </a:t>
            </a:r>
            <a:r>
              <a:rPr lang="en-IN" u="none" strike="noStrike"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After collecting the data, you need to build a machine learning model. Before model building do all data pre-processing steps. Try different models with different hyper parameters and select the best model. </a:t>
            </a:r>
            <a:endParaRPr lang="en-IN"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447675" indent="-6350" algn="just">
              <a:lnSpc>
                <a:spcPct val="106000"/>
              </a:lnSpc>
              <a:spcAft>
                <a:spcPts val="405"/>
              </a:spcAft>
            </a:pPr>
            <a:r>
              <a:rPr lang="en-IN" dirty="0">
                <a:solidFill>
                  <a:srgbClr val="000000"/>
                </a:solidFill>
                <a:effectLst/>
                <a:latin typeface="Times New Roman" panose="02020603050405020304" pitchFamily="18" charset="0"/>
                <a:ea typeface="Calibri" panose="020F0502020204030204" pitchFamily="34" charset="0"/>
              </a:rPr>
              <a:t> </a:t>
            </a:r>
            <a:endParaRPr lang="en-IN"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651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B9CB5-D625-46CC-A821-82FBC7539A6D}"/>
              </a:ext>
            </a:extLst>
          </p:cNvPr>
          <p:cNvSpPr txBox="1"/>
          <p:nvPr/>
        </p:nvSpPr>
        <p:spPr>
          <a:xfrm>
            <a:off x="601579" y="697649"/>
            <a:ext cx="6112042" cy="646331"/>
          </a:xfrm>
          <a:prstGeom prst="rect">
            <a:avLst/>
          </a:prstGeom>
          <a:noFill/>
        </p:spPr>
        <p:txBody>
          <a:bodyPr wrap="square">
            <a:spAutoFit/>
          </a:bodyPr>
          <a:lstStyle/>
          <a:p>
            <a:r>
              <a:rPr lang="en-US" sz="3600" dirty="0">
                <a:solidFill>
                  <a:schemeClr val="bg1"/>
                </a:solidFill>
                <a:latin typeface="Times New Roman" panose="02020603050405020304" pitchFamily="18" charset="0"/>
                <a:cs typeface="Times New Roman" panose="02020603050405020304" pitchFamily="18" charset="0"/>
              </a:rPr>
              <a:t>Problem Solving Approaches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6829F4-56AB-4765-9B30-F76CA360AB0C}"/>
              </a:ext>
            </a:extLst>
          </p:cNvPr>
          <p:cNvSpPr txBox="1"/>
          <p:nvPr/>
        </p:nvSpPr>
        <p:spPr>
          <a:xfrm>
            <a:off x="601579" y="1674674"/>
            <a:ext cx="11167088" cy="2246769"/>
          </a:xfrm>
          <a:prstGeom prst="rect">
            <a:avLst/>
          </a:prstGeom>
          <a:noFill/>
        </p:spPr>
        <p:txBody>
          <a:bodyPr wrap="square">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We follow the below mentioned approach to get the best predictive model:</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preparation</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cleaning</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Data analysis</a:t>
            </a:r>
          </a:p>
          <a:p>
            <a:pPr marL="514350" lvl="0" indent="-514350" algn="just">
              <a:buAutoNum type="arabicPeriod"/>
            </a:pPr>
            <a:r>
              <a:rPr lang="en-IN" sz="2800"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8709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36D5-F62F-456E-8E32-E8AF3735B2F3}"/>
              </a:ext>
            </a:extLst>
          </p:cNvPr>
          <p:cNvSpPr>
            <a:spLocks noGrp="1"/>
          </p:cNvSpPr>
          <p:nvPr>
            <p:ph type="title"/>
          </p:nvPr>
        </p:nvSpPr>
        <p:spPr>
          <a:xfrm>
            <a:off x="684211" y="208547"/>
            <a:ext cx="11010483" cy="6031832"/>
          </a:xfrm>
        </p:spPr>
        <p:txBody>
          <a:bodyPr>
            <a:noAutofit/>
          </a:bodyPr>
          <a:lstStyle/>
          <a:p>
            <a:pPr algn="ctr"/>
            <a:r>
              <a:rPr lang="en-IN" sz="9600" dirty="0">
                <a:solidFill>
                  <a:schemeClr val="bg1"/>
                </a:solidFill>
                <a:latin typeface="Times New Roman" panose="02020603050405020304" pitchFamily="18" charset="0"/>
                <a:cs typeface="Times New Roman" panose="02020603050405020304" pitchFamily="18" charset="0"/>
              </a:rPr>
              <a:t>DATA</a:t>
            </a:r>
            <a:br>
              <a:rPr lang="en-IN" sz="9600" dirty="0">
                <a:solidFill>
                  <a:schemeClr val="bg1"/>
                </a:solidFill>
                <a:latin typeface="Times New Roman" panose="02020603050405020304" pitchFamily="18" charset="0"/>
                <a:cs typeface="Times New Roman" panose="02020603050405020304" pitchFamily="18" charset="0"/>
              </a:rPr>
            </a:br>
            <a:r>
              <a:rPr lang="en-IN" sz="9600" dirty="0">
                <a:solidFill>
                  <a:schemeClr val="bg1"/>
                </a:solidFill>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105503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E64A5-4E21-412D-8073-86F5BC84BFB4}"/>
              </a:ext>
            </a:extLst>
          </p:cNvPr>
          <p:cNvSpPr txBox="1"/>
          <p:nvPr/>
        </p:nvSpPr>
        <p:spPr>
          <a:xfrm>
            <a:off x="830310" y="406780"/>
            <a:ext cx="6996334" cy="356444"/>
          </a:xfrm>
          <a:prstGeom prst="rect">
            <a:avLst/>
          </a:prstGeom>
          <a:noFill/>
        </p:spPr>
        <p:txBody>
          <a:bodyPr wrap="square">
            <a:spAutoFit/>
          </a:bodyPr>
          <a:lstStyle/>
          <a:p>
            <a:pPr marL="285750" marR="0" lvl="0" indent="-28575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sz="2400" dirty="0">
                <a:solidFill>
                  <a:schemeClr val="bg1">
                    <a:lumMod val="50000"/>
                  </a:schemeClr>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The data types of the dataset are mentioned below</a:t>
            </a:r>
            <a:r>
              <a:rPr lang="en-US" altLang="zh-CN" sz="24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t>
            </a:r>
          </a:p>
        </p:txBody>
      </p:sp>
      <p:pic>
        <p:nvPicPr>
          <p:cNvPr id="5" name="Picture 4">
            <a:extLst>
              <a:ext uri="{FF2B5EF4-FFF2-40B4-BE49-F238E27FC236}">
                <a16:creationId xmlns:a16="http://schemas.microsoft.com/office/drawing/2014/main" id="{B1CD70C4-8845-65B1-B99E-E71893D69F69}"/>
              </a:ext>
            </a:extLst>
          </p:cNvPr>
          <p:cNvPicPr>
            <a:picLocks noChangeAspect="1"/>
          </p:cNvPicPr>
          <p:nvPr/>
        </p:nvPicPr>
        <p:blipFill>
          <a:blip r:embed="rId2"/>
          <a:stretch>
            <a:fillRect/>
          </a:stretch>
        </p:blipFill>
        <p:spPr>
          <a:xfrm>
            <a:off x="1611824" y="1224365"/>
            <a:ext cx="8849532" cy="5066579"/>
          </a:xfrm>
          <a:prstGeom prst="rect">
            <a:avLst/>
          </a:prstGeom>
        </p:spPr>
      </p:pic>
    </p:spTree>
    <p:extLst>
      <p:ext uri="{BB962C8B-B14F-4D97-AF65-F5344CB8AC3E}">
        <p14:creationId xmlns:p14="http://schemas.microsoft.com/office/powerpoint/2010/main" val="150627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100000">
              <a:schemeClr val="bg2">
                <a:lumMod val="75000"/>
              </a:schemeClr>
            </a:gs>
          </a:gsLst>
          <a:lin ang="612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6A1413-6A6A-42D2-9F65-27310A0E3C6E}"/>
              </a:ext>
            </a:extLst>
          </p:cNvPr>
          <p:cNvSpPr>
            <a:spLocks noGrp="1"/>
          </p:cNvSpPr>
          <p:nvPr>
            <p:ph type="title"/>
          </p:nvPr>
        </p:nvSpPr>
        <p:spPr>
          <a:xfrm>
            <a:off x="741416" y="1237929"/>
            <a:ext cx="10709168" cy="1503335"/>
          </a:xfrm>
        </p:spPr>
        <p:txBody>
          <a:bodyPr>
            <a:normAutofit fontScale="90000"/>
          </a:bodyPr>
          <a:lstStyle/>
          <a:p>
            <a:pPr marL="454025" indent="-6350">
              <a:lnSpc>
                <a:spcPct val="106000"/>
              </a:lnSpc>
              <a:spcAft>
                <a:spcPts val="900"/>
              </a:spcAft>
            </a:pPr>
            <a: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Pre-processing </a:t>
            </a:r>
            <a:b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br>
              <a:rPr lang="en-IN" sz="2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2200" u="sng" cap="none" dirty="0">
                <a:solidFill>
                  <a:srgbClr val="000000"/>
                </a:solidFill>
                <a:effectLst/>
                <a:uFill>
                  <a:solidFill>
                    <a:srgbClr val="000000"/>
                  </a:solidFill>
                </a:uFill>
                <a:latin typeface="Times New Roman" panose="02020603050405020304" pitchFamily="18" charset="0"/>
                <a:ea typeface="Calibri" panose="020F0502020204030204" pitchFamily="34" charset="0"/>
              </a:rPr>
              <a:t>checking for the null values in the dataset:</a:t>
            </a:r>
            <a:br>
              <a:rPr lang="en-IN" sz="2200" cap="none" dirty="0">
                <a:solidFill>
                  <a:srgbClr val="000000"/>
                </a:solidFill>
                <a:effectLst/>
                <a:latin typeface="Calibri" panose="020F0502020204030204" pitchFamily="34" charset="0"/>
                <a:ea typeface="Calibri" panose="020F0502020204030204" pitchFamily="34" charset="0"/>
              </a:rPr>
            </a:br>
            <a:r>
              <a:rPr lang="en-IN" sz="2200" cap="none" dirty="0">
                <a:solidFill>
                  <a:srgbClr val="000000"/>
                </a:solidFill>
                <a:effectLst/>
                <a:latin typeface="Times New Roman" panose="02020603050405020304" pitchFamily="18" charset="0"/>
                <a:ea typeface="Calibri" panose="020F0502020204030204" pitchFamily="34" charset="0"/>
              </a:rPr>
              <a:t>after loading the dataset, we checked for the presence of null values or missing values in the dataset. we found that there were no null values in the dataset.</a:t>
            </a:r>
            <a:br>
              <a:rPr lang="en-IN" sz="2200" cap="none" dirty="0">
                <a:solidFill>
                  <a:srgbClr val="000000"/>
                </a:solidFill>
                <a:effectLst/>
                <a:latin typeface="Calibri" panose="020F0502020204030204" pitchFamily="34" charset="0"/>
                <a:ea typeface="Calibri" panose="020F0502020204030204" pitchFamily="34" charset="0"/>
              </a:rPr>
            </a:br>
            <a:endParaRPr lang="en-IN" sz="22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4FC0C8E-0AEC-933D-98D3-801692404D23}"/>
              </a:ext>
            </a:extLst>
          </p:cNvPr>
          <p:cNvPicPr>
            <a:picLocks noChangeAspect="1"/>
          </p:cNvPicPr>
          <p:nvPr/>
        </p:nvPicPr>
        <p:blipFill>
          <a:blip r:embed="rId2"/>
          <a:stretch>
            <a:fillRect/>
          </a:stretch>
        </p:blipFill>
        <p:spPr>
          <a:xfrm>
            <a:off x="1308396" y="2756763"/>
            <a:ext cx="3139618" cy="3310824"/>
          </a:xfrm>
          <a:prstGeom prst="rect">
            <a:avLst/>
          </a:prstGeom>
        </p:spPr>
      </p:pic>
    </p:spTree>
    <p:extLst>
      <p:ext uri="{BB962C8B-B14F-4D97-AF65-F5344CB8AC3E}">
        <p14:creationId xmlns:p14="http://schemas.microsoft.com/office/powerpoint/2010/main" val="1416503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849</TotalTime>
  <Words>922</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Wingdings</vt:lpstr>
      <vt:lpstr>Wingdings 2</vt:lpstr>
      <vt:lpstr>Opulent</vt:lpstr>
      <vt:lpstr>CAR PRICE PREDICTION PROJECT</vt:lpstr>
      <vt:lpstr>PowerPoint Presentation</vt:lpstr>
      <vt:lpstr>INTRODUCTION</vt:lpstr>
      <vt:lpstr>PowerPoint Presentation</vt:lpstr>
      <vt:lpstr>PowerPoint Presentation</vt:lpstr>
      <vt:lpstr>PowerPoint Presentation</vt:lpstr>
      <vt:lpstr>DATA VISUALIZATION</vt:lpstr>
      <vt:lpstr>PowerPoint Presentation</vt:lpstr>
      <vt:lpstr>Data Pre-processing   checking for the null values in the dataset: after loading the dataset, we checked for the presence of null values or missing values in the dataset. we found that there were no null values in the dataset. </vt:lpstr>
      <vt:lpstr>Model/s Development and Evaluation </vt:lpstr>
      <vt:lpstr>Checking for skewness</vt:lpstr>
      <vt:lpstr>Checking for outliers</vt:lpstr>
      <vt:lpstr>  Hardware and Software Requirements and Tools Used: </vt:lpstr>
      <vt:lpstr>Model/s Development and Evaluation: </vt:lpstr>
      <vt:lpstr>Run and Evaluate selected models:</vt:lpstr>
      <vt:lpstr>Improvising the model</vt:lpstr>
      <vt:lpstr>Conclusion: </vt:lpstr>
      <vt:lpstr>Key Findings and Conclusions of the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Asha Vinod Kumar</dc:creator>
  <cp:lastModifiedBy>Kamran Ashraf</cp:lastModifiedBy>
  <cp:revision>23</cp:revision>
  <dcterms:created xsi:type="dcterms:W3CDTF">2022-04-05T16:27:43Z</dcterms:created>
  <dcterms:modified xsi:type="dcterms:W3CDTF">2023-02-10T10:56:55Z</dcterms:modified>
</cp:coreProperties>
</file>