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297" r:id="rId7"/>
    <p:sldId id="298" r:id="rId8"/>
    <p:sldId id="299" r:id="rId9"/>
    <p:sldId id="300" r:id="rId10"/>
    <p:sldId id="301" r:id="rId11"/>
    <p:sldId id="271" r:id="rId12"/>
    <p:sldId id="302" r:id="rId13"/>
    <p:sldId id="303" r:id="rId14"/>
    <p:sldId id="304" r:id="rId15"/>
    <p:sldId id="305" r:id="rId16"/>
    <p:sldId id="308" r:id="rId17"/>
    <p:sldId id="306" r:id="rId18"/>
    <p:sldId id="309" r:id="rId19"/>
    <p:sldId id="310" r:id="rId20"/>
    <p:sldId id="311" r:id="rId21"/>
    <p:sldId id="312" r:id="rId22"/>
    <p:sldId id="313" r:id="rId23"/>
    <p:sldId id="314"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PFA</a:t>
            </a:r>
            <a:r>
              <a:rPr lang="en-US" sz="4000" dirty="0">
                <a:cs typeface="Calibri Light"/>
              </a:rPr>
              <a:t> </a:t>
            </a:r>
            <a:r>
              <a:rPr lang="en-US" sz="4000" b="1" dirty="0">
                <a:cs typeface="Calibri Light"/>
              </a:rPr>
              <a:t>HOUSING</a:t>
            </a:r>
            <a:r>
              <a:rPr lang="en-US" sz="4000" dirty="0">
                <a:cs typeface="Calibri Light"/>
              </a:rPr>
              <a:t> </a:t>
            </a:r>
            <a:r>
              <a:rPr lang="en-US" sz="4000" b="1" dirty="0">
                <a:cs typeface="Calibri Light"/>
              </a:rPr>
              <a:t>PROJECT</a:t>
            </a:r>
            <a:endParaRPr lang="en-US" sz="5400" b="1" dirty="0">
              <a:cs typeface="Calibri Light"/>
            </a:endParaRP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Kamran Ashraf</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10;&#10;Description automatically generated">
            <a:extLst>
              <a:ext uri="{FF2B5EF4-FFF2-40B4-BE49-F238E27FC236}">
                <a16:creationId xmlns:a16="http://schemas.microsoft.com/office/drawing/2014/main" id="{8002C996-1DC6-4B6E-9BCC-DA7574801AE5}"/>
              </a:ext>
            </a:extLst>
          </p:cNvPr>
          <p:cNvPicPr>
            <a:picLocks noChangeAspect="1"/>
          </p:cNvPicPr>
          <p:nvPr/>
        </p:nvPicPr>
        <p:blipFill>
          <a:blip r:embed="rId2"/>
          <a:stretch>
            <a:fillRect/>
          </a:stretch>
        </p:blipFill>
        <p:spPr>
          <a:xfrm>
            <a:off x="2219195" y="45781"/>
            <a:ext cx="8818322" cy="5722602"/>
          </a:xfrm>
          <a:prstGeom prst="rect">
            <a:avLst/>
          </a:prstGeom>
        </p:spPr>
      </p:pic>
      <p:sp>
        <p:nvSpPr>
          <p:cNvPr id="3" name="TextBox 2">
            <a:extLst>
              <a:ext uri="{FF2B5EF4-FFF2-40B4-BE49-F238E27FC236}">
                <a16:creationId xmlns:a16="http://schemas.microsoft.com/office/drawing/2014/main" id="{EF074A7F-431E-441B-AB40-651A8A25E3D0}"/>
              </a:ext>
            </a:extLst>
          </p:cNvPr>
          <p:cNvSpPr txBox="1"/>
          <p:nvPr/>
        </p:nvSpPr>
        <p:spPr>
          <a:xfrm>
            <a:off x="277660" y="5778674"/>
            <a:ext cx="12377802" cy="961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highly positively correlated with GrLivArea </a:t>
            </a:r>
            <a:r>
              <a:rPr lang="en-US" sz="2800">
                <a:cs typeface="Calibri"/>
              </a:rPr>
              <a:t> </a:t>
            </a:r>
            <a:r>
              <a:rPr lang="en-IN" sz="2800">
                <a:cs typeface="Segoe UI"/>
              </a:rPr>
              <a:t>and OverallQual.</a:t>
            </a:r>
            <a:r>
              <a:rPr lang="en-US" sz="2800">
                <a:cs typeface="Calibri"/>
              </a:rPr>
              <a:t> </a:t>
            </a:r>
          </a:p>
        </p:txBody>
      </p:sp>
    </p:spTree>
    <p:extLst>
      <p:ext uri="{BB962C8B-B14F-4D97-AF65-F5344CB8AC3E}">
        <p14:creationId xmlns:p14="http://schemas.microsoft.com/office/powerpoint/2010/main" val="1966829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cs typeface="Segoe UI"/>
              </a:rPr>
              <a:t>Steps and assumptions used to complete the project</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6" name="TextBox 5">
            <a:extLst>
              <a:ext uri="{FF2B5EF4-FFF2-40B4-BE49-F238E27FC236}">
                <a16:creationId xmlns:a16="http://schemas.microsoft.com/office/drawing/2014/main" id="{385C131A-E068-4B89-B7B8-6F92CFBE8DC9}"/>
              </a:ext>
            </a:extLst>
          </p:cNvPr>
          <p:cNvSpPr txBox="1"/>
          <p:nvPr/>
        </p:nvSpPr>
        <p:spPr>
          <a:xfrm>
            <a:off x="643003" y="2146127"/>
            <a:ext cx="1077029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We first done data cleaning. We first looked percentage of values missing in columns then we imputed missing values .</a:t>
            </a:r>
            <a:r>
              <a:rPr lang="en-US" sz="2800">
                <a:cs typeface="Calibri"/>
              </a:rPr>
              <a:t> </a:t>
            </a:r>
          </a:p>
        </p:txBody>
      </p:sp>
      <p:pic>
        <p:nvPicPr>
          <p:cNvPr id="7" name="Picture 7" descr="Table&#10;&#10;Description automatically generated">
            <a:extLst>
              <a:ext uri="{FF2B5EF4-FFF2-40B4-BE49-F238E27FC236}">
                <a16:creationId xmlns:a16="http://schemas.microsoft.com/office/drawing/2014/main" id="{F2E89BDC-5475-4A00-BA11-6992DE4B016A}"/>
              </a:ext>
            </a:extLst>
          </p:cNvPr>
          <p:cNvPicPr>
            <a:picLocks noChangeAspect="1"/>
          </p:cNvPicPr>
          <p:nvPr/>
        </p:nvPicPr>
        <p:blipFill>
          <a:blip r:embed="rId2"/>
          <a:stretch>
            <a:fillRect/>
          </a:stretch>
        </p:blipFill>
        <p:spPr>
          <a:xfrm>
            <a:off x="4712779" y="2979106"/>
            <a:ext cx="2474169" cy="3874719"/>
          </a:xfrm>
          <a:prstGeom prst="rect">
            <a:avLst/>
          </a:prstGeom>
        </p:spPr>
      </p:pic>
    </p:spTree>
    <p:extLst>
      <p:ext uri="{BB962C8B-B14F-4D97-AF65-F5344CB8AC3E}">
        <p14:creationId xmlns:p14="http://schemas.microsoft.com/office/powerpoint/2010/main" val="2549897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B98F0C-5772-406D-9552-EB946BB63147}"/>
              </a:ext>
            </a:extLst>
          </p:cNvPr>
          <p:cNvSpPr txBox="1"/>
          <p:nvPr/>
        </p:nvSpPr>
        <p:spPr>
          <a:xfrm>
            <a:off x="486428" y="340291"/>
            <a:ext cx="899577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panose="020B0604020202020204" pitchFamily="34" charset="0"/>
              <a:buChar char="•"/>
            </a:pPr>
            <a:r>
              <a:rPr lang="en-IN" sz="2800">
                <a:latin typeface="WordVisi_MSFontService"/>
              </a:rPr>
              <a:t>We then explored categorical variables </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F8665FA9-EF14-42C3-A80B-27209611BD01}"/>
              </a:ext>
            </a:extLst>
          </p:cNvPr>
          <p:cNvPicPr>
            <a:picLocks noChangeAspect="1"/>
          </p:cNvPicPr>
          <p:nvPr/>
        </p:nvPicPr>
        <p:blipFill>
          <a:blip r:embed="rId2"/>
          <a:stretch>
            <a:fillRect/>
          </a:stretch>
        </p:blipFill>
        <p:spPr>
          <a:xfrm>
            <a:off x="2908127" y="1111644"/>
            <a:ext cx="6574076" cy="3528246"/>
          </a:xfrm>
          <a:prstGeom prst="rect">
            <a:avLst/>
          </a:prstGeom>
        </p:spPr>
      </p:pic>
      <p:sp>
        <p:nvSpPr>
          <p:cNvPr id="4" name="TextBox 3">
            <a:extLst>
              <a:ext uri="{FF2B5EF4-FFF2-40B4-BE49-F238E27FC236}">
                <a16:creationId xmlns:a16="http://schemas.microsoft.com/office/drawing/2014/main" id="{A22CB657-4B10-4D37-AD57-E0E21ECE9A0B}"/>
              </a:ext>
            </a:extLst>
          </p:cNvPr>
          <p:cNvSpPr txBox="1"/>
          <p:nvPr/>
        </p:nvSpPr>
        <p:spPr>
          <a:xfrm>
            <a:off x="496865" y="5141935"/>
            <a:ext cx="1139659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latin typeface="WordVisi_MSFontService"/>
              </a:rPr>
              <a:t>We observed that there is only one unique value present in Utilities so will be dropping this column.</a:t>
            </a:r>
            <a:endParaRPr lang="en-US" sz="2800">
              <a:cs typeface="Calibri" panose="020F0502020204030204"/>
            </a:endParaRPr>
          </a:p>
        </p:txBody>
      </p:sp>
    </p:spTree>
    <p:extLst>
      <p:ext uri="{BB962C8B-B14F-4D97-AF65-F5344CB8AC3E}">
        <p14:creationId xmlns:p14="http://schemas.microsoft.com/office/powerpoint/2010/main" val="400290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66952"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a:t>Then we encoded all the categorical columns into numerical colums using dummy variables.</a:t>
            </a:r>
            <a:endParaRPr lang="en-US" sz="2800">
              <a:cs typeface="Calibri" panose="020F0502020204030204"/>
            </a:endParaRPr>
          </a:p>
        </p:txBody>
      </p:sp>
      <p:pic>
        <p:nvPicPr>
          <p:cNvPr id="3" name="Picture 3" descr="Table&#10;&#10;Description automatically generated">
            <a:extLst>
              <a:ext uri="{FF2B5EF4-FFF2-40B4-BE49-F238E27FC236}">
                <a16:creationId xmlns:a16="http://schemas.microsoft.com/office/drawing/2014/main" id="{B30E7E0E-A253-4732-AAC6-8B00E4886447}"/>
              </a:ext>
            </a:extLst>
          </p:cNvPr>
          <p:cNvPicPr>
            <a:picLocks noChangeAspect="1"/>
          </p:cNvPicPr>
          <p:nvPr/>
        </p:nvPicPr>
        <p:blipFill>
          <a:blip r:embed="rId2"/>
          <a:stretch>
            <a:fillRect/>
          </a:stretch>
        </p:blipFill>
        <p:spPr>
          <a:xfrm>
            <a:off x="2146126" y="1675796"/>
            <a:ext cx="7523966" cy="4237094"/>
          </a:xfrm>
          <a:prstGeom prst="rect">
            <a:avLst/>
          </a:prstGeom>
        </p:spPr>
      </p:pic>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65551" y="121085"/>
            <a:ext cx="1146966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cs typeface="Segoe UI"/>
              </a:rPr>
              <a:t>While checking the heatmap of correlation we observed that,</a:t>
            </a:r>
            <a:r>
              <a:rPr lang="en-US" sz="2800" dirty="0">
                <a:cs typeface="Calibri"/>
              </a:rPr>
              <a:t> </a:t>
            </a:r>
            <a:endParaRPr lang="en-US" sz="2800" dirty="0"/>
          </a:p>
          <a:p>
            <a:endParaRPr lang="en-US" sz="2800" dirty="0">
              <a:cs typeface="Calibri"/>
            </a:endParaRPr>
          </a:p>
          <a:p>
            <a:pPr marL="285750" indent="-285750">
              <a:buFont typeface="Arial" panose="020B0604020202020204" pitchFamily="34" charset="0"/>
              <a:buChar char="•"/>
            </a:pPr>
            <a:r>
              <a:rPr lang="en-IN" sz="2800" dirty="0">
                <a:cs typeface="Segoe UI"/>
              </a:rPr>
              <a:t>1. </a:t>
            </a:r>
            <a:r>
              <a:rPr lang="en-IN" sz="2800" dirty="0" err="1">
                <a:cs typeface="Segoe UI"/>
              </a:rPr>
              <a:t>SalePrice</a:t>
            </a:r>
            <a:r>
              <a:rPr lang="en-IN" sz="2800" dirty="0">
                <a:cs typeface="Segoe UI"/>
              </a:rPr>
              <a:t> is highly positively correlated with the columns </a:t>
            </a:r>
            <a:r>
              <a:rPr lang="en-IN" sz="2800" dirty="0" err="1">
                <a:cs typeface="Segoe UI"/>
              </a:rPr>
              <a:t>OverallQual</a:t>
            </a:r>
            <a:r>
              <a:rPr lang="en-IN" sz="2800" dirty="0">
                <a:cs typeface="Segoe UI"/>
              </a:rPr>
              <a:t>, </a:t>
            </a:r>
            <a:r>
              <a:rPr lang="en-IN" sz="2800" dirty="0" err="1">
                <a:cs typeface="Segoe UI"/>
              </a:rPr>
              <a:t>YearBuilt</a:t>
            </a:r>
            <a:r>
              <a:rPr lang="en-IN" sz="2800" dirty="0">
                <a:cs typeface="Segoe UI"/>
              </a:rPr>
              <a:t>, YearRemodAdd, </a:t>
            </a:r>
            <a:r>
              <a:rPr lang="en-IN" sz="2800" dirty="0" err="1">
                <a:cs typeface="Segoe UI"/>
              </a:rPr>
              <a:t>TotalBsmtSF</a:t>
            </a:r>
            <a:r>
              <a:rPr lang="en-IN" sz="2800" dirty="0">
                <a:cs typeface="Segoe UI"/>
              </a:rPr>
              <a:t>, 1stFlrSF, </a:t>
            </a:r>
            <a:r>
              <a:rPr lang="en-IN" sz="2800" dirty="0" err="1">
                <a:cs typeface="Segoe UI"/>
              </a:rPr>
              <a:t>GrLivArea</a:t>
            </a:r>
            <a:r>
              <a:rPr lang="en-IN" sz="2800" dirty="0">
                <a:cs typeface="Segoe UI"/>
              </a:rPr>
              <a:t>, </a:t>
            </a:r>
            <a:r>
              <a:rPr lang="en-IN" sz="2800" dirty="0" err="1">
                <a:cs typeface="Segoe UI"/>
              </a:rPr>
              <a:t>FullBath</a:t>
            </a:r>
            <a:r>
              <a:rPr lang="en-IN" sz="2800" dirty="0">
                <a:cs typeface="Segoe UI"/>
              </a:rPr>
              <a:t>, </a:t>
            </a:r>
            <a:r>
              <a:rPr lang="en-IN" sz="2800" dirty="0" err="1">
                <a:cs typeface="Segoe UI"/>
              </a:rPr>
              <a:t>TotRmsAbvGrd</a:t>
            </a:r>
            <a:r>
              <a:rPr lang="en-IN" sz="2800" dirty="0">
                <a:cs typeface="Segoe UI"/>
              </a:rPr>
              <a:t>, </a:t>
            </a:r>
            <a:r>
              <a:rPr lang="en-IN" sz="2800" dirty="0" err="1">
                <a:cs typeface="Segoe UI"/>
              </a:rPr>
              <a:t>GarageCars</a:t>
            </a:r>
            <a:r>
              <a:rPr lang="en-IN" sz="2800" dirty="0">
                <a:cs typeface="Segoe UI"/>
              </a:rPr>
              <a:t>, </a:t>
            </a:r>
            <a:r>
              <a:rPr lang="en-IN" sz="2800" dirty="0" err="1">
                <a:cs typeface="Segoe UI"/>
              </a:rPr>
              <a:t>GarageArea</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2. </a:t>
            </a:r>
            <a:r>
              <a:rPr lang="en-IN" sz="2800" dirty="0" err="1">
                <a:cs typeface="Segoe UI"/>
              </a:rPr>
              <a:t>SalePrice</a:t>
            </a:r>
            <a:r>
              <a:rPr lang="en-IN" sz="2800" dirty="0">
                <a:cs typeface="Segoe UI"/>
              </a:rPr>
              <a:t> is negatively correlated with </a:t>
            </a:r>
            <a:r>
              <a:rPr lang="en-IN" sz="2800" dirty="0" err="1">
                <a:cs typeface="Segoe UI"/>
              </a:rPr>
              <a:t>OverallCond</a:t>
            </a:r>
            <a:r>
              <a:rPr lang="en-IN" sz="2800" dirty="0">
                <a:cs typeface="Segoe UI"/>
              </a:rPr>
              <a:t>, </a:t>
            </a:r>
            <a:r>
              <a:rPr lang="en-IN" sz="2800" dirty="0" err="1">
                <a:cs typeface="Segoe UI"/>
              </a:rPr>
              <a:t>KitchenAbvGr</a:t>
            </a:r>
            <a:r>
              <a:rPr lang="en-IN" sz="2800" dirty="0">
                <a:cs typeface="Segoe UI"/>
              </a:rPr>
              <a:t>, </a:t>
            </a:r>
            <a:r>
              <a:rPr lang="en-IN" sz="2800" dirty="0" err="1">
                <a:cs typeface="Segoe UI"/>
              </a:rPr>
              <a:t>Encloseporch</a:t>
            </a:r>
            <a:r>
              <a:rPr lang="en-IN" sz="2800" dirty="0">
                <a:cs typeface="Segoe UI"/>
              </a:rPr>
              <a:t>, </a:t>
            </a:r>
            <a:r>
              <a:rPr lang="en-IN" sz="2800" dirty="0" err="1">
                <a:cs typeface="Segoe UI"/>
              </a:rPr>
              <a:t>YrSold</a:t>
            </a:r>
            <a:r>
              <a:rPr lang="en-IN" sz="2800" dirty="0">
                <a:cs typeface="Segoe UI"/>
              </a:rPr>
              <a:t>.</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3. We observe multicollinearity in between columns so we will be using Principal Component Analysis(PCA).</a:t>
            </a:r>
            <a:r>
              <a:rPr lang="en-US" sz="2800" dirty="0">
                <a:cs typeface="Calibri"/>
              </a:rPr>
              <a:t> </a:t>
            </a:r>
          </a:p>
          <a:p>
            <a:endParaRPr lang="en-US" sz="2800" dirty="0">
              <a:cs typeface="Calibri"/>
            </a:endParaRPr>
          </a:p>
          <a:p>
            <a:pPr marL="285750" indent="-285750">
              <a:buFont typeface="Arial" panose="020B0604020202020204" pitchFamily="34" charset="0"/>
              <a:buChar char="•"/>
            </a:pPr>
            <a:r>
              <a:rPr lang="en-IN" sz="2800" dirty="0">
                <a:cs typeface="Segoe UI"/>
              </a:rPr>
              <a:t> 4. No correlation has been observed between the column Id and other columns so we will be dropping this column.</a:t>
            </a:r>
            <a:r>
              <a:rPr lang="en-US" sz="2800" dirty="0">
                <a:cs typeface="Calibri"/>
              </a:rPr>
              <a:t> </a:t>
            </a: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B8307-5A35-4D86-9439-3BFE2A061BFF}"/>
              </a:ext>
            </a:extLst>
          </p:cNvPr>
          <p:cNvSpPr txBox="1"/>
          <p:nvPr/>
        </p:nvSpPr>
        <p:spPr>
          <a:xfrm>
            <a:off x="465551" y="215031"/>
            <a:ext cx="1117739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IN" sz="2800" dirty="0">
                <a:latin typeface="WordVisi_MSFontService"/>
              </a:rPr>
              <a:t>Here we check the correlation between all our feature variables with target variable label.</a:t>
            </a:r>
            <a:endParaRPr lang="en-US" sz="2800" dirty="0">
              <a:cs typeface="Calibri" panose="020F0502020204030204"/>
            </a:endParaRPr>
          </a:p>
        </p:txBody>
      </p:sp>
      <p:pic>
        <p:nvPicPr>
          <p:cNvPr id="3" name="Picture 3" descr="Chart&#10;&#10;Description automatically generated">
            <a:extLst>
              <a:ext uri="{FF2B5EF4-FFF2-40B4-BE49-F238E27FC236}">
                <a16:creationId xmlns:a16="http://schemas.microsoft.com/office/drawing/2014/main" id="{1D77F490-D8DD-4E03-BEF7-30F8DC656EB7}"/>
              </a:ext>
            </a:extLst>
          </p:cNvPr>
          <p:cNvPicPr>
            <a:picLocks noChangeAspect="1"/>
          </p:cNvPicPr>
          <p:nvPr/>
        </p:nvPicPr>
        <p:blipFill>
          <a:blip r:embed="rId2"/>
          <a:stretch>
            <a:fillRect/>
          </a:stretch>
        </p:blipFill>
        <p:spPr>
          <a:xfrm>
            <a:off x="2876812" y="1161737"/>
            <a:ext cx="5791198" cy="3856033"/>
          </a:xfrm>
          <a:prstGeom prst="rect">
            <a:avLst/>
          </a:prstGeom>
        </p:spPr>
      </p:pic>
      <p:sp>
        <p:nvSpPr>
          <p:cNvPr id="4" name="TextBox 3">
            <a:extLst>
              <a:ext uri="{FF2B5EF4-FFF2-40B4-BE49-F238E27FC236}">
                <a16:creationId xmlns:a16="http://schemas.microsoft.com/office/drawing/2014/main" id="{D0C2EF6D-FA2F-4700-9630-CD2A60C09051}"/>
              </a:ext>
            </a:extLst>
          </p:cNvPr>
          <p:cNvSpPr txBox="1"/>
          <p:nvPr/>
        </p:nvSpPr>
        <p:spPr>
          <a:xfrm>
            <a:off x="611688" y="5079304"/>
            <a:ext cx="1140703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1. The column OverallQual is most positively correlated with SalePrice.</a:t>
            </a:r>
            <a:r>
              <a:rPr lang="en-US" sz="2800">
                <a:cs typeface="Calibri"/>
              </a:rPr>
              <a:t> </a:t>
            </a:r>
          </a:p>
          <a:p>
            <a:r>
              <a:rPr lang="en-IN" sz="2800">
                <a:cs typeface="Segoe UI"/>
              </a:rPr>
              <a:t>    </a:t>
            </a:r>
            <a:r>
              <a:rPr lang="en-US" sz="2800">
                <a:cs typeface="Calibri"/>
              </a:rPr>
              <a:t> </a:t>
            </a:r>
          </a:p>
          <a:p>
            <a:r>
              <a:rPr lang="en-IN" sz="2800">
                <a:cs typeface="Segoe UI"/>
              </a:rPr>
              <a:t>2. The column KitchenAbvGrd is most negatively correlated with SalePrice.</a:t>
            </a:r>
            <a:r>
              <a:rPr lang="en-US" sz="2800">
                <a:cs typeface="Calibri"/>
              </a:rPr>
              <a:t> </a:t>
            </a:r>
          </a:p>
        </p:txBody>
      </p:sp>
    </p:spTree>
    <p:extLst>
      <p:ext uri="{BB962C8B-B14F-4D97-AF65-F5344CB8AC3E}">
        <p14:creationId xmlns:p14="http://schemas.microsoft.com/office/powerpoint/2010/main" val="2651965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355FA-8146-437F-AC06-2260FD20B684}"/>
              </a:ext>
            </a:extLst>
          </p:cNvPr>
          <p:cNvSpPr txBox="1"/>
          <p:nvPr/>
        </p:nvSpPr>
        <p:spPr>
          <a:xfrm>
            <a:off x="549058" y="-4174"/>
            <a:ext cx="11250460" cy="69711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cs typeface="Calibri"/>
              </a:rPr>
              <a:t>problem-solving approaches</a:t>
            </a:r>
          </a:p>
          <a:p>
            <a:endParaRPr lang="en-IN" sz="1500" dirty="0">
              <a:cs typeface="Segoe UI"/>
            </a:endParaRPr>
          </a:p>
          <a:p>
            <a:pPr marL="285750" indent="-285750">
              <a:buFont typeface="Arial"/>
              <a:buChar char="•"/>
            </a:pPr>
            <a:r>
              <a:rPr lang="en-IN" sz="2800" dirty="0">
                <a:cs typeface="Segoe UI"/>
              </a:rPr>
              <a:t>We first converted all our categorical variables to numeric variables with the help of dummy variables to checkout and dropped the columns which we felt were unnecessary.</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observed skewness in data so we tried to remove the skewness through treating outliers with </a:t>
            </a:r>
            <a:r>
              <a:rPr lang="en-IN" sz="2800" dirty="0" err="1">
                <a:cs typeface="Segoe UI"/>
              </a:rPr>
              <a:t>winsorization</a:t>
            </a:r>
            <a:r>
              <a:rPr lang="en-IN" sz="2800" dirty="0">
                <a:cs typeface="Segoe UI"/>
              </a:rPr>
              <a:t> technique.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 data was improper scaled so we scaled the feature variables on a single scale using </a:t>
            </a:r>
            <a:r>
              <a:rPr lang="en-IN" sz="2800" dirty="0" err="1">
                <a:cs typeface="Segoe UI"/>
              </a:rPr>
              <a:t>sklearn’s</a:t>
            </a:r>
            <a:r>
              <a:rPr lang="en-IN" sz="2800" dirty="0">
                <a:cs typeface="Segoe UI"/>
              </a:rPr>
              <a:t> </a:t>
            </a:r>
            <a:r>
              <a:rPr lang="en-IN" sz="2800" dirty="0" err="1">
                <a:cs typeface="Segoe UI"/>
              </a:rPr>
              <a:t>StandardScaler</a:t>
            </a:r>
            <a:r>
              <a:rPr lang="en-IN" sz="2800" dirty="0">
                <a:cs typeface="Segoe UI"/>
              </a:rPr>
              <a:t> package.</a:t>
            </a:r>
            <a:r>
              <a:rPr lang="en-US" sz="2800" dirty="0">
                <a:cs typeface="Calibri"/>
              </a:rPr>
              <a:t> </a:t>
            </a:r>
          </a:p>
          <a:p>
            <a:endParaRPr lang="en-US" sz="2800" dirty="0">
              <a:cs typeface="Calibri"/>
            </a:endParaRPr>
          </a:p>
          <a:p>
            <a:pPr marL="285750" indent="-285750">
              <a:buFont typeface="Arial"/>
              <a:buChar char="•"/>
            </a:pPr>
            <a:r>
              <a:rPr lang="en-IN" sz="2800" dirty="0">
                <a:cs typeface="Segoe UI"/>
              </a:rPr>
              <a:t>There were too many (256) feature variables in the data so we reduced it to 100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34995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2271386"/>
            <a:ext cx="11323528" cy="12464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IN" sz="2800" dirty="0">
                <a:cs typeface="Segoe UI"/>
              </a:rPr>
              <a:t>By looking into the target </a:t>
            </a:r>
            <a:r>
              <a:rPr lang="en-IN" sz="2800" dirty="0" err="1">
                <a:cs typeface="Segoe UI"/>
              </a:rPr>
              <a:t>vaariable</a:t>
            </a:r>
            <a:r>
              <a:rPr lang="en-IN" sz="2800" dirty="0">
                <a:cs typeface="Segoe UI"/>
              </a:rPr>
              <a:t> label we assumed that it was </a:t>
            </a:r>
            <a:r>
              <a:rPr lang="en-US" sz="2800" dirty="0">
                <a:cs typeface="Calibri"/>
              </a:rPr>
              <a:t> </a:t>
            </a:r>
            <a:r>
              <a:rPr lang="en-IN" sz="2800" dirty="0">
                <a:cs typeface="Segoe UI"/>
              </a:rPr>
              <a:t>a </a:t>
            </a:r>
            <a:r>
              <a:rPr lang="en-US" sz="2800" dirty="0">
                <a:cs typeface="Calibri"/>
              </a:rPr>
              <a:t> </a:t>
            </a:r>
            <a:r>
              <a:rPr lang="en-IN" sz="2800" dirty="0">
                <a:cs typeface="Segoe UI"/>
              </a:rPr>
              <a:t>Regression type of problem.</a:t>
            </a:r>
            <a:r>
              <a:rPr lang="en-US" sz="2800" dirty="0">
                <a:cs typeface="Calibri"/>
              </a:rPr>
              <a:t> </a:t>
            </a:r>
            <a:endParaRPr lang="en-US" sz="2800"/>
          </a:p>
          <a:p>
            <a:endParaRPr lang="en-US" sz="2800" dirty="0">
              <a:cs typeface="Calibri"/>
            </a:endParaRPr>
          </a:p>
          <a:p>
            <a:pPr marL="285750" indent="-285750">
              <a:buFont typeface="Arial"/>
              <a:buChar char="•"/>
            </a:pPr>
            <a:r>
              <a:rPr lang="en-IN" sz="2800" dirty="0">
                <a:cs typeface="Segoe UI"/>
              </a:rPr>
              <a:t>We observed multicollinearity in between columns so we assumed </a:t>
            </a:r>
            <a:r>
              <a:rPr lang="en-US" sz="2800" dirty="0">
                <a:cs typeface="Calibri"/>
              </a:rPr>
              <a:t> </a:t>
            </a:r>
            <a:r>
              <a:rPr lang="en-IN" sz="2800" dirty="0">
                <a:cs typeface="Segoe UI"/>
              </a:rPr>
              <a:t>that we will be using Principal Component Analysis (PCA).</a:t>
            </a:r>
            <a:r>
              <a:rPr lang="en-US" sz="2800" dirty="0">
                <a:cs typeface="Calibri"/>
              </a:rPr>
              <a:t> </a:t>
            </a:r>
          </a:p>
          <a:p>
            <a:endParaRPr lang="en-US" sz="2800" dirty="0">
              <a:cs typeface="Calibri"/>
            </a:endParaRPr>
          </a:p>
          <a:p>
            <a:pPr marL="285750" indent="-285750">
              <a:buFont typeface="Arial"/>
              <a:buChar char="•"/>
            </a:pPr>
            <a:r>
              <a:rPr lang="en-IN" sz="2800" dirty="0">
                <a:cs typeface="Segoe UI"/>
              </a:rPr>
              <a:t>We also observed that only one single unique value was present in </a:t>
            </a:r>
            <a:r>
              <a:rPr lang="en-US" sz="2800" dirty="0">
                <a:cs typeface="Calibri"/>
              </a:rPr>
              <a:t> </a:t>
            </a:r>
            <a:r>
              <a:rPr lang="en-IN" sz="2800" dirty="0">
                <a:cs typeface="Segoe UI"/>
              </a:rPr>
              <a:t>Utilities column so we assumed that we will be dropping </a:t>
            </a:r>
            <a:r>
              <a:rPr lang="en-US" sz="2800" dirty="0">
                <a:cs typeface="Calibri"/>
              </a:rPr>
              <a:t> </a:t>
            </a:r>
            <a:r>
              <a:rPr lang="en-IN" sz="2800" dirty="0">
                <a:cs typeface="Segoe UI"/>
              </a:rPr>
              <a:t>this columns.</a:t>
            </a:r>
            <a:r>
              <a:rPr lang="en-US" sz="2800" dirty="0">
                <a:cs typeface="Calibri"/>
              </a:rPr>
              <a:t> </a:t>
            </a:r>
          </a:p>
        </p:txBody>
      </p:sp>
    </p:spTree>
    <p:extLst>
      <p:ext uri="{BB962C8B-B14F-4D97-AF65-F5344CB8AC3E}">
        <p14:creationId xmlns:p14="http://schemas.microsoft.com/office/powerpoint/2010/main" val="2700818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809D-925C-49F5-8B51-16C8153EE9F9}"/>
              </a:ext>
            </a:extLst>
          </p:cNvPr>
          <p:cNvSpPr>
            <a:spLocks noGrp="1"/>
          </p:cNvSpPr>
          <p:nvPr>
            <p:ph type="title"/>
          </p:nvPr>
        </p:nvSpPr>
        <p:spPr/>
        <p:txBody>
          <a:bodyPr>
            <a:normAutofit/>
          </a:bodyPr>
          <a:lstStyle/>
          <a:p>
            <a:r>
              <a:rPr lang="en-US" sz="4000" b="1" dirty="0">
                <a:cs typeface="Calibri Light"/>
              </a:rPr>
              <a:t>                  Model Dashboard</a:t>
            </a:r>
          </a:p>
        </p:txBody>
      </p:sp>
      <p:pic>
        <p:nvPicPr>
          <p:cNvPr id="4" name="Picture 4" descr="Graphical user interface, text, application&#10;&#10;Description automatically generated">
            <a:extLst>
              <a:ext uri="{FF2B5EF4-FFF2-40B4-BE49-F238E27FC236}">
                <a16:creationId xmlns:a16="http://schemas.microsoft.com/office/drawing/2014/main" id="{81EB0B9A-2B6D-42A7-AE63-6B0AB2A0301D}"/>
              </a:ext>
            </a:extLst>
          </p:cNvPr>
          <p:cNvPicPr>
            <a:picLocks noGrp="1" noChangeAspect="1"/>
          </p:cNvPicPr>
          <p:nvPr>
            <p:ph idx="1"/>
          </p:nvPr>
        </p:nvPicPr>
        <p:blipFill>
          <a:blip r:embed="rId2"/>
          <a:stretch>
            <a:fillRect/>
          </a:stretch>
        </p:blipFill>
        <p:spPr>
          <a:xfrm>
            <a:off x="1516694" y="2537380"/>
            <a:ext cx="9075106" cy="2906951"/>
          </a:xfrm>
        </p:spPr>
      </p:pic>
    </p:spTree>
    <p:extLst>
      <p:ext uri="{BB962C8B-B14F-4D97-AF65-F5344CB8AC3E}">
        <p14:creationId xmlns:p14="http://schemas.microsoft.com/office/powerpoint/2010/main" val="268475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D58DF5E-49D1-45DC-A468-86E7D2A2F33A}"/>
              </a:ext>
            </a:extLst>
          </p:cNvPr>
          <p:cNvPicPr>
            <a:picLocks noChangeAspect="1"/>
          </p:cNvPicPr>
          <p:nvPr/>
        </p:nvPicPr>
        <p:blipFill>
          <a:blip r:embed="rId2"/>
          <a:stretch>
            <a:fillRect/>
          </a:stretch>
        </p:blipFill>
        <p:spPr>
          <a:xfrm>
            <a:off x="2083496" y="722268"/>
            <a:ext cx="7899747" cy="5340395"/>
          </a:xfrm>
          <a:prstGeom prst="rect">
            <a:avLst/>
          </a:prstGeom>
        </p:spPr>
      </p:pic>
    </p:spTree>
    <p:extLst>
      <p:ext uri="{BB962C8B-B14F-4D97-AF65-F5344CB8AC3E}">
        <p14:creationId xmlns:p14="http://schemas.microsoft.com/office/powerpoint/2010/main" val="263938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Problem solving approaches</a:t>
            </a:r>
          </a:p>
          <a:p>
            <a:pPr marL="0" indent="0">
              <a:buNone/>
            </a:pPr>
            <a:r>
              <a:rPr lang="en-IN" dirty="0">
                <a:ea typeface="+mn-lt"/>
                <a:cs typeface="+mn-lt"/>
              </a:rPr>
              <a:t>    3.3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10;&#10;Description automatically generated">
            <a:extLst>
              <a:ext uri="{FF2B5EF4-FFF2-40B4-BE49-F238E27FC236}">
                <a16:creationId xmlns:a16="http://schemas.microsoft.com/office/drawing/2014/main" id="{D48AD624-5FC1-4C74-B1AB-7E3B875B46CC}"/>
              </a:ext>
            </a:extLst>
          </p:cNvPr>
          <p:cNvPicPr>
            <a:picLocks noChangeAspect="1"/>
          </p:cNvPicPr>
          <p:nvPr/>
        </p:nvPicPr>
        <p:blipFill>
          <a:blip r:embed="rId2"/>
          <a:stretch>
            <a:fillRect/>
          </a:stretch>
        </p:blipFill>
        <p:spPr>
          <a:xfrm>
            <a:off x="1843414" y="369424"/>
            <a:ext cx="8139829" cy="5858194"/>
          </a:xfrm>
          <a:prstGeom prst="rect">
            <a:avLst/>
          </a:prstGeom>
        </p:spPr>
      </p:pic>
    </p:spTree>
    <p:extLst>
      <p:ext uri="{BB962C8B-B14F-4D97-AF65-F5344CB8AC3E}">
        <p14:creationId xmlns:p14="http://schemas.microsoft.com/office/powerpoint/2010/main" val="401476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EA5C091-3055-45CC-B015-1AB710B4A4EB}"/>
              </a:ext>
            </a:extLst>
          </p:cNvPr>
          <p:cNvPicPr>
            <a:picLocks noChangeAspect="1"/>
          </p:cNvPicPr>
          <p:nvPr/>
        </p:nvPicPr>
        <p:blipFill>
          <a:blip r:embed="rId2"/>
          <a:stretch>
            <a:fillRect/>
          </a:stretch>
        </p:blipFill>
        <p:spPr>
          <a:xfrm>
            <a:off x="2041743" y="1358432"/>
            <a:ext cx="8108514" cy="3243435"/>
          </a:xfrm>
          <a:prstGeom prst="rect">
            <a:avLst/>
          </a:prstGeom>
        </p:spPr>
      </p:pic>
    </p:spTree>
    <p:extLst>
      <p:ext uri="{BB962C8B-B14F-4D97-AF65-F5344CB8AC3E}">
        <p14:creationId xmlns:p14="http://schemas.microsoft.com/office/powerpoint/2010/main" val="4146733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p:txBody>
          <a:bodyPr/>
          <a:lstStyle/>
          <a:p>
            <a:r>
              <a:rPr lang="en-US" b="1" dirty="0">
                <a:cs typeface="Calibri Light"/>
              </a:rPr>
              <a:t>                    Finalized Model</a:t>
            </a:r>
          </a:p>
        </p:txBody>
      </p:sp>
      <p:pic>
        <p:nvPicPr>
          <p:cNvPr id="4" name="Picture 4" descr="Graphical user interface, text, application&#10;&#10;Description automatically generated">
            <a:extLst>
              <a:ext uri="{FF2B5EF4-FFF2-40B4-BE49-F238E27FC236}">
                <a16:creationId xmlns:a16="http://schemas.microsoft.com/office/drawing/2014/main" id="{FC8736B1-D92C-44E0-A71C-E345A57CE2DB}"/>
              </a:ext>
            </a:extLst>
          </p:cNvPr>
          <p:cNvPicPr>
            <a:picLocks noGrp="1" noChangeAspect="1"/>
          </p:cNvPicPr>
          <p:nvPr>
            <p:ph idx="1"/>
          </p:nvPr>
        </p:nvPicPr>
        <p:blipFill>
          <a:blip r:embed="rId2"/>
          <a:stretch>
            <a:fillRect/>
          </a:stretch>
        </p:blipFill>
        <p:spPr>
          <a:xfrm>
            <a:off x="2382358" y="1825625"/>
            <a:ext cx="7427284" cy="4351338"/>
          </a:xfrm>
        </p:spPr>
      </p:pic>
    </p:spTree>
    <p:extLst>
      <p:ext uri="{BB962C8B-B14F-4D97-AF65-F5344CB8AC3E}">
        <p14:creationId xmlns:p14="http://schemas.microsoft.com/office/powerpoint/2010/main" val="373288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p:txBody>
          <a:bodyPr vert="horz" lIns="91440" tIns="45720" rIns="91440" bIns="45720" rtlCol="0" anchor="t">
            <a:normAutofit/>
          </a:bodyPr>
          <a:lstStyle/>
          <a:p>
            <a:pPr marL="0" indent="0">
              <a:buNone/>
            </a:pPr>
            <a:r>
              <a:rPr lang="en-IN" dirty="0">
                <a:ea typeface="+mn-lt"/>
                <a:cs typeface="+mn-lt"/>
              </a:rPr>
              <a:t>In this project we have tried to show how the house prices vary and what are the factors related to the changing of house prices. The best(minimum) RMSE score was achieved using the best parameters of Ridge Regressor through </a:t>
            </a:r>
            <a:r>
              <a:rPr lang="en-IN" dirty="0" err="1">
                <a:ea typeface="+mn-lt"/>
                <a:cs typeface="+mn-lt"/>
              </a:rPr>
              <a:t>GridSearchCV</a:t>
            </a:r>
            <a:r>
              <a:rPr lang="en-IN" dirty="0">
                <a:ea typeface="+mn-lt"/>
                <a:cs typeface="+mn-lt"/>
              </a:rPr>
              <a:t> though Lasso Regressor model performed well too. While we couldn’t reach out goal of minimum RMSE in house price  prediction without letting the model to overfit, we did end up  creating a system that can with enough  time and data get very  close to that goal.</a:t>
            </a:r>
          </a:p>
        </p:txBody>
      </p:sp>
    </p:spTree>
    <p:extLst>
      <p:ext uri="{BB962C8B-B14F-4D97-AF65-F5344CB8AC3E}">
        <p14:creationId xmlns:p14="http://schemas.microsoft.com/office/powerpoint/2010/main" val="1243146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a:buChar char="•"/>
            </a:pPr>
            <a:r>
              <a:rPr lang="en-US" sz="2800" dirty="0">
                <a:ea typeface="+mn-lt"/>
                <a:cs typeface="+mn-lt"/>
              </a:rPr>
              <a:t>A US-based housing company named Surprise Housing has decided  to enter the Australian market.</a:t>
            </a:r>
            <a:endParaRPr lang="en-US" sz="2800" dirty="0">
              <a:cs typeface="Calibri"/>
            </a:endParaRPr>
          </a:p>
          <a:p>
            <a:pPr algn="just"/>
            <a:endParaRPr lang="en-US" sz="2800" dirty="0">
              <a:cs typeface="Calibri"/>
            </a:endParaRPr>
          </a:p>
          <a:p>
            <a:pPr marL="457200" indent="-457200" algn="just">
              <a:buFont typeface="Arial"/>
              <a:buChar char="•"/>
            </a:pPr>
            <a:r>
              <a:rPr lang="en-US" sz="2800" dirty="0">
                <a:cs typeface="Calibri"/>
              </a:rPr>
              <a:t>The company uses data analytics to  purchase houses at a price below their actual values and flip them  at a higher price. For the same purpose, the company has collected  a data set from the sale of houses in Australia.</a:t>
            </a:r>
            <a:endParaRPr lang="en-US" sz="2800" dirty="0">
              <a:ea typeface="+mn-lt"/>
              <a:cs typeface="+mn-lt"/>
            </a:endParaRPr>
          </a:p>
          <a:p>
            <a:pPr marL="457200" indent="-457200" algn="just">
              <a:buFont typeface="Arial"/>
              <a:buChar char="•"/>
            </a:pPr>
            <a:endParaRPr lang="en-US" sz="2800" dirty="0">
              <a:cs typeface="Calibri"/>
            </a:endParaRPr>
          </a:p>
          <a:p>
            <a:pPr marL="457200" indent="-457200" algn="just">
              <a:buFont typeface="Arial"/>
              <a:buChar char="•"/>
            </a:pPr>
            <a:r>
              <a:rPr lang="en-US" sz="2800" dirty="0">
                <a:ea typeface="+mn-lt"/>
                <a:cs typeface="+mn-lt"/>
              </a:rPr>
              <a:t>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lnSpcReduction="10000"/>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Observation:</a:t>
            </a:r>
            <a:endParaRPr lang="en-US" dirty="0">
              <a:ea typeface="+mn-lt"/>
              <a:cs typeface="+mn-lt"/>
            </a:endParaRPr>
          </a:p>
          <a:p>
            <a:pPr>
              <a:buNone/>
            </a:pPr>
            <a:r>
              <a:rPr lang="en-IN" dirty="0">
                <a:ea typeface="+mn-lt"/>
                <a:cs typeface="+mn-lt"/>
              </a:rPr>
              <a:t>    Maximum number of </a:t>
            </a:r>
            <a:r>
              <a:rPr lang="en-IN" dirty="0" err="1">
                <a:ea typeface="+mn-lt"/>
                <a:cs typeface="+mn-lt"/>
              </a:rPr>
              <a:t>SalePrice</a:t>
            </a:r>
            <a:r>
              <a:rPr lang="en-IN" dirty="0">
                <a:ea typeface="+mn-lt"/>
                <a:cs typeface="+mn-lt"/>
              </a:rPr>
              <a:t> lies between 140000 and 230000.</a:t>
            </a:r>
            <a:endParaRPr lang="en-US" dirty="0"/>
          </a:p>
          <a:p>
            <a:pPr marL="0" indent="0">
              <a:buNone/>
            </a:pPr>
            <a:endParaRPr lang="en-US" dirty="0">
              <a:ea typeface="+mn-lt"/>
              <a:cs typeface="+mn-lt"/>
            </a:endParaRPr>
          </a:p>
        </p:txBody>
      </p:sp>
      <p:pic>
        <p:nvPicPr>
          <p:cNvPr id="4" name="Picture 4" descr="Chart&#10;&#10;Description automatically generated">
            <a:extLst>
              <a:ext uri="{FF2B5EF4-FFF2-40B4-BE49-F238E27FC236}">
                <a16:creationId xmlns:a16="http://schemas.microsoft.com/office/drawing/2014/main" id="{179E7987-32F2-4895-A519-494648C70327}"/>
              </a:ext>
            </a:extLst>
          </p:cNvPr>
          <p:cNvPicPr>
            <a:picLocks noChangeAspect="1"/>
          </p:cNvPicPr>
          <p:nvPr/>
        </p:nvPicPr>
        <p:blipFill>
          <a:blip r:embed="rId2"/>
          <a:stretch>
            <a:fillRect/>
          </a:stretch>
        </p:blipFill>
        <p:spPr>
          <a:xfrm>
            <a:off x="2688921" y="1482253"/>
            <a:ext cx="5718131" cy="4008316"/>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351FD44F-FCD8-46E9-85D7-A956EBA4E23D}"/>
              </a:ext>
            </a:extLst>
          </p:cNvPr>
          <p:cNvPicPr>
            <a:picLocks noChangeAspect="1"/>
          </p:cNvPicPr>
          <p:nvPr/>
        </p:nvPicPr>
        <p:blipFill>
          <a:blip r:embed="rId2"/>
          <a:stretch>
            <a:fillRect/>
          </a:stretch>
        </p:blipFill>
        <p:spPr>
          <a:xfrm>
            <a:off x="2334018" y="265174"/>
            <a:ext cx="6135664" cy="4709708"/>
          </a:xfrm>
          <a:prstGeom prst="rect">
            <a:avLst/>
          </a:prstGeom>
        </p:spPr>
      </p:pic>
      <p:sp>
        <p:nvSpPr>
          <p:cNvPr id="3" name="TextBox 2">
            <a:extLst>
              <a:ext uri="{FF2B5EF4-FFF2-40B4-BE49-F238E27FC236}">
                <a16:creationId xmlns:a16="http://schemas.microsoft.com/office/drawing/2014/main" id="{66815319-415A-4AB1-82F0-9A5FF0B6DDB6}"/>
              </a:ext>
            </a:extLst>
          </p:cNvPr>
          <p:cNvSpPr txBox="1"/>
          <p:nvPr/>
        </p:nvSpPr>
        <p:spPr>
          <a:xfrm>
            <a:off x="100208" y="5507277"/>
            <a:ext cx="84112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a:cs typeface="Segoe UI"/>
              </a:rPr>
              <a:t>Maximum, 928 number of </a:t>
            </a:r>
            <a:r>
              <a:rPr lang="en-IN" sz="2800" dirty="0" err="1">
                <a:cs typeface="Segoe UI"/>
              </a:rPr>
              <a:t>MSZoning</a:t>
            </a:r>
            <a:r>
              <a:rPr lang="en-IN" sz="2800" dirty="0">
                <a:cs typeface="Segoe UI"/>
              </a:rPr>
              <a:t> are RL.</a:t>
            </a:r>
            <a:r>
              <a:rPr lang="en-US" sz="2800" dirty="0">
                <a:cs typeface="Calibri"/>
              </a:rPr>
              <a:t> </a:t>
            </a:r>
          </a:p>
        </p:txBody>
      </p:sp>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93EA02FD-6672-448D-90FC-DC275FF7B883}"/>
              </a:ext>
            </a:extLst>
          </p:cNvPr>
          <p:cNvPicPr>
            <a:picLocks noChangeAspect="1"/>
          </p:cNvPicPr>
          <p:nvPr/>
        </p:nvPicPr>
        <p:blipFill>
          <a:blip r:embed="rId2"/>
          <a:stretch>
            <a:fillRect/>
          </a:stretch>
        </p:blipFill>
        <p:spPr>
          <a:xfrm>
            <a:off x="3043825" y="249683"/>
            <a:ext cx="5999967" cy="4010005"/>
          </a:xfrm>
          <a:prstGeom prst="rect">
            <a:avLst/>
          </a:prstGeom>
        </p:spPr>
      </p:pic>
      <p:sp>
        <p:nvSpPr>
          <p:cNvPr id="3" name="TextBox 2">
            <a:extLst>
              <a:ext uri="{FF2B5EF4-FFF2-40B4-BE49-F238E27FC236}">
                <a16:creationId xmlns:a16="http://schemas.microsoft.com/office/drawing/2014/main" id="{96C08475-8201-4C84-9543-21B857B7A9AE}"/>
              </a:ext>
            </a:extLst>
          </p:cNvPr>
          <p:cNvSpPr txBox="1"/>
          <p:nvPr/>
        </p:nvSpPr>
        <p:spPr>
          <a:xfrm>
            <a:off x="340292" y="5444646"/>
            <a:ext cx="797281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err="1">
                <a:cs typeface="Segoe UI"/>
              </a:rPr>
              <a:t>SalePrice</a:t>
            </a:r>
            <a:r>
              <a:rPr lang="en-IN" sz="2800" dirty="0">
                <a:cs typeface="Segoe UI"/>
              </a:rPr>
              <a:t> is maximum with IR2 </a:t>
            </a:r>
            <a:r>
              <a:rPr lang="en-IN" sz="2800" dirty="0" err="1">
                <a:cs typeface="Segoe UI"/>
              </a:rPr>
              <a:t>LotShape</a:t>
            </a:r>
            <a:r>
              <a:rPr lang="en-IN" sz="2800" dirty="0">
                <a:cs typeface="Segoe UI"/>
              </a:rPr>
              <a:t>.</a:t>
            </a:r>
            <a:r>
              <a:rPr lang="en-US" sz="2800" dirty="0">
                <a:cs typeface="Calibri"/>
              </a:rPr>
              <a:t> </a:t>
            </a:r>
          </a:p>
        </p:txBody>
      </p:sp>
    </p:spTree>
    <p:extLst>
      <p:ext uri="{BB962C8B-B14F-4D97-AF65-F5344CB8AC3E}">
        <p14:creationId xmlns:p14="http://schemas.microsoft.com/office/powerpoint/2010/main" val="336770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20468922-B7C2-41AE-A5EE-469CF8D49F93}"/>
              </a:ext>
            </a:extLst>
          </p:cNvPr>
          <p:cNvPicPr>
            <a:picLocks noChangeAspect="1"/>
          </p:cNvPicPr>
          <p:nvPr/>
        </p:nvPicPr>
        <p:blipFill>
          <a:blip r:embed="rId2"/>
          <a:stretch>
            <a:fillRect/>
          </a:stretch>
        </p:blipFill>
        <p:spPr>
          <a:xfrm>
            <a:off x="2146127" y="48503"/>
            <a:ext cx="7461336" cy="5685845"/>
          </a:xfrm>
          <a:prstGeom prst="rect">
            <a:avLst/>
          </a:prstGeom>
        </p:spPr>
      </p:pic>
      <p:sp>
        <p:nvSpPr>
          <p:cNvPr id="3" name="TextBox 2">
            <a:extLst>
              <a:ext uri="{FF2B5EF4-FFF2-40B4-BE49-F238E27FC236}">
                <a16:creationId xmlns:a16="http://schemas.microsoft.com/office/drawing/2014/main" id="{6E6C8CFC-4E3F-4A0D-BC72-D17859482741}"/>
              </a:ext>
            </a:extLst>
          </p:cNvPr>
          <p:cNvSpPr txBox="1"/>
          <p:nvPr/>
        </p:nvSpPr>
        <p:spPr>
          <a:xfrm>
            <a:off x="194153" y="5883058"/>
            <a:ext cx="974733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Observation:</a:t>
            </a:r>
            <a:r>
              <a:rPr lang="en-US" sz="2800" dirty="0">
                <a:cs typeface="Calibri"/>
              </a:rPr>
              <a:t> </a:t>
            </a:r>
          </a:p>
          <a:p>
            <a:r>
              <a:rPr lang="en-IN" sz="2800" dirty="0">
                <a:cs typeface="Segoe UI"/>
              </a:rPr>
              <a:t>    </a:t>
            </a:r>
            <a:r>
              <a:rPr lang="en-US" sz="2800" dirty="0">
                <a:cs typeface="Calibri"/>
              </a:rPr>
              <a:t> </a:t>
            </a:r>
            <a:r>
              <a:rPr lang="en-IN" sz="2800" dirty="0" err="1">
                <a:cs typeface="Segoe UI"/>
              </a:rPr>
              <a:t>SalePrice</a:t>
            </a:r>
            <a:r>
              <a:rPr lang="en-IN" sz="2800" dirty="0">
                <a:cs typeface="Segoe UI"/>
              </a:rPr>
              <a:t> is maximum with </a:t>
            </a:r>
            <a:r>
              <a:rPr lang="en-IN" sz="2800" dirty="0" err="1">
                <a:cs typeface="Segoe UI"/>
              </a:rPr>
              <a:t>NoRidge</a:t>
            </a:r>
            <a:r>
              <a:rPr lang="en-IN" sz="2800" dirty="0">
                <a:cs typeface="Segoe UI"/>
              </a:rPr>
              <a:t> </a:t>
            </a:r>
            <a:r>
              <a:rPr lang="en-IN" sz="2800" dirty="0" err="1">
                <a:cs typeface="Segoe UI"/>
              </a:rPr>
              <a:t>Neighborhood</a:t>
            </a:r>
            <a:r>
              <a:rPr lang="en-IN" sz="2800" dirty="0">
                <a:cs typeface="Segoe UI"/>
              </a:rPr>
              <a:t>.</a:t>
            </a:r>
          </a:p>
        </p:txBody>
      </p:sp>
    </p:spTree>
    <p:extLst>
      <p:ext uri="{BB962C8B-B14F-4D97-AF65-F5344CB8AC3E}">
        <p14:creationId xmlns:p14="http://schemas.microsoft.com/office/powerpoint/2010/main" val="3281530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a:extLst>
              <a:ext uri="{FF2B5EF4-FFF2-40B4-BE49-F238E27FC236}">
                <a16:creationId xmlns:a16="http://schemas.microsoft.com/office/drawing/2014/main" id="{1214007C-4690-4597-9D86-5A88D176279C}"/>
              </a:ext>
            </a:extLst>
          </p:cNvPr>
          <p:cNvPicPr>
            <a:picLocks noChangeAspect="1"/>
          </p:cNvPicPr>
          <p:nvPr/>
        </p:nvPicPr>
        <p:blipFill>
          <a:blip r:embed="rId2"/>
          <a:stretch>
            <a:fillRect/>
          </a:stretch>
        </p:blipFill>
        <p:spPr>
          <a:xfrm>
            <a:off x="3638811" y="74136"/>
            <a:ext cx="5645062" cy="5227483"/>
          </a:xfrm>
          <a:prstGeom prst="rect">
            <a:avLst/>
          </a:prstGeom>
        </p:spPr>
      </p:pic>
      <p:sp>
        <p:nvSpPr>
          <p:cNvPr id="3" name="TextBox 2">
            <a:extLst>
              <a:ext uri="{FF2B5EF4-FFF2-40B4-BE49-F238E27FC236}">
                <a16:creationId xmlns:a16="http://schemas.microsoft.com/office/drawing/2014/main" id="{83A8ABE6-04B6-4DA3-8E1A-977848FB0F8A}"/>
              </a:ext>
            </a:extLst>
          </p:cNvPr>
          <p:cNvSpPr txBox="1"/>
          <p:nvPr/>
        </p:nvSpPr>
        <p:spPr>
          <a:xfrm>
            <a:off x="308975" y="5851742"/>
            <a:ext cx="942374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SalePrice is maximum with 2.5Fin HouseStyle.</a:t>
            </a:r>
          </a:p>
        </p:txBody>
      </p:sp>
    </p:spTree>
    <p:extLst>
      <p:ext uri="{BB962C8B-B14F-4D97-AF65-F5344CB8AC3E}">
        <p14:creationId xmlns:p14="http://schemas.microsoft.com/office/powerpoint/2010/main" val="84641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radar chart&#10;&#10;Description automatically generated">
            <a:extLst>
              <a:ext uri="{FF2B5EF4-FFF2-40B4-BE49-F238E27FC236}">
                <a16:creationId xmlns:a16="http://schemas.microsoft.com/office/drawing/2014/main" id="{AB8E834E-C5FB-423F-BA83-A6B88D2F5A4E}"/>
              </a:ext>
            </a:extLst>
          </p:cNvPr>
          <p:cNvPicPr>
            <a:picLocks noChangeAspect="1"/>
          </p:cNvPicPr>
          <p:nvPr/>
        </p:nvPicPr>
        <p:blipFill>
          <a:blip r:embed="rId2"/>
          <a:stretch>
            <a:fillRect/>
          </a:stretch>
        </p:blipFill>
        <p:spPr>
          <a:xfrm>
            <a:off x="2281825" y="383786"/>
            <a:ext cx="8004131" cy="4180209"/>
          </a:xfrm>
          <a:prstGeom prst="rect">
            <a:avLst/>
          </a:prstGeom>
        </p:spPr>
      </p:pic>
      <p:sp>
        <p:nvSpPr>
          <p:cNvPr id="3" name="TextBox 2">
            <a:extLst>
              <a:ext uri="{FF2B5EF4-FFF2-40B4-BE49-F238E27FC236}">
                <a16:creationId xmlns:a16="http://schemas.microsoft.com/office/drawing/2014/main" id="{A6111420-9C97-4A8A-892D-0C18F128324E}"/>
              </a:ext>
            </a:extLst>
          </p:cNvPr>
          <p:cNvSpPr txBox="1"/>
          <p:nvPr/>
        </p:nvSpPr>
        <p:spPr>
          <a:xfrm>
            <a:off x="152400" y="5382016"/>
            <a:ext cx="985172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Observation:</a:t>
            </a:r>
            <a:r>
              <a:rPr lang="en-US" sz="2800">
                <a:cs typeface="Calibri"/>
              </a:rPr>
              <a:t> </a:t>
            </a:r>
          </a:p>
          <a:p>
            <a:r>
              <a:rPr lang="en-IN" sz="2800">
                <a:cs typeface="Segoe UI"/>
              </a:rPr>
              <a:t>   </a:t>
            </a:r>
            <a:r>
              <a:rPr lang="en-US" sz="2800">
                <a:cs typeface="Calibri"/>
              </a:rPr>
              <a:t> </a:t>
            </a:r>
            <a:r>
              <a:rPr lang="en-IN" sz="2800">
                <a:cs typeface="Segoe UI"/>
              </a:rPr>
              <a:t>SalePrice is maximum with Ex kitchenQual and CentralAir.</a:t>
            </a:r>
            <a:r>
              <a:rPr lang="en-US" sz="2800">
                <a:cs typeface="Calibri"/>
              </a:rPr>
              <a:t> </a:t>
            </a:r>
          </a:p>
        </p:txBody>
      </p:sp>
    </p:spTree>
    <p:extLst>
      <p:ext uri="{BB962C8B-B14F-4D97-AF65-F5344CB8AC3E}">
        <p14:creationId xmlns:p14="http://schemas.microsoft.com/office/powerpoint/2010/main" val="8913551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781</Words>
  <Application>Microsoft Office PowerPoint</Application>
  <PresentationFormat>Widescreen</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WordVisi_MSFontService</vt:lpstr>
      <vt:lpstr>office theme</vt:lpstr>
      <vt:lpstr>Project presentation on :-   PFA HOUSING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Model Dashboard</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Kamran Ashraf</dc:creator>
  <cp:lastModifiedBy>Kamran Ashraf</cp:lastModifiedBy>
  <cp:revision>1242</cp:revision>
  <dcterms:created xsi:type="dcterms:W3CDTF">2020-12-29T14:55:28Z</dcterms:created>
  <dcterms:modified xsi:type="dcterms:W3CDTF">2022-12-29T12:13:34Z</dcterms:modified>
</cp:coreProperties>
</file>