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5002" r:id="rId4"/>
    <p:sldId id="5068" r:id="rId5"/>
    <p:sldId id="5069" r:id="rId6"/>
    <p:sldId id="5070" r:id="rId7"/>
    <p:sldId id="5071" r:id="rId8"/>
    <p:sldId id="5072" r:id="rId9"/>
    <p:sldId id="5073" r:id="rId10"/>
    <p:sldId id="5074" r:id="rId11"/>
    <p:sldId id="5004" r:id="rId12"/>
    <p:sldId id="5063" r:id="rId13"/>
    <p:sldId id="5064" r:id="rId14"/>
    <p:sldId id="5065" r:id="rId15"/>
    <p:sldId id="5066" r:id="rId16"/>
    <p:sldId id="50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837"/>
    <a:srgbClr val="E93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8" autoAdjust="0"/>
    <p:restoredTop sz="94660"/>
  </p:normalViewPr>
  <p:slideViewPr>
    <p:cSldViewPr snapToGrid="0">
      <p:cViewPr>
        <p:scale>
          <a:sx n="76" d="100"/>
          <a:sy n="76" d="100"/>
        </p:scale>
        <p:origin x="15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81AEE-58E5-4838-9257-351D0481E8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2A50E-78E5-4969-92F8-27D8D915B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2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6EA94-0C21-422E-97D2-20832653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0967-007E-4CF9-84C1-26204D67FC9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5531B-8D28-4EE6-8D08-35057CFC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59B0-6872-41ED-918F-4AC6193E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DA6-BEFA-4691-86A0-5AD1D7324E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31591E-7F65-4E07-B68D-0C1D6CF663A1}"/>
              </a:ext>
            </a:extLst>
          </p:cNvPr>
          <p:cNvSpPr/>
          <p:nvPr userDrawn="1"/>
        </p:nvSpPr>
        <p:spPr>
          <a:xfrm>
            <a:off x="132522" y="0"/>
            <a:ext cx="503582" cy="6858000"/>
          </a:xfrm>
          <a:prstGeom prst="rect">
            <a:avLst/>
          </a:prstGeom>
          <a:solidFill>
            <a:srgbClr val="3C383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52473C-1756-44C9-8965-8DBFC7B8B05C}"/>
              </a:ext>
            </a:extLst>
          </p:cNvPr>
          <p:cNvSpPr/>
          <p:nvPr userDrawn="1"/>
        </p:nvSpPr>
        <p:spPr>
          <a:xfrm>
            <a:off x="636104" y="1600200"/>
            <a:ext cx="10558669" cy="2569059"/>
          </a:xfrm>
          <a:prstGeom prst="rect">
            <a:avLst/>
          </a:prstGeom>
          <a:solidFill>
            <a:srgbClr val="E939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6B5E8-915A-4ECA-BEAA-B5797E629492}"/>
              </a:ext>
            </a:extLst>
          </p:cNvPr>
          <p:cNvSpPr/>
          <p:nvPr userDrawn="1"/>
        </p:nvSpPr>
        <p:spPr>
          <a:xfrm>
            <a:off x="636104" y="4360744"/>
            <a:ext cx="10558669" cy="1066108"/>
          </a:xfrm>
          <a:prstGeom prst="rect">
            <a:avLst/>
          </a:prstGeom>
          <a:solidFill>
            <a:srgbClr val="3C38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Bacon Sans" panose="02000603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6F188-A4B2-4937-A3F6-B799B50E99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65" y="283128"/>
            <a:ext cx="2015896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969148-9FEE-40C8-9509-70B039355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060" y="265254"/>
            <a:ext cx="4546602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12C6C8-258D-4B7D-BAD4-990E5CA1B66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941" y="283128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20D721-3F43-4D5F-A14D-B9B09ED9A56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096" y="265254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D5FC64-DB47-40C2-B16F-5ED212279026}"/>
              </a:ext>
            </a:extLst>
          </p:cNvPr>
          <p:cNvSpPr/>
          <p:nvPr userDrawn="1"/>
        </p:nvSpPr>
        <p:spPr>
          <a:xfrm>
            <a:off x="284922" y="6706878"/>
            <a:ext cx="11907078" cy="152400"/>
          </a:xfrm>
          <a:prstGeom prst="rect">
            <a:avLst/>
          </a:prstGeom>
          <a:solidFill>
            <a:srgbClr val="3C38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DF8AC7-2BCB-396E-8FAB-CBDA5A4F1184}"/>
              </a:ext>
            </a:extLst>
          </p:cNvPr>
          <p:cNvSpPr txBox="1"/>
          <p:nvPr userDrawn="1"/>
        </p:nvSpPr>
        <p:spPr>
          <a:xfrm>
            <a:off x="11602278" y="5882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ICRL</a:t>
            </a:r>
          </a:p>
        </p:txBody>
      </p:sp>
    </p:spTree>
    <p:extLst>
      <p:ext uri="{BB962C8B-B14F-4D97-AF65-F5344CB8AC3E}">
        <p14:creationId xmlns:p14="http://schemas.microsoft.com/office/powerpoint/2010/main" val="159382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7CA9-1F3F-478A-BBA6-71F5582C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6EF9F-6DA2-4ED0-9D98-C6555AEE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9634B-ECC5-44BD-84D8-44DEE93D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0967-007E-4CF9-84C1-26204D67FC9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1723E-8C88-44D6-95EF-BE12D559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6B63-6242-4131-9F5C-0E3FB3A2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DA6-BEFA-4691-86A0-5AD1D732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8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FB010-656E-4677-9095-9535EF9D1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D2CAA-3600-48D4-88FB-797812DDF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54FC8-EE4E-41C5-85FD-69438265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0967-007E-4CF9-84C1-26204D67FC9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17550-04B1-44AD-A3C9-F99C0AAA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8879D-1CA0-41BC-ADAA-BFF2B099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DA6-BEFA-4691-86A0-5AD1D732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47B46-CF74-4303-8606-67E074492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485719"/>
            <a:ext cx="11266714" cy="4563927"/>
          </a:xfrm>
        </p:spPr>
        <p:txBody>
          <a:bodyPr>
            <a:normAutofit/>
          </a:bodyPr>
          <a:lstStyle>
            <a:lvl1pPr marL="228600" indent="-228600">
              <a:buSzPct val="90000"/>
              <a:buFont typeface="Calibri" panose="020F0502020204030204" pitchFamily="34" charset="0"/>
              <a:buChar char="¬"/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85800" indent="-228600">
              <a:buSzPct val="90000"/>
              <a:buFont typeface="Calibri" panose="020F0502020204030204" pitchFamily="34" charset="0"/>
              <a:buChar char="˫"/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1143000" indent="-228600">
              <a:buSzPct val="90000"/>
              <a:buFont typeface="Calibri" panose="020F0502020204030204" pitchFamily="34" charset="0"/>
              <a:buChar char="‒"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11495-3D2E-498D-99EA-68C00628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0967-007E-4CF9-84C1-26204D67FC9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35B5D-A2AD-4BD7-B96F-9B12B7BA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B6FF6-4A6C-44D9-B4B8-770F28E2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DA6-BEFA-4691-86A0-5AD1D7324E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2823-E3C1-458F-816A-4E366EEEBB63}"/>
              </a:ext>
            </a:extLst>
          </p:cNvPr>
          <p:cNvSpPr/>
          <p:nvPr userDrawn="1"/>
        </p:nvSpPr>
        <p:spPr>
          <a:xfrm>
            <a:off x="0" y="261257"/>
            <a:ext cx="261257" cy="875212"/>
          </a:xfrm>
          <a:prstGeom prst="rect">
            <a:avLst/>
          </a:prstGeom>
          <a:solidFill>
            <a:srgbClr val="E9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C86499-1864-43B3-A0D4-27D2501918F2}"/>
              </a:ext>
            </a:extLst>
          </p:cNvPr>
          <p:cNvSpPr/>
          <p:nvPr userDrawn="1"/>
        </p:nvSpPr>
        <p:spPr>
          <a:xfrm>
            <a:off x="424543" y="261257"/>
            <a:ext cx="11580223" cy="87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4E5D2E-F017-42F9-A0E2-BA511F7C33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228" y="6103303"/>
            <a:ext cx="1209538" cy="5486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C71110C-7677-4A92-AE6A-235400490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20" y="396286"/>
            <a:ext cx="11410405" cy="653778"/>
          </a:xfrm>
        </p:spPr>
        <p:txBody>
          <a:bodyPr>
            <a:norm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6D30A-7DFB-4153-8895-94F1CBFD7584}"/>
              </a:ext>
            </a:extLst>
          </p:cNvPr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3C38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2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0400-01E8-4CE0-AA92-51CF09AE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56D7A-7762-47EC-BCFA-012AAFEB3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B3DB5-D501-4B2D-A6B5-C84023D4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0967-007E-4CF9-84C1-26204D67FC9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B3CE-7C8F-4543-AA88-B2972E2F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2B734-9CD1-4ABC-BE1E-F126B94C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DA6-BEFA-4691-86A0-5AD1D732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9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79B0-59BB-43EA-B932-980DFF3A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41023-0435-4966-B007-5F8185A0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6ECBF-3E84-432B-A683-BBE10A333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43E39-2C71-4BB5-9C45-DCE2B602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0967-007E-4CF9-84C1-26204D67FC9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ADD2A-396C-4E2B-883C-0D734D6E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86990-516E-413C-AC96-6B1B6374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DA6-BEFA-4691-86A0-5AD1D732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1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1179-1C4B-4E78-B479-1B7C6CBF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85437-8C10-4D2F-90A9-BB815BF6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F76F3-DB12-4724-B403-9C0424D3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101CF-585F-4790-9131-341F25988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917DD-D8BC-4377-9CED-F9A6064C5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429C4-7936-4CD8-8FAD-DF6DD87E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0967-007E-4CF9-84C1-26204D67FC9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0CCB9-EA78-49D8-AE82-EC6EFDA9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0B3F8-4DA8-41B7-9783-72E7080B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DA6-BEFA-4691-86A0-5AD1D732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C822-6A90-4FA9-889C-D0D8EBB4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4D134-FDF3-4AB0-9664-0A0B9D86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0967-007E-4CF9-84C1-26204D67FC9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1E7DE-95D1-47DE-998D-33C6AD67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31736-1810-4A9D-9BCF-34176F7B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DA6-BEFA-4691-86A0-5AD1D732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FE87F-EEAE-46A7-B547-FC7350CF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0967-007E-4CF9-84C1-26204D67FC9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ED2C4-FE90-489F-A46E-3E25D084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4E3C4-D05F-470A-9A56-008515A0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DA6-BEFA-4691-86A0-5AD1D732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7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85CA-CF3B-477B-82D0-839F73B9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4CA0-8135-42AA-AA2D-8E286559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4F2A2-336D-4ED7-8ECC-99054CBC6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85AB3-485E-4FE3-98CF-8099DE09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0967-007E-4CF9-84C1-26204D67FC9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9D16A-C10A-4C9E-80AF-F8D9A477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63A57-9CEE-4F44-BF9A-747A2095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DA6-BEFA-4691-86A0-5AD1D732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5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8E22-FFB5-47D9-8519-FDF190DF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BED55-3B9E-4920-A904-EAFDA7FF7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0824C-3717-49FD-A8A0-2861B997C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08A32-0517-4FA9-8338-C664D3A8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0967-007E-4CF9-84C1-26204D67FC9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3E189-5295-4D87-9ACD-8347D6A0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BF6E1-63FE-4395-AA70-EE6CB136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DA6-BEFA-4691-86A0-5AD1D732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0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7297E-5134-4D9F-99FB-CD5C652A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C7FE-8B18-42E5-A416-1ADBF258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4EBA5-5E1A-4B84-A3D1-612B4A9BA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0967-007E-4CF9-84C1-26204D67FC9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E00C1-7726-40EC-9585-51E3880BA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BB09-6001-45DA-A3B5-08DC6FF3D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DDA6-BEFA-4691-86A0-5AD1D732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84;p11">
            <a:extLst>
              <a:ext uri="{FF2B5EF4-FFF2-40B4-BE49-F238E27FC236}">
                <a16:creationId xmlns:a16="http://schemas.microsoft.com/office/drawing/2014/main" id="{328ACFCC-0755-4DDC-AC32-40D69F18F223}"/>
              </a:ext>
            </a:extLst>
          </p:cNvPr>
          <p:cNvSpPr txBox="1">
            <a:spLocks/>
          </p:cNvSpPr>
          <p:nvPr/>
        </p:nvSpPr>
        <p:spPr>
          <a:xfrm>
            <a:off x="693336" y="2100809"/>
            <a:ext cx="10473275" cy="228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t>Natural Language 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5A3913-D619-4EA8-95B9-55E915A2ED63}"/>
              </a:ext>
            </a:extLst>
          </p:cNvPr>
          <p:cNvSpPr/>
          <p:nvPr/>
        </p:nvSpPr>
        <p:spPr>
          <a:xfrm>
            <a:off x="604629" y="4696096"/>
            <a:ext cx="1056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con Sans" panose="02000603000000000000" pitchFamily="50" charset="0"/>
              </a:rPr>
              <a:t>Making the world a better place through Artificial Intelligence!</a:t>
            </a:r>
          </a:p>
        </p:txBody>
      </p:sp>
      <p:pic>
        <p:nvPicPr>
          <p:cNvPr id="1026" name="Picture 2" descr="Department Of Computer Science, UET Lahore">
            <a:extLst>
              <a:ext uri="{FF2B5EF4-FFF2-40B4-BE49-F238E27FC236}">
                <a16:creationId xmlns:a16="http://schemas.microsoft.com/office/drawing/2014/main" id="{25FBB18E-9CDC-1772-5EFF-CCD394DFB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157" y="281869"/>
            <a:ext cx="955021" cy="95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7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A01155-0247-04F0-9A1C-2888D377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</a:t>
            </a:r>
            <a:r>
              <a:rPr lang="en-US" dirty="0">
                <a:sym typeface="Wingdings" panose="05000000000000000000" pitchFamily="2" charset="2"/>
              </a:rPr>
              <a:t> Probability Distribution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4A7F9-C31F-1434-9E28-C75987BD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394414"/>
            <a:ext cx="9209626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9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A01155-0247-04F0-9A1C-2888D377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Components</a:t>
            </a:r>
            <a:endParaRPr lang="en-US" i="1" dirty="0"/>
          </a:p>
        </p:txBody>
      </p:sp>
      <p:sp>
        <p:nvSpPr>
          <p:cNvPr id="7" name="Google Shape;125;p4">
            <a:extLst>
              <a:ext uri="{FF2B5EF4-FFF2-40B4-BE49-F238E27FC236}">
                <a16:creationId xmlns:a16="http://schemas.microsoft.com/office/drawing/2014/main" id="{524F1CAD-A7D7-3441-673A-3DC0BA903BAF}"/>
              </a:ext>
            </a:extLst>
          </p:cNvPr>
          <p:cNvSpPr txBox="1">
            <a:spLocks/>
          </p:cNvSpPr>
          <p:nvPr/>
        </p:nvSpPr>
        <p:spPr>
          <a:xfrm>
            <a:off x="1336258" y="1742622"/>
            <a:ext cx="9362585" cy="46166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Calibri" panose="020F0502020204030204" pitchFamily="34" charset="0"/>
              <a:buChar char="¬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90000"/>
              <a:buFont typeface="Calibri" panose="020F0502020204030204" pitchFamily="34" charset="0"/>
              <a:buChar char="˫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90000"/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SzPts val="1600"/>
              <a:buFont typeface="Calibri" panose="020F0502020204030204" pitchFamily="34" charset="0"/>
              <a:buNone/>
            </a:pPr>
            <a:endParaRPr lang="en-GB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95000"/>
              </a:lnSpc>
              <a:spcBef>
                <a:spcPts val="1600"/>
              </a:spcBef>
              <a:buSzPts val="16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Embedding</a:t>
            </a:r>
          </a:p>
          <a:p>
            <a:pPr marL="342900" indent="-342900">
              <a:lnSpc>
                <a:spcPct val="95000"/>
              </a:lnSpc>
              <a:spcBef>
                <a:spcPts val="1600"/>
              </a:spcBef>
              <a:buSzPts val="16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Positional Encoding</a:t>
            </a:r>
          </a:p>
          <a:p>
            <a:pPr marL="342900" indent="-342900">
              <a:lnSpc>
                <a:spcPct val="95000"/>
              </a:lnSpc>
              <a:spcBef>
                <a:spcPts val="1600"/>
              </a:spcBef>
              <a:buSzPts val="16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Attention Mechanism </a:t>
            </a:r>
          </a:p>
          <a:p>
            <a:pPr marL="342900" indent="-342900">
              <a:lnSpc>
                <a:spcPct val="95000"/>
              </a:lnSpc>
              <a:spcBef>
                <a:spcPts val="1600"/>
              </a:spcBef>
              <a:buSzPts val="16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Multi head Attention Mechanism</a:t>
            </a:r>
            <a:endParaRPr lang="en-GB" dirty="0"/>
          </a:p>
          <a:p>
            <a:pPr marL="342900" indent="-342900">
              <a:lnSpc>
                <a:spcPct val="95000"/>
              </a:lnSpc>
              <a:spcBef>
                <a:spcPts val="1600"/>
              </a:spcBef>
              <a:buSzPts val="16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 Forward Neural Network</a:t>
            </a:r>
          </a:p>
          <a:p>
            <a:pPr marL="342900" indent="-342900">
              <a:lnSpc>
                <a:spcPct val="95000"/>
              </a:lnSpc>
              <a:spcBef>
                <a:spcPts val="1600"/>
              </a:spcBef>
              <a:buSzPts val="16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Residual Connection and Layer Normalization</a:t>
            </a:r>
          </a:p>
          <a:p>
            <a:pPr marL="342900" indent="-342900">
              <a:lnSpc>
                <a:spcPct val="95000"/>
              </a:lnSpc>
              <a:spcBef>
                <a:spcPts val="1600"/>
              </a:spcBef>
              <a:buSzPts val="16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Output Embedding</a:t>
            </a:r>
          </a:p>
          <a:p>
            <a:pPr marL="342900" indent="-342900">
              <a:lnSpc>
                <a:spcPct val="95000"/>
              </a:lnSpc>
              <a:spcBef>
                <a:spcPts val="1600"/>
              </a:spcBef>
              <a:buSzPts val="16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Softmax </a:t>
            </a:r>
          </a:p>
          <a:p>
            <a:pPr marL="342900" indent="-342900">
              <a:lnSpc>
                <a:spcPct val="95000"/>
              </a:lnSpc>
              <a:spcBef>
                <a:spcPts val="1600"/>
              </a:spcBef>
              <a:buSzPts val="1600"/>
              <a:buFont typeface="Arial"/>
              <a:buChar char="•"/>
            </a:pPr>
            <a:endParaRPr lang="en-GB" dirty="0"/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600"/>
              <a:buFont typeface="Calibri" panose="020F0502020204030204" pitchFamily="34" charset="0"/>
              <a:buNone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3441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A01155-0247-04F0-9A1C-2888D377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78839"/>
            <a:ext cx="11410405" cy="1927466"/>
          </a:xfrm>
        </p:spPr>
        <p:txBody>
          <a:bodyPr>
            <a:normAutofit/>
          </a:bodyPr>
          <a:lstStyle/>
          <a:p>
            <a:r>
              <a:rPr lang="en-GB" i="1" dirty="0"/>
              <a:t>Applications</a:t>
            </a:r>
            <a:br>
              <a:rPr lang="en-GB" i="1" dirty="0"/>
            </a:br>
            <a:br>
              <a:rPr lang="en-GB" i="1" dirty="0"/>
            </a:br>
            <a:r>
              <a:rPr lang="en-GB" i="1" dirty="0"/>
              <a:t>#1</a:t>
            </a:r>
            <a:endParaRPr lang="en-US" i="1" dirty="0"/>
          </a:p>
        </p:txBody>
      </p:sp>
      <p:sp>
        <p:nvSpPr>
          <p:cNvPr id="7" name="Google Shape;125;p4">
            <a:extLst>
              <a:ext uri="{FF2B5EF4-FFF2-40B4-BE49-F238E27FC236}">
                <a16:creationId xmlns:a16="http://schemas.microsoft.com/office/drawing/2014/main" id="{524F1CAD-A7D7-3441-673A-3DC0BA903BAF}"/>
              </a:ext>
            </a:extLst>
          </p:cNvPr>
          <p:cNvSpPr txBox="1">
            <a:spLocks/>
          </p:cNvSpPr>
          <p:nvPr/>
        </p:nvSpPr>
        <p:spPr>
          <a:xfrm>
            <a:off x="1336258" y="1742622"/>
            <a:ext cx="9362585" cy="7740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Calibri" panose="020F0502020204030204" pitchFamily="34" charset="0"/>
              <a:buChar char="¬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90000"/>
              <a:buFont typeface="Calibri" panose="020F0502020204030204" pitchFamily="34" charset="0"/>
              <a:buChar char="˫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90000"/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600"/>
              </a:spcBef>
              <a:buSzPts val="1600"/>
              <a:buNone/>
            </a:pPr>
            <a:r>
              <a:rPr lang="en-GB" sz="2800" b="1" i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Text Generation: ChatGPT </a:t>
            </a:r>
            <a:endParaRPr lang="en-GB" sz="2800" b="1" dirty="0"/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600"/>
              <a:buFont typeface="Calibri" panose="020F0502020204030204" pitchFamily="34" charset="0"/>
              <a:buNone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60415-4069-FB66-25DD-1852D2AD5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2315361"/>
            <a:ext cx="11372850" cy="388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7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A01155-0247-04F0-9A1C-2888D377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78839"/>
            <a:ext cx="11410405" cy="1927466"/>
          </a:xfrm>
        </p:spPr>
        <p:txBody>
          <a:bodyPr>
            <a:normAutofit/>
          </a:bodyPr>
          <a:lstStyle/>
          <a:p>
            <a:r>
              <a:rPr lang="en-GB" i="1" dirty="0"/>
              <a:t>Applications</a:t>
            </a:r>
            <a:br>
              <a:rPr lang="en-GB" i="1" dirty="0"/>
            </a:br>
            <a:br>
              <a:rPr lang="en-GB" i="1" dirty="0"/>
            </a:br>
            <a:r>
              <a:rPr lang="en-GB" i="1" dirty="0"/>
              <a:t>#2</a:t>
            </a:r>
            <a:endParaRPr lang="en-US" i="1" dirty="0"/>
          </a:p>
        </p:txBody>
      </p:sp>
      <p:sp>
        <p:nvSpPr>
          <p:cNvPr id="7" name="Google Shape;125;p4">
            <a:extLst>
              <a:ext uri="{FF2B5EF4-FFF2-40B4-BE49-F238E27FC236}">
                <a16:creationId xmlns:a16="http://schemas.microsoft.com/office/drawing/2014/main" id="{524F1CAD-A7D7-3441-673A-3DC0BA903BAF}"/>
              </a:ext>
            </a:extLst>
          </p:cNvPr>
          <p:cNvSpPr txBox="1">
            <a:spLocks/>
          </p:cNvSpPr>
          <p:nvPr/>
        </p:nvSpPr>
        <p:spPr>
          <a:xfrm>
            <a:off x="1336258" y="1742622"/>
            <a:ext cx="9362585" cy="883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Calibri" panose="020F0502020204030204" pitchFamily="34" charset="0"/>
              <a:buChar char="¬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90000"/>
              <a:buFont typeface="Calibri" panose="020F0502020204030204" pitchFamily="34" charset="0"/>
              <a:buChar char="˫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90000"/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600"/>
              </a:spcBef>
              <a:buSzPts val="1600"/>
              <a:buNone/>
            </a:pPr>
            <a:r>
              <a:rPr lang="en-GB" sz="2800" b="1" i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Text to Image: DALL E, Midjourney</a:t>
            </a:r>
            <a:endParaRPr lang="en-GB" sz="2800" b="1" dirty="0"/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600"/>
              <a:buFont typeface="Calibri" panose="020F0502020204030204" pitchFamily="34" charset="0"/>
              <a:buNone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E5E1D-D206-3B09-2665-67EE0F6A9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72" y="2592687"/>
            <a:ext cx="6283354" cy="395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A01155-0247-04F0-9A1C-2888D377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78839"/>
            <a:ext cx="11410405" cy="1927466"/>
          </a:xfrm>
        </p:spPr>
        <p:txBody>
          <a:bodyPr>
            <a:normAutofit/>
          </a:bodyPr>
          <a:lstStyle/>
          <a:p>
            <a:r>
              <a:rPr lang="en-GB" i="1" dirty="0"/>
              <a:t>Applications</a:t>
            </a:r>
            <a:br>
              <a:rPr lang="en-GB" i="1" dirty="0"/>
            </a:br>
            <a:br>
              <a:rPr lang="en-GB" i="1" dirty="0"/>
            </a:br>
            <a:r>
              <a:rPr lang="en-GB" i="1" dirty="0"/>
              <a:t>#3</a:t>
            </a:r>
            <a:endParaRPr lang="en-US" i="1" dirty="0"/>
          </a:p>
        </p:txBody>
      </p:sp>
      <p:sp>
        <p:nvSpPr>
          <p:cNvPr id="7" name="Google Shape;125;p4">
            <a:extLst>
              <a:ext uri="{FF2B5EF4-FFF2-40B4-BE49-F238E27FC236}">
                <a16:creationId xmlns:a16="http://schemas.microsoft.com/office/drawing/2014/main" id="{524F1CAD-A7D7-3441-673A-3DC0BA903BAF}"/>
              </a:ext>
            </a:extLst>
          </p:cNvPr>
          <p:cNvSpPr txBox="1">
            <a:spLocks/>
          </p:cNvSpPr>
          <p:nvPr/>
        </p:nvSpPr>
        <p:spPr>
          <a:xfrm>
            <a:off x="1336258" y="1742622"/>
            <a:ext cx="9362585" cy="883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Calibri" panose="020F0502020204030204" pitchFamily="34" charset="0"/>
              <a:buChar char="¬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90000"/>
              <a:buFont typeface="Calibri" panose="020F0502020204030204" pitchFamily="34" charset="0"/>
              <a:buChar char="˫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90000"/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600"/>
              </a:spcBef>
              <a:buSzPts val="1600"/>
              <a:buNone/>
            </a:pPr>
            <a:r>
              <a:rPr lang="en-GB" sz="2800" b="1" i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Text to Video: Video GPT </a:t>
            </a:r>
            <a:endParaRPr lang="en-GB" sz="2800" b="1" dirty="0"/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600"/>
              <a:buFont typeface="Calibri" panose="020F0502020204030204" pitchFamily="34" charset="0"/>
              <a:buNone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E86E2-88CD-1550-27E3-468E6101F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28" y="2536261"/>
            <a:ext cx="7930144" cy="38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1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A01155-0247-04F0-9A1C-2888D377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78839"/>
            <a:ext cx="11410405" cy="1927466"/>
          </a:xfrm>
        </p:spPr>
        <p:txBody>
          <a:bodyPr>
            <a:normAutofit/>
          </a:bodyPr>
          <a:lstStyle/>
          <a:p>
            <a:r>
              <a:rPr lang="en-GB" i="1" dirty="0"/>
              <a:t>Applications</a:t>
            </a:r>
            <a:br>
              <a:rPr lang="en-GB" i="1" dirty="0"/>
            </a:br>
            <a:br>
              <a:rPr lang="en-GB" i="1" dirty="0"/>
            </a:br>
            <a:r>
              <a:rPr lang="en-GB" i="1" dirty="0"/>
              <a:t>#4</a:t>
            </a:r>
            <a:endParaRPr lang="en-US" i="1" dirty="0"/>
          </a:p>
        </p:txBody>
      </p:sp>
      <p:sp>
        <p:nvSpPr>
          <p:cNvPr id="7" name="Google Shape;125;p4">
            <a:extLst>
              <a:ext uri="{FF2B5EF4-FFF2-40B4-BE49-F238E27FC236}">
                <a16:creationId xmlns:a16="http://schemas.microsoft.com/office/drawing/2014/main" id="{524F1CAD-A7D7-3441-673A-3DC0BA903BAF}"/>
              </a:ext>
            </a:extLst>
          </p:cNvPr>
          <p:cNvSpPr txBox="1">
            <a:spLocks/>
          </p:cNvSpPr>
          <p:nvPr/>
        </p:nvSpPr>
        <p:spPr>
          <a:xfrm>
            <a:off x="1336258" y="1742622"/>
            <a:ext cx="9362585" cy="883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Calibri" panose="020F0502020204030204" pitchFamily="34" charset="0"/>
              <a:buChar char="¬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90000"/>
              <a:buFont typeface="Calibri" panose="020F0502020204030204" pitchFamily="34" charset="0"/>
              <a:buChar char="˫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90000"/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600"/>
              </a:spcBef>
              <a:buSzPts val="1600"/>
              <a:buNone/>
            </a:pPr>
            <a:r>
              <a:rPr lang="en-GB" sz="2800" b="1" i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Text to Speech: Tacotron </a:t>
            </a:r>
            <a:endParaRPr lang="en-GB" sz="2800" b="1" dirty="0"/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600"/>
              <a:buFont typeface="Calibri" panose="020F0502020204030204" pitchFamily="34" charset="0"/>
              <a:buNone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A831C-DE78-BEBA-229A-2D81C25BF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25" y="2506306"/>
            <a:ext cx="5796793" cy="390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77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A01155-0247-04F0-9A1C-2888D377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78839"/>
            <a:ext cx="11410405" cy="1927466"/>
          </a:xfrm>
        </p:spPr>
        <p:txBody>
          <a:bodyPr>
            <a:normAutofit/>
          </a:bodyPr>
          <a:lstStyle/>
          <a:p>
            <a:r>
              <a:rPr lang="en-GB" i="1" dirty="0"/>
              <a:t>Applications</a:t>
            </a:r>
            <a:br>
              <a:rPr lang="en-GB" i="1" dirty="0"/>
            </a:br>
            <a:br>
              <a:rPr lang="en-GB" i="1" dirty="0"/>
            </a:br>
            <a:r>
              <a:rPr lang="en-GB" i="1" dirty="0"/>
              <a:t>#5</a:t>
            </a:r>
            <a:endParaRPr lang="en-US" i="1" dirty="0"/>
          </a:p>
        </p:txBody>
      </p:sp>
      <p:sp>
        <p:nvSpPr>
          <p:cNvPr id="7" name="Google Shape;125;p4">
            <a:extLst>
              <a:ext uri="{FF2B5EF4-FFF2-40B4-BE49-F238E27FC236}">
                <a16:creationId xmlns:a16="http://schemas.microsoft.com/office/drawing/2014/main" id="{524F1CAD-A7D7-3441-673A-3DC0BA903BAF}"/>
              </a:ext>
            </a:extLst>
          </p:cNvPr>
          <p:cNvSpPr txBox="1">
            <a:spLocks/>
          </p:cNvSpPr>
          <p:nvPr/>
        </p:nvSpPr>
        <p:spPr>
          <a:xfrm>
            <a:off x="1336258" y="1742622"/>
            <a:ext cx="9362585" cy="883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Calibri" panose="020F0502020204030204" pitchFamily="34" charset="0"/>
              <a:buChar char="¬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90000"/>
              <a:buFont typeface="Calibri" panose="020F0502020204030204" pitchFamily="34" charset="0"/>
              <a:buChar char="˫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90000"/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600"/>
              </a:spcBef>
              <a:buSzPts val="1600"/>
              <a:buNone/>
            </a:pPr>
            <a:r>
              <a:rPr lang="en-GB" sz="2800" b="1" i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Image Captioning: Image Transformer </a:t>
            </a:r>
            <a:endParaRPr lang="en-GB" sz="2800" b="1" dirty="0"/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600"/>
              <a:buFont typeface="Calibri" panose="020F0502020204030204" pitchFamily="34" charset="0"/>
              <a:buNone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058E6-8837-2A03-5262-82EFC824A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40" y="2547108"/>
            <a:ext cx="5838469" cy="38620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A9C34B-765D-B261-C3B3-AF84B4E2C712}"/>
              </a:ext>
            </a:extLst>
          </p:cNvPr>
          <p:cNvCxnSpPr/>
          <p:nvPr/>
        </p:nvCxnSpPr>
        <p:spPr>
          <a:xfrm flipH="1">
            <a:off x="1593908" y="2474752"/>
            <a:ext cx="587230" cy="140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E3670D-F217-F998-4F1E-9263F8F71E58}"/>
              </a:ext>
            </a:extLst>
          </p:cNvPr>
          <p:cNvSpPr txBox="1"/>
          <p:nvPr/>
        </p:nvSpPr>
        <p:spPr>
          <a:xfrm>
            <a:off x="436228" y="4228051"/>
            <a:ext cx="227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Rolls-Royce Car</a:t>
            </a:r>
          </a:p>
        </p:txBody>
      </p:sp>
    </p:spTree>
    <p:extLst>
      <p:ext uri="{BB962C8B-B14F-4D97-AF65-F5344CB8AC3E}">
        <p14:creationId xmlns:p14="http://schemas.microsoft.com/office/powerpoint/2010/main" val="263719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A1549F-5A00-492F-938D-8ECA9D405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6BD98B-7973-4A1B-9C80-58755C44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4B765-042F-4DFD-AD16-C52D9F78BB7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93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75660-6458-40D3-B4C4-E6DB4EBD2BB7}"/>
              </a:ext>
            </a:extLst>
          </p:cNvPr>
          <p:cNvSpPr/>
          <p:nvPr/>
        </p:nvSpPr>
        <p:spPr>
          <a:xfrm>
            <a:off x="708400" y="705335"/>
            <a:ext cx="10775200" cy="54473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3C3837"/>
                </a:solidFill>
                <a:latin typeface="Roboto Condensed" panose="020B0604020202020204" charset="0"/>
                <a:ea typeface="Roboto Condensed" panose="020B0604020202020204" charset="0"/>
              </a:rPr>
              <a:t>Transformer</a:t>
            </a:r>
          </a:p>
          <a:p>
            <a:pPr algn="ctr"/>
            <a:endParaRPr lang="en-US" sz="2000" dirty="0">
              <a:solidFill>
                <a:srgbClr val="3C3837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6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A01155-0247-04F0-9A1C-2888D377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C8D07-C77F-573E-68AE-959EF944A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3" y="1348324"/>
            <a:ext cx="6168044" cy="531848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030521-0D6B-BBBD-09CA-13C286C709F5}"/>
              </a:ext>
            </a:extLst>
          </p:cNvPr>
          <p:cNvCxnSpPr>
            <a:cxnSpLocks/>
          </p:cNvCxnSpPr>
          <p:nvPr/>
        </p:nvCxnSpPr>
        <p:spPr>
          <a:xfrm>
            <a:off x="2381597" y="3000895"/>
            <a:ext cx="556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9185C3-B2B7-8F4A-BE53-338E01F9B29E}"/>
              </a:ext>
            </a:extLst>
          </p:cNvPr>
          <p:cNvCxnSpPr/>
          <p:nvPr/>
        </p:nvCxnSpPr>
        <p:spPr>
          <a:xfrm>
            <a:off x="2385753" y="3009207"/>
            <a:ext cx="0" cy="236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57217E-4C33-736C-2EC7-9D1237616BBF}"/>
              </a:ext>
            </a:extLst>
          </p:cNvPr>
          <p:cNvCxnSpPr>
            <a:cxnSpLocks/>
          </p:cNvCxnSpPr>
          <p:nvPr/>
        </p:nvCxnSpPr>
        <p:spPr>
          <a:xfrm>
            <a:off x="2384368" y="5370022"/>
            <a:ext cx="556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DEA27F-C941-C96D-7FB8-FB28FC334682}"/>
              </a:ext>
            </a:extLst>
          </p:cNvPr>
          <p:cNvCxnSpPr/>
          <p:nvPr/>
        </p:nvCxnSpPr>
        <p:spPr>
          <a:xfrm>
            <a:off x="8952807" y="1853738"/>
            <a:ext cx="0" cy="4156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BB3E2C-2CE2-B958-91B0-610B23A2C4E5}"/>
              </a:ext>
            </a:extLst>
          </p:cNvPr>
          <p:cNvCxnSpPr>
            <a:cxnSpLocks/>
          </p:cNvCxnSpPr>
          <p:nvPr/>
        </p:nvCxnSpPr>
        <p:spPr>
          <a:xfrm flipH="1">
            <a:off x="8242069" y="1853738"/>
            <a:ext cx="710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4869F1-744D-B90C-B8CA-34B8E510A53F}"/>
              </a:ext>
            </a:extLst>
          </p:cNvPr>
          <p:cNvCxnSpPr>
            <a:cxnSpLocks/>
          </p:cNvCxnSpPr>
          <p:nvPr/>
        </p:nvCxnSpPr>
        <p:spPr>
          <a:xfrm flipH="1">
            <a:off x="8242069" y="6012873"/>
            <a:ext cx="710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CFCE0A-775D-44CA-CF96-79E11009047E}"/>
              </a:ext>
            </a:extLst>
          </p:cNvPr>
          <p:cNvSpPr txBox="1"/>
          <p:nvPr/>
        </p:nvSpPr>
        <p:spPr>
          <a:xfrm>
            <a:off x="1417321" y="3931920"/>
            <a:ext cx="103077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C754BD-0502-597A-02A3-A793D5022F6C}"/>
              </a:ext>
            </a:extLst>
          </p:cNvPr>
          <p:cNvSpPr txBox="1"/>
          <p:nvPr/>
        </p:nvSpPr>
        <p:spPr>
          <a:xfrm>
            <a:off x="9016538" y="3915295"/>
            <a:ext cx="103077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172619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A01155-0247-04F0-9A1C-2888D377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text (chunks) to Tokenization </a:t>
            </a:r>
            <a:r>
              <a:rPr lang="en-US" dirty="0">
                <a:sym typeface="Wingdings" panose="05000000000000000000" pitchFamily="2" charset="2"/>
              </a:rPr>
              <a:t> Vector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96A7D-F85B-801C-4D15-AB0D18B9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97" y="1635853"/>
            <a:ext cx="9759193" cy="43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A01155-0247-04F0-9A1C-2888D377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11ED1-975F-B2B3-C5B4-0A5D6C49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71" y="1325460"/>
            <a:ext cx="10068627" cy="465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6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A01155-0247-04F0-9A1C-2888D377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6C801-DBB6-FD0D-E75A-805F5398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83" y="1266738"/>
            <a:ext cx="9026555" cy="509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7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A01155-0247-04F0-9A1C-2888D377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FE759-A627-7B30-A691-84D3DE63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94" y="1468073"/>
            <a:ext cx="9370502" cy="46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0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A01155-0247-04F0-9A1C-2888D377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Message!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F80D46-CF0A-5F59-D19A-A1FC0036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924175"/>
            <a:ext cx="101060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4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A01155-0247-04F0-9A1C-2888D377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F35EF-51F5-5F91-00EA-CF83BC0C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9" y="1686186"/>
            <a:ext cx="9404058" cy="475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3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126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Bacon Sans</vt:lpstr>
      <vt:lpstr>Calibri</vt:lpstr>
      <vt:lpstr>Calibri Light</vt:lpstr>
      <vt:lpstr>Roboto Condensed</vt:lpstr>
      <vt:lpstr>Segoe UI Semibold</vt:lpstr>
      <vt:lpstr>Segoe UI Semilight</vt:lpstr>
      <vt:lpstr>Wingdings</vt:lpstr>
      <vt:lpstr>Office Theme</vt:lpstr>
      <vt:lpstr>PowerPoint Presentation</vt:lpstr>
      <vt:lpstr>PowerPoint Presentation</vt:lpstr>
      <vt:lpstr>Architecture</vt:lpstr>
      <vt:lpstr>Input text (chunks) to Tokenization  Vector</vt:lpstr>
      <vt:lpstr>Embedding Matrix</vt:lpstr>
      <vt:lpstr>Embedding Matrix</vt:lpstr>
      <vt:lpstr>Embedding Matrix</vt:lpstr>
      <vt:lpstr>Prompt Message!</vt:lpstr>
      <vt:lpstr>Conclusion Matrix</vt:lpstr>
      <vt:lpstr>Softmax  Probability Distribution </vt:lpstr>
      <vt:lpstr>Components</vt:lpstr>
      <vt:lpstr>Applications  #1</vt:lpstr>
      <vt:lpstr>Applications  #2</vt:lpstr>
      <vt:lpstr>Applications  #3</vt:lpstr>
      <vt:lpstr>Applications  #4</vt:lpstr>
      <vt:lpstr>Applications 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National Center of Artificial</dc:creator>
  <cp:lastModifiedBy>it's KaMrAn</cp:lastModifiedBy>
  <cp:revision>181</cp:revision>
  <dcterms:created xsi:type="dcterms:W3CDTF">2022-08-03T09:31:08Z</dcterms:created>
  <dcterms:modified xsi:type="dcterms:W3CDTF">2024-06-06T14:55:24Z</dcterms:modified>
</cp:coreProperties>
</file>