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271" r:id="rId5"/>
    <p:sldId id="283" r:id="rId6"/>
    <p:sldId id="284" r:id="rId7"/>
    <p:sldId id="293" r:id="rId8"/>
    <p:sldId id="285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5388" autoAdjust="0"/>
  </p:normalViewPr>
  <p:slideViewPr>
    <p:cSldViewPr snapToGrid="0">
      <p:cViewPr>
        <p:scale>
          <a:sx n="65" d="100"/>
          <a:sy n="65" d="100"/>
        </p:scale>
        <p:origin x="552" y="-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6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84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0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6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7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5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6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9" r:id="rId12"/>
    <p:sldLayoutId id="2147483720" r:id="rId13"/>
    <p:sldLayoutId id="2147483721" r:id="rId14"/>
    <p:sldLayoutId id="214748372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abs/10.1080/01969722.2022.2162736?casa_token=U22tsmSQNaQAAAAA:OMyFOC56M6uNiaBjuXaJlxRgd2wAEnqi38wiu9eAIg07-UE26uiQFunRWsJO63-6OeGISL_CJhyrep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sciencedirect.com/science/article/pii/S0010482522008642?casa_token=IE3D8ttPl3IAAAAA:TFgBmsaIxeAwP-pP4mO-deHSHx7NqqeYANGtrwXUMD8zRQ3tN0-nKbo3jqI-XXKKg9DDhkIsonQ#b4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957417421009295?casa_token=pA1R7wpHGV4AAAAA:rnY6Sf8EMELyuHK6Ob1u6f8G80xjmhuNaEyi6MMqinfmroq88BP1NBBlVnNnpAEdcWsDtMc6xk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journals/genetics/articles/10.3389/fgene.2022.864724/fu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53" y="4045464"/>
            <a:ext cx="11115355" cy="1042220"/>
          </a:xfrm>
          <a:noFill/>
        </p:spPr>
        <p:txBody>
          <a:bodyPr anchor="ctr"/>
          <a:lstStyle/>
          <a:p>
            <a:r>
              <a:rPr lang="en-US" dirty="0"/>
              <a:t>           Insights of TB detection 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0C00B-72FF-84B4-49A1-DA7EC8A76B8E}"/>
              </a:ext>
            </a:extLst>
          </p:cNvPr>
          <p:cNvSpPr txBox="1"/>
          <p:nvPr/>
        </p:nvSpPr>
        <p:spPr>
          <a:xfrm>
            <a:off x="3741174" y="5356676"/>
            <a:ext cx="470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CNN,  VIT,  X-AI 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360" y="1950720"/>
            <a:ext cx="9479280" cy="1780540"/>
          </a:xfrm>
        </p:spPr>
        <p:txBody>
          <a:bodyPr/>
          <a:lstStyle/>
          <a:p>
            <a:pPr algn="l"/>
            <a:r>
              <a:rPr lang="en-US" sz="4000" dirty="0"/>
              <a:t>Paper#3</a:t>
            </a:r>
            <a:br>
              <a:rPr lang="en-US" sz="4000" dirty="0"/>
            </a:br>
            <a:r>
              <a:rPr lang="en-GB" sz="4000" dirty="0" err="1"/>
              <a:t>ViT</a:t>
            </a:r>
            <a:r>
              <a:rPr lang="en-GB" sz="4000" dirty="0"/>
              <a:t>-TB: Ensemble Learning Based </a:t>
            </a:r>
            <a:r>
              <a:rPr lang="en-GB" sz="4000" dirty="0" err="1"/>
              <a:t>ViT</a:t>
            </a:r>
            <a:r>
              <a:rPr lang="en-GB" sz="4000" dirty="0"/>
              <a:t> Model for Tuberculosis Recognition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501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5"/>
            <a:ext cx="9659938" cy="1066166"/>
          </a:xfrm>
        </p:spPr>
        <p:txBody>
          <a:bodyPr>
            <a:normAutofit/>
          </a:bodyPr>
          <a:lstStyle/>
          <a:p>
            <a:r>
              <a:rPr lang="en-GB" sz="2800" dirty="0" err="1"/>
              <a:t>ViT</a:t>
            </a:r>
            <a:r>
              <a:rPr lang="en-GB" sz="2800" dirty="0"/>
              <a:t>-TB: Ensemble Learning Based </a:t>
            </a:r>
            <a:r>
              <a:rPr lang="en-GB" sz="2800" dirty="0" err="1"/>
              <a:t>ViT</a:t>
            </a:r>
            <a:r>
              <a:rPr lang="en-GB" sz="2800" dirty="0"/>
              <a:t> Model for Tuberculosis Recognition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7929940" cy="2052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 Year : 2024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Cited By : 11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Dataset Distribution : Shenzhen and Montgomery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Methodology Used :  </a:t>
            </a:r>
            <a:r>
              <a:rPr lang="en-US" dirty="0" err="1"/>
              <a:t>ViT</a:t>
            </a:r>
            <a:r>
              <a:rPr lang="en-US" dirty="0"/>
              <a:t>  and </a:t>
            </a:r>
            <a:r>
              <a:rPr lang="en-US" dirty="0" err="1"/>
              <a:t>EfficientNet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4CEE9-9317-7242-80B0-8EF0E1FBBB2C}"/>
              </a:ext>
            </a:extLst>
          </p:cNvPr>
          <p:cNvSpPr txBox="1"/>
          <p:nvPr/>
        </p:nvSpPr>
        <p:spPr>
          <a:xfrm>
            <a:off x="8128000" y="4561840"/>
            <a:ext cx="3789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</a:t>
            </a:r>
          </a:p>
          <a:p>
            <a:r>
              <a:rPr lang="en-US" dirty="0">
                <a:hlinkClick r:id="rId3"/>
              </a:rPr>
              <a:t>https://www.tandfonline.com/doi/abs/10.1080/01969722.2022.2162736?casa_token=U22tsmSQNaQAAAAA:OMyFOC56M6uNiaBjuXaJlxRgd2wAEnqi38wiu9eAIg07-UE26uiQFunRWsJO63-6OeGISL_CJhyrepU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57E6-C738-F696-121C-AEC751E7AC81}"/>
              </a:ext>
            </a:extLst>
          </p:cNvPr>
          <p:cNvSpPr txBox="1"/>
          <p:nvPr/>
        </p:nvSpPr>
        <p:spPr>
          <a:xfrm>
            <a:off x="325120" y="508000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Note. The methodology and result aspects are missing here due to Premium Article Access.</a:t>
            </a:r>
          </a:p>
        </p:txBody>
      </p:sp>
    </p:spTree>
    <p:extLst>
      <p:ext uri="{BB962C8B-B14F-4D97-AF65-F5344CB8AC3E}">
        <p14:creationId xmlns:p14="http://schemas.microsoft.com/office/powerpoint/2010/main" val="242599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360" y="1788160"/>
            <a:ext cx="9479280" cy="2298700"/>
          </a:xfrm>
        </p:spPr>
        <p:txBody>
          <a:bodyPr/>
          <a:lstStyle/>
          <a:p>
            <a:pPr algn="l"/>
            <a:r>
              <a:rPr lang="en-US" sz="4000" dirty="0"/>
              <a:t>Paper#4</a:t>
            </a:r>
            <a:br>
              <a:rPr lang="en-US" sz="4000" dirty="0"/>
            </a:br>
            <a:r>
              <a:rPr lang="en-GB" sz="4000" dirty="0"/>
              <a:t>Explanatory classification of CXR images into COVID-19, Pneumonia and Tuberculosis using deep learning and XAI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297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659938" cy="1450217"/>
          </a:xfrm>
        </p:spPr>
        <p:txBody>
          <a:bodyPr>
            <a:normAutofit/>
          </a:bodyPr>
          <a:lstStyle/>
          <a:p>
            <a:r>
              <a:rPr lang="en-GB" sz="2800" dirty="0"/>
              <a:t>Explanatory classification of CXR images into COVID-19, Pneumonia and Tuberculosis using deep learning and XAI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 Year : 2022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Cited By : 68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Dataset Distribution : The dataset is taken from the following three different papers </a:t>
            </a:r>
          </a:p>
          <a:p>
            <a:pPr marL="0" indent="0">
              <a:buNone/>
            </a:pPr>
            <a:r>
              <a:rPr lang="en-US" dirty="0"/>
              <a:t>1.  [44] </a:t>
            </a:r>
            <a:r>
              <a:rPr lang="en-GB" dirty="0"/>
              <a:t>Large dataset of </a:t>
            </a:r>
            <a:r>
              <a:rPr lang="en-GB" dirty="0" err="1"/>
              <a:t>labeled</a:t>
            </a:r>
            <a:r>
              <a:rPr lang="en-GB" dirty="0"/>
              <a:t> optical coherence tomography (OCT) and chest X-Ray images.</a:t>
            </a:r>
          </a:p>
          <a:p>
            <a:pPr marL="0" indent="0">
              <a:buNone/>
            </a:pPr>
            <a:r>
              <a:rPr lang="en-GB" dirty="0"/>
              <a:t>2.  [45] Reliable tuberculosis detection using chest X-Ray with deep learning, segmentation and visualization</a:t>
            </a:r>
          </a:p>
          <a:p>
            <a:pPr marL="0" indent="0">
              <a:buNone/>
            </a:pPr>
            <a:r>
              <a:rPr lang="en-GB" dirty="0"/>
              <a:t>3.  [46] Chest X-ray (Covid-19 and pneumonia)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659938" cy="1450217"/>
          </a:xfrm>
        </p:spPr>
        <p:txBody>
          <a:bodyPr>
            <a:normAutofit/>
          </a:bodyPr>
          <a:lstStyle/>
          <a:p>
            <a:r>
              <a:rPr lang="en-GB" sz="2800" dirty="0"/>
              <a:t>Explanatory classification of CXR images into COVID-19, Pneumonia and Tuberculosis using deep learning and XAI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AA058-655E-559B-E728-7EE51C36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7" y="1795462"/>
            <a:ext cx="8210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659938" cy="1450217"/>
          </a:xfrm>
        </p:spPr>
        <p:txBody>
          <a:bodyPr>
            <a:normAutofit/>
          </a:bodyPr>
          <a:lstStyle/>
          <a:p>
            <a:r>
              <a:rPr lang="en-GB" sz="2800" dirty="0"/>
              <a:t>Explanatory classification of CXR images into COVID-19, Pneumonia and Tuberculosis using deep learning and XAI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Results are interpreted through: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GRAD CAM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Shapley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Accuracy : 94.31%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D806DE-5F35-4B38-635E-A9FC19605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1573488"/>
            <a:ext cx="69056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16701F-4879-90B9-F47B-90D97D39C776}"/>
              </a:ext>
            </a:extLst>
          </p:cNvPr>
          <p:cNvSpPr txBox="1"/>
          <p:nvPr/>
        </p:nvSpPr>
        <p:spPr>
          <a:xfrm>
            <a:off x="304800" y="4909310"/>
            <a:ext cx="4011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</a:t>
            </a:r>
          </a:p>
          <a:p>
            <a:r>
              <a:rPr lang="en-US" dirty="0">
                <a:hlinkClick r:id="rId4"/>
              </a:rPr>
              <a:t>https://www.sciencedirect.com/science/article/pii/S0010482522008642?casa_token=IE3D8ttPl3IAAAAA:TFgBmsaIxeAwP-pP4mO-deHSHx7NqqeYANGtrwXUMD8zRQ3tN0-nKbo3jqI-XXKKg9DDhkIsonQ#b46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7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800" y="3108960"/>
            <a:ext cx="7995919" cy="1066800"/>
          </a:xfrm>
          <a:noFill/>
        </p:spPr>
        <p:txBody>
          <a:bodyPr>
            <a:noAutofit/>
          </a:bodyPr>
          <a:lstStyle/>
          <a:p>
            <a:r>
              <a:rPr lang="en-US" dirty="0"/>
              <a:t>Paper #1</a:t>
            </a:r>
            <a:br>
              <a:rPr lang="en-US" dirty="0"/>
            </a:br>
            <a:r>
              <a:rPr lang="en-GB" dirty="0"/>
              <a:t>Detection of tuberculosis from chest X-ray images: Boosting the performance with vision transformer and transfer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659938" cy="1450217"/>
          </a:xfrm>
        </p:spPr>
        <p:txBody>
          <a:bodyPr>
            <a:normAutofit/>
          </a:bodyPr>
          <a:lstStyle/>
          <a:p>
            <a:r>
              <a:rPr lang="en-GB" sz="2800" dirty="0"/>
              <a:t>Detection of tuberculosis from chest X-ray images: Boosting the performance with vision transformer and transfer learning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 Year : 2021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Cited By : 112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Dataset Distribution :  Train=80%,  Valid=10%,  Test=10%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ViT</a:t>
            </a:r>
            <a:r>
              <a:rPr lang="en-US" dirty="0"/>
              <a:t> Used :  ViT_Base_EfficientNet_B1_224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Image resolution : 224 X 224 pixels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659938" cy="1450217"/>
          </a:xfrm>
        </p:spPr>
        <p:txBody>
          <a:bodyPr>
            <a:normAutofit/>
          </a:bodyPr>
          <a:lstStyle/>
          <a:p>
            <a:r>
              <a:rPr lang="en-GB" sz="2800" dirty="0"/>
              <a:t>Detection of tuberculosis from chest X-ray images: Boosting the performance with vision transformer and transfer learning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Accuracy : 97.72%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AUC (Area under curve) : 100%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E6946-E025-301D-5103-6A54A1040B44}"/>
              </a:ext>
            </a:extLst>
          </p:cNvPr>
          <p:cNvSpPr txBox="1"/>
          <p:nvPr/>
        </p:nvSpPr>
        <p:spPr>
          <a:xfrm>
            <a:off x="7924800" y="4798225"/>
            <a:ext cx="387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</a:t>
            </a:r>
          </a:p>
          <a:p>
            <a:r>
              <a:rPr lang="en-US" dirty="0">
                <a:hlinkClick r:id="rId3"/>
              </a:rPr>
              <a:t>https://www.sciencedirect.com/science/article/abs/pii/S0957417421009295?casa_token=pA1R7wpHGV4AAAAA:rnY6Sf8EMELyuHK6Ob1u6f8G80xjmhuNaEyi6MMqinfmroq88BP1NBBlVnNnpAEdcWsDtMc6xkk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0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880" y="1361440"/>
            <a:ext cx="9479280" cy="3030220"/>
          </a:xfrm>
        </p:spPr>
        <p:txBody>
          <a:bodyPr/>
          <a:lstStyle/>
          <a:p>
            <a:pPr algn="l"/>
            <a:r>
              <a:rPr lang="en-US" sz="4000" dirty="0"/>
              <a:t>Paper#2</a:t>
            </a:r>
            <a:br>
              <a:rPr lang="en-US" sz="4000" dirty="0"/>
            </a:br>
            <a:r>
              <a:rPr lang="en-GB" sz="4000" dirty="0"/>
              <a:t>Detecting Tuberculosis-Consistent Findings in Lateral Chest X-Rays Using an Ensemble of CNNs and Vision Transformers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659938" cy="1450217"/>
          </a:xfrm>
        </p:spPr>
        <p:txBody>
          <a:bodyPr>
            <a:normAutofit/>
          </a:bodyPr>
          <a:lstStyle/>
          <a:p>
            <a:r>
              <a:rPr lang="en-GB" sz="2800" dirty="0"/>
              <a:t>Detecting Tuberculosis-Consistent Findings in Lateral Chest X-Rays Using an Ensemble of CNNs and Vision Transformers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 Year : 2022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Cited By : 19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Dataset Distribution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CheXpert</a:t>
            </a:r>
            <a:r>
              <a:rPr lang="en-US" dirty="0"/>
              <a:t> CXR dataset :  23,633 Abnormal CXR, 4,717 Normal CXR     </a:t>
            </a:r>
          </a:p>
          <a:p>
            <a:pPr marL="0" indent="0">
              <a:buNone/>
            </a:pPr>
            <a:r>
              <a:rPr lang="en-US" dirty="0"/>
              <a:t>                     90% test data, 10% train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PadChest</a:t>
            </a:r>
            <a:r>
              <a:rPr lang="en-US" dirty="0"/>
              <a:t> CXR dataset :   33,454 Abnormal CXR, 14,229 Normal CXR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Image Resolution : 224 × 224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2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659938" cy="1450217"/>
          </a:xfrm>
        </p:spPr>
        <p:txBody>
          <a:bodyPr>
            <a:normAutofit/>
          </a:bodyPr>
          <a:lstStyle/>
          <a:p>
            <a:r>
              <a:rPr lang="en-GB" sz="2800" dirty="0"/>
              <a:t>Detecting Tuberculosis-Consistent Findings in Lateral Chest X-Rays Using an Ensemble of CNNs and Vision Transformers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Models Used for Classification :</a:t>
            </a:r>
          </a:p>
          <a:p>
            <a:r>
              <a:rPr lang="en-US" dirty="0"/>
              <a:t>VGG-16</a:t>
            </a:r>
          </a:p>
          <a:p>
            <a:r>
              <a:rPr lang="en-US" dirty="0"/>
              <a:t> DenseNet-121</a:t>
            </a:r>
          </a:p>
          <a:p>
            <a:r>
              <a:rPr lang="en-US" dirty="0"/>
              <a:t>EfficientNet-V2-B0</a:t>
            </a:r>
          </a:p>
          <a:p>
            <a:r>
              <a:rPr lang="en-US" dirty="0" err="1"/>
              <a:t>ViT</a:t>
            </a:r>
            <a:r>
              <a:rPr lang="en-US" dirty="0"/>
              <a:t>-Base (B)/16</a:t>
            </a:r>
          </a:p>
          <a:p>
            <a:r>
              <a:rPr lang="en-US" dirty="0" err="1"/>
              <a:t>ViT</a:t>
            </a:r>
            <a:r>
              <a:rPr lang="en-US" dirty="0"/>
              <a:t>-B/32</a:t>
            </a:r>
          </a:p>
          <a:p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-Large (L)/16</a:t>
            </a:r>
          </a:p>
          <a:p>
            <a:r>
              <a:rPr lang="en-US" dirty="0" err="1"/>
              <a:t>ViT</a:t>
            </a:r>
            <a:r>
              <a:rPr lang="en-US" dirty="0"/>
              <a:t>-L/32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6975C-730E-7974-D488-903CE243D37D}"/>
              </a:ext>
            </a:extLst>
          </p:cNvPr>
          <p:cNvSpPr txBox="1"/>
          <p:nvPr/>
        </p:nvSpPr>
        <p:spPr>
          <a:xfrm>
            <a:off x="8595360" y="4937760"/>
            <a:ext cx="343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</a:t>
            </a:r>
          </a:p>
          <a:p>
            <a:r>
              <a:rPr lang="en-US" dirty="0">
                <a:hlinkClick r:id="rId3"/>
              </a:rPr>
              <a:t>https://www.frontiersin.org/journals/genetics/articles/10.3389/fgene.2022.864724/full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8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659938" cy="1450217"/>
          </a:xfrm>
        </p:spPr>
        <p:txBody>
          <a:bodyPr>
            <a:normAutofit/>
          </a:bodyPr>
          <a:lstStyle/>
          <a:p>
            <a:r>
              <a:rPr lang="en-GB" sz="2800" dirty="0"/>
              <a:t>Detecting Tuberculosis-Consistent Findings in Lateral Chest X-Rays Using an Ensemble of CNNs and Vision Transformers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5471EA-24AC-5030-61E8-B2EB0140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70" y="1473200"/>
            <a:ext cx="57277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659938" cy="1450217"/>
          </a:xfrm>
        </p:spPr>
        <p:txBody>
          <a:bodyPr>
            <a:normAutofit/>
          </a:bodyPr>
          <a:lstStyle/>
          <a:p>
            <a:r>
              <a:rPr lang="en-GB" sz="2800" dirty="0"/>
              <a:t>Detecting Tuberculosis-Consistent Findings in Lateral Chest X-Rays Using an Ensemble of CNNs and Vision Transformers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The CNN models took comparatively lesser time to converge than the </a:t>
            </a:r>
            <a:r>
              <a:rPr lang="en-GB" dirty="0" err="1"/>
              <a:t>ViT</a:t>
            </a:r>
            <a:r>
              <a:rPr lang="en-GB" dirty="0"/>
              <a:t> models.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CLS score 95%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08408E-2E10-ABC9-24C4-A9A8214E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4" y="3728246"/>
            <a:ext cx="11444371" cy="250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2242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763</TotalTime>
  <Words>621</Words>
  <Application>Microsoft Office PowerPoint</Application>
  <PresentationFormat>Widescreen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Wingdings</vt:lpstr>
      <vt:lpstr>3DFloatVTI</vt:lpstr>
      <vt:lpstr>           Insights of TB detection </vt:lpstr>
      <vt:lpstr>Paper #1 Detection of tuberculosis from chest X-ray images: Boosting the performance with vision transformer and transfer learning</vt:lpstr>
      <vt:lpstr>Detection of tuberculosis from chest X-ray images: Boosting the performance with vision transformer and transfer learning</vt:lpstr>
      <vt:lpstr>Detection of tuberculosis from chest X-ray images: Boosting the performance with vision transformer and transfer learning</vt:lpstr>
      <vt:lpstr>Paper#2 Detecting Tuberculosis-Consistent Findings in Lateral Chest X-Rays Using an Ensemble of CNNs and Vision Transformers </vt:lpstr>
      <vt:lpstr>Detecting Tuberculosis-Consistent Findings in Lateral Chest X-Rays Using an Ensemble of CNNs and Vision Transformers</vt:lpstr>
      <vt:lpstr>Detecting Tuberculosis-Consistent Findings in Lateral Chest X-Rays Using an Ensemble of CNNs and Vision Transformers</vt:lpstr>
      <vt:lpstr>Detecting Tuberculosis-Consistent Findings in Lateral Chest X-Rays Using an Ensemble of CNNs and Vision Transformers</vt:lpstr>
      <vt:lpstr>Detecting Tuberculosis-Consistent Findings in Lateral Chest X-Rays Using an Ensemble of CNNs and Vision Transformers</vt:lpstr>
      <vt:lpstr>Paper#3 ViT-TB: Ensemble Learning Based ViT Model for Tuberculosis Recognition</vt:lpstr>
      <vt:lpstr>ViT-TB: Ensemble Learning Based ViT Model for Tuberculosis Recognition</vt:lpstr>
      <vt:lpstr>Paper#4 Explanatory classification of CXR images into COVID-19, Pneumonia and Tuberculosis using deep learning and XAI</vt:lpstr>
      <vt:lpstr>Explanatory classification of CXR images into COVID-19, Pneumonia and Tuberculosis using deep learning and XAI</vt:lpstr>
      <vt:lpstr>Explanatory classification of CXR images into COVID-19, Pneumonia and Tuberculosis using deep learning and XAI</vt:lpstr>
      <vt:lpstr>Explanatory classification of CXR images into COVID-19, Pneumonia and Tuberculosis using deep learning and XAI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it's KaMrAn</dc:creator>
  <cp:lastModifiedBy>it's KaMrAn</cp:lastModifiedBy>
  <cp:revision>2</cp:revision>
  <dcterms:created xsi:type="dcterms:W3CDTF">2024-06-29T00:40:04Z</dcterms:created>
  <dcterms:modified xsi:type="dcterms:W3CDTF">2024-06-29T13:23:31Z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