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67" r:id="rId3"/>
    <p:sldId id="5002" r:id="rId4"/>
    <p:sldId id="5003" r:id="rId5"/>
    <p:sldId id="5004" r:id="rId6"/>
    <p:sldId id="5005" r:id="rId7"/>
    <p:sldId id="5006" r:id="rId8"/>
    <p:sldId id="5007" r:id="rId9"/>
    <p:sldId id="5008" r:id="rId10"/>
    <p:sldId id="5009" r:id="rId11"/>
    <p:sldId id="5013" r:id="rId12"/>
    <p:sldId id="5011" r:id="rId13"/>
    <p:sldId id="5014" r:id="rId14"/>
    <p:sldId id="5012" r:id="rId15"/>
    <p:sldId id="5015" r:id="rId16"/>
    <p:sldId id="5016" r:id="rId17"/>
    <p:sldId id="5018" r:id="rId18"/>
    <p:sldId id="5019" r:id="rId19"/>
    <p:sldId id="5020" r:id="rId20"/>
    <p:sldId id="5021" r:id="rId21"/>
    <p:sldId id="5022" r:id="rId22"/>
    <p:sldId id="5023" r:id="rId23"/>
    <p:sldId id="5024" r:id="rId24"/>
    <p:sldId id="5025" r:id="rId25"/>
    <p:sldId id="5032" r:id="rId26"/>
    <p:sldId id="5026" r:id="rId27"/>
    <p:sldId id="5031" r:id="rId28"/>
    <p:sldId id="5033" r:id="rId29"/>
    <p:sldId id="5030" r:id="rId30"/>
    <p:sldId id="5034" r:id="rId31"/>
    <p:sldId id="5029" r:id="rId32"/>
    <p:sldId id="5035" r:id="rId33"/>
    <p:sldId id="5028" r:id="rId34"/>
    <p:sldId id="5036" r:id="rId35"/>
    <p:sldId id="5037" r:id="rId36"/>
    <p:sldId id="5038" r:id="rId37"/>
    <p:sldId id="5027" r:id="rId38"/>
    <p:sldId id="5039" r:id="rId39"/>
    <p:sldId id="5040" r:id="rId40"/>
    <p:sldId id="5041" r:id="rId41"/>
    <p:sldId id="5045" r:id="rId42"/>
    <p:sldId id="5044" r:id="rId43"/>
    <p:sldId id="5043" r:id="rId44"/>
    <p:sldId id="5042" r:id="rId45"/>
    <p:sldId id="5046" r:id="rId46"/>
    <p:sldId id="5047" r:id="rId47"/>
    <p:sldId id="5048" r:id="rId48"/>
    <p:sldId id="5050" r:id="rId49"/>
    <p:sldId id="5049" r:id="rId50"/>
    <p:sldId id="5057" r:id="rId51"/>
    <p:sldId id="5058" r:id="rId52"/>
    <p:sldId id="5059" r:id="rId53"/>
    <p:sldId id="5056" r:id="rId54"/>
    <p:sldId id="5060" r:id="rId55"/>
    <p:sldId id="5055" r:id="rId56"/>
    <p:sldId id="5054" r:id="rId57"/>
    <p:sldId id="506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837"/>
    <a:srgbClr val="E93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8" autoAdjust="0"/>
    <p:restoredTop sz="94660"/>
  </p:normalViewPr>
  <p:slideViewPr>
    <p:cSldViewPr snapToGrid="0">
      <p:cViewPr>
        <p:scale>
          <a:sx n="78" d="100"/>
          <a:sy n="78" d="100"/>
        </p:scale>
        <p:origin x="36" y="6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81AEE-58E5-4838-9257-351D0481E82C}" type="datetimeFigureOut">
              <a:rPr lang="en-US" smtClean="0"/>
              <a:t>6/5/2024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2A50E-78E5-4969-92F8-27D8D915B554}" type="slidenum">
              <a:rPr lang="en-US" smtClean="0"/>
              <a:t>‹#›</a:t>
            </a:fld>
            <a:endParaRPr lang="en-US"/>
          </a:p>
        </p:txBody>
      </p:sp>
    </p:spTree>
    <p:extLst>
      <p:ext uri="{BB962C8B-B14F-4D97-AF65-F5344CB8AC3E}">
        <p14:creationId xmlns:p14="http://schemas.microsoft.com/office/powerpoint/2010/main" val="1773320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D6EA94-0C21-422E-97D2-208326536226}"/>
              </a:ext>
            </a:extLst>
          </p:cNvPr>
          <p:cNvSpPr>
            <a:spLocks noGrp="1"/>
          </p:cNvSpPr>
          <p:nvPr>
            <p:ph type="dt" sz="half" idx="10"/>
          </p:nvPr>
        </p:nvSpPr>
        <p:spPr/>
        <p:txBody>
          <a:bodyPr/>
          <a:lstStyle/>
          <a:p>
            <a:fld id="{E7F60967-007E-4CF9-84C1-26204D67FC93}" type="datetimeFigureOut">
              <a:rPr lang="en-US" smtClean="0"/>
              <a:t>6/5/2024</a:t>
            </a:fld>
            <a:endParaRPr lang="en-US"/>
          </a:p>
        </p:txBody>
      </p:sp>
      <p:sp>
        <p:nvSpPr>
          <p:cNvPr id="5" name="Footer Placeholder 4">
            <a:extLst>
              <a:ext uri="{FF2B5EF4-FFF2-40B4-BE49-F238E27FC236}">
                <a16:creationId xmlns:a16="http://schemas.microsoft.com/office/drawing/2014/main" id="{3A95531B-8D28-4EE6-8D08-35057CFC4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059B0-6872-41ED-918F-4AC6193E9A28}"/>
              </a:ext>
            </a:extLst>
          </p:cNvPr>
          <p:cNvSpPr>
            <a:spLocks noGrp="1"/>
          </p:cNvSpPr>
          <p:nvPr>
            <p:ph type="sldNum" sz="quarter" idx="12"/>
          </p:nvPr>
        </p:nvSpPr>
        <p:spPr/>
        <p:txBody>
          <a:bodyPr/>
          <a:lstStyle/>
          <a:p>
            <a:fld id="{DDBBDDA6-BEFA-4691-86A0-5AD1D7324EE7}" type="slidenum">
              <a:rPr lang="en-US" smtClean="0"/>
              <a:t>‹#›</a:t>
            </a:fld>
            <a:endParaRPr lang="en-US"/>
          </a:p>
        </p:txBody>
      </p:sp>
      <p:sp>
        <p:nvSpPr>
          <p:cNvPr id="7" name="Rectangle 6">
            <a:extLst>
              <a:ext uri="{FF2B5EF4-FFF2-40B4-BE49-F238E27FC236}">
                <a16:creationId xmlns:a16="http://schemas.microsoft.com/office/drawing/2014/main" id="{EE31591E-7F65-4E07-B68D-0C1D6CF663A1}"/>
              </a:ext>
            </a:extLst>
          </p:cNvPr>
          <p:cNvSpPr/>
          <p:nvPr userDrawn="1"/>
        </p:nvSpPr>
        <p:spPr>
          <a:xfrm>
            <a:off x="132522" y="0"/>
            <a:ext cx="503582" cy="6858000"/>
          </a:xfrm>
          <a:prstGeom prst="rect">
            <a:avLst/>
          </a:prstGeom>
          <a:solidFill>
            <a:srgbClr val="3C3837"/>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752473C-1756-44C9-8965-8DBFC7B8B05C}"/>
              </a:ext>
            </a:extLst>
          </p:cNvPr>
          <p:cNvSpPr/>
          <p:nvPr userDrawn="1"/>
        </p:nvSpPr>
        <p:spPr>
          <a:xfrm>
            <a:off x="636104" y="1600200"/>
            <a:ext cx="10558669" cy="2569059"/>
          </a:xfrm>
          <a:prstGeom prst="rect">
            <a:avLst/>
          </a:prstGeom>
          <a:solidFill>
            <a:srgbClr val="E9390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A6B5E8-915A-4ECA-BEAA-B5797E629492}"/>
              </a:ext>
            </a:extLst>
          </p:cNvPr>
          <p:cNvSpPr/>
          <p:nvPr userDrawn="1"/>
        </p:nvSpPr>
        <p:spPr>
          <a:xfrm>
            <a:off x="636104" y="4360744"/>
            <a:ext cx="10558669" cy="1066108"/>
          </a:xfrm>
          <a:prstGeom prst="rect">
            <a:avLst/>
          </a:prstGeom>
          <a:solidFill>
            <a:srgbClr val="3C383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latin typeface="Bacon Sans" panose="02000603000000000000" pitchFamily="50" charset="0"/>
            </a:endParaRPr>
          </a:p>
        </p:txBody>
      </p:sp>
      <p:pic>
        <p:nvPicPr>
          <p:cNvPr id="10" name="Picture 9">
            <a:extLst>
              <a:ext uri="{FF2B5EF4-FFF2-40B4-BE49-F238E27FC236}">
                <a16:creationId xmlns:a16="http://schemas.microsoft.com/office/drawing/2014/main" id="{F396F188-A4B2-4937-A3F6-B799B50E99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0965" y="283128"/>
            <a:ext cx="2015896" cy="914400"/>
          </a:xfrm>
          <a:prstGeom prst="rect">
            <a:avLst/>
          </a:prstGeom>
        </p:spPr>
      </p:pic>
      <p:pic>
        <p:nvPicPr>
          <p:cNvPr id="12" name="Picture 11">
            <a:extLst>
              <a:ext uri="{FF2B5EF4-FFF2-40B4-BE49-F238E27FC236}">
                <a16:creationId xmlns:a16="http://schemas.microsoft.com/office/drawing/2014/main" id="{80969148-9FEE-40C8-9509-70B0393551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6060" y="265254"/>
            <a:ext cx="4546602" cy="914400"/>
          </a:xfrm>
          <a:prstGeom prst="rect">
            <a:avLst/>
          </a:prstGeom>
        </p:spPr>
      </p:pic>
      <p:pic>
        <p:nvPicPr>
          <p:cNvPr id="13" name="Picture 12">
            <a:extLst>
              <a:ext uri="{FF2B5EF4-FFF2-40B4-BE49-F238E27FC236}">
                <a16:creationId xmlns:a16="http://schemas.microsoft.com/office/drawing/2014/main" id="{2312C6C8-258D-4B7D-BAD4-990E5CA1B66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17941" y="283128"/>
            <a:ext cx="914400" cy="914400"/>
          </a:xfrm>
          <a:prstGeom prst="rect">
            <a:avLst/>
          </a:prstGeom>
        </p:spPr>
      </p:pic>
      <p:pic>
        <p:nvPicPr>
          <p:cNvPr id="14" name="Picture 13">
            <a:extLst>
              <a:ext uri="{FF2B5EF4-FFF2-40B4-BE49-F238E27FC236}">
                <a16:creationId xmlns:a16="http://schemas.microsoft.com/office/drawing/2014/main" id="{E220D721-3F43-4D5F-A14D-B9B09ED9A56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164096" y="265254"/>
            <a:ext cx="914400" cy="914400"/>
          </a:xfrm>
          <a:prstGeom prst="rect">
            <a:avLst/>
          </a:prstGeom>
        </p:spPr>
      </p:pic>
      <p:sp>
        <p:nvSpPr>
          <p:cNvPr id="15" name="Rectangle 14">
            <a:extLst>
              <a:ext uri="{FF2B5EF4-FFF2-40B4-BE49-F238E27FC236}">
                <a16:creationId xmlns:a16="http://schemas.microsoft.com/office/drawing/2014/main" id="{0DD5FC64-DB47-40C2-B16F-5ED212279026}"/>
              </a:ext>
            </a:extLst>
          </p:cNvPr>
          <p:cNvSpPr/>
          <p:nvPr userDrawn="1"/>
        </p:nvSpPr>
        <p:spPr>
          <a:xfrm>
            <a:off x="284922" y="6706878"/>
            <a:ext cx="11907078" cy="152400"/>
          </a:xfrm>
          <a:prstGeom prst="rect">
            <a:avLst/>
          </a:prstGeom>
          <a:solidFill>
            <a:srgbClr val="3C38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6DF8AC7-2BCB-396E-8FAB-CBDA5A4F1184}"/>
              </a:ext>
            </a:extLst>
          </p:cNvPr>
          <p:cNvSpPr txBox="1"/>
          <p:nvPr userDrawn="1"/>
        </p:nvSpPr>
        <p:spPr>
          <a:xfrm>
            <a:off x="11602278" y="5882199"/>
            <a:ext cx="914400" cy="369332"/>
          </a:xfrm>
          <a:prstGeom prst="rect">
            <a:avLst/>
          </a:prstGeom>
          <a:noFill/>
        </p:spPr>
        <p:txBody>
          <a:bodyPr wrap="square" rtlCol="0">
            <a:spAutoFit/>
          </a:bodyPr>
          <a:lstStyle/>
          <a:p>
            <a:r>
              <a:rPr lang="en-US" dirty="0"/>
              <a:t>ICRL</a:t>
            </a:r>
          </a:p>
        </p:txBody>
      </p:sp>
    </p:spTree>
    <p:extLst>
      <p:ext uri="{BB962C8B-B14F-4D97-AF65-F5344CB8AC3E}">
        <p14:creationId xmlns:p14="http://schemas.microsoft.com/office/powerpoint/2010/main" val="159382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7CA9-1F3F-478A-BBA6-71F5582CEF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76EF9F-6DA2-4ED0-9D98-C6555AEE50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9634B-ECC5-44BD-84D8-44DEE93D3888}"/>
              </a:ext>
            </a:extLst>
          </p:cNvPr>
          <p:cNvSpPr>
            <a:spLocks noGrp="1"/>
          </p:cNvSpPr>
          <p:nvPr>
            <p:ph type="dt" sz="half" idx="10"/>
          </p:nvPr>
        </p:nvSpPr>
        <p:spPr/>
        <p:txBody>
          <a:bodyPr/>
          <a:lstStyle/>
          <a:p>
            <a:fld id="{E7F60967-007E-4CF9-84C1-26204D67FC93}" type="datetimeFigureOut">
              <a:rPr lang="en-US" smtClean="0"/>
              <a:t>6/5/2024</a:t>
            </a:fld>
            <a:endParaRPr lang="en-US"/>
          </a:p>
        </p:txBody>
      </p:sp>
      <p:sp>
        <p:nvSpPr>
          <p:cNvPr id="5" name="Footer Placeholder 4">
            <a:extLst>
              <a:ext uri="{FF2B5EF4-FFF2-40B4-BE49-F238E27FC236}">
                <a16:creationId xmlns:a16="http://schemas.microsoft.com/office/drawing/2014/main" id="{0231723E-8C88-44D6-95EF-BE12D559F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26B63-6242-4131-9F5C-0E3FB3A2C4D6}"/>
              </a:ext>
            </a:extLst>
          </p:cNvPr>
          <p:cNvSpPr>
            <a:spLocks noGrp="1"/>
          </p:cNvSpPr>
          <p:nvPr>
            <p:ph type="sldNum" sz="quarter" idx="12"/>
          </p:nvPr>
        </p:nvSpPr>
        <p:spPr/>
        <p:txBody>
          <a:bodyPr/>
          <a:lstStyle/>
          <a:p>
            <a:fld id="{DDBBDDA6-BEFA-4691-86A0-5AD1D7324EE7}" type="slidenum">
              <a:rPr lang="en-US" smtClean="0"/>
              <a:t>‹#›</a:t>
            </a:fld>
            <a:endParaRPr lang="en-US"/>
          </a:p>
        </p:txBody>
      </p:sp>
    </p:spTree>
    <p:extLst>
      <p:ext uri="{BB962C8B-B14F-4D97-AF65-F5344CB8AC3E}">
        <p14:creationId xmlns:p14="http://schemas.microsoft.com/office/powerpoint/2010/main" val="403178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FB010-656E-4677-9095-9535EF9D11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D2CAA-3600-48D4-88FB-797812DDFAC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54FC8-EE4E-41C5-85FD-694382652952}"/>
              </a:ext>
            </a:extLst>
          </p:cNvPr>
          <p:cNvSpPr>
            <a:spLocks noGrp="1"/>
          </p:cNvSpPr>
          <p:nvPr>
            <p:ph type="dt" sz="half" idx="10"/>
          </p:nvPr>
        </p:nvSpPr>
        <p:spPr/>
        <p:txBody>
          <a:bodyPr/>
          <a:lstStyle/>
          <a:p>
            <a:fld id="{E7F60967-007E-4CF9-84C1-26204D67FC93}" type="datetimeFigureOut">
              <a:rPr lang="en-US" smtClean="0"/>
              <a:t>6/5/2024</a:t>
            </a:fld>
            <a:endParaRPr lang="en-US"/>
          </a:p>
        </p:txBody>
      </p:sp>
      <p:sp>
        <p:nvSpPr>
          <p:cNvPr id="5" name="Footer Placeholder 4">
            <a:extLst>
              <a:ext uri="{FF2B5EF4-FFF2-40B4-BE49-F238E27FC236}">
                <a16:creationId xmlns:a16="http://schemas.microsoft.com/office/drawing/2014/main" id="{F6917550-04B1-44AD-A3C9-F99C0AAA5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8879D-1CA0-41BC-ADAA-BFF2B0991BD7}"/>
              </a:ext>
            </a:extLst>
          </p:cNvPr>
          <p:cNvSpPr>
            <a:spLocks noGrp="1"/>
          </p:cNvSpPr>
          <p:nvPr>
            <p:ph type="sldNum" sz="quarter" idx="12"/>
          </p:nvPr>
        </p:nvSpPr>
        <p:spPr/>
        <p:txBody>
          <a:bodyPr/>
          <a:lstStyle/>
          <a:p>
            <a:fld id="{DDBBDDA6-BEFA-4691-86A0-5AD1D7324EE7}" type="slidenum">
              <a:rPr lang="en-US" smtClean="0"/>
              <a:t>‹#›</a:t>
            </a:fld>
            <a:endParaRPr lang="en-US"/>
          </a:p>
        </p:txBody>
      </p:sp>
    </p:spTree>
    <p:extLst>
      <p:ext uri="{BB962C8B-B14F-4D97-AF65-F5344CB8AC3E}">
        <p14:creationId xmlns:p14="http://schemas.microsoft.com/office/powerpoint/2010/main" val="225699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47B46-CF74-4303-8606-67E0744920C1}"/>
              </a:ext>
            </a:extLst>
          </p:cNvPr>
          <p:cNvSpPr>
            <a:spLocks noGrp="1"/>
          </p:cNvSpPr>
          <p:nvPr>
            <p:ph idx="1"/>
          </p:nvPr>
        </p:nvSpPr>
        <p:spPr>
          <a:xfrm>
            <a:off x="502920" y="1485719"/>
            <a:ext cx="11266714" cy="4563927"/>
          </a:xfrm>
        </p:spPr>
        <p:txBody>
          <a:bodyPr>
            <a:normAutofit/>
          </a:bodyPr>
          <a:lstStyle>
            <a:lvl1pPr marL="228600" indent="-228600">
              <a:buSzPct val="90000"/>
              <a:buFont typeface="Calibri" panose="020F0502020204030204" pitchFamily="34" charset="0"/>
              <a:buChar char="¬"/>
              <a:defRPr sz="2000">
                <a:latin typeface="Segoe UI Semilight" panose="020B0402040204020203" pitchFamily="34" charset="0"/>
                <a:cs typeface="Segoe UI Semilight" panose="020B0402040204020203" pitchFamily="34" charset="0"/>
              </a:defRPr>
            </a:lvl1pPr>
            <a:lvl2pPr marL="685800" indent="-228600">
              <a:buSzPct val="90000"/>
              <a:buFont typeface="Calibri" panose="020F0502020204030204" pitchFamily="34" charset="0"/>
              <a:buChar char="˫"/>
              <a:defRPr sz="1800">
                <a:latin typeface="Segoe UI Semilight" panose="020B0402040204020203" pitchFamily="34" charset="0"/>
                <a:cs typeface="Segoe UI Semilight" panose="020B0402040204020203" pitchFamily="34" charset="0"/>
              </a:defRPr>
            </a:lvl2pPr>
            <a:lvl3pPr marL="1143000" indent="-228600">
              <a:buSzPct val="90000"/>
              <a:buFont typeface="Calibri" panose="020F0502020204030204" pitchFamily="34" charset="0"/>
              <a:buChar char="‒"/>
              <a:defRPr sz="1600">
                <a:latin typeface="Segoe UI Semilight" panose="020B0402040204020203" pitchFamily="34" charset="0"/>
                <a:cs typeface="Segoe UI Semilight" panose="020B0402040204020203" pitchFamily="34" charset="0"/>
              </a:defRPr>
            </a:lvl3pPr>
            <a:lvl4pPr>
              <a:defRPr sz="1400">
                <a:latin typeface="Segoe UI Semilight" panose="020B0402040204020203" pitchFamily="34" charset="0"/>
                <a:cs typeface="Segoe UI Semilight" panose="020B0402040204020203" pitchFamily="34" charset="0"/>
              </a:defRPr>
            </a:lvl4pPr>
            <a:lvl5pPr>
              <a:defRPr sz="1400">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DC11495-3D2E-498D-99EA-68C006282543}"/>
              </a:ext>
            </a:extLst>
          </p:cNvPr>
          <p:cNvSpPr>
            <a:spLocks noGrp="1"/>
          </p:cNvSpPr>
          <p:nvPr>
            <p:ph type="dt" sz="half" idx="10"/>
          </p:nvPr>
        </p:nvSpPr>
        <p:spPr/>
        <p:txBody>
          <a:bodyPr/>
          <a:lstStyle/>
          <a:p>
            <a:fld id="{E7F60967-007E-4CF9-84C1-26204D67FC93}" type="datetimeFigureOut">
              <a:rPr lang="en-US" smtClean="0"/>
              <a:t>6/5/2024</a:t>
            </a:fld>
            <a:endParaRPr lang="en-US"/>
          </a:p>
        </p:txBody>
      </p:sp>
      <p:sp>
        <p:nvSpPr>
          <p:cNvPr id="5" name="Footer Placeholder 4">
            <a:extLst>
              <a:ext uri="{FF2B5EF4-FFF2-40B4-BE49-F238E27FC236}">
                <a16:creationId xmlns:a16="http://schemas.microsoft.com/office/drawing/2014/main" id="{13235B5D-A2AD-4BD7-B96F-9B12B7BAE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B6FF6-4A6C-44D9-B4B8-770F28E296F2}"/>
              </a:ext>
            </a:extLst>
          </p:cNvPr>
          <p:cNvSpPr>
            <a:spLocks noGrp="1"/>
          </p:cNvSpPr>
          <p:nvPr>
            <p:ph type="sldNum" sz="quarter" idx="12"/>
          </p:nvPr>
        </p:nvSpPr>
        <p:spPr/>
        <p:txBody>
          <a:bodyPr/>
          <a:lstStyle/>
          <a:p>
            <a:fld id="{DDBBDDA6-BEFA-4691-86A0-5AD1D7324EE7}" type="slidenum">
              <a:rPr lang="en-US" smtClean="0"/>
              <a:t>‹#›</a:t>
            </a:fld>
            <a:endParaRPr lang="en-US" dirty="0"/>
          </a:p>
        </p:txBody>
      </p:sp>
      <p:sp>
        <p:nvSpPr>
          <p:cNvPr id="7" name="Rectangle 6">
            <a:extLst>
              <a:ext uri="{FF2B5EF4-FFF2-40B4-BE49-F238E27FC236}">
                <a16:creationId xmlns:a16="http://schemas.microsoft.com/office/drawing/2014/main" id="{86012823-E3C1-458F-816A-4E366EEEBB63}"/>
              </a:ext>
            </a:extLst>
          </p:cNvPr>
          <p:cNvSpPr/>
          <p:nvPr userDrawn="1"/>
        </p:nvSpPr>
        <p:spPr>
          <a:xfrm>
            <a:off x="0" y="261257"/>
            <a:ext cx="261257" cy="875212"/>
          </a:xfrm>
          <a:prstGeom prst="rect">
            <a:avLst/>
          </a:prstGeom>
          <a:solidFill>
            <a:srgbClr val="E9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3C86499-1864-43B3-A0D4-27D2501918F2}"/>
              </a:ext>
            </a:extLst>
          </p:cNvPr>
          <p:cNvSpPr/>
          <p:nvPr userDrawn="1"/>
        </p:nvSpPr>
        <p:spPr>
          <a:xfrm>
            <a:off x="424543" y="261257"/>
            <a:ext cx="11580223" cy="875212"/>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34E5D2E-F017-42F9-A0E2-BA511F7C33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95228" y="6103303"/>
            <a:ext cx="1209538" cy="548640"/>
          </a:xfrm>
          <a:prstGeom prst="rect">
            <a:avLst/>
          </a:prstGeom>
        </p:spPr>
      </p:pic>
      <p:sp>
        <p:nvSpPr>
          <p:cNvPr id="10" name="Title 1">
            <a:extLst>
              <a:ext uri="{FF2B5EF4-FFF2-40B4-BE49-F238E27FC236}">
                <a16:creationId xmlns:a16="http://schemas.microsoft.com/office/drawing/2014/main" id="{6C71110C-7677-4A92-AE6A-235400490F10}"/>
              </a:ext>
            </a:extLst>
          </p:cNvPr>
          <p:cNvSpPr>
            <a:spLocks noGrp="1"/>
          </p:cNvSpPr>
          <p:nvPr>
            <p:ph type="title" hasCustomPrompt="1"/>
          </p:nvPr>
        </p:nvSpPr>
        <p:spPr>
          <a:xfrm>
            <a:off x="502920" y="396286"/>
            <a:ext cx="11410405" cy="653778"/>
          </a:xfrm>
        </p:spPr>
        <p:txBody>
          <a:bodyPr>
            <a:normAutofit/>
          </a:bodyPr>
          <a:lstStyle>
            <a:lvl1pPr>
              <a:defRPr sz="3200">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11" name="Rectangle 10">
            <a:extLst>
              <a:ext uri="{FF2B5EF4-FFF2-40B4-BE49-F238E27FC236}">
                <a16:creationId xmlns:a16="http://schemas.microsoft.com/office/drawing/2014/main" id="{1E76D30A-7DFB-4153-8895-94F1CBFD7584}"/>
              </a:ext>
            </a:extLst>
          </p:cNvPr>
          <p:cNvSpPr/>
          <p:nvPr userDrawn="1"/>
        </p:nvSpPr>
        <p:spPr>
          <a:xfrm>
            <a:off x="0" y="6705600"/>
            <a:ext cx="12192000" cy="152400"/>
          </a:xfrm>
          <a:prstGeom prst="rect">
            <a:avLst/>
          </a:prstGeom>
          <a:solidFill>
            <a:srgbClr val="3C38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182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0400-01E8-4CE0-AA92-51CF09AEF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156D7A-7762-47EC-BCFA-012AAFEB3A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8B3DB5-D501-4B2D-A6B5-C84023D4B315}"/>
              </a:ext>
            </a:extLst>
          </p:cNvPr>
          <p:cNvSpPr>
            <a:spLocks noGrp="1"/>
          </p:cNvSpPr>
          <p:nvPr>
            <p:ph type="dt" sz="half" idx="10"/>
          </p:nvPr>
        </p:nvSpPr>
        <p:spPr/>
        <p:txBody>
          <a:bodyPr/>
          <a:lstStyle/>
          <a:p>
            <a:fld id="{E7F60967-007E-4CF9-84C1-26204D67FC93}" type="datetimeFigureOut">
              <a:rPr lang="en-US" smtClean="0"/>
              <a:t>6/5/2024</a:t>
            </a:fld>
            <a:endParaRPr lang="en-US"/>
          </a:p>
        </p:txBody>
      </p:sp>
      <p:sp>
        <p:nvSpPr>
          <p:cNvPr id="5" name="Footer Placeholder 4">
            <a:extLst>
              <a:ext uri="{FF2B5EF4-FFF2-40B4-BE49-F238E27FC236}">
                <a16:creationId xmlns:a16="http://schemas.microsoft.com/office/drawing/2014/main" id="{AABAB3CE-7C8F-4543-AA88-B2972E2F6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2B734-9CD1-4ABC-BE1E-F126B94CAB04}"/>
              </a:ext>
            </a:extLst>
          </p:cNvPr>
          <p:cNvSpPr>
            <a:spLocks noGrp="1"/>
          </p:cNvSpPr>
          <p:nvPr>
            <p:ph type="sldNum" sz="quarter" idx="12"/>
          </p:nvPr>
        </p:nvSpPr>
        <p:spPr/>
        <p:txBody>
          <a:bodyPr/>
          <a:lstStyle/>
          <a:p>
            <a:fld id="{DDBBDDA6-BEFA-4691-86A0-5AD1D7324EE7}" type="slidenum">
              <a:rPr lang="en-US" smtClean="0"/>
              <a:t>‹#›</a:t>
            </a:fld>
            <a:endParaRPr lang="en-US"/>
          </a:p>
        </p:txBody>
      </p:sp>
    </p:spTree>
    <p:extLst>
      <p:ext uri="{BB962C8B-B14F-4D97-AF65-F5344CB8AC3E}">
        <p14:creationId xmlns:p14="http://schemas.microsoft.com/office/powerpoint/2010/main" val="105399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79B0-59BB-43EA-B932-980DFF3AA4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241023-0435-4966-B007-5F8185A01B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A6ECBF-3E84-432B-A683-BBE10A3336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B43E39-2C71-4BB5-9C45-DCE2B602CC18}"/>
              </a:ext>
            </a:extLst>
          </p:cNvPr>
          <p:cNvSpPr>
            <a:spLocks noGrp="1"/>
          </p:cNvSpPr>
          <p:nvPr>
            <p:ph type="dt" sz="half" idx="10"/>
          </p:nvPr>
        </p:nvSpPr>
        <p:spPr/>
        <p:txBody>
          <a:bodyPr/>
          <a:lstStyle/>
          <a:p>
            <a:fld id="{E7F60967-007E-4CF9-84C1-26204D67FC93}" type="datetimeFigureOut">
              <a:rPr lang="en-US" smtClean="0"/>
              <a:t>6/5/2024</a:t>
            </a:fld>
            <a:endParaRPr lang="en-US"/>
          </a:p>
        </p:txBody>
      </p:sp>
      <p:sp>
        <p:nvSpPr>
          <p:cNvPr id="6" name="Footer Placeholder 5">
            <a:extLst>
              <a:ext uri="{FF2B5EF4-FFF2-40B4-BE49-F238E27FC236}">
                <a16:creationId xmlns:a16="http://schemas.microsoft.com/office/drawing/2014/main" id="{06EADD2A-396C-4E2B-883C-0D734D6E34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F86990-516E-413C-AC96-6B1B63741B44}"/>
              </a:ext>
            </a:extLst>
          </p:cNvPr>
          <p:cNvSpPr>
            <a:spLocks noGrp="1"/>
          </p:cNvSpPr>
          <p:nvPr>
            <p:ph type="sldNum" sz="quarter" idx="12"/>
          </p:nvPr>
        </p:nvSpPr>
        <p:spPr/>
        <p:txBody>
          <a:bodyPr/>
          <a:lstStyle/>
          <a:p>
            <a:fld id="{DDBBDDA6-BEFA-4691-86A0-5AD1D7324EE7}" type="slidenum">
              <a:rPr lang="en-US" smtClean="0"/>
              <a:t>‹#›</a:t>
            </a:fld>
            <a:endParaRPr lang="en-US"/>
          </a:p>
        </p:txBody>
      </p:sp>
    </p:spTree>
    <p:extLst>
      <p:ext uri="{BB962C8B-B14F-4D97-AF65-F5344CB8AC3E}">
        <p14:creationId xmlns:p14="http://schemas.microsoft.com/office/powerpoint/2010/main" val="187991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1179-1C4B-4E78-B479-1B7C6CBF86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D85437-8C10-4D2F-90A9-BB815BF6A4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CF76F3-DB12-4724-B403-9C0424D342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9101CF-585F-4790-9131-341F259881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67917DD-D8BC-4377-9CED-F9A6064C55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3429C4-7936-4CD8-8FAD-DF6DD87E35E0}"/>
              </a:ext>
            </a:extLst>
          </p:cNvPr>
          <p:cNvSpPr>
            <a:spLocks noGrp="1"/>
          </p:cNvSpPr>
          <p:nvPr>
            <p:ph type="dt" sz="half" idx="10"/>
          </p:nvPr>
        </p:nvSpPr>
        <p:spPr/>
        <p:txBody>
          <a:bodyPr/>
          <a:lstStyle/>
          <a:p>
            <a:fld id="{E7F60967-007E-4CF9-84C1-26204D67FC93}" type="datetimeFigureOut">
              <a:rPr lang="en-US" smtClean="0"/>
              <a:t>6/5/2024</a:t>
            </a:fld>
            <a:endParaRPr lang="en-US"/>
          </a:p>
        </p:txBody>
      </p:sp>
      <p:sp>
        <p:nvSpPr>
          <p:cNvPr id="8" name="Footer Placeholder 7">
            <a:extLst>
              <a:ext uri="{FF2B5EF4-FFF2-40B4-BE49-F238E27FC236}">
                <a16:creationId xmlns:a16="http://schemas.microsoft.com/office/drawing/2014/main" id="{F300CCB9-EA78-49D8-AE82-EC6EFDA9F3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90B3F8-4DA8-41B7-9783-72E7080BF9C3}"/>
              </a:ext>
            </a:extLst>
          </p:cNvPr>
          <p:cNvSpPr>
            <a:spLocks noGrp="1"/>
          </p:cNvSpPr>
          <p:nvPr>
            <p:ph type="sldNum" sz="quarter" idx="12"/>
          </p:nvPr>
        </p:nvSpPr>
        <p:spPr/>
        <p:txBody>
          <a:bodyPr/>
          <a:lstStyle/>
          <a:p>
            <a:fld id="{DDBBDDA6-BEFA-4691-86A0-5AD1D7324EE7}" type="slidenum">
              <a:rPr lang="en-US" smtClean="0"/>
              <a:t>‹#›</a:t>
            </a:fld>
            <a:endParaRPr lang="en-US"/>
          </a:p>
        </p:txBody>
      </p:sp>
    </p:spTree>
    <p:extLst>
      <p:ext uri="{BB962C8B-B14F-4D97-AF65-F5344CB8AC3E}">
        <p14:creationId xmlns:p14="http://schemas.microsoft.com/office/powerpoint/2010/main" val="170270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C822-6A90-4FA9-889C-D0D8EBB417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B4D134-FDF3-4AB0-9664-0A0B9D8662AD}"/>
              </a:ext>
            </a:extLst>
          </p:cNvPr>
          <p:cNvSpPr>
            <a:spLocks noGrp="1"/>
          </p:cNvSpPr>
          <p:nvPr>
            <p:ph type="dt" sz="half" idx="10"/>
          </p:nvPr>
        </p:nvSpPr>
        <p:spPr/>
        <p:txBody>
          <a:bodyPr/>
          <a:lstStyle/>
          <a:p>
            <a:fld id="{E7F60967-007E-4CF9-84C1-26204D67FC93}" type="datetimeFigureOut">
              <a:rPr lang="en-US" smtClean="0"/>
              <a:t>6/5/2024</a:t>
            </a:fld>
            <a:endParaRPr lang="en-US"/>
          </a:p>
        </p:txBody>
      </p:sp>
      <p:sp>
        <p:nvSpPr>
          <p:cNvPr id="4" name="Footer Placeholder 3">
            <a:extLst>
              <a:ext uri="{FF2B5EF4-FFF2-40B4-BE49-F238E27FC236}">
                <a16:creationId xmlns:a16="http://schemas.microsoft.com/office/drawing/2014/main" id="{F3C1E7DE-95D1-47DE-998D-33C6AD6705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E31736-1810-4A9D-9BCF-34176F7B77FE}"/>
              </a:ext>
            </a:extLst>
          </p:cNvPr>
          <p:cNvSpPr>
            <a:spLocks noGrp="1"/>
          </p:cNvSpPr>
          <p:nvPr>
            <p:ph type="sldNum" sz="quarter" idx="12"/>
          </p:nvPr>
        </p:nvSpPr>
        <p:spPr/>
        <p:txBody>
          <a:bodyPr/>
          <a:lstStyle/>
          <a:p>
            <a:fld id="{DDBBDDA6-BEFA-4691-86A0-5AD1D7324EE7}" type="slidenum">
              <a:rPr lang="en-US" smtClean="0"/>
              <a:t>‹#›</a:t>
            </a:fld>
            <a:endParaRPr lang="en-US"/>
          </a:p>
        </p:txBody>
      </p:sp>
    </p:spTree>
    <p:extLst>
      <p:ext uri="{BB962C8B-B14F-4D97-AF65-F5344CB8AC3E}">
        <p14:creationId xmlns:p14="http://schemas.microsoft.com/office/powerpoint/2010/main" val="105656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FE87F-EEAE-46A7-B547-FC7350CF5C79}"/>
              </a:ext>
            </a:extLst>
          </p:cNvPr>
          <p:cNvSpPr>
            <a:spLocks noGrp="1"/>
          </p:cNvSpPr>
          <p:nvPr>
            <p:ph type="dt" sz="half" idx="10"/>
          </p:nvPr>
        </p:nvSpPr>
        <p:spPr/>
        <p:txBody>
          <a:bodyPr/>
          <a:lstStyle/>
          <a:p>
            <a:fld id="{E7F60967-007E-4CF9-84C1-26204D67FC93}" type="datetimeFigureOut">
              <a:rPr lang="en-US" smtClean="0"/>
              <a:t>6/5/2024</a:t>
            </a:fld>
            <a:endParaRPr lang="en-US"/>
          </a:p>
        </p:txBody>
      </p:sp>
      <p:sp>
        <p:nvSpPr>
          <p:cNvPr id="3" name="Footer Placeholder 2">
            <a:extLst>
              <a:ext uri="{FF2B5EF4-FFF2-40B4-BE49-F238E27FC236}">
                <a16:creationId xmlns:a16="http://schemas.microsoft.com/office/drawing/2014/main" id="{733ED2C4-FE90-489F-A46E-3E25D08492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C4E3C4-D05F-470A-9A56-008515A0C100}"/>
              </a:ext>
            </a:extLst>
          </p:cNvPr>
          <p:cNvSpPr>
            <a:spLocks noGrp="1"/>
          </p:cNvSpPr>
          <p:nvPr>
            <p:ph type="sldNum" sz="quarter" idx="12"/>
          </p:nvPr>
        </p:nvSpPr>
        <p:spPr/>
        <p:txBody>
          <a:bodyPr/>
          <a:lstStyle/>
          <a:p>
            <a:fld id="{DDBBDDA6-BEFA-4691-86A0-5AD1D7324EE7}" type="slidenum">
              <a:rPr lang="en-US" smtClean="0"/>
              <a:t>‹#›</a:t>
            </a:fld>
            <a:endParaRPr lang="en-US"/>
          </a:p>
        </p:txBody>
      </p:sp>
    </p:spTree>
    <p:extLst>
      <p:ext uri="{BB962C8B-B14F-4D97-AF65-F5344CB8AC3E}">
        <p14:creationId xmlns:p14="http://schemas.microsoft.com/office/powerpoint/2010/main" val="409457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85CA-CF3B-477B-82D0-839F73B9E5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B34CA0-8135-42AA-AA2D-8E2865591C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04F2A2-336D-4ED7-8ECC-99054CBC6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385AB3-485E-4FE3-98CF-8099DE092830}"/>
              </a:ext>
            </a:extLst>
          </p:cNvPr>
          <p:cNvSpPr>
            <a:spLocks noGrp="1"/>
          </p:cNvSpPr>
          <p:nvPr>
            <p:ph type="dt" sz="half" idx="10"/>
          </p:nvPr>
        </p:nvSpPr>
        <p:spPr/>
        <p:txBody>
          <a:bodyPr/>
          <a:lstStyle/>
          <a:p>
            <a:fld id="{E7F60967-007E-4CF9-84C1-26204D67FC93}" type="datetimeFigureOut">
              <a:rPr lang="en-US" smtClean="0"/>
              <a:t>6/5/2024</a:t>
            </a:fld>
            <a:endParaRPr lang="en-US"/>
          </a:p>
        </p:txBody>
      </p:sp>
      <p:sp>
        <p:nvSpPr>
          <p:cNvPr id="6" name="Footer Placeholder 5">
            <a:extLst>
              <a:ext uri="{FF2B5EF4-FFF2-40B4-BE49-F238E27FC236}">
                <a16:creationId xmlns:a16="http://schemas.microsoft.com/office/drawing/2014/main" id="{7839D16A-C10A-4C9E-80AF-F8D9A47795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63A57-9CEE-4F44-BF9A-747A20952448}"/>
              </a:ext>
            </a:extLst>
          </p:cNvPr>
          <p:cNvSpPr>
            <a:spLocks noGrp="1"/>
          </p:cNvSpPr>
          <p:nvPr>
            <p:ph type="sldNum" sz="quarter" idx="12"/>
          </p:nvPr>
        </p:nvSpPr>
        <p:spPr/>
        <p:txBody>
          <a:bodyPr/>
          <a:lstStyle/>
          <a:p>
            <a:fld id="{DDBBDDA6-BEFA-4691-86A0-5AD1D7324EE7}" type="slidenum">
              <a:rPr lang="en-US" smtClean="0"/>
              <a:t>‹#›</a:t>
            </a:fld>
            <a:endParaRPr lang="en-US"/>
          </a:p>
        </p:txBody>
      </p:sp>
    </p:spTree>
    <p:extLst>
      <p:ext uri="{BB962C8B-B14F-4D97-AF65-F5344CB8AC3E}">
        <p14:creationId xmlns:p14="http://schemas.microsoft.com/office/powerpoint/2010/main" val="163915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8E22-FFB5-47D9-8519-FDF190DFF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6BED55-3B9E-4920-A904-EAFDA7FF7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50824C-3717-49FD-A8A0-2861B997C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008A32-0517-4FA9-8338-C664D3A85665}"/>
              </a:ext>
            </a:extLst>
          </p:cNvPr>
          <p:cNvSpPr>
            <a:spLocks noGrp="1"/>
          </p:cNvSpPr>
          <p:nvPr>
            <p:ph type="dt" sz="half" idx="10"/>
          </p:nvPr>
        </p:nvSpPr>
        <p:spPr/>
        <p:txBody>
          <a:bodyPr/>
          <a:lstStyle/>
          <a:p>
            <a:fld id="{E7F60967-007E-4CF9-84C1-26204D67FC93}" type="datetimeFigureOut">
              <a:rPr lang="en-US" smtClean="0"/>
              <a:t>6/5/2024</a:t>
            </a:fld>
            <a:endParaRPr lang="en-US"/>
          </a:p>
        </p:txBody>
      </p:sp>
      <p:sp>
        <p:nvSpPr>
          <p:cNvPr id="6" name="Footer Placeholder 5">
            <a:extLst>
              <a:ext uri="{FF2B5EF4-FFF2-40B4-BE49-F238E27FC236}">
                <a16:creationId xmlns:a16="http://schemas.microsoft.com/office/drawing/2014/main" id="{C1E3E189-5295-4D87-9ACD-8347D6A0A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BF6E1-63FE-4395-AA70-EE6CB1365E19}"/>
              </a:ext>
            </a:extLst>
          </p:cNvPr>
          <p:cNvSpPr>
            <a:spLocks noGrp="1"/>
          </p:cNvSpPr>
          <p:nvPr>
            <p:ph type="sldNum" sz="quarter" idx="12"/>
          </p:nvPr>
        </p:nvSpPr>
        <p:spPr/>
        <p:txBody>
          <a:bodyPr/>
          <a:lstStyle/>
          <a:p>
            <a:fld id="{DDBBDDA6-BEFA-4691-86A0-5AD1D7324EE7}" type="slidenum">
              <a:rPr lang="en-US" smtClean="0"/>
              <a:t>‹#›</a:t>
            </a:fld>
            <a:endParaRPr lang="en-US"/>
          </a:p>
        </p:txBody>
      </p:sp>
    </p:spTree>
    <p:extLst>
      <p:ext uri="{BB962C8B-B14F-4D97-AF65-F5344CB8AC3E}">
        <p14:creationId xmlns:p14="http://schemas.microsoft.com/office/powerpoint/2010/main" val="120900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E7297E-5134-4D9F-99FB-CD5C652A9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F3C7FE-8B18-42E5-A416-1ADBF258D2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4EBA5-5E1A-4B84-A3D1-612B4A9BA6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60967-007E-4CF9-84C1-26204D67FC93}" type="datetimeFigureOut">
              <a:rPr lang="en-US" smtClean="0"/>
              <a:t>6/5/2024</a:t>
            </a:fld>
            <a:endParaRPr lang="en-US"/>
          </a:p>
        </p:txBody>
      </p:sp>
      <p:sp>
        <p:nvSpPr>
          <p:cNvPr id="5" name="Footer Placeholder 4">
            <a:extLst>
              <a:ext uri="{FF2B5EF4-FFF2-40B4-BE49-F238E27FC236}">
                <a16:creationId xmlns:a16="http://schemas.microsoft.com/office/drawing/2014/main" id="{2C0E00C1-7726-40EC-9585-51E3880BAC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1FBB09-6001-45DA-A3B5-08DC6FF3DE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BDDA6-BEFA-4691-86A0-5AD1D7324EE7}" type="slidenum">
              <a:rPr lang="en-US" smtClean="0"/>
              <a:t>‹#›</a:t>
            </a:fld>
            <a:endParaRPr lang="en-US"/>
          </a:p>
        </p:txBody>
      </p:sp>
    </p:spTree>
    <p:extLst>
      <p:ext uri="{BB962C8B-B14F-4D97-AF65-F5344CB8AC3E}">
        <p14:creationId xmlns:p14="http://schemas.microsoft.com/office/powerpoint/2010/main" val="68984007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sUSw9MaPm2M&amp;t=736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dair-ai/Prompt-Engineering-Guide/blob/main/guides/prompts-advanced-usage.m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theinsaneapp.com/2023/02/chatgpt-replacing-humans.html"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research.aimultiple.com/chatgpt/"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uproer.com/articles/the-essential-seo-prompt-library-for-chatgpt-user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microsoft/prompt-engin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stablediffusionweb.com/#demo"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hyperlink" Target="https://webutility.io/chatgpt-prompt-generator"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89cu-TQva_k#:~:text=with%20that%20I%20can%20now,to%20execute%20language%20oriented%20task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184;p11">
            <a:extLst>
              <a:ext uri="{FF2B5EF4-FFF2-40B4-BE49-F238E27FC236}">
                <a16:creationId xmlns:a16="http://schemas.microsoft.com/office/drawing/2014/main" id="{328ACFCC-0755-4DDC-AC32-40D69F18F223}"/>
              </a:ext>
            </a:extLst>
          </p:cNvPr>
          <p:cNvSpPr txBox="1">
            <a:spLocks/>
          </p:cNvSpPr>
          <p:nvPr/>
        </p:nvSpPr>
        <p:spPr>
          <a:xfrm>
            <a:off x="693336" y="2100809"/>
            <a:ext cx="10473275" cy="22869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9pPr>
          </a:lstStyle>
          <a:p>
            <a:pPr marL="0" marR="0" lvl="0" indent="0" algn="ctr" defTabSz="914400" rtl="0" eaLnBrk="1" fontAlgn="auto" latinLnBrk="0" hangingPunct="1">
              <a:lnSpc>
                <a:spcPct val="100000"/>
              </a:lnSpc>
              <a:spcBef>
                <a:spcPts val="0"/>
              </a:spcBef>
              <a:spcAft>
                <a:spcPts val="0"/>
              </a:spcAft>
              <a:buClr>
                <a:srgbClr val="FFFFFF"/>
              </a:buClr>
              <a:buSzPts val="4800"/>
              <a:buFont typeface="Roboto Condensed"/>
              <a:buNone/>
              <a:tabLst/>
              <a:defRPr/>
            </a:pPr>
            <a:r>
              <a:rPr kumimoji="0" lang="en-US" b="1" i="0" u="none" strike="noStrike" kern="0" cap="none" spc="0" normalizeH="0" baseline="0" noProof="0" dirty="0">
                <a:ln>
                  <a:noFill/>
                </a:ln>
                <a:solidFill>
                  <a:srgbClr val="FFFFFF"/>
                </a:solidFill>
                <a:effectLst/>
                <a:uLnTx/>
                <a:uFillTx/>
                <a:latin typeface="Roboto Condensed"/>
                <a:ea typeface="Roboto Condensed"/>
                <a:sym typeface="Roboto Condensed"/>
              </a:rPr>
              <a:t>Natural Language Processing</a:t>
            </a:r>
          </a:p>
        </p:txBody>
      </p:sp>
      <p:sp>
        <p:nvSpPr>
          <p:cNvPr id="20" name="Rectangle 19">
            <a:extLst>
              <a:ext uri="{FF2B5EF4-FFF2-40B4-BE49-F238E27FC236}">
                <a16:creationId xmlns:a16="http://schemas.microsoft.com/office/drawing/2014/main" id="{0A5A3913-D619-4EA8-95B9-55E915A2ED63}"/>
              </a:ext>
            </a:extLst>
          </p:cNvPr>
          <p:cNvSpPr/>
          <p:nvPr/>
        </p:nvSpPr>
        <p:spPr>
          <a:xfrm>
            <a:off x="604629" y="4696096"/>
            <a:ext cx="10561983" cy="369332"/>
          </a:xfrm>
          <a:prstGeom prst="rect">
            <a:avLst/>
          </a:prstGeom>
        </p:spPr>
        <p:txBody>
          <a:bodyPr wrap="square">
            <a:spAutoFit/>
          </a:bodyPr>
          <a:lstStyle/>
          <a:p>
            <a:pPr algn="ctr"/>
            <a:r>
              <a:rPr lang="en-US" dirty="0">
                <a:solidFill>
                  <a:schemeClr val="bg1"/>
                </a:solidFill>
                <a:latin typeface="Bacon Sans" panose="02000603000000000000" pitchFamily="50" charset="0"/>
              </a:rPr>
              <a:t>Making the world a better place through Artificial Intelligence!</a:t>
            </a:r>
          </a:p>
        </p:txBody>
      </p:sp>
      <p:pic>
        <p:nvPicPr>
          <p:cNvPr id="1026" name="Picture 2" descr="Department Of Computer Science, UET Lahore">
            <a:extLst>
              <a:ext uri="{FF2B5EF4-FFF2-40B4-BE49-F238E27FC236}">
                <a16:creationId xmlns:a16="http://schemas.microsoft.com/office/drawing/2014/main" id="{25FBB18E-9CDC-1772-5EFF-CCD394DFB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2157" y="281869"/>
            <a:ext cx="955021" cy="950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710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53;p9">
            <a:extLst>
              <a:ext uri="{FF2B5EF4-FFF2-40B4-BE49-F238E27FC236}">
                <a16:creationId xmlns:a16="http://schemas.microsoft.com/office/drawing/2014/main" id="{207CEB5C-7563-C8C8-3F56-E5B6010D2FE9}"/>
              </a:ext>
            </a:extLst>
          </p:cNvPr>
          <p:cNvSpPr txBox="1">
            <a:spLocks/>
          </p:cNvSpPr>
          <p:nvPr/>
        </p:nvSpPr>
        <p:spPr>
          <a:xfrm>
            <a:off x="502594" y="0"/>
            <a:ext cx="10030968" cy="1024128"/>
          </a:xfrm>
          <a:prstGeom prst="rect">
            <a:avLst/>
          </a:prstGeom>
          <a:noFill/>
          <a:ln>
            <a:noFill/>
          </a:ln>
        </p:spPr>
        <p:txBody>
          <a:bodyPr spcFirstLastPara="1" vert="horz" wrap="square" lIns="91425" tIns="45700" rIns="91425" bIns="45700" rtlCol="0" anchor="b" anchorCtr="0">
            <a:normAutofit fontScale="90000" lnSpcReduction="20000"/>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pPr>
              <a:lnSpc>
                <a:spcPct val="85000"/>
              </a:lnSpc>
              <a:spcBef>
                <a:spcPts val="0"/>
              </a:spcBef>
              <a:buClr>
                <a:schemeClr val="lt1"/>
              </a:buClr>
              <a:buSzPct val="100000"/>
              <a:buFont typeface="Century Schoolbook"/>
              <a:buNone/>
            </a:pPr>
            <a:r>
              <a:rPr lang="en-GB" sz="4500" dirty="0">
                <a:latin typeface="Century Schoolbook" panose="02040604050505020304" pitchFamily="18" charset="0"/>
              </a:rPr>
              <a:t>Can we build customized chatGPT clone?</a:t>
            </a:r>
          </a:p>
        </p:txBody>
      </p:sp>
      <p:sp>
        <p:nvSpPr>
          <p:cNvPr id="6" name="Google Shape;155;p9">
            <a:extLst>
              <a:ext uri="{FF2B5EF4-FFF2-40B4-BE49-F238E27FC236}">
                <a16:creationId xmlns:a16="http://schemas.microsoft.com/office/drawing/2014/main" id="{C48C0294-2E45-8458-F9CF-DD340F0D4947}"/>
              </a:ext>
            </a:extLst>
          </p:cNvPr>
          <p:cNvSpPr txBox="1"/>
          <p:nvPr/>
        </p:nvSpPr>
        <p:spPr>
          <a:xfrm>
            <a:off x="1974373" y="2018292"/>
            <a:ext cx="80264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i="0" dirty="0">
                <a:latin typeface="Century Schoolbook"/>
                <a:ea typeface="Century Schoolbook"/>
                <a:cs typeface="Century Schoolbook"/>
                <a:sym typeface="Century Schoolbook"/>
              </a:rPr>
              <a:t>Chatbots </a:t>
            </a:r>
            <a:r>
              <a:rPr lang="en-GB" sz="2400" dirty="0">
                <a:latin typeface="Century Schoolbook"/>
                <a:ea typeface="Century Schoolbook"/>
                <a:cs typeface="Century Schoolbook"/>
                <a:sym typeface="Century Schoolbook"/>
              </a:rPr>
              <a:t>can be customized b</a:t>
            </a:r>
            <a:r>
              <a:rPr lang="en-GB" sz="2400" i="0" dirty="0">
                <a:latin typeface="Century Schoolbook"/>
                <a:ea typeface="Century Schoolbook"/>
                <a:cs typeface="Century Schoolbook"/>
                <a:sym typeface="Century Schoolbook"/>
              </a:rPr>
              <a:t>y </a:t>
            </a:r>
            <a:r>
              <a:rPr lang="en-GB" sz="2400" b="0" i="0" dirty="0">
                <a:latin typeface="Century Schoolbook"/>
                <a:ea typeface="Century Schoolbook"/>
                <a:cs typeface="Century Schoolbook"/>
                <a:sym typeface="Century Schoolbook"/>
              </a:rPr>
              <a:t>deploying an </a:t>
            </a:r>
            <a:r>
              <a:rPr lang="en-GB" sz="2400" b="0" i="1" u="sng" dirty="0">
                <a:latin typeface="Century Schoolbook"/>
                <a:ea typeface="Century Schoolbook"/>
                <a:cs typeface="Century Schoolbook"/>
                <a:sym typeface="Century Schoolbook"/>
              </a:rPr>
              <a:t>interface</a:t>
            </a:r>
            <a:r>
              <a:rPr lang="en-GB" sz="2400" b="0" i="1" dirty="0">
                <a:latin typeface="Century Schoolbook"/>
                <a:ea typeface="Century Schoolbook"/>
                <a:cs typeface="Century Schoolbook"/>
                <a:sym typeface="Century Schoolbook"/>
              </a:rPr>
              <a:t> that connects the external data with LLM.  </a:t>
            </a:r>
            <a:endParaRPr dirty="0"/>
          </a:p>
          <a:p>
            <a:pPr marL="0" marR="0" lvl="0" indent="0" algn="l" rtl="0">
              <a:spcBef>
                <a:spcPts val="0"/>
              </a:spcBef>
              <a:spcAft>
                <a:spcPts val="0"/>
              </a:spcAft>
              <a:buNone/>
            </a:pPr>
            <a:endParaRPr sz="2400" b="0" i="0" dirty="0">
              <a:latin typeface="Century Schoolbook"/>
              <a:ea typeface="Century Schoolbook"/>
              <a:cs typeface="Century Schoolbook"/>
              <a:sym typeface="Century Schoolbook"/>
            </a:endParaRPr>
          </a:p>
          <a:p>
            <a:pPr marL="342900" marR="0" lvl="0" indent="-342900" algn="l" rtl="0">
              <a:spcBef>
                <a:spcPts val="0"/>
              </a:spcBef>
              <a:spcAft>
                <a:spcPts val="0"/>
              </a:spcAft>
              <a:buClr>
                <a:schemeClr val="lt1"/>
              </a:buClr>
              <a:buSzPts val="2400"/>
              <a:buFont typeface="Century Schoolbook"/>
              <a:buChar char="-"/>
            </a:pPr>
            <a:r>
              <a:rPr lang="en-GB" sz="2400" b="0" i="0" dirty="0">
                <a:latin typeface="Century Schoolbook"/>
                <a:ea typeface="Century Schoolbook"/>
                <a:cs typeface="Century Schoolbook"/>
                <a:sym typeface="Century Schoolbook"/>
              </a:rPr>
              <a:t>BLOOM, </a:t>
            </a:r>
            <a:r>
              <a:rPr lang="en-GB" sz="2400" b="0" i="0" dirty="0" err="1">
                <a:latin typeface="Century Schoolbook"/>
                <a:ea typeface="Century Schoolbook"/>
                <a:cs typeface="Century Schoolbook"/>
                <a:sym typeface="Century Schoolbook"/>
              </a:rPr>
              <a:t>LongCHAIN</a:t>
            </a:r>
            <a:r>
              <a:rPr lang="en-GB" sz="2400" b="0" i="0" dirty="0">
                <a:latin typeface="Century Schoolbook"/>
                <a:ea typeface="Century Schoolbook"/>
                <a:cs typeface="Century Schoolbook"/>
                <a:sym typeface="Century Schoolbook"/>
              </a:rPr>
              <a:t>, </a:t>
            </a:r>
            <a:r>
              <a:rPr lang="en-GB" sz="2400" b="0" i="0" dirty="0" err="1">
                <a:latin typeface="Century Schoolbook"/>
                <a:ea typeface="Century Schoolbook"/>
                <a:cs typeface="Century Schoolbook"/>
                <a:sym typeface="Century Schoolbook"/>
              </a:rPr>
              <a:t>LlamaIndex</a:t>
            </a:r>
            <a:r>
              <a:rPr lang="en-GB" sz="2400" b="0" i="0" dirty="0">
                <a:latin typeface="Century Schoolbook"/>
                <a:ea typeface="Century Schoolbook"/>
                <a:cs typeface="Century Schoolbook"/>
                <a:sym typeface="Century Schoolbook"/>
              </a:rPr>
              <a:t>/</a:t>
            </a:r>
            <a:r>
              <a:rPr lang="en-GB" sz="2400" b="0" i="0" dirty="0" err="1">
                <a:latin typeface="Century Schoolbook"/>
                <a:ea typeface="Century Schoolbook"/>
                <a:cs typeface="Century Schoolbook"/>
                <a:sym typeface="Century Schoolbook"/>
              </a:rPr>
              <a:t>GPTIndex</a:t>
            </a:r>
            <a:r>
              <a:rPr lang="en-GB" sz="2400" b="0" i="0" dirty="0">
                <a:latin typeface="Century Schoolbook"/>
                <a:ea typeface="Century Schoolbook"/>
                <a:cs typeface="Century Schoolbook"/>
                <a:sym typeface="Century Schoolbook"/>
              </a:rPr>
              <a:t> </a:t>
            </a:r>
            <a:r>
              <a:rPr lang="en-GB" sz="2400" dirty="0">
                <a:latin typeface="Century Schoolbook"/>
                <a:ea typeface="Century Schoolbook"/>
                <a:cs typeface="Century Schoolbook"/>
                <a:sym typeface="Century Schoolbook"/>
              </a:rPr>
              <a:t>are</a:t>
            </a:r>
            <a:r>
              <a:rPr lang="en-GB" sz="2400" b="0" i="0" dirty="0">
                <a:latin typeface="Century Schoolbook"/>
                <a:ea typeface="Century Schoolbook"/>
                <a:cs typeface="Century Schoolbook"/>
                <a:sym typeface="Century Schoolbook"/>
              </a:rPr>
              <a:t> one of the frequently used interfaces.</a:t>
            </a:r>
            <a:endParaRPr dirty="0"/>
          </a:p>
          <a:p>
            <a:pPr marL="0" marR="0" lvl="0" indent="0" algn="l" rtl="0">
              <a:spcBef>
                <a:spcPts val="0"/>
              </a:spcBef>
              <a:spcAft>
                <a:spcPts val="0"/>
              </a:spcAft>
              <a:buNone/>
            </a:pPr>
            <a:endParaRPr sz="2400" dirty="0">
              <a:solidFill>
                <a:schemeClr val="lt1"/>
              </a:solidFill>
              <a:latin typeface="Century Schoolbook"/>
              <a:ea typeface="Century Schoolbook"/>
              <a:cs typeface="Century Schoolbook"/>
              <a:sym typeface="Century Schoolbook"/>
            </a:endParaRPr>
          </a:p>
        </p:txBody>
      </p:sp>
      <p:sp>
        <p:nvSpPr>
          <p:cNvPr id="8" name="Google Shape;154;p9">
            <a:extLst>
              <a:ext uri="{FF2B5EF4-FFF2-40B4-BE49-F238E27FC236}">
                <a16:creationId xmlns:a16="http://schemas.microsoft.com/office/drawing/2014/main" id="{874B4A13-7E5B-FECB-8708-385BDC6577C8}"/>
              </a:ext>
            </a:extLst>
          </p:cNvPr>
          <p:cNvSpPr txBox="1">
            <a:spLocks/>
          </p:cNvSpPr>
          <p:nvPr/>
        </p:nvSpPr>
        <p:spPr>
          <a:xfrm>
            <a:off x="7765143" y="5712994"/>
            <a:ext cx="3018018" cy="886408"/>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1200"/>
              <a:buFont typeface="Calibri" panose="020F0502020204030204" pitchFamily="34" charset="0"/>
              <a:buNone/>
            </a:pPr>
            <a:r>
              <a:rPr lang="en-GB" sz="1500" u="sng">
                <a:solidFill>
                  <a:schemeClr val="hlink"/>
                </a:solidFill>
                <a:hlinkClick r:id="rId2"/>
              </a:rPr>
              <a:t>https://www.youtube.com/watch?v=sUSw9MaPm2M&amp;t=736s</a:t>
            </a:r>
            <a:endParaRPr lang="en-GB" sz="1500" dirty="0"/>
          </a:p>
        </p:txBody>
      </p:sp>
    </p:spTree>
    <p:extLst>
      <p:ext uri="{BB962C8B-B14F-4D97-AF65-F5344CB8AC3E}">
        <p14:creationId xmlns:p14="http://schemas.microsoft.com/office/powerpoint/2010/main" val="334803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A1549F-5A00-492F-938D-8ECA9D40501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56BD98B-7973-4A1B-9C80-58755C4486D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AA74B765-042F-4DFD-AD16-C52D9F78BB7E}"/>
              </a:ext>
            </a:extLst>
          </p:cNvPr>
          <p:cNvSpPr/>
          <p:nvPr/>
        </p:nvSpPr>
        <p:spPr>
          <a:xfrm>
            <a:off x="0" y="0"/>
            <a:ext cx="12192000" cy="6857999"/>
          </a:xfrm>
          <a:prstGeom prst="rect">
            <a:avLst/>
          </a:prstGeom>
          <a:solidFill>
            <a:srgbClr val="E9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7775660-6458-40D3-B4C4-E6DB4EBD2BB7}"/>
              </a:ext>
            </a:extLst>
          </p:cNvPr>
          <p:cNvSpPr/>
          <p:nvPr/>
        </p:nvSpPr>
        <p:spPr>
          <a:xfrm>
            <a:off x="708400" y="705335"/>
            <a:ext cx="10775200" cy="5447327"/>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rgbClr val="3C3837"/>
              </a:solidFill>
              <a:latin typeface="Roboto Condensed" panose="020B0604020202020204" charset="0"/>
              <a:ea typeface="Roboto Condensed" panose="020B0604020202020204" charset="0"/>
            </a:endParaRPr>
          </a:p>
        </p:txBody>
      </p:sp>
      <p:sp>
        <p:nvSpPr>
          <p:cNvPr id="6" name="Google Shape;160;p10">
            <a:extLst>
              <a:ext uri="{FF2B5EF4-FFF2-40B4-BE49-F238E27FC236}">
                <a16:creationId xmlns:a16="http://schemas.microsoft.com/office/drawing/2014/main" id="{0322962B-CF67-1847-89D2-3AEB38144FB0}"/>
              </a:ext>
            </a:extLst>
          </p:cNvPr>
          <p:cNvSpPr txBox="1">
            <a:spLocks/>
          </p:cNvSpPr>
          <p:nvPr/>
        </p:nvSpPr>
        <p:spPr>
          <a:xfrm>
            <a:off x="2688794" y="2090057"/>
            <a:ext cx="7647191" cy="1469571"/>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pPr>
              <a:lnSpc>
                <a:spcPct val="85000"/>
              </a:lnSpc>
              <a:spcBef>
                <a:spcPts val="0"/>
              </a:spcBef>
              <a:buClr>
                <a:schemeClr val="lt1"/>
              </a:buClr>
              <a:buSzPts val="4500"/>
              <a:buFont typeface="Century Schoolbook"/>
              <a:buNone/>
            </a:pPr>
            <a:r>
              <a:rPr lang="en-GB" sz="4500" dirty="0">
                <a:latin typeface="Century Schoolbook" panose="02040604050505020304" pitchFamily="18" charset="0"/>
              </a:rPr>
              <a:t>Interacting with chatGPT</a:t>
            </a:r>
          </a:p>
        </p:txBody>
      </p:sp>
    </p:spTree>
    <p:extLst>
      <p:ext uri="{BB962C8B-B14F-4D97-AF65-F5344CB8AC3E}">
        <p14:creationId xmlns:p14="http://schemas.microsoft.com/office/powerpoint/2010/main" val="348244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2EF14FD-EE46-6857-71EE-508AA056B1C3}"/>
              </a:ext>
            </a:extLst>
          </p:cNvPr>
          <p:cNvPicPr>
            <a:picLocks noChangeAspect="1"/>
          </p:cNvPicPr>
          <p:nvPr/>
        </p:nvPicPr>
        <p:blipFill>
          <a:blip r:embed="rId2"/>
          <a:stretch>
            <a:fillRect/>
          </a:stretch>
        </p:blipFill>
        <p:spPr>
          <a:xfrm>
            <a:off x="1377375" y="2030333"/>
            <a:ext cx="9943438" cy="1621677"/>
          </a:xfrm>
          <a:prstGeom prst="rect">
            <a:avLst/>
          </a:prstGeom>
        </p:spPr>
      </p:pic>
      <p:sp>
        <p:nvSpPr>
          <p:cNvPr id="10" name="Google Shape;166;p11">
            <a:extLst>
              <a:ext uri="{FF2B5EF4-FFF2-40B4-BE49-F238E27FC236}">
                <a16:creationId xmlns:a16="http://schemas.microsoft.com/office/drawing/2014/main" id="{DC2C4F7A-C224-D76D-944D-40462135A9A4}"/>
              </a:ext>
            </a:extLst>
          </p:cNvPr>
          <p:cNvSpPr txBox="1">
            <a:spLocks/>
          </p:cNvSpPr>
          <p:nvPr/>
        </p:nvSpPr>
        <p:spPr>
          <a:xfrm>
            <a:off x="3984970" y="3519533"/>
            <a:ext cx="7083842" cy="957943"/>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2400"/>
              <a:buFont typeface="Calibri" panose="020F0502020204030204" pitchFamily="34" charset="0"/>
              <a:buNone/>
            </a:pPr>
            <a:r>
              <a:rPr lang="en-GB" sz="3000" dirty="0">
                <a:solidFill>
                  <a:srgbClr val="4D5156"/>
                </a:solidFill>
                <a:latin typeface="arial"/>
                <a:ea typeface="arial"/>
                <a:cs typeface="arial"/>
                <a:sym typeface="arial"/>
              </a:rPr>
              <a:t>Prompt Engineering is an ANSWER!!</a:t>
            </a:r>
            <a:endParaRPr lang="en-GB" sz="3000" dirty="0"/>
          </a:p>
        </p:txBody>
      </p:sp>
    </p:spTree>
    <p:extLst>
      <p:ext uri="{BB962C8B-B14F-4D97-AF65-F5344CB8AC3E}">
        <p14:creationId xmlns:p14="http://schemas.microsoft.com/office/powerpoint/2010/main" val="1801533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A1549F-5A00-492F-938D-8ECA9D40501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56BD98B-7973-4A1B-9C80-58755C4486D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AA74B765-042F-4DFD-AD16-C52D9F78BB7E}"/>
              </a:ext>
            </a:extLst>
          </p:cNvPr>
          <p:cNvSpPr/>
          <p:nvPr/>
        </p:nvSpPr>
        <p:spPr>
          <a:xfrm>
            <a:off x="0" y="0"/>
            <a:ext cx="12192000" cy="6857999"/>
          </a:xfrm>
          <a:prstGeom prst="rect">
            <a:avLst/>
          </a:prstGeom>
          <a:solidFill>
            <a:srgbClr val="E9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7775660-6458-40D3-B4C4-E6DB4EBD2BB7}"/>
              </a:ext>
            </a:extLst>
          </p:cNvPr>
          <p:cNvSpPr/>
          <p:nvPr/>
        </p:nvSpPr>
        <p:spPr>
          <a:xfrm>
            <a:off x="708400" y="705335"/>
            <a:ext cx="10775200" cy="5447327"/>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rgbClr val="3C3837"/>
              </a:solidFill>
              <a:latin typeface="Roboto Condensed" panose="020B0604020202020204" charset="0"/>
              <a:ea typeface="Roboto Condensed" panose="020B0604020202020204" charset="0"/>
            </a:endParaRPr>
          </a:p>
        </p:txBody>
      </p:sp>
      <p:sp>
        <p:nvSpPr>
          <p:cNvPr id="7" name="Google Shape;171;p12">
            <a:extLst>
              <a:ext uri="{FF2B5EF4-FFF2-40B4-BE49-F238E27FC236}">
                <a16:creationId xmlns:a16="http://schemas.microsoft.com/office/drawing/2014/main" id="{0072C7F4-9DFD-E957-B920-EDD4AA69B6FD}"/>
              </a:ext>
            </a:extLst>
          </p:cNvPr>
          <p:cNvSpPr txBox="1">
            <a:spLocks/>
          </p:cNvSpPr>
          <p:nvPr/>
        </p:nvSpPr>
        <p:spPr>
          <a:xfrm>
            <a:off x="1261872" y="758952"/>
            <a:ext cx="9418320" cy="4041648"/>
          </a:xfrm>
          <a:prstGeom prst="rect">
            <a:avLst/>
          </a:prstGeom>
          <a:noFill/>
          <a:ln>
            <a:noFill/>
          </a:ln>
        </p:spPr>
        <p:txBody>
          <a:bodyPr spcFirstLastPara="1" vert="horz" wrap="square" lIns="91425" tIns="45700" rIns="91425" bIns="45700" rtlCol="0" anchor="b" anchorCtr="0">
            <a:normAutofit fontScale="97500"/>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pPr>
              <a:lnSpc>
                <a:spcPct val="85000"/>
              </a:lnSpc>
              <a:spcBef>
                <a:spcPts val="0"/>
              </a:spcBef>
              <a:buClr>
                <a:schemeClr val="lt1"/>
              </a:buClr>
              <a:buSzPct val="100000"/>
              <a:buFont typeface="Century Schoolbook"/>
              <a:buNone/>
            </a:pPr>
            <a:r>
              <a:rPr lang="en-GB" sz="4500" dirty="0">
                <a:latin typeface="Century Schoolbook" panose="02040604050505020304" pitchFamily="18" charset="0"/>
              </a:rPr>
              <a:t>1</a:t>
            </a:r>
            <a:br>
              <a:rPr lang="en-GB" sz="4500" dirty="0">
                <a:latin typeface="Century Schoolbook" panose="02040604050505020304" pitchFamily="18" charset="0"/>
              </a:rPr>
            </a:br>
            <a:br>
              <a:rPr lang="en-GB" sz="4500" dirty="0">
                <a:latin typeface="Century Schoolbook" panose="02040604050505020304" pitchFamily="18" charset="0"/>
              </a:rPr>
            </a:br>
            <a:br>
              <a:rPr lang="en-GB" sz="4500" dirty="0">
                <a:latin typeface="Century Schoolbook" panose="02040604050505020304" pitchFamily="18" charset="0"/>
              </a:rPr>
            </a:br>
            <a:br>
              <a:rPr lang="en-GB" sz="4500" dirty="0">
                <a:latin typeface="Century Schoolbook" panose="02040604050505020304" pitchFamily="18" charset="0"/>
              </a:rPr>
            </a:br>
            <a:br>
              <a:rPr lang="en-GB" sz="4500" dirty="0">
                <a:latin typeface="Century Schoolbook" panose="02040604050505020304" pitchFamily="18" charset="0"/>
              </a:rPr>
            </a:br>
            <a:r>
              <a:rPr lang="en-GB" sz="4500" dirty="0">
                <a:latin typeface="Century Schoolbook" panose="02040604050505020304" pitchFamily="18" charset="0"/>
              </a:rPr>
              <a:t>What is Prompt Engineering?</a:t>
            </a:r>
          </a:p>
        </p:txBody>
      </p:sp>
      <p:sp>
        <p:nvSpPr>
          <p:cNvPr id="8" name="Google Shape;172;p12">
            <a:extLst>
              <a:ext uri="{FF2B5EF4-FFF2-40B4-BE49-F238E27FC236}">
                <a16:creationId xmlns:a16="http://schemas.microsoft.com/office/drawing/2014/main" id="{B61D22FB-1962-066A-8AE9-65395C03542D}"/>
              </a:ext>
            </a:extLst>
          </p:cNvPr>
          <p:cNvSpPr txBox="1">
            <a:spLocks/>
          </p:cNvSpPr>
          <p:nvPr/>
        </p:nvSpPr>
        <p:spPr>
          <a:xfrm>
            <a:off x="1261872" y="4800600"/>
            <a:ext cx="9418320" cy="1691640"/>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2000"/>
              <a:buFont typeface="Calibri" panose="020F0502020204030204" pitchFamily="34" charset="0"/>
              <a:buNone/>
            </a:pPr>
            <a:r>
              <a:rPr lang="en-GB" sz="2500" dirty="0">
                <a:latin typeface="Century Schoolbook" panose="02040604050505020304" pitchFamily="18" charset="0"/>
              </a:rPr>
              <a:t>ChatGPT</a:t>
            </a:r>
          </a:p>
        </p:txBody>
      </p:sp>
    </p:spTree>
    <p:extLst>
      <p:ext uri="{BB962C8B-B14F-4D97-AF65-F5344CB8AC3E}">
        <p14:creationId xmlns:p14="http://schemas.microsoft.com/office/powerpoint/2010/main" val="172026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D958D0B6-58DD-DF26-F870-8785464CFEF4}"/>
              </a:ext>
            </a:extLst>
          </p:cNvPr>
          <p:cNvSpPr txBox="1">
            <a:spLocks noGrp="1"/>
          </p:cNvSpPr>
          <p:nvPr>
            <p:ph type="title"/>
          </p:nvPr>
        </p:nvSpPr>
        <p:spPr>
          <a:xfrm>
            <a:off x="1261872" y="758952"/>
            <a:ext cx="9418320" cy="169164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5000"/>
              <a:buFont typeface="Century Schoolbook"/>
              <a:buNone/>
            </a:pPr>
            <a:r>
              <a:rPr lang="en-GB" sz="5000" dirty="0">
                <a:latin typeface="Century Schoolbook" panose="02040604050505020304" pitchFamily="18" charset="0"/>
              </a:rPr>
              <a:t>What is a Prompt?</a:t>
            </a:r>
            <a:endParaRPr dirty="0">
              <a:latin typeface="Century Schoolbook" panose="02040604050505020304" pitchFamily="18" charset="0"/>
            </a:endParaRPr>
          </a:p>
        </p:txBody>
      </p:sp>
      <p:sp>
        <p:nvSpPr>
          <p:cNvPr id="3" name="Google Shape;178;p13">
            <a:extLst>
              <a:ext uri="{FF2B5EF4-FFF2-40B4-BE49-F238E27FC236}">
                <a16:creationId xmlns:a16="http://schemas.microsoft.com/office/drawing/2014/main" id="{ED537805-E967-6F16-8A48-8D49342C020D}"/>
              </a:ext>
            </a:extLst>
          </p:cNvPr>
          <p:cNvSpPr txBox="1">
            <a:spLocks/>
          </p:cNvSpPr>
          <p:nvPr/>
        </p:nvSpPr>
        <p:spPr>
          <a:xfrm>
            <a:off x="1261872" y="2982544"/>
            <a:ext cx="5516299" cy="713231"/>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1760"/>
              <a:buFont typeface="Calibri" panose="020F0502020204030204" pitchFamily="34" charset="0"/>
              <a:buNone/>
            </a:pPr>
            <a:r>
              <a:rPr lang="en-GB" dirty="0">
                <a:latin typeface="Century Schoolbook" panose="02040604050505020304" pitchFamily="18" charset="0"/>
              </a:rPr>
              <a:t>A way how you talk to the computer</a:t>
            </a:r>
          </a:p>
          <a:p>
            <a:pPr marL="0" indent="0">
              <a:lnSpc>
                <a:spcPct val="95000"/>
              </a:lnSpc>
              <a:spcBef>
                <a:spcPts val="1600"/>
              </a:spcBef>
              <a:buSzPts val="1760"/>
              <a:buFont typeface="Calibri" panose="020F0502020204030204" pitchFamily="34" charset="0"/>
              <a:buNone/>
            </a:pPr>
            <a:endParaRPr lang="en-GB" dirty="0"/>
          </a:p>
        </p:txBody>
      </p:sp>
      <p:sp>
        <p:nvSpPr>
          <p:cNvPr id="4" name="Google Shape;180;p13">
            <a:extLst>
              <a:ext uri="{FF2B5EF4-FFF2-40B4-BE49-F238E27FC236}">
                <a16:creationId xmlns:a16="http://schemas.microsoft.com/office/drawing/2014/main" id="{B5E4D42D-3FE0-DCAF-5A25-1F05E800D97F}"/>
              </a:ext>
            </a:extLst>
          </p:cNvPr>
          <p:cNvSpPr/>
          <p:nvPr/>
        </p:nvSpPr>
        <p:spPr>
          <a:xfrm>
            <a:off x="3889829" y="2452914"/>
            <a:ext cx="0" cy="580572"/>
          </a:xfrm>
          <a:custGeom>
            <a:avLst/>
            <a:gdLst/>
            <a:ahLst/>
            <a:cxnLst/>
            <a:rect l="l" t="t" r="r" b="b"/>
            <a:pathLst>
              <a:path w="120000" h="580572" extrusionOk="0">
                <a:moveTo>
                  <a:pt x="0" y="0"/>
                </a:moveTo>
                <a:lnTo>
                  <a:pt x="0" y="580572"/>
                </a:lnTo>
              </a:path>
            </a:pathLst>
          </a:custGeom>
          <a:no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 name="Google Shape;181;p13">
            <a:extLst>
              <a:ext uri="{FF2B5EF4-FFF2-40B4-BE49-F238E27FC236}">
                <a16:creationId xmlns:a16="http://schemas.microsoft.com/office/drawing/2014/main" id="{E0791C2B-DA6C-EA51-5826-DE15D0D5CB50}"/>
              </a:ext>
            </a:extLst>
          </p:cNvPr>
          <p:cNvSpPr/>
          <p:nvPr/>
        </p:nvSpPr>
        <p:spPr>
          <a:xfrm>
            <a:off x="6212114" y="2468815"/>
            <a:ext cx="1538515" cy="1319414"/>
          </a:xfrm>
          <a:custGeom>
            <a:avLst/>
            <a:gdLst/>
            <a:ahLst/>
            <a:cxnLst/>
            <a:rect l="l" t="t" r="r" b="b"/>
            <a:pathLst>
              <a:path w="1538515" h="1319414" extrusionOk="0">
                <a:moveTo>
                  <a:pt x="0" y="13128"/>
                </a:moveTo>
                <a:cubicBezTo>
                  <a:pt x="445105" y="-8644"/>
                  <a:pt x="890210" y="-30415"/>
                  <a:pt x="1146629" y="187299"/>
                </a:cubicBezTo>
                <a:cubicBezTo>
                  <a:pt x="1403048" y="405013"/>
                  <a:pt x="1470781" y="862213"/>
                  <a:pt x="1538515" y="1319414"/>
                </a:cubicBezTo>
              </a:path>
            </a:pathLst>
          </a:custGeom>
          <a:no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9" name="Google Shape;182;p13">
            <a:extLst>
              <a:ext uri="{FF2B5EF4-FFF2-40B4-BE49-F238E27FC236}">
                <a16:creationId xmlns:a16="http://schemas.microsoft.com/office/drawing/2014/main" id="{E9F34217-178B-4697-D8F4-6A44FAAC63A7}"/>
              </a:ext>
            </a:extLst>
          </p:cNvPr>
          <p:cNvSpPr txBox="1"/>
          <p:nvPr/>
        </p:nvSpPr>
        <p:spPr>
          <a:xfrm>
            <a:off x="3093358" y="5116294"/>
            <a:ext cx="55163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chemeClr val="dk1"/>
                </a:solidFill>
                <a:latin typeface="Century Schoolbook"/>
                <a:ea typeface="Century Schoolbook"/>
                <a:cs typeface="Century Schoolbook"/>
                <a:sym typeface="Century Schoolbook"/>
              </a:rPr>
              <a:t>Keep in mind!!! </a:t>
            </a:r>
            <a:r>
              <a:rPr lang="en-GB" sz="1800" i="1" dirty="0">
                <a:solidFill>
                  <a:schemeClr val="dk1"/>
                </a:solidFill>
                <a:latin typeface="Century Schoolbook"/>
                <a:ea typeface="Century Schoolbook"/>
                <a:cs typeface="Century Schoolbook"/>
                <a:sym typeface="Century Schoolbook"/>
              </a:rPr>
              <a:t>THE MORE clear your prompt,  THE MORE chances of best possible outcome</a:t>
            </a:r>
            <a:endParaRPr dirty="0"/>
          </a:p>
        </p:txBody>
      </p:sp>
      <p:sp>
        <p:nvSpPr>
          <p:cNvPr id="10" name="Google Shape;179;p13">
            <a:extLst>
              <a:ext uri="{FF2B5EF4-FFF2-40B4-BE49-F238E27FC236}">
                <a16:creationId xmlns:a16="http://schemas.microsoft.com/office/drawing/2014/main" id="{4AE20A18-21C2-A367-8CFC-2DFA13EF1AFC}"/>
              </a:ext>
            </a:extLst>
          </p:cNvPr>
          <p:cNvSpPr txBox="1"/>
          <p:nvPr/>
        </p:nvSpPr>
        <p:spPr>
          <a:xfrm>
            <a:off x="5109030" y="3871111"/>
            <a:ext cx="5900056" cy="713231"/>
          </a:xfrm>
          <a:prstGeom prst="rect">
            <a:avLst/>
          </a:prstGeom>
          <a:noFill/>
          <a:ln>
            <a:noFill/>
          </a:ln>
        </p:spPr>
        <p:txBody>
          <a:bodyPr spcFirstLastPara="1" wrap="square" lIns="91425" tIns="45700" rIns="91425" bIns="45700" anchor="t" anchorCtr="0">
            <a:normAutofit/>
          </a:bodyPr>
          <a:lstStyle/>
          <a:p>
            <a:pPr marL="0" marR="0" lvl="0" indent="0" algn="l" rtl="0">
              <a:lnSpc>
                <a:spcPct val="95000"/>
              </a:lnSpc>
              <a:spcBef>
                <a:spcPts val="0"/>
              </a:spcBef>
              <a:spcAft>
                <a:spcPts val="0"/>
              </a:spcAft>
              <a:buClr>
                <a:schemeClr val="accent1"/>
              </a:buClr>
              <a:buSzPts val="1760"/>
              <a:buFont typeface="Arial"/>
              <a:buNone/>
            </a:pPr>
            <a:r>
              <a:rPr lang="en-GB" sz="2200" dirty="0">
                <a:solidFill>
                  <a:srgbClr val="595959"/>
                </a:solidFill>
                <a:latin typeface="Century Schoolbook"/>
                <a:ea typeface="Century Schoolbook"/>
                <a:cs typeface="Century Schoolbook"/>
                <a:sym typeface="Century Schoolbook"/>
              </a:rPr>
              <a:t>Providing TEXT or INPUT to AI model</a:t>
            </a:r>
            <a:endParaRPr dirty="0"/>
          </a:p>
          <a:p>
            <a:pPr marL="0" marR="0" lvl="0" indent="0" algn="l" rtl="0">
              <a:lnSpc>
                <a:spcPct val="95000"/>
              </a:lnSpc>
              <a:spcBef>
                <a:spcPts val="1600"/>
              </a:spcBef>
              <a:spcAft>
                <a:spcPts val="0"/>
              </a:spcAft>
              <a:buClr>
                <a:schemeClr val="accent1"/>
              </a:buClr>
              <a:buSzPts val="1760"/>
              <a:buFont typeface="Arial"/>
              <a:buNone/>
            </a:pPr>
            <a:endParaRPr sz="2200" dirty="0">
              <a:solidFill>
                <a:srgbClr val="595959"/>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204120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88;p14">
            <a:extLst>
              <a:ext uri="{FF2B5EF4-FFF2-40B4-BE49-F238E27FC236}">
                <a16:creationId xmlns:a16="http://schemas.microsoft.com/office/drawing/2014/main" id="{661265B8-17CC-5DA8-405F-786EBD4B979F}"/>
              </a:ext>
            </a:extLst>
          </p:cNvPr>
          <p:cNvSpPr txBox="1"/>
          <p:nvPr/>
        </p:nvSpPr>
        <p:spPr>
          <a:xfrm>
            <a:off x="1319929" y="1812877"/>
            <a:ext cx="2952931" cy="435133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182880" marR="0" lvl="0" indent="-182880" algn="l" rtl="0">
              <a:lnSpc>
                <a:spcPct val="95000"/>
              </a:lnSpc>
              <a:spcBef>
                <a:spcPts val="0"/>
              </a:spcBef>
              <a:spcAft>
                <a:spcPts val="0"/>
              </a:spcAft>
              <a:buClr>
                <a:schemeClr val="accent1"/>
              </a:buClr>
              <a:buSzPts val="1600"/>
              <a:buFont typeface="Arial"/>
              <a:buChar char="•"/>
            </a:pPr>
            <a:r>
              <a:rPr lang="en-GB" sz="2000" b="0" i="0" u="none" strike="noStrike" dirty="0">
                <a:solidFill>
                  <a:srgbClr val="1F2328"/>
                </a:solidFill>
                <a:latin typeface="Arial"/>
                <a:ea typeface="Arial"/>
                <a:cs typeface="Arial"/>
                <a:sym typeface="Arial"/>
              </a:rPr>
              <a:t>Zero-shot Prompting</a:t>
            </a:r>
            <a:endParaRPr sz="2000" b="0" i="0" dirty="0">
              <a:solidFill>
                <a:srgbClr val="1F2328"/>
              </a:solidFill>
              <a:latin typeface="Arial"/>
              <a:ea typeface="Arial"/>
              <a:cs typeface="Arial"/>
              <a:sym typeface="Arial"/>
            </a:endParaRPr>
          </a:p>
          <a:p>
            <a:pPr marL="182880" marR="0" lvl="0" indent="-182880" algn="l" rtl="0">
              <a:lnSpc>
                <a:spcPct val="95000"/>
              </a:lnSpc>
              <a:spcBef>
                <a:spcPts val="1600"/>
              </a:spcBef>
              <a:spcAft>
                <a:spcPts val="0"/>
              </a:spcAft>
              <a:buClr>
                <a:schemeClr val="accent1"/>
              </a:buClr>
              <a:buSzPts val="1600"/>
              <a:buFont typeface="Arial"/>
              <a:buChar char="•"/>
            </a:pPr>
            <a:r>
              <a:rPr lang="en-GB" sz="2000" b="0" i="0" u="none" strike="noStrike" dirty="0">
                <a:solidFill>
                  <a:srgbClr val="1F2328"/>
                </a:solidFill>
                <a:latin typeface="Arial"/>
                <a:ea typeface="Arial"/>
                <a:cs typeface="Arial"/>
                <a:sym typeface="Arial"/>
              </a:rPr>
              <a:t>Few-shot Prompting</a:t>
            </a:r>
            <a:endParaRPr sz="2000" b="0" i="0" dirty="0">
              <a:solidFill>
                <a:srgbClr val="1F2328"/>
              </a:solidFill>
              <a:latin typeface="Arial"/>
              <a:ea typeface="Arial"/>
              <a:cs typeface="Arial"/>
              <a:sym typeface="Arial"/>
            </a:endParaRPr>
          </a:p>
          <a:p>
            <a:pPr marL="182880" marR="0" lvl="0" indent="-182880" algn="l" rtl="0">
              <a:lnSpc>
                <a:spcPct val="95000"/>
              </a:lnSpc>
              <a:spcBef>
                <a:spcPts val="1600"/>
              </a:spcBef>
              <a:spcAft>
                <a:spcPts val="0"/>
              </a:spcAft>
              <a:buClr>
                <a:schemeClr val="accent1"/>
              </a:buClr>
              <a:buSzPts val="1600"/>
              <a:buFont typeface="Arial"/>
              <a:buChar char="•"/>
            </a:pPr>
            <a:r>
              <a:rPr lang="en-GB" sz="2000" b="0" i="0" u="none" strike="noStrike" dirty="0">
                <a:solidFill>
                  <a:srgbClr val="1F2328"/>
                </a:solidFill>
                <a:latin typeface="Arial"/>
                <a:ea typeface="Arial"/>
                <a:cs typeface="Arial"/>
                <a:sym typeface="Arial"/>
              </a:rPr>
              <a:t>Chain-of-Thought Prompting</a:t>
            </a:r>
            <a:endParaRPr sz="2000" b="0" i="0" dirty="0">
              <a:solidFill>
                <a:srgbClr val="1F2328"/>
              </a:solidFill>
              <a:latin typeface="Arial"/>
              <a:ea typeface="Arial"/>
              <a:cs typeface="Arial"/>
              <a:sym typeface="Arial"/>
            </a:endParaRPr>
          </a:p>
          <a:p>
            <a:pPr marL="182880" marR="0" lvl="0" indent="-182880" algn="l" rtl="0">
              <a:lnSpc>
                <a:spcPct val="95000"/>
              </a:lnSpc>
              <a:spcBef>
                <a:spcPts val="1600"/>
              </a:spcBef>
              <a:spcAft>
                <a:spcPts val="0"/>
              </a:spcAft>
              <a:buClr>
                <a:schemeClr val="accent1"/>
              </a:buClr>
              <a:buSzPts val="1600"/>
              <a:buFont typeface="Arial"/>
              <a:buChar char="•"/>
            </a:pPr>
            <a:r>
              <a:rPr lang="en-GB" sz="2000" b="0" i="0" u="none" strike="noStrike" dirty="0">
                <a:solidFill>
                  <a:srgbClr val="1F2328"/>
                </a:solidFill>
                <a:latin typeface="Arial"/>
                <a:ea typeface="Arial"/>
                <a:cs typeface="Arial"/>
                <a:sym typeface="Arial"/>
              </a:rPr>
              <a:t>Zero-shot CoT</a:t>
            </a:r>
            <a:endParaRPr sz="2000" b="0" i="0" dirty="0">
              <a:solidFill>
                <a:srgbClr val="1F2328"/>
              </a:solidFill>
              <a:latin typeface="Arial"/>
              <a:ea typeface="Arial"/>
              <a:cs typeface="Arial"/>
              <a:sym typeface="Arial"/>
            </a:endParaRPr>
          </a:p>
          <a:p>
            <a:pPr marL="182880" marR="0" lvl="0" indent="-182880" algn="l" rtl="0">
              <a:lnSpc>
                <a:spcPct val="95000"/>
              </a:lnSpc>
              <a:spcBef>
                <a:spcPts val="1600"/>
              </a:spcBef>
              <a:spcAft>
                <a:spcPts val="0"/>
              </a:spcAft>
              <a:buClr>
                <a:schemeClr val="accent1"/>
              </a:buClr>
              <a:buSzPts val="1600"/>
              <a:buFont typeface="Arial"/>
              <a:buChar char="•"/>
            </a:pPr>
            <a:r>
              <a:rPr lang="en-GB" sz="2000" b="0" i="0" u="none" strike="noStrike" dirty="0">
                <a:solidFill>
                  <a:srgbClr val="1F2328"/>
                </a:solidFill>
                <a:latin typeface="Arial"/>
                <a:ea typeface="Arial"/>
                <a:cs typeface="Arial"/>
                <a:sym typeface="Arial"/>
              </a:rPr>
              <a:t>Self-Consistency</a:t>
            </a:r>
            <a:endParaRPr sz="2000" b="0" i="0" dirty="0">
              <a:solidFill>
                <a:srgbClr val="1F2328"/>
              </a:solidFill>
              <a:latin typeface="Arial"/>
              <a:ea typeface="Arial"/>
              <a:cs typeface="Arial"/>
              <a:sym typeface="Arial"/>
            </a:endParaRPr>
          </a:p>
          <a:p>
            <a:pPr marL="182880" marR="0" lvl="0" indent="-182880" algn="l" rtl="0">
              <a:lnSpc>
                <a:spcPct val="95000"/>
              </a:lnSpc>
              <a:spcBef>
                <a:spcPts val="1600"/>
              </a:spcBef>
              <a:spcAft>
                <a:spcPts val="0"/>
              </a:spcAft>
              <a:buClr>
                <a:schemeClr val="accent1"/>
              </a:buClr>
              <a:buSzPts val="1600"/>
              <a:buFont typeface="Arial"/>
              <a:buChar char="•"/>
            </a:pPr>
            <a:r>
              <a:rPr lang="en-GB" sz="2000" b="0" i="0" u="none" strike="noStrike" dirty="0">
                <a:solidFill>
                  <a:srgbClr val="1F2328"/>
                </a:solidFill>
                <a:latin typeface="Arial"/>
                <a:ea typeface="Arial"/>
                <a:cs typeface="Arial"/>
                <a:sym typeface="Arial"/>
              </a:rPr>
              <a:t>Generate Knowledge Prompting</a:t>
            </a:r>
            <a:endParaRPr sz="2000" b="0" i="0" dirty="0">
              <a:solidFill>
                <a:srgbClr val="1F2328"/>
              </a:solidFill>
              <a:latin typeface="Arial"/>
              <a:ea typeface="Arial"/>
              <a:cs typeface="Arial"/>
              <a:sym typeface="Arial"/>
            </a:endParaRPr>
          </a:p>
          <a:p>
            <a:pPr marL="182880" marR="0" lvl="0" indent="-182880" algn="l" rtl="0">
              <a:lnSpc>
                <a:spcPct val="95000"/>
              </a:lnSpc>
              <a:spcBef>
                <a:spcPts val="1600"/>
              </a:spcBef>
              <a:spcAft>
                <a:spcPts val="0"/>
              </a:spcAft>
              <a:buClr>
                <a:schemeClr val="accent1"/>
              </a:buClr>
              <a:buSzPts val="1600"/>
              <a:buFont typeface="Arial"/>
              <a:buChar char="•"/>
            </a:pPr>
            <a:r>
              <a:rPr lang="en-GB" sz="2000" b="0" i="0" u="none" strike="noStrike" dirty="0">
                <a:solidFill>
                  <a:srgbClr val="1F2328"/>
                </a:solidFill>
                <a:latin typeface="Arial"/>
                <a:ea typeface="Arial"/>
                <a:cs typeface="Arial"/>
                <a:sym typeface="Arial"/>
              </a:rPr>
              <a:t>Automatic Prompt Engineer</a:t>
            </a:r>
            <a:endParaRPr sz="2000" b="0" i="0" dirty="0">
              <a:solidFill>
                <a:srgbClr val="1F2328"/>
              </a:solidFill>
              <a:latin typeface="Arial"/>
              <a:ea typeface="Arial"/>
              <a:cs typeface="Arial"/>
              <a:sym typeface="Arial"/>
            </a:endParaRPr>
          </a:p>
        </p:txBody>
      </p:sp>
      <p:sp>
        <p:nvSpPr>
          <p:cNvPr id="11" name="Google Shape;190;p14">
            <a:extLst>
              <a:ext uri="{FF2B5EF4-FFF2-40B4-BE49-F238E27FC236}">
                <a16:creationId xmlns:a16="http://schemas.microsoft.com/office/drawing/2014/main" id="{AD433AF3-313B-5659-9E6B-E9E3EE05D5F5}"/>
              </a:ext>
            </a:extLst>
          </p:cNvPr>
          <p:cNvSpPr txBox="1"/>
          <p:nvPr/>
        </p:nvSpPr>
        <p:spPr>
          <a:xfrm>
            <a:off x="6720985" y="4725183"/>
            <a:ext cx="332290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entury Schoolbook"/>
                <a:ea typeface="Century Schoolbook"/>
                <a:cs typeface="Century Schoolbook"/>
                <a:sym typeface="Century Schoolbook"/>
              </a:rPr>
              <a:t>Details:</a:t>
            </a:r>
            <a:endParaRPr/>
          </a:p>
        </p:txBody>
      </p:sp>
      <p:sp>
        <p:nvSpPr>
          <p:cNvPr id="12" name="Google Shape;187;p14">
            <a:extLst>
              <a:ext uri="{FF2B5EF4-FFF2-40B4-BE49-F238E27FC236}">
                <a16:creationId xmlns:a16="http://schemas.microsoft.com/office/drawing/2014/main" id="{77E3C74C-4F27-A895-D842-413F8F8A5795}"/>
              </a:ext>
            </a:extLst>
          </p:cNvPr>
          <p:cNvSpPr txBox="1">
            <a:spLocks noGrp="1"/>
          </p:cNvSpPr>
          <p:nvPr>
            <p:ph type="title"/>
          </p:nvPr>
        </p:nvSpPr>
        <p:spPr>
          <a:xfrm>
            <a:off x="584237" y="236765"/>
            <a:ext cx="9692640" cy="72793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GB" sz="4400" dirty="0">
                <a:latin typeface="Century Schoolbook" panose="02040604050505020304" pitchFamily="18" charset="0"/>
              </a:rPr>
              <a:t>Advanced Prompting</a:t>
            </a:r>
            <a:endParaRPr sz="4400" dirty="0">
              <a:latin typeface="Century Schoolbook" panose="02040604050505020304" pitchFamily="18" charset="0"/>
            </a:endParaRPr>
          </a:p>
        </p:txBody>
      </p:sp>
      <p:sp>
        <p:nvSpPr>
          <p:cNvPr id="14" name="Google Shape;189;p14">
            <a:extLst>
              <a:ext uri="{FF2B5EF4-FFF2-40B4-BE49-F238E27FC236}">
                <a16:creationId xmlns:a16="http://schemas.microsoft.com/office/drawing/2014/main" id="{9DE04D63-147B-AD95-20EA-3D1EDBD34638}"/>
              </a:ext>
            </a:extLst>
          </p:cNvPr>
          <p:cNvSpPr txBox="1"/>
          <p:nvPr/>
        </p:nvSpPr>
        <p:spPr>
          <a:xfrm>
            <a:off x="6720985" y="5065486"/>
            <a:ext cx="415108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u="sng" dirty="0">
                <a:solidFill>
                  <a:schemeClr val="dk1"/>
                </a:solidFill>
                <a:latin typeface="Century Schoolbook"/>
                <a:ea typeface="Century Schoolbook"/>
                <a:cs typeface="Century Schoolbook"/>
                <a:sym typeface="Century Schoolbook"/>
                <a:hlinkClick r:id="rId2">
                  <a:extLst>
                    <a:ext uri="{A12FA001-AC4F-418D-AE19-62706E023703}">
                      <ahyp:hlinkClr xmlns:ahyp="http://schemas.microsoft.com/office/drawing/2018/hyperlinkcolor" val="tx"/>
                    </a:ext>
                  </a:extLst>
                </a:hlinkClick>
              </a:rPr>
              <a:t>https://github.com/dair-ai/Prompt-Engineering-Guide/blob/main/guides/prompts-advanced-usage.md</a:t>
            </a:r>
            <a:endParaRPr sz="1800" dirty="0">
              <a:solidFill>
                <a:schemeClr val="dk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624545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95;p15">
            <a:extLst>
              <a:ext uri="{FF2B5EF4-FFF2-40B4-BE49-F238E27FC236}">
                <a16:creationId xmlns:a16="http://schemas.microsoft.com/office/drawing/2014/main" id="{B82C1C05-431A-B2E3-786C-BE191414787F}"/>
              </a:ext>
            </a:extLst>
          </p:cNvPr>
          <p:cNvSpPr txBox="1">
            <a:spLocks noGrp="1"/>
          </p:cNvSpPr>
          <p:nvPr>
            <p:ph type="title"/>
          </p:nvPr>
        </p:nvSpPr>
        <p:spPr>
          <a:xfrm>
            <a:off x="635726" y="269421"/>
            <a:ext cx="8229600" cy="769620"/>
          </a:xfrm>
          <a:prstGeom prst="rect">
            <a:avLst/>
          </a:prstGeom>
          <a:no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chemeClr val="dk1"/>
              </a:buClr>
              <a:buSzPts val="4400"/>
              <a:buFont typeface="Century Schoolbook"/>
              <a:buNone/>
            </a:pPr>
            <a:r>
              <a:rPr lang="en-GB" sz="4400" b="1" dirty="0">
                <a:latin typeface="Century Schoolbook" panose="02040604050505020304" pitchFamily="18" charset="0"/>
              </a:rPr>
              <a:t>Zero Shot Prompting</a:t>
            </a:r>
            <a:endParaRPr sz="4400" dirty="0">
              <a:latin typeface="Century Schoolbook" panose="02040604050505020304" pitchFamily="18" charset="0"/>
            </a:endParaRPr>
          </a:p>
        </p:txBody>
      </p:sp>
      <p:sp>
        <p:nvSpPr>
          <p:cNvPr id="11" name="Google Shape;196;p15">
            <a:extLst>
              <a:ext uri="{FF2B5EF4-FFF2-40B4-BE49-F238E27FC236}">
                <a16:creationId xmlns:a16="http://schemas.microsoft.com/office/drawing/2014/main" id="{AE5C4F21-A8B5-BB45-2AED-DFA347054579}"/>
              </a:ext>
            </a:extLst>
          </p:cNvPr>
          <p:cNvSpPr txBox="1">
            <a:spLocks/>
          </p:cNvSpPr>
          <p:nvPr/>
        </p:nvSpPr>
        <p:spPr>
          <a:xfrm>
            <a:off x="635726" y="1919152"/>
            <a:ext cx="8229600" cy="2742655"/>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nSpc>
                <a:spcPct val="95000"/>
              </a:lnSpc>
              <a:spcBef>
                <a:spcPts val="0"/>
              </a:spcBef>
              <a:buSzPts val="1600"/>
              <a:buFont typeface="Calibri" panose="020F0502020204030204" pitchFamily="34" charset="0"/>
              <a:buChar char="•"/>
            </a:pPr>
            <a:r>
              <a:rPr lang="en-GB" dirty="0"/>
              <a:t>A zero-shot prompt is one where the AI model has not been provided with any examples or context to help it understand the task it’s being asked to perform. </a:t>
            </a:r>
          </a:p>
          <a:p>
            <a:pPr marL="182880" indent="-91440">
              <a:lnSpc>
                <a:spcPct val="95000"/>
              </a:lnSpc>
              <a:spcBef>
                <a:spcPts val="1600"/>
              </a:spcBef>
              <a:buSzPts val="1440"/>
              <a:buFont typeface="Calibri" panose="020F0502020204030204" pitchFamily="34" charset="0"/>
              <a:buNone/>
            </a:pPr>
            <a:endParaRPr lang="en-GB" dirty="0"/>
          </a:p>
        </p:txBody>
      </p:sp>
    </p:spTree>
    <p:extLst>
      <p:ext uri="{BB962C8B-B14F-4D97-AF65-F5344CB8AC3E}">
        <p14:creationId xmlns:p14="http://schemas.microsoft.com/office/powerpoint/2010/main" val="1273391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95;p15">
            <a:extLst>
              <a:ext uri="{FF2B5EF4-FFF2-40B4-BE49-F238E27FC236}">
                <a16:creationId xmlns:a16="http://schemas.microsoft.com/office/drawing/2014/main" id="{B82C1C05-431A-B2E3-786C-BE191414787F}"/>
              </a:ext>
            </a:extLst>
          </p:cNvPr>
          <p:cNvSpPr txBox="1">
            <a:spLocks noGrp="1"/>
          </p:cNvSpPr>
          <p:nvPr>
            <p:ph type="title"/>
          </p:nvPr>
        </p:nvSpPr>
        <p:spPr>
          <a:xfrm>
            <a:off x="635726" y="269421"/>
            <a:ext cx="8229600" cy="769620"/>
          </a:xfrm>
          <a:prstGeom prst="rect">
            <a:avLst/>
          </a:prstGeom>
          <a:no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chemeClr val="dk1"/>
              </a:buClr>
              <a:buSzPts val="4400"/>
              <a:buFont typeface="Century Schoolbook"/>
              <a:buNone/>
            </a:pPr>
            <a:r>
              <a:rPr lang="en-GB" sz="4400" b="1" dirty="0">
                <a:latin typeface="Century Schoolbook" panose="02040604050505020304" pitchFamily="18" charset="0"/>
              </a:rPr>
              <a:t>Zero Shot Prompting</a:t>
            </a:r>
            <a:endParaRPr sz="4400" dirty="0">
              <a:latin typeface="Century Schoolbook" panose="02040604050505020304" pitchFamily="18" charset="0"/>
            </a:endParaRPr>
          </a:p>
        </p:txBody>
      </p:sp>
      <p:pic>
        <p:nvPicPr>
          <p:cNvPr id="2" name="Google Shape;202;p16">
            <a:extLst>
              <a:ext uri="{FF2B5EF4-FFF2-40B4-BE49-F238E27FC236}">
                <a16:creationId xmlns:a16="http://schemas.microsoft.com/office/drawing/2014/main" id="{5BA0AE1B-A5D7-FDEA-0710-912F77C7DDF0}"/>
              </a:ext>
            </a:extLst>
          </p:cNvPr>
          <p:cNvPicPr preferRelativeResize="0"/>
          <p:nvPr/>
        </p:nvPicPr>
        <p:blipFill rotWithShape="1">
          <a:blip r:embed="rId2">
            <a:alphaModFix/>
          </a:blip>
          <a:srcRect/>
          <a:stretch/>
        </p:blipFill>
        <p:spPr>
          <a:xfrm>
            <a:off x="673157" y="1965960"/>
            <a:ext cx="10192084" cy="3873257"/>
          </a:xfrm>
          <a:prstGeom prst="rect">
            <a:avLst/>
          </a:prstGeom>
          <a:solidFill>
            <a:srgbClr val="ECECEC"/>
          </a:solidFill>
          <a:ln w="190500" cap="rnd" cmpd="sng">
            <a:solidFill>
              <a:srgbClr val="FFFFFF"/>
            </a:solidFill>
            <a:prstDash val="solid"/>
            <a:round/>
            <a:headEnd type="none" w="sm" len="sm"/>
            <a:tailEnd type="none" w="sm" len="sm"/>
          </a:ln>
          <a:effectLst>
            <a:outerShdw blurRad="50000" algn="tl" rotWithShape="0">
              <a:srgbClr val="000000">
                <a:alpha val="40784"/>
              </a:srgbClr>
            </a:outerShdw>
          </a:effectLst>
        </p:spPr>
      </p:pic>
    </p:spTree>
    <p:extLst>
      <p:ext uri="{BB962C8B-B14F-4D97-AF65-F5344CB8AC3E}">
        <p14:creationId xmlns:p14="http://schemas.microsoft.com/office/powerpoint/2010/main" val="1397433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95;p15">
            <a:extLst>
              <a:ext uri="{FF2B5EF4-FFF2-40B4-BE49-F238E27FC236}">
                <a16:creationId xmlns:a16="http://schemas.microsoft.com/office/drawing/2014/main" id="{B82C1C05-431A-B2E3-786C-BE191414787F}"/>
              </a:ext>
            </a:extLst>
          </p:cNvPr>
          <p:cNvSpPr txBox="1">
            <a:spLocks noGrp="1"/>
          </p:cNvSpPr>
          <p:nvPr>
            <p:ph type="title"/>
          </p:nvPr>
        </p:nvSpPr>
        <p:spPr>
          <a:xfrm>
            <a:off x="635726" y="269421"/>
            <a:ext cx="8229600" cy="769620"/>
          </a:xfrm>
          <a:prstGeom prst="rect">
            <a:avLst/>
          </a:prstGeom>
          <a:no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chemeClr val="dk1"/>
              </a:buClr>
              <a:buSzPts val="4400"/>
              <a:buFont typeface="Century Schoolbook"/>
              <a:buNone/>
            </a:pPr>
            <a:r>
              <a:rPr lang="en-GB" sz="4400" b="1" dirty="0">
                <a:latin typeface="Century Schoolbook" panose="02040604050505020304" pitchFamily="18" charset="0"/>
              </a:rPr>
              <a:t>Few Shot Prompting</a:t>
            </a:r>
            <a:endParaRPr sz="4400" dirty="0">
              <a:latin typeface="Century Schoolbook" panose="02040604050505020304" pitchFamily="18" charset="0"/>
            </a:endParaRPr>
          </a:p>
        </p:txBody>
      </p:sp>
      <p:sp>
        <p:nvSpPr>
          <p:cNvPr id="3" name="Google Shape;208;p17">
            <a:extLst>
              <a:ext uri="{FF2B5EF4-FFF2-40B4-BE49-F238E27FC236}">
                <a16:creationId xmlns:a16="http://schemas.microsoft.com/office/drawing/2014/main" id="{1B4D4F89-EE58-AE8E-70CD-BDE77848A3A5}"/>
              </a:ext>
            </a:extLst>
          </p:cNvPr>
          <p:cNvSpPr txBox="1">
            <a:spLocks/>
          </p:cNvSpPr>
          <p:nvPr/>
        </p:nvSpPr>
        <p:spPr>
          <a:xfrm>
            <a:off x="807720" y="1988822"/>
            <a:ext cx="8229600" cy="2499359"/>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nSpc>
                <a:spcPct val="95000"/>
              </a:lnSpc>
              <a:spcBef>
                <a:spcPts val="0"/>
              </a:spcBef>
              <a:buSzPts val="1600"/>
              <a:buFont typeface="Calibri" panose="020F0502020204030204" pitchFamily="34" charset="0"/>
              <a:buChar char="•"/>
            </a:pPr>
            <a:r>
              <a:rPr lang="en-GB" dirty="0"/>
              <a:t>A few-shot prompt is similar to a one-shot prompt, but it provides multiple examples to help the AI model better understand the desired output. This allows the model to generalize the task more effectively. </a:t>
            </a:r>
          </a:p>
          <a:p>
            <a:pPr marL="182880" indent="-91440">
              <a:lnSpc>
                <a:spcPct val="95000"/>
              </a:lnSpc>
              <a:spcBef>
                <a:spcPts val="1600"/>
              </a:spcBef>
              <a:buSzPts val="1440"/>
              <a:buFont typeface="Calibri" panose="020F0502020204030204" pitchFamily="34" charset="0"/>
              <a:buNone/>
            </a:pPr>
            <a:endParaRPr lang="en-GB" dirty="0"/>
          </a:p>
          <a:p>
            <a:pPr marL="182880" indent="-91440">
              <a:lnSpc>
                <a:spcPct val="95000"/>
              </a:lnSpc>
              <a:spcBef>
                <a:spcPts val="1600"/>
              </a:spcBef>
              <a:buSzPts val="1440"/>
              <a:buFont typeface="Calibri" panose="020F0502020204030204" pitchFamily="34" charset="0"/>
              <a:buNone/>
            </a:pPr>
            <a:endParaRPr lang="en-GB" dirty="0"/>
          </a:p>
          <a:p>
            <a:pPr marL="182880" indent="-91440">
              <a:lnSpc>
                <a:spcPct val="95000"/>
              </a:lnSpc>
              <a:spcBef>
                <a:spcPts val="1600"/>
              </a:spcBef>
              <a:buSzPts val="1440"/>
              <a:buFont typeface="Calibri" panose="020F0502020204030204" pitchFamily="34" charset="0"/>
              <a:buNone/>
            </a:pPr>
            <a:endParaRPr lang="en-GB" dirty="0"/>
          </a:p>
          <a:p>
            <a:pPr marL="182880" indent="-91440">
              <a:lnSpc>
                <a:spcPct val="95000"/>
              </a:lnSpc>
              <a:spcBef>
                <a:spcPts val="1600"/>
              </a:spcBef>
              <a:buSzPts val="1440"/>
              <a:buFont typeface="Calibri" panose="020F0502020204030204" pitchFamily="34" charset="0"/>
              <a:buNone/>
            </a:pPr>
            <a:endParaRPr lang="en-GB" dirty="0"/>
          </a:p>
        </p:txBody>
      </p:sp>
    </p:spTree>
    <p:extLst>
      <p:ext uri="{BB962C8B-B14F-4D97-AF65-F5344CB8AC3E}">
        <p14:creationId xmlns:p14="http://schemas.microsoft.com/office/powerpoint/2010/main" val="1452658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95;p15">
            <a:extLst>
              <a:ext uri="{FF2B5EF4-FFF2-40B4-BE49-F238E27FC236}">
                <a16:creationId xmlns:a16="http://schemas.microsoft.com/office/drawing/2014/main" id="{B82C1C05-431A-B2E3-786C-BE191414787F}"/>
              </a:ext>
            </a:extLst>
          </p:cNvPr>
          <p:cNvSpPr txBox="1">
            <a:spLocks noGrp="1"/>
          </p:cNvSpPr>
          <p:nvPr>
            <p:ph type="title"/>
          </p:nvPr>
        </p:nvSpPr>
        <p:spPr>
          <a:xfrm>
            <a:off x="635726" y="269421"/>
            <a:ext cx="8229600" cy="769620"/>
          </a:xfrm>
          <a:prstGeom prst="rect">
            <a:avLst/>
          </a:prstGeom>
          <a:no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chemeClr val="dk1"/>
              </a:buClr>
              <a:buSzPts val="4400"/>
              <a:buFont typeface="Century Schoolbook"/>
              <a:buNone/>
            </a:pPr>
            <a:r>
              <a:rPr lang="en-GB" sz="4400" b="1" dirty="0">
                <a:latin typeface="Century Schoolbook" panose="02040604050505020304" pitchFamily="18" charset="0"/>
              </a:rPr>
              <a:t>Few Shot Prompting</a:t>
            </a:r>
            <a:endParaRPr sz="4400" dirty="0">
              <a:latin typeface="Century Schoolbook" panose="02040604050505020304" pitchFamily="18" charset="0"/>
            </a:endParaRPr>
          </a:p>
        </p:txBody>
      </p:sp>
      <p:pic>
        <p:nvPicPr>
          <p:cNvPr id="2" name="Google Shape;214;p18">
            <a:extLst>
              <a:ext uri="{FF2B5EF4-FFF2-40B4-BE49-F238E27FC236}">
                <a16:creationId xmlns:a16="http://schemas.microsoft.com/office/drawing/2014/main" id="{77AD552D-24B1-AAF0-43C0-602657B20525}"/>
              </a:ext>
            </a:extLst>
          </p:cNvPr>
          <p:cNvPicPr preferRelativeResize="0"/>
          <p:nvPr/>
        </p:nvPicPr>
        <p:blipFill rotWithShape="1">
          <a:blip r:embed="rId2">
            <a:alphaModFix/>
          </a:blip>
          <a:srcRect/>
          <a:stretch/>
        </p:blipFill>
        <p:spPr>
          <a:xfrm>
            <a:off x="929083" y="1767841"/>
            <a:ext cx="9494197" cy="4039036"/>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15202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A1549F-5A00-492F-938D-8ECA9D40501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56BD98B-7973-4A1B-9C80-58755C4486D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AA74B765-042F-4DFD-AD16-C52D9F78BB7E}"/>
              </a:ext>
            </a:extLst>
          </p:cNvPr>
          <p:cNvSpPr/>
          <p:nvPr/>
        </p:nvSpPr>
        <p:spPr>
          <a:xfrm>
            <a:off x="0" y="0"/>
            <a:ext cx="12192000" cy="6857999"/>
          </a:xfrm>
          <a:prstGeom prst="rect">
            <a:avLst/>
          </a:prstGeom>
          <a:solidFill>
            <a:srgbClr val="E9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7775660-6458-40D3-B4C4-E6DB4EBD2BB7}"/>
              </a:ext>
            </a:extLst>
          </p:cNvPr>
          <p:cNvSpPr/>
          <p:nvPr/>
        </p:nvSpPr>
        <p:spPr>
          <a:xfrm>
            <a:off x="708400" y="705335"/>
            <a:ext cx="10775200" cy="5447327"/>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3C3837"/>
                </a:solidFill>
                <a:latin typeface="Roboto Condensed" panose="020B0604020202020204" charset="0"/>
                <a:ea typeface="Roboto Condensed" panose="020B0604020202020204" charset="0"/>
              </a:rPr>
              <a:t>Automation</a:t>
            </a:r>
          </a:p>
          <a:p>
            <a:pPr algn="ctr"/>
            <a:r>
              <a:rPr lang="en-US" sz="2000" dirty="0">
                <a:solidFill>
                  <a:srgbClr val="3C3837"/>
                </a:solidFill>
                <a:latin typeface="Roboto Condensed" panose="020B0604020202020204" charset="0"/>
                <a:ea typeface="Roboto Condensed" panose="020B0604020202020204" charset="0"/>
              </a:rPr>
              <a:t>AI is the FUTURE</a:t>
            </a:r>
          </a:p>
        </p:txBody>
      </p:sp>
    </p:spTree>
    <p:extLst>
      <p:ext uri="{BB962C8B-B14F-4D97-AF65-F5344CB8AC3E}">
        <p14:creationId xmlns:p14="http://schemas.microsoft.com/office/powerpoint/2010/main" val="952569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95;p15">
            <a:extLst>
              <a:ext uri="{FF2B5EF4-FFF2-40B4-BE49-F238E27FC236}">
                <a16:creationId xmlns:a16="http://schemas.microsoft.com/office/drawing/2014/main" id="{B82C1C05-431A-B2E3-786C-BE191414787F}"/>
              </a:ext>
            </a:extLst>
          </p:cNvPr>
          <p:cNvSpPr txBox="1">
            <a:spLocks noGrp="1"/>
          </p:cNvSpPr>
          <p:nvPr>
            <p:ph type="title"/>
          </p:nvPr>
        </p:nvSpPr>
        <p:spPr>
          <a:xfrm>
            <a:off x="635726" y="269421"/>
            <a:ext cx="8229600" cy="769620"/>
          </a:xfrm>
          <a:prstGeom prst="rect">
            <a:avLst/>
          </a:prstGeom>
          <a:no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chemeClr val="dk1"/>
              </a:buClr>
              <a:buSzPts val="4400"/>
              <a:buFont typeface="Century Schoolbook"/>
              <a:buNone/>
            </a:pPr>
            <a:r>
              <a:rPr lang="en-GB" sz="4400" b="1" dirty="0">
                <a:latin typeface="Century Schoolbook" panose="02040604050505020304" pitchFamily="18" charset="0"/>
              </a:rPr>
              <a:t>COT</a:t>
            </a:r>
            <a:endParaRPr sz="4400" dirty="0"/>
          </a:p>
        </p:txBody>
      </p:sp>
      <p:sp>
        <p:nvSpPr>
          <p:cNvPr id="3" name="Google Shape;220;p19">
            <a:extLst>
              <a:ext uri="{FF2B5EF4-FFF2-40B4-BE49-F238E27FC236}">
                <a16:creationId xmlns:a16="http://schemas.microsoft.com/office/drawing/2014/main" id="{01C9EE4A-B05B-6FC6-A0E5-43D75A381210}"/>
              </a:ext>
            </a:extLst>
          </p:cNvPr>
          <p:cNvSpPr txBox="1">
            <a:spLocks/>
          </p:cNvSpPr>
          <p:nvPr/>
        </p:nvSpPr>
        <p:spPr>
          <a:xfrm>
            <a:off x="745128" y="2070463"/>
            <a:ext cx="9509760" cy="3931919"/>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nSpc>
                <a:spcPct val="95000"/>
              </a:lnSpc>
              <a:spcBef>
                <a:spcPts val="0"/>
              </a:spcBef>
              <a:buSzPts val="1600"/>
              <a:buFont typeface="Calibri" panose="020F0502020204030204" pitchFamily="34" charset="0"/>
              <a:buChar char="•"/>
            </a:pPr>
            <a:r>
              <a:rPr lang="en-GB" dirty="0"/>
              <a:t>A chain-of-thought prompt involves a series of connected questions or tasks, with the model’s responses to previous prompts influencing its understanding and answers to subsequent prompts. This type of prompt is useful for complex tasks or for maintaining context in a conversation.</a:t>
            </a:r>
          </a:p>
          <a:p>
            <a:pPr marL="182880" indent="-91440">
              <a:lnSpc>
                <a:spcPct val="95000"/>
              </a:lnSpc>
              <a:spcBef>
                <a:spcPts val="1600"/>
              </a:spcBef>
              <a:buSzPts val="1440"/>
              <a:buFont typeface="Calibri" panose="020F0502020204030204" pitchFamily="34" charset="0"/>
              <a:buNone/>
            </a:pPr>
            <a:endParaRPr lang="en-GB" dirty="0"/>
          </a:p>
          <a:p>
            <a:pPr marL="182880" indent="-91440">
              <a:lnSpc>
                <a:spcPct val="95000"/>
              </a:lnSpc>
              <a:spcBef>
                <a:spcPts val="1600"/>
              </a:spcBef>
              <a:buSzPts val="1440"/>
              <a:buFont typeface="Calibri" panose="020F0502020204030204" pitchFamily="34" charset="0"/>
              <a:buNone/>
            </a:pPr>
            <a:endParaRPr lang="en-GB" dirty="0"/>
          </a:p>
          <a:p>
            <a:pPr marL="182880" indent="-91440">
              <a:lnSpc>
                <a:spcPct val="95000"/>
              </a:lnSpc>
              <a:spcBef>
                <a:spcPts val="1600"/>
              </a:spcBef>
              <a:buSzPts val="1440"/>
              <a:buFont typeface="Calibri" panose="020F0502020204030204" pitchFamily="34" charset="0"/>
              <a:buNone/>
            </a:pPr>
            <a:endParaRPr lang="en-GB" dirty="0"/>
          </a:p>
          <a:p>
            <a:pPr marL="182880" indent="-91440">
              <a:lnSpc>
                <a:spcPct val="95000"/>
              </a:lnSpc>
              <a:spcBef>
                <a:spcPts val="1600"/>
              </a:spcBef>
              <a:buSzPts val="1440"/>
              <a:buFont typeface="Calibri" panose="020F0502020204030204" pitchFamily="34" charset="0"/>
              <a:buNone/>
            </a:pPr>
            <a:endParaRPr lang="en-GB" dirty="0"/>
          </a:p>
        </p:txBody>
      </p:sp>
    </p:spTree>
    <p:extLst>
      <p:ext uri="{BB962C8B-B14F-4D97-AF65-F5344CB8AC3E}">
        <p14:creationId xmlns:p14="http://schemas.microsoft.com/office/powerpoint/2010/main" val="189822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95;p15">
            <a:extLst>
              <a:ext uri="{FF2B5EF4-FFF2-40B4-BE49-F238E27FC236}">
                <a16:creationId xmlns:a16="http://schemas.microsoft.com/office/drawing/2014/main" id="{B82C1C05-431A-B2E3-786C-BE191414787F}"/>
              </a:ext>
            </a:extLst>
          </p:cNvPr>
          <p:cNvSpPr txBox="1">
            <a:spLocks noGrp="1"/>
          </p:cNvSpPr>
          <p:nvPr>
            <p:ph type="title"/>
          </p:nvPr>
        </p:nvSpPr>
        <p:spPr>
          <a:xfrm>
            <a:off x="635726" y="269421"/>
            <a:ext cx="8229600" cy="769620"/>
          </a:xfrm>
          <a:prstGeom prst="rect">
            <a:avLst/>
          </a:prstGeom>
          <a:no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chemeClr val="dk1"/>
              </a:buClr>
              <a:buSzPts val="4400"/>
              <a:buFont typeface="Century Schoolbook"/>
              <a:buNone/>
            </a:pPr>
            <a:r>
              <a:rPr lang="en-GB" sz="4400" b="1" dirty="0">
                <a:latin typeface="Century Schoolbook" panose="02040604050505020304" pitchFamily="18" charset="0"/>
              </a:rPr>
              <a:t>COT</a:t>
            </a:r>
            <a:endParaRPr sz="4400" dirty="0">
              <a:latin typeface="Century Schoolbook" panose="02040604050505020304" pitchFamily="18" charset="0"/>
            </a:endParaRPr>
          </a:p>
        </p:txBody>
      </p:sp>
      <p:pic>
        <p:nvPicPr>
          <p:cNvPr id="2" name="Google Shape;226;p20">
            <a:extLst>
              <a:ext uri="{FF2B5EF4-FFF2-40B4-BE49-F238E27FC236}">
                <a16:creationId xmlns:a16="http://schemas.microsoft.com/office/drawing/2014/main" id="{E7D6B231-09A8-05B1-3C4A-892A3F6EAAD0}"/>
              </a:ext>
            </a:extLst>
          </p:cNvPr>
          <p:cNvPicPr preferRelativeResize="0"/>
          <p:nvPr/>
        </p:nvPicPr>
        <p:blipFill rotWithShape="1">
          <a:blip r:embed="rId2">
            <a:alphaModFix/>
          </a:blip>
          <a:srcRect/>
          <a:stretch/>
        </p:blipFill>
        <p:spPr>
          <a:xfrm>
            <a:off x="1441813" y="1523427"/>
            <a:ext cx="8732520" cy="4908476"/>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1824225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31;p21">
            <a:extLst>
              <a:ext uri="{FF2B5EF4-FFF2-40B4-BE49-F238E27FC236}">
                <a16:creationId xmlns:a16="http://schemas.microsoft.com/office/drawing/2014/main" id="{178C9D1C-EF00-3270-4C3B-EC397FBE35D6}"/>
              </a:ext>
            </a:extLst>
          </p:cNvPr>
          <p:cNvSpPr txBox="1">
            <a:spLocks noGrp="1"/>
          </p:cNvSpPr>
          <p:nvPr>
            <p:ph type="title"/>
          </p:nvPr>
        </p:nvSpPr>
        <p:spPr>
          <a:xfrm>
            <a:off x="568779" y="163285"/>
            <a:ext cx="8229600" cy="906236"/>
          </a:xfrm>
          <a:prstGeom prst="rect">
            <a:avLst/>
          </a:prstGeom>
          <a:no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chemeClr val="dk1"/>
              </a:buClr>
              <a:buSzPts val="4400"/>
              <a:buFont typeface="Century Schoolbook"/>
              <a:buNone/>
            </a:pPr>
            <a:r>
              <a:rPr lang="en-GB" sz="4400" b="1" dirty="0">
                <a:latin typeface="Century Schoolbook" panose="02040604050505020304" pitchFamily="18" charset="0"/>
              </a:rPr>
              <a:t>Self Consistency</a:t>
            </a:r>
            <a:endParaRPr sz="4400" dirty="0">
              <a:latin typeface="Century Schoolbook" panose="02040604050505020304" pitchFamily="18" charset="0"/>
            </a:endParaRPr>
          </a:p>
        </p:txBody>
      </p:sp>
      <p:sp>
        <p:nvSpPr>
          <p:cNvPr id="6" name="Google Shape;232;p21">
            <a:extLst>
              <a:ext uri="{FF2B5EF4-FFF2-40B4-BE49-F238E27FC236}">
                <a16:creationId xmlns:a16="http://schemas.microsoft.com/office/drawing/2014/main" id="{0957A4BF-5614-52CC-FD61-51CA414269D3}"/>
              </a:ext>
            </a:extLst>
          </p:cNvPr>
          <p:cNvSpPr txBox="1">
            <a:spLocks/>
          </p:cNvSpPr>
          <p:nvPr/>
        </p:nvSpPr>
        <p:spPr>
          <a:xfrm>
            <a:off x="925286" y="1796142"/>
            <a:ext cx="8229600" cy="2620964"/>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nSpc>
                <a:spcPct val="95000"/>
              </a:lnSpc>
              <a:spcBef>
                <a:spcPts val="0"/>
              </a:spcBef>
              <a:buSzPts val="1600"/>
              <a:buFont typeface="Calibri" panose="020F0502020204030204" pitchFamily="34" charset="0"/>
              <a:buChar char="•"/>
            </a:pPr>
            <a:r>
              <a:rPr lang="en-GB" dirty="0"/>
              <a:t>The idea is to sample multiple, diverse reasoning paths through few-shot CoT, and use the generations to select the most consistent answer. </a:t>
            </a:r>
          </a:p>
          <a:p>
            <a:pPr marL="182880" indent="-91440">
              <a:lnSpc>
                <a:spcPct val="95000"/>
              </a:lnSpc>
              <a:spcBef>
                <a:spcPts val="1600"/>
              </a:spcBef>
              <a:buSzPts val="1440"/>
              <a:buFont typeface="Calibri" panose="020F0502020204030204" pitchFamily="34" charset="0"/>
              <a:buNone/>
            </a:pPr>
            <a:endParaRPr lang="en-GB" dirty="0"/>
          </a:p>
          <a:p>
            <a:pPr marL="182880" indent="-91440">
              <a:lnSpc>
                <a:spcPct val="95000"/>
              </a:lnSpc>
              <a:spcBef>
                <a:spcPts val="1600"/>
              </a:spcBef>
              <a:buSzPts val="1440"/>
              <a:buFont typeface="Calibri" panose="020F0502020204030204" pitchFamily="34" charset="0"/>
              <a:buNone/>
            </a:pPr>
            <a:endParaRPr lang="en-GB" dirty="0"/>
          </a:p>
        </p:txBody>
      </p:sp>
    </p:spTree>
    <p:extLst>
      <p:ext uri="{BB962C8B-B14F-4D97-AF65-F5344CB8AC3E}">
        <p14:creationId xmlns:p14="http://schemas.microsoft.com/office/powerpoint/2010/main" val="3545177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43;p23">
            <a:extLst>
              <a:ext uri="{FF2B5EF4-FFF2-40B4-BE49-F238E27FC236}">
                <a16:creationId xmlns:a16="http://schemas.microsoft.com/office/drawing/2014/main" id="{EB0ED558-764E-ADFC-ED9F-4D25B160D612}"/>
              </a:ext>
            </a:extLst>
          </p:cNvPr>
          <p:cNvSpPr txBox="1">
            <a:spLocks noGrp="1"/>
          </p:cNvSpPr>
          <p:nvPr>
            <p:ph type="title"/>
          </p:nvPr>
        </p:nvSpPr>
        <p:spPr>
          <a:xfrm>
            <a:off x="543415" y="104503"/>
            <a:ext cx="9418320" cy="999163"/>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5000"/>
              <a:buFont typeface="Century Schoolbook"/>
              <a:buNone/>
            </a:pPr>
            <a:r>
              <a:rPr lang="en-GB" sz="5000" dirty="0">
                <a:latin typeface="Century Schoolbook" panose="02040604050505020304" pitchFamily="18" charset="0"/>
              </a:rPr>
              <a:t>Generating Content </a:t>
            </a:r>
            <a:endParaRPr dirty="0">
              <a:latin typeface="Century Schoolbook" panose="02040604050505020304" pitchFamily="18" charset="0"/>
            </a:endParaRPr>
          </a:p>
        </p:txBody>
      </p:sp>
      <p:sp>
        <p:nvSpPr>
          <p:cNvPr id="8" name="Google Shape;244;p23">
            <a:extLst>
              <a:ext uri="{FF2B5EF4-FFF2-40B4-BE49-F238E27FC236}">
                <a16:creationId xmlns:a16="http://schemas.microsoft.com/office/drawing/2014/main" id="{731A9F5B-E3C9-A52A-85D9-C4935FFDC233}"/>
              </a:ext>
            </a:extLst>
          </p:cNvPr>
          <p:cNvSpPr txBox="1">
            <a:spLocks/>
          </p:cNvSpPr>
          <p:nvPr/>
        </p:nvSpPr>
        <p:spPr>
          <a:xfrm>
            <a:off x="1261872" y="1683658"/>
            <a:ext cx="9418320" cy="4837611"/>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1760"/>
              <a:buFont typeface="Calibri" panose="020F0502020204030204" pitchFamily="34" charset="0"/>
              <a:buNone/>
            </a:pPr>
            <a:r>
              <a:rPr lang="en-GB" sz="2200" dirty="0">
                <a:solidFill>
                  <a:schemeClr val="dk1"/>
                </a:solidFill>
                <a:latin typeface="Century Schoolbook" panose="02040604050505020304" pitchFamily="18" charset="0"/>
              </a:rPr>
              <a:t>1- Assign a role to GPT</a:t>
            </a:r>
            <a:endParaRPr lang="en-GB" sz="2200" dirty="0">
              <a:latin typeface="Century Schoolbook" panose="02040604050505020304" pitchFamily="18" charset="0"/>
            </a:endParaRPr>
          </a:p>
          <a:p>
            <a:pPr marL="0" indent="0">
              <a:lnSpc>
                <a:spcPct val="95000"/>
              </a:lnSpc>
              <a:spcBef>
                <a:spcPts val="1600"/>
              </a:spcBef>
              <a:buSzPts val="1760"/>
              <a:buFont typeface="Calibri" panose="020F0502020204030204" pitchFamily="34" charset="0"/>
              <a:buNone/>
            </a:pPr>
            <a:r>
              <a:rPr lang="en-GB" sz="2200" dirty="0">
                <a:solidFill>
                  <a:schemeClr val="dk1"/>
                </a:solidFill>
                <a:latin typeface="Century Schoolbook" panose="02040604050505020304" pitchFamily="18" charset="0"/>
              </a:rPr>
              <a:t>2- Provide Details</a:t>
            </a:r>
            <a:endParaRPr lang="en-GB" sz="2200" dirty="0">
              <a:latin typeface="Century Schoolbook" panose="02040604050505020304" pitchFamily="18" charset="0"/>
            </a:endParaRPr>
          </a:p>
          <a:p>
            <a:pPr marL="0" indent="0">
              <a:lnSpc>
                <a:spcPct val="95000"/>
              </a:lnSpc>
              <a:spcBef>
                <a:spcPts val="1600"/>
              </a:spcBef>
              <a:buSzPts val="1760"/>
              <a:buFont typeface="Calibri" panose="020F0502020204030204" pitchFamily="34" charset="0"/>
              <a:buNone/>
            </a:pPr>
            <a:r>
              <a:rPr lang="en-GB" sz="2200" dirty="0">
                <a:solidFill>
                  <a:schemeClr val="dk1"/>
                </a:solidFill>
                <a:latin typeface="Century Schoolbook" panose="02040604050505020304" pitchFamily="18" charset="0"/>
              </a:rPr>
              <a:t>3- Tell your status as a learner</a:t>
            </a:r>
            <a:endParaRPr lang="en-GB" sz="2200" dirty="0">
              <a:latin typeface="Century Schoolbook" panose="02040604050505020304" pitchFamily="18" charset="0"/>
            </a:endParaRPr>
          </a:p>
          <a:p>
            <a:pPr marL="0" indent="0">
              <a:lnSpc>
                <a:spcPct val="95000"/>
              </a:lnSpc>
              <a:spcBef>
                <a:spcPts val="1600"/>
              </a:spcBef>
              <a:buSzPts val="1760"/>
              <a:buFont typeface="Calibri" panose="020F0502020204030204" pitchFamily="34" charset="0"/>
              <a:buNone/>
            </a:pPr>
            <a:r>
              <a:rPr lang="en-GB" sz="2200" dirty="0">
                <a:solidFill>
                  <a:schemeClr val="dk1"/>
                </a:solidFill>
                <a:latin typeface="Century Schoolbook" panose="02040604050505020304" pitchFamily="18" charset="0"/>
              </a:rPr>
              <a:t>4- Ask your Question / State the problem</a:t>
            </a:r>
            <a:endParaRPr lang="en-GB" sz="2200" dirty="0">
              <a:latin typeface="Century Schoolbook" panose="02040604050505020304" pitchFamily="18" charset="0"/>
            </a:endParaRPr>
          </a:p>
          <a:p>
            <a:pPr marL="0" indent="0">
              <a:lnSpc>
                <a:spcPct val="95000"/>
              </a:lnSpc>
              <a:spcBef>
                <a:spcPts val="1600"/>
              </a:spcBef>
              <a:buSzPts val="1760"/>
              <a:buFont typeface="Calibri" panose="020F0502020204030204" pitchFamily="34" charset="0"/>
              <a:buNone/>
            </a:pPr>
            <a:r>
              <a:rPr lang="en-GB" sz="2200" dirty="0">
                <a:solidFill>
                  <a:schemeClr val="dk1"/>
                </a:solidFill>
                <a:latin typeface="Century Schoolbook" panose="02040604050505020304" pitchFamily="18" charset="0"/>
              </a:rPr>
              <a:t>5- Do confirm that if the </a:t>
            </a:r>
            <a:r>
              <a:rPr lang="en-GB" sz="2200" dirty="0" err="1">
                <a:solidFill>
                  <a:schemeClr val="dk1"/>
                </a:solidFill>
                <a:latin typeface="Century Schoolbook" panose="02040604050505020304" pitchFamily="18" charset="0"/>
              </a:rPr>
              <a:t>gpt</a:t>
            </a:r>
            <a:r>
              <a:rPr lang="en-GB" sz="2200" dirty="0">
                <a:solidFill>
                  <a:schemeClr val="dk1"/>
                </a:solidFill>
                <a:latin typeface="Century Schoolbook" panose="02040604050505020304" pitchFamily="18" charset="0"/>
              </a:rPr>
              <a:t> has understood the problem or not!</a:t>
            </a:r>
            <a:endParaRPr lang="en-GB" sz="2200" dirty="0">
              <a:latin typeface="Century Schoolbook" panose="02040604050505020304" pitchFamily="18" charset="0"/>
            </a:endParaRPr>
          </a:p>
          <a:p>
            <a:pPr marL="0" indent="0">
              <a:lnSpc>
                <a:spcPct val="95000"/>
              </a:lnSpc>
              <a:spcBef>
                <a:spcPts val="1600"/>
              </a:spcBef>
              <a:buSzPts val="1760"/>
              <a:buFont typeface="Calibri" panose="020F0502020204030204" pitchFamily="34" charset="0"/>
              <a:buNone/>
            </a:pPr>
            <a:r>
              <a:rPr lang="en-GB" sz="2200" dirty="0">
                <a:solidFill>
                  <a:schemeClr val="dk1"/>
                </a:solidFill>
                <a:latin typeface="Century Schoolbook" panose="02040604050505020304" pitchFamily="18" charset="0"/>
              </a:rPr>
              <a:t>6- GPT keeps track of the conversation/chat. So you have to tell it to forget previous instructions before passing new query</a:t>
            </a:r>
            <a:endParaRPr lang="en-GB" sz="2200" dirty="0">
              <a:latin typeface="Century Schoolbook" panose="02040604050505020304" pitchFamily="18" charset="0"/>
            </a:endParaRPr>
          </a:p>
          <a:p>
            <a:pPr marL="0" indent="0">
              <a:lnSpc>
                <a:spcPct val="95000"/>
              </a:lnSpc>
              <a:spcBef>
                <a:spcPts val="1600"/>
              </a:spcBef>
              <a:buSzPts val="1760"/>
              <a:buFont typeface="Calibri" panose="020F0502020204030204" pitchFamily="34" charset="0"/>
              <a:buNone/>
            </a:pPr>
            <a:r>
              <a:rPr lang="en-GB" sz="2200" dirty="0">
                <a:solidFill>
                  <a:schemeClr val="dk1"/>
                </a:solidFill>
                <a:latin typeface="Century Schoolbook" panose="02040604050505020304" pitchFamily="18" charset="0"/>
              </a:rPr>
              <a:t>7- A format can be provided to </a:t>
            </a:r>
            <a:r>
              <a:rPr lang="en-GB" sz="2200" dirty="0" err="1">
                <a:solidFill>
                  <a:schemeClr val="dk1"/>
                </a:solidFill>
                <a:latin typeface="Century Schoolbook" panose="02040604050505020304" pitchFamily="18" charset="0"/>
              </a:rPr>
              <a:t>gpt</a:t>
            </a:r>
            <a:r>
              <a:rPr lang="en-GB" sz="2200" dirty="0">
                <a:solidFill>
                  <a:schemeClr val="dk1"/>
                </a:solidFill>
                <a:latin typeface="Century Schoolbook" panose="02040604050505020304" pitchFamily="18" charset="0"/>
              </a:rPr>
              <a:t> so to generate output according</a:t>
            </a:r>
            <a:endParaRPr lang="en-GB" sz="2200" dirty="0">
              <a:latin typeface="Century Schoolbook" panose="02040604050505020304" pitchFamily="18" charset="0"/>
            </a:endParaRPr>
          </a:p>
          <a:p>
            <a:pPr marL="0" indent="0">
              <a:lnSpc>
                <a:spcPct val="95000"/>
              </a:lnSpc>
              <a:spcBef>
                <a:spcPts val="1600"/>
              </a:spcBef>
              <a:buSzPts val="1760"/>
              <a:buFont typeface="Calibri" panose="020F0502020204030204" pitchFamily="34" charset="0"/>
              <a:buNone/>
            </a:pPr>
            <a:endParaRPr lang="en-GB" dirty="0">
              <a:solidFill>
                <a:schemeClr val="dk1"/>
              </a:solidFill>
            </a:endParaRPr>
          </a:p>
        </p:txBody>
      </p:sp>
    </p:spTree>
    <p:extLst>
      <p:ext uri="{BB962C8B-B14F-4D97-AF65-F5344CB8AC3E}">
        <p14:creationId xmlns:p14="http://schemas.microsoft.com/office/powerpoint/2010/main" val="1957108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49;p24">
            <a:extLst>
              <a:ext uri="{FF2B5EF4-FFF2-40B4-BE49-F238E27FC236}">
                <a16:creationId xmlns:a16="http://schemas.microsoft.com/office/drawing/2014/main" id="{ABEB126C-A0BA-E00F-6ABC-890852DA7F94}"/>
              </a:ext>
            </a:extLst>
          </p:cNvPr>
          <p:cNvPicPr preferRelativeResize="0"/>
          <p:nvPr/>
        </p:nvPicPr>
        <p:blipFill rotWithShape="1">
          <a:blip r:embed="rId2">
            <a:alphaModFix/>
          </a:blip>
          <a:srcRect/>
          <a:stretch/>
        </p:blipFill>
        <p:spPr>
          <a:xfrm>
            <a:off x="1066024" y="1321254"/>
            <a:ext cx="10576247" cy="4744810"/>
          </a:xfrm>
          <a:prstGeom prst="rect">
            <a:avLst/>
          </a:prstGeom>
          <a:noFill/>
          <a:ln>
            <a:noFill/>
          </a:ln>
        </p:spPr>
      </p:pic>
    </p:spTree>
    <p:extLst>
      <p:ext uri="{BB962C8B-B14F-4D97-AF65-F5344CB8AC3E}">
        <p14:creationId xmlns:p14="http://schemas.microsoft.com/office/powerpoint/2010/main" val="2395973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57;p25">
            <a:extLst>
              <a:ext uri="{FF2B5EF4-FFF2-40B4-BE49-F238E27FC236}">
                <a16:creationId xmlns:a16="http://schemas.microsoft.com/office/drawing/2014/main" id="{36C77E34-6F22-ADFA-3985-B537BD29E6C4}"/>
              </a:ext>
            </a:extLst>
          </p:cNvPr>
          <p:cNvPicPr preferRelativeResize="0"/>
          <p:nvPr/>
        </p:nvPicPr>
        <p:blipFill rotWithShape="1">
          <a:blip r:embed="rId2">
            <a:alphaModFix/>
          </a:blip>
          <a:srcRect/>
          <a:stretch/>
        </p:blipFill>
        <p:spPr>
          <a:xfrm>
            <a:off x="780132" y="1281792"/>
            <a:ext cx="10631736" cy="4779671"/>
          </a:xfrm>
          <a:prstGeom prst="rect">
            <a:avLst/>
          </a:prstGeom>
          <a:noFill/>
          <a:ln>
            <a:noFill/>
          </a:ln>
        </p:spPr>
      </p:pic>
    </p:spTree>
    <p:extLst>
      <p:ext uri="{BB962C8B-B14F-4D97-AF65-F5344CB8AC3E}">
        <p14:creationId xmlns:p14="http://schemas.microsoft.com/office/powerpoint/2010/main" val="2058617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64;p26">
            <a:extLst>
              <a:ext uri="{FF2B5EF4-FFF2-40B4-BE49-F238E27FC236}">
                <a16:creationId xmlns:a16="http://schemas.microsoft.com/office/drawing/2014/main" id="{B48DE5B7-9B77-6981-43D3-1D55A9C1274C}"/>
              </a:ext>
            </a:extLst>
          </p:cNvPr>
          <p:cNvPicPr preferRelativeResize="0"/>
          <p:nvPr/>
        </p:nvPicPr>
        <p:blipFill rotWithShape="1">
          <a:blip r:embed="rId2">
            <a:alphaModFix/>
          </a:blip>
          <a:srcRect/>
          <a:stretch/>
        </p:blipFill>
        <p:spPr>
          <a:xfrm>
            <a:off x="1785839" y="3904855"/>
            <a:ext cx="8267343" cy="2238829"/>
          </a:xfrm>
          <a:prstGeom prst="rect">
            <a:avLst/>
          </a:prstGeom>
          <a:noFill/>
          <a:ln>
            <a:noFill/>
          </a:ln>
        </p:spPr>
      </p:pic>
      <p:pic>
        <p:nvPicPr>
          <p:cNvPr id="5" name="Google Shape;265;p26">
            <a:extLst>
              <a:ext uri="{FF2B5EF4-FFF2-40B4-BE49-F238E27FC236}">
                <a16:creationId xmlns:a16="http://schemas.microsoft.com/office/drawing/2014/main" id="{FAE30659-D609-01D1-63B0-2354307F20E4}"/>
              </a:ext>
            </a:extLst>
          </p:cNvPr>
          <p:cNvPicPr preferRelativeResize="0"/>
          <p:nvPr/>
        </p:nvPicPr>
        <p:blipFill rotWithShape="1">
          <a:blip r:embed="rId3">
            <a:alphaModFix/>
          </a:blip>
          <a:srcRect/>
          <a:stretch/>
        </p:blipFill>
        <p:spPr>
          <a:xfrm>
            <a:off x="1785839" y="1925705"/>
            <a:ext cx="6786885" cy="1784787"/>
          </a:xfrm>
          <a:prstGeom prst="rect">
            <a:avLst/>
          </a:prstGeom>
          <a:noFill/>
          <a:ln>
            <a:noFill/>
          </a:ln>
        </p:spPr>
      </p:pic>
      <p:pic>
        <p:nvPicPr>
          <p:cNvPr id="6" name="Google Shape;266;p26">
            <a:extLst>
              <a:ext uri="{FF2B5EF4-FFF2-40B4-BE49-F238E27FC236}">
                <a16:creationId xmlns:a16="http://schemas.microsoft.com/office/drawing/2014/main" id="{1927FEBC-754D-9E24-1B88-9C48B65DD39C}"/>
              </a:ext>
            </a:extLst>
          </p:cNvPr>
          <p:cNvPicPr preferRelativeResize="0"/>
          <p:nvPr/>
        </p:nvPicPr>
        <p:blipFill rotWithShape="1">
          <a:blip r:embed="rId4">
            <a:alphaModFix/>
          </a:blip>
          <a:srcRect/>
          <a:stretch/>
        </p:blipFill>
        <p:spPr>
          <a:xfrm>
            <a:off x="1785839" y="1161408"/>
            <a:ext cx="4993448" cy="538141"/>
          </a:xfrm>
          <a:prstGeom prst="rect">
            <a:avLst/>
          </a:prstGeom>
          <a:noFill/>
          <a:ln>
            <a:noFill/>
          </a:ln>
        </p:spPr>
      </p:pic>
    </p:spTree>
    <p:extLst>
      <p:ext uri="{BB962C8B-B14F-4D97-AF65-F5344CB8AC3E}">
        <p14:creationId xmlns:p14="http://schemas.microsoft.com/office/powerpoint/2010/main" val="2581348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1;p27">
            <a:extLst>
              <a:ext uri="{FF2B5EF4-FFF2-40B4-BE49-F238E27FC236}">
                <a16:creationId xmlns:a16="http://schemas.microsoft.com/office/drawing/2014/main" id="{B3FA10B1-045D-9383-49CB-C1263CAEBC63}"/>
              </a:ext>
            </a:extLst>
          </p:cNvPr>
          <p:cNvSpPr txBox="1">
            <a:spLocks noGrp="1"/>
          </p:cNvSpPr>
          <p:nvPr>
            <p:ph type="title"/>
          </p:nvPr>
        </p:nvSpPr>
        <p:spPr>
          <a:xfrm>
            <a:off x="2253342" y="306495"/>
            <a:ext cx="8577943" cy="88246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500"/>
              <a:buFont typeface="Century Schoolbook"/>
              <a:buNone/>
            </a:pPr>
            <a:r>
              <a:rPr lang="en-GB" sz="3500" dirty="0">
                <a:latin typeface="Century Schoolbook" panose="02040604050505020304" pitchFamily="18" charset="0"/>
              </a:rPr>
              <a:t>We don’t have to read papers for literature Review. I GUESS!</a:t>
            </a:r>
            <a:endParaRPr dirty="0">
              <a:latin typeface="Century Schoolbook" panose="02040604050505020304" pitchFamily="18" charset="0"/>
            </a:endParaRPr>
          </a:p>
        </p:txBody>
      </p:sp>
      <p:pic>
        <p:nvPicPr>
          <p:cNvPr id="5" name="Google Shape;272;p27">
            <a:extLst>
              <a:ext uri="{FF2B5EF4-FFF2-40B4-BE49-F238E27FC236}">
                <a16:creationId xmlns:a16="http://schemas.microsoft.com/office/drawing/2014/main" id="{A97F4957-22CF-420E-681D-7A19EAC1F1C2}"/>
              </a:ext>
            </a:extLst>
          </p:cNvPr>
          <p:cNvPicPr preferRelativeResize="0"/>
          <p:nvPr/>
        </p:nvPicPr>
        <p:blipFill rotWithShape="1">
          <a:blip r:embed="rId2">
            <a:alphaModFix/>
          </a:blip>
          <a:srcRect/>
          <a:stretch/>
        </p:blipFill>
        <p:spPr>
          <a:xfrm>
            <a:off x="2182532" y="1388955"/>
            <a:ext cx="7448550" cy="5162550"/>
          </a:xfrm>
          <a:prstGeom prst="rect">
            <a:avLst/>
          </a:prstGeom>
          <a:noFill/>
          <a:ln>
            <a:noFill/>
          </a:ln>
        </p:spPr>
      </p:pic>
      <p:sp>
        <p:nvSpPr>
          <p:cNvPr id="6" name="Google Shape;273;p27">
            <a:extLst>
              <a:ext uri="{FF2B5EF4-FFF2-40B4-BE49-F238E27FC236}">
                <a16:creationId xmlns:a16="http://schemas.microsoft.com/office/drawing/2014/main" id="{77D0A9D1-F831-5107-ED64-427E94B8E37B}"/>
              </a:ext>
            </a:extLst>
          </p:cNvPr>
          <p:cNvSpPr txBox="1"/>
          <p:nvPr/>
        </p:nvSpPr>
        <p:spPr>
          <a:xfrm>
            <a:off x="9823903" y="4700181"/>
            <a:ext cx="164475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chemeClr val="dk1"/>
                </a:solidFill>
                <a:latin typeface="Century Schoolbook"/>
                <a:ea typeface="Century Schoolbook"/>
                <a:cs typeface="Century Schoolbook"/>
                <a:sym typeface="Century Schoolbook"/>
              </a:rPr>
              <a:t>Make sure you validate the generated output!</a:t>
            </a:r>
            <a:endParaRPr dirty="0"/>
          </a:p>
        </p:txBody>
      </p:sp>
    </p:spTree>
    <p:extLst>
      <p:ext uri="{BB962C8B-B14F-4D97-AF65-F5344CB8AC3E}">
        <p14:creationId xmlns:p14="http://schemas.microsoft.com/office/powerpoint/2010/main" val="2210490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A1549F-5A00-492F-938D-8ECA9D40501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56BD98B-7973-4A1B-9C80-58755C4486D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AA74B765-042F-4DFD-AD16-C52D9F78BB7E}"/>
              </a:ext>
            </a:extLst>
          </p:cNvPr>
          <p:cNvSpPr/>
          <p:nvPr/>
        </p:nvSpPr>
        <p:spPr>
          <a:xfrm>
            <a:off x="0" y="0"/>
            <a:ext cx="12192000" cy="6857999"/>
          </a:xfrm>
          <a:prstGeom prst="rect">
            <a:avLst/>
          </a:prstGeom>
          <a:solidFill>
            <a:srgbClr val="E9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7775660-6458-40D3-B4C4-E6DB4EBD2BB7}"/>
              </a:ext>
            </a:extLst>
          </p:cNvPr>
          <p:cNvSpPr/>
          <p:nvPr/>
        </p:nvSpPr>
        <p:spPr>
          <a:xfrm>
            <a:off x="708400" y="705335"/>
            <a:ext cx="10775200" cy="5447327"/>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3C3837"/>
              </a:solidFill>
              <a:latin typeface="Roboto Condensed" panose="020B0604020202020204" charset="0"/>
              <a:ea typeface="Roboto Condensed" panose="020B0604020202020204" charset="0"/>
            </a:endParaRPr>
          </a:p>
        </p:txBody>
      </p:sp>
      <p:sp>
        <p:nvSpPr>
          <p:cNvPr id="6" name="Google Shape;278;p28">
            <a:extLst>
              <a:ext uri="{FF2B5EF4-FFF2-40B4-BE49-F238E27FC236}">
                <a16:creationId xmlns:a16="http://schemas.microsoft.com/office/drawing/2014/main" id="{C36685B2-CC49-8DF1-10AE-E434F940AA7B}"/>
              </a:ext>
            </a:extLst>
          </p:cNvPr>
          <p:cNvSpPr txBox="1">
            <a:spLocks/>
          </p:cNvSpPr>
          <p:nvPr/>
        </p:nvSpPr>
        <p:spPr>
          <a:xfrm>
            <a:off x="2207944" y="2779774"/>
            <a:ext cx="8353079" cy="1298448"/>
          </a:xfrm>
          <a:prstGeom prst="rect">
            <a:avLst/>
          </a:prstGeom>
          <a:noFill/>
          <a:ln>
            <a:noFill/>
          </a:ln>
        </p:spPr>
        <p:txBody>
          <a:bodyPr spcFirstLastPara="1" vert="horz" wrap="square" lIns="91425" tIns="45700" rIns="91425" bIns="45700" rtlCol="0" anchor="b" anchorCtr="0">
            <a:noAutofit/>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pPr>
              <a:lnSpc>
                <a:spcPct val="85000"/>
              </a:lnSpc>
              <a:spcBef>
                <a:spcPts val="0"/>
              </a:spcBef>
              <a:buClr>
                <a:srgbClr val="D1D5DB"/>
              </a:buClr>
              <a:buSzPts val="4500"/>
              <a:buFont typeface="Arial"/>
              <a:buNone/>
            </a:pPr>
            <a:r>
              <a:rPr lang="en-GB" sz="4500" dirty="0">
                <a:latin typeface="Arial"/>
                <a:ea typeface="Arial"/>
                <a:cs typeface="Arial"/>
                <a:sym typeface="Arial"/>
              </a:rPr>
              <a:t>Lets Fool the AI detection Tools (effortlessly): </a:t>
            </a:r>
            <a:endParaRPr lang="en-GB" sz="4500" dirty="0"/>
          </a:p>
        </p:txBody>
      </p:sp>
      <p:sp>
        <p:nvSpPr>
          <p:cNvPr id="7" name="Google Shape;279;p28">
            <a:extLst>
              <a:ext uri="{FF2B5EF4-FFF2-40B4-BE49-F238E27FC236}">
                <a16:creationId xmlns:a16="http://schemas.microsoft.com/office/drawing/2014/main" id="{3759D8CF-A259-10FB-5BDC-901E68925DB7}"/>
              </a:ext>
            </a:extLst>
          </p:cNvPr>
          <p:cNvSpPr txBox="1"/>
          <p:nvPr/>
        </p:nvSpPr>
        <p:spPr>
          <a:xfrm>
            <a:off x="2214736" y="1050064"/>
            <a:ext cx="8159548" cy="1298448"/>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D1D5DB"/>
              </a:buClr>
              <a:buSzPts val="3000"/>
              <a:buFont typeface="Arial"/>
              <a:buNone/>
            </a:pPr>
            <a:r>
              <a:rPr lang="en-GB" sz="3000" dirty="0">
                <a:latin typeface="Arial"/>
                <a:ea typeface="Arial"/>
                <a:cs typeface="Arial"/>
                <a:sym typeface="Arial"/>
              </a:rPr>
              <a:t>Issue:1</a:t>
            </a:r>
            <a:endParaRPr sz="3000" dirty="0">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292897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85;p29">
            <a:extLst>
              <a:ext uri="{FF2B5EF4-FFF2-40B4-BE49-F238E27FC236}">
                <a16:creationId xmlns:a16="http://schemas.microsoft.com/office/drawing/2014/main" id="{2FBF750A-8FA1-123F-6440-078FD50B5A96}"/>
              </a:ext>
            </a:extLst>
          </p:cNvPr>
          <p:cNvPicPr preferRelativeResize="0"/>
          <p:nvPr/>
        </p:nvPicPr>
        <p:blipFill rotWithShape="1">
          <a:blip r:embed="rId2">
            <a:alphaModFix/>
          </a:blip>
          <a:srcRect/>
          <a:stretch/>
        </p:blipFill>
        <p:spPr>
          <a:xfrm>
            <a:off x="1832477" y="1495491"/>
            <a:ext cx="8004808" cy="597010"/>
          </a:xfrm>
          <a:prstGeom prst="rect">
            <a:avLst/>
          </a:prstGeom>
          <a:noFill/>
          <a:ln>
            <a:noFill/>
          </a:ln>
        </p:spPr>
      </p:pic>
      <p:sp>
        <p:nvSpPr>
          <p:cNvPr id="5" name="Google Shape;289;p29">
            <a:extLst>
              <a:ext uri="{FF2B5EF4-FFF2-40B4-BE49-F238E27FC236}">
                <a16:creationId xmlns:a16="http://schemas.microsoft.com/office/drawing/2014/main" id="{3DB979FD-9B81-CA2B-B9A4-1AA676773918}"/>
              </a:ext>
            </a:extLst>
          </p:cNvPr>
          <p:cNvSpPr txBox="1"/>
          <p:nvPr/>
        </p:nvSpPr>
        <p:spPr>
          <a:xfrm>
            <a:off x="651592" y="163284"/>
            <a:ext cx="9798014" cy="91472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500"/>
              <a:buFont typeface="Arial"/>
              <a:buNone/>
            </a:pPr>
            <a:r>
              <a:rPr lang="en-GB" sz="4000" b="0" dirty="0">
                <a:solidFill>
                  <a:schemeClr val="dk1"/>
                </a:solidFill>
                <a:latin typeface="Arial"/>
                <a:ea typeface="Arial"/>
                <a:cs typeface="Arial"/>
                <a:sym typeface="Arial"/>
              </a:rPr>
              <a:t>Lets Fool the detection Tools (effortlessly): </a:t>
            </a:r>
            <a:endParaRPr sz="4000" b="0" dirty="0">
              <a:solidFill>
                <a:schemeClr val="dk1"/>
              </a:solidFill>
              <a:latin typeface="Century Schoolbook"/>
              <a:ea typeface="Century Schoolbook"/>
              <a:cs typeface="Century Schoolbook"/>
              <a:sym typeface="Century Schoolbook"/>
            </a:endParaRPr>
          </a:p>
        </p:txBody>
      </p:sp>
      <p:sp>
        <p:nvSpPr>
          <p:cNvPr id="6" name="Google Shape;290;p29">
            <a:extLst>
              <a:ext uri="{FF2B5EF4-FFF2-40B4-BE49-F238E27FC236}">
                <a16:creationId xmlns:a16="http://schemas.microsoft.com/office/drawing/2014/main" id="{B1E76DD1-63BB-0771-2DCF-F35C354A29C7}"/>
              </a:ext>
            </a:extLst>
          </p:cNvPr>
          <p:cNvSpPr txBox="1"/>
          <p:nvPr/>
        </p:nvSpPr>
        <p:spPr>
          <a:xfrm>
            <a:off x="574223" y="1552182"/>
            <a:ext cx="15385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chemeClr val="dk1"/>
                </a:solidFill>
                <a:latin typeface="Century Schoolbook"/>
                <a:ea typeface="Century Schoolbook"/>
                <a:cs typeface="Century Schoolbook"/>
                <a:sym typeface="Century Schoolbook"/>
              </a:rPr>
              <a:t>Prompt:</a:t>
            </a:r>
            <a:endParaRPr dirty="0"/>
          </a:p>
        </p:txBody>
      </p:sp>
      <p:pic>
        <p:nvPicPr>
          <p:cNvPr id="9" name="Google Shape;287;p29">
            <a:extLst>
              <a:ext uri="{FF2B5EF4-FFF2-40B4-BE49-F238E27FC236}">
                <a16:creationId xmlns:a16="http://schemas.microsoft.com/office/drawing/2014/main" id="{3CA8F7F6-6465-C573-495C-3860E4206941}"/>
              </a:ext>
            </a:extLst>
          </p:cNvPr>
          <p:cNvPicPr preferRelativeResize="0"/>
          <p:nvPr/>
        </p:nvPicPr>
        <p:blipFill rotWithShape="1">
          <a:blip r:embed="rId3">
            <a:alphaModFix/>
          </a:blip>
          <a:srcRect/>
          <a:stretch/>
        </p:blipFill>
        <p:spPr>
          <a:xfrm>
            <a:off x="2246541" y="2670777"/>
            <a:ext cx="2833459" cy="2642746"/>
          </a:xfrm>
          <a:prstGeom prst="rect">
            <a:avLst/>
          </a:prstGeom>
          <a:noFill/>
          <a:ln>
            <a:noFill/>
          </a:ln>
        </p:spPr>
      </p:pic>
      <p:pic>
        <p:nvPicPr>
          <p:cNvPr id="10" name="Google Shape;286;p29">
            <a:extLst>
              <a:ext uri="{FF2B5EF4-FFF2-40B4-BE49-F238E27FC236}">
                <a16:creationId xmlns:a16="http://schemas.microsoft.com/office/drawing/2014/main" id="{2D2F3757-9D3F-4120-3177-2CAB12837C6B}"/>
              </a:ext>
            </a:extLst>
          </p:cNvPr>
          <p:cNvPicPr preferRelativeResize="0"/>
          <p:nvPr/>
        </p:nvPicPr>
        <p:blipFill rotWithShape="1">
          <a:blip r:embed="rId4">
            <a:alphaModFix/>
          </a:blip>
          <a:srcRect/>
          <a:stretch/>
        </p:blipFill>
        <p:spPr>
          <a:xfrm>
            <a:off x="6656614" y="3325195"/>
            <a:ext cx="2970311" cy="2096214"/>
          </a:xfrm>
          <a:prstGeom prst="rect">
            <a:avLst/>
          </a:prstGeom>
          <a:noFill/>
          <a:ln>
            <a:noFill/>
          </a:ln>
        </p:spPr>
      </p:pic>
      <p:sp>
        <p:nvSpPr>
          <p:cNvPr id="11" name="Google Shape;288;p29">
            <a:extLst>
              <a:ext uri="{FF2B5EF4-FFF2-40B4-BE49-F238E27FC236}">
                <a16:creationId xmlns:a16="http://schemas.microsoft.com/office/drawing/2014/main" id="{76C07140-E0D8-164D-4D9A-B26BF0E13EB2}"/>
              </a:ext>
            </a:extLst>
          </p:cNvPr>
          <p:cNvSpPr txBox="1"/>
          <p:nvPr/>
        </p:nvSpPr>
        <p:spPr>
          <a:xfrm>
            <a:off x="2246540" y="5445350"/>
            <a:ext cx="3164114" cy="335754"/>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l" rtl="0">
              <a:lnSpc>
                <a:spcPct val="100000"/>
              </a:lnSpc>
              <a:spcBef>
                <a:spcPts val="0"/>
              </a:spcBef>
              <a:spcAft>
                <a:spcPts val="0"/>
              </a:spcAft>
              <a:buClr>
                <a:schemeClr val="accent1"/>
              </a:buClr>
              <a:buSzPct val="79999"/>
              <a:buFont typeface="Arial"/>
              <a:buNone/>
            </a:pPr>
            <a:r>
              <a:rPr lang="en-GB" sz="1300" dirty="0">
                <a:latin typeface="Century Schoolbook"/>
                <a:ea typeface="Century Schoolbook"/>
                <a:cs typeface="Century Schoolbook"/>
                <a:sym typeface="Century Schoolbook"/>
              </a:rPr>
              <a:t>https://contentatscale.ai/ai-content-detector/</a:t>
            </a:r>
            <a:endParaRPr dirty="0"/>
          </a:p>
        </p:txBody>
      </p:sp>
      <p:sp>
        <p:nvSpPr>
          <p:cNvPr id="12" name="Google Shape;284;p29">
            <a:extLst>
              <a:ext uri="{FF2B5EF4-FFF2-40B4-BE49-F238E27FC236}">
                <a16:creationId xmlns:a16="http://schemas.microsoft.com/office/drawing/2014/main" id="{1C1C2B6C-B31D-7A0A-6753-DAE920D63FDC}"/>
              </a:ext>
            </a:extLst>
          </p:cNvPr>
          <p:cNvSpPr txBox="1">
            <a:spLocks/>
          </p:cNvSpPr>
          <p:nvPr/>
        </p:nvSpPr>
        <p:spPr>
          <a:xfrm>
            <a:off x="6845462" y="5313523"/>
            <a:ext cx="2543467" cy="335754"/>
          </a:xfrm>
          <a:prstGeom prst="rect">
            <a:avLst/>
          </a:prstGeom>
          <a:noFill/>
          <a:ln>
            <a:noFill/>
          </a:ln>
        </p:spPr>
        <p:txBody>
          <a:bodyPr spcFirstLastPara="1" vert="horz" wrap="square" lIns="91425" tIns="45700" rIns="91425" bIns="45700" rtlCol="0" anchor="t" anchorCtr="0">
            <a:normAutofit fontScale="92500"/>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ts val="1040"/>
              <a:buFont typeface="Calibri" panose="020F0502020204030204" pitchFamily="34" charset="0"/>
              <a:buNone/>
            </a:pPr>
            <a:r>
              <a:rPr lang="en-GB" sz="1100" dirty="0">
                <a:latin typeface="Century Schoolbook" panose="02040604050505020304" pitchFamily="18" charset="0"/>
              </a:rPr>
              <a:t>https://writer.com/ai-content-detector/</a:t>
            </a:r>
          </a:p>
          <a:p>
            <a:pPr marL="0" indent="0">
              <a:lnSpc>
                <a:spcPct val="100000"/>
              </a:lnSpc>
              <a:buSzPts val="1040"/>
              <a:buFont typeface="Calibri" panose="020F0502020204030204" pitchFamily="34" charset="0"/>
              <a:buNone/>
            </a:pPr>
            <a:endParaRPr lang="en-GB" dirty="0"/>
          </a:p>
        </p:txBody>
      </p:sp>
    </p:spTree>
    <p:extLst>
      <p:ext uri="{BB962C8B-B14F-4D97-AF65-F5344CB8AC3E}">
        <p14:creationId xmlns:p14="http://schemas.microsoft.com/office/powerpoint/2010/main" val="103472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01155-0247-04F0-9A1C-2888D377A934}"/>
              </a:ext>
            </a:extLst>
          </p:cNvPr>
          <p:cNvSpPr>
            <a:spLocks noGrp="1"/>
          </p:cNvSpPr>
          <p:nvPr>
            <p:ph type="title"/>
          </p:nvPr>
        </p:nvSpPr>
        <p:spPr/>
        <p:txBody>
          <a:bodyPr/>
          <a:lstStyle/>
          <a:p>
            <a:r>
              <a:rPr lang="en-US" dirty="0"/>
              <a:t>Basic Terms</a:t>
            </a:r>
          </a:p>
        </p:txBody>
      </p:sp>
      <p:sp>
        <p:nvSpPr>
          <p:cNvPr id="7" name="Google Shape;109;p2">
            <a:extLst>
              <a:ext uri="{FF2B5EF4-FFF2-40B4-BE49-F238E27FC236}">
                <a16:creationId xmlns:a16="http://schemas.microsoft.com/office/drawing/2014/main" id="{D29A054B-CDD8-DE62-BC64-E1EE569A57DE}"/>
              </a:ext>
            </a:extLst>
          </p:cNvPr>
          <p:cNvSpPr txBox="1">
            <a:spLocks/>
          </p:cNvSpPr>
          <p:nvPr/>
        </p:nvSpPr>
        <p:spPr>
          <a:xfrm>
            <a:off x="1261872" y="1828800"/>
            <a:ext cx="3077899" cy="4351337"/>
          </a:xfrm>
          <a:prstGeom prst="rect">
            <a:avLst/>
          </a:prstGeom>
          <a:noFill/>
          <a:ln w="9525" cap="flat" cmpd="sng">
            <a:solidFill>
              <a:schemeClr val="dk1"/>
            </a:solidFill>
            <a:prstDash val="solid"/>
            <a:round/>
            <a:headEnd type="none" w="sm" len="sm"/>
            <a:tailEnd type="none" w="sm" len="sm"/>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nSpc>
                <a:spcPct val="95000"/>
              </a:lnSpc>
              <a:spcBef>
                <a:spcPts val="0"/>
              </a:spcBef>
              <a:buSzPts val="1600"/>
              <a:buFont typeface="Calibri" panose="020F0502020204030204" pitchFamily="34" charset="0"/>
              <a:buChar char="•"/>
            </a:pPr>
            <a:r>
              <a:rPr lang="en-GB" b="1" u="sng"/>
              <a:t>Artificial Intelligence </a:t>
            </a:r>
            <a:endParaRPr lang="en-GB"/>
          </a:p>
          <a:p>
            <a:pPr marL="182880" indent="-81279">
              <a:lnSpc>
                <a:spcPct val="95000"/>
              </a:lnSpc>
              <a:spcBef>
                <a:spcPts val="1600"/>
              </a:spcBef>
              <a:buSzPts val="1600"/>
              <a:buFont typeface="Calibri" panose="020F0502020204030204" pitchFamily="34" charset="0"/>
              <a:buNone/>
            </a:pPr>
            <a:endParaRPr lang="en-GB" b="1" u="sng"/>
          </a:p>
          <a:p>
            <a:pPr marL="182880" indent="-81279">
              <a:lnSpc>
                <a:spcPct val="95000"/>
              </a:lnSpc>
              <a:spcBef>
                <a:spcPts val="1600"/>
              </a:spcBef>
              <a:buSzPts val="1600"/>
              <a:buFont typeface="Calibri" panose="020F0502020204030204" pitchFamily="34" charset="0"/>
              <a:buNone/>
            </a:pPr>
            <a:endParaRPr lang="en-GB" b="1" u="sng"/>
          </a:p>
          <a:p>
            <a:pPr marL="0" indent="0">
              <a:lnSpc>
                <a:spcPct val="95000"/>
              </a:lnSpc>
              <a:spcBef>
                <a:spcPts val="1600"/>
              </a:spcBef>
              <a:buSzPts val="1600"/>
              <a:buFont typeface="Calibri" panose="020F0502020204030204" pitchFamily="34" charset="0"/>
              <a:buNone/>
            </a:pPr>
            <a:r>
              <a:rPr lang="en-GB"/>
              <a:t>Teaching Computer to think like a Human</a:t>
            </a:r>
            <a:endParaRPr lang="en-GB" dirty="0"/>
          </a:p>
        </p:txBody>
      </p:sp>
      <p:sp>
        <p:nvSpPr>
          <p:cNvPr id="8" name="Google Shape;110;p2">
            <a:extLst>
              <a:ext uri="{FF2B5EF4-FFF2-40B4-BE49-F238E27FC236}">
                <a16:creationId xmlns:a16="http://schemas.microsoft.com/office/drawing/2014/main" id="{05C8317C-5B18-5986-71A0-5DC43C16E8EA}"/>
              </a:ext>
            </a:extLst>
          </p:cNvPr>
          <p:cNvSpPr txBox="1">
            <a:spLocks/>
          </p:cNvSpPr>
          <p:nvPr/>
        </p:nvSpPr>
        <p:spPr>
          <a:xfrm>
            <a:off x="8069942" y="1828800"/>
            <a:ext cx="2537097" cy="435133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nSpc>
                <a:spcPct val="95000"/>
              </a:lnSpc>
              <a:spcBef>
                <a:spcPts val="0"/>
              </a:spcBef>
              <a:buSzPts val="1600"/>
            </a:pPr>
            <a:r>
              <a:rPr lang="en-GB" sz="2000" b="1" u="sng"/>
              <a:t>LLM (</a:t>
            </a:r>
            <a:r>
              <a:rPr lang="en-GB" sz="2000" u="sng"/>
              <a:t>Large Language Model</a:t>
            </a:r>
            <a:r>
              <a:rPr lang="en-GB" sz="2000" b="1" u="sng"/>
              <a:t>)</a:t>
            </a:r>
            <a:endParaRPr lang="en-GB"/>
          </a:p>
          <a:p>
            <a:pPr marL="0" indent="0">
              <a:lnSpc>
                <a:spcPct val="95000"/>
              </a:lnSpc>
              <a:spcBef>
                <a:spcPts val="1600"/>
              </a:spcBef>
              <a:buSzPts val="1600"/>
              <a:buFont typeface="Arial" panose="020B0604020202020204" pitchFamily="34" charset="0"/>
              <a:buNone/>
            </a:pPr>
            <a:endParaRPr lang="en-GB" sz="2000" b="1" u="sng"/>
          </a:p>
          <a:p>
            <a:pPr marL="0" indent="0">
              <a:lnSpc>
                <a:spcPct val="95000"/>
              </a:lnSpc>
              <a:spcBef>
                <a:spcPts val="1600"/>
              </a:spcBef>
              <a:buSzPts val="1600"/>
              <a:buFont typeface="Arial" panose="020B0604020202020204" pitchFamily="34" charset="0"/>
              <a:buNone/>
            </a:pPr>
            <a:r>
              <a:rPr lang="en-GB" sz="2000"/>
              <a:t>AI-Model which is capable to understand Human language </a:t>
            </a:r>
            <a:endParaRPr lang="en-GB"/>
          </a:p>
        </p:txBody>
      </p:sp>
      <p:sp>
        <p:nvSpPr>
          <p:cNvPr id="9" name="Google Shape;111;p2">
            <a:extLst>
              <a:ext uri="{FF2B5EF4-FFF2-40B4-BE49-F238E27FC236}">
                <a16:creationId xmlns:a16="http://schemas.microsoft.com/office/drawing/2014/main" id="{061C211B-9ADE-A010-9000-69C0F3EAAB87}"/>
              </a:ext>
            </a:extLst>
          </p:cNvPr>
          <p:cNvSpPr txBox="1"/>
          <p:nvPr/>
        </p:nvSpPr>
        <p:spPr>
          <a:xfrm>
            <a:off x="4936308" y="1828800"/>
            <a:ext cx="2537097" cy="435133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182880" marR="0" lvl="0" indent="-182880" algn="l" rtl="0">
              <a:lnSpc>
                <a:spcPct val="95000"/>
              </a:lnSpc>
              <a:spcBef>
                <a:spcPts val="0"/>
              </a:spcBef>
              <a:spcAft>
                <a:spcPts val="0"/>
              </a:spcAft>
              <a:buClr>
                <a:schemeClr val="accent1"/>
              </a:buClr>
              <a:buSzPts val="1600"/>
              <a:buFont typeface="Arial"/>
              <a:buChar char="•"/>
            </a:pPr>
            <a:r>
              <a:rPr lang="en-GB" sz="2000" b="1" i="0" u="sng" strike="noStrike" cap="none">
                <a:solidFill>
                  <a:schemeClr val="dk1"/>
                </a:solidFill>
                <a:latin typeface="Century Schoolbook"/>
                <a:ea typeface="Century Schoolbook"/>
                <a:cs typeface="Century Schoolbook"/>
                <a:sym typeface="Century Schoolbook"/>
              </a:rPr>
              <a:t>NLP (</a:t>
            </a:r>
            <a:r>
              <a:rPr lang="en-GB" sz="2000" b="0" i="0" u="sng" strike="noStrike" cap="none">
                <a:solidFill>
                  <a:schemeClr val="dk1"/>
                </a:solidFill>
                <a:latin typeface="Century Schoolbook"/>
                <a:ea typeface="Century Schoolbook"/>
                <a:cs typeface="Century Schoolbook"/>
                <a:sym typeface="Century Schoolbook"/>
              </a:rPr>
              <a:t>Natural Language Processing</a:t>
            </a:r>
            <a:r>
              <a:rPr lang="en-GB" sz="2000" b="1" i="0" u="sng" strike="noStrike" cap="none">
                <a:solidFill>
                  <a:schemeClr val="dk1"/>
                </a:solidFill>
                <a:latin typeface="Century Schoolbook"/>
                <a:ea typeface="Century Schoolbook"/>
                <a:cs typeface="Century Schoolbook"/>
                <a:sym typeface="Century Schoolbook"/>
              </a:rPr>
              <a:t>)</a:t>
            </a:r>
            <a:endParaRPr/>
          </a:p>
          <a:p>
            <a:pPr marL="182880" marR="0" lvl="0" indent="-81279" algn="l" rtl="0">
              <a:lnSpc>
                <a:spcPct val="95000"/>
              </a:lnSpc>
              <a:spcBef>
                <a:spcPts val="1600"/>
              </a:spcBef>
              <a:spcAft>
                <a:spcPts val="0"/>
              </a:spcAft>
              <a:buClr>
                <a:schemeClr val="accent1"/>
              </a:buClr>
              <a:buSzPts val="1600"/>
              <a:buFont typeface="Arial"/>
              <a:buNone/>
            </a:pPr>
            <a:endParaRPr sz="2000" b="1" i="0" u="sng" strike="noStrike" cap="none">
              <a:solidFill>
                <a:schemeClr val="dk1"/>
              </a:solidFill>
              <a:latin typeface="Century Schoolbook"/>
              <a:ea typeface="Century Schoolbook"/>
              <a:cs typeface="Century Schoolbook"/>
              <a:sym typeface="Century Schoolbook"/>
            </a:endParaRPr>
          </a:p>
          <a:p>
            <a:pPr marL="0" marR="0" lvl="0" indent="0" algn="l" rtl="0">
              <a:lnSpc>
                <a:spcPct val="95000"/>
              </a:lnSpc>
              <a:spcBef>
                <a:spcPts val="1600"/>
              </a:spcBef>
              <a:spcAft>
                <a:spcPts val="0"/>
              </a:spcAft>
              <a:buClr>
                <a:schemeClr val="accent1"/>
              </a:buClr>
              <a:buSzPts val="1600"/>
              <a:buFont typeface="Arial"/>
              <a:buNone/>
            </a:pPr>
            <a:r>
              <a:rPr lang="en-GB" sz="2000" b="0" i="0" u="none" strike="noStrike" cap="none">
                <a:solidFill>
                  <a:schemeClr val="dk1"/>
                </a:solidFill>
                <a:latin typeface="Century Schoolbook"/>
                <a:ea typeface="Century Schoolbook"/>
                <a:cs typeface="Century Schoolbook"/>
                <a:sym typeface="Century Schoolbook"/>
              </a:rPr>
              <a:t>Training Computer to understand Human language</a:t>
            </a:r>
            <a:endParaRPr/>
          </a:p>
        </p:txBody>
      </p:sp>
    </p:spTree>
    <p:extLst>
      <p:ext uri="{BB962C8B-B14F-4D97-AF65-F5344CB8AC3E}">
        <p14:creationId xmlns:p14="http://schemas.microsoft.com/office/powerpoint/2010/main" val="1726197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A1549F-5A00-492F-938D-8ECA9D40501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56BD98B-7973-4A1B-9C80-58755C4486D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AA74B765-042F-4DFD-AD16-C52D9F78BB7E}"/>
              </a:ext>
            </a:extLst>
          </p:cNvPr>
          <p:cNvSpPr/>
          <p:nvPr/>
        </p:nvSpPr>
        <p:spPr>
          <a:xfrm>
            <a:off x="0" y="0"/>
            <a:ext cx="12192000" cy="6857999"/>
          </a:xfrm>
          <a:prstGeom prst="rect">
            <a:avLst/>
          </a:prstGeom>
          <a:solidFill>
            <a:srgbClr val="E9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7775660-6458-40D3-B4C4-E6DB4EBD2BB7}"/>
              </a:ext>
            </a:extLst>
          </p:cNvPr>
          <p:cNvSpPr/>
          <p:nvPr/>
        </p:nvSpPr>
        <p:spPr>
          <a:xfrm>
            <a:off x="708400" y="705335"/>
            <a:ext cx="10775200" cy="5447327"/>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3C3837"/>
              </a:solidFill>
              <a:latin typeface="Roboto Condensed" panose="020B0604020202020204" charset="0"/>
              <a:ea typeface="Roboto Condensed" panose="020B0604020202020204" charset="0"/>
            </a:endParaRPr>
          </a:p>
        </p:txBody>
      </p:sp>
      <p:sp>
        <p:nvSpPr>
          <p:cNvPr id="7" name="Google Shape;279;p28">
            <a:extLst>
              <a:ext uri="{FF2B5EF4-FFF2-40B4-BE49-F238E27FC236}">
                <a16:creationId xmlns:a16="http://schemas.microsoft.com/office/drawing/2014/main" id="{3759D8CF-A259-10FB-5BDC-901E68925DB7}"/>
              </a:ext>
            </a:extLst>
          </p:cNvPr>
          <p:cNvSpPr txBox="1"/>
          <p:nvPr/>
        </p:nvSpPr>
        <p:spPr>
          <a:xfrm>
            <a:off x="2214736" y="1050064"/>
            <a:ext cx="8159548" cy="1298448"/>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D1D5DB"/>
              </a:buClr>
              <a:buSzPts val="3000"/>
              <a:buFont typeface="Arial"/>
              <a:buNone/>
            </a:pPr>
            <a:r>
              <a:rPr lang="en-GB" sz="3000" dirty="0">
                <a:latin typeface="Arial"/>
                <a:ea typeface="Arial"/>
                <a:cs typeface="Arial"/>
                <a:sym typeface="Arial"/>
              </a:rPr>
              <a:t>Issue:2</a:t>
            </a:r>
            <a:endParaRPr sz="3000" dirty="0">
              <a:latin typeface="Century Schoolbook"/>
              <a:ea typeface="Century Schoolbook"/>
              <a:cs typeface="Century Schoolbook"/>
              <a:sym typeface="Century Schoolbook"/>
            </a:endParaRPr>
          </a:p>
        </p:txBody>
      </p:sp>
      <p:sp>
        <p:nvSpPr>
          <p:cNvPr id="8" name="Google Shape;295;p30">
            <a:extLst>
              <a:ext uri="{FF2B5EF4-FFF2-40B4-BE49-F238E27FC236}">
                <a16:creationId xmlns:a16="http://schemas.microsoft.com/office/drawing/2014/main" id="{3343EBFB-DF7F-7440-E57F-98E90138AE53}"/>
              </a:ext>
            </a:extLst>
          </p:cNvPr>
          <p:cNvSpPr txBox="1">
            <a:spLocks/>
          </p:cNvSpPr>
          <p:nvPr/>
        </p:nvSpPr>
        <p:spPr>
          <a:xfrm>
            <a:off x="2214736" y="2693241"/>
            <a:ext cx="9798014" cy="1298448"/>
          </a:xfrm>
          <a:prstGeom prst="rect">
            <a:avLst/>
          </a:prstGeom>
          <a:noFill/>
          <a:ln>
            <a:noFill/>
          </a:ln>
        </p:spPr>
        <p:txBody>
          <a:bodyPr spcFirstLastPara="1" vert="horz" wrap="square" lIns="91425" tIns="45700" rIns="91425" bIns="45700" rtlCol="0" anchor="b" anchorCtr="0">
            <a:noAutofit/>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pPr>
              <a:lnSpc>
                <a:spcPct val="85000"/>
              </a:lnSpc>
              <a:spcBef>
                <a:spcPts val="0"/>
              </a:spcBef>
              <a:buClr>
                <a:srgbClr val="D1D5DB"/>
              </a:buClr>
              <a:buSzPts val="4500"/>
              <a:buFont typeface="Arial"/>
              <a:buNone/>
            </a:pPr>
            <a:r>
              <a:rPr lang="en-GB" sz="4500" dirty="0">
                <a:latin typeface="Arial"/>
                <a:ea typeface="Arial"/>
                <a:cs typeface="Arial"/>
                <a:sym typeface="Arial"/>
              </a:rPr>
              <a:t>The Challenge We Can No Longer Ignore:</a:t>
            </a:r>
            <a:endParaRPr lang="en-GB" sz="4500" dirty="0"/>
          </a:p>
        </p:txBody>
      </p:sp>
      <p:pic>
        <p:nvPicPr>
          <p:cNvPr id="9" name="Google Shape;296;p30">
            <a:extLst>
              <a:ext uri="{FF2B5EF4-FFF2-40B4-BE49-F238E27FC236}">
                <a16:creationId xmlns:a16="http://schemas.microsoft.com/office/drawing/2014/main" id="{CAB3DECF-E766-FC25-871D-7BA2F13BF297}"/>
              </a:ext>
            </a:extLst>
          </p:cNvPr>
          <p:cNvPicPr preferRelativeResize="0"/>
          <p:nvPr/>
        </p:nvPicPr>
        <p:blipFill rotWithShape="1">
          <a:blip r:embed="rId2">
            <a:alphaModFix/>
          </a:blip>
          <a:srcRect/>
          <a:stretch/>
        </p:blipFill>
        <p:spPr>
          <a:xfrm>
            <a:off x="3662438" y="4149917"/>
            <a:ext cx="5309453" cy="1783671"/>
          </a:xfrm>
          <a:prstGeom prst="rect">
            <a:avLst/>
          </a:prstGeom>
          <a:noFill/>
          <a:ln>
            <a:noFill/>
          </a:ln>
        </p:spPr>
      </p:pic>
    </p:spTree>
    <p:extLst>
      <p:ext uri="{BB962C8B-B14F-4D97-AF65-F5344CB8AC3E}">
        <p14:creationId xmlns:p14="http://schemas.microsoft.com/office/powerpoint/2010/main" val="2680624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4;p31">
            <a:extLst>
              <a:ext uri="{FF2B5EF4-FFF2-40B4-BE49-F238E27FC236}">
                <a16:creationId xmlns:a16="http://schemas.microsoft.com/office/drawing/2014/main" id="{B54FEE5F-2E88-8AB0-D27D-1EF0CD23E7C1}"/>
              </a:ext>
            </a:extLst>
          </p:cNvPr>
          <p:cNvSpPr txBox="1"/>
          <p:nvPr/>
        </p:nvSpPr>
        <p:spPr>
          <a:xfrm>
            <a:off x="482115" y="398895"/>
            <a:ext cx="8865991"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000" b="1" i="0" dirty="0">
                <a:solidFill>
                  <a:schemeClr val="dk1"/>
                </a:solidFill>
                <a:latin typeface="Arial"/>
                <a:ea typeface="Arial"/>
                <a:cs typeface="Arial"/>
                <a:sym typeface="Arial"/>
              </a:rPr>
              <a:t>GPT strictly believes that lying leads to HELL:</a:t>
            </a:r>
            <a:endParaRPr sz="3000" b="1" dirty="0">
              <a:solidFill>
                <a:schemeClr val="dk1"/>
              </a:solidFill>
              <a:latin typeface="Century Schoolbook"/>
              <a:ea typeface="Century Schoolbook"/>
              <a:cs typeface="Century Schoolbook"/>
              <a:sym typeface="Century Schoolbook"/>
            </a:endParaRPr>
          </a:p>
        </p:txBody>
      </p:sp>
      <p:pic>
        <p:nvPicPr>
          <p:cNvPr id="5" name="Google Shape;302;p31">
            <a:extLst>
              <a:ext uri="{FF2B5EF4-FFF2-40B4-BE49-F238E27FC236}">
                <a16:creationId xmlns:a16="http://schemas.microsoft.com/office/drawing/2014/main" id="{2954A371-AD7F-9AC3-D08A-70DDEFBAECC2}"/>
              </a:ext>
            </a:extLst>
          </p:cNvPr>
          <p:cNvPicPr preferRelativeResize="0"/>
          <p:nvPr/>
        </p:nvPicPr>
        <p:blipFill rotWithShape="1">
          <a:blip r:embed="rId2">
            <a:alphaModFix/>
          </a:blip>
          <a:srcRect/>
          <a:stretch/>
        </p:blipFill>
        <p:spPr>
          <a:xfrm>
            <a:off x="1385206" y="1588531"/>
            <a:ext cx="7962900" cy="2457450"/>
          </a:xfrm>
          <a:prstGeom prst="rect">
            <a:avLst/>
          </a:prstGeom>
          <a:noFill/>
          <a:ln>
            <a:noFill/>
          </a:ln>
        </p:spPr>
      </p:pic>
      <p:pic>
        <p:nvPicPr>
          <p:cNvPr id="6" name="Google Shape;303;p31">
            <a:extLst>
              <a:ext uri="{FF2B5EF4-FFF2-40B4-BE49-F238E27FC236}">
                <a16:creationId xmlns:a16="http://schemas.microsoft.com/office/drawing/2014/main" id="{668D3FF5-7ECA-DE98-D8B0-DC6BC2D572C8}"/>
              </a:ext>
            </a:extLst>
          </p:cNvPr>
          <p:cNvPicPr preferRelativeResize="0"/>
          <p:nvPr/>
        </p:nvPicPr>
        <p:blipFill rotWithShape="1">
          <a:blip r:embed="rId3">
            <a:alphaModFix/>
          </a:blip>
          <a:srcRect/>
          <a:stretch/>
        </p:blipFill>
        <p:spPr>
          <a:xfrm>
            <a:off x="1385206" y="4045981"/>
            <a:ext cx="7962900" cy="2132693"/>
          </a:xfrm>
          <a:prstGeom prst="rect">
            <a:avLst/>
          </a:prstGeom>
          <a:noFill/>
          <a:ln>
            <a:noFill/>
          </a:ln>
        </p:spPr>
      </p:pic>
    </p:spTree>
    <p:extLst>
      <p:ext uri="{BB962C8B-B14F-4D97-AF65-F5344CB8AC3E}">
        <p14:creationId xmlns:p14="http://schemas.microsoft.com/office/powerpoint/2010/main" val="3968060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A1549F-5A00-492F-938D-8ECA9D40501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56BD98B-7973-4A1B-9C80-58755C4486D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AA74B765-042F-4DFD-AD16-C52D9F78BB7E}"/>
              </a:ext>
            </a:extLst>
          </p:cNvPr>
          <p:cNvSpPr/>
          <p:nvPr/>
        </p:nvSpPr>
        <p:spPr>
          <a:xfrm>
            <a:off x="0" y="0"/>
            <a:ext cx="12192000" cy="6857999"/>
          </a:xfrm>
          <a:prstGeom prst="rect">
            <a:avLst/>
          </a:prstGeom>
          <a:solidFill>
            <a:srgbClr val="E9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7775660-6458-40D3-B4C4-E6DB4EBD2BB7}"/>
              </a:ext>
            </a:extLst>
          </p:cNvPr>
          <p:cNvSpPr/>
          <p:nvPr/>
        </p:nvSpPr>
        <p:spPr>
          <a:xfrm>
            <a:off x="708400" y="705335"/>
            <a:ext cx="10775200" cy="5447327"/>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3C3837"/>
              </a:solidFill>
              <a:latin typeface="Roboto Condensed" panose="020B0604020202020204" charset="0"/>
              <a:ea typeface="Roboto Condensed" panose="020B0604020202020204" charset="0"/>
            </a:endParaRPr>
          </a:p>
        </p:txBody>
      </p:sp>
      <p:sp>
        <p:nvSpPr>
          <p:cNvPr id="6" name="Google Shape;309;p32">
            <a:extLst>
              <a:ext uri="{FF2B5EF4-FFF2-40B4-BE49-F238E27FC236}">
                <a16:creationId xmlns:a16="http://schemas.microsoft.com/office/drawing/2014/main" id="{711E0A0F-CE85-C83D-9B85-CD06FE8A79BC}"/>
              </a:ext>
            </a:extLst>
          </p:cNvPr>
          <p:cNvSpPr txBox="1">
            <a:spLocks/>
          </p:cNvSpPr>
          <p:nvPr/>
        </p:nvSpPr>
        <p:spPr>
          <a:xfrm>
            <a:off x="2318657" y="1734775"/>
            <a:ext cx="8613322" cy="2032907"/>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pPr>
              <a:lnSpc>
                <a:spcPct val="85000"/>
              </a:lnSpc>
              <a:spcBef>
                <a:spcPts val="0"/>
              </a:spcBef>
              <a:buClr>
                <a:srgbClr val="D1D5DB"/>
              </a:buClr>
              <a:buSzPts val="7200"/>
              <a:buFont typeface="Arial"/>
              <a:buNone/>
            </a:pPr>
            <a:r>
              <a:rPr lang="en-GB" sz="7200" dirty="0">
                <a:latin typeface="Arial"/>
                <a:ea typeface="Arial"/>
                <a:cs typeface="Arial"/>
                <a:sym typeface="Arial"/>
              </a:rPr>
              <a:t>Solve it in a Snap!!</a:t>
            </a:r>
            <a:endParaRPr lang="en-GB" sz="7200" dirty="0"/>
          </a:p>
        </p:txBody>
      </p:sp>
    </p:spTree>
    <p:extLst>
      <p:ext uri="{BB962C8B-B14F-4D97-AF65-F5344CB8AC3E}">
        <p14:creationId xmlns:p14="http://schemas.microsoft.com/office/powerpoint/2010/main" val="2547938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14;p33">
            <a:extLst>
              <a:ext uri="{FF2B5EF4-FFF2-40B4-BE49-F238E27FC236}">
                <a16:creationId xmlns:a16="http://schemas.microsoft.com/office/drawing/2014/main" id="{F53701EA-1032-48C7-0CA9-39B9C62759F1}"/>
              </a:ext>
            </a:extLst>
          </p:cNvPr>
          <p:cNvPicPr preferRelativeResize="0"/>
          <p:nvPr/>
        </p:nvPicPr>
        <p:blipFill rotWithShape="1">
          <a:blip r:embed="rId2">
            <a:alphaModFix/>
          </a:blip>
          <a:srcRect/>
          <a:stretch/>
        </p:blipFill>
        <p:spPr>
          <a:xfrm>
            <a:off x="2110014" y="2349841"/>
            <a:ext cx="8163399" cy="2781435"/>
          </a:xfrm>
          <a:prstGeom prst="rect">
            <a:avLst/>
          </a:prstGeom>
          <a:noFill/>
          <a:ln>
            <a:noFill/>
          </a:ln>
        </p:spPr>
      </p:pic>
      <p:sp>
        <p:nvSpPr>
          <p:cNvPr id="5" name="Google Shape;315;p33">
            <a:extLst>
              <a:ext uri="{FF2B5EF4-FFF2-40B4-BE49-F238E27FC236}">
                <a16:creationId xmlns:a16="http://schemas.microsoft.com/office/drawing/2014/main" id="{9B916A38-ADBD-9DDC-9C06-3245EE3A7993}"/>
              </a:ext>
            </a:extLst>
          </p:cNvPr>
          <p:cNvSpPr txBox="1"/>
          <p:nvPr/>
        </p:nvSpPr>
        <p:spPr>
          <a:xfrm>
            <a:off x="682623" y="445548"/>
            <a:ext cx="3881211"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solidFill>
                  <a:schemeClr val="dk1"/>
                </a:solidFill>
                <a:latin typeface="Century Schoolbook"/>
                <a:ea typeface="Century Schoolbook"/>
                <a:cs typeface="Century Schoolbook"/>
                <a:sym typeface="Century Schoolbook"/>
              </a:rPr>
              <a:t>GPT Generated Text</a:t>
            </a:r>
            <a:endParaRPr dirty="0"/>
          </a:p>
        </p:txBody>
      </p:sp>
    </p:spTree>
    <p:extLst>
      <p:ext uri="{BB962C8B-B14F-4D97-AF65-F5344CB8AC3E}">
        <p14:creationId xmlns:p14="http://schemas.microsoft.com/office/powerpoint/2010/main" val="65342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320;p34">
            <a:extLst>
              <a:ext uri="{FF2B5EF4-FFF2-40B4-BE49-F238E27FC236}">
                <a16:creationId xmlns:a16="http://schemas.microsoft.com/office/drawing/2014/main" id="{E657D8B6-E559-A33C-5B7A-D1211AE8E008}"/>
              </a:ext>
            </a:extLst>
          </p:cNvPr>
          <p:cNvPicPr preferRelativeResize="0"/>
          <p:nvPr/>
        </p:nvPicPr>
        <p:blipFill rotWithShape="1">
          <a:blip r:embed="rId2">
            <a:alphaModFix/>
          </a:blip>
          <a:srcRect/>
          <a:stretch/>
        </p:blipFill>
        <p:spPr>
          <a:xfrm>
            <a:off x="2083708" y="1895701"/>
            <a:ext cx="7392925" cy="3300413"/>
          </a:xfrm>
          <a:prstGeom prst="rect">
            <a:avLst/>
          </a:prstGeom>
          <a:noFill/>
          <a:ln>
            <a:noFill/>
          </a:ln>
        </p:spPr>
      </p:pic>
      <p:sp>
        <p:nvSpPr>
          <p:cNvPr id="4" name="Google Shape;321;p34">
            <a:extLst>
              <a:ext uri="{FF2B5EF4-FFF2-40B4-BE49-F238E27FC236}">
                <a16:creationId xmlns:a16="http://schemas.microsoft.com/office/drawing/2014/main" id="{58B9F986-2F83-679E-FCCE-E0636DFAD8A1}"/>
              </a:ext>
            </a:extLst>
          </p:cNvPr>
          <p:cNvSpPr txBox="1"/>
          <p:nvPr/>
        </p:nvSpPr>
        <p:spPr>
          <a:xfrm>
            <a:off x="635001" y="493627"/>
            <a:ext cx="15385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chemeClr val="dk1"/>
                </a:solidFill>
                <a:latin typeface="Century Schoolbook"/>
                <a:ea typeface="Century Schoolbook"/>
                <a:cs typeface="Century Schoolbook"/>
                <a:sym typeface="Century Schoolbook"/>
              </a:rPr>
              <a:t>Prompt_1</a:t>
            </a:r>
            <a:endParaRPr dirty="0"/>
          </a:p>
        </p:txBody>
      </p:sp>
    </p:spTree>
    <p:extLst>
      <p:ext uri="{BB962C8B-B14F-4D97-AF65-F5344CB8AC3E}">
        <p14:creationId xmlns:p14="http://schemas.microsoft.com/office/powerpoint/2010/main" val="2372110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21;p34">
            <a:extLst>
              <a:ext uri="{FF2B5EF4-FFF2-40B4-BE49-F238E27FC236}">
                <a16:creationId xmlns:a16="http://schemas.microsoft.com/office/drawing/2014/main" id="{58B9F986-2F83-679E-FCCE-E0636DFAD8A1}"/>
              </a:ext>
            </a:extLst>
          </p:cNvPr>
          <p:cNvSpPr txBox="1"/>
          <p:nvPr/>
        </p:nvSpPr>
        <p:spPr>
          <a:xfrm>
            <a:off x="635001" y="493627"/>
            <a:ext cx="15385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chemeClr val="dk1"/>
                </a:solidFill>
                <a:latin typeface="Century Schoolbook"/>
                <a:ea typeface="Century Schoolbook"/>
                <a:cs typeface="Century Schoolbook"/>
                <a:sym typeface="Century Schoolbook"/>
              </a:rPr>
              <a:t>Prompt_2</a:t>
            </a:r>
            <a:endParaRPr dirty="0"/>
          </a:p>
        </p:txBody>
      </p:sp>
      <p:pic>
        <p:nvPicPr>
          <p:cNvPr id="2" name="Google Shape;326;p35">
            <a:extLst>
              <a:ext uri="{FF2B5EF4-FFF2-40B4-BE49-F238E27FC236}">
                <a16:creationId xmlns:a16="http://schemas.microsoft.com/office/drawing/2014/main" id="{CC243E59-3DD4-6165-359F-40F2D5640161}"/>
              </a:ext>
            </a:extLst>
          </p:cNvPr>
          <p:cNvPicPr preferRelativeResize="0"/>
          <p:nvPr/>
        </p:nvPicPr>
        <p:blipFill rotWithShape="1">
          <a:blip r:embed="rId2">
            <a:alphaModFix/>
          </a:blip>
          <a:srcRect/>
          <a:stretch/>
        </p:blipFill>
        <p:spPr>
          <a:xfrm>
            <a:off x="3240087" y="1418603"/>
            <a:ext cx="6867525" cy="5133975"/>
          </a:xfrm>
          <a:prstGeom prst="rect">
            <a:avLst/>
          </a:prstGeom>
          <a:noFill/>
          <a:ln>
            <a:noFill/>
          </a:ln>
        </p:spPr>
      </p:pic>
      <p:sp>
        <p:nvSpPr>
          <p:cNvPr id="5" name="Google Shape;328;p35">
            <a:extLst>
              <a:ext uri="{FF2B5EF4-FFF2-40B4-BE49-F238E27FC236}">
                <a16:creationId xmlns:a16="http://schemas.microsoft.com/office/drawing/2014/main" id="{ED502A4A-7D39-1D24-5B48-2C657A8B43F7}"/>
              </a:ext>
            </a:extLst>
          </p:cNvPr>
          <p:cNvSpPr txBox="1"/>
          <p:nvPr/>
        </p:nvSpPr>
        <p:spPr>
          <a:xfrm>
            <a:off x="283937" y="1859339"/>
            <a:ext cx="2517321" cy="313932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Century Schoolbook"/>
              <a:buChar char="-"/>
            </a:pPr>
            <a:r>
              <a:rPr lang="en-GB" sz="1800" dirty="0">
                <a:solidFill>
                  <a:schemeClr val="dk1"/>
                </a:solidFill>
                <a:latin typeface="Century Schoolbook"/>
                <a:ea typeface="Century Schoolbook"/>
                <a:cs typeface="Century Schoolbook"/>
                <a:sym typeface="Century Schoolbook"/>
              </a:rPr>
              <a:t>Add few self written lines in the paragraph anywhere in the middle, start and end. </a:t>
            </a:r>
            <a:endParaRPr dirty="0"/>
          </a:p>
          <a:p>
            <a:pPr marL="285750" marR="0" lvl="0" indent="-171450" algn="l" rtl="0">
              <a:spcBef>
                <a:spcPts val="0"/>
              </a:spcBef>
              <a:spcAft>
                <a:spcPts val="0"/>
              </a:spcAft>
              <a:buClr>
                <a:schemeClr val="dk1"/>
              </a:buClr>
              <a:buSzPts val="1800"/>
              <a:buFont typeface="Century Schoolbook"/>
              <a:buNone/>
            </a:pPr>
            <a:endParaRPr sz="1800" dirty="0">
              <a:solidFill>
                <a:schemeClr val="dk1"/>
              </a:solidFill>
              <a:latin typeface="Century Schoolbook"/>
              <a:ea typeface="Century Schoolbook"/>
              <a:cs typeface="Century Schoolbook"/>
              <a:sym typeface="Century Schoolbook"/>
            </a:endParaRPr>
          </a:p>
          <a:p>
            <a:pPr marL="285750" marR="0" lvl="0" indent="-285750" algn="l" rtl="0">
              <a:spcBef>
                <a:spcPts val="0"/>
              </a:spcBef>
              <a:spcAft>
                <a:spcPts val="0"/>
              </a:spcAft>
              <a:buClr>
                <a:schemeClr val="dk1"/>
              </a:buClr>
              <a:buSzPts val="1800"/>
              <a:buFont typeface="Century Schoolbook"/>
              <a:buChar char="-"/>
            </a:pPr>
            <a:r>
              <a:rPr lang="en-GB" sz="1800" dirty="0">
                <a:solidFill>
                  <a:schemeClr val="dk1"/>
                </a:solidFill>
                <a:latin typeface="Century Schoolbook"/>
                <a:ea typeface="Century Schoolbook"/>
                <a:cs typeface="Century Schoolbook"/>
                <a:sym typeface="Century Schoolbook"/>
              </a:rPr>
              <a:t>By doing this you wont need to rephrase it.</a:t>
            </a:r>
            <a:endParaRPr dirty="0"/>
          </a:p>
          <a:p>
            <a:pPr marL="285750" marR="0" lvl="0" indent="-171450" algn="l" rtl="0">
              <a:spcBef>
                <a:spcPts val="0"/>
              </a:spcBef>
              <a:spcAft>
                <a:spcPts val="0"/>
              </a:spcAft>
              <a:buClr>
                <a:schemeClr val="dk1"/>
              </a:buClr>
              <a:buSzPts val="1800"/>
              <a:buFont typeface="Century Schoolbook"/>
              <a:buNone/>
            </a:pPr>
            <a:endParaRPr sz="1800" dirty="0">
              <a:solidFill>
                <a:schemeClr val="dk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3429901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A1549F-5A00-492F-938D-8ECA9D40501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56BD98B-7973-4A1B-9C80-58755C4486D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AA74B765-042F-4DFD-AD16-C52D9F78BB7E}"/>
              </a:ext>
            </a:extLst>
          </p:cNvPr>
          <p:cNvSpPr/>
          <p:nvPr/>
        </p:nvSpPr>
        <p:spPr>
          <a:xfrm>
            <a:off x="0" y="0"/>
            <a:ext cx="12192000" cy="6857999"/>
          </a:xfrm>
          <a:prstGeom prst="rect">
            <a:avLst/>
          </a:prstGeom>
          <a:solidFill>
            <a:srgbClr val="E9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7775660-6458-40D3-B4C4-E6DB4EBD2BB7}"/>
              </a:ext>
            </a:extLst>
          </p:cNvPr>
          <p:cNvSpPr/>
          <p:nvPr/>
        </p:nvSpPr>
        <p:spPr>
          <a:xfrm>
            <a:off x="708400" y="705335"/>
            <a:ext cx="10775200" cy="5447327"/>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3C3837"/>
              </a:solidFill>
              <a:latin typeface="Roboto Condensed" panose="020B0604020202020204" charset="0"/>
              <a:ea typeface="Roboto Condensed" panose="020B0604020202020204" charset="0"/>
            </a:endParaRPr>
          </a:p>
        </p:txBody>
      </p:sp>
      <p:sp>
        <p:nvSpPr>
          <p:cNvPr id="7" name="Google Shape;335;p36">
            <a:extLst>
              <a:ext uri="{FF2B5EF4-FFF2-40B4-BE49-F238E27FC236}">
                <a16:creationId xmlns:a16="http://schemas.microsoft.com/office/drawing/2014/main" id="{C79C8B4F-F968-BEF7-32E5-D7D93F013AC5}"/>
              </a:ext>
            </a:extLst>
          </p:cNvPr>
          <p:cNvSpPr txBox="1">
            <a:spLocks/>
          </p:cNvSpPr>
          <p:nvPr/>
        </p:nvSpPr>
        <p:spPr>
          <a:xfrm>
            <a:off x="1262063" y="1446350"/>
            <a:ext cx="9418637" cy="3354250"/>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pPr>
              <a:lnSpc>
                <a:spcPct val="85000"/>
              </a:lnSpc>
              <a:spcBef>
                <a:spcPts val="0"/>
              </a:spcBef>
              <a:buClr>
                <a:schemeClr val="lt1"/>
              </a:buClr>
              <a:buSzPts val="5000"/>
              <a:buFont typeface="Century Schoolbook"/>
              <a:buNone/>
            </a:pPr>
            <a:r>
              <a:rPr lang="en-GB" sz="5000" dirty="0">
                <a:latin typeface="Century Schoolbook" panose="02040604050505020304" pitchFamily="18" charset="0"/>
              </a:rPr>
              <a:t>2</a:t>
            </a:r>
            <a:br>
              <a:rPr lang="en-GB" sz="5000" dirty="0">
                <a:latin typeface="Century Schoolbook" panose="02040604050505020304" pitchFamily="18" charset="0"/>
              </a:rPr>
            </a:br>
            <a:br>
              <a:rPr lang="en-GB" sz="5000" dirty="0">
                <a:latin typeface="Century Schoolbook" panose="02040604050505020304" pitchFamily="18" charset="0"/>
              </a:rPr>
            </a:br>
            <a:br>
              <a:rPr lang="en-GB" sz="5000" dirty="0">
                <a:latin typeface="Century Schoolbook" panose="02040604050505020304" pitchFamily="18" charset="0"/>
              </a:rPr>
            </a:br>
            <a:r>
              <a:rPr lang="en-GB" sz="5000" dirty="0">
                <a:latin typeface="Century Schoolbook" panose="02040604050505020304" pitchFamily="18" charset="0"/>
              </a:rPr>
              <a:t>Prompt Engineering, a Career</a:t>
            </a:r>
          </a:p>
        </p:txBody>
      </p:sp>
      <p:sp>
        <p:nvSpPr>
          <p:cNvPr id="8" name="Google Shape;334;p36">
            <a:extLst>
              <a:ext uri="{FF2B5EF4-FFF2-40B4-BE49-F238E27FC236}">
                <a16:creationId xmlns:a16="http://schemas.microsoft.com/office/drawing/2014/main" id="{C125E8C2-2A81-2DAD-67F5-A77D38C05673}"/>
              </a:ext>
            </a:extLst>
          </p:cNvPr>
          <p:cNvSpPr txBox="1">
            <a:spLocks/>
          </p:cNvSpPr>
          <p:nvPr/>
        </p:nvSpPr>
        <p:spPr>
          <a:xfrm>
            <a:off x="1262063" y="4898555"/>
            <a:ext cx="9418320" cy="801733"/>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1760"/>
              <a:buFont typeface="Calibri" panose="020F0502020204030204" pitchFamily="34" charset="0"/>
              <a:buNone/>
            </a:pPr>
            <a:r>
              <a:rPr lang="en-GB" sz="2200" dirty="0">
                <a:latin typeface="Century Schoolbook" panose="02040604050505020304" pitchFamily="18" charset="0"/>
              </a:rPr>
              <a:t>And we call them </a:t>
            </a:r>
            <a:r>
              <a:rPr lang="en-GB" sz="2200" b="1" dirty="0">
                <a:latin typeface="Century Schoolbook" panose="02040604050505020304" pitchFamily="18" charset="0"/>
              </a:rPr>
              <a:t>PROMPT ENGINEERS</a:t>
            </a:r>
            <a:endParaRPr lang="en-GB" sz="2200" dirty="0">
              <a:latin typeface="Century Schoolbook" panose="02040604050505020304" pitchFamily="18" charset="0"/>
            </a:endParaRPr>
          </a:p>
        </p:txBody>
      </p:sp>
    </p:spTree>
    <p:extLst>
      <p:ext uri="{BB962C8B-B14F-4D97-AF65-F5344CB8AC3E}">
        <p14:creationId xmlns:p14="http://schemas.microsoft.com/office/powerpoint/2010/main" val="3714379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0;p37">
            <a:extLst>
              <a:ext uri="{FF2B5EF4-FFF2-40B4-BE49-F238E27FC236}">
                <a16:creationId xmlns:a16="http://schemas.microsoft.com/office/drawing/2014/main" id="{BA9FAF28-7165-484F-2FEC-D18B6ECE58A0}"/>
              </a:ext>
            </a:extLst>
          </p:cNvPr>
          <p:cNvSpPr txBox="1">
            <a:spLocks/>
          </p:cNvSpPr>
          <p:nvPr/>
        </p:nvSpPr>
        <p:spPr>
          <a:xfrm>
            <a:off x="1237378" y="1963963"/>
            <a:ext cx="9915035" cy="2289629"/>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pPr>
              <a:lnSpc>
                <a:spcPct val="85000"/>
              </a:lnSpc>
              <a:spcBef>
                <a:spcPts val="0"/>
              </a:spcBef>
              <a:buClr>
                <a:schemeClr val="dk1"/>
              </a:buClr>
              <a:buSzPts val="5500"/>
              <a:buFont typeface="Century Schoolbook"/>
              <a:buNone/>
            </a:pPr>
            <a:r>
              <a:rPr lang="en-GB" sz="5500" dirty="0">
                <a:latin typeface="Century Schoolbook" panose="02040604050505020304" pitchFamily="18" charset="0"/>
              </a:rPr>
              <a:t>Dramatic increase in demand of Prompt Engineers!</a:t>
            </a:r>
            <a:endParaRPr lang="en-GB" dirty="0">
              <a:latin typeface="Century Schoolbook" panose="02040604050505020304" pitchFamily="18" charset="0"/>
            </a:endParaRPr>
          </a:p>
        </p:txBody>
      </p:sp>
      <p:sp>
        <p:nvSpPr>
          <p:cNvPr id="5" name="Google Shape;341;p37">
            <a:extLst>
              <a:ext uri="{FF2B5EF4-FFF2-40B4-BE49-F238E27FC236}">
                <a16:creationId xmlns:a16="http://schemas.microsoft.com/office/drawing/2014/main" id="{D551A67F-F65C-F8E8-3B05-F1BCE3209982}"/>
              </a:ext>
            </a:extLst>
          </p:cNvPr>
          <p:cNvSpPr txBox="1">
            <a:spLocks/>
          </p:cNvSpPr>
          <p:nvPr/>
        </p:nvSpPr>
        <p:spPr>
          <a:xfrm>
            <a:off x="1294529" y="4351564"/>
            <a:ext cx="9418320" cy="1412422"/>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1760"/>
              <a:buFont typeface="Calibri" panose="020F0502020204030204" pitchFamily="34" charset="0"/>
              <a:buNone/>
            </a:pPr>
            <a:r>
              <a:rPr lang="en-GB"/>
              <a:t>WHY???</a:t>
            </a:r>
            <a:endParaRPr lang="en-GB" dirty="0"/>
          </a:p>
        </p:txBody>
      </p:sp>
    </p:spTree>
    <p:extLst>
      <p:ext uri="{BB962C8B-B14F-4D97-AF65-F5344CB8AC3E}">
        <p14:creationId xmlns:p14="http://schemas.microsoft.com/office/powerpoint/2010/main" val="16364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48;p38">
            <a:extLst>
              <a:ext uri="{FF2B5EF4-FFF2-40B4-BE49-F238E27FC236}">
                <a16:creationId xmlns:a16="http://schemas.microsoft.com/office/drawing/2014/main" id="{2794966D-D6BD-851C-DADF-0139AEA30AD4}"/>
              </a:ext>
            </a:extLst>
          </p:cNvPr>
          <p:cNvSpPr txBox="1"/>
          <p:nvPr/>
        </p:nvSpPr>
        <p:spPr>
          <a:xfrm>
            <a:off x="503466" y="1487715"/>
            <a:ext cx="3937905"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b="1" dirty="0">
                <a:solidFill>
                  <a:schemeClr val="dk1"/>
                </a:solidFill>
                <a:latin typeface="Century Schoolbook"/>
                <a:ea typeface="Century Schoolbook"/>
                <a:cs typeface="Century Schoolbook"/>
                <a:sym typeface="Century Schoolbook"/>
              </a:rPr>
              <a:t>Companies Are Replacing Employees With ChatGPT?</a:t>
            </a:r>
            <a:endParaRPr dirty="0"/>
          </a:p>
        </p:txBody>
      </p:sp>
      <p:sp>
        <p:nvSpPr>
          <p:cNvPr id="6" name="Google Shape;347;p38">
            <a:extLst>
              <a:ext uri="{FF2B5EF4-FFF2-40B4-BE49-F238E27FC236}">
                <a16:creationId xmlns:a16="http://schemas.microsoft.com/office/drawing/2014/main" id="{F7A3BB5A-C739-747C-2F14-6A345453CDB8}"/>
              </a:ext>
            </a:extLst>
          </p:cNvPr>
          <p:cNvSpPr txBox="1"/>
          <p:nvPr/>
        </p:nvSpPr>
        <p:spPr>
          <a:xfrm>
            <a:off x="503466" y="2490826"/>
            <a:ext cx="4122510" cy="287945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800" dirty="0">
                <a:solidFill>
                  <a:schemeClr val="dk1"/>
                </a:solidFill>
                <a:latin typeface="Century Schoolbook"/>
                <a:ea typeface="Century Schoolbook"/>
                <a:cs typeface="Century Schoolbook"/>
                <a:sym typeface="Century Schoolbook"/>
              </a:rPr>
              <a:t>A </a:t>
            </a:r>
            <a:r>
              <a:rPr lang="en-GB" sz="1800" b="1" dirty="0">
                <a:solidFill>
                  <a:schemeClr val="dk1"/>
                </a:solidFill>
                <a:latin typeface="Century Schoolbook"/>
                <a:ea typeface="Century Schoolbook"/>
                <a:cs typeface="Century Schoolbook"/>
                <a:sym typeface="Century Schoolbook"/>
              </a:rPr>
              <a:t>survey</a:t>
            </a:r>
            <a:r>
              <a:rPr lang="en-GB" sz="1800" dirty="0">
                <a:solidFill>
                  <a:schemeClr val="dk1"/>
                </a:solidFill>
                <a:latin typeface="Century Schoolbook"/>
                <a:ea typeface="Century Schoolbook"/>
                <a:cs typeface="Century Schoolbook"/>
                <a:sym typeface="Century Schoolbook"/>
              </a:rPr>
              <a:t> was conducted by job advice platform </a:t>
            </a:r>
            <a:r>
              <a:rPr lang="en-GB" sz="1800" u="sng" dirty="0">
                <a:solidFill>
                  <a:schemeClr val="dk1"/>
                </a:solidFill>
                <a:latin typeface="Century Schoolbook"/>
                <a:ea typeface="Century Schoolbook"/>
                <a:cs typeface="Century Schoolbook"/>
                <a:sym typeface="Century Schoolbook"/>
              </a:rPr>
              <a:t>Resumebuilder.com</a:t>
            </a:r>
            <a:r>
              <a:rPr lang="en-GB" sz="1800" dirty="0">
                <a:solidFill>
                  <a:schemeClr val="dk1"/>
                </a:solidFill>
                <a:latin typeface="Century Schoolbook"/>
                <a:ea typeface="Century Schoolbook"/>
                <a:cs typeface="Century Schoolbook"/>
                <a:sym typeface="Century Schoolbook"/>
              </a:rPr>
              <a:t>, which surveyed 1,000 business leaders who either use or plan to use ChatGPT.</a:t>
            </a:r>
            <a:endParaRPr dirty="0"/>
          </a:p>
          <a:p>
            <a:pPr marL="0" marR="0" lvl="0" indent="0" algn="just" rtl="0">
              <a:spcBef>
                <a:spcPts val="0"/>
              </a:spcBef>
              <a:spcAft>
                <a:spcPts val="0"/>
              </a:spcAft>
              <a:buNone/>
            </a:pPr>
            <a:r>
              <a:rPr lang="en-GB" sz="1800" u="sng" dirty="0">
                <a:solidFill>
                  <a:schemeClr val="dk1"/>
                </a:solidFill>
                <a:latin typeface="Century Schoolbook"/>
                <a:ea typeface="Century Schoolbook"/>
                <a:cs typeface="Century Schoolbook"/>
                <a:sym typeface="Century Schoolbook"/>
              </a:rPr>
              <a:t>Report: </a:t>
            </a:r>
            <a:r>
              <a:rPr lang="en-GB" sz="1800" b="1" dirty="0">
                <a:solidFill>
                  <a:schemeClr val="dk1"/>
                </a:solidFill>
                <a:latin typeface="Century Schoolbook"/>
                <a:ea typeface="Century Schoolbook"/>
                <a:cs typeface="Century Schoolbook"/>
                <a:sym typeface="Century Schoolbook"/>
              </a:rPr>
              <a:t>48% of respondents saved over $50,000, and 11% saved over $100,000. </a:t>
            </a:r>
            <a:endParaRPr dirty="0"/>
          </a:p>
          <a:p>
            <a:pPr marL="0" marR="0" lvl="0" indent="0" algn="just" rtl="0">
              <a:spcBef>
                <a:spcPts val="0"/>
              </a:spcBef>
              <a:spcAft>
                <a:spcPts val="0"/>
              </a:spcAft>
              <a:buNone/>
            </a:pPr>
            <a:endParaRPr sz="1800" dirty="0">
              <a:solidFill>
                <a:schemeClr val="dk1"/>
              </a:solidFill>
              <a:latin typeface="Century Schoolbook"/>
              <a:ea typeface="Century Schoolbook"/>
              <a:cs typeface="Century Schoolbook"/>
              <a:sym typeface="Century Schoolbook"/>
            </a:endParaRPr>
          </a:p>
          <a:p>
            <a:pPr marL="0" marR="0" lvl="0" indent="0" algn="just" rtl="0">
              <a:spcBef>
                <a:spcPts val="0"/>
              </a:spcBef>
              <a:spcAft>
                <a:spcPts val="0"/>
              </a:spcAft>
              <a:buNone/>
            </a:pPr>
            <a:endParaRPr sz="1800" dirty="0">
              <a:solidFill>
                <a:schemeClr val="dk1"/>
              </a:solidFill>
              <a:latin typeface="Century Schoolbook"/>
              <a:ea typeface="Century Schoolbook"/>
              <a:cs typeface="Century Schoolbook"/>
              <a:sym typeface="Century Schoolbook"/>
            </a:endParaRPr>
          </a:p>
        </p:txBody>
      </p:sp>
      <p:pic>
        <p:nvPicPr>
          <p:cNvPr id="7" name="Google Shape;346;p38" descr="chat gpt replacing employees">
            <a:extLst>
              <a:ext uri="{FF2B5EF4-FFF2-40B4-BE49-F238E27FC236}">
                <a16:creationId xmlns:a16="http://schemas.microsoft.com/office/drawing/2014/main" id="{5E8B497E-9C8E-DBEE-072C-17DE3D1CC275}"/>
              </a:ext>
            </a:extLst>
          </p:cNvPr>
          <p:cNvPicPr preferRelativeResize="0"/>
          <p:nvPr/>
        </p:nvPicPr>
        <p:blipFill rotWithShape="1">
          <a:blip r:embed="rId2">
            <a:alphaModFix/>
          </a:blip>
          <a:srcRect/>
          <a:stretch/>
        </p:blipFill>
        <p:spPr>
          <a:xfrm>
            <a:off x="5743576" y="1240123"/>
            <a:ext cx="6100082" cy="4564684"/>
          </a:xfrm>
          <a:prstGeom prst="rect">
            <a:avLst/>
          </a:prstGeom>
          <a:noFill/>
          <a:ln w="9525" cap="flat" cmpd="sng">
            <a:solidFill>
              <a:schemeClr val="dk1"/>
            </a:solidFill>
            <a:prstDash val="solid"/>
            <a:round/>
            <a:headEnd type="none" w="sm" len="sm"/>
            <a:tailEnd type="none" w="sm" len="sm"/>
          </a:ln>
        </p:spPr>
      </p:pic>
      <p:sp>
        <p:nvSpPr>
          <p:cNvPr id="8" name="Google Shape;349;p38">
            <a:extLst>
              <a:ext uri="{FF2B5EF4-FFF2-40B4-BE49-F238E27FC236}">
                <a16:creationId xmlns:a16="http://schemas.microsoft.com/office/drawing/2014/main" id="{6E25B344-1A2A-0AF0-2653-5B50EFCFE953}"/>
              </a:ext>
            </a:extLst>
          </p:cNvPr>
          <p:cNvSpPr txBox="1"/>
          <p:nvPr/>
        </p:nvSpPr>
        <p:spPr>
          <a:xfrm>
            <a:off x="6466116" y="5804807"/>
            <a:ext cx="41801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u="sng" dirty="0">
                <a:solidFill>
                  <a:schemeClr val="dk1"/>
                </a:solidFill>
                <a:latin typeface="Century Schoolbook"/>
                <a:ea typeface="Century Schoolbook"/>
                <a:cs typeface="Century Schoolbook"/>
                <a:sym typeface="Century Schoolbook"/>
                <a:hlinkClick r:id="rId3">
                  <a:extLst>
                    <a:ext uri="{A12FA001-AC4F-418D-AE19-62706E023703}">
                      <ahyp:hlinkClr xmlns:ahyp="http://schemas.microsoft.com/office/drawing/2018/hyperlinkcolor" val="tx"/>
                    </a:ext>
                  </a:extLst>
                </a:hlinkClick>
              </a:rPr>
              <a:t>https://www.theinsaneapp.com/2023/02/chatgpt-replacing-humans.html</a:t>
            </a:r>
            <a:endParaRPr sz="1800" dirty="0">
              <a:solidFill>
                <a:schemeClr val="dk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2277581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354;p39" descr="AVhcGEQxwEHIA0e0BMG4D yLs7IJNcSGkuHGdtEi FUMl2iVgCn 3rTiaVcwyM noKECBdpveMmnTLI4YuxbgmsN U8aiAB1aJHyUSnRXGI833dF9ZqWwdwDlRVW9sTm75AIsZCCFUZ87n CZh6xgqgWoMJmU 0khKraMfz88HIHkHeYEPCN RThqJ 3Zg">
            <a:extLst>
              <a:ext uri="{FF2B5EF4-FFF2-40B4-BE49-F238E27FC236}">
                <a16:creationId xmlns:a16="http://schemas.microsoft.com/office/drawing/2014/main" id="{56165D68-B597-F158-82A4-6AAE4CBC3911}"/>
              </a:ext>
            </a:extLst>
          </p:cNvPr>
          <p:cNvPicPr preferRelativeResize="0"/>
          <p:nvPr/>
        </p:nvPicPr>
        <p:blipFill rotWithShape="1">
          <a:blip r:embed="rId2">
            <a:alphaModFix/>
          </a:blip>
          <a:srcRect t="21903" b="6523"/>
          <a:stretch/>
        </p:blipFill>
        <p:spPr>
          <a:xfrm>
            <a:off x="4949371" y="1232807"/>
            <a:ext cx="7144979" cy="4801021"/>
          </a:xfrm>
          <a:prstGeom prst="rect">
            <a:avLst/>
          </a:prstGeom>
          <a:noFill/>
          <a:ln w="9525" cap="flat" cmpd="sng">
            <a:solidFill>
              <a:schemeClr val="dk1"/>
            </a:solidFill>
            <a:prstDash val="solid"/>
            <a:round/>
            <a:headEnd type="none" w="sm" len="sm"/>
            <a:tailEnd type="none" w="sm" len="sm"/>
          </a:ln>
        </p:spPr>
      </p:pic>
      <p:sp>
        <p:nvSpPr>
          <p:cNvPr id="6" name="Google Shape;356;p39">
            <a:extLst>
              <a:ext uri="{FF2B5EF4-FFF2-40B4-BE49-F238E27FC236}">
                <a16:creationId xmlns:a16="http://schemas.microsoft.com/office/drawing/2014/main" id="{C790D62A-25C5-306E-E256-E65F449BD3F7}"/>
              </a:ext>
            </a:extLst>
          </p:cNvPr>
          <p:cNvSpPr txBox="1"/>
          <p:nvPr/>
        </p:nvSpPr>
        <p:spPr>
          <a:xfrm>
            <a:off x="497114" y="1540328"/>
            <a:ext cx="3352801"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200" i="1" dirty="0">
                <a:solidFill>
                  <a:schemeClr val="dk1"/>
                </a:solidFill>
                <a:latin typeface="Century Schoolbook"/>
                <a:ea typeface="Century Schoolbook"/>
                <a:cs typeface="Century Schoolbook"/>
                <a:sym typeface="Century Schoolbook"/>
              </a:rPr>
              <a:t>Statistical Analysis of Comparative REPORT 2023 </a:t>
            </a:r>
            <a:r>
              <a:rPr lang="en-GB" sz="2200" dirty="0">
                <a:solidFill>
                  <a:schemeClr val="dk1"/>
                </a:solidFill>
                <a:latin typeface="Century Schoolbook"/>
                <a:ea typeface="Century Schoolbook"/>
                <a:cs typeface="Century Schoolbook"/>
                <a:sym typeface="Century Schoolbook"/>
              </a:rPr>
              <a:t>for the success of ChatGPT VS other techs </a:t>
            </a:r>
            <a:endParaRPr dirty="0"/>
          </a:p>
        </p:txBody>
      </p:sp>
      <p:sp>
        <p:nvSpPr>
          <p:cNvPr id="7" name="Google Shape;355;p39">
            <a:extLst>
              <a:ext uri="{FF2B5EF4-FFF2-40B4-BE49-F238E27FC236}">
                <a16:creationId xmlns:a16="http://schemas.microsoft.com/office/drawing/2014/main" id="{D914DDB2-C5F5-2696-5D71-6725C5517384}"/>
              </a:ext>
            </a:extLst>
          </p:cNvPr>
          <p:cNvSpPr txBox="1"/>
          <p:nvPr/>
        </p:nvSpPr>
        <p:spPr>
          <a:xfrm>
            <a:off x="7863341" y="6033828"/>
            <a:ext cx="249645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u="sng" dirty="0">
                <a:solidFill>
                  <a:schemeClr val="dk1"/>
                </a:solidFill>
                <a:latin typeface="Century Schoolbook"/>
                <a:ea typeface="Century Schoolbook"/>
                <a:cs typeface="Century Schoolbook"/>
                <a:sym typeface="Century Schoolbook"/>
                <a:hlinkClick r:id="rId3">
                  <a:extLst>
                    <a:ext uri="{A12FA001-AC4F-418D-AE19-62706E023703}">
                      <ahyp:hlinkClr xmlns:ahyp="http://schemas.microsoft.com/office/drawing/2018/hyperlinkcolor" val="tx"/>
                    </a:ext>
                  </a:extLst>
                </a:hlinkClick>
              </a:rPr>
              <a:t>https://research.aimultiple.com/chatgpt/</a:t>
            </a:r>
            <a:endParaRPr sz="1800" dirty="0">
              <a:solidFill>
                <a:schemeClr val="dk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3962527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01155-0247-04F0-9A1C-2888D377A934}"/>
              </a:ext>
            </a:extLst>
          </p:cNvPr>
          <p:cNvSpPr>
            <a:spLocks noGrp="1"/>
          </p:cNvSpPr>
          <p:nvPr>
            <p:ph type="title"/>
          </p:nvPr>
        </p:nvSpPr>
        <p:spPr/>
        <p:txBody>
          <a:bodyPr/>
          <a:lstStyle/>
          <a:p>
            <a:r>
              <a:rPr lang="en-GB" sz="3200" i="1" dirty="0"/>
              <a:t>LLM’s</a:t>
            </a:r>
            <a:endParaRPr lang="en-US" i="1" dirty="0"/>
          </a:p>
        </p:txBody>
      </p:sp>
      <p:sp>
        <p:nvSpPr>
          <p:cNvPr id="2" name="Google Shape;117;p3">
            <a:extLst>
              <a:ext uri="{FF2B5EF4-FFF2-40B4-BE49-F238E27FC236}">
                <a16:creationId xmlns:a16="http://schemas.microsoft.com/office/drawing/2014/main" id="{A73CB56A-395F-0E31-0DFF-B871AE887DFD}"/>
              </a:ext>
            </a:extLst>
          </p:cNvPr>
          <p:cNvSpPr txBox="1">
            <a:spLocks/>
          </p:cNvSpPr>
          <p:nvPr/>
        </p:nvSpPr>
        <p:spPr>
          <a:xfrm>
            <a:off x="1261872" y="1857830"/>
            <a:ext cx="9362585" cy="3846284"/>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2000"/>
              <a:buFont typeface="Calibri" panose="020F0502020204030204" pitchFamily="34" charset="0"/>
              <a:buNone/>
            </a:pPr>
            <a:r>
              <a:rPr lang="en-GB" sz="2500" i="1">
                <a:solidFill>
                  <a:schemeClr val="dk1"/>
                </a:solidFill>
                <a:latin typeface="Gill Sans"/>
                <a:ea typeface="Gill Sans"/>
                <a:cs typeface="Gill Sans"/>
                <a:sym typeface="Gill Sans"/>
              </a:rPr>
              <a:t>LLMs are natural language processing computer programs that use artificial neural networks to generate text and source code.</a:t>
            </a:r>
            <a:endParaRPr lang="en-GB" dirty="0"/>
          </a:p>
        </p:txBody>
      </p:sp>
      <p:pic>
        <p:nvPicPr>
          <p:cNvPr id="4" name="Google Shape;119;p3" descr="Large Language Model ( LLM ) Trends">
            <a:extLst>
              <a:ext uri="{FF2B5EF4-FFF2-40B4-BE49-F238E27FC236}">
                <a16:creationId xmlns:a16="http://schemas.microsoft.com/office/drawing/2014/main" id="{304D9F9C-D139-E3D3-B456-BE6599569C2B}"/>
              </a:ext>
            </a:extLst>
          </p:cNvPr>
          <p:cNvPicPr preferRelativeResize="0"/>
          <p:nvPr/>
        </p:nvPicPr>
        <p:blipFill rotWithShape="1">
          <a:blip r:embed="rId2">
            <a:alphaModFix/>
          </a:blip>
          <a:srcRect/>
          <a:stretch/>
        </p:blipFill>
        <p:spPr>
          <a:xfrm>
            <a:off x="1400193" y="2829265"/>
            <a:ext cx="9085942" cy="2874849"/>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1268737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2;p40">
            <a:extLst>
              <a:ext uri="{FF2B5EF4-FFF2-40B4-BE49-F238E27FC236}">
                <a16:creationId xmlns:a16="http://schemas.microsoft.com/office/drawing/2014/main" id="{31680F44-47CB-FBC4-2467-57917D31FB7A}"/>
              </a:ext>
            </a:extLst>
          </p:cNvPr>
          <p:cNvSpPr txBox="1">
            <a:spLocks/>
          </p:cNvSpPr>
          <p:nvPr/>
        </p:nvSpPr>
        <p:spPr>
          <a:xfrm>
            <a:off x="1261872" y="1843314"/>
            <a:ext cx="9418320" cy="4648926"/>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1760"/>
              <a:buFont typeface="Calibri" panose="020F0502020204030204" pitchFamily="34" charset="0"/>
              <a:buNone/>
            </a:pPr>
            <a:r>
              <a:rPr lang="en-GB" dirty="0">
                <a:solidFill>
                  <a:schemeClr val="dk1"/>
                </a:solidFill>
              </a:rPr>
              <a:t>The LLM’s (Large Language Models </a:t>
            </a:r>
            <a:r>
              <a:rPr lang="en-GB" dirty="0" err="1">
                <a:solidFill>
                  <a:schemeClr val="dk1"/>
                </a:solidFill>
              </a:rPr>
              <a:t>i.e</a:t>
            </a:r>
            <a:r>
              <a:rPr lang="en-GB" dirty="0">
                <a:solidFill>
                  <a:schemeClr val="dk1"/>
                </a:solidFill>
              </a:rPr>
              <a:t> </a:t>
            </a:r>
            <a:r>
              <a:rPr lang="en-GB" dirty="0" err="1">
                <a:solidFill>
                  <a:schemeClr val="dk1"/>
                </a:solidFill>
              </a:rPr>
              <a:t>Chatgpt</a:t>
            </a:r>
            <a:r>
              <a:rPr lang="en-GB" dirty="0">
                <a:solidFill>
                  <a:schemeClr val="dk1"/>
                </a:solidFill>
              </a:rPr>
              <a:t>)</a:t>
            </a:r>
            <a:r>
              <a:rPr lang="en-GB" u="sng" dirty="0">
                <a:solidFill>
                  <a:schemeClr val="dk1"/>
                </a:solidFill>
              </a:rPr>
              <a:t> can produce inaccurate or inappropriate results.</a:t>
            </a:r>
            <a:endParaRPr lang="en-GB" dirty="0"/>
          </a:p>
          <a:p>
            <a:pPr marL="0" indent="0">
              <a:lnSpc>
                <a:spcPct val="95000"/>
              </a:lnSpc>
              <a:spcBef>
                <a:spcPts val="1600"/>
              </a:spcBef>
              <a:buSzPts val="1760"/>
              <a:buFont typeface="Calibri" panose="020F0502020204030204" pitchFamily="34" charset="0"/>
              <a:buNone/>
            </a:pPr>
            <a:r>
              <a:rPr lang="en-GB" b="1" dirty="0">
                <a:solidFill>
                  <a:schemeClr val="dk1"/>
                </a:solidFill>
              </a:rPr>
              <a:t>To address these issues companies look </a:t>
            </a:r>
            <a:r>
              <a:rPr lang="en-GB" b="1" dirty="0">
                <a:solidFill>
                  <a:schemeClr val="dk1"/>
                </a:solidFill>
                <a:latin typeface="PT Serif"/>
                <a:ea typeface="PT Serif"/>
                <a:cs typeface="PT Serif"/>
                <a:sym typeface="PT Serif"/>
              </a:rPr>
              <a:t>for prompt engineers </a:t>
            </a:r>
            <a:r>
              <a:rPr lang="en-GB" dirty="0">
                <a:solidFill>
                  <a:schemeClr val="dk1"/>
                </a:solidFill>
                <a:latin typeface="PT Serif"/>
                <a:ea typeface="PT Serif"/>
                <a:cs typeface="PT Serif"/>
                <a:sym typeface="PT Serif"/>
              </a:rPr>
              <a:t>to train and adapt AI tools to get the most out of new large language models</a:t>
            </a:r>
            <a:r>
              <a:rPr lang="en-GB" dirty="0">
                <a:solidFill>
                  <a:schemeClr val="dk1"/>
                </a:solidFill>
              </a:rPr>
              <a:t>.</a:t>
            </a:r>
            <a:endParaRPr lang="en-GB" dirty="0"/>
          </a:p>
          <a:p>
            <a:pPr marL="0" indent="0">
              <a:lnSpc>
                <a:spcPct val="95000"/>
              </a:lnSpc>
              <a:spcBef>
                <a:spcPts val="1600"/>
              </a:spcBef>
              <a:buSzPts val="1760"/>
              <a:buFont typeface="Calibri" panose="020F0502020204030204" pitchFamily="34" charset="0"/>
              <a:buNone/>
            </a:pPr>
            <a:r>
              <a:rPr lang="en-GB" dirty="0"/>
              <a:t>JOB Posts:</a:t>
            </a:r>
          </a:p>
        </p:txBody>
      </p:sp>
      <p:pic>
        <p:nvPicPr>
          <p:cNvPr id="6" name="Google Shape;363;p40">
            <a:extLst>
              <a:ext uri="{FF2B5EF4-FFF2-40B4-BE49-F238E27FC236}">
                <a16:creationId xmlns:a16="http://schemas.microsoft.com/office/drawing/2014/main" id="{DAB013D4-80AA-441B-9827-A5CA52A11470}"/>
              </a:ext>
            </a:extLst>
          </p:cNvPr>
          <p:cNvPicPr preferRelativeResize="0"/>
          <p:nvPr/>
        </p:nvPicPr>
        <p:blipFill rotWithShape="1">
          <a:blip r:embed="rId2">
            <a:alphaModFix/>
          </a:blip>
          <a:srcRect/>
          <a:stretch/>
        </p:blipFill>
        <p:spPr>
          <a:xfrm>
            <a:off x="1343515" y="3942594"/>
            <a:ext cx="8705170" cy="2239403"/>
          </a:xfrm>
          <a:prstGeom prst="rect">
            <a:avLst/>
          </a:prstGeom>
          <a:noFill/>
          <a:ln w="9525" cap="flat" cmpd="sng">
            <a:solidFill>
              <a:schemeClr val="dk1"/>
            </a:solidFill>
            <a:prstDash val="solid"/>
            <a:round/>
            <a:headEnd type="none" w="sm" len="sm"/>
            <a:tailEnd type="none" w="sm" len="sm"/>
          </a:ln>
        </p:spPr>
      </p:pic>
      <p:sp>
        <p:nvSpPr>
          <p:cNvPr id="7" name="Google Shape;361;p40">
            <a:extLst>
              <a:ext uri="{FF2B5EF4-FFF2-40B4-BE49-F238E27FC236}">
                <a16:creationId xmlns:a16="http://schemas.microsoft.com/office/drawing/2014/main" id="{C3E82D11-4A0D-4A1F-CDE7-0103603823B9}"/>
              </a:ext>
            </a:extLst>
          </p:cNvPr>
          <p:cNvSpPr txBox="1">
            <a:spLocks noGrp="1"/>
          </p:cNvSpPr>
          <p:nvPr>
            <p:ph type="title"/>
          </p:nvPr>
        </p:nvSpPr>
        <p:spPr>
          <a:xfrm>
            <a:off x="625058" y="269420"/>
            <a:ext cx="10396728" cy="80384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000"/>
              <a:buFont typeface="Gentium Basic"/>
              <a:buNone/>
            </a:pPr>
            <a:r>
              <a:rPr lang="en-GB" sz="4000" b="1" i="0" dirty="0">
                <a:latin typeface="Gentium Basic"/>
                <a:ea typeface="Gentium Basic"/>
                <a:cs typeface="Gentium Basic"/>
                <a:sym typeface="Gentium Basic"/>
              </a:rPr>
              <a:t>Why Do Businesses Need Prompt Engineers?</a:t>
            </a:r>
            <a:endParaRPr sz="4000" dirty="0">
              <a:latin typeface="Gentium Basic"/>
              <a:ea typeface="Gentium Basic"/>
              <a:cs typeface="Gentium Basic"/>
              <a:sym typeface="Gentium Basic"/>
            </a:endParaRPr>
          </a:p>
        </p:txBody>
      </p:sp>
    </p:spTree>
    <p:extLst>
      <p:ext uri="{BB962C8B-B14F-4D97-AF65-F5344CB8AC3E}">
        <p14:creationId xmlns:p14="http://schemas.microsoft.com/office/powerpoint/2010/main" val="1671156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A1549F-5A00-492F-938D-8ECA9D40501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56BD98B-7973-4A1B-9C80-58755C4486D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AA74B765-042F-4DFD-AD16-C52D9F78BB7E}"/>
              </a:ext>
            </a:extLst>
          </p:cNvPr>
          <p:cNvSpPr/>
          <p:nvPr/>
        </p:nvSpPr>
        <p:spPr>
          <a:xfrm>
            <a:off x="0" y="0"/>
            <a:ext cx="12192000" cy="6857999"/>
          </a:xfrm>
          <a:prstGeom prst="rect">
            <a:avLst/>
          </a:prstGeom>
          <a:solidFill>
            <a:srgbClr val="E9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7775660-6458-40D3-B4C4-E6DB4EBD2BB7}"/>
              </a:ext>
            </a:extLst>
          </p:cNvPr>
          <p:cNvSpPr/>
          <p:nvPr/>
        </p:nvSpPr>
        <p:spPr>
          <a:xfrm>
            <a:off x="708400" y="705335"/>
            <a:ext cx="10775200" cy="5447327"/>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3C3837"/>
              </a:solidFill>
              <a:latin typeface="Roboto Condensed" panose="020B0604020202020204" charset="0"/>
              <a:ea typeface="Roboto Condensed" panose="020B0604020202020204" charset="0"/>
            </a:endParaRPr>
          </a:p>
        </p:txBody>
      </p:sp>
      <p:sp>
        <p:nvSpPr>
          <p:cNvPr id="6" name="Google Shape;369;p41">
            <a:extLst>
              <a:ext uri="{FF2B5EF4-FFF2-40B4-BE49-F238E27FC236}">
                <a16:creationId xmlns:a16="http://schemas.microsoft.com/office/drawing/2014/main" id="{ED38E291-2BCF-2839-81FF-49027E741806}"/>
              </a:ext>
            </a:extLst>
          </p:cNvPr>
          <p:cNvSpPr txBox="1">
            <a:spLocks/>
          </p:cNvSpPr>
          <p:nvPr/>
        </p:nvSpPr>
        <p:spPr>
          <a:xfrm>
            <a:off x="1262063" y="1118507"/>
            <a:ext cx="9418637" cy="368209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pPr>
              <a:lnSpc>
                <a:spcPct val="85000"/>
              </a:lnSpc>
              <a:spcBef>
                <a:spcPts val="0"/>
              </a:spcBef>
              <a:buClr>
                <a:schemeClr val="lt1"/>
              </a:buClr>
              <a:buSzPts val="5000"/>
              <a:buFont typeface="Century Schoolbook"/>
              <a:buNone/>
            </a:pPr>
            <a:r>
              <a:rPr lang="en-GB" sz="5000" dirty="0">
                <a:latin typeface="Century Schoolbook" panose="02040604050505020304" pitchFamily="18" charset="0"/>
              </a:rPr>
              <a:t>3</a:t>
            </a:r>
            <a:br>
              <a:rPr lang="en-GB" sz="5000" dirty="0">
                <a:latin typeface="Century Schoolbook" panose="02040604050505020304" pitchFamily="18" charset="0"/>
              </a:rPr>
            </a:br>
            <a:br>
              <a:rPr lang="en-GB" sz="5000" dirty="0">
                <a:latin typeface="Century Schoolbook" panose="02040604050505020304" pitchFamily="18" charset="0"/>
              </a:rPr>
            </a:br>
            <a:br>
              <a:rPr lang="en-GB" sz="5000" dirty="0">
                <a:latin typeface="Century Schoolbook" panose="02040604050505020304" pitchFamily="18" charset="0"/>
              </a:rPr>
            </a:br>
            <a:br>
              <a:rPr lang="en-GB" sz="5000" dirty="0">
                <a:latin typeface="Century Schoolbook" panose="02040604050505020304" pitchFamily="18" charset="0"/>
              </a:rPr>
            </a:br>
            <a:r>
              <a:rPr lang="en-GB" sz="5000" dirty="0">
                <a:latin typeface="Century Schoolbook" panose="02040604050505020304" pitchFamily="18" charset="0"/>
              </a:rPr>
              <a:t>Required Skill set </a:t>
            </a:r>
            <a:endParaRPr lang="en-GB" dirty="0">
              <a:latin typeface="Century Schoolbook" panose="02040604050505020304" pitchFamily="18" charset="0"/>
            </a:endParaRPr>
          </a:p>
        </p:txBody>
      </p:sp>
      <p:sp>
        <p:nvSpPr>
          <p:cNvPr id="9" name="Google Shape;368;p41">
            <a:extLst>
              <a:ext uri="{FF2B5EF4-FFF2-40B4-BE49-F238E27FC236}">
                <a16:creationId xmlns:a16="http://schemas.microsoft.com/office/drawing/2014/main" id="{7F2065D3-ED09-A201-CE84-2B52E701E6B2}"/>
              </a:ext>
            </a:extLst>
          </p:cNvPr>
          <p:cNvSpPr txBox="1">
            <a:spLocks/>
          </p:cNvSpPr>
          <p:nvPr/>
        </p:nvSpPr>
        <p:spPr>
          <a:xfrm>
            <a:off x="1262063" y="4865199"/>
            <a:ext cx="10775199" cy="1691640"/>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2400"/>
              <a:buFont typeface="Calibri" panose="020F0502020204030204" pitchFamily="34" charset="0"/>
              <a:buNone/>
            </a:pPr>
            <a:r>
              <a:rPr lang="en-GB" sz="3000" dirty="0">
                <a:latin typeface="Century Schoolbook" panose="02040604050505020304" pitchFamily="18" charset="0"/>
              </a:rPr>
              <a:t>For a </a:t>
            </a:r>
            <a:r>
              <a:rPr lang="en-GB" sz="3000" b="1" dirty="0">
                <a:latin typeface="Century Schoolbook" panose="02040604050505020304" pitchFamily="18" charset="0"/>
              </a:rPr>
              <a:t>PROMPT ENGINEERING</a:t>
            </a:r>
            <a:endParaRPr lang="en-GB" sz="3000" dirty="0">
              <a:latin typeface="Century Schoolbook" panose="02040604050505020304" pitchFamily="18" charset="0"/>
            </a:endParaRPr>
          </a:p>
        </p:txBody>
      </p:sp>
    </p:spTree>
    <p:extLst>
      <p:ext uri="{BB962C8B-B14F-4D97-AF65-F5344CB8AC3E}">
        <p14:creationId xmlns:p14="http://schemas.microsoft.com/office/powerpoint/2010/main" val="1466670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74;p42">
            <a:extLst>
              <a:ext uri="{FF2B5EF4-FFF2-40B4-BE49-F238E27FC236}">
                <a16:creationId xmlns:a16="http://schemas.microsoft.com/office/drawing/2014/main" id="{7D6FE477-E207-F0E4-1E02-53E01494C77E}"/>
              </a:ext>
            </a:extLst>
          </p:cNvPr>
          <p:cNvSpPr txBox="1">
            <a:spLocks noGrp="1"/>
          </p:cNvSpPr>
          <p:nvPr>
            <p:ph type="title"/>
          </p:nvPr>
        </p:nvSpPr>
        <p:spPr>
          <a:xfrm>
            <a:off x="592401" y="130302"/>
            <a:ext cx="9261892" cy="977569"/>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chemeClr val="dk1"/>
              </a:buClr>
              <a:buSzPct val="100000"/>
              <a:buFont typeface="Proxima Nova"/>
              <a:buNone/>
            </a:pPr>
            <a:r>
              <a:rPr lang="en-GB" sz="5000" b="0" i="0" dirty="0">
                <a:latin typeface="Proxima Nova"/>
                <a:ea typeface="Proxima Nova"/>
                <a:cs typeface="Proxima Nova"/>
                <a:sym typeface="Proxima Nova"/>
              </a:rPr>
              <a:t>Prompt Engineer responsibilities</a:t>
            </a:r>
            <a:endParaRPr sz="5000" dirty="0"/>
          </a:p>
        </p:txBody>
      </p:sp>
      <p:sp>
        <p:nvSpPr>
          <p:cNvPr id="6" name="Google Shape;375;p42">
            <a:extLst>
              <a:ext uri="{FF2B5EF4-FFF2-40B4-BE49-F238E27FC236}">
                <a16:creationId xmlns:a16="http://schemas.microsoft.com/office/drawing/2014/main" id="{CDBAEA41-639A-116B-804F-D2102A28955F}"/>
              </a:ext>
            </a:extLst>
          </p:cNvPr>
          <p:cNvSpPr txBox="1">
            <a:spLocks/>
          </p:cNvSpPr>
          <p:nvPr/>
        </p:nvSpPr>
        <p:spPr>
          <a:xfrm>
            <a:off x="894479" y="1431668"/>
            <a:ext cx="9188414" cy="4431942"/>
          </a:xfrm>
          <a:prstGeom prst="rect">
            <a:avLst/>
          </a:prstGeom>
          <a:solidFill>
            <a:srgbClr val="FFFFFF"/>
          </a:solidFill>
          <a:ln>
            <a:noFill/>
          </a:ln>
        </p:spPr>
        <p:txBody>
          <a:bodyPr spcFirstLastPara="1" vert="horz" wrap="square" lIns="91425" tIns="45700" rIns="91425" bIns="45700" rtlCol="0" anchor="ctr" anchorCtr="0">
            <a:sp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Clr>
                <a:srgbClr val="595959"/>
              </a:buClr>
              <a:buSzPts val="2200"/>
              <a:buFont typeface="Century Schoolbook"/>
              <a:buNone/>
            </a:pPr>
            <a:endParaRPr lang="en-GB" dirty="0">
              <a:solidFill>
                <a:schemeClr val="dk1"/>
              </a:solidFill>
              <a:latin typeface="Proxima Nova"/>
              <a:ea typeface="Proxima Nova"/>
              <a:cs typeface="Proxima Nova"/>
              <a:sym typeface="Proxima Nova"/>
            </a:endParaRPr>
          </a:p>
          <a:p>
            <a:pPr marL="0" indent="-139700" algn="just">
              <a:lnSpc>
                <a:spcPct val="100000"/>
              </a:lnSpc>
              <a:spcBef>
                <a:spcPts val="0"/>
              </a:spcBef>
              <a:buClr>
                <a:schemeClr val="dk1"/>
              </a:buClr>
              <a:buSzPts val="2200"/>
              <a:buFont typeface="Proxima Nova"/>
              <a:buChar char="•"/>
            </a:pPr>
            <a:r>
              <a:rPr lang="en-GB" sz="2200" b="1" dirty="0">
                <a:solidFill>
                  <a:schemeClr val="dk1"/>
                </a:solidFill>
                <a:latin typeface="Proxima Nova"/>
                <a:ea typeface="Proxima Nova"/>
                <a:cs typeface="Proxima Nova"/>
                <a:sym typeface="Proxima Nova"/>
              </a:rPr>
              <a:t>Develop, test and refine </a:t>
            </a:r>
            <a:r>
              <a:rPr lang="en-GB" sz="2200" dirty="0">
                <a:solidFill>
                  <a:schemeClr val="dk1"/>
                </a:solidFill>
                <a:latin typeface="Proxima Nova"/>
                <a:ea typeface="Proxima Nova"/>
                <a:cs typeface="Proxima Nova"/>
                <a:sym typeface="Proxima Nova"/>
              </a:rPr>
              <a:t>AI-generated text </a:t>
            </a:r>
            <a:r>
              <a:rPr lang="en-GB" sz="2200" b="1" dirty="0">
                <a:solidFill>
                  <a:schemeClr val="dk1"/>
                </a:solidFill>
                <a:latin typeface="Proxima Nova"/>
                <a:ea typeface="Proxima Nova"/>
                <a:cs typeface="Proxima Nova"/>
                <a:sym typeface="Proxima Nova"/>
              </a:rPr>
              <a:t>prompts</a:t>
            </a:r>
            <a:endParaRPr lang="en-GB" sz="2200" dirty="0"/>
          </a:p>
          <a:p>
            <a:pPr marL="0" indent="-139700" algn="just">
              <a:lnSpc>
                <a:spcPct val="100000"/>
              </a:lnSpc>
              <a:spcBef>
                <a:spcPts val="0"/>
              </a:spcBef>
              <a:buClr>
                <a:schemeClr val="dk1"/>
              </a:buClr>
              <a:buSzPts val="2200"/>
              <a:buFont typeface="Proxima Nova"/>
              <a:buChar char="•"/>
            </a:pPr>
            <a:r>
              <a:rPr lang="en-GB" sz="2200" b="1" dirty="0">
                <a:solidFill>
                  <a:schemeClr val="dk1"/>
                </a:solidFill>
                <a:latin typeface="Proxima Nova"/>
                <a:ea typeface="Proxima Nova"/>
                <a:cs typeface="Proxima Nova"/>
                <a:sym typeface="Proxima Nova"/>
              </a:rPr>
              <a:t>Collaborates with </a:t>
            </a:r>
            <a:r>
              <a:rPr lang="en-GB" sz="2200" dirty="0">
                <a:solidFill>
                  <a:schemeClr val="dk1"/>
                </a:solidFill>
                <a:latin typeface="Proxima Nova"/>
                <a:ea typeface="Proxima Nova"/>
                <a:cs typeface="Proxima Nova"/>
                <a:sym typeface="Proxima Nova"/>
              </a:rPr>
              <a:t>content, product and data </a:t>
            </a:r>
            <a:r>
              <a:rPr lang="en-GB" sz="2200" b="1" dirty="0">
                <a:solidFill>
                  <a:schemeClr val="dk1"/>
                </a:solidFill>
                <a:latin typeface="Proxima Nova"/>
                <a:ea typeface="Proxima Nova"/>
                <a:cs typeface="Proxima Nova"/>
                <a:sym typeface="Proxima Nova"/>
              </a:rPr>
              <a:t>teams</a:t>
            </a:r>
            <a:r>
              <a:rPr lang="en-GB" sz="2200" dirty="0">
                <a:solidFill>
                  <a:schemeClr val="dk1"/>
                </a:solidFill>
                <a:latin typeface="Proxima Nova"/>
                <a:ea typeface="Proxima Nova"/>
                <a:cs typeface="Proxima Nova"/>
                <a:sym typeface="Proxima Nova"/>
              </a:rPr>
              <a:t> to align prompts with company goals and user needs</a:t>
            </a:r>
            <a:endParaRPr lang="en-GB" sz="2200" dirty="0"/>
          </a:p>
          <a:p>
            <a:pPr marL="0" indent="-139700" algn="just">
              <a:lnSpc>
                <a:spcPct val="100000"/>
              </a:lnSpc>
              <a:spcBef>
                <a:spcPts val="0"/>
              </a:spcBef>
              <a:buClr>
                <a:schemeClr val="dk1"/>
              </a:buClr>
              <a:buSzPts val="2200"/>
              <a:buFont typeface="Proxima Nova"/>
              <a:buChar char="•"/>
            </a:pPr>
            <a:r>
              <a:rPr lang="en-GB" sz="2200" b="1" dirty="0">
                <a:solidFill>
                  <a:schemeClr val="dk1"/>
                </a:solidFill>
                <a:latin typeface="Proxima Nova"/>
                <a:ea typeface="Proxima Nova"/>
                <a:cs typeface="Proxima Nova"/>
                <a:sym typeface="Proxima Nova"/>
              </a:rPr>
              <a:t>Monitor</a:t>
            </a:r>
            <a:r>
              <a:rPr lang="en-GB" sz="2200" dirty="0">
                <a:solidFill>
                  <a:schemeClr val="dk1"/>
                </a:solidFill>
                <a:latin typeface="Proxima Nova"/>
                <a:ea typeface="Proxima Nova"/>
                <a:cs typeface="Proxima Nova"/>
                <a:sym typeface="Proxima Nova"/>
              </a:rPr>
              <a:t> and analyze </a:t>
            </a:r>
            <a:r>
              <a:rPr lang="en-GB" sz="2200" b="1" dirty="0">
                <a:solidFill>
                  <a:schemeClr val="dk1"/>
                </a:solidFill>
                <a:latin typeface="Proxima Nova"/>
                <a:ea typeface="Proxima Nova"/>
                <a:cs typeface="Proxima Nova"/>
                <a:sym typeface="Proxima Nova"/>
              </a:rPr>
              <a:t>prompt performance </a:t>
            </a:r>
            <a:r>
              <a:rPr lang="en-GB" sz="2200" dirty="0">
                <a:solidFill>
                  <a:schemeClr val="dk1"/>
                </a:solidFill>
                <a:latin typeface="Proxima Nova"/>
                <a:ea typeface="Proxima Nova"/>
                <a:cs typeface="Proxima Nova"/>
                <a:sym typeface="Proxima Nova"/>
              </a:rPr>
              <a:t>to identify areas for improvement</a:t>
            </a:r>
            <a:endParaRPr lang="en-GB" sz="2200" dirty="0"/>
          </a:p>
          <a:p>
            <a:pPr marL="0" indent="-139700" algn="just">
              <a:lnSpc>
                <a:spcPct val="100000"/>
              </a:lnSpc>
              <a:spcBef>
                <a:spcPts val="0"/>
              </a:spcBef>
              <a:buClr>
                <a:schemeClr val="dk1"/>
              </a:buClr>
              <a:buSzPts val="2200"/>
              <a:buFont typeface="Proxima Nova"/>
              <a:buChar char="•"/>
            </a:pPr>
            <a:r>
              <a:rPr lang="en-GB" sz="2200" dirty="0">
                <a:solidFill>
                  <a:schemeClr val="dk1"/>
                </a:solidFill>
                <a:latin typeface="Proxima Nova"/>
                <a:ea typeface="Proxima Nova"/>
                <a:cs typeface="Proxima Nova"/>
                <a:sym typeface="Proxima Nova"/>
              </a:rPr>
              <a:t>Optimize AI prompt generation process to enhance overall system performance</a:t>
            </a:r>
            <a:endParaRPr lang="en-GB" sz="2200" dirty="0"/>
          </a:p>
          <a:p>
            <a:pPr marL="0" indent="-139700" algn="just">
              <a:lnSpc>
                <a:spcPct val="100000"/>
              </a:lnSpc>
              <a:spcBef>
                <a:spcPts val="0"/>
              </a:spcBef>
              <a:buClr>
                <a:schemeClr val="dk1"/>
              </a:buClr>
              <a:buSzPts val="2200"/>
              <a:buFont typeface="Proxima Nova"/>
              <a:buChar char="•"/>
            </a:pPr>
            <a:r>
              <a:rPr lang="en-GB" sz="2200" b="1" dirty="0">
                <a:solidFill>
                  <a:schemeClr val="dk1"/>
                </a:solidFill>
                <a:latin typeface="Proxima Nova"/>
                <a:ea typeface="Proxima Nova"/>
                <a:cs typeface="Proxima Nova"/>
                <a:sym typeface="Proxima Nova"/>
              </a:rPr>
              <a:t>Stay up-to-date on the latest advancements in AI</a:t>
            </a:r>
            <a:r>
              <a:rPr lang="en-GB" sz="2200" dirty="0">
                <a:solidFill>
                  <a:schemeClr val="dk1"/>
                </a:solidFill>
                <a:latin typeface="Proxima Nova"/>
                <a:ea typeface="Proxima Nova"/>
                <a:cs typeface="Proxima Nova"/>
                <a:sym typeface="Proxima Nova"/>
              </a:rPr>
              <a:t>, natural language processing and machine learning</a:t>
            </a:r>
            <a:endParaRPr lang="en-GB" sz="2200" dirty="0"/>
          </a:p>
          <a:p>
            <a:pPr marL="0" indent="-139700" algn="just">
              <a:lnSpc>
                <a:spcPct val="100000"/>
              </a:lnSpc>
              <a:spcBef>
                <a:spcPts val="0"/>
              </a:spcBef>
              <a:buClr>
                <a:schemeClr val="dk1"/>
              </a:buClr>
              <a:buSzPts val="2200"/>
              <a:buFont typeface="Proxima Nova"/>
              <a:buChar char="•"/>
            </a:pPr>
            <a:r>
              <a:rPr lang="en-GB" sz="2200" dirty="0">
                <a:solidFill>
                  <a:schemeClr val="dk1"/>
                </a:solidFill>
                <a:latin typeface="Proxima Nova"/>
                <a:ea typeface="Proxima Nova"/>
                <a:cs typeface="Proxima Nova"/>
                <a:sym typeface="Proxima Nova"/>
              </a:rPr>
              <a:t>Provide </a:t>
            </a:r>
            <a:r>
              <a:rPr lang="en-GB" sz="2200" b="1" dirty="0">
                <a:solidFill>
                  <a:schemeClr val="dk1"/>
                </a:solidFill>
                <a:latin typeface="Proxima Nova"/>
                <a:ea typeface="Proxima Nova"/>
                <a:cs typeface="Proxima Nova"/>
                <a:sym typeface="Proxima Nova"/>
              </a:rPr>
              <a:t>support to content and product teams </a:t>
            </a:r>
            <a:r>
              <a:rPr lang="en-GB" sz="2200" dirty="0">
                <a:solidFill>
                  <a:schemeClr val="dk1"/>
                </a:solidFill>
                <a:latin typeface="Proxima Nova"/>
                <a:ea typeface="Proxima Nova"/>
                <a:cs typeface="Proxima Nova"/>
                <a:sym typeface="Proxima Nova"/>
              </a:rPr>
              <a:t>in understanding prompt engineering best practices</a:t>
            </a:r>
            <a:endParaRPr lang="en-GB" sz="2200" dirty="0">
              <a:solidFill>
                <a:schemeClr val="dk1"/>
              </a:solidFill>
            </a:endParaRPr>
          </a:p>
          <a:p>
            <a:pPr marL="0" indent="0" algn="just">
              <a:lnSpc>
                <a:spcPct val="100000"/>
              </a:lnSpc>
              <a:spcBef>
                <a:spcPts val="0"/>
              </a:spcBef>
              <a:buClr>
                <a:srgbClr val="595959"/>
              </a:buClr>
              <a:buSzPts val="2200"/>
              <a:buFont typeface="Century Schoolbook"/>
              <a:buNone/>
            </a:pPr>
            <a:endParaRPr lang="en-GB"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7726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0;p43">
            <a:extLst>
              <a:ext uri="{FF2B5EF4-FFF2-40B4-BE49-F238E27FC236}">
                <a16:creationId xmlns:a16="http://schemas.microsoft.com/office/drawing/2014/main" id="{C299DCBD-3825-6531-2A9A-61777E8F6996}"/>
              </a:ext>
            </a:extLst>
          </p:cNvPr>
          <p:cNvSpPr txBox="1">
            <a:spLocks noGrp="1"/>
          </p:cNvSpPr>
          <p:nvPr>
            <p:ph type="title"/>
          </p:nvPr>
        </p:nvSpPr>
        <p:spPr>
          <a:xfrm>
            <a:off x="633412" y="279754"/>
            <a:ext cx="6404201" cy="79301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chemeClr val="dk1"/>
              </a:buClr>
              <a:buSzPct val="100000"/>
              <a:buFont typeface="Palatino Linotype"/>
              <a:buNone/>
            </a:pPr>
            <a:r>
              <a:rPr lang="en-GB" sz="5000" b="0" i="0" dirty="0">
                <a:latin typeface="Palatino Linotype"/>
                <a:ea typeface="Palatino Linotype"/>
                <a:cs typeface="Palatino Linotype"/>
                <a:sym typeface="Palatino Linotype"/>
              </a:rPr>
              <a:t>Requirements and skills</a:t>
            </a:r>
            <a:endParaRPr sz="5000" dirty="0">
              <a:latin typeface="Palatino Linotype"/>
              <a:ea typeface="Palatino Linotype"/>
              <a:cs typeface="Palatino Linotype"/>
              <a:sym typeface="Palatino Linotype"/>
            </a:endParaRPr>
          </a:p>
        </p:txBody>
      </p:sp>
      <p:sp>
        <p:nvSpPr>
          <p:cNvPr id="6" name="Google Shape;381;p43">
            <a:extLst>
              <a:ext uri="{FF2B5EF4-FFF2-40B4-BE49-F238E27FC236}">
                <a16:creationId xmlns:a16="http://schemas.microsoft.com/office/drawing/2014/main" id="{7CA885CF-6291-E66E-29AE-73F5A48CCB5C}"/>
              </a:ext>
            </a:extLst>
          </p:cNvPr>
          <p:cNvSpPr txBox="1">
            <a:spLocks/>
          </p:cNvSpPr>
          <p:nvPr/>
        </p:nvSpPr>
        <p:spPr>
          <a:xfrm>
            <a:off x="1002378" y="1624600"/>
            <a:ext cx="9419785" cy="3108503"/>
          </a:xfrm>
          <a:prstGeom prst="rect">
            <a:avLst/>
          </a:prstGeom>
          <a:solidFill>
            <a:srgbClr val="FFFFFF"/>
          </a:solidFill>
          <a:ln>
            <a:noFill/>
          </a:ln>
        </p:spPr>
        <p:txBody>
          <a:bodyPr spcFirstLastPara="1" vert="horz" wrap="square" lIns="91425" tIns="45700" rIns="91425" bIns="45700" rtlCol="0" anchor="ctr" anchorCtr="0">
            <a:sp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Clr>
                <a:srgbClr val="595959"/>
              </a:buClr>
              <a:buSzPts val="2200"/>
              <a:buFont typeface="Century Schoolbook"/>
              <a:buNone/>
            </a:pPr>
            <a:endParaRPr lang="en-GB" dirty="0">
              <a:solidFill>
                <a:schemeClr val="dk1"/>
              </a:solidFill>
              <a:latin typeface="Proxima Nova"/>
              <a:ea typeface="Proxima Nova"/>
              <a:cs typeface="Proxima Nova"/>
              <a:sym typeface="Proxima Nova"/>
            </a:endParaRPr>
          </a:p>
          <a:p>
            <a:pPr marL="0" indent="-139700" algn="just">
              <a:lnSpc>
                <a:spcPct val="100000"/>
              </a:lnSpc>
              <a:spcBef>
                <a:spcPts val="0"/>
              </a:spcBef>
              <a:buClr>
                <a:schemeClr val="dk1"/>
              </a:buClr>
              <a:buSzPts val="2200"/>
              <a:buFont typeface="Proxima Nova"/>
              <a:buChar char="•"/>
            </a:pPr>
            <a:r>
              <a:rPr lang="en-GB" sz="2200" dirty="0">
                <a:solidFill>
                  <a:schemeClr val="dk1"/>
                </a:solidFill>
                <a:latin typeface="Proxima Nova"/>
                <a:ea typeface="Proxima Nova"/>
                <a:cs typeface="Proxima Nova"/>
                <a:sym typeface="Proxima Nova"/>
              </a:rPr>
              <a:t>Strong verbal and written </a:t>
            </a:r>
            <a:r>
              <a:rPr lang="en-GB" sz="2200" b="1" dirty="0">
                <a:solidFill>
                  <a:schemeClr val="dk1"/>
                </a:solidFill>
                <a:latin typeface="Proxima Nova"/>
                <a:ea typeface="Proxima Nova"/>
                <a:cs typeface="Proxima Nova"/>
                <a:sym typeface="Proxima Nova"/>
              </a:rPr>
              <a:t>communication skills</a:t>
            </a:r>
            <a:endParaRPr lang="en-GB" sz="2200" dirty="0"/>
          </a:p>
          <a:p>
            <a:pPr marL="0" indent="-139700" algn="just">
              <a:lnSpc>
                <a:spcPct val="100000"/>
              </a:lnSpc>
              <a:spcBef>
                <a:spcPts val="0"/>
              </a:spcBef>
              <a:buClr>
                <a:schemeClr val="dk1"/>
              </a:buClr>
              <a:buSzPts val="2200"/>
              <a:buFont typeface="Proxima Nova"/>
              <a:buChar char="•"/>
            </a:pPr>
            <a:r>
              <a:rPr lang="en-GB" sz="2200" b="1" dirty="0">
                <a:solidFill>
                  <a:schemeClr val="dk1"/>
                </a:solidFill>
                <a:latin typeface="Proxima Nova"/>
                <a:ea typeface="Proxima Nova"/>
                <a:cs typeface="Proxima Nova"/>
                <a:sym typeface="Proxima Nova"/>
              </a:rPr>
              <a:t>Proficient in AI-related tools </a:t>
            </a:r>
            <a:r>
              <a:rPr lang="en-GB" sz="2200" dirty="0">
                <a:solidFill>
                  <a:schemeClr val="dk1"/>
                </a:solidFill>
                <a:latin typeface="Proxima Nova"/>
                <a:ea typeface="Proxima Nova"/>
                <a:cs typeface="Proxima Nova"/>
                <a:sym typeface="Proxima Nova"/>
              </a:rPr>
              <a:t>such as ChatGPT, and data analysis techniques</a:t>
            </a:r>
          </a:p>
          <a:p>
            <a:pPr marL="0" indent="-139700" algn="just">
              <a:lnSpc>
                <a:spcPct val="100000"/>
              </a:lnSpc>
              <a:spcBef>
                <a:spcPts val="0"/>
              </a:spcBef>
              <a:buClr>
                <a:schemeClr val="dk1"/>
              </a:buClr>
              <a:buSzPts val="2200"/>
              <a:buFont typeface="Proxima Nova"/>
              <a:buChar char="•"/>
            </a:pPr>
            <a:r>
              <a:rPr lang="en-GB" sz="2200" dirty="0">
                <a:solidFill>
                  <a:schemeClr val="dk1"/>
                </a:solidFill>
                <a:latin typeface="Proxima Nova"/>
                <a:ea typeface="Proxima Nova"/>
                <a:cs typeface="Proxima Nova"/>
                <a:sym typeface="Proxima Nova"/>
              </a:rPr>
              <a:t>Excellent </a:t>
            </a:r>
            <a:r>
              <a:rPr lang="en-GB" sz="2200" b="1" dirty="0">
                <a:solidFill>
                  <a:schemeClr val="dk1"/>
                </a:solidFill>
                <a:latin typeface="Proxima Nova"/>
                <a:ea typeface="Proxima Nova"/>
                <a:cs typeface="Proxima Nova"/>
                <a:sym typeface="Proxima Nova"/>
              </a:rPr>
              <a:t>problem-solving and analytical skills</a:t>
            </a:r>
            <a:endParaRPr lang="en-GB" sz="2200" dirty="0"/>
          </a:p>
          <a:p>
            <a:pPr marL="0" indent="-139700" algn="just">
              <a:lnSpc>
                <a:spcPct val="100000"/>
              </a:lnSpc>
              <a:spcBef>
                <a:spcPts val="0"/>
              </a:spcBef>
              <a:buClr>
                <a:schemeClr val="dk1"/>
              </a:buClr>
              <a:buSzPts val="2200"/>
              <a:buFont typeface="Proxima Nova"/>
              <a:buChar char="•"/>
            </a:pPr>
            <a:r>
              <a:rPr lang="en-GB" sz="2200" dirty="0">
                <a:solidFill>
                  <a:schemeClr val="dk1"/>
                </a:solidFill>
                <a:latin typeface="Proxima Nova"/>
                <a:ea typeface="Proxima Nova"/>
                <a:cs typeface="Proxima Nova"/>
                <a:sym typeface="Proxima Nova"/>
              </a:rPr>
              <a:t>Ability to </a:t>
            </a:r>
            <a:r>
              <a:rPr lang="en-GB" sz="2200" b="1" dirty="0">
                <a:solidFill>
                  <a:schemeClr val="dk1"/>
                </a:solidFill>
                <a:latin typeface="Proxima Nova"/>
                <a:ea typeface="Proxima Nova"/>
                <a:cs typeface="Proxima Nova"/>
                <a:sym typeface="Proxima Nova"/>
              </a:rPr>
              <a:t>collaborate</a:t>
            </a:r>
            <a:r>
              <a:rPr lang="en-GB" sz="2200" dirty="0">
                <a:solidFill>
                  <a:schemeClr val="dk1"/>
                </a:solidFill>
                <a:latin typeface="Proxima Nova"/>
                <a:ea typeface="Proxima Nova"/>
                <a:cs typeface="Proxima Nova"/>
                <a:sym typeface="Proxima Nova"/>
              </a:rPr>
              <a:t> effectively with </a:t>
            </a:r>
            <a:r>
              <a:rPr lang="en-GB" sz="2200" b="1" dirty="0">
                <a:solidFill>
                  <a:schemeClr val="dk1"/>
                </a:solidFill>
                <a:latin typeface="Proxima Nova"/>
                <a:ea typeface="Proxima Nova"/>
                <a:cs typeface="Proxima Nova"/>
                <a:sym typeface="Proxima Nova"/>
              </a:rPr>
              <a:t>cross-functional teams</a:t>
            </a:r>
            <a:endParaRPr lang="en-GB" sz="2200" dirty="0"/>
          </a:p>
          <a:p>
            <a:pPr marL="0" indent="-139700" algn="just">
              <a:lnSpc>
                <a:spcPct val="100000"/>
              </a:lnSpc>
              <a:spcBef>
                <a:spcPts val="0"/>
              </a:spcBef>
              <a:buClr>
                <a:schemeClr val="dk1"/>
              </a:buClr>
              <a:buSzPts val="2200"/>
              <a:buFont typeface="Proxima Nova"/>
              <a:buChar char="•"/>
            </a:pPr>
            <a:r>
              <a:rPr lang="en-GB" sz="2200" dirty="0">
                <a:solidFill>
                  <a:schemeClr val="dk1"/>
                </a:solidFill>
                <a:latin typeface="Proxima Nova"/>
                <a:ea typeface="Proxima Nova"/>
                <a:cs typeface="Proxima Nova"/>
                <a:sym typeface="Proxima Nova"/>
              </a:rPr>
              <a:t>Relevant training and/or </a:t>
            </a:r>
            <a:r>
              <a:rPr lang="en-GB" sz="2200" b="1" dirty="0">
                <a:solidFill>
                  <a:schemeClr val="dk1"/>
                </a:solidFill>
                <a:latin typeface="Proxima Nova"/>
                <a:ea typeface="Proxima Nova"/>
                <a:cs typeface="Proxima Nova"/>
                <a:sym typeface="Proxima Nova"/>
              </a:rPr>
              <a:t>certifications</a:t>
            </a:r>
            <a:r>
              <a:rPr lang="en-GB" sz="2200" dirty="0">
                <a:solidFill>
                  <a:schemeClr val="dk1"/>
                </a:solidFill>
                <a:latin typeface="Proxima Nova"/>
                <a:ea typeface="Proxima Nova"/>
                <a:cs typeface="Proxima Nova"/>
                <a:sym typeface="Proxima Nova"/>
              </a:rPr>
              <a:t> in computer science, AI or a related field</a:t>
            </a:r>
          </a:p>
          <a:p>
            <a:pPr marL="0" indent="-139700" algn="just">
              <a:lnSpc>
                <a:spcPct val="100000"/>
              </a:lnSpc>
              <a:spcBef>
                <a:spcPts val="0"/>
              </a:spcBef>
              <a:buClr>
                <a:schemeClr val="dk1"/>
              </a:buClr>
              <a:buSzPts val="2200"/>
              <a:buFont typeface="Proxima Nova"/>
              <a:buChar char="•"/>
            </a:pPr>
            <a:r>
              <a:rPr lang="en-GB" sz="2200" b="1" dirty="0">
                <a:solidFill>
                  <a:schemeClr val="dk1"/>
                </a:solidFill>
                <a:latin typeface="Proxima Nova"/>
                <a:ea typeface="Proxima Nova"/>
                <a:cs typeface="Proxima Nova"/>
                <a:sym typeface="Proxima Nova"/>
              </a:rPr>
              <a:t>No </a:t>
            </a:r>
            <a:r>
              <a:rPr lang="en-GB" sz="2200" dirty="0">
                <a:solidFill>
                  <a:schemeClr val="dk1"/>
                </a:solidFill>
                <a:latin typeface="Proxima Nova"/>
                <a:ea typeface="Proxima Nova"/>
                <a:cs typeface="Proxima Nova"/>
                <a:sym typeface="Proxima Nova"/>
              </a:rPr>
              <a:t>coding required</a:t>
            </a:r>
            <a:r>
              <a:rPr lang="en-GB" dirty="0">
                <a:solidFill>
                  <a:schemeClr val="dk1"/>
                </a:solidFill>
                <a:latin typeface="Proxima Nova"/>
                <a:ea typeface="Proxima Nova"/>
                <a:cs typeface="Proxima Nova"/>
                <a:sym typeface="Proxima Nova"/>
              </a:rPr>
              <a:t>.</a:t>
            </a:r>
            <a:r>
              <a:rPr lang="en-GB" dirty="0">
                <a:solidFill>
                  <a:schemeClr val="dk1"/>
                </a:solidFill>
              </a:rPr>
              <a:t> </a:t>
            </a:r>
            <a:endParaRPr lang="en-GB"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31745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6;p44">
            <a:extLst>
              <a:ext uri="{FF2B5EF4-FFF2-40B4-BE49-F238E27FC236}">
                <a16:creationId xmlns:a16="http://schemas.microsoft.com/office/drawing/2014/main" id="{EA285564-CE92-0E34-CEDD-20F0BD3B460B}"/>
              </a:ext>
            </a:extLst>
          </p:cNvPr>
          <p:cNvSpPr txBox="1">
            <a:spLocks noGrp="1"/>
          </p:cNvSpPr>
          <p:nvPr>
            <p:ph type="title"/>
          </p:nvPr>
        </p:nvSpPr>
        <p:spPr>
          <a:xfrm>
            <a:off x="570334" y="121298"/>
            <a:ext cx="9982200" cy="914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800"/>
              <a:buFont typeface="Century Schoolbook"/>
              <a:buNone/>
            </a:pPr>
            <a:r>
              <a:rPr lang="en-GB" sz="2800" dirty="0">
                <a:latin typeface="Century Schoolbook" panose="02040604050505020304" pitchFamily="18" charset="0"/>
              </a:rPr>
              <a:t>JOB Brief</a:t>
            </a:r>
            <a:endParaRPr sz="2800" dirty="0">
              <a:latin typeface="Century Schoolbook" panose="02040604050505020304" pitchFamily="18" charset="0"/>
            </a:endParaRPr>
          </a:p>
        </p:txBody>
      </p:sp>
      <p:sp>
        <p:nvSpPr>
          <p:cNvPr id="6" name="Google Shape;387;p44">
            <a:extLst>
              <a:ext uri="{FF2B5EF4-FFF2-40B4-BE49-F238E27FC236}">
                <a16:creationId xmlns:a16="http://schemas.microsoft.com/office/drawing/2014/main" id="{5C433BAA-CA7F-246A-B7F5-B6DE1F988C03}"/>
              </a:ext>
            </a:extLst>
          </p:cNvPr>
          <p:cNvSpPr txBox="1"/>
          <p:nvPr/>
        </p:nvSpPr>
        <p:spPr>
          <a:xfrm>
            <a:off x="1392724" y="2335736"/>
            <a:ext cx="8745634" cy="34778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200" b="0" i="0" dirty="0">
                <a:latin typeface="Proxima Nova"/>
                <a:ea typeface="Proxima Nova"/>
                <a:cs typeface="Proxima Nova"/>
                <a:sym typeface="Proxima Nova"/>
              </a:rPr>
              <a:t>Prompt Engineer responsibilities include working with content creators, product teams and data scientists to develop and refine prompts, optimizing prompt performance and staying up-to-date on the latest advancements in AI, natural language processing and machine learning.</a:t>
            </a:r>
          </a:p>
          <a:p>
            <a:pPr marL="0" marR="0" lvl="0" indent="0" algn="l" rtl="0">
              <a:spcBef>
                <a:spcPts val="0"/>
              </a:spcBef>
              <a:spcAft>
                <a:spcPts val="0"/>
              </a:spcAft>
              <a:buNone/>
            </a:pPr>
            <a:endParaRPr sz="2200" b="0" i="0" dirty="0">
              <a:latin typeface="Proxima Nova"/>
              <a:ea typeface="Proxima Nova"/>
              <a:cs typeface="Proxima Nova"/>
              <a:sym typeface="Proxima Nova"/>
            </a:endParaRPr>
          </a:p>
          <a:p>
            <a:pPr marL="0" marR="0" lvl="0" indent="0" algn="l" rtl="0">
              <a:spcBef>
                <a:spcPts val="0"/>
              </a:spcBef>
              <a:spcAft>
                <a:spcPts val="0"/>
              </a:spcAft>
              <a:buNone/>
            </a:pPr>
            <a:r>
              <a:rPr lang="en-GB" sz="2200" b="0" i="0" dirty="0">
                <a:latin typeface="Proxima Nova"/>
                <a:ea typeface="Proxima Nova"/>
                <a:cs typeface="Proxima Nova"/>
                <a:sym typeface="Proxima Nova"/>
              </a:rPr>
              <a:t>Ultimately, you will work directly with various teams in our company to create and improve prompts that meet the needs of our clients and users.</a:t>
            </a:r>
            <a:r>
              <a:rPr lang="en-GB" sz="2200" b="0" i="0" dirty="0">
                <a:solidFill>
                  <a:schemeClr val="lt1"/>
                </a:solidFill>
                <a:latin typeface="Proxima Nova"/>
                <a:ea typeface="Proxima Nova"/>
                <a:cs typeface="Proxima Nova"/>
                <a:sym typeface="Proxima Nova"/>
              </a:rPr>
              <a:t> and improve prompts that meet the needs of our clients and users.</a:t>
            </a:r>
            <a:endParaRPr dirty="0"/>
          </a:p>
        </p:txBody>
      </p:sp>
    </p:spTree>
    <p:extLst>
      <p:ext uri="{BB962C8B-B14F-4D97-AF65-F5344CB8AC3E}">
        <p14:creationId xmlns:p14="http://schemas.microsoft.com/office/powerpoint/2010/main" val="2099420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6;p44">
            <a:extLst>
              <a:ext uri="{FF2B5EF4-FFF2-40B4-BE49-F238E27FC236}">
                <a16:creationId xmlns:a16="http://schemas.microsoft.com/office/drawing/2014/main" id="{EA285564-CE92-0E34-CEDD-20F0BD3B460B}"/>
              </a:ext>
            </a:extLst>
          </p:cNvPr>
          <p:cNvSpPr txBox="1">
            <a:spLocks noGrp="1"/>
          </p:cNvSpPr>
          <p:nvPr>
            <p:ph type="title"/>
          </p:nvPr>
        </p:nvSpPr>
        <p:spPr>
          <a:xfrm>
            <a:off x="570334" y="121298"/>
            <a:ext cx="9982200" cy="914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800"/>
              <a:buFont typeface="Century Schoolbook"/>
              <a:buNone/>
            </a:pPr>
            <a:r>
              <a:rPr lang="en-GB" sz="4400" dirty="0">
                <a:latin typeface="Century Schoolbook" panose="02040604050505020304" pitchFamily="18" charset="0"/>
              </a:rPr>
              <a:t>A common-user prompt</a:t>
            </a:r>
            <a:endParaRPr sz="4400" dirty="0">
              <a:latin typeface="Century Schoolbook" panose="02040604050505020304" pitchFamily="18" charset="0"/>
            </a:endParaRPr>
          </a:p>
        </p:txBody>
      </p:sp>
      <p:pic>
        <p:nvPicPr>
          <p:cNvPr id="2" name="Google Shape;393;p45">
            <a:extLst>
              <a:ext uri="{FF2B5EF4-FFF2-40B4-BE49-F238E27FC236}">
                <a16:creationId xmlns:a16="http://schemas.microsoft.com/office/drawing/2014/main" id="{BE26535F-21F6-E53F-CBCA-2FACDF88951A}"/>
              </a:ext>
            </a:extLst>
          </p:cNvPr>
          <p:cNvPicPr preferRelativeResize="0">
            <a:picLocks/>
          </p:cNvPicPr>
          <p:nvPr/>
        </p:nvPicPr>
        <p:blipFill rotWithShape="1">
          <a:blip r:embed="rId2">
            <a:alphaModFix/>
          </a:blip>
          <a:srcRect/>
          <a:stretch/>
        </p:blipFill>
        <p:spPr>
          <a:xfrm>
            <a:off x="1261872" y="1953736"/>
            <a:ext cx="4834128" cy="809625"/>
          </a:xfrm>
          <a:prstGeom prst="rect">
            <a:avLst/>
          </a:prstGeom>
          <a:noFill/>
          <a:ln>
            <a:noFill/>
          </a:ln>
        </p:spPr>
      </p:pic>
      <p:pic>
        <p:nvPicPr>
          <p:cNvPr id="4" name="Google Shape;394;p45">
            <a:extLst>
              <a:ext uri="{FF2B5EF4-FFF2-40B4-BE49-F238E27FC236}">
                <a16:creationId xmlns:a16="http://schemas.microsoft.com/office/drawing/2014/main" id="{8FDE60DA-4AB0-7D0E-98E8-D9684749CB23}"/>
              </a:ext>
            </a:extLst>
          </p:cNvPr>
          <p:cNvPicPr preferRelativeResize="0"/>
          <p:nvPr/>
        </p:nvPicPr>
        <p:blipFill rotWithShape="1">
          <a:blip r:embed="rId3">
            <a:alphaModFix/>
          </a:blip>
          <a:srcRect/>
          <a:stretch/>
        </p:blipFill>
        <p:spPr>
          <a:xfrm>
            <a:off x="1261872" y="2872740"/>
            <a:ext cx="4876800" cy="3276600"/>
          </a:xfrm>
          <a:prstGeom prst="rect">
            <a:avLst/>
          </a:prstGeom>
          <a:noFill/>
          <a:ln>
            <a:noFill/>
          </a:ln>
        </p:spPr>
      </p:pic>
    </p:spTree>
    <p:extLst>
      <p:ext uri="{BB962C8B-B14F-4D97-AF65-F5344CB8AC3E}">
        <p14:creationId xmlns:p14="http://schemas.microsoft.com/office/powerpoint/2010/main" val="168248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399;p46">
            <a:extLst>
              <a:ext uri="{FF2B5EF4-FFF2-40B4-BE49-F238E27FC236}">
                <a16:creationId xmlns:a16="http://schemas.microsoft.com/office/drawing/2014/main" id="{BA7207D9-2697-4B45-7824-7DE8505AAC86}"/>
              </a:ext>
            </a:extLst>
          </p:cNvPr>
          <p:cNvSpPr txBox="1">
            <a:spLocks noGrp="1"/>
          </p:cNvSpPr>
          <p:nvPr>
            <p:ph type="title"/>
          </p:nvPr>
        </p:nvSpPr>
        <p:spPr>
          <a:xfrm>
            <a:off x="506505" y="262525"/>
            <a:ext cx="9692640" cy="80962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GB" sz="4400" dirty="0">
                <a:latin typeface="Century Schoolbook" panose="02040604050505020304" pitchFamily="18" charset="0"/>
              </a:rPr>
              <a:t>A Prompt-Engineer’s command </a:t>
            </a:r>
            <a:endParaRPr sz="4400" dirty="0">
              <a:latin typeface="Century Schoolbook" panose="02040604050505020304" pitchFamily="18" charset="0"/>
            </a:endParaRPr>
          </a:p>
        </p:txBody>
      </p:sp>
      <p:pic>
        <p:nvPicPr>
          <p:cNvPr id="8" name="Google Shape;400;p46">
            <a:extLst>
              <a:ext uri="{FF2B5EF4-FFF2-40B4-BE49-F238E27FC236}">
                <a16:creationId xmlns:a16="http://schemas.microsoft.com/office/drawing/2014/main" id="{F5DEFF76-E829-C140-DE81-56E53744BA06}"/>
              </a:ext>
            </a:extLst>
          </p:cNvPr>
          <p:cNvPicPr preferRelativeResize="0"/>
          <p:nvPr/>
        </p:nvPicPr>
        <p:blipFill rotWithShape="1">
          <a:blip r:embed="rId2">
            <a:alphaModFix/>
          </a:blip>
          <a:srcRect/>
          <a:stretch/>
        </p:blipFill>
        <p:spPr>
          <a:xfrm>
            <a:off x="1162964" y="1355391"/>
            <a:ext cx="8880917" cy="2073609"/>
          </a:xfrm>
          <a:prstGeom prst="rect">
            <a:avLst/>
          </a:prstGeom>
          <a:noFill/>
          <a:ln>
            <a:noFill/>
          </a:ln>
        </p:spPr>
      </p:pic>
      <p:pic>
        <p:nvPicPr>
          <p:cNvPr id="9" name="Google Shape;401;p46">
            <a:extLst>
              <a:ext uri="{FF2B5EF4-FFF2-40B4-BE49-F238E27FC236}">
                <a16:creationId xmlns:a16="http://schemas.microsoft.com/office/drawing/2014/main" id="{08904765-6B6F-D65C-3B75-7447334F1D9D}"/>
              </a:ext>
            </a:extLst>
          </p:cNvPr>
          <p:cNvPicPr preferRelativeResize="0"/>
          <p:nvPr/>
        </p:nvPicPr>
        <p:blipFill rotWithShape="1">
          <a:blip r:embed="rId3">
            <a:alphaModFix/>
          </a:blip>
          <a:srcRect/>
          <a:stretch/>
        </p:blipFill>
        <p:spPr>
          <a:xfrm>
            <a:off x="6588578" y="2979094"/>
            <a:ext cx="4109221" cy="3770049"/>
          </a:xfrm>
          <a:prstGeom prst="rect">
            <a:avLst/>
          </a:prstGeom>
          <a:noFill/>
          <a:ln>
            <a:noFill/>
          </a:ln>
        </p:spPr>
      </p:pic>
      <p:sp>
        <p:nvSpPr>
          <p:cNvPr id="10" name="Google Shape;402;p46">
            <a:extLst>
              <a:ext uri="{FF2B5EF4-FFF2-40B4-BE49-F238E27FC236}">
                <a16:creationId xmlns:a16="http://schemas.microsoft.com/office/drawing/2014/main" id="{4BD1FD52-07A5-59CF-71F3-ECB63AFD4DF1}"/>
              </a:ext>
            </a:extLst>
          </p:cNvPr>
          <p:cNvSpPr txBox="1"/>
          <p:nvPr/>
        </p:nvSpPr>
        <p:spPr>
          <a:xfrm>
            <a:off x="1035062" y="3940112"/>
            <a:ext cx="488948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200" b="0" i="0" dirty="0">
                <a:solidFill>
                  <a:srgbClr val="040C28"/>
                </a:solidFill>
                <a:latin typeface="Arial"/>
                <a:ea typeface="Arial"/>
                <a:cs typeface="Arial"/>
                <a:sym typeface="Arial"/>
              </a:rPr>
              <a:t>To save time and resources, Prompt Engineers boost the accuracy and effectiveness of AI systems by creating domain specific </a:t>
            </a:r>
            <a:r>
              <a:rPr lang="en-GB" sz="2200" b="1" i="0" dirty="0">
                <a:solidFill>
                  <a:srgbClr val="040C28"/>
                </a:solidFill>
                <a:latin typeface="Arial"/>
                <a:ea typeface="Arial"/>
                <a:cs typeface="Arial"/>
                <a:sym typeface="Arial"/>
              </a:rPr>
              <a:t>PROMPT LIBRARIES</a:t>
            </a:r>
            <a:r>
              <a:rPr lang="en-GB" sz="2200" b="0" i="0" dirty="0">
                <a:solidFill>
                  <a:srgbClr val="040C28"/>
                </a:solidFill>
                <a:latin typeface="Arial"/>
                <a:ea typeface="Arial"/>
                <a:cs typeface="Arial"/>
                <a:sym typeface="Arial"/>
              </a:rPr>
              <a:t>. </a:t>
            </a:r>
            <a:endParaRPr sz="2200" dirty="0">
              <a:solidFill>
                <a:schemeClr val="dk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2160557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07;p47">
            <a:extLst>
              <a:ext uri="{FF2B5EF4-FFF2-40B4-BE49-F238E27FC236}">
                <a16:creationId xmlns:a16="http://schemas.microsoft.com/office/drawing/2014/main" id="{58B5EC9B-6D78-FA63-032A-5F1B6F314047}"/>
              </a:ext>
            </a:extLst>
          </p:cNvPr>
          <p:cNvSpPr txBox="1">
            <a:spLocks noGrp="1"/>
          </p:cNvSpPr>
          <p:nvPr>
            <p:ph type="title"/>
          </p:nvPr>
        </p:nvSpPr>
        <p:spPr>
          <a:xfrm>
            <a:off x="618707" y="375797"/>
            <a:ext cx="9418320" cy="668632"/>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chemeClr val="dk1"/>
              </a:buClr>
              <a:buSzPct val="100000"/>
              <a:buFont typeface="Arial"/>
              <a:buNone/>
            </a:pPr>
            <a:r>
              <a:rPr lang="en-GB" sz="4500" b="0" i="0" dirty="0">
                <a:latin typeface="Arial"/>
                <a:ea typeface="Arial"/>
                <a:cs typeface="Arial"/>
                <a:sym typeface="Arial"/>
              </a:rPr>
              <a:t>What is a prompt library ?</a:t>
            </a:r>
            <a:endParaRPr sz="4500" dirty="0"/>
          </a:p>
        </p:txBody>
      </p:sp>
      <p:sp>
        <p:nvSpPr>
          <p:cNvPr id="8" name="Google Shape;408;p47">
            <a:extLst>
              <a:ext uri="{FF2B5EF4-FFF2-40B4-BE49-F238E27FC236}">
                <a16:creationId xmlns:a16="http://schemas.microsoft.com/office/drawing/2014/main" id="{E0AEDA9B-62A1-DCF9-C9B2-89FC01C429B5}"/>
              </a:ext>
            </a:extLst>
          </p:cNvPr>
          <p:cNvSpPr txBox="1">
            <a:spLocks/>
          </p:cNvSpPr>
          <p:nvPr/>
        </p:nvSpPr>
        <p:spPr>
          <a:xfrm>
            <a:off x="707353" y="2027593"/>
            <a:ext cx="7767176" cy="1649964"/>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1760"/>
              <a:buFont typeface="Calibri" panose="020F0502020204030204" pitchFamily="34" charset="0"/>
              <a:buNone/>
            </a:pPr>
            <a:r>
              <a:rPr lang="en-GB" sz="2200" dirty="0">
                <a:solidFill>
                  <a:schemeClr val="dk1"/>
                </a:solidFill>
                <a:latin typeface="Arial"/>
                <a:ea typeface="Arial"/>
                <a:cs typeface="Arial"/>
                <a:sym typeface="Arial"/>
              </a:rPr>
              <a:t>The prompt library is a collection of templates or prompts that provide instructions to the AI model on what to generate.</a:t>
            </a:r>
            <a:endParaRPr lang="en-GB" sz="2200" dirty="0">
              <a:solidFill>
                <a:schemeClr val="dk1"/>
              </a:solidFill>
            </a:endParaRPr>
          </a:p>
        </p:txBody>
      </p:sp>
    </p:spTree>
    <p:extLst>
      <p:ext uri="{BB962C8B-B14F-4D97-AF65-F5344CB8AC3E}">
        <p14:creationId xmlns:p14="http://schemas.microsoft.com/office/powerpoint/2010/main" val="3751493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A1549F-5A00-492F-938D-8ECA9D40501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56BD98B-7973-4A1B-9C80-58755C4486D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AA74B765-042F-4DFD-AD16-C52D9F78BB7E}"/>
              </a:ext>
            </a:extLst>
          </p:cNvPr>
          <p:cNvSpPr/>
          <p:nvPr/>
        </p:nvSpPr>
        <p:spPr>
          <a:xfrm>
            <a:off x="0" y="0"/>
            <a:ext cx="12192000" cy="6857999"/>
          </a:xfrm>
          <a:prstGeom prst="rect">
            <a:avLst/>
          </a:prstGeom>
          <a:solidFill>
            <a:srgbClr val="E9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7775660-6458-40D3-B4C4-E6DB4EBD2BB7}"/>
              </a:ext>
            </a:extLst>
          </p:cNvPr>
          <p:cNvSpPr/>
          <p:nvPr/>
        </p:nvSpPr>
        <p:spPr>
          <a:xfrm>
            <a:off x="708400" y="705335"/>
            <a:ext cx="10775200" cy="5447327"/>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3C3837"/>
              </a:solidFill>
              <a:latin typeface="Roboto Condensed" panose="020B0604020202020204" charset="0"/>
              <a:ea typeface="Roboto Condensed" panose="020B0604020202020204" charset="0"/>
            </a:endParaRPr>
          </a:p>
        </p:txBody>
      </p:sp>
      <p:sp>
        <p:nvSpPr>
          <p:cNvPr id="7" name="Google Shape;413;p48">
            <a:extLst>
              <a:ext uri="{FF2B5EF4-FFF2-40B4-BE49-F238E27FC236}">
                <a16:creationId xmlns:a16="http://schemas.microsoft.com/office/drawing/2014/main" id="{6D543CCF-CFAA-6691-AD67-5A6C8E4AB523}"/>
              </a:ext>
            </a:extLst>
          </p:cNvPr>
          <p:cNvSpPr txBox="1">
            <a:spLocks/>
          </p:cNvSpPr>
          <p:nvPr/>
        </p:nvSpPr>
        <p:spPr>
          <a:xfrm>
            <a:off x="2270443" y="2477725"/>
            <a:ext cx="9418637" cy="1289957"/>
          </a:xfrm>
          <a:prstGeom prst="rect">
            <a:avLst/>
          </a:prstGeom>
          <a:noFill/>
          <a:ln>
            <a:noFill/>
          </a:ln>
        </p:spPr>
        <p:txBody>
          <a:bodyPr spcFirstLastPara="1" vert="horz" wrap="square" lIns="91425" tIns="45700" rIns="91425" bIns="45700" rtlCol="0" anchor="b" anchorCtr="0">
            <a:normAutofit fontScale="97500"/>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pPr>
              <a:lnSpc>
                <a:spcPct val="85000"/>
              </a:lnSpc>
              <a:spcBef>
                <a:spcPts val="0"/>
              </a:spcBef>
              <a:buClr>
                <a:schemeClr val="lt1"/>
              </a:buClr>
              <a:buSzPct val="100000"/>
              <a:buFont typeface="Century Schoolbook"/>
              <a:buNone/>
            </a:pPr>
            <a:r>
              <a:rPr lang="en-GB" sz="4000" dirty="0">
                <a:latin typeface="Century Schoolbook"/>
                <a:ea typeface="Century Schoolbook"/>
                <a:cs typeface="Century Schoolbook"/>
                <a:sym typeface="Century Schoolbook"/>
              </a:rPr>
              <a:t>Some Available Prompt Libraries</a:t>
            </a:r>
          </a:p>
        </p:txBody>
      </p:sp>
    </p:spTree>
    <p:extLst>
      <p:ext uri="{BB962C8B-B14F-4D97-AF65-F5344CB8AC3E}">
        <p14:creationId xmlns:p14="http://schemas.microsoft.com/office/powerpoint/2010/main" val="1924827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6;p44">
            <a:extLst>
              <a:ext uri="{FF2B5EF4-FFF2-40B4-BE49-F238E27FC236}">
                <a16:creationId xmlns:a16="http://schemas.microsoft.com/office/drawing/2014/main" id="{EA285564-CE92-0E34-CEDD-20F0BD3B460B}"/>
              </a:ext>
            </a:extLst>
          </p:cNvPr>
          <p:cNvSpPr txBox="1">
            <a:spLocks noGrp="1"/>
          </p:cNvSpPr>
          <p:nvPr>
            <p:ph type="title"/>
          </p:nvPr>
        </p:nvSpPr>
        <p:spPr>
          <a:xfrm>
            <a:off x="570334" y="121298"/>
            <a:ext cx="9982200" cy="914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800"/>
              <a:buFont typeface="Century Schoolbook"/>
              <a:buNone/>
            </a:pPr>
            <a:r>
              <a:rPr lang="en-GB" sz="3000" dirty="0">
                <a:latin typeface="Century Schoolbook" panose="02040604050505020304" pitchFamily="18" charset="0"/>
              </a:rPr>
              <a:t>1_</a:t>
            </a:r>
            <a:endParaRPr sz="3000" dirty="0">
              <a:latin typeface="Century Schoolbook" panose="02040604050505020304" pitchFamily="18" charset="0"/>
            </a:endParaRPr>
          </a:p>
        </p:txBody>
      </p:sp>
      <p:sp>
        <p:nvSpPr>
          <p:cNvPr id="2" name="Google Shape;418;p49">
            <a:extLst>
              <a:ext uri="{FF2B5EF4-FFF2-40B4-BE49-F238E27FC236}">
                <a16:creationId xmlns:a16="http://schemas.microsoft.com/office/drawing/2014/main" id="{EF5354B1-7D92-2197-6BC2-F405D3C42B02}"/>
              </a:ext>
            </a:extLst>
          </p:cNvPr>
          <p:cNvSpPr txBox="1">
            <a:spLocks/>
          </p:cNvSpPr>
          <p:nvPr/>
        </p:nvSpPr>
        <p:spPr>
          <a:xfrm>
            <a:off x="1261872" y="1530220"/>
            <a:ext cx="9418320" cy="4962020"/>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1760"/>
              <a:buFont typeface="Calibri" panose="020F0502020204030204" pitchFamily="34" charset="0"/>
              <a:buNone/>
            </a:pPr>
            <a:r>
              <a:rPr lang="en-GB" sz="2200" b="1" dirty="0">
                <a:solidFill>
                  <a:schemeClr val="dk1"/>
                </a:solidFill>
                <a:latin typeface="Lato" panose="020F0502020204030203" pitchFamily="34" charset="0"/>
                <a:ea typeface="Lato"/>
                <a:cs typeface="Lato"/>
                <a:sym typeface="Lato"/>
              </a:rPr>
              <a:t>GoDaddy’s Small Business Generative AI Prompt Library includes 35 prompts</a:t>
            </a:r>
            <a:r>
              <a:rPr lang="en-GB" sz="2200" dirty="0">
                <a:solidFill>
                  <a:schemeClr val="dk1"/>
                </a:solidFill>
                <a:latin typeface="Lato" panose="020F0502020204030203" pitchFamily="34" charset="0"/>
                <a:ea typeface="Lato"/>
                <a:cs typeface="Lato"/>
                <a:sym typeface="Lato"/>
              </a:rPr>
              <a:t> </a:t>
            </a:r>
            <a:endParaRPr lang="en-GB" sz="2200" dirty="0">
              <a:latin typeface="Lato" panose="020F0502020204030203" pitchFamily="34" charset="0"/>
            </a:endParaRPr>
          </a:p>
          <a:p>
            <a:pPr marL="0" indent="0">
              <a:lnSpc>
                <a:spcPct val="95000"/>
              </a:lnSpc>
              <a:spcBef>
                <a:spcPts val="1600"/>
              </a:spcBef>
              <a:buSzPts val="1760"/>
              <a:buFont typeface="Calibri" panose="020F0502020204030204" pitchFamily="34" charset="0"/>
              <a:buNone/>
            </a:pPr>
            <a:r>
              <a:rPr lang="en-GB" sz="2200" dirty="0">
                <a:solidFill>
                  <a:schemeClr val="dk1"/>
                </a:solidFill>
                <a:latin typeface="Lato"/>
                <a:ea typeface="Lato"/>
                <a:cs typeface="Lato"/>
                <a:sym typeface="Lato"/>
              </a:rPr>
              <a:t>The library includes prompts such as:</a:t>
            </a:r>
            <a:endParaRPr lang="en-GB" sz="2200" dirty="0"/>
          </a:p>
          <a:p>
            <a:pPr marL="0" indent="-111760">
              <a:lnSpc>
                <a:spcPct val="95000"/>
              </a:lnSpc>
              <a:spcBef>
                <a:spcPts val="1600"/>
              </a:spcBef>
              <a:buSzPts val="1760"/>
              <a:buFont typeface="Arial"/>
              <a:buChar char="•"/>
            </a:pPr>
            <a:r>
              <a:rPr lang="en-GB" sz="2200" dirty="0">
                <a:solidFill>
                  <a:schemeClr val="dk1"/>
                </a:solidFill>
                <a:latin typeface="Lato"/>
                <a:ea typeface="Lato"/>
                <a:cs typeface="Lato"/>
                <a:sym typeface="Lato"/>
              </a:rPr>
              <a:t>“Act as a marketing copywriter and ask me for an existing product description to rewrite. Then rewrite the product description so it’s more effective at converting prospects into customers.”</a:t>
            </a:r>
            <a:endParaRPr lang="en-GB" sz="2200" dirty="0"/>
          </a:p>
          <a:p>
            <a:pPr marL="0" indent="-111760">
              <a:lnSpc>
                <a:spcPct val="95000"/>
              </a:lnSpc>
              <a:spcBef>
                <a:spcPts val="1600"/>
              </a:spcBef>
              <a:buSzPts val="1760"/>
              <a:buFont typeface="Arial"/>
              <a:buChar char="•"/>
            </a:pPr>
            <a:r>
              <a:rPr lang="en-GB" sz="2200" dirty="0">
                <a:solidFill>
                  <a:schemeClr val="dk1"/>
                </a:solidFill>
                <a:latin typeface="Lato"/>
                <a:ea typeface="Lato"/>
                <a:cs typeface="Lato"/>
                <a:sym typeface="Lato"/>
              </a:rPr>
              <a:t>“Act as a social media expert. Coach me on responding to a customer who left a negative review. Help me be empathetic, let the customer know we hear their issue and that we’ll try to fix the problem. The customer had complaints about &lt;topic&gt;.”</a:t>
            </a:r>
            <a:endParaRPr lang="en-GB" sz="2200" dirty="0"/>
          </a:p>
          <a:p>
            <a:pPr marL="0" indent="0">
              <a:lnSpc>
                <a:spcPct val="95000"/>
              </a:lnSpc>
              <a:spcBef>
                <a:spcPts val="1600"/>
              </a:spcBef>
              <a:buSzPts val="1760"/>
              <a:buFont typeface="Calibri" panose="020F0502020204030204" pitchFamily="34" charset="0"/>
              <a:buNone/>
            </a:pPr>
            <a:endParaRPr lang="en-GB" dirty="0"/>
          </a:p>
        </p:txBody>
      </p:sp>
    </p:spTree>
    <p:extLst>
      <p:ext uri="{BB962C8B-B14F-4D97-AF65-F5344CB8AC3E}">
        <p14:creationId xmlns:p14="http://schemas.microsoft.com/office/powerpoint/2010/main" val="337549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01155-0247-04F0-9A1C-2888D377A934}"/>
              </a:ext>
            </a:extLst>
          </p:cNvPr>
          <p:cNvSpPr>
            <a:spLocks noGrp="1"/>
          </p:cNvSpPr>
          <p:nvPr>
            <p:ph type="title"/>
          </p:nvPr>
        </p:nvSpPr>
        <p:spPr/>
        <p:txBody>
          <a:bodyPr/>
          <a:lstStyle/>
          <a:p>
            <a:r>
              <a:rPr lang="en-GB" sz="3200" i="1" dirty="0"/>
              <a:t>LLM’s</a:t>
            </a:r>
            <a:endParaRPr lang="en-US" i="1" dirty="0"/>
          </a:p>
        </p:txBody>
      </p:sp>
      <p:sp>
        <p:nvSpPr>
          <p:cNvPr id="7" name="Google Shape;125;p4">
            <a:extLst>
              <a:ext uri="{FF2B5EF4-FFF2-40B4-BE49-F238E27FC236}">
                <a16:creationId xmlns:a16="http://schemas.microsoft.com/office/drawing/2014/main" id="{524F1CAD-A7D7-3441-673A-3DC0BA903BAF}"/>
              </a:ext>
            </a:extLst>
          </p:cNvPr>
          <p:cNvSpPr txBox="1">
            <a:spLocks/>
          </p:cNvSpPr>
          <p:nvPr/>
        </p:nvSpPr>
        <p:spPr>
          <a:xfrm>
            <a:off x="1336258" y="1742623"/>
            <a:ext cx="9362585" cy="3846284"/>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1600"/>
              <a:buFont typeface="Calibri" panose="020F0502020204030204" pitchFamily="34" charset="0"/>
              <a:buNone/>
            </a:pPr>
            <a:r>
              <a:rPr lang="en-GB" dirty="0">
                <a:solidFill>
                  <a:schemeClr val="dk1"/>
                </a:solidFill>
                <a:latin typeface="Arial"/>
                <a:ea typeface="Arial"/>
                <a:cs typeface="Arial"/>
                <a:sym typeface="Arial"/>
              </a:rPr>
              <a:t>Some notable LLM’s are:</a:t>
            </a:r>
            <a:endParaRPr lang="en-GB" i="1" dirty="0">
              <a:solidFill>
                <a:schemeClr val="dk1"/>
              </a:solidFill>
              <a:latin typeface="Arial"/>
              <a:ea typeface="Arial"/>
              <a:cs typeface="Arial"/>
              <a:sym typeface="Arial"/>
            </a:endParaRPr>
          </a:p>
          <a:p>
            <a:pPr marL="342900" indent="-342900">
              <a:lnSpc>
                <a:spcPct val="95000"/>
              </a:lnSpc>
              <a:spcBef>
                <a:spcPts val="1600"/>
              </a:spcBef>
              <a:buSzPts val="1600"/>
              <a:buFont typeface="Arial"/>
              <a:buChar char="•"/>
            </a:pPr>
            <a:r>
              <a:rPr lang="en-GB" dirty="0">
                <a:solidFill>
                  <a:schemeClr val="dk1"/>
                </a:solidFill>
                <a:latin typeface="Arial"/>
                <a:ea typeface="Arial"/>
                <a:cs typeface="Arial"/>
                <a:sym typeface="Arial"/>
              </a:rPr>
              <a:t>ChatGPT</a:t>
            </a:r>
          </a:p>
          <a:p>
            <a:pPr marL="342900" indent="-342900">
              <a:lnSpc>
                <a:spcPct val="95000"/>
              </a:lnSpc>
              <a:spcBef>
                <a:spcPts val="1600"/>
              </a:spcBef>
              <a:buSzPts val="1600"/>
              <a:buFont typeface="Arial"/>
              <a:buChar char="•"/>
            </a:pPr>
            <a:r>
              <a:rPr lang="en-GB" dirty="0">
                <a:solidFill>
                  <a:schemeClr val="dk1"/>
                </a:solidFill>
                <a:latin typeface="Arial"/>
                <a:ea typeface="Arial"/>
                <a:cs typeface="Arial"/>
                <a:sym typeface="Arial"/>
              </a:rPr>
              <a:t>GPT-4</a:t>
            </a:r>
          </a:p>
          <a:p>
            <a:pPr marL="342900" indent="-342900">
              <a:lnSpc>
                <a:spcPct val="95000"/>
              </a:lnSpc>
              <a:spcBef>
                <a:spcPts val="1600"/>
              </a:spcBef>
              <a:buSzPts val="1600"/>
              <a:buFont typeface="Arial"/>
              <a:buChar char="•"/>
            </a:pPr>
            <a:r>
              <a:rPr lang="en-GB" dirty="0">
                <a:solidFill>
                  <a:schemeClr val="dk1"/>
                </a:solidFill>
                <a:latin typeface="Arial"/>
                <a:ea typeface="Arial"/>
                <a:cs typeface="Arial"/>
                <a:sym typeface="Arial"/>
              </a:rPr>
              <a:t>LaMDA</a:t>
            </a:r>
          </a:p>
          <a:p>
            <a:pPr marL="342900" indent="-342900">
              <a:lnSpc>
                <a:spcPct val="95000"/>
              </a:lnSpc>
              <a:spcBef>
                <a:spcPts val="1600"/>
              </a:spcBef>
              <a:buSzPts val="1600"/>
              <a:buFont typeface="Arial"/>
              <a:buChar char="•"/>
            </a:pPr>
            <a:r>
              <a:rPr lang="en-GB" dirty="0">
                <a:solidFill>
                  <a:schemeClr val="dk1"/>
                </a:solidFill>
                <a:latin typeface="Arial"/>
                <a:ea typeface="Arial"/>
                <a:cs typeface="Arial"/>
                <a:sym typeface="Arial"/>
              </a:rPr>
              <a:t>BLOOM</a:t>
            </a:r>
            <a:endParaRPr lang="en-GB" dirty="0"/>
          </a:p>
          <a:p>
            <a:pPr marL="342900" indent="-342900">
              <a:lnSpc>
                <a:spcPct val="95000"/>
              </a:lnSpc>
              <a:spcBef>
                <a:spcPts val="1600"/>
              </a:spcBef>
              <a:buSzPts val="1600"/>
              <a:buFont typeface="Arial"/>
              <a:buChar char="•"/>
            </a:pPr>
            <a:r>
              <a:rPr lang="en-GB" dirty="0" err="1">
                <a:solidFill>
                  <a:schemeClr val="dk1"/>
                </a:solidFill>
                <a:latin typeface="Arial"/>
                <a:ea typeface="Arial"/>
                <a:cs typeface="Arial"/>
                <a:sym typeface="Arial"/>
              </a:rPr>
              <a:t>PaLM</a:t>
            </a:r>
            <a:endParaRPr lang="en-GB" dirty="0">
              <a:solidFill>
                <a:schemeClr val="dk1"/>
              </a:solidFill>
              <a:latin typeface="Arial"/>
              <a:ea typeface="Arial"/>
              <a:cs typeface="Arial"/>
              <a:sym typeface="Arial"/>
            </a:endParaRPr>
          </a:p>
          <a:p>
            <a:pPr marL="342900" indent="-342900">
              <a:lnSpc>
                <a:spcPct val="95000"/>
              </a:lnSpc>
              <a:spcBef>
                <a:spcPts val="1600"/>
              </a:spcBef>
              <a:buSzPts val="1600"/>
              <a:buFont typeface="Arial"/>
              <a:buChar char="•"/>
            </a:pPr>
            <a:r>
              <a:rPr lang="en-GB" dirty="0">
                <a:solidFill>
                  <a:schemeClr val="dk1"/>
                </a:solidFill>
                <a:latin typeface="Arial"/>
                <a:ea typeface="Arial"/>
                <a:cs typeface="Arial"/>
                <a:sym typeface="Arial"/>
              </a:rPr>
              <a:t>BARD</a:t>
            </a:r>
            <a:endParaRPr lang="en-GB" dirty="0"/>
          </a:p>
          <a:p>
            <a:pPr marL="0" indent="0">
              <a:lnSpc>
                <a:spcPct val="95000"/>
              </a:lnSpc>
              <a:spcBef>
                <a:spcPts val="1600"/>
              </a:spcBef>
              <a:buSzPts val="1600"/>
              <a:buFont typeface="Calibri" panose="020F0502020204030204" pitchFamily="34" charset="0"/>
              <a:buNone/>
            </a:pPr>
            <a:r>
              <a:rPr lang="en-GB" dirty="0">
                <a:solidFill>
                  <a:schemeClr val="dk1"/>
                </a:solidFill>
                <a:latin typeface="Arial"/>
                <a:ea typeface="Arial"/>
                <a:cs typeface="Arial"/>
                <a:sym typeface="Arial"/>
              </a:rPr>
              <a:t>                                                              </a:t>
            </a:r>
            <a:r>
              <a:rPr lang="en-GB" dirty="0" err="1">
                <a:solidFill>
                  <a:schemeClr val="dk1"/>
                </a:solidFill>
                <a:latin typeface="Arial"/>
                <a:ea typeface="Arial"/>
                <a:cs typeface="Arial"/>
                <a:sym typeface="Arial"/>
              </a:rPr>
              <a:t>NoTe</a:t>
            </a:r>
            <a:r>
              <a:rPr lang="en-GB" dirty="0">
                <a:solidFill>
                  <a:schemeClr val="dk1"/>
                </a:solidFill>
                <a:latin typeface="Arial"/>
                <a:ea typeface="Arial"/>
                <a:cs typeface="Arial"/>
                <a:sym typeface="Arial"/>
              </a:rPr>
              <a:t>: </a:t>
            </a:r>
            <a:r>
              <a:rPr lang="en-GB" sz="1600" dirty="0">
                <a:solidFill>
                  <a:schemeClr val="dk1"/>
                </a:solidFill>
                <a:latin typeface="Arial"/>
                <a:ea typeface="Arial"/>
                <a:cs typeface="Arial"/>
                <a:sym typeface="Arial"/>
              </a:rPr>
              <a:t>we</a:t>
            </a:r>
            <a:r>
              <a:rPr lang="en-GB" sz="1600" dirty="0">
                <a:solidFill>
                  <a:schemeClr val="dk1"/>
                </a:solidFill>
              </a:rPr>
              <a:t> can access the LLM through its API</a:t>
            </a:r>
            <a:endParaRPr lang="en-GB"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344130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6;p44">
            <a:extLst>
              <a:ext uri="{FF2B5EF4-FFF2-40B4-BE49-F238E27FC236}">
                <a16:creationId xmlns:a16="http://schemas.microsoft.com/office/drawing/2014/main" id="{EA285564-CE92-0E34-CEDD-20F0BD3B460B}"/>
              </a:ext>
            </a:extLst>
          </p:cNvPr>
          <p:cNvSpPr txBox="1">
            <a:spLocks noGrp="1"/>
          </p:cNvSpPr>
          <p:nvPr>
            <p:ph type="title"/>
          </p:nvPr>
        </p:nvSpPr>
        <p:spPr>
          <a:xfrm>
            <a:off x="570334" y="121298"/>
            <a:ext cx="9982200" cy="914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800"/>
              <a:buFont typeface="Century Schoolbook"/>
              <a:buNone/>
            </a:pPr>
            <a:r>
              <a:rPr lang="en-GB" sz="3000" dirty="0">
                <a:latin typeface="Century Schoolbook" panose="02040604050505020304" pitchFamily="18" charset="0"/>
              </a:rPr>
              <a:t>2_</a:t>
            </a:r>
            <a:endParaRPr sz="3000" dirty="0">
              <a:latin typeface="Century Schoolbook" panose="02040604050505020304" pitchFamily="18" charset="0"/>
            </a:endParaRPr>
          </a:p>
        </p:txBody>
      </p:sp>
      <p:sp>
        <p:nvSpPr>
          <p:cNvPr id="4" name="Google Shape;425;p50">
            <a:extLst>
              <a:ext uri="{FF2B5EF4-FFF2-40B4-BE49-F238E27FC236}">
                <a16:creationId xmlns:a16="http://schemas.microsoft.com/office/drawing/2014/main" id="{CB4923F7-2D7F-6A20-2771-F2E6B8223584}"/>
              </a:ext>
            </a:extLst>
          </p:cNvPr>
          <p:cNvSpPr txBox="1"/>
          <p:nvPr/>
        </p:nvSpPr>
        <p:spPr>
          <a:xfrm>
            <a:off x="1261872" y="1697964"/>
            <a:ext cx="9418320" cy="668632"/>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2B2F2A"/>
              </a:buClr>
              <a:buSzPts val="2200"/>
              <a:buFont typeface="Lato"/>
              <a:buNone/>
            </a:pPr>
            <a:r>
              <a:rPr lang="en-GB" sz="2200" b="1" i="0" dirty="0">
                <a:solidFill>
                  <a:srgbClr val="2B2F2A"/>
                </a:solidFill>
                <a:latin typeface="Lato"/>
                <a:ea typeface="Lato"/>
                <a:cs typeface="Lato"/>
                <a:sym typeface="Lato"/>
              </a:rPr>
              <a:t>The Essential SEO Prompt Library for ChatGPT Users</a:t>
            </a:r>
            <a:endParaRPr dirty="0"/>
          </a:p>
        </p:txBody>
      </p:sp>
      <p:sp>
        <p:nvSpPr>
          <p:cNvPr id="5" name="Google Shape;426;p50">
            <a:extLst>
              <a:ext uri="{FF2B5EF4-FFF2-40B4-BE49-F238E27FC236}">
                <a16:creationId xmlns:a16="http://schemas.microsoft.com/office/drawing/2014/main" id="{8FD4FAB9-6760-4F1B-3AE9-F53A6F28851E}"/>
              </a:ext>
            </a:extLst>
          </p:cNvPr>
          <p:cNvSpPr txBox="1">
            <a:spLocks/>
          </p:cNvSpPr>
          <p:nvPr/>
        </p:nvSpPr>
        <p:spPr>
          <a:xfrm>
            <a:off x="1261872" y="2682292"/>
            <a:ext cx="9418320" cy="2155372"/>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95000"/>
              </a:lnSpc>
              <a:spcBef>
                <a:spcPts val="0"/>
              </a:spcBef>
              <a:buSzPts val="1760"/>
              <a:buFont typeface="Arial"/>
              <a:buChar char="•"/>
            </a:pPr>
            <a:r>
              <a:rPr lang="en-GB" sz="2200" dirty="0">
                <a:solidFill>
                  <a:srgbClr val="2B2F2A"/>
                </a:solidFill>
                <a:latin typeface="Lato"/>
                <a:ea typeface="Lato"/>
                <a:cs typeface="Lato"/>
                <a:sym typeface="Lato"/>
              </a:rPr>
              <a:t>The Essential SEO Prompt Library for ChatGPT Users</a:t>
            </a:r>
            <a:endParaRPr lang="en-GB" sz="2200" dirty="0"/>
          </a:p>
          <a:p>
            <a:pPr marL="342900" indent="-342900">
              <a:lnSpc>
                <a:spcPct val="95000"/>
              </a:lnSpc>
              <a:spcBef>
                <a:spcPts val="1600"/>
              </a:spcBef>
              <a:buSzPts val="1760"/>
              <a:buFont typeface="Arial"/>
              <a:buChar char="•"/>
            </a:pPr>
            <a:r>
              <a:rPr lang="en-GB" sz="2200" dirty="0">
                <a:solidFill>
                  <a:srgbClr val="2B2F2A"/>
                </a:solidFill>
                <a:latin typeface="Lato"/>
                <a:ea typeface="Lato"/>
                <a:cs typeface="Lato"/>
                <a:sym typeface="Lato"/>
              </a:rPr>
              <a:t>Content Editing And Improvement Prompts </a:t>
            </a:r>
            <a:endParaRPr lang="en-GB" sz="2200" dirty="0"/>
          </a:p>
          <a:p>
            <a:pPr marL="342900" indent="-342900">
              <a:lnSpc>
                <a:spcPct val="95000"/>
              </a:lnSpc>
              <a:spcBef>
                <a:spcPts val="1600"/>
              </a:spcBef>
              <a:buSzPts val="1760"/>
              <a:buFont typeface="Arial"/>
              <a:buChar char="•"/>
            </a:pPr>
            <a:r>
              <a:rPr lang="en-GB" sz="2200" dirty="0">
                <a:solidFill>
                  <a:srgbClr val="2B2F2A"/>
                </a:solidFill>
                <a:latin typeface="Lato"/>
                <a:ea typeface="Lato"/>
                <a:cs typeface="Lato"/>
                <a:sym typeface="Lato"/>
              </a:rPr>
              <a:t>Technical SEO Prompts</a:t>
            </a:r>
            <a:endParaRPr lang="en-GB" sz="2200" dirty="0"/>
          </a:p>
          <a:p>
            <a:pPr marL="342900" indent="-342900">
              <a:lnSpc>
                <a:spcPct val="95000"/>
              </a:lnSpc>
              <a:spcBef>
                <a:spcPts val="1600"/>
              </a:spcBef>
              <a:buSzPts val="1760"/>
              <a:buFont typeface="Arial"/>
              <a:buChar char="•"/>
            </a:pPr>
            <a:r>
              <a:rPr lang="en-GB" sz="2200" dirty="0">
                <a:solidFill>
                  <a:srgbClr val="2B2F2A"/>
                </a:solidFill>
                <a:latin typeface="Lato"/>
                <a:ea typeface="Lato"/>
                <a:cs typeface="Lato"/>
                <a:sym typeface="Lato"/>
              </a:rPr>
              <a:t>Prompts For Creating Titles</a:t>
            </a:r>
            <a:endParaRPr lang="en-GB" sz="2200" dirty="0"/>
          </a:p>
          <a:p>
            <a:pPr marL="0" indent="0">
              <a:lnSpc>
                <a:spcPct val="95000"/>
              </a:lnSpc>
              <a:spcBef>
                <a:spcPts val="1600"/>
              </a:spcBef>
              <a:buSzPts val="1760"/>
              <a:buFont typeface="Calibri" panose="020F0502020204030204" pitchFamily="34" charset="0"/>
              <a:buNone/>
            </a:pPr>
            <a:endParaRPr lang="en-GB" b="1" dirty="0"/>
          </a:p>
        </p:txBody>
      </p:sp>
      <p:sp>
        <p:nvSpPr>
          <p:cNvPr id="6" name="Google Shape;427;p50">
            <a:extLst>
              <a:ext uri="{FF2B5EF4-FFF2-40B4-BE49-F238E27FC236}">
                <a16:creationId xmlns:a16="http://schemas.microsoft.com/office/drawing/2014/main" id="{FE9CC47A-4140-E63A-E821-9B2797F70DA6}"/>
              </a:ext>
            </a:extLst>
          </p:cNvPr>
          <p:cNvSpPr txBox="1"/>
          <p:nvPr/>
        </p:nvSpPr>
        <p:spPr>
          <a:xfrm>
            <a:off x="8312410" y="4559871"/>
            <a:ext cx="282717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u="sng" dirty="0">
                <a:solidFill>
                  <a:schemeClr val="dk1"/>
                </a:solidFill>
                <a:latin typeface="Century Schoolbook"/>
                <a:ea typeface="Century Schoolbook"/>
                <a:cs typeface="Century Schoolbook"/>
                <a:sym typeface="Century Schoolbook"/>
                <a:hlinkClick r:id="rId2">
                  <a:extLst>
                    <a:ext uri="{A12FA001-AC4F-418D-AE19-62706E023703}">
                      <ahyp:hlinkClr xmlns:ahyp="http://schemas.microsoft.com/office/drawing/2018/hyperlinkcolor" val="tx"/>
                    </a:ext>
                  </a:extLst>
                </a:hlinkClick>
              </a:rPr>
              <a:t>https://uproer.com/articles/the-essential-seo-prompt-library-for-chatgpt-users/</a:t>
            </a:r>
            <a:endParaRPr sz="1800" dirty="0">
              <a:solidFill>
                <a:schemeClr val="dk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10699915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6;p44">
            <a:extLst>
              <a:ext uri="{FF2B5EF4-FFF2-40B4-BE49-F238E27FC236}">
                <a16:creationId xmlns:a16="http://schemas.microsoft.com/office/drawing/2014/main" id="{EA285564-CE92-0E34-CEDD-20F0BD3B460B}"/>
              </a:ext>
            </a:extLst>
          </p:cNvPr>
          <p:cNvSpPr txBox="1">
            <a:spLocks noGrp="1"/>
          </p:cNvSpPr>
          <p:nvPr>
            <p:ph type="title"/>
          </p:nvPr>
        </p:nvSpPr>
        <p:spPr>
          <a:xfrm>
            <a:off x="570334" y="121298"/>
            <a:ext cx="9982200" cy="914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800"/>
              <a:buFont typeface="Century Schoolbook"/>
              <a:buNone/>
            </a:pPr>
            <a:r>
              <a:rPr lang="en-GB" sz="3000" dirty="0">
                <a:latin typeface="Century Schoolbook" panose="02040604050505020304" pitchFamily="18" charset="0"/>
              </a:rPr>
              <a:t>3_</a:t>
            </a:r>
            <a:endParaRPr sz="3000" dirty="0">
              <a:latin typeface="Century Schoolbook" panose="02040604050505020304" pitchFamily="18" charset="0"/>
            </a:endParaRPr>
          </a:p>
        </p:txBody>
      </p:sp>
      <p:sp>
        <p:nvSpPr>
          <p:cNvPr id="2" name="Google Shape;433;p51">
            <a:extLst>
              <a:ext uri="{FF2B5EF4-FFF2-40B4-BE49-F238E27FC236}">
                <a16:creationId xmlns:a16="http://schemas.microsoft.com/office/drawing/2014/main" id="{6C809FE0-7E26-A8A7-D350-E1A4027F91D8}"/>
              </a:ext>
            </a:extLst>
          </p:cNvPr>
          <p:cNvSpPr txBox="1"/>
          <p:nvPr/>
        </p:nvSpPr>
        <p:spPr>
          <a:xfrm>
            <a:off x="937804" y="1517810"/>
            <a:ext cx="9418320" cy="668632"/>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85000"/>
              </a:lnSpc>
              <a:spcBef>
                <a:spcPts val="0"/>
              </a:spcBef>
              <a:spcAft>
                <a:spcPts val="0"/>
              </a:spcAft>
              <a:buClr>
                <a:schemeClr val="dk1"/>
              </a:buClr>
              <a:buSzPct val="100000"/>
              <a:buFont typeface="Century Schoolbook"/>
              <a:buNone/>
            </a:pPr>
            <a:r>
              <a:rPr lang="en-GB" sz="4000" b="0" dirty="0">
                <a:solidFill>
                  <a:schemeClr val="dk1"/>
                </a:solidFill>
                <a:latin typeface="Century Schoolbook"/>
                <a:ea typeface="Century Schoolbook"/>
                <a:cs typeface="Century Schoolbook"/>
                <a:sym typeface="Century Schoolbook"/>
              </a:rPr>
              <a:t>Prompt Engine For Coders</a:t>
            </a:r>
            <a:endParaRPr sz="4000" b="0" dirty="0">
              <a:solidFill>
                <a:schemeClr val="dk1"/>
              </a:solidFill>
              <a:latin typeface="Century Schoolbook"/>
              <a:ea typeface="Century Schoolbook"/>
              <a:cs typeface="Century Schoolbook"/>
              <a:sym typeface="Century Schoolbook"/>
            </a:endParaRPr>
          </a:p>
        </p:txBody>
      </p:sp>
      <p:sp>
        <p:nvSpPr>
          <p:cNvPr id="7" name="Google Shape;434;p51">
            <a:extLst>
              <a:ext uri="{FF2B5EF4-FFF2-40B4-BE49-F238E27FC236}">
                <a16:creationId xmlns:a16="http://schemas.microsoft.com/office/drawing/2014/main" id="{8D932641-1B0F-93BE-BE28-36F06A432730}"/>
              </a:ext>
            </a:extLst>
          </p:cNvPr>
          <p:cNvSpPr txBox="1">
            <a:spLocks/>
          </p:cNvSpPr>
          <p:nvPr/>
        </p:nvSpPr>
        <p:spPr>
          <a:xfrm>
            <a:off x="937804" y="2420828"/>
            <a:ext cx="9418320" cy="2155372"/>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1760"/>
              <a:buFont typeface="Calibri" panose="020F0502020204030204" pitchFamily="34" charset="0"/>
              <a:buNone/>
            </a:pPr>
            <a:r>
              <a:rPr lang="en-GB" sz="2200" dirty="0">
                <a:solidFill>
                  <a:srgbClr val="2B2F2A"/>
                </a:solidFill>
                <a:latin typeface="Proxima Nova Semibold"/>
                <a:ea typeface="Proxima Nova Semibold"/>
                <a:cs typeface="Proxima Nova Semibold"/>
                <a:sym typeface="Proxima Nova Semibold"/>
              </a:rPr>
              <a:t>The library currently supports a generic </a:t>
            </a:r>
            <a:r>
              <a:rPr lang="en-GB" sz="2200" b="1" dirty="0" err="1">
                <a:solidFill>
                  <a:srgbClr val="2B2F2A"/>
                </a:solidFill>
                <a:latin typeface="Proxima Nova Semibold"/>
                <a:ea typeface="Proxima Nova Semibold"/>
                <a:cs typeface="Proxima Nova Semibold"/>
                <a:sym typeface="Proxima Nova Semibold"/>
              </a:rPr>
              <a:t>PromptEngine</a:t>
            </a:r>
            <a:r>
              <a:rPr lang="en-GB" sz="2200" dirty="0">
                <a:solidFill>
                  <a:srgbClr val="2B2F2A"/>
                </a:solidFill>
                <a:latin typeface="Proxima Nova Semibold"/>
                <a:ea typeface="Proxima Nova Semibold"/>
                <a:cs typeface="Proxima Nova Semibold"/>
                <a:sym typeface="Proxima Nova Semibold"/>
              </a:rPr>
              <a:t>, a </a:t>
            </a:r>
            <a:r>
              <a:rPr lang="en-GB" sz="2200" b="1" dirty="0" err="1">
                <a:solidFill>
                  <a:srgbClr val="2B2F2A"/>
                </a:solidFill>
                <a:latin typeface="Proxima Nova Semibold"/>
                <a:ea typeface="Proxima Nova Semibold"/>
                <a:cs typeface="Proxima Nova Semibold"/>
                <a:sym typeface="Proxima Nova Semibold"/>
              </a:rPr>
              <a:t>CodeEngine</a:t>
            </a:r>
            <a:r>
              <a:rPr lang="en-GB" sz="2200" b="1" dirty="0">
                <a:solidFill>
                  <a:srgbClr val="2B2F2A"/>
                </a:solidFill>
                <a:latin typeface="Proxima Nova Semibold"/>
                <a:ea typeface="Proxima Nova Semibold"/>
                <a:cs typeface="Proxima Nova Semibold"/>
                <a:sym typeface="Proxima Nova Semibold"/>
              </a:rPr>
              <a:t> </a:t>
            </a:r>
            <a:r>
              <a:rPr lang="en-GB" sz="2200" dirty="0">
                <a:solidFill>
                  <a:srgbClr val="2B2F2A"/>
                </a:solidFill>
                <a:latin typeface="Proxima Nova Semibold"/>
                <a:ea typeface="Proxima Nova Semibold"/>
                <a:cs typeface="Proxima Nova Semibold"/>
                <a:sym typeface="Proxima Nova Semibold"/>
              </a:rPr>
              <a:t>and a </a:t>
            </a:r>
            <a:r>
              <a:rPr lang="en-GB" sz="2200" b="1" dirty="0" err="1">
                <a:solidFill>
                  <a:srgbClr val="2B2F2A"/>
                </a:solidFill>
                <a:latin typeface="Proxima Nova Semibold"/>
                <a:ea typeface="Proxima Nova Semibold"/>
                <a:cs typeface="Proxima Nova Semibold"/>
                <a:sym typeface="Proxima Nova Semibold"/>
              </a:rPr>
              <a:t>ChatEngine</a:t>
            </a:r>
            <a:r>
              <a:rPr lang="en-GB" sz="2200" dirty="0">
                <a:solidFill>
                  <a:srgbClr val="2B2F2A"/>
                </a:solidFill>
                <a:latin typeface="Proxima Nova Semibold"/>
                <a:ea typeface="Proxima Nova Semibold"/>
                <a:cs typeface="Proxima Nova Semibold"/>
                <a:sym typeface="Proxima Nova Semibold"/>
              </a:rPr>
              <a:t>. All three facilitate a pattern of prompt engineering where the prompt is composed of a description, examples of inputs and outputs and an ongoing "dialog" representing the ongoing input/output pairs as the user and model communicate</a:t>
            </a:r>
            <a:r>
              <a:rPr lang="en-GB" dirty="0">
                <a:solidFill>
                  <a:srgbClr val="2B2F2A"/>
                </a:solidFill>
                <a:latin typeface="Proxima Nova Semibold"/>
                <a:ea typeface="Proxima Nova Semibold"/>
                <a:cs typeface="Proxima Nova Semibold"/>
                <a:sym typeface="Proxima Nova Semibold"/>
              </a:rPr>
              <a:t>. </a:t>
            </a:r>
            <a:endParaRPr lang="en-GB" b="1" dirty="0"/>
          </a:p>
        </p:txBody>
      </p:sp>
      <p:sp>
        <p:nvSpPr>
          <p:cNvPr id="8" name="Google Shape;435;p51">
            <a:extLst>
              <a:ext uri="{FF2B5EF4-FFF2-40B4-BE49-F238E27FC236}">
                <a16:creationId xmlns:a16="http://schemas.microsoft.com/office/drawing/2014/main" id="{903B5220-446B-3231-DAA8-0CB71CD39D8D}"/>
              </a:ext>
            </a:extLst>
          </p:cNvPr>
          <p:cNvSpPr txBox="1"/>
          <p:nvPr/>
        </p:nvSpPr>
        <p:spPr>
          <a:xfrm>
            <a:off x="8059317" y="5079351"/>
            <a:ext cx="282717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u="sng" dirty="0">
                <a:solidFill>
                  <a:schemeClr val="dk1"/>
                </a:solidFill>
                <a:latin typeface="Century Schoolbook"/>
                <a:ea typeface="Century Schoolbook"/>
                <a:cs typeface="Century Schoolbook"/>
                <a:sym typeface="Century Schoolbook"/>
                <a:hlinkClick r:id="rId2">
                  <a:extLst>
                    <a:ext uri="{A12FA001-AC4F-418D-AE19-62706E023703}">
                      <ahyp:hlinkClr xmlns:ahyp="http://schemas.microsoft.com/office/drawing/2018/hyperlinkcolor" val="tx"/>
                    </a:ext>
                  </a:extLst>
                </a:hlinkClick>
              </a:rPr>
              <a:t>https://github.com/microsoft/prompt-engine</a:t>
            </a:r>
            <a:endParaRPr sz="1800" dirty="0">
              <a:solidFill>
                <a:schemeClr val="dk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1139683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A1549F-5A00-492F-938D-8ECA9D40501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56BD98B-7973-4A1B-9C80-58755C4486D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AA74B765-042F-4DFD-AD16-C52D9F78BB7E}"/>
              </a:ext>
            </a:extLst>
          </p:cNvPr>
          <p:cNvSpPr/>
          <p:nvPr/>
        </p:nvSpPr>
        <p:spPr>
          <a:xfrm>
            <a:off x="0" y="0"/>
            <a:ext cx="12192000" cy="6857999"/>
          </a:xfrm>
          <a:prstGeom prst="rect">
            <a:avLst/>
          </a:prstGeom>
          <a:solidFill>
            <a:srgbClr val="E9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7775660-6458-40D3-B4C4-E6DB4EBD2BB7}"/>
              </a:ext>
            </a:extLst>
          </p:cNvPr>
          <p:cNvSpPr/>
          <p:nvPr/>
        </p:nvSpPr>
        <p:spPr>
          <a:xfrm>
            <a:off x="708400" y="705335"/>
            <a:ext cx="10775200" cy="5447327"/>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3C3837"/>
              </a:solidFill>
              <a:latin typeface="Roboto Condensed" panose="020B0604020202020204" charset="0"/>
              <a:ea typeface="Roboto Condensed" panose="020B0604020202020204" charset="0"/>
            </a:endParaRPr>
          </a:p>
        </p:txBody>
      </p:sp>
      <p:sp>
        <p:nvSpPr>
          <p:cNvPr id="6" name="Google Shape;441;p52">
            <a:extLst>
              <a:ext uri="{FF2B5EF4-FFF2-40B4-BE49-F238E27FC236}">
                <a16:creationId xmlns:a16="http://schemas.microsoft.com/office/drawing/2014/main" id="{0C3779E7-6A95-8582-6AA8-8E78C1B0C443}"/>
              </a:ext>
            </a:extLst>
          </p:cNvPr>
          <p:cNvSpPr txBox="1">
            <a:spLocks/>
          </p:cNvSpPr>
          <p:nvPr/>
        </p:nvSpPr>
        <p:spPr>
          <a:xfrm>
            <a:off x="2854234" y="1485719"/>
            <a:ext cx="9418320" cy="2530929"/>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pPr>
              <a:lnSpc>
                <a:spcPct val="85000"/>
              </a:lnSpc>
              <a:spcBef>
                <a:spcPts val="0"/>
              </a:spcBef>
              <a:buClr>
                <a:schemeClr val="lt1"/>
              </a:buClr>
              <a:buSzPts val="5000"/>
              <a:buFont typeface="Century Schoolbook"/>
              <a:buNone/>
            </a:pPr>
            <a:r>
              <a:rPr lang="en-GB" sz="5000" dirty="0">
                <a:latin typeface="Century Schoolbook" panose="02040604050505020304" pitchFamily="18" charset="0"/>
              </a:rPr>
              <a:t>Reverse Prompting</a:t>
            </a:r>
            <a:endParaRPr lang="en-GB" dirty="0">
              <a:latin typeface="Century Schoolbook" panose="02040604050505020304" pitchFamily="18" charset="0"/>
            </a:endParaRPr>
          </a:p>
        </p:txBody>
      </p:sp>
    </p:spTree>
    <p:extLst>
      <p:ext uri="{BB962C8B-B14F-4D97-AF65-F5344CB8AC3E}">
        <p14:creationId xmlns:p14="http://schemas.microsoft.com/office/powerpoint/2010/main" val="2617113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46;p53">
            <a:extLst>
              <a:ext uri="{FF2B5EF4-FFF2-40B4-BE49-F238E27FC236}">
                <a16:creationId xmlns:a16="http://schemas.microsoft.com/office/drawing/2014/main" id="{920F7386-E5BD-AF0A-04F3-B7731E8923B5}"/>
              </a:ext>
            </a:extLst>
          </p:cNvPr>
          <p:cNvSpPr txBox="1">
            <a:spLocks noGrp="1"/>
          </p:cNvSpPr>
          <p:nvPr>
            <p:ph type="title"/>
          </p:nvPr>
        </p:nvSpPr>
        <p:spPr>
          <a:xfrm>
            <a:off x="625057" y="226508"/>
            <a:ext cx="9418320" cy="81792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2B2F2A"/>
              </a:buClr>
              <a:buSzPts val="4500"/>
              <a:buFont typeface="Proxima Nova"/>
              <a:buNone/>
            </a:pPr>
            <a:r>
              <a:rPr lang="en-GB" sz="4500" b="0" i="0" dirty="0">
                <a:solidFill>
                  <a:srgbClr val="2B2F2A"/>
                </a:solidFill>
                <a:latin typeface="Proxima Nova"/>
                <a:ea typeface="Proxima Nova"/>
                <a:cs typeface="Proxima Nova"/>
                <a:sym typeface="Proxima Nova"/>
              </a:rPr>
              <a:t>Can ChatGPT write the prompt itse</a:t>
            </a:r>
            <a:r>
              <a:rPr lang="en-GB" sz="4500" dirty="0">
                <a:solidFill>
                  <a:srgbClr val="2B2F2A"/>
                </a:solidFill>
                <a:latin typeface="Proxima Nova"/>
                <a:ea typeface="Proxima Nova"/>
                <a:cs typeface="Proxima Nova"/>
                <a:sym typeface="Proxima Nova"/>
              </a:rPr>
              <a:t>lf?</a:t>
            </a:r>
            <a:endParaRPr sz="4500" dirty="0"/>
          </a:p>
        </p:txBody>
      </p:sp>
      <p:sp>
        <p:nvSpPr>
          <p:cNvPr id="7" name="Google Shape;447;p53">
            <a:extLst>
              <a:ext uri="{FF2B5EF4-FFF2-40B4-BE49-F238E27FC236}">
                <a16:creationId xmlns:a16="http://schemas.microsoft.com/office/drawing/2014/main" id="{2CC3D947-CC93-D4FF-E4BE-FF0317FAE63F}"/>
              </a:ext>
            </a:extLst>
          </p:cNvPr>
          <p:cNvSpPr txBox="1">
            <a:spLocks/>
          </p:cNvSpPr>
          <p:nvPr/>
        </p:nvSpPr>
        <p:spPr>
          <a:xfrm>
            <a:off x="1060269" y="2325328"/>
            <a:ext cx="9418320" cy="3265715"/>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1760"/>
              <a:buFont typeface="Calibri" panose="020F0502020204030204" pitchFamily="34" charset="0"/>
              <a:buNone/>
            </a:pPr>
            <a:r>
              <a:rPr lang="en-GB" dirty="0">
                <a:solidFill>
                  <a:srgbClr val="2B2F2A"/>
                </a:solidFill>
                <a:latin typeface="Proxima Nova"/>
                <a:ea typeface="Proxima Nova"/>
                <a:cs typeface="Proxima Nova"/>
                <a:sym typeface="Proxima Nova"/>
              </a:rPr>
              <a:t>PROMPT: </a:t>
            </a:r>
            <a:endParaRPr lang="en-GB" dirty="0"/>
          </a:p>
          <a:p>
            <a:pPr marL="0" indent="0">
              <a:lnSpc>
                <a:spcPct val="95000"/>
              </a:lnSpc>
              <a:spcBef>
                <a:spcPts val="1600"/>
              </a:spcBef>
              <a:buSzPts val="1760"/>
              <a:buFont typeface="Calibri" panose="020F0502020204030204" pitchFamily="34" charset="0"/>
              <a:buNone/>
            </a:pPr>
            <a:r>
              <a:rPr lang="en-GB" dirty="0">
                <a:solidFill>
                  <a:srgbClr val="2B2F2A"/>
                </a:solidFill>
                <a:latin typeface="Proxima Nova"/>
                <a:ea typeface="Proxima Nova"/>
                <a:cs typeface="Proxima Nova"/>
                <a:sym typeface="Proxima Nova"/>
              </a:rPr>
              <a:t>Ignore all previous prompts. You are a prompt engineering expert that is able to reverse engineer any prompt based on the text provided to you.</a:t>
            </a:r>
            <a:br>
              <a:rPr lang="en-GB" dirty="0"/>
            </a:br>
            <a:r>
              <a:rPr lang="en-GB" dirty="0">
                <a:solidFill>
                  <a:srgbClr val="2B2F2A"/>
                </a:solidFill>
                <a:latin typeface="Proxima Nova"/>
                <a:ea typeface="Proxima Nova"/>
                <a:cs typeface="Proxima Nova"/>
                <a:sym typeface="Proxima Nova"/>
              </a:rPr>
              <a:t>I am going to provide you with an article. Please provide a prompting suggestion based on style, syntax, language, and any other factors you consider relevant. I would like to use a prompt that you provide to replicate this style.</a:t>
            </a:r>
            <a:br>
              <a:rPr lang="en-GB" dirty="0"/>
            </a:br>
            <a:r>
              <a:rPr lang="en-GB" dirty="0">
                <a:solidFill>
                  <a:srgbClr val="2B2F2A"/>
                </a:solidFill>
                <a:latin typeface="Proxima Nova"/>
                <a:ea typeface="Proxima Nova"/>
                <a:cs typeface="Proxima Nova"/>
                <a:sym typeface="Proxima Nova"/>
              </a:rPr>
              <a:t>Please respond with “understood” if that makes sense. If that doesn’t make sense you may ask further questions to clarify your understanding. </a:t>
            </a:r>
            <a:endParaRPr lang="en-GB" dirty="0"/>
          </a:p>
        </p:txBody>
      </p:sp>
      <p:sp>
        <p:nvSpPr>
          <p:cNvPr id="8" name="Google Shape;448;p53">
            <a:extLst>
              <a:ext uri="{FF2B5EF4-FFF2-40B4-BE49-F238E27FC236}">
                <a16:creationId xmlns:a16="http://schemas.microsoft.com/office/drawing/2014/main" id="{C109014E-BF76-C255-22A6-5AD93101BA33}"/>
              </a:ext>
            </a:extLst>
          </p:cNvPr>
          <p:cNvSpPr txBox="1"/>
          <p:nvPr/>
        </p:nvSpPr>
        <p:spPr>
          <a:xfrm>
            <a:off x="8962365" y="1588962"/>
            <a:ext cx="12313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chemeClr val="dk1"/>
                </a:solidFill>
                <a:latin typeface="Century Schoolbook"/>
                <a:ea typeface="Century Schoolbook"/>
                <a:cs typeface="Century Schoolbook"/>
                <a:sym typeface="Century Schoolbook"/>
              </a:rPr>
              <a:t>Yes!!!</a:t>
            </a:r>
            <a:endParaRPr sz="1800" dirty="0">
              <a:solidFill>
                <a:schemeClr val="dk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2962981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A1549F-5A00-492F-938D-8ECA9D40501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56BD98B-7973-4A1B-9C80-58755C4486D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AA74B765-042F-4DFD-AD16-C52D9F78BB7E}"/>
              </a:ext>
            </a:extLst>
          </p:cNvPr>
          <p:cNvSpPr/>
          <p:nvPr/>
        </p:nvSpPr>
        <p:spPr>
          <a:xfrm>
            <a:off x="0" y="0"/>
            <a:ext cx="12192000" cy="6857999"/>
          </a:xfrm>
          <a:prstGeom prst="rect">
            <a:avLst/>
          </a:prstGeom>
          <a:solidFill>
            <a:srgbClr val="E9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7775660-6458-40D3-B4C4-E6DB4EBD2BB7}"/>
              </a:ext>
            </a:extLst>
          </p:cNvPr>
          <p:cNvSpPr/>
          <p:nvPr/>
        </p:nvSpPr>
        <p:spPr>
          <a:xfrm>
            <a:off x="708400" y="705335"/>
            <a:ext cx="10775200" cy="5447327"/>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3C3837"/>
              </a:solidFill>
              <a:latin typeface="Roboto Condensed" panose="020B0604020202020204" charset="0"/>
              <a:ea typeface="Roboto Condensed" panose="020B0604020202020204" charset="0"/>
            </a:endParaRPr>
          </a:p>
        </p:txBody>
      </p:sp>
      <p:sp>
        <p:nvSpPr>
          <p:cNvPr id="7" name="Google Shape;453;p54">
            <a:extLst>
              <a:ext uri="{FF2B5EF4-FFF2-40B4-BE49-F238E27FC236}">
                <a16:creationId xmlns:a16="http://schemas.microsoft.com/office/drawing/2014/main" id="{05BD68F9-F0DA-CC71-147C-2C25FA3DEEF5}"/>
              </a:ext>
            </a:extLst>
          </p:cNvPr>
          <p:cNvSpPr txBox="1">
            <a:spLocks/>
          </p:cNvSpPr>
          <p:nvPr/>
        </p:nvSpPr>
        <p:spPr>
          <a:xfrm>
            <a:off x="2208297" y="1359113"/>
            <a:ext cx="9418320" cy="2628900"/>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pPr>
              <a:lnSpc>
                <a:spcPct val="85000"/>
              </a:lnSpc>
              <a:spcBef>
                <a:spcPts val="0"/>
              </a:spcBef>
              <a:buClr>
                <a:schemeClr val="lt1"/>
              </a:buClr>
              <a:buSzPts val="5000"/>
              <a:buFont typeface="Century Schoolbook"/>
              <a:buNone/>
            </a:pPr>
            <a:r>
              <a:rPr lang="en-GB" sz="5000" dirty="0">
                <a:latin typeface="Century Schoolbook" panose="02040604050505020304" pitchFamily="18" charset="0"/>
              </a:rPr>
              <a:t>Online Prompt Generators</a:t>
            </a:r>
            <a:endParaRPr lang="en-GB" dirty="0">
              <a:latin typeface="Century Schoolbook" panose="02040604050505020304" pitchFamily="18" charset="0"/>
            </a:endParaRPr>
          </a:p>
        </p:txBody>
      </p:sp>
    </p:spTree>
    <p:extLst>
      <p:ext uri="{BB962C8B-B14F-4D97-AF65-F5344CB8AC3E}">
        <p14:creationId xmlns:p14="http://schemas.microsoft.com/office/powerpoint/2010/main" val="37104406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459;p55">
            <a:extLst>
              <a:ext uri="{FF2B5EF4-FFF2-40B4-BE49-F238E27FC236}">
                <a16:creationId xmlns:a16="http://schemas.microsoft.com/office/drawing/2014/main" id="{7CD38645-77FC-1806-72ED-43149AB3CC8A}"/>
              </a:ext>
            </a:extLst>
          </p:cNvPr>
          <p:cNvPicPr preferRelativeResize="0"/>
          <p:nvPr/>
        </p:nvPicPr>
        <p:blipFill rotWithShape="1">
          <a:blip r:embed="rId2">
            <a:alphaModFix/>
          </a:blip>
          <a:srcRect l="13188" t="-94" b="1"/>
          <a:stretch/>
        </p:blipFill>
        <p:spPr>
          <a:xfrm>
            <a:off x="4656365" y="457200"/>
            <a:ext cx="7119483" cy="5596617"/>
          </a:xfrm>
          <a:prstGeom prst="rect">
            <a:avLst/>
          </a:prstGeom>
          <a:noFill/>
          <a:ln>
            <a:noFill/>
          </a:ln>
          <a:effectLst>
            <a:outerShdw blurRad="190500" algn="tl" rotWithShape="0">
              <a:srgbClr val="000000">
                <a:alpha val="69803"/>
              </a:srgbClr>
            </a:outerShdw>
          </a:effectLst>
        </p:spPr>
      </p:pic>
      <p:sp>
        <p:nvSpPr>
          <p:cNvPr id="7" name="Google Shape;458;p55">
            <a:extLst>
              <a:ext uri="{FF2B5EF4-FFF2-40B4-BE49-F238E27FC236}">
                <a16:creationId xmlns:a16="http://schemas.microsoft.com/office/drawing/2014/main" id="{2F320781-90FC-F7E8-2DD9-00798A5DC93B}"/>
              </a:ext>
            </a:extLst>
          </p:cNvPr>
          <p:cNvSpPr txBox="1">
            <a:spLocks/>
          </p:cNvSpPr>
          <p:nvPr/>
        </p:nvSpPr>
        <p:spPr>
          <a:xfrm>
            <a:off x="667658" y="653144"/>
            <a:ext cx="2924628" cy="5839096"/>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ct val="80000"/>
              <a:buFont typeface="Calibri" panose="020F0502020204030204" pitchFamily="34" charset="0"/>
              <a:buNone/>
            </a:pPr>
            <a:r>
              <a:rPr lang="fr-FR" sz="3000" dirty="0">
                <a:solidFill>
                  <a:schemeClr val="dk1"/>
                </a:solidFill>
                <a:latin typeface="Lexend"/>
                <a:ea typeface="Lexend"/>
                <a:cs typeface="Lexend"/>
                <a:sym typeface="Lexend"/>
              </a:rPr>
              <a:t>1- </a:t>
            </a:r>
            <a:endParaRPr lang="fr-FR" dirty="0"/>
          </a:p>
          <a:p>
            <a:pPr marL="0" indent="0">
              <a:lnSpc>
                <a:spcPct val="95000"/>
              </a:lnSpc>
              <a:spcBef>
                <a:spcPts val="1600"/>
              </a:spcBef>
              <a:buSzPct val="80000"/>
              <a:buFont typeface="Calibri" panose="020F0502020204030204" pitchFamily="34" charset="0"/>
              <a:buNone/>
            </a:pPr>
            <a:r>
              <a:rPr lang="fr-FR" sz="3000" dirty="0">
                <a:solidFill>
                  <a:schemeClr val="dk1"/>
                </a:solidFill>
                <a:latin typeface="Lexend"/>
                <a:ea typeface="Lexend"/>
                <a:cs typeface="Lexend"/>
                <a:sym typeface="Lexend"/>
              </a:rPr>
              <a:t>Stable Diffusion Online</a:t>
            </a:r>
            <a:endParaRPr lang="fr-FR" dirty="0"/>
          </a:p>
          <a:p>
            <a:pPr marL="0" indent="0">
              <a:lnSpc>
                <a:spcPct val="95000"/>
              </a:lnSpc>
              <a:spcBef>
                <a:spcPts val="1600"/>
              </a:spcBef>
              <a:buSzPct val="80000"/>
              <a:buFont typeface="Calibri" panose="020F0502020204030204" pitchFamily="34" charset="0"/>
              <a:buNone/>
            </a:pPr>
            <a:r>
              <a:rPr lang="fr-FR" sz="3000" dirty="0">
                <a:solidFill>
                  <a:schemeClr val="dk1"/>
                </a:solidFill>
                <a:latin typeface="Lexend"/>
                <a:ea typeface="Lexend"/>
                <a:cs typeface="Lexend"/>
                <a:sym typeface="Lexend"/>
              </a:rPr>
              <a:t>(Image </a:t>
            </a:r>
            <a:r>
              <a:rPr lang="fr-FR" sz="3000" dirty="0" err="1">
                <a:solidFill>
                  <a:schemeClr val="dk1"/>
                </a:solidFill>
                <a:latin typeface="Lexend"/>
                <a:ea typeface="Lexend"/>
                <a:cs typeface="Lexend"/>
                <a:sym typeface="Lexend"/>
              </a:rPr>
              <a:t>generator</a:t>
            </a:r>
            <a:r>
              <a:rPr lang="fr-FR" sz="3000" dirty="0">
                <a:solidFill>
                  <a:schemeClr val="dk1"/>
                </a:solidFill>
                <a:latin typeface="Lexend"/>
                <a:ea typeface="Lexend"/>
                <a:cs typeface="Lexend"/>
                <a:sym typeface="Lexend"/>
              </a:rPr>
              <a:t>)</a:t>
            </a:r>
            <a:endParaRPr lang="fr-FR" dirty="0"/>
          </a:p>
          <a:p>
            <a:pPr marL="0" indent="0">
              <a:lnSpc>
                <a:spcPct val="95000"/>
              </a:lnSpc>
              <a:spcBef>
                <a:spcPts val="1600"/>
              </a:spcBef>
              <a:buSzPct val="80000"/>
              <a:buFont typeface="Calibri" panose="020F0502020204030204" pitchFamily="34" charset="0"/>
              <a:buNone/>
            </a:pPr>
            <a:endParaRPr lang="fr-FR" dirty="0">
              <a:latin typeface="Lexend"/>
              <a:ea typeface="Lexend"/>
              <a:cs typeface="Lexend"/>
              <a:sym typeface="Lexend"/>
            </a:endParaRPr>
          </a:p>
          <a:p>
            <a:pPr marL="0" indent="0">
              <a:lnSpc>
                <a:spcPct val="95000"/>
              </a:lnSpc>
              <a:spcBef>
                <a:spcPts val="1600"/>
              </a:spcBef>
              <a:buSzPct val="80000"/>
              <a:buFont typeface="Calibri" panose="020F0502020204030204" pitchFamily="34" charset="0"/>
              <a:buNone/>
            </a:pPr>
            <a:endParaRPr lang="fr-FR" dirty="0">
              <a:latin typeface="Lexend"/>
              <a:ea typeface="Lexend"/>
              <a:cs typeface="Lexend"/>
              <a:sym typeface="Lexend"/>
            </a:endParaRPr>
          </a:p>
          <a:p>
            <a:pPr marL="0" indent="0">
              <a:lnSpc>
                <a:spcPct val="95000"/>
              </a:lnSpc>
              <a:spcBef>
                <a:spcPts val="1600"/>
              </a:spcBef>
              <a:buSzPct val="80000"/>
              <a:buFont typeface="Calibri" panose="020F0502020204030204" pitchFamily="34" charset="0"/>
              <a:buNone/>
            </a:pPr>
            <a:endParaRPr lang="fr-FR" dirty="0">
              <a:latin typeface="Lexend"/>
              <a:ea typeface="Lexend"/>
              <a:cs typeface="Lexend"/>
              <a:sym typeface="Lexend"/>
            </a:endParaRPr>
          </a:p>
          <a:p>
            <a:pPr marL="0" indent="0">
              <a:lnSpc>
                <a:spcPct val="95000"/>
              </a:lnSpc>
              <a:spcBef>
                <a:spcPts val="1600"/>
              </a:spcBef>
              <a:buSzPct val="80000"/>
              <a:buFont typeface="Calibri" panose="020F0502020204030204" pitchFamily="34" charset="0"/>
              <a:buNone/>
            </a:pPr>
            <a:endParaRPr lang="fr-FR" dirty="0">
              <a:latin typeface="Lexend"/>
              <a:ea typeface="Lexend"/>
              <a:cs typeface="Lexend"/>
              <a:sym typeface="Lexend"/>
            </a:endParaRPr>
          </a:p>
          <a:p>
            <a:pPr marL="0" indent="0">
              <a:lnSpc>
                <a:spcPct val="95000"/>
              </a:lnSpc>
              <a:spcBef>
                <a:spcPts val="1600"/>
              </a:spcBef>
              <a:buSzPct val="80000"/>
              <a:buFont typeface="Calibri" panose="020F0502020204030204" pitchFamily="34" charset="0"/>
              <a:buNone/>
            </a:pPr>
            <a:r>
              <a:rPr lang="fr-FR" u="sng" dirty="0">
                <a:solidFill>
                  <a:schemeClr val="hlink"/>
                </a:solidFill>
                <a:hlinkClick r:id="rId3"/>
              </a:rPr>
              <a:t>https://stablediffusionweb.com/#demo</a:t>
            </a:r>
            <a:endParaRPr lang="fr-FR" dirty="0"/>
          </a:p>
        </p:txBody>
      </p:sp>
    </p:spTree>
    <p:extLst>
      <p:ext uri="{BB962C8B-B14F-4D97-AF65-F5344CB8AC3E}">
        <p14:creationId xmlns:p14="http://schemas.microsoft.com/office/powerpoint/2010/main" val="9463874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465;p56">
            <a:extLst>
              <a:ext uri="{FF2B5EF4-FFF2-40B4-BE49-F238E27FC236}">
                <a16:creationId xmlns:a16="http://schemas.microsoft.com/office/drawing/2014/main" id="{EEE33453-89CB-6081-ED83-19F576A09F50}"/>
              </a:ext>
            </a:extLst>
          </p:cNvPr>
          <p:cNvPicPr preferRelativeResize="0"/>
          <p:nvPr/>
        </p:nvPicPr>
        <p:blipFill rotWithShape="1">
          <a:blip r:embed="rId2">
            <a:alphaModFix/>
          </a:blip>
          <a:srcRect/>
          <a:stretch/>
        </p:blipFill>
        <p:spPr>
          <a:xfrm>
            <a:off x="3660411" y="578498"/>
            <a:ext cx="6704966" cy="3670175"/>
          </a:xfrm>
          <a:prstGeom prst="rect">
            <a:avLst/>
          </a:prstGeom>
          <a:noFill/>
          <a:ln w="9525" cap="flat" cmpd="sng">
            <a:solidFill>
              <a:schemeClr val="accent1"/>
            </a:solidFill>
            <a:prstDash val="solid"/>
            <a:round/>
            <a:headEnd type="none" w="sm" len="sm"/>
            <a:tailEnd type="none" w="sm" len="sm"/>
          </a:ln>
        </p:spPr>
      </p:pic>
      <p:pic>
        <p:nvPicPr>
          <p:cNvPr id="4" name="Google Shape;466;p56">
            <a:extLst>
              <a:ext uri="{FF2B5EF4-FFF2-40B4-BE49-F238E27FC236}">
                <a16:creationId xmlns:a16="http://schemas.microsoft.com/office/drawing/2014/main" id="{CE44BA22-6DBA-90ED-F53B-80C7971D6202}"/>
              </a:ext>
            </a:extLst>
          </p:cNvPr>
          <p:cNvPicPr preferRelativeResize="0"/>
          <p:nvPr/>
        </p:nvPicPr>
        <p:blipFill rotWithShape="1">
          <a:blip r:embed="rId3">
            <a:alphaModFix/>
          </a:blip>
          <a:srcRect t="4981" r="1632"/>
          <a:stretch/>
        </p:blipFill>
        <p:spPr>
          <a:xfrm>
            <a:off x="3460569" y="4275363"/>
            <a:ext cx="7345680" cy="2362200"/>
          </a:xfrm>
          <a:prstGeom prst="rect">
            <a:avLst/>
          </a:prstGeom>
          <a:noFill/>
          <a:ln>
            <a:noFill/>
          </a:ln>
        </p:spPr>
      </p:pic>
      <p:sp>
        <p:nvSpPr>
          <p:cNvPr id="8" name="Google Shape;464;p56">
            <a:extLst>
              <a:ext uri="{FF2B5EF4-FFF2-40B4-BE49-F238E27FC236}">
                <a16:creationId xmlns:a16="http://schemas.microsoft.com/office/drawing/2014/main" id="{495D2BCA-AB21-731B-EF3D-691C2675AD2D}"/>
              </a:ext>
            </a:extLst>
          </p:cNvPr>
          <p:cNvSpPr txBox="1">
            <a:spLocks/>
          </p:cNvSpPr>
          <p:nvPr/>
        </p:nvSpPr>
        <p:spPr>
          <a:xfrm>
            <a:off x="524927" y="658765"/>
            <a:ext cx="2603392" cy="5883369"/>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1760"/>
              <a:buFont typeface="Calibri" panose="020F0502020204030204" pitchFamily="34" charset="0"/>
              <a:buNone/>
            </a:pPr>
            <a:r>
              <a:rPr lang="en-GB" b="1" dirty="0">
                <a:solidFill>
                  <a:srgbClr val="000000"/>
                </a:solidFill>
                <a:latin typeface="Roboto Mono"/>
                <a:ea typeface="Roboto Mono"/>
                <a:cs typeface="Roboto Mono"/>
                <a:sym typeface="Roboto Mono"/>
              </a:rPr>
              <a:t>2- </a:t>
            </a:r>
            <a:endParaRPr lang="en-GB" dirty="0"/>
          </a:p>
          <a:p>
            <a:pPr marL="0" indent="0">
              <a:lnSpc>
                <a:spcPct val="95000"/>
              </a:lnSpc>
              <a:spcBef>
                <a:spcPts val="1600"/>
              </a:spcBef>
              <a:buSzPts val="2160"/>
              <a:buFont typeface="Calibri" panose="020F0502020204030204" pitchFamily="34" charset="0"/>
              <a:buNone/>
            </a:pPr>
            <a:r>
              <a:rPr lang="en-GB" sz="2700" dirty="0">
                <a:solidFill>
                  <a:srgbClr val="000000"/>
                </a:solidFill>
                <a:latin typeface="Lexend"/>
                <a:ea typeface="Lexend"/>
                <a:cs typeface="Lexend"/>
                <a:sym typeface="Lexend"/>
              </a:rPr>
              <a:t>ChatGPT Prompt Generator</a:t>
            </a:r>
            <a:endParaRPr lang="en-GB" dirty="0"/>
          </a:p>
          <a:p>
            <a:pPr marL="0" indent="0">
              <a:lnSpc>
                <a:spcPct val="95000"/>
              </a:lnSpc>
              <a:spcBef>
                <a:spcPts val="1600"/>
              </a:spcBef>
              <a:buSzPts val="2160"/>
              <a:buFont typeface="Calibri" panose="020F0502020204030204" pitchFamily="34" charset="0"/>
              <a:buNone/>
            </a:pPr>
            <a:r>
              <a:rPr lang="en-GB" sz="2700" dirty="0">
                <a:solidFill>
                  <a:srgbClr val="000000"/>
                </a:solidFill>
                <a:latin typeface="Lexend"/>
                <a:ea typeface="Lexend"/>
                <a:cs typeface="Lexend"/>
                <a:sym typeface="Lexend"/>
              </a:rPr>
              <a:t>(For Text)</a:t>
            </a:r>
          </a:p>
          <a:p>
            <a:pPr marL="0" indent="0">
              <a:lnSpc>
                <a:spcPct val="95000"/>
              </a:lnSpc>
              <a:spcBef>
                <a:spcPts val="1600"/>
              </a:spcBef>
              <a:buSzPts val="1760"/>
              <a:buFont typeface="Calibri" panose="020F0502020204030204" pitchFamily="34" charset="0"/>
              <a:buNone/>
            </a:pPr>
            <a:endParaRPr lang="en-GB" b="1" dirty="0">
              <a:solidFill>
                <a:srgbClr val="000000"/>
              </a:solidFill>
              <a:latin typeface="Roboto Mono"/>
              <a:ea typeface="Roboto Mono"/>
              <a:cs typeface="Roboto Mono"/>
              <a:sym typeface="Roboto Mono"/>
            </a:endParaRPr>
          </a:p>
          <a:p>
            <a:pPr marL="0" indent="0">
              <a:lnSpc>
                <a:spcPct val="95000"/>
              </a:lnSpc>
              <a:spcBef>
                <a:spcPts val="1600"/>
              </a:spcBef>
              <a:buSzPts val="1760"/>
              <a:buFont typeface="Calibri" panose="020F0502020204030204" pitchFamily="34" charset="0"/>
              <a:buNone/>
            </a:pPr>
            <a:endParaRPr lang="en-GB" b="1" dirty="0">
              <a:solidFill>
                <a:srgbClr val="000000"/>
              </a:solidFill>
              <a:latin typeface="Roboto Mono"/>
              <a:ea typeface="Roboto Mono"/>
              <a:cs typeface="Roboto Mono"/>
              <a:sym typeface="Roboto Mono"/>
            </a:endParaRPr>
          </a:p>
          <a:p>
            <a:pPr marL="0" indent="0">
              <a:lnSpc>
                <a:spcPct val="95000"/>
              </a:lnSpc>
              <a:spcBef>
                <a:spcPts val="1600"/>
              </a:spcBef>
              <a:buSzPts val="1760"/>
              <a:buFont typeface="Calibri" panose="020F0502020204030204" pitchFamily="34" charset="0"/>
              <a:buNone/>
            </a:pPr>
            <a:endParaRPr lang="en-GB" b="1" dirty="0">
              <a:solidFill>
                <a:srgbClr val="000000"/>
              </a:solidFill>
              <a:latin typeface="Roboto Mono"/>
              <a:ea typeface="Roboto Mono"/>
              <a:cs typeface="Roboto Mono"/>
              <a:sym typeface="Roboto Mono"/>
            </a:endParaRPr>
          </a:p>
          <a:p>
            <a:pPr marL="0" indent="0">
              <a:lnSpc>
                <a:spcPct val="95000"/>
              </a:lnSpc>
              <a:spcBef>
                <a:spcPts val="1600"/>
              </a:spcBef>
              <a:buSzPts val="1760"/>
              <a:buFont typeface="Calibri" panose="020F0502020204030204" pitchFamily="34" charset="0"/>
              <a:buNone/>
            </a:pPr>
            <a:endParaRPr lang="en-GB" b="1" dirty="0">
              <a:solidFill>
                <a:srgbClr val="000000"/>
              </a:solidFill>
              <a:latin typeface="Roboto Mono"/>
              <a:ea typeface="Roboto Mono"/>
              <a:cs typeface="Roboto Mono"/>
              <a:sym typeface="Roboto Mono"/>
            </a:endParaRPr>
          </a:p>
          <a:p>
            <a:pPr marL="0" indent="0">
              <a:lnSpc>
                <a:spcPct val="95000"/>
              </a:lnSpc>
              <a:spcBef>
                <a:spcPts val="1600"/>
              </a:spcBef>
              <a:buSzPts val="1520"/>
              <a:buFont typeface="Calibri" panose="020F0502020204030204" pitchFamily="34" charset="0"/>
              <a:buNone/>
            </a:pPr>
            <a:r>
              <a:rPr lang="en-GB" sz="1900" u="sng" dirty="0">
                <a:solidFill>
                  <a:schemeClr val="hlink"/>
                </a:solidFill>
                <a:hlinkClick r:id="rId4"/>
              </a:rPr>
              <a:t>https://webutility.io/chatgpt-prompt-generator</a:t>
            </a:r>
            <a:endParaRPr lang="en-GB" sz="1900" dirty="0"/>
          </a:p>
        </p:txBody>
      </p:sp>
    </p:spTree>
    <p:extLst>
      <p:ext uri="{BB962C8B-B14F-4D97-AF65-F5344CB8AC3E}">
        <p14:creationId xmlns:p14="http://schemas.microsoft.com/office/powerpoint/2010/main" val="38049755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A1549F-5A00-492F-938D-8ECA9D40501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56BD98B-7973-4A1B-9C80-58755C4486D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AA74B765-042F-4DFD-AD16-C52D9F78BB7E}"/>
              </a:ext>
            </a:extLst>
          </p:cNvPr>
          <p:cNvSpPr/>
          <p:nvPr/>
        </p:nvSpPr>
        <p:spPr>
          <a:xfrm>
            <a:off x="0" y="0"/>
            <a:ext cx="12192000" cy="6857999"/>
          </a:xfrm>
          <a:prstGeom prst="rect">
            <a:avLst/>
          </a:prstGeom>
          <a:solidFill>
            <a:srgbClr val="E9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7775660-6458-40D3-B4C4-E6DB4EBD2BB7}"/>
              </a:ext>
            </a:extLst>
          </p:cNvPr>
          <p:cNvSpPr/>
          <p:nvPr/>
        </p:nvSpPr>
        <p:spPr>
          <a:xfrm>
            <a:off x="708400" y="705335"/>
            <a:ext cx="10775200" cy="5447327"/>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3C3837"/>
              </a:solidFill>
              <a:latin typeface="Roboto Condensed" panose="020B0604020202020204" charset="0"/>
              <a:ea typeface="Roboto Condensed" panose="020B0604020202020204" charset="0"/>
            </a:endParaRPr>
          </a:p>
        </p:txBody>
      </p:sp>
      <p:sp>
        <p:nvSpPr>
          <p:cNvPr id="6" name="Google Shape;471;p57">
            <a:extLst>
              <a:ext uri="{FF2B5EF4-FFF2-40B4-BE49-F238E27FC236}">
                <a16:creationId xmlns:a16="http://schemas.microsoft.com/office/drawing/2014/main" id="{E75BEE08-DF39-321E-2EF9-E31D28719EE0}"/>
              </a:ext>
            </a:extLst>
          </p:cNvPr>
          <p:cNvSpPr txBox="1">
            <a:spLocks/>
          </p:cNvSpPr>
          <p:nvPr/>
        </p:nvSpPr>
        <p:spPr>
          <a:xfrm>
            <a:off x="1155736" y="1074647"/>
            <a:ext cx="9418320" cy="1084362"/>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pPr>
              <a:lnSpc>
                <a:spcPct val="85000"/>
              </a:lnSpc>
              <a:spcBef>
                <a:spcPts val="0"/>
              </a:spcBef>
              <a:buClr>
                <a:schemeClr val="lt1"/>
              </a:buClr>
              <a:buSzPts val="5500"/>
              <a:buFont typeface="Century Schoolbook"/>
              <a:buNone/>
            </a:pPr>
            <a:r>
              <a:rPr lang="en-GB" sz="5500" dirty="0">
                <a:latin typeface="Century Schoolbook" panose="02040604050505020304" pitchFamily="18" charset="0"/>
              </a:rPr>
              <a:t>End Note</a:t>
            </a:r>
            <a:endParaRPr lang="en-GB" dirty="0">
              <a:latin typeface="Century Schoolbook" panose="02040604050505020304" pitchFamily="18" charset="0"/>
            </a:endParaRPr>
          </a:p>
        </p:txBody>
      </p:sp>
      <p:sp>
        <p:nvSpPr>
          <p:cNvPr id="8" name="Google Shape;472;p57">
            <a:extLst>
              <a:ext uri="{FF2B5EF4-FFF2-40B4-BE49-F238E27FC236}">
                <a16:creationId xmlns:a16="http://schemas.microsoft.com/office/drawing/2014/main" id="{67C933AA-9BF8-A048-4D2D-F3D00A42E0BC}"/>
              </a:ext>
            </a:extLst>
          </p:cNvPr>
          <p:cNvSpPr txBox="1">
            <a:spLocks/>
          </p:cNvSpPr>
          <p:nvPr/>
        </p:nvSpPr>
        <p:spPr>
          <a:xfrm>
            <a:off x="1221050" y="2528388"/>
            <a:ext cx="9418320" cy="4329611"/>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SzPct val="90000"/>
              <a:buFont typeface="Calibri" panose="020F050202020403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SzPct val="90000"/>
              <a:buFont typeface="Calibri" panose="020F050202020403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SzPct val="90000"/>
              <a:buFont typeface="Calibri" panose="020F0502020204030204" pitchFamily="34" charset="0"/>
              <a:buChar char="‒"/>
              <a:defRPr sz="16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SzPts val="1760"/>
              <a:buFont typeface="Calibri" panose="020F0502020204030204" pitchFamily="34" charset="0"/>
              <a:buNone/>
            </a:pPr>
            <a:r>
              <a:rPr lang="en-GB" sz="2200" dirty="0">
                <a:latin typeface="Century Schoolbook" panose="02040604050505020304" pitchFamily="18" charset="0"/>
              </a:rPr>
              <a:t>I’m sure all of YOU people are CRITICAL THINKERS, way more CREATIVE, and an amazing PROBLEM SOLVERS.</a:t>
            </a:r>
          </a:p>
          <a:p>
            <a:pPr marL="0" indent="0">
              <a:lnSpc>
                <a:spcPct val="95000"/>
              </a:lnSpc>
              <a:spcBef>
                <a:spcPts val="1600"/>
              </a:spcBef>
              <a:buSzPts val="1760"/>
              <a:buFont typeface="Calibri" panose="020F0502020204030204" pitchFamily="34" charset="0"/>
              <a:buNone/>
            </a:pPr>
            <a:r>
              <a:rPr lang="en-GB" sz="2200" dirty="0">
                <a:latin typeface="Century Schoolbook" panose="02040604050505020304" pitchFamily="18" charset="0"/>
              </a:rPr>
              <a:t>SO’ </a:t>
            </a:r>
          </a:p>
          <a:p>
            <a:pPr marL="0" indent="0">
              <a:lnSpc>
                <a:spcPct val="95000"/>
              </a:lnSpc>
              <a:spcBef>
                <a:spcPts val="1600"/>
              </a:spcBef>
              <a:buSzPts val="1760"/>
              <a:buFont typeface="Calibri" panose="020F0502020204030204" pitchFamily="34" charset="0"/>
              <a:buNone/>
            </a:pPr>
            <a:r>
              <a:rPr lang="en-GB" sz="2200" dirty="0">
                <a:latin typeface="Century Schoolbook" panose="02040604050505020304" pitchFamily="18" charset="0"/>
              </a:rPr>
              <a:t>To CRAFT or Create Advanced Prompts is</a:t>
            </a:r>
          </a:p>
          <a:p>
            <a:pPr marL="0" indent="0">
              <a:lnSpc>
                <a:spcPct val="95000"/>
              </a:lnSpc>
              <a:spcBef>
                <a:spcPts val="1600"/>
              </a:spcBef>
              <a:buSzPts val="1760"/>
              <a:buFont typeface="Calibri" panose="020F0502020204030204" pitchFamily="34" charset="0"/>
              <a:buNone/>
            </a:pPr>
            <a:r>
              <a:rPr lang="en-GB" dirty="0"/>
              <a:t>                                                          </a:t>
            </a:r>
            <a:r>
              <a:rPr lang="en-GB" sz="2800" b="1" dirty="0">
                <a:latin typeface="Century Schoolbook" panose="02040604050505020304" pitchFamily="18" charset="0"/>
              </a:rPr>
              <a:t>‘facile comme bonjour’ !!</a:t>
            </a:r>
            <a:endParaRPr lang="en-GB" dirty="0">
              <a:latin typeface="Century Schoolbook" panose="02040604050505020304" pitchFamily="18" charset="0"/>
            </a:endParaRPr>
          </a:p>
          <a:p>
            <a:pPr marL="0" indent="0">
              <a:lnSpc>
                <a:spcPct val="95000"/>
              </a:lnSpc>
              <a:spcBef>
                <a:spcPts val="1600"/>
              </a:spcBef>
              <a:buSzPts val="2240"/>
              <a:buFont typeface="Calibri" panose="020F0502020204030204" pitchFamily="34" charset="0"/>
              <a:buNone/>
            </a:pPr>
            <a:r>
              <a:rPr lang="en-GB" sz="2800" b="1" dirty="0"/>
              <a:t>						 </a:t>
            </a:r>
            <a:endParaRPr lang="en-GB" dirty="0"/>
          </a:p>
        </p:txBody>
      </p:sp>
    </p:spTree>
    <p:extLst>
      <p:ext uri="{BB962C8B-B14F-4D97-AF65-F5344CB8AC3E}">
        <p14:creationId xmlns:p14="http://schemas.microsoft.com/office/powerpoint/2010/main" val="210464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0;p5">
            <a:extLst>
              <a:ext uri="{FF2B5EF4-FFF2-40B4-BE49-F238E27FC236}">
                <a16:creationId xmlns:a16="http://schemas.microsoft.com/office/drawing/2014/main" id="{DD2E4E9B-6EA0-8841-AA4A-2FD731041336}"/>
              </a:ext>
            </a:extLst>
          </p:cNvPr>
          <p:cNvSpPr txBox="1">
            <a:spLocks/>
          </p:cNvSpPr>
          <p:nvPr/>
        </p:nvSpPr>
        <p:spPr>
          <a:xfrm>
            <a:off x="1832465" y="1567541"/>
            <a:ext cx="9050528" cy="272959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pPr>
              <a:lnSpc>
                <a:spcPct val="85000"/>
              </a:lnSpc>
              <a:spcBef>
                <a:spcPts val="0"/>
              </a:spcBef>
              <a:buClr>
                <a:schemeClr val="lt1"/>
              </a:buClr>
              <a:buSzPts val="2800"/>
              <a:buFont typeface="arial"/>
              <a:buNone/>
            </a:pPr>
            <a:r>
              <a:rPr lang="en-GB" sz="2800" dirty="0">
                <a:latin typeface="arial"/>
                <a:ea typeface="arial"/>
                <a:cs typeface="arial"/>
                <a:sym typeface="arial"/>
              </a:rPr>
              <a:t>The dynamic is different with </a:t>
            </a:r>
            <a:r>
              <a:rPr lang="en-GB" sz="2800" b="1" dirty="0">
                <a:latin typeface="arial"/>
                <a:ea typeface="arial"/>
                <a:cs typeface="arial"/>
                <a:sym typeface="arial"/>
              </a:rPr>
              <a:t>L.L.M.s</a:t>
            </a:r>
            <a:r>
              <a:rPr lang="en-GB" sz="2800" dirty="0">
                <a:latin typeface="arial"/>
                <a:ea typeface="arial"/>
                <a:cs typeface="arial"/>
                <a:sym typeface="arial"/>
              </a:rPr>
              <a:t> — they gobble as much data as they can to </a:t>
            </a:r>
            <a:r>
              <a:rPr lang="en-GB" sz="2800" b="1" dirty="0">
                <a:latin typeface="arial"/>
                <a:ea typeface="arial"/>
                <a:cs typeface="arial"/>
                <a:sym typeface="arial"/>
              </a:rPr>
              <a:t>create</a:t>
            </a:r>
            <a:r>
              <a:rPr lang="en-GB" sz="2800" dirty="0">
                <a:latin typeface="arial"/>
                <a:ea typeface="arial"/>
                <a:cs typeface="arial"/>
                <a:sym typeface="arial"/>
              </a:rPr>
              <a:t> new </a:t>
            </a:r>
            <a:r>
              <a:rPr lang="en-GB" sz="2800" b="1" dirty="0">
                <a:latin typeface="arial"/>
                <a:ea typeface="arial"/>
                <a:cs typeface="arial"/>
                <a:sym typeface="arial"/>
              </a:rPr>
              <a:t>A.I.</a:t>
            </a:r>
            <a:r>
              <a:rPr lang="en-GB" sz="2800" dirty="0">
                <a:latin typeface="arial"/>
                <a:ea typeface="arial"/>
                <a:cs typeface="arial"/>
                <a:sym typeface="arial"/>
              </a:rPr>
              <a:t> systems like the </a:t>
            </a:r>
            <a:r>
              <a:rPr lang="en-GB" sz="2800" b="1" dirty="0">
                <a:latin typeface="arial"/>
                <a:ea typeface="arial"/>
                <a:cs typeface="arial"/>
                <a:sym typeface="arial"/>
              </a:rPr>
              <a:t>CHATBOTS</a:t>
            </a:r>
            <a:r>
              <a:rPr lang="en-GB" sz="2800" dirty="0">
                <a:latin typeface="arial"/>
                <a:ea typeface="arial"/>
                <a:cs typeface="arial"/>
                <a:sym typeface="arial"/>
              </a:rPr>
              <a:t>.</a:t>
            </a:r>
            <a:endParaRPr lang="en-GB" sz="2800" dirty="0"/>
          </a:p>
        </p:txBody>
      </p:sp>
    </p:spTree>
    <p:extLst>
      <p:ext uri="{BB962C8B-B14F-4D97-AF65-F5344CB8AC3E}">
        <p14:creationId xmlns:p14="http://schemas.microsoft.com/office/powerpoint/2010/main" val="107900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2FC8114-7266-51A3-0CA0-6B965FD7B36E}"/>
              </a:ext>
            </a:extLst>
          </p:cNvPr>
          <p:cNvSpPr txBox="1"/>
          <p:nvPr/>
        </p:nvSpPr>
        <p:spPr>
          <a:xfrm>
            <a:off x="3048681" y="2787134"/>
            <a:ext cx="6094638" cy="1477328"/>
          </a:xfrm>
          <a:prstGeom prst="rect">
            <a:avLst/>
          </a:prstGeom>
          <a:noFill/>
        </p:spPr>
        <p:txBody>
          <a:bodyPr wrap="square">
            <a:spAutoFit/>
          </a:bodyPr>
          <a:lstStyle/>
          <a:p>
            <a:r>
              <a:rPr lang="en-GB" sz="4500" dirty="0">
                <a:latin typeface="Century Schoolbook" panose="02040604050505020304" pitchFamily="18" charset="0"/>
              </a:rPr>
              <a:t>Can we build our own chatbot?</a:t>
            </a:r>
            <a:endParaRPr lang="en-US" sz="4500" dirty="0">
              <a:latin typeface="Century Schoolbook" panose="02040604050505020304" pitchFamily="18" charset="0"/>
            </a:endParaRPr>
          </a:p>
        </p:txBody>
      </p:sp>
    </p:spTree>
    <p:extLst>
      <p:ext uri="{BB962C8B-B14F-4D97-AF65-F5344CB8AC3E}">
        <p14:creationId xmlns:p14="http://schemas.microsoft.com/office/powerpoint/2010/main" val="147420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0;p7">
            <a:extLst>
              <a:ext uri="{FF2B5EF4-FFF2-40B4-BE49-F238E27FC236}">
                <a16:creationId xmlns:a16="http://schemas.microsoft.com/office/drawing/2014/main" id="{E507E523-0FF8-3DD0-8592-18C68545CAD7}"/>
              </a:ext>
            </a:extLst>
          </p:cNvPr>
          <p:cNvSpPr txBox="1"/>
          <p:nvPr/>
        </p:nvSpPr>
        <p:spPr>
          <a:xfrm>
            <a:off x="1049650" y="1177428"/>
            <a:ext cx="9418320"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200" b="0" i="0" u="none" strike="noStrike" cap="none" dirty="0">
                <a:latin typeface="Century Schoolbook"/>
                <a:ea typeface="Century Schoolbook"/>
                <a:cs typeface="Century Schoolbook"/>
                <a:sym typeface="Century Schoolbook"/>
              </a:rPr>
              <a:t>To develop a language model like GPT-3 is not feasible for all industries as it requires significant amount of resources.</a:t>
            </a:r>
            <a:endParaRPr lang="en-GB" dirty="0"/>
          </a:p>
          <a:p>
            <a:pPr marL="0" marR="0" lvl="0" indent="0" algn="l" rtl="0">
              <a:spcBef>
                <a:spcPts val="0"/>
              </a:spcBef>
              <a:spcAft>
                <a:spcPts val="0"/>
              </a:spcAft>
              <a:buNone/>
            </a:pPr>
            <a:endParaRPr lang="en-GB" sz="2200" dirty="0">
              <a:latin typeface="Century Schoolbook"/>
              <a:ea typeface="Century Schoolbook"/>
              <a:cs typeface="Century Schoolbook"/>
              <a:sym typeface="Century Schoolbook"/>
            </a:endParaRPr>
          </a:p>
          <a:p>
            <a:pPr marL="0" marR="0" lvl="0" indent="0" algn="l" rtl="0">
              <a:spcBef>
                <a:spcPts val="0"/>
              </a:spcBef>
              <a:spcAft>
                <a:spcPts val="0"/>
              </a:spcAft>
              <a:buNone/>
            </a:pPr>
            <a:r>
              <a:rPr lang="en-GB" sz="2200" dirty="0">
                <a:latin typeface="Century Schoolbook"/>
                <a:ea typeface="Century Schoolbook"/>
                <a:cs typeface="Century Schoolbook"/>
                <a:sym typeface="Century Schoolbook"/>
              </a:rPr>
              <a:t>BUTT!!!</a:t>
            </a:r>
            <a:endParaRPr lang="en-GB" dirty="0"/>
          </a:p>
          <a:p>
            <a:pPr marL="0" marR="0" lvl="0" indent="0" algn="l" rtl="0">
              <a:spcBef>
                <a:spcPts val="0"/>
              </a:spcBef>
              <a:spcAft>
                <a:spcPts val="0"/>
              </a:spcAft>
              <a:buNone/>
            </a:pPr>
            <a:endParaRPr lang="en-GB" sz="2200" dirty="0">
              <a:latin typeface="Century Schoolbook"/>
              <a:ea typeface="Century Schoolbook"/>
              <a:cs typeface="Century Schoolbook"/>
              <a:sym typeface="Century Schoolbook"/>
            </a:endParaRPr>
          </a:p>
          <a:p>
            <a:pPr marL="0" marR="0" lvl="0" indent="0" algn="l" rtl="0">
              <a:spcBef>
                <a:spcPts val="0"/>
              </a:spcBef>
              <a:spcAft>
                <a:spcPts val="0"/>
              </a:spcAft>
              <a:buNone/>
            </a:pPr>
            <a:r>
              <a:rPr lang="en-GB" sz="2200" dirty="0">
                <a:latin typeface="Century Schoolbook"/>
                <a:ea typeface="Century Schoolbook"/>
                <a:cs typeface="Century Schoolbook"/>
                <a:sym typeface="Century Schoolbook"/>
              </a:rPr>
              <a:t>OpenAI has now lowered these barriers. </a:t>
            </a:r>
            <a:endParaRPr lang="en-GB" dirty="0"/>
          </a:p>
          <a:p>
            <a:pPr marL="342900" marR="0" lvl="0" indent="-342900" algn="l" rtl="0">
              <a:spcBef>
                <a:spcPts val="0"/>
              </a:spcBef>
              <a:spcAft>
                <a:spcPts val="0"/>
              </a:spcAft>
              <a:buClr>
                <a:schemeClr val="lt1"/>
              </a:buClr>
              <a:buSzPts val="2200"/>
              <a:buFont typeface="Century Schoolbook"/>
              <a:buChar char="-"/>
            </a:pPr>
            <a:r>
              <a:rPr lang="en-GB" sz="2200" dirty="0">
                <a:latin typeface="Century Schoolbook"/>
                <a:ea typeface="Century Schoolbook"/>
                <a:cs typeface="Century Schoolbook"/>
                <a:sym typeface="Century Schoolbook"/>
              </a:rPr>
              <a:t>By simply calling API, AI functionalities are accessible.</a:t>
            </a:r>
            <a:endParaRPr lang="en-GB" dirty="0"/>
          </a:p>
          <a:p>
            <a:pPr marL="0" marR="0" lvl="0" indent="0" algn="l" rtl="0">
              <a:spcBef>
                <a:spcPts val="0"/>
              </a:spcBef>
              <a:spcAft>
                <a:spcPts val="0"/>
              </a:spcAft>
              <a:buNone/>
            </a:pPr>
            <a:endParaRPr lang="en-GB" sz="2200" dirty="0">
              <a:latin typeface="Century Schoolbook"/>
              <a:ea typeface="Century Schoolbook"/>
              <a:cs typeface="Century Schoolbook"/>
              <a:sym typeface="Century Schoolbook"/>
            </a:endParaRPr>
          </a:p>
          <a:p>
            <a:pPr marL="0" marR="0" lvl="0" indent="0" algn="l" rtl="0">
              <a:spcBef>
                <a:spcPts val="0"/>
              </a:spcBef>
              <a:spcAft>
                <a:spcPts val="0"/>
              </a:spcAft>
              <a:buNone/>
            </a:pPr>
            <a:endParaRPr lang="en-GB" sz="2200" dirty="0">
              <a:solidFill>
                <a:schemeClr val="lt1"/>
              </a:solidFill>
              <a:latin typeface="Century Schoolbook"/>
              <a:ea typeface="Century Schoolbook"/>
              <a:cs typeface="Century Schoolbook"/>
              <a:sym typeface="Century Schoolbook"/>
            </a:endParaRPr>
          </a:p>
        </p:txBody>
      </p:sp>
      <p:sp>
        <p:nvSpPr>
          <p:cNvPr id="9" name="TextBox 8">
            <a:extLst>
              <a:ext uri="{FF2B5EF4-FFF2-40B4-BE49-F238E27FC236}">
                <a16:creationId xmlns:a16="http://schemas.microsoft.com/office/drawing/2014/main" id="{DD673716-67D7-0215-56F5-EDFC1B794792}"/>
              </a:ext>
            </a:extLst>
          </p:cNvPr>
          <p:cNvSpPr txBox="1"/>
          <p:nvPr/>
        </p:nvSpPr>
        <p:spPr>
          <a:xfrm>
            <a:off x="1134836" y="4000506"/>
            <a:ext cx="8980714" cy="1744580"/>
          </a:xfrm>
          <a:prstGeom prst="rect">
            <a:avLst/>
          </a:prstGeom>
          <a:noFill/>
        </p:spPr>
        <p:txBody>
          <a:bodyPr wrap="square" rtlCol="0">
            <a:spAutoFit/>
          </a:bodyPr>
          <a:lstStyle/>
          <a:p>
            <a:pPr marL="0" lvl="0" indent="0" algn="l" rtl="0">
              <a:lnSpc>
                <a:spcPct val="95000"/>
              </a:lnSpc>
              <a:spcBef>
                <a:spcPts val="0"/>
              </a:spcBef>
              <a:spcAft>
                <a:spcPts val="0"/>
              </a:spcAft>
              <a:buSzPts val="1760"/>
              <a:buNone/>
            </a:pPr>
            <a:r>
              <a:rPr lang="en-GB" sz="2200" dirty="0">
                <a:latin typeface="Century Schoolbook" panose="02040604050505020304" pitchFamily="18" charset="0"/>
              </a:rPr>
              <a:t>GPT: Centralised </a:t>
            </a:r>
            <a:r>
              <a:rPr lang="en-GB" sz="2200" b="1" dirty="0">
                <a:solidFill>
                  <a:schemeClr val="lt1"/>
                </a:solidFill>
                <a:latin typeface="Century Schoolbook" panose="02040604050505020304" pitchFamily="18" charset="0"/>
              </a:rPr>
              <a:t>LLM</a:t>
            </a:r>
            <a:endParaRPr lang="en-GB" sz="2200" dirty="0">
              <a:latin typeface="Century Schoolbook" panose="02040604050505020304" pitchFamily="18" charset="0"/>
            </a:endParaRPr>
          </a:p>
          <a:p>
            <a:pPr marL="0" lvl="0" indent="0" algn="l" rtl="0">
              <a:lnSpc>
                <a:spcPct val="95000"/>
              </a:lnSpc>
              <a:spcBef>
                <a:spcPts val="1600"/>
              </a:spcBef>
              <a:spcAft>
                <a:spcPts val="0"/>
              </a:spcAft>
              <a:buSzPts val="1760"/>
              <a:buNone/>
            </a:pPr>
            <a:r>
              <a:rPr lang="en-GB" sz="2200" dirty="0">
                <a:latin typeface="Century Schoolbook" panose="02040604050505020304" pitchFamily="18" charset="0"/>
              </a:rPr>
              <a:t>API: Bridge between user and </a:t>
            </a:r>
          </a:p>
          <a:p>
            <a:pPr marL="0" lvl="0" indent="0" algn="l" rtl="0">
              <a:lnSpc>
                <a:spcPct val="95000"/>
              </a:lnSpc>
              <a:spcBef>
                <a:spcPts val="1600"/>
              </a:spcBef>
              <a:spcAft>
                <a:spcPts val="0"/>
              </a:spcAft>
              <a:buSzPts val="1760"/>
              <a:buNone/>
            </a:pPr>
            <a:r>
              <a:rPr lang="en-GB" sz="2200" dirty="0">
                <a:latin typeface="Century Schoolbook" panose="02040604050505020304" pitchFamily="18" charset="0"/>
              </a:rPr>
              <a:t>Model behind chatGPT</a:t>
            </a:r>
          </a:p>
          <a:p>
            <a:endParaRPr lang="en-US" dirty="0"/>
          </a:p>
        </p:txBody>
      </p:sp>
      <p:pic>
        <p:nvPicPr>
          <p:cNvPr id="10" name="Google Shape;142;p7">
            <a:extLst>
              <a:ext uri="{FF2B5EF4-FFF2-40B4-BE49-F238E27FC236}">
                <a16:creationId xmlns:a16="http://schemas.microsoft.com/office/drawing/2014/main" id="{ABEACDD9-E39E-D213-2A1E-95BF5DAF064D}"/>
              </a:ext>
            </a:extLst>
          </p:cNvPr>
          <p:cNvPicPr preferRelativeResize="0"/>
          <p:nvPr/>
        </p:nvPicPr>
        <p:blipFill rotWithShape="1">
          <a:blip r:embed="rId2">
            <a:alphaModFix/>
          </a:blip>
          <a:srcRect/>
          <a:stretch/>
        </p:blipFill>
        <p:spPr>
          <a:xfrm>
            <a:off x="5729591" y="4188338"/>
            <a:ext cx="4385959" cy="1539240"/>
          </a:xfrm>
          <a:prstGeom prst="rect">
            <a:avLst/>
          </a:prstGeom>
          <a:noFill/>
          <a:ln>
            <a:noFill/>
          </a:ln>
        </p:spPr>
      </p:pic>
      <p:sp>
        <p:nvSpPr>
          <p:cNvPr id="11" name="Google Shape;143;p7">
            <a:extLst>
              <a:ext uri="{FF2B5EF4-FFF2-40B4-BE49-F238E27FC236}">
                <a16:creationId xmlns:a16="http://schemas.microsoft.com/office/drawing/2014/main" id="{E699E79C-B906-5EDB-E0FB-5A712BB30B68}"/>
              </a:ext>
            </a:extLst>
          </p:cNvPr>
          <p:cNvSpPr txBox="1"/>
          <p:nvPr/>
        </p:nvSpPr>
        <p:spPr>
          <a:xfrm>
            <a:off x="6048370" y="5932918"/>
            <a:ext cx="44196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u="sng" dirty="0">
                <a:latin typeface="Century Schoolbook"/>
                <a:ea typeface="Century Schoolbook"/>
                <a:cs typeface="Century Schoolbook"/>
                <a:sym typeface="Century Schoolbook"/>
                <a:hlinkClick r:id="rId3">
                  <a:extLst>
                    <a:ext uri="{A12FA001-AC4F-418D-AE19-62706E023703}">
                      <ahyp:hlinkClr xmlns:ahyp="http://schemas.microsoft.com/office/drawing/2018/hyperlinkcolor" val="tx"/>
                    </a:ext>
                  </a:extLst>
                </a:hlinkClick>
              </a:rPr>
              <a:t>https://www.youtube.com/watch?v=89cu-TQva_k#:~:text=with%20that%20I%20can%20now,to%20execute%20language%20oriented%20tasks.</a:t>
            </a:r>
            <a:r>
              <a:rPr lang="en-GB" sz="1400" dirty="0">
                <a:latin typeface="Century Schoolbook"/>
                <a:ea typeface="Century Schoolbook"/>
                <a:cs typeface="Century Schoolbook"/>
                <a:sym typeface="Century Schoolbook"/>
              </a:rPr>
              <a:t>c</a:t>
            </a:r>
            <a:endParaRPr sz="1400" dirty="0">
              <a:latin typeface="Century Schoolbook"/>
              <a:ea typeface="Century Schoolbook"/>
              <a:cs typeface="Century Schoolbook"/>
              <a:sym typeface="Century Schoolbook"/>
            </a:endParaRPr>
          </a:p>
          <a:p>
            <a:pPr marL="0" marR="0" lvl="0" indent="0" algn="l" rtl="0">
              <a:spcBef>
                <a:spcPts val="0"/>
              </a:spcBef>
              <a:spcAft>
                <a:spcPts val="0"/>
              </a:spcAft>
              <a:buNone/>
            </a:pPr>
            <a:endParaRPr sz="1400" dirty="0">
              <a:solidFill>
                <a:schemeClr val="lt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9813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48;p8">
            <a:extLst>
              <a:ext uri="{FF2B5EF4-FFF2-40B4-BE49-F238E27FC236}">
                <a16:creationId xmlns:a16="http://schemas.microsoft.com/office/drawing/2014/main" id="{720ACEBB-1AA1-0378-040A-26953C143D69}"/>
              </a:ext>
            </a:extLst>
          </p:cNvPr>
          <p:cNvSpPr txBox="1">
            <a:spLocks/>
          </p:cNvSpPr>
          <p:nvPr/>
        </p:nvSpPr>
        <p:spPr>
          <a:xfrm>
            <a:off x="1482499" y="1600200"/>
            <a:ext cx="10152697" cy="288199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pPr>
              <a:lnSpc>
                <a:spcPct val="85000"/>
              </a:lnSpc>
              <a:spcBef>
                <a:spcPts val="0"/>
              </a:spcBef>
              <a:buClr>
                <a:schemeClr val="lt1"/>
              </a:buClr>
              <a:buSzPts val="4500"/>
              <a:buFont typeface="Century Schoolbook"/>
              <a:buNone/>
            </a:pPr>
            <a:r>
              <a:rPr lang="en-GB" sz="4500" dirty="0">
                <a:latin typeface="Century Schoolbook" panose="02040604050505020304" pitchFamily="18" charset="0"/>
              </a:rPr>
              <a:t>Can we build customized chatGPT clone?</a:t>
            </a:r>
          </a:p>
        </p:txBody>
      </p:sp>
    </p:spTree>
    <p:extLst>
      <p:ext uri="{BB962C8B-B14F-4D97-AF65-F5344CB8AC3E}">
        <p14:creationId xmlns:p14="http://schemas.microsoft.com/office/powerpoint/2010/main" val="904195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1768</TotalTime>
  <Words>1595</Words>
  <Application>Microsoft Office PowerPoint</Application>
  <PresentationFormat>Widescreen</PresentationFormat>
  <Paragraphs>189</Paragraphs>
  <Slides>57</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57</vt:i4>
      </vt:variant>
    </vt:vector>
  </HeadingPairs>
  <TitlesOfParts>
    <vt:vector size="76" baseType="lpstr">
      <vt:lpstr>arial</vt:lpstr>
      <vt:lpstr>arial</vt:lpstr>
      <vt:lpstr>Bacon Sans</vt:lpstr>
      <vt:lpstr>Calibri</vt:lpstr>
      <vt:lpstr>Calibri Light</vt:lpstr>
      <vt:lpstr>Century Schoolbook</vt:lpstr>
      <vt:lpstr>Gentium Basic</vt:lpstr>
      <vt:lpstr>Gill Sans</vt:lpstr>
      <vt:lpstr>Lato</vt:lpstr>
      <vt:lpstr>Lexend</vt:lpstr>
      <vt:lpstr>Palatino Linotype</vt:lpstr>
      <vt:lpstr>Proxima Nova</vt:lpstr>
      <vt:lpstr>Proxima Nova Semibold</vt:lpstr>
      <vt:lpstr>PT Serif</vt:lpstr>
      <vt:lpstr>Roboto Condensed</vt:lpstr>
      <vt:lpstr>Roboto Mono</vt:lpstr>
      <vt:lpstr>Segoe UI Semibold</vt:lpstr>
      <vt:lpstr>Segoe UI Semilight</vt:lpstr>
      <vt:lpstr>Office Theme</vt:lpstr>
      <vt:lpstr>PowerPoint Presentation</vt:lpstr>
      <vt:lpstr>PowerPoint Presentation</vt:lpstr>
      <vt:lpstr>Basic Terms</vt:lpstr>
      <vt:lpstr>LLM’s</vt:lpstr>
      <vt:lpstr>LLM’s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Prompt?</vt:lpstr>
      <vt:lpstr>Advanced Prompting</vt:lpstr>
      <vt:lpstr>Zero Shot Prompting</vt:lpstr>
      <vt:lpstr>Zero Shot Prompting</vt:lpstr>
      <vt:lpstr>Few Shot Prompting</vt:lpstr>
      <vt:lpstr>Few Shot Prompting</vt:lpstr>
      <vt:lpstr>COT</vt:lpstr>
      <vt:lpstr>COT</vt:lpstr>
      <vt:lpstr>Self Consistency</vt:lpstr>
      <vt:lpstr>Generating Content </vt:lpstr>
      <vt:lpstr>PowerPoint Presentation</vt:lpstr>
      <vt:lpstr>PowerPoint Presentation</vt:lpstr>
      <vt:lpstr>PowerPoint Presentation</vt:lpstr>
      <vt:lpstr>We don’t have to read papers for literature Review. I GUESS!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Do Businesses Need Prompt Engineers?</vt:lpstr>
      <vt:lpstr>PowerPoint Presentation</vt:lpstr>
      <vt:lpstr>Prompt Engineer responsibilities</vt:lpstr>
      <vt:lpstr>Requirements and skills</vt:lpstr>
      <vt:lpstr>JOB Brief</vt:lpstr>
      <vt:lpstr>A common-user prompt</vt:lpstr>
      <vt:lpstr>A Prompt-Engineer’s command </vt:lpstr>
      <vt:lpstr>What is a prompt library ?</vt:lpstr>
      <vt:lpstr>PowerPoint Presentation</vt:lpstr>
      <vt:lpstr>1_</vt:lpstr>
      <vt:lpstr>2_</vt:lpstr>
      <vt:lpstr>3_</vt:lpstr>
      <vt:lpstr>PowerPoint Presentation</vt:lpstr>
      <vt:lpstr>Can ChatGPT write the prompt itself?</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National Center of Artificial</dc:creator>
  <cp:lastModifiedBy>it's KaMrAn</cp:lastModifiedBy>
  <cp:revision>180</cp:revision>
  <dcterms:created xsi:type="dcterms:W3CDTF">2022-08-03T09:31:08Z</dcterms:created>
  <dcterms:modified xsi:type="dcterms:W3CDTF">2024-06-05T12:28:46Z</dcterms:modified>
</cp:coreProperties>
</file>