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0"/>
  </p:notesMasterIdLst>
  <p:handoutMasterIdLst>
    <p:handoutMasterId r:id="rId11"/>
  </p:handoutMasterIdLst>
  <p:sldIdLst>
    <p:sldId id="278" r:id="rId5"/>
    <p:sldId id="282" r:id="rId6"/>
    <p:sldId id="271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>
      <p:cViewPr>
        <p:scale>
          <a:sx n="75" d="100"/>
          <a:sy n="75" d="100"/>
        </p:scale>
        <p:origin x="284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Insights of CNN and </a:t>
            </a:r>
            <a:r>
              <a:rPr lang="en-US" dirty="0" err="1"/>
              <a:t>ViT</a:t>
            </a:r>
            <a:endParaRPr lang="en-US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Detecting Tuberculosis-Consistent Findings in Lateral Chest X-Rays Using an Ensemble of CNNs and Vision Transformers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86467" y="2768599"/>
            <a:ext cx="9854670" cy="3572405"/>
          </a:xfrm>
        </p:spPr>
        <p:txBody>
          <a:bodyPr>
            <a:normAutofit/>
          </a:bodyPr>
          <a:lstStyle/>
          <a:p>
            <a:r>
              <a:rPr lang="en-US" dirty="0"/>
              <a:t>CNN: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Detailed feature extraction</a:t>
            </a:r>
          </a:p>
          <a:p>
            <a:r>
              <a:rPr lang="en-US" dirty="0"/>
              <a:t>Transformer: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Overall understanding and spatial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D53B3-DC4D-FD03-14B3-A42D4AF2155A}"/>
              </a:ext>
            </a:extLst>
          </p:cNvPr>
          <p:cNvSpPr txBox="1"/>
          <p:nvPr/>
        </p:nvSpPr>
        <p:spPr>
          <a:xfrm>
            <a:off x="8398933" y="5418667"/>
            <a:ext cx="3352800" cy="95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https://www.frontiersin.org/journals/genetics/articles/10.3389/fgene.2022.864724/full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730" y="743464"/>
            <a:ext cx="8627003" cy="890603"/>
          </a:xfrm>
          <a:noFill/>
        </p:spPr>
        <p:txBody>
          <a:bodyPr anchor="ctr"/>
          <a:lstStyle/>
          <a:p>
            <a:r>
              <a:rPr lang="en-US" dirty="0"/>
              <a:t>Lateral chest x-ray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14424-793F-7928-2625-78FCBFC94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82" y="2149551"/>
            <a:ext cx="6580717" cy="3734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D9C506-F8A2-9575-4BF8-C8D245B102BE}"/>
              </a:ext>
            </a:extLst>
          </p:cNvPr>
          <p:cNvSpPr txBox="1"/>
          <p:nvPr/>
        </p:nvSpPr>
        <p:spPr>
          <a:xfrm>
            <a:off x="584202" y="2149551"/>
            <a:ext cx="3708400" cy="3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World Health Organization (WHO) recommends the use of lateral CXR projections to identify mediastinal or hilar lymphadenopathy (World Health Organization, 2016), especially in younger children with primary TB where a bacteriological confirmation might be challenging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A15C0F-5832-7049-4D45-4CAA61DF6F47}"/>
              </a:ext>
            </a:extLst>
          </p:cNvPr>
          <p:cNvCxnSpPr>
            <a:cxnSpLocks/>
          </p:cNvCxnSpPr>
          <p:nvPr/>
        </p:nvCxnSpPr>
        <p:spPr>
          <a:xfrm flipH="1">
            <a:off x="10236200" y="1388534"/>
            <a:ext cx="347133" cy="694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BC2D33-5FA8-E19A-5034-F3AF75504277}"/>
              </a:ext>
            </a:extLst>
          </p:cNvPr>
          <p:cNvSpPr txBox="1"/>
          <p:nvPr/>
        </p:nvSpPr>
        <p:spPr>
          <a:xfrm>
            <a:off x="10219266" y="861767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77CFC-93C2-9E3E-440B-C5D191C0EC2A}"/>
              </a:ext>
            </a:extLst>
          </p:cNvPr>
          <p:cNvSpPr txBox="1"/>
          <p:nvPr/>
        </p:nvSpPr>
        <p:spPr>
          <a:xfrm>
            <a:off x="6866467" y="542434"/>
            <a:ext cx="279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Frontal (</a:t>
            </a:r>
            <a:r>
              <a:rPr lang="en-US" dirty="0" err="1"/>
              <a:t>PosteriorAnterior</a:t>
            </a:r>
            <a:r>
              <a:rPr lang="en-US" dirty="0"/>
              <a:t>, </a:t>
            </a:r>
            <a:r>
              <a:rPr lang="en-US" dirty="0" err="1"/>
              <a:t>AnteriorPosterior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4DF022-BDC9-5EA4-7009-4341EA77CD69}"/>
              </a:ext>
            </a:extLst>
          </p:cNvPr>
          <p:cNvCxnSpPr>
            <a:cxnSpLocks/>
          </p:cNvCxnSpPr>
          <p:nvPr/>
        </p:nvCxnSpPr>
        <p:spPr>
          <a:xfrm flipH="1">
            <a:off x="7535333" y="1231099"/>
            <a:ext cx="203200" cy="9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863" y="364066"/>
            <a:ext cx="4159160" cy="728133"/>
          </a:xfrm>
          <a:noFill/>
        </p:spPr>
        <p:txBody>
          <a:bodyPr>
            <a:noAutofit/>
          </a:bodyPr>
          <a:lstStyle/>
          <a:p>
            <a:r>
              <a:rPr lang="en-US" dirty="0"/>
              <a:t>Working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AEBCD1-AB9A-3930-8D55-F93831A6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1" y="1261534"/>
            <a:ext cx="9110132" cy="51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661459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103039"/>
            <a:ext cx="8554190" cy="4458628"/>
          </a:xfrm>
        </p:spPr>
        <p:txBody>
          <a:bodyPr/>
          <a:lstStyle/>
          <a:p>
            <a:r>
              <a:rPr lang="en-US" sz="2000" b="1" dirty="0"/>
              <a:t>Ensemble Learning:</a:t>
            </a:r>
          </a:p>
          <a:p>
            <a:pPr marL="0" indent="0">
              <a:buNone/>
            </a:pPr>
            <a:r>
              <a:rPr lang="en-US" b="1" dirty="0"/>
              <a:t>         Prediction of CNNs + Prediction of  Vision Transformer</a:t>
            </a:r>
          </a:p>
          <a:p>
            <a:r>
              <a:rPr lang="en-US" sz="2000" b="1" dirty="0"/>
              <a:t>Chest X-ray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06B8C-6C39-AE88-3BD5-19D29FAB59AD}"/>
              </a:ext>
            </a:extLst>
          </p:cNvPr>
          <p:cNvSpPr txBox="1"/>
          <p:nvPr/>
        </p:nvSpPr>
        <p:spPr>
          <a:xfrm>
            <a:off x="1016001" y="3852331"/>
            <a:ext cx="2413000" cy="222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Local Features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Edges and Contours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Textures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Small Anomalies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1B1B7-66E1-0628-F3F5-DEB782F67B9A}"/>
              </a:ext>
            </a:extLst>
          </p:cNvPr>
          <p:cNvSpPr txBox="1"/>
          <p:nvPr/>
        </p:nvSpPr>
        <p:spPr>
          <a:xfrm>
            <a:off x="4003305" y="3852331"/>
            <a:ext cx="2524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Global Features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Shape and Size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Spatial Relationships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B12A3-FBA4-BCAF-EDB5-504CF8CCA466}"/>
              </a:ext>
            </a:extLst>
          </p:cNvPr>
          <p:cNvSpPr txBox="1"/>
          <p:nvPr/>
        </p:nvSpPr>
        <p:spPr>
          <a:xfrm>
            <a:off x="8847668" y="2484724"/>
            <a:ext cx="25244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Classification Model: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VGG-16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DenseNet-121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EfficientNet-V2-B0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ViT</a:t>
            </a:r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-Base (B)/16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ViT</a:t>
            </a:r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-B/32</a:t>
            </a:r>
            <a:endParaRPr lang="en-US" dirty="0">
              <a:solidFill>
                <a:srgbClr val="282828"/>
              </a:solidFill>
              <a:highlight>
                <a:srgbClr val="F7F7F7"/>
              </a:highlight>
              <a:latin typeface="MuseoSans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ViT</a:t>
            </a:r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-Large (L)/16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261</TotalTime>
  <Words>159</Words>
  <Application>Microsoft Office PowerPoint</Application>
  <PresentationFormat>Widescreen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Gill Sans MT</vt:lpstr>
      <vt:lpstr>MuseoSans</vt:lpstr>
      <vt:lpstr>Walbaum Display</vt:lpstr>
      <vt:lpstr>Wingdings</vt:lpstr>
      <vt:lpstr>3DFloatVTI</vt:lpstr>
      <vt:lpstr>Insights of CNN and ViT</vt:lpstr>
      <vt:lpstr>Detecting Tuberculosis-Consistent Findings in Lateral Chest X-Rays Using an Ensemble of CNNs and Vision Transformers</vt:lpstr>
      <vt:lpstr>Lateral chest x-ray</vt:lpstr>
      <vt:lpstr>Working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it's KaMrAn</dc:creator>
  <cp:lastModifiedBy>it's KaMrAn</cp:lastModifiedBy>
  <cp:revision>1</cp:revision>
  <dcterms:created xsi:type="dcterms:W3CDTF">2024-06-12T05:44:26Z</dcterms:created>
  <dcterms:modified xsi:type="dcterms:W3CDTF">2024-06-12T10:05:36Z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