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9"/>
  </p:notesMasterIdLst>
  <p:handoutMasterIdLst>
    <p:handoutMasterId r:id="rId20"/>
  </p:handoutMasterIdLst>
  <p:sldIdLst>
    <p:sldId id="278" r:id="rId5"/>
    <p:sldId id="282" r:id="rId6"/>
    <p:sldId id="293" r:id="rId7"/>
    <p:sldId id="304" r:id="rId8"/>
    <p:sldId id="294" r:id="rId9"/>
    <p:sldId id="303" r:id="rId10"/>
    <p:sldId id="295" r:id="rId11"/>
    <p:sldId id="299" r:id="rId12"/>
    <p:sldId id="296" r:id="rId13"/>
    <p:sldId id="300" r:id="rId14"/>
    <p:sldId id="297" r:id="rId15"/>
    <p:sldId id="301" r:id="rId16"/>
    <p:sldId id="298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>
        <p:scale>
          <a:sx n="75" d="100"/>
          <a:sy n="75" d="100"/>
        </p:scale>
        <p:origin x="284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6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35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68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4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6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1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1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9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73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8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Activation Function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3267"/>
            <a:ext cx="11090275" cy="728650"/>
          </a:xfrm>
        </p:spPr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Function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5DFA7-BA4D-D599-5AE4-521BDF894FAB}"/>
              </a:ext>
            </a:extLst>
          </p:cNvPr>
          <p:cNvSpPr txBox="1"/>
          <p:nvPr/>
        </p:nvSpPr>
        <p:spPr>
          <a:xfrm>
            <a:off x="897467" y="1904999"/>
            <a:ext cx="10574866" cy="419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Suppose you are building a convolutional neural network (CNN) for image recognition.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Utilization of </a:t>
            </a:r>
            <a:r>
              <a:rPr lang="en-GB" b="1" dirty="0" err="1"/>
              <a:t>ReLU</a:t>
            </a:r>
            <a:r>
              <a:rPr lang="en-GB" b="1" dirty="0"/>
              <a:t> Function</a:t>
            </a:r>
            <a:r>
              <a:rPr lang="en-GB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Hidden Layers</a:t>
            </a:r>
            <a:r>
              <a:rPr lang="en-GB" dirty="0"/>
              <a:t>: Use the </a:t>
            </a:r>
            <a:r>
              <a:rPr lang="en-GB" dirty="0" err="1"/>
              <a:t>ReLU</a:t>
            </a:r>
            <a:r>
              <a:rPr lang="en-GB" dirty="0"/>
              <a:t> function in the hidden layers.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Reason</a:t>
            </a:r>
            <a:r>
              <a:rPr lang="en-GB" dirty="0"/>
              <a:t>: </a:t>
            </a:r>
            <a:r>
              <a:rPr lang="en-GB" dirty="0" err="1"/>
              <a:t>ReLU</a:t>
            </a:r>
            <a:r>
              <a:rPr lang="en-GB" dirty="0"/>
              <a:t> introduces non-linearity and helps the network learn complex patterns. It also mitigates the vanishing gradient problem by allowing gradients to flow when the input is positive.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Why </a:t>
            </a:r>
            <a:r>
              <a:rPr lang="en-GB" b="1" dirty="0" err="1"/>
              <a:t>ReLU</a:t>
            </a:r>
            <a:r>
              <a:rPr lang="en-GB" dirty="0"/>
              <a:t>: Efficient computation, avoids vanishing gradient problem, simple implementation.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Why Not Others</a:t>
            </a:r>
            <a:r>
              <a:rPr lang="en-GB" dirty="0"/>
              <a:t>: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Sigmoid/Tanh</a:t>
            </a:r>
            <a:r>
              <a:rPr lang="en-GB" dirty="0"/>
              <a:t>: Can suffer from vanishing gradient problems, slowing down learning.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Softmax</a:t>
            </a:r>
            <a:r>
              <a:rPr lang="en-GB" dirty="0"/>
              <a:t>: Not suitable for hidden layers, mainly used in output layers for classification.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Binary Step</a:t>
            </a:r>
            <a:r>
              <a:rPr lang="en-GB" dirty="0"/>
              <a:t>: Too abrupt, not suitable for learning complex patterns.</a:t>
            </a:r>
          </a:p>
        </p:txBody>
      </p:sp>
    </p:spTree>
    <p:extLst>
      <p:ext uri="{BB962C8B-B14F-4D97-AF65-F5344CB8AC3E}">
        <p14:creationId xmlns:p14="http://schemas.microsoft.com/office/powerpoint/2010/main" val="162526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3267"/>
            <a:ext cx="11090275" cy="728650"/>
          </a:xfrm>
        </p:spPr>
        <p:txBody>
          <a:bodyPr>
            <a:normAutofit/>
          </a:bodyPr>
          <a:lstStyle/>
          <a:p>
            <a:r>
              <a:rPr lang="en-US" dirty="0"/>
              <a:t>Tanh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2497137" cy="39131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range between -1 to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tanh function has stronger gradients than the sigmoid function for inputs in the range (-1, 1), but it can still suffer from the vanishing gradient problem for very high or very low input values.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5DFA7-BA4D-D599-5AE4-521BDF894FAB}"/>
              </a:ext>
            </a:extLst>
          </p:cNvPr>
          <p:cNvSpPr txBox="1"/>
          <p:nvPr/>
        </p:nvSpPr>
        <p:spPr>
          <a:xfrm>
            <a:off x="897467" y="18372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use?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15F05B-8208-2085-79E1-19D9A40E8987}"/>
              </a:ext>
            </a:extLst>
          </p:cNvPr>
          <p:cNvSpPr txBox="1">
            <a:spLocks/>
          </p:cNvSpPr>
          <p:nvPr/>
        </p:nvSpPr>
        <p:spPr>
          <a:xfrm>
            <a:off x="4002784" y="2343150"/>
            <a:ext cx="2497137" cy="391318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RNNs, tanh is often used because its zero-</a:t>
            </a:r>
            <a:r>
              <a:rPr lang="en-GB" dirty="0" err="1"/>
              <a:t>centered</a:t>
            </a:r>
            <a:r>
              <a:rPr lang="en-GB" dirty="0"/>
              <a:t> nature helps with learning </a:t>
            </a:r>
            <a:r>
              <a:rPr lang="en-GB" dirty="0">
                <a:solidFill>
                  <a:srgbClr val="FFFF00"/>
                </a:solidFill>
              </a:rPr>
              <a:t>sequential data and stabilizing the training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 can be used in the encoder and decoder layers of autoencoders, particularly when the input data is normalized to the range (-1, 1).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67323-DB79-BFE5-8D84-3DFE564EF90A}"/>
              </a:ext>
            </a:extLst>
          </p:cNvPr>
          <p:cNvSpPr txBox="1"/>
          <p:nvPr/>
        </p:nvSpPr>
        <p:spPr>
          <a:xfrm>
            <a:off x="4349388" y="17610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2444A-9E5F-3B51-2CAE-B15F13592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015" y="1837267"/>
            <a:ext cx="3763517" cy="3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2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3267"/>
            <a:ext cx="11090275" cy="728650"/>
          </a:xfrm>
        </p:spPr>
        <p:txBody>
          <a:bodyPr>
            <a:normAutofit/>
          </a:bodyPr>
          <a:lstStyle/>
          <a:p>
            <a:r>
              <a:rPr lang="en-US" dirty="0"/>
              <a:t>Tanh Function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5DFA7-BA4D-D599-5AE4-521BDF894FAB}"/>
              </a:ext>
            </a:extLst>
          </p:cNvPr>
          <p:cNvSpPr txBox="1"/>
          <p:nvPr/>
        </p:nvSpPr>
        <p:spPr>
          <a:xfrm>
            <a:off x="859367" y="1502688"/>
            <a:ext cx="104732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Scenario: Time Series Prediction</a:t>
            </a:r>
          </a:p>
          <a:p>
            <a:pPr>
              <a:lnSpc>
                <a:spcPct val="150000"/>
              </a:lnSpc>
            </a:pPr>
            <a:r>
              <a:rPr lang="en-GB" dirty="0"/>
              <a:t>Suppose you are building a neural network to predict stock prices (regression task).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Utilization of  Tanh Function</a:t>
            </a:r>
            <a:r>
              <a:rPr lang="en-GB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Hidden Layers</a:t>
            </a:r>
            <a:r>
              <a:rPr lang="en-GB" dirty="0"/>
              <a:t>: Use the tanh function in the hidden layers.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Reason</a:t>
            </a:r>
            <a:r>
              <a:rPr lang="en-GB" dirty="0"/>
              <a:t>: Tanh outputs range from -1 to 1, which helps in normalizing data and handling both positive and negative values symmetrically.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Why Tanh</a:t>
            </a:r>
            <a:r>
              <a:rPr lang="en-GB" dirty="0"/>
              <a:t>: Zero-</a:t>
            </a:r>
            <a:r>
              <a:rPr lang="en-GB" dirty="0" err="1"/>
              <a:t>centered</a:t>
            </a:r>
            <a:r>
              <a:rPr lang="en-GB" dirty="0"/>
              <a:t> outputs help in faster convergence and better weight updates.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Why Not Others</a:t>
            </a:r>
            <a:r>
              <a:rPr lang="en-GB" dirty="0"/>
              <a:t>: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Sigmoid</a:t>
            </a:r>
            <a:r>
              <a:rPr lang="en-GB" dirty="0"/>
              <a:t>: Outputs between 0 and 1, not zero-</a:t>
            </a:r>
            <a:r>
              <a:rPr lang="en-GB" dirty="0" err="1"/>
              <a:t>centered</a:t>
            </a:r>
            <a:r>
              <a:rPr lang="en-GB" dirty="0"/>
              <a:t>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 err="1"/>
              <a:t>ReLU</a:t>
            </a:r>
            <a:r>
              <a:rPr lang="en-GB" dirty="0"/>
              <a:t>: Can lead to dead neurons; all negative inputs map to zero.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Softmax</a:t>
            </a:r>
            <a:r>
              <a:rPr lang="en-GB" dirty="0"/>
              <a:t>: Not suitable for hidden layers or regression tasks.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Binary Step</a:t>
            </a:r>
            <a:r>
              <a:rPr lang="en-GB" dirty="0"/>
              <a:t>: Not suitable for learning continuous-valued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0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3267"/>
            <a:ext cx="11090275" cy="728650"/>
          </a:xfrm>
        </p:spPr>
        <p:txBody>
          <a:bodyPr>
            <a:normAutofit/>
          </a:bodyPr>
          <a:lstStyle/>
          <a:p>
            <a:r>
              <a:rPr lang="en-US" dirty="0"/>
              <a:t>Softmax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2649537" cy="39131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Converts real values into </a:t>
            </a:r>
            <a:r>
              <a:rPr lang="en-GB" dirty="0">
                <a:solidFill>
                  <a:srgbClr val="FFFF00"/>
                </a:solidFill>
              </a:rPr>
              <a:t>probabilities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only used as output layer for neural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higher probability will be the actual output.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5DFA7-BA4D-D599-5AE4-521BDF894FAB}"/>
              </a:ext>
            </a:extLst>
          </p:cNvPr>
          <p:cNvSpPr txBox="1"/>
          <p:nvPr/>
        </p:nvSpPr>
        <p:spPr>
          <a:xfrm>
            <a:off x="897467" y="18372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use?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15F05B-8208-2085-79E1-19D9A40E8987}"/>
              </a:ext>
            </a:extLst>
          </p:cNvPr>
          <p:cNvSpPr txBox="1">
            <a:spLocks/>
          </p:cNvSpPr>
          <p:nvPr/>
        </p:nvSpPr>
        <p:spPr>
          <a:xfrm>
            <a:off x="4002784" y="2343150"/>
            <a:ext cx="2497137" cy="391318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the classes are mutually exclusive, meaning each instance can belong to only one class, Softmax is appropriate.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you require normalized outputs that sum to 1, ensuring that the results can be interpreted as probabilities.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67323-DB79-BFE5-8D84-3DFE564EF90A}"/>
              </a:ext>
            </a:extLst>
          </p:cNvPr>
          <p:cNvSpPr txBox="1"/>
          <p:nvPr/>
        </p:nvSpPr>
        <p:spPr>
          <a:xfrm>
            <a:off x="4349388" y="17610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B8FDBB-9D16-9F05-DDCD-9EDDCA161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2206599"/>
            <a:ext cx="4529668" cy="335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8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3267"/>
            <a:ext cx="11090275" cy="728650"/>
          </a:xfrm>
        </p:spPr>
        <p:txBody>
          <a:bodyPr>
            <a:normAutofit/>
          </a:bodyPr>
          <a:lstStyle/>
          <a:p>
            <a:r>
              <a:rPr lang="en-US" dirty="0"/>
              <a:t>Softmax Function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5DFA7-BA4D-D599-5AE4-521BDF894FAB}"/>
              </a:ext>
            </a:extLst>
          </p:cNvPr>
          <p:cNvSpPr txBox="1"/>
          <p:nvPr/>
        </p:nvSpPr>
        <p:spPr>
          <a:xfrm>
            <a:off x="838199" y="1583267"/>
            <a:ext cx="9643533" cy="502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Scenario: Multi-Class Classification</a:t>
            </a:r>
          </a:p>
          <a:p>
            <a:pPr>
              <a:lnSpc>
                <a:spcPct val="150000"/>
              </a:lnSpc>
            </a:pPr>
            <a:r>
              <a:rPr lang="en-GB" dirty="0"/>
              <a:t>Suppose you are building a neural network to classify handwritten digits (0-9) using the </a:t>
            </a:r>
            <a:r>
              <a:rPr lang="en-GB" dirty="0">
                <a:solidFill>
                  <a:srgbClr val="FFFF00"/>
                </a:solidFill>
              </a:rPr>
              <a:t>MNIST </a:t>
            </a:r>
            <a:r>
              <a:rPr lang="en-GB" dirty="0"/>
              <a:t>dataset.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Utilization of Softmax Function</a:t>
            </a:r>
            <a:r>
              <a:rPr lang="en-GB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Output Layer</a:t>
            </a:r>
            <a:r>
              <a:rPr lang="en-GB" dirty="0"/>
              <a:t>: Use the softmax function in the output layer.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Reason</a:t>
            </a:r>
            <a:r>
              <a:rPr lang="en-GB" dirty="0"/>
              <a:t>: Softmax converts logits to a probability distribution, where the sum of probabilities for all classes equals 1.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Why Softmax</a:t>
            </a:r>
            <a:r>
              <a:rPr lang="en-GB" dirty="0"/>
              <a:t>: Provides a clear probabilistic interpretation for multi-class classification.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Why Not Others</a:t>
            </a:r>
            <a:r>
              <a:rPr lang="en-GB" dirty="0"/>
              <a:t>: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Sigmoid</a:t>
            </a:r>
            <a:r>
              <a:rPr lang="en-GB" dirty="0"/>
              <a:t>: Better for binary classification, not multi-class.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 err="1"/>
              <a:t>ReLU</a:t>
            </a:r>
            <a:r>
              <a:rPr lang="en-GB" b="1" dirty="0"/>
              <a:t>/Tanh</a:t>
            </a:r>
            <a:r>
              <a:rPr lang="en-GB" dirty="0"/>
              <a:t>: Not suitable for producing a probability distribution.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Binary Step</a:t>
            </a:r>
            <a:r>
              <a:rPr lang="en-GB" dirty="0"/>
              <a:t>: Not suitable for multi-class output.</a:t>
            </a:r>
          </a:p>
        </p:txBody>
      </p:sp>
    </p:spTree>
    <p:extLst>
      <p:ext uri="{BB962C8B-B14F-4D97-AF65-F5344CB8AC3E}">
        <p14:creationId xmlns:p14="http://schemas.microsoft.com/office/powerpoint/2010/main" val="289387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3267"/>
            <a:ext cx="11090275" cy="728650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2" y="1472406"/>
            <a:ext cx="10692870" cy="39131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Activation function is internal state of neuron, give one output. Used to convert the input signal on node of ANN to output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6C2D8-16C1-067B-2040-C31670BD9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7" y="3287184"/>
            <a:ext cx="6286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3267"/>
            <a:ext cx="11090275" cy="728650"/>
          </a:xfrm>
        </p:spPr>
        <p:txBody>
          <a:bodyPr/>
          <a:lstStyle/>
          <a:p>
            <a:r>
              <a:rPr lang="en-US" dirty="0"/>
              <a:t>Identity or Linear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2497137" cy="39131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is same as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function is f(x)=x.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derivative of the identity function is always 1. This simplifies backpropagation since the gradient does not change the weight updates.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5DFA7-BA4D-D599-5AE4-521BDF894FAB}"/>
              </a:ext>
            </a:extLst>
          </p:cNvPr>
          <p:cNvSpPr txBox="1"/>
          <p:nvPr/>
        </p:nvSpPr>
        <p:spPr>
          <a:xfrm>
            <a:off x="897467" y="18372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E03559-FFD3-47D9-CEB3-4390C5E0D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39" y="2010033"/>
            <a:ext cx="4399974" cy="283793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15F05B-8208-2085-79E1-19D9A40E8987}"/>
              </a:ext>
            </a:extLst>
          </p:cNvPr>
          <p:cNvSpPr txBox="1">
            <a:spLocks/>
          </p:cNvSpPr>
          <p:nvPr/>
        </p:nvSpPr>
        <p:spPr>
          <a:xfrm>
            <a:off x="4002784" y="2343150"/>
            <a:ext cx="2497137" cy="391318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the neural network is intended to output a continuous variable directly, using the identity activation function in the output layer is appropriate.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Regression</a:t>
            </a:r>
            <a:r>
              <a:rPr lang="en-GB" dirty="0"/>
              <a:t> tasks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67323-DB79-BFE5-8D84-3DFE564EF90A}"/>
              </a:ext>
            </a:extLst>
          </p:cNvPr>
          <p:cNvSpPr txBox="1"/>
          <p:nvPr/>
        </p:nvSpPr>
        <p:spPr>
          <a:xfrm>
            <a:off x="4349388" y="17610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When?</a:t>
            </a:r>
          </a:p>
        </p:txBody>
      </p:sp>
    </p:spTree>
    <p:extLst>
      <p:ext uri="{BB962C8B-B14F-4D97-AF65-F5344CB8AC3E}">
        <p14:creationId xmlns:p14="http://schemas.microsoft.com/office/powerpoint/2010/main" val="259164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3267"/>
            <a:ext cx="11090275" cy="728650"/>
          </a:xfrm>
        </p:spPr>
        <p:txBody>
          <a:bodyPr/>
          <a:lstStyle/>
          <a:p>
            <a:r>
              <a:rPr lang="en-US" dirty="0"/>
              <a:t>Identity or Linear Function -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FB0E8-4572-FE34-5425-BCFE1F15219A}"/>
              </a:ext>
            </a:extLst>
          </p:cNvPr>
          <p:cNvSpPr txBox="1"/>
          <p:nvPr/>
        </p:nvSpPr>
        <p:spPr>
          <a:xfrm>
            <a:off x="846667" y="1320800"/>
            <a:ext cx="83396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Suppose you are building a simple neural network for a </a:t>
            </a:r>
            <a:r>
              <a:rPr lang="en-GB" dirty="0">
                <a:solidFill>
                  <a:srgbClr val="FFFF00"/>
                </a:solidFill>
              </a:rPr>
              <a:t>basic linear decision-making </a:t>
            </a:r>
            <a:r>
              <a:rPr lang="en-GB" dirty="0"/>
              <a:t>task, like determining if an object's weight exceeds a certain threshold.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Utilization of Identity (Linear) Function</a:t>
            </a:r>
            <a:r>
              <a:rPr lang="en-GB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Output Layer</a:t>
            </a:r>
            <a:r>
              <a:rPr lang="en-GB" dirty="0"/>
              <a:t>: Use the identity (linear) function in the output layer.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Reason</a:t>
            </a:r>
            <a:r>
              <a:rPr lang="en-GB" dirty="0"/>
              <a:t>: The identity function simply outputs the input value without any transformation. It is suitable for tasks where a </a:t>
            </a:r>
            <a:r>
              <a:rPr lang="en-GB" dirty="0">
                <a:solidFill>
                  <a:srgbClr val="FFFF00"/>
                </a:solidFill>
              </a:rPr>
              <a:t>direct mapping from input to output</a:t>
            </a:r>
            <a:r>
              <a:rPr lang="en-GB" dirty="0"/>
              <a:t> is required, without any non-linear transformation.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Why Identity (Linear)</a:t>
            </a:r>
            <a:r>
              <a:rPr lang="en-GB" dirty="0"/>
              <a:t>: Ideal for tasks where the output needs to be directly proportional to the input or when no non-linear transformation is desired.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Why Not Others</a:t>
            </a:r>
            <a:r>
              <a:rPr lang="en-GB" dirty="0"/>
              <a:t>: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Sigmoid/</a:t>
            </a:r>
            <a:r>
              <a:rPr lang="en-GB" b="1" dirty="0" err="1"/>
              <a:t>ReLU</a:t>
            </a:r>
            <a:r>
              <a:rPr lang="en-GB" b="1" dirty="0"/>
              <a:t>/Tanh/Softmax</a:t>
            </a:r>
            <a:r>
              <a:rPr lang="en-GB" dirty="0"/>
              <a:t>: Provide non-linear transformations that are unnecessary for this simple linear decision-making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8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3267"/>
            <a:ext cx="11090275" cy="728650"/>
          </a:xfrm>
        </p:spPr>
        <p:txBody>
          <a:bodyPr/>
          <a:lstStyle/>
          <a:p>
            <a:r>
              <a:rPr lang="en-US" dirty="0"/>
              <a:t>Binary 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2497137" cy="39131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either 0 or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f(x) =1 if x&gt;=0 and 0 if x&lt;0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binary activation function is not differentiable at x=0 and has a zero gradient almost everywhere.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5DFA7-BA4D-D599-5AE4-521BDF894FAB}"/>
              </a:ext>
            </a:extLst>
          </p:cNvPr>
          <p:cNvSpPr txBox="1"/>
          <p:nvPr/>
        </p:nvSpPr>
        <p:spPr>
          <a:xfrm>
            <a:off x="897467" y="18372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use?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15F05B-8208-2085-79E1-19D9A40E8987}"/>
              </a:ext>
            </a:extLst>
          </p:cNvPr>
          <p:cNvSpPr txBox="1">
            <a:spLocks/>
          </p:cNvSpPr>
          <p:nvPr/>
        </p:nvSpPr>
        <p:spPr>
          <a:xfrm>
            <a:off x="4002784" y="2343150"/>
            <a:ext cx="2497137" cy="391318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Tasks that inherently involve </a:t>
            </a:r>
            <a:r>
              <a:rPr lang="en-GB" dirty="0">
                <a:solidFill>
                  <a:srgbClr val="FFFF00"/>
                </a:solidFill>
              </a:rPr>
              <a:t>thresholding</a:t>
            </a:r>
            <a:r>
              <a:rPr lang="en-GB" dirty="0"/>
              <a:t>, such as certain types of signal processing or pattern recognition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the network is required to make binary decisions or classifications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67323-DB79-BFE5-8D84-3DFE564EF90A}"/>
              </a:ext>
            </a:extLst>
          </p:cNvPr>
          <p:cNvSpPr txBox="1"/>
          <p:nvPr/>
        </p:nvSpPr>
        <p:spPr>
          <a:xfrm>
            <a:off x="4349388" y="17610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FEA27E-62B4-5966-52E6-63578A113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32" y="2130399"/>
            <a:ext cx="5317067" cy="324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6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3267"/>
            <a:ext cx="11090275" cy="728650"/>
          </a:xfrm>
        </p:spPr>
        <p:txBody>
          <a:bodyPr/>
          <a:lstStyle/>
          <a:p>
            <a:r>
              <a:rPr lang="en-US" dirty="0"/>
              <a:t>Binary step Function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5DFA7-BA4D-D599-5AE4-521BDF894FAB}"/>
              </a:ext>
            </a:extLst>
          </p:cNvPr>
          <p:cNvSpPr txBox="1"/>
          <p:nvPr/>
        </p:nvSpPr>
        <p:spPr>
          <a:xfrm>
            <a:off x="794808" y="1498600"/>
            <a:ext cx="11192933" cy="46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Scenario: Simple Threshold-based Decision</a:t>
            </a:r>
          </a:p>
          <a:p>
            <a:pPr>
              <a:lnSpc>
                <a:spcPct val="150000"/>
              </a:lnSpc>
            </a:pPr>
            <a:r>
              <a:rPr lang="en-GB" dirty="0"/>
              <a:t>Suppose you are building a simple neural network for a basic threshold-based task, like deciding whether the temperature is above a certain threshold.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Utilization of Binary Step Function</a:t>
            </a:r>
            <a:r>
              <a:rPr lang="en-GB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Output Layer</a:t>
            </a:r>
            <a:r>
              <a:rPr lang="en-GB" dirty="0"/>
              <a:t>: Use the binary step function in the output layer.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Reason</a:t>
            </a:r>
            <a:r>
              <a:rPr lang="en-GB" dirty="0"/>
              <a:t>: The binary step function outputs either 0 or 1 based on whether the input is below or above a threshold, respectively.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Why Binary Step</a:t>
            </a:r>
            <a:r>
              <a:rPr lang="en-GB" dirty="0"/>
              <a:t>: Suitable for simple decision-making tasks where a clear threshold is needed.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Why Not Others</a:t>
            </a:r>
            <a:r>
              <a:rPr lang="en-GB" dirty="0"/>
              <a:t>: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Sigmoid/</a:t>
            </a:r>
            <a:r>
              <a:rPr lang="en-GB" b="1" dirty="0" err="1"/>
              <a:t>ReLU</a:t>
            </a:r>
            <a:r>
              <a:rPr lang="en-GB" b="1" dirty="0"/>
              <a:t>/Tanh/Softmax</a:t>
            </a:r>
            <a:r>
              <a:rPr lang="en-GB" dirty="0"/>
              <a:t>: More complex and provide continuous outputs which are not needed for this simple binary decision.</a:t>
            </a:r>
          </a:p>
        </p:txBody>
      </p:sp>
    </p:spTree>
    <p:extLst>
      <p:ext uri="{BB962C8B-B14F-4D97-AF65-F5344CB8AC3E}">
        <p14:creationId xmlns:p14="http://schemas.microsoft.com/office/powerpoint/2010/main" val="51855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3267"/>
            <a:ext cx="11090275" cy="728650"/>
          </a:xfrm>
        </p:spPr>
        <p:txBody>
          <a:bodyPr/>
          <a:lstStyle/>
          <a:p>
            <a:r>
              <a:rPr lang="en-US" dirty="0"/>
              <a:t>Sigmoid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2497137" cy="39131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between 0 and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a monotonically increasing function, meaning as the input  increases, the output also increases.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5DFA7-BA4D-D599-5AE4-521BDF894FAB}"/>
              </a:ext>
            </a:extLst>
          </p:cNvPr>
          <p:cNvSpPr txBox="1"/>
          <p:nvPr/>
        </p:nvSpPr>
        <p:spPr>
          <a:xfrm>
            <a:off x="897467" y="18372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use?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15F05B-8208-2085-79E1-19D9A40E8987}"/>
              </a:ext>
            </a:extLst>
          </p:cNvPr>
          <p:cNvSpPr txBox="1">
            <a:spLocks/>
          </p:cNvSpPr>
          <p:nvPr/>
        </p:nvSpPr>
        <p:spPr>
          <a:xfrm>
            <a:off x="4002784" y="2343150"/>
            <a:ext cx="2497137" cy="3913188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binary classification tasks, the sigmoid function is commonly used in the output layer to predict the probability of the positive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Because the sigmoid function outputs values between 0 and 1, it is well-suited for tasks that require a probabilistic interpretation of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67323-DB79-BFE5-8D84-3DFE564EF90A}"/>
              </a:ext>
            </a:extLst>
          </p:cNvPr>
          <p:cNvSpPr txBox="1"/>
          <p:nvPr/>
        </p:nvSpPr>
        <p:spPr>
          <a:xfrm>
            <a:off x="4349388" y="17610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E7D316-516C-B858-1E34-4B1919F79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705" y="2206599"/>
            <a:ext cx="46196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3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04799"/>
            <a:ext cx="11090275" cy="643984"/>
          </a:xfrm>
        </p:spPr>
        <p:txBody>
          <a:bodyPr/>
          <a:lstStyle/>
          <a:p>
            <a:r>
              <a:rPr lang="en-US" dirty="0"/>
              <a:t>Sigmoid Function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5DFA7-BA4D-D599-5AE4-521BDF894FAB}"/>
              </a:ext>
            </a:extLst>
          </p:cNvPr>
          <p:cNvSpPr txBox="1"/>
          <p:nvPr/>
        </p:nvSpPr>
        <p:spPr>
          <a:xfrm>
            <a:off x="685800" y="948783"/>
            <a:ext cx="1010073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Suppose you are building a neural network to predict whether an email is spam or not spam (binary classification).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Utilization of Sigmoid Function</a:t>
            </a:r>
            <a:r>
              <a:rPr lang="en-GB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Output Layer</a:t>
            </a:r>
            <a:r>
              <a:rPr lang="en-GB" dirty="0"/>
              <a:t>: Use the sigmoid function in the output layer.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Reason</a:t>
            </a:r>
            <a:r>
              <a:rPr lang="en-GB" dirty="0"/>
              <a:t>: The sigmoid function maps any input to a value between 0 and 1, which can be interpreted as a probability. For binary classification, it outputs a probability that the input email is spam.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Why Sigmoid</a:t>
            </a:r>
            <a:r>
              <a:rPr lang="en-GB" dirty="0"/>
              <a:t>: It provides a clear probabilistic interpretation, making it easy to classify the email based on a threshold (e.g., if the output is greater than </a:t>
            </a:r>
            <a:r>
              <a:rPr lang="en-GB" dirty="0">
                <a:solidFill>
                  <a:srgbClr val="FFFF00"/>
                </a:solidFill>
              </a:rPr>
              <a:t>0.5, </a:t>
            </a:r>
            <a:r>
              <a:rPr lang="en-GB" dirty="0"/>
              <a:t>classify as spam).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Why Not Others</a:t>
            </a:r>
            <a:r>
              <a:rPr lang="en-GB" dirty="0"/>
              <a:t>: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 err="1"/>
              <a:t>ReLU</a:t>
            </a:r>
            <a:r>
              <a:rPr lang="en-GB" dirty="0"/>
              <a:t>: Not suitable for producing probabilities between 0 and 1.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Tanh</a:t>
            </a:r>
            <a:r>
              <a:rPr lang="en-GB" dirty="0"/>
              <a:t>: Outputs range from -1 to 1, not ideal for probability interpretation.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Softmax</a:t>
            </a:r>
            <a:r>
              <a:rPr lang="en-GB" dirty="0"/>
              <a:t>: More appropriate for multi-class classification.</a:t>
            </a: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Binary Step</a:t>
            </a:r>
            <a:r>
              <a:rPr lang="en-GB" dirty="0"/>
              <a:t>: Too abrupt, doesn’t provide probabilistic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3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3267"/>
            <a:ext cx="11090275" cy="7286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ReLu</a:t>
            </a:r>
            <a:r>
              <a:rPr lang="en-US" dirty="0"/>
              <a:t> (</a:t>
            </a:r>
            <a:r>
              <a:rPr lang="en-US" dirty="0" err="1"/>
              <a:t>Recitifier</a:t>
            </a:r>
            <a:r>
              <a:rPr lang="en-US" dirty="0"/>
              <a:t> Linear Unit) or Rectifier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2497137" cy="3913188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is 0 when input is 0 or negative, positive inputs remain unchanged.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f(x) = max(x,0) having </a:t>
            </a:r>
            <a:r>
              <a:rPr lang="en-US" dirty="0">
                <a:solidFill>
                  <a:srgbClr val="FFFF00"/>
                </a:solidFill>
              </a:rPr>
              <a:t>non-linearity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ReLU</a:t>
            </a:r>
            <a:r>
              <a:rPr lang="en-GB" dirty="0"/>
              <a:t> function is computationally efficient because it involves simple thresholding at zero, making it fast to compute.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5DFA7-BA4D-D599-5AE4-521BDF894FAB}"/>
              </a:ext>
            </a:extLst>
          </p:cNvPr>
          <p:cNvSpPr txBox="1"/>
          <p:nvPr/>
        </p:nvSpPr>
        <p:spPr>
          <a:xfrm>
            <a:off x="897467" y="18372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use?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15F05B-8208-2085-79E1-19D9A40E8987}"/>
              </a:ext>
            </a:extLst>
          </p:cNvPr>
          <p:cNvSpPr txBox="1">
            <a:spLocks/>
          </p:cNvSpPr>
          <p:nvPr/>
        </p:nvSpPr>
        <p:spPr>
          <a:xfrm>
            <a:off x="4002784" y="2343150"/>
            <a:ext cx="2497137" cy="391318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ReLU</a:t>
            </a:r>
            <a:r>
              <a:rPr lang="en-GB" dirty="0"/>
              <a:t> is preferred due to its effectiveness in training and its ability to mitigate the vanishing gradient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ReLU</a:t>
            </a:r>
            <a:r>
              <a:rPr lang="en-GB" dirty="0"/>
              <a:t> is a solid default choice for activation functions in hidden layers.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167323-DB79-BFE5-8D84-3DFE564EF90A}"/>
              </a:ext>
            </a:extLst>
          </p:cNvPr>
          <p:cNvSpPr txBox="1"/>
          <p:nvPr/>
        </p:nvSpPr>
        <p:spPr>
          <a:xfrm>
            <a:off x="4349388" y="1761067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90C24-E8EC-08EE-5798-D2D895D7E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67" y="2206599"/>
            <a:ext cx="51812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8854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782</TotalTime>
  <Words>1358</Words>
  <Application>Microsoft Office PowerPoint</Application>
  <PresentationFormat>Widescreen</PresentationFormat>
  <Paragraphs>124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Activation Function</vt:lpstr>
      <vt:lpstr>Definition</vt:lpstr>
      <vt:lpstr>Identity or Linear Function</vt:lpstr>
      <vt:lpstr>Identity or Linear Function - Example</vt:lpstr>
      <vt:lpstr>Binary step Function</vt:lpstr>
      <vt:lpstr>Binary step Function - Example</vt:lpstr>
      <vt:lpstr>Sigmoid Function</vt:lpstr>
      <vt:lpstr>Sigmoid Function - Example</vt:lpstr>
      <vt:lpstr>ReLu (Recitifier Linear Unit) or Rectifier Function</vt:lpstr>
      <vt:lpstr>ReLu Function - Example</vt:lpstr>
      <vt:lpstr>Tanh Function</vt:lpstr>
      <vt:lpstr>Tanh Function - Example</vt:lpstr>
      <vt:lpstr>Softmax Function</vt:lpstr>
      <vt:lpstr>Softmax Function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Activation Function</dc:title>
  <dc:creator>it's KaMrAn</dc:creator>
  <cp:lastModifiedBy>it's KaMrAn</cp:lastModifiedBy>
  <cp:revision>5</cp:revision>
  <dcterms:created xsi:type="dcterms:W3CDTF">2024-05-31T06:27:07Z</dcterms:created>
  <dcterms:modified xsi:type="dcterms:W3CDTF">2024-05-31T19:29:49Z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