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4"/>
  </p:sldMasterIdLst>
  <p:notesMasterIdLst>
    <p:notesMasterId r:id="rId18"/>
  </p:notesMasterIdLst>
  <p:handoutMasterIdLst>
    <p:handoutMasterId r:id="rId19"/>
  </p:handoutMasterIdLst>
  <p:sldIdLst>
    <p:sldId id="278" r:id="rId5"/>
    <p:sldId id="282" r:id="rId6"/>
    <p:sldId id="271" r:id="rId7"/>
    <p:sldId id="283" r:id="rId8"/>
    <p:sldId id="284" r:id="rId9"/>
    <p:sldId id="293" r:id="rId10"/>
    <p:sldId id="294" r:id="rId11"/>
    <p:sldId id="285" r:id="rId12"/>
    <p:sldId id="286" r:id="rId13"/>
    <p:sldId id="295"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5388" autoAdjust="0"/>
  </p:normalViewPr>
  <p:slideViewPr>
    <p:cSldViewPr snapToGrid="0">
      <p:cViewPr>
        <p:scale>
          <a:sx n="58" d="100"/>
          <a:sy n="58" d="100"/>
        </p:scale>
        <p:origin x="1104" y="156"/>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6/30/2024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160725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130181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59566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Lst>
  <p:hf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who.int/news-room/fact-sheets/detail/tuberculosis"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news-room/fact-sheets/detail/tuberculosis"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raddar/tuberculosis-chest-xrays-shenzhen/data"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s://www.kaggle.com/datasets/tawsifurrahman/tuberculosis-tb-chest-xray-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514012" y="432525"/>
            <a:ext cx="5394960" cy="5193211"/>
          </a:xfrm>
          <a:noFill/>
        </p:spPr>
        <p:txBody>
          <a:bodyPr anchor="ctr">
            <a:noAutofit/>
          </a:bodyPr>
          <a:lstStyle/>
          <a:p>
            <a:r>
              <a:rPr lang="en-GB" sz="4800" dirty="0"/>
              <a:t>An Explainable AI-Enabled Framework for Interpreting tuberculosis through Chest X-ray using </a:t>
            </a:r>
            <a:r>
              <a:rPr lang="en-GB" sz="4800" dirty="0" err="1"/>
              <a:t>ViT</a:t>
            </a: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791845"/>
          </a:xfrm>
        </p:spPr>
        <p:txBody>
          <a:bodyPr/>
          <a:lstStyle/>
          <a:p>
            <a:r>
              <a:rPr lang="en-US" dirty="0"/>
              <a:t>Dataset Distribution</a:t>
            </a:r>
          </a:p>
        </p:txBody>
      </p:sp>
      <p:graphicFrame>
        <p:nvGraphicFramePr>
          <p:cNvPr id="5" name="Table 4">
            <a:extLst>
              <a:ext uri="{FF2B5EF4-FFF2-40B4-BE49-F238E27FC236}">
                <a16:creationId xmlns:a16="http://schemas.microsoft.com/office/drawing/2014/main" id="{2BCE8C99-31B2-CC41-4CCD-788F00CF7B30}"/>
              </a:ext>
            </a:extLst>
          </p:cNvPr>
          <p:cNvGraphicFramePr>
            <a:graphicFrameLocks noGrp="1"/>
          </p:cNvGraphicFramePr>
          <p:nvPr>
            <p:extLst>
              <p:ext uri="{D42A27DB-BD31-4B8C-83A1-F6EECF244321}">
                <p14:modId xmlns:p14="http://schemas.microsoft.com/office/powerpoint/2010/main" val="1627971268"/>
              </p:ext>
            </p:extLst>
          </p:nvPr>
        </p:nvGraphicFramePr>
        <p:xfrm>
          <a:off x="804251" y="2434992"/>
          <a:ext cx="8127999" cy="111252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308112527"/>
                    </a:ext>
                  </a:extLst>
                </a:gridCol>
                <a:gridCol w="2709333">
                  <a:extLst>
                    <a:ext uri="{9D8B030D-6E8A-4147-A177-3AD203B41FA5}">
                      <a16:colId xmlns:a16="http://schemas.microsoft.com/office/drawing/2014/main" val="682676291"/>
                    </a:ext>
                  </a:extLst>
                </a:gridCol>
                <a:gridCol w="2709333">
                  <a:extLst>
                    <a:ext uri="{9D8B030D-6E8A-4147-A177-3AD203B41FA5}">
                      <a16:colId xmlns:a16="http://schemas.microsoft.com/office/drawing/2014/main" val="4206545128"/>
                    </a:ext>
                  </a:extLst>
                </a:gridCol>
              </a:tblGrid>
              <a:tr h="370840">
                <a:tc>
                  <a:txBody>
                    <a:bodyPr/>
                    <a:lstStyle/>
                    <a:p>
                      <a:r>
                        <a:rPr lang="en-US" dirty="0"/>
                        <a:t>Training</a:t>
                      </a:r>
                    </a:p>
                  </a:txBody>
                  <a:tcPr/>
                </a:tc>
                <a:tc>
                  <a:txBody>
                    <a:bodyPr/>
                    <a:lstStyle/>
                    <a:p>
                      <a:r>
                        <a:rPr lang="en-US" dirty="0"/>
                        <a:t>Testing</a:t>
                      </a:r>
                    </a:p>
                  </a:txBody>
                  <a:tcPr/>
                </a:tc>
                <a:tc>
                  <a:txBody>
                    <a:bodyPr/>
                    <a:lstStyle/>
                    <a:p>
                      <a:r>
                        <a:rPr lang="en-US" dirty="0"/>
                        <a:t>Validation</a:t>
                      </a:r>
                    </a:p>
                  </a:txBody>
                  <a:tcPr/>
                </a:tc>
                <a:extLst>
                  <a:ext uri="{0D108BD9-81ED-4DB2-BD59-A6C34878D82A}">
                    <a16:rowId xmlns:a16="http://schemas.microsoft.com/office/drawing/2014/main" val="3790265387"/>
                  </a:ext>
                </a:extLst>
              </a:tr>
              <a:tr h="370840">
                <a:tc>
                  <a:txBody>
                    <a:bodyPr/>
                    <a:lstStyle/>
                    <a:p>
                      <a:r>
                        <a:rPr lang="en-US" dirty="0"/>
                        <a:t>68%</a:t>
                      </a:r>
                    </a:p>
                  </a:txBody>
                  <a:tcPr/>
                </a:tc>
                <a:tc>
                  <a:txBody>
                    <a:bodyPr/>
                    <a:lstStyle/>
                    <a:p>
                      <a:r>
                        <a:rPr lang="en-US" dirty="0"/>
                        <a:t>27%</a:t>
                      </a:r>
                    </a:p>
                  </a:txBody>
                  <a:tcPr/>
                </a:tc>
                <a:tc>
                  <a:txBody>
                    <a:bodyPr/>
                    <a:lstStyle/>
                    <a:p>
                      <a:r>
                        <a:rPr lang="en-US" dirty="0"/>
                        <a:t>5%</a:t>
                      </a:r>
                    </a:p>
                  </a:txBody>
                  <a:tcPr/>
                </a:tc>
                <a:extLst>
                  <a:ext uri="{0D108BD9-81ED-4DB2-BD59-A6C34878D82A}">
                    <a16:rowId xmlns:a16="http://schemas.microsoft.com/office/drawing/2014/main" val="437789034"/>
                  </a:ext>
                </a:extLst>
              </a:tr>
              <a:tr h="370840">
                <a:tc>
                  <a:txBody>
                    <a:bodyPr/>
                    <a:lstStyle/>
                    <a:p>
                      <a:r>
                        <a:rPr lang="en-US" dirty="0"/>
                        <a:t>Total = 4846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63841012"/>
                  </a:ext>
                </a:extLst>
              </a:tr>
            </a:tbl>
          </a:graphicData>
        </a:graphic>
      </p:graphicFrame>
      <p:sp>
        <p:nvSpPr>
          <p:cNvPr id="7" name="Slide Number Placeholder 6">
            <a:extLst>
              <a:ext uri="{FF2B5EF4-FFF2-40B4-BE49-F238E27FC236}">
                <a16:creationId xmlns:a16="http://schemas.microsoft.com/office/drawing/2014/main" id="{B66350FA-E82C-EDBD-083B-419C08CA27B9}"/>
              </a:ext>
            </a:extLst>
          </p:cNvPr>
          <p:cNvSpPr>
            <a:spLocks noGrp="1"/>
          </p:cNvSpPr>
          <p:nvPr>
            <p:ph type="sldNum" sz="quarter" idx="12"/>
          </p:nvPr>
        </p:nvSpPr>
        <p:spPr/>
        <p:txBody>
          <a:bodyPr/>
          <a:lstStyle/>
          <a:p>
            <a:fld id="{DBA1B0FB-D917-4C8C-928F-313BD683BF39}" type="slidenum">
              <a:rPr lang="en-US" smtClean="0"/>
              <a:t>10</a:t>
            </a:fld>
            <a:endParaRPr lang="en-US" dirty="0"/>
          </a:p>
        </p:txBody>
      </p:sp>
    </p:spTree>
    <p:extLst>
      <p:ext uri="{BB962C8B-B14F-4D97-AF65-F5344CB8AC3E}">
        <p14:creationId xmlns:p14="http://schemas.microsoft.com/office/powerpoint/2010/main" val="204331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923925"/>
          </a:xfrm>
        </p:spPr>
        <p:txBody>
          <a:bodyPr/>
          <a:lstStyle/>
          <a:p>
            <a:r>
              <a:rPr lang="en-US" dirty="0"/>
              <a:t>Vision Transformer</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3" y="1528215"/>
            <a:ext cx="10279698" cy="3995650"/>
          </a:xfrm>
        </p:spPr>
        <p:txBody>
          <a:bodyPr>
            <a:normAutofit/>
          </a:bodyPr>
          <a:lstStyle/>
          <a:p>
            <a:pPr lvl="1">
              <a:lnSpc>
                <a:spcPct val="200000"/>
              </a:lnSpc>
            </a:pPr>
            <a:r>
              <a:rPr lang="en-GB" sz="2000" dirty="0"/>
              <a:t>The vision transformer used in the project is </a:t>
            </a:r>
            <a:r>
              <a:rPr lang="en-GB" sz="2000" b="1" dirty="0"/>
              <a:t>google/vit-base-patch16-224-in21k</a:t>
            </a:r>
            <a:r>
              <a:rPr lang="en-GB" sz="2000" dirty="0"/>
              <a:t>. It is a variant of the Vision Transformer (</a:t>
            </a:r>
            <a:r>
              <a:rPr lang="en-GB" sz="2000" dirty="0" err="1"/>
              <a:t>ViT</a:t>
            </a:r>
            <a:r>
              <a:rPr lang="en-GB" sz="2000" dirty="0"/>
              <a:t>) model pre-trained on the ImageNet-21k dataset. This model divides images into 16x16 patches, processes them as a sequence of tokens using transformer architecture, and is fine-tuned for image classification tasks.</a:t>
            </a:r>
            <a:endParaRPr lang="en-US" sz="2000" dirty="0"/>
          </a:p>
        </p:txBody>
      </p:sp>
      <p:sp>
        <p:nvSpPr>
          <p:cNvPr id="8" name="Slide Number Placeholder 7">
            <a:extLst>
              <a:ext uri="{FF2B5EF4-FFF2-40B4-BE49-F238E27FC236}">
                <a16:creationId xmlns:a16="http://schemas.microsoft.com/office/drawing/2014/main" id="{C4FB97C4-C463-4963-83B2-55BFDBD01917}"/>
              </a:ext>
            </a:extLst>
          </p:cNvPr>
          <p:cNvSpPr>
            <a:spLocks noGrp="1"/>
          </p:cNvSpPr>
          <p:nvPr>
            <p:ph type="sldNum" sz="quarter" idx="12"/>
          </p:nvPr>
        </p:nvSpPr>
        <p:spPr/>
        <p:txBody>
          <a:bodyPr/>
          <a:lstStyle/>
          <a:p>
            <a:fld id="{DBA1B0FB-D917-4C8C-928F-313BD683BF39}" type="slidenum">
              <a:rPr lang="en-US" smtClean="0"/>
              <a:t>11</a:t>
            </a:fld>
            <a:endParaRPr lang="en-US" dirty="0"/>
          </a:p>
        </p:txBody>
      </p:sp>
    </p:spTree>
    <p:extLst>
      <p:ext uri="{BB962C8B-B14F-4D97-AF65-F5344CB8AC3E}">
        <p14:creationId xmlns:p14="http://schemas.microsoft.com/office/powerpoint/2010/main" val="335346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943346" y="1018718"/>
            <a:ext cx="4899628" cy="2331490"/>
          </a:xfrm>
          <a:noFill/>
        </p:spPr>
        <p:txBody>
          <a:bodyPr anchor="b"/>
          <a:lstStyle/>
          <a:p>
            <a:r>
              <a:rPr lang="en-US" dirty="0"/>
              <a:t>Working</a:t>
            </a:r>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Data Preparation and Loading</a:t>
            </a:r>
          </a:p>
        </p:txBody>
      </p:sp>
      <p:sp>
        <p:nvSpPr>
          <p:cNvPr id="7" name="Slide Number Placeholder 6">
            <a:extLst>
              <a:ext uri="{FF2B5EF4-FFF2-40B4-BE49-F238E27FC236}">
                <a16:creationId xmlns:a16="http://schemas.microsoft.com/office/drawing/2014/main" id="{45D48DE6-6013-ADFA-E130-ABE489C40387}"/>
              </a:ext>
            </a:extLst>
          </p:cNvPr>
          <p:cNvSpPr>
            <a:spLocks noGrp="1"/>
          </p:cNvSpPr>
          <p:nvPr>
            <p:ph type="sldNum" sz="quarter" idx="12"/>
          </p:nvPr>
        </p:nvSpPr>
        <p:spPr/>
        <p:txBody>
          <a:bodyPr/>
          <a:lstStyle/>
          <a:p>
            <a:fld id="{CBD12358-51D2-46B3-9BDE-DF29528B9454}" type="slidenum">
              <a:rPr lang="en-US" smtClean="0"/>
              <a:t>13</a:t>
            </a:fld>
            <a:endParaRPr lang="en-US" dirty="0"/>
          </a:p>
        </p:txBody>
      </p:sp>
    </p:spTree>
    <p:extLst>
      <p:ext uri="{BB962C8B-B14F-4D97-AF65-F5344CB8AC3E}">
        <p14:creationId xmlns:p14="http://schemas.microsoft.com/office/powerpoint/2010/main" val="31444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2" y="670560"/>
            <a:ext cx="11090275" cy="816703"/>
          </a:xfrm>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677670"/>
            <a:ext cx="11090274" cy="3913188"/>
          </a:xfrm>
        </p:spPr>
        <p:txBody>
          <a:bodyPr>
            <a:normAutofit/>
          </a:bodyPr>
          <a:lstStyle/>
          <a:p>
            <a:pPr marL="285750" indent="-285750">
              <a:lnSpc>
                <a:spcPct val="150000"/>
              </a:lnSpc>
              <a:buFont typeface="Arial" panose="020B0604020202020204" pitchFamily="34" charset="0"/>
              <a:buChar char="•"/>
            </a:pPr>
            <a:r>
              <a:rPr lang="en-US" sz="1800" dirty="0"/>
              <a:t>Introduction</a:t>
            </a:r>
          </a:p>
          <a:p>
            <a:pPr marL="285750" indent="-285750">
              <a:lnSpc>
                <a:spcPct val="150000"/>
              </a:lnSpc>
              <a:buFont typeface="Arial" panose="020B0604020202020204" pitchFamily="34" charset="0"/>
              <a:buChar char="•"/>
            </a:pPr>
            <a:r>
              <a:rPr lang="en-US" sz="1800" dirty="0"/>
              <a:t>Methodology</a:t>
            </a:r>
          </a:p>
          <a:p>
            <a:pPr marL="285750" indent="-285750">
              <a:lnSpc>
                <a:spcPct val="150000"/>
              </a:lnSpc>
              <a:buFont typeface="Arial" panose="020B0604020202020204" pitchFamily="34" charset="0"/>
              <a:buChar char="•"/>
            </a:pPr>
            <a:r>
              <a:rPr lang="en-US" sz="1800" dirty="0"/>
              <a:t>Working</a:t>
            </a:r>
          </a:p>
          <a:p>
            <a:pPr marL="285750" indent="-285750">
              <a:lnSpc>
                <a:spcPct val="150000"/>
              </a:lnSpc>
              <a:buFont typeface="Arial" panose="020B0604020202020204" pitchFamily="34" charset="0"/>
              <a:buChar char="•"/>
            </a:pPr>
            <a:r>
              <a:rPr lang="en-US" sz="1800" dirty="0"/>
              <a:t>X-AI</a:t>
            </a:r>
          </a:p>
          <a:p>
            <a:pPr marL="285750" indent="-285750">
              <a:lnSpc>
                <a:spcPct val="150000"/>
              </a:lnSpc>
              <a:buFont typeface="Arial" panose="020B0604020202020204" pitchFamily="34" charset="0"/>
              <a:buChar char="•"/>
            </a:pPr>
            <a:r>
              <a:rPr lang="en-US" sz="1800" dirty="0"/>
              <a:t>Results</a:t>
            </a:r>
          </a:p>
          <a:p>
            <a:endParaRPr lang="en-US" dirty="0"/>
          </a:p>
        </p:txBody>
      </p:sp>
      <p:sp>
        <p:nvSpPr>
          <p:cNvPr id="4" name="Slide Number Placeholder 3">
            <a:extLst>
              <a:ext uri="{FF2B5EF4-FFF2-40B4-BE49-F238E27FC236}">
                <a16:creationId xmlns:a16="http://schemas.microsoft.com/office/drawing/2014/main" id="{03F82B86-78EA-BDBF-7958-B63C31E9BCF3}"/>
              </a:ext>
            </a:extLst>
          </p:cNvPr>
          <p:cNvSpPr>
            <a:spLocks noGrp="1"/>
          </p:cNvSpPr>
          <p:nvPr>
            <p:ph type="sldNum" sz="quarter" idx="12"/>
          </p:nvPr>
        </p:nvSpPr>
        <p:spPr/>
        <p:txBody>
          <a:bodyPr/>
          <a:lstStyle/>
          <a:p>
            <a:fld id="{DBA1B0FB-D917-4C8C-928F-313BD683BF39}" type="slidenum">
              <a:rPr lang="en-US" smtClean="0"/>
              <a:t>2</a:t>
            </a:fld>
            <a:endParaRPr lang="en-US" dirty="0"/>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Introduction</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
        <p:nvSpPr>
          <p:cNvPr id="2" name="Slide Number Placeholder 1">
            <a:extLst>
              <a:ext uri="{FF2B5EF4-FFF2-40B4-BE49-F238E27FC236}">
                <a16:creationId xmlns:a16="http://schemas.microsoft.com/office/drawing/2014/main" id="{4052A82D-62E3-E749-AEA9-F7123004DE68}"/>
              </a:ext>
            </a:extLst>
          </p:cNvPr>
          <p:cNvSpPr>
            <a:spLocks noGrp="1"/>
          </p:cNvSpPr>
          <p:nvPr>
            <p:ph type="sldNum" sz="quarter" idx="12"/>
          </p:nvPr>
        </p:nvSpPr>
        <p:spPr/>
        <p:txBody>
          <a:bodyPr/>
          <a:lstStyle/>
          <a:p>
            <a:fld id="{CBD12358-51D2-46B3-9BDE-DF29528B9454}" type="slidenum">
              <a:rPr lang="en-US" smtClean="0"/>
              <a:t>3</a:t>
            </a:fld>
            <a:endParaRPr lang="en-US" dirty="0"/>
          </a:p>
        </p:txBody>
      </p:sp>
    </p:spTree>
    <p:extLst>
      <p:ext uri="{BB962C8B-B14F-4D97-AF65-F5344CB8AC3E}">
        <p14:creationId xmlns:p14="http://schemas.microsoft.com/office/powerpoint/2010/main" val="18397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2" y="196900"/>
            <a:ext cx="9243377" cy="930860"/>
          </a:xfrm>
          <a:noFill/>
        </p:spPr>
        <p:txBody>
          <a:bodyPr>
            <a:noAutofit/>
          </a:bodyPr>
          <a:lstStyle/>
          <a:p>
            <a:r>
              <a:rPr lang="en-US" dirty="0">
                <a:latin typeface="Arial" panose="020B0604020202020204" pitchFamily="34" charset="0"/>
                <a:cs typeface="Arial" panose="020B0604020202020204" pitchFamily="34" charset="0"/>
              </a:rPr>
              <a:t>Problem Statement</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638710" y="1574800"/>
            <a:ext cx="10547450" cy="3413760"/>
          </a:xfrm>
          <a:noFill/>
        </p:spPr>
        <p:txBody>
          <a:bodyPr/>
          <a:lstStyle/>
          <a:p>
            <a:pPr>
              <a:lnSpc>
                <a:spcPct val="150000"/>
              </a:lnSpc>
            </a:pPr>
            <a:r>
              <a:rPr lang="en-US" dirty="0"/>
              <a:t>In this era of Artificial Intelligence (AI) its necessary to understand how the deployment of any model work correctly specially in the case of HealthCare where we deal with the detection of  Brain Tumor, Tuberculosis and other critical diseases with the help of chest X-ray, CT scan and MRI etc. To explain the working and discuss the major features which contribute in the positive and negative of result, to a laymen is possible through Explainable Artificial Intelligence (X-AI).</a:t>
            </a:r>
          </a:p>
        </p:txBody>
      </p:sp>
      <p:sp>
        <p:nvSpPr>
          <p:cNvPr id="6" name="Slide Number Placeholder 5">
            <a:extLst>
              <a:ext uri="{FF2B5EF4-FFF2-40B4-BE49-F238E27FC236}">
                <a16:creationId xmlns:a16="http://schemas.microsoft.com/office/drawing/2014/main" id="{4679E2F0-0172-7B98-569A-36C8F54C6F20}"/>
              </a:ext>
            </a:extLst>
          </p:cNvPr>
          <p:cNvSpPr>
            <a:spLocks noGrp="1"/>
          </p:cNvSpPr>
          <p:nvPr>
            <p:ph type="sldNum" sz="quarter" idx="12"/>
          </p:nvPr>
        </p:nvSpPr>
        <p:spPr/>
        <p:txBody>
          <a:bodyPr/>
          <a:lstStyle/>
          <a:p>
            <a:fld id="{CBD12358-51D2-46B3-9BDE-DF29528B9454}" type="slidenum">
              <a:rPr lang="en-US" smtClean="0"/>
              <a:t>4</a:t>
            </a:fld>
            <a:endParaRPr lang="en-US" dirty="0"/>
          </a:p>
        </p:txBody>
      </p:sp>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7960421" cy="1025526"/>
          </a:xfrm>
        </p:spPr>
        <p:txBody>
          <a:bodyPr/>
          <a:lstStyle/>
          <a:p>
            <a:r>
              <a:rPr lang="en-US" dirty="0"/>
              <a:t>What is tuberculosis?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524001"/>
            <a:ext cx="9781858" cy="3979625"/>
          </a:xfrm>
        </p:spPr>
        <p:txBody>
          <a:bodyPr/>
          <a:lstStyle/>
          <a:p>
            <a:r>
              <a:rPr lang="en-GB" dirty="0"/>
              <a:t>An infectious bacterial disease characterized by the growth of nodules (tubercles) in the tissues, especially the lungs.</a:t>
            </a:r>
          </a:p>
          <a:p>
            <a:r>
              <a:rPr lang="en-GB" dirty="0"/>
              <a:t>Death  1.3 Million people</a:t>
            </a:r>
          </a:p>
          <a:p>
            <a:r>
              <a:rPr lang="en-GB" dirty="0"/>
              <a:t>Effected People 10.6 Million</a:t>
            </a:r>
          </a:p>
          <a:p>
            <a:r>
              <a:rPr lang="en-GB" dirty="0"/>
              <a:t>About a quarter of the global population is estimated to have been infected with TB bacteria.</a:t>
            </a:r>
          </a:p>
          <a:p>
            <a:endParaRPr lang="en-US" dirty="0"/>
          </a:p>
        </p:txBody>
      </p:sp>
      <p:sp>
        <p:nvSpPr>
          <p:cNvPr id="4" name="TextBox 3">
            <a:extLst>
              <a:ext uri="{FF2B5EF4-FFF2-40B4-BE49-F238E27FC236}">
                <a16:creationId xmlns:a16="http://schemas.microsoft.com/office/drawing/2014/main" id="{AAA79FF7-3E0A-2AAA-4CDB-E088538DBBE2}"/>
              </a:ext>
            </a:extLst>
          </p:cNvPr>
          <p:cNvSpPr txBox="1"/>
          <p:nvPr/>
        </p:nvSpPr>
        <p:spPr>
          <a:xfrm>
            <a:off x="9948863" y="5682253"/>
            <a:ext cx="1486645" cy="646331"/>
          </a:xfrm>
          <a:prstGeom prst="rect">
            <a:avLst/>
          </a:prstGeom>
          <a:noFill/>
        </p:spPr>
        <p:txBody>
          <a:bodyPr wrap="square" rtlCol="0">
            <a:spAutoFit/>
          </a:bodyPr>
          <a:lstStyle/>
          <a:p>
            <a:r>
              <a:rPr lang="en-US" dirty="0"/>
              <a:t>Reference:</a:t>
            </a:r>
          </a:p>
          <a:p>
            <a:r>
              <a:rPr lang="en-US" dirty="0">
                <a:hlinkClick r:id="rId3"/>
              </a:rPr>
              <a:t>WHO</a:t>
            </a:r>
            <a:endParaRPr lang="en-US" dirty="0"/>
          </a:p>
        </p:txBody>
      </p:sp>
      <p:sp>
        <p:nvSpPr>
          <p:cNvPr id="5" name="Slide Number Placeholder 4">
            <a:extLst>
              <a:ext uri="{FF2B5EF4-FFF2-40B4-BE49-F238E27FC236}">
                <a16:creationId xmlns:a16="http://schemas.microsoft.com/office/drawing/2014/main" id="{704DFCEC-3E15-4A9E-C413-629F76B6781C}"/>
              </a:ext>
            </a:extLst>
          </p:cNvPr>
          <p:cNvSpPr>
            <a:spLocks noGrp="1"/>
          </p:cNvSpPr>
          <p:nvPr>
            <p:ph type="sldNum" sz="quarter" idx="12"/>
          </p:nvPr>
        </p:nvSpPr>
        <p:spPr/>
        <p:txBody>
          <a:bodyPr/>
          <a:lstStyle/>
          <a:p>
            <a:fld id="{DBA1B0FB-D917-4C8C-928F-313BD683BF39}" type="slidenum">
              <a:rPr lang="en-US" smtClean="0"/>
              <a:t>5</a:t>
            </a:fld>
            <a:endParaRPr lang="en-US" dirty="0"/>
          </a:p>
        </p:txBody>
      </p:sp>
    </p:spTree>
    <p:extLst>
      <p:ext uri="{BB962C8B-B14F-4D97-AF65-F5344CB8AC3E}">
        <p14:creationId xmlns:p14="http://schemas.microsoft.com/office/powerpoint/2010/main" val="6528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7960421" cy="1025526"/>
          </a:xfrm>
        </p:spPr>
        <p:txBody>
          <a:bodyPr/>
          <a:lstStyle/>
          <a:p>
            <a:r>
              <a:rPr lang="en-US" dirty="0"/>
              <a:t>Symptoms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524001"/>
            <a:ext cx="9781858" cy="3979625"/>
          </a:xfrm>
        </p:spPr>
        <p:txBody>
          <a:bodyPr/>
          <a:lstStyle/>
          <a:p>
            <a:r>
              <a:rPr lang="en-GB" dirty="0"/>
              <a:t>prolonged cough (sometimes with blood)</a:t>
            </a:r>
          </a:p>
          <a:p>
            <a:r>
              <a:rPr lang="en-GB" dirty="0"/>
              <a:t>chest pain</a:t>
            </a:r>
          </a:p>
          <a:p>
            <a:r>
              <a:rPr lang="en-GB" dirty="0"/>
              <a:t>weakness</a:t>
            </a:r>
          </a:p>
          <a:p>
            <a:r>
              <a:rPr lang="en-GB" dirty="0"/>
              <a:t>fatigue</a:t>
            </a:r>
          </a:p>
          <a:p>
            <a:r>
              <a:rPr lang="en-GB" dirty="0"/>
              <a:t>weight loss</a:t>
            </a:r>
          </a:p>
          <a:p>
            <a:r>
              <a:rPr lang="en-GB" dirty="0"/>
              <a:t>fever</a:t>
            </a:r>
          </a:p>
          <a:p>
            <a:r>
              <a:rPr lang="en-GB" dirty="0"/>
              <a:t>night sweats</a:t>
            </a:r>
            <a:endParaRPr lang="en-US" dirty="0"/>
          </a:p>
        </p:txBody>
      </p:sp>
      <p:sp>
        <p:nvSpPr>
          <p:cNvPr id="4" name="TextBox 3">
            <a:extLst>
              <a:ext uri="{FF2B5EF4-FFF2-40B4-BE49-F238E27FC236}">
                <a16:creationId xmlns:a16="http://schemas.microsoft.com/office/drawing/2014/main" id="{AAA79FF7-3E0A-2AAA-4CDB-E088538DBBE2}"/>
              </a:ext>
            </a:extLst>
          </p:cNvPr>
          <p:cNvSpPr txBox="1"/>
          <p:nvPr/>
        </p:nvSpPr>
        <p:spPr>
          <a:xfrm>
            <a:off x="9948863" y="5693270"/>
            <a:ext cx="1692274" cy="646331"/>
          </a:xfrm>
          <a:prstGeom prst="rect">
            <a:avLst/>
          </a:prstGeom>
          <a:noFill/>
        </p:spPr>
        <p:txBody>
          <a:bodyPr wrap="square" rtlCol="0">
            <a:spAutoFit/>
          </a:bodyPr>
          <a:lstStyle/>
          <a:p>
            <a:r>
              <a:rPr lang="en-US" dirty="0"/>
              <a:t>Reference:</a:t>
            </a:r>
          </a:p>
          <a:p>
            <a:r>
              <a:rPr lang="en-US" dirty="0">
                <a:hlinkClick r:id="rId3"/>
              </a:rPr>
              <a:t>WHO</a:t>
            </a:r>
            <a:endParaRPr lang="en-US" dirty="0"/>
          </a:p>
        </p:txBody>
      </p:sp>
      <p:sp>
        <p:nvSpPr>
          <p:cNvPr id="5" name="Slide Number Placeholder 4">
            <a:extLst>
              <a:ext uri="{FF2B5EF4-FFF2-40B4-BE49-F238E27FC236}">
                <a16:creationId xmlns:a16="http://schemas.microsoft.com/office/drawing/2014/main" id="{8BD2FADB-C4D1-05D0-53D5-62A56A696FB1}"/>
              </a:ext>
            </a:extLst>
          </p:cNvPr>
          <p:cNvSpPr>
            <a:spLocks noGrp="1"/>
          </p:cNvSpPr>
          <p:nvPr>
            <p:ph type="sldNum" sz="quarter" idx="12"/>
          </p:nvPr>
        </p:nvSpPr>
        <p:spPr/>
        <p:txBody>
          <a:bodyPr/>
          <a:lstStyle/>
          <a:p>
            <a:fld id="{DBA1B0FB-D917-4C8C-928F-313BD683BF39}" type="slidenum">
              <a:rPr lang="en-US" smtClean="0"/>
              <a:t>6</a:t>
            </a:fld>
            <a:endParaRPr lang="en-US" dirty="0"/>
          </a:p>
        </p:txBody>
      </p:sp>
    </p:spTree>
    <p:extLst>
      <p:ext uri="{BB962C8B-B14F-4D97-AF65-F5344CB8AC3E}">
        <p14:creationId xmlns:p14="http://schemas.microsoft.com/office/powerpoint/2010/main" val="215082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7960421" cy="1025526"/>
          </a:xfrm>
        </p:spPr>
        <p:txBody>
          <a:bodyPr/>
          <a:lstStyle/>
          <a:p>
            <a:r>
              <a:rPr lang="en-US" dirty="0"/>
              <a:t>Abstract</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2" y="1524001"/>
            <a:ext cx="9781858" cy="3979625"/>
          </a:xfrm>
        </p:spPr>
        <p:txBody>
          <a:bodyPr>
            <a:normAutofit lnSpcReduction="10000"/>
          </a:bodyPr>
          <a:lstStyle/>
          <a:p>
            <a:pPr marL="0" indent="0">
              <a:lnSpc>
                <a:spcPct val="200000"/>
              </a:lnSpc>
              <a:buNone/>
            </a:pPr>
            <a:r>
              <a:rPr lang="en-GB" sz="2000" dirty="0"/>
              <a:t>As the  TB is the critical disease and second most killing after COVID, so its necessary to utilize every step to prevent and diagnose this disease immediately. This Machine Learning model helps to predict best result either the given Chest X-ray have positive or Negative TB. For the accurate and fast result we use Vision Transformer (</a:t>
            </a:r>
            <a:r>
              <a:rPr lang="en-GB" sz="2000" dirty="0" err="1"/>
              <a:t>ViT</a:t>
            </a:r>
            <a:r>
              <a:rPr lang="en-GB" sz="2000" dirty="0"/>
              <a:t>) rather than Convolutional Neural Network (CNN). We obtained the accuracy and confusion matrix with  accuracy of 97%. For best explanation of output generated by model we use Explainable Artificial Intelligence (X-AI) models to height the effected regions</a:t>
            </a:r>
          </a:p>
        </p:txBody>
      </p:sp>
      <p:sp>
        <p:nvSpPr>
          <p:cNvPr id="5" name="Slide Number Placeholder 4">
            <a:extLst>
              <a:ext uri="{FF2B5EF4-FFF2-40B4-BE49-F238E27FC236}">
                <a16:creationId xmlns:a16="http://schemas.microsoft.com/office/drawing/2014/main" id="{355FD09C-8111-85F6-853F-BC8B105A2006}"/>
              </a:ext>
            </a:extLst>
          </p:cNvPr>
          <p:cNvSpPr>
            <a:spLocks noGrp="1"/>
          </p:cNvSpPr>
          <p:nvPr>
            <p:ph type="sldNum" sz="quarter" idx="12"/>
          </p:nvPr>
        </p:nvSpPr>
        <p:spPr/>
        <p:txBody>
          <a:bodyPr/>
          <a:lstStyle/>
          <a:p>
            <a:fld id="{DBA1B0FB-D917-4C8C-928F-313BD683BF39}" type="slidenum">
              <a:rPr lang="en-US" smtClean="0"/>
              <a:t>7</a:t>
            </a:fld>
            <a:endParaRPr lang="en-US" dirty="0"/>
          </a:p>
        </p:txBody>
      </p:sp>
    </p:spTree>
    <p:extLst>
      <p:ext uri="{BB962C8B-B14F-4D97-AF65-F5344CB8AC3E}">
        <p14:creationId xmlns:p14="http://schemas.microsoft.com/office/powerpoint/2010/main" val="182979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7CA4568F-D781-8730-F0FE-EB32D678C764}"/>
              </a:ext>
            </a:extLst>
          </p:cNvPr>
          <p:cNvSpPr>
            <a:spLocks noGrp="1"/>
          </p:cNvSpPr>
          <p:nvPr>
            <p:ph type="sldNum" sz="quarter" idx="12"/>
          </p:nvPr>
        </p:nvSpPr>
        <p:spPr/>
        <p:txBody>
          <a:bodyPr/>
          <a:lstStyle/>
          <a:p>
            <a:fld id="{CBD12358-51D2-46B3-9BDE-DF29528B9454}" type="slidenum">
              <a:rPr lang="en-US" smtClean="0"/>
              <a:t>8</a:t>
            </a:fld>
            <a:endParaRPr lang="en-US" dirty="0"/>
          </a:p>
        </p:txBody>
      </p:sp>
    </p:spTree>
    <p:extLst>
      <p:ext uri="{BB962C8B-B14F-4D97-AF65-F5344CB8AC3E}">
        <p14:creationId xmlns:p14="http://schemas.microsoft.com/office/powerpoint/2010/main" val="285551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791845"/>
          </a:xfrm>
        </p:spPr>
        <p:txBody>
          <a:bodyPr/>
          <a:lstStyle/>
          <a:p>
            <a:r>
              <a:rPr lang="en-US" dirty="0"/>
              <a:t>Dataset</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3" y="1538375"/>
            <a:ext cx="9578658" cy="3995650"/>
          </a:xfrm>
        </p:spPr>
        <p:txBody>
          <a:bodyPr/>
          <a:lstStyle/>
          <a:p>
            <a:r>
              <a:rPr lang="en-US" dirty="0"/>
              <a:t>For the best interpretation, two datasets are used, we merge the two data sets into three parts.</a:t>
            </a:r>
          </a:p>
          <a:p>
            <a:endParaRPr lang="en-US" dirty="0"/>
          </a:p>
        </p:txBody>
      </p:sp>
      <p:graphicFrame>
        <p:nvGraphicFramePr>
          <p:cNvPr id="9" name="Table 8">
            <a:extLst>
              <a:ext uri="{FF2B5EF4-FFF2-40B4-BE49-F238E27FC236}">
                <a16:creationId xmlns:a16="http://schemas.microsoft.com/office/drawing/2014/main" id="{0C5B80AF-304F-AFBE-1C32-60C3F1AE8CF2}"/>
              </a:ext>
            </a:extLst>
          </p:cNvPr>
          <p:cNvGraphicFramePr>
            <a:graphicFrameLocks noGrp="1"/>
          </p:cNvGraphicFramePr>
          <p:nvPr>
            <p:extLst>
              <p:ext uri="{D42A27DB-BD31-4B8C-83A1-F6EECF244321}">
                <p14:modId xmlns:p14="http://schemas.microsoft.com/office/powerpoint/2010/main" val="3553340845"/>
              </p:ext>
            </p:extLst>
          </p:nvPr>
        </p:nvGraphicFramePr>
        <p:xfrm>
          <a:off x="550860" y="2872740"/>
          <a:ext cx="10919780" cy="2345266"/>
        </p:xfrm>
        <a:graphic>
          <a:graphicData uri="http://schemas.openxmlformats.org/drawingml/2006/table">
            <a:tbl>
              <a:tblPr firstRow="1" bandRow="1">
                <a:tableStyleId>{72833802-FEF1-4C79-8D5D-14CF1EAF98D9}</a:tableStyleId>
              </a:tblPr>
              <a:tblGrid>
                <a:gridCol w="2729945">
                  <a:extLst>
                    <a:ext uri="{9D8B030D-6E8A-4147-A177-3AD203B41FA5}">
                      <a16:colId xmlns:a16="http://schemas.microsoft.com/office/drawing/2014/main" val="3447715140"/>
                    </a:ext>
                  </a:extLst>
                </a:gridCol>
                <a:gridCol w="2729945">
                  <a:extLst>
                    <a:ext uri="{9D8B030D-6E8A-4147-A177-3AD203B41FA5}">
                      <a16:colId xmlns:a16="http://schemas.microsoft.com/office/drawing/2014/main" val="2469254951"/>
                    </a:ext>
                  </a:extLst>
                </a:gridCol>
                <a:gridCol w="2729945">
                  <a:extLst>
                    <a:ext uri="{9D8B030D-6E8A-4147-A177-3AD203B41FA5}">
                      <a16:colId xmlns:a16="http://schemas.microsoft.com/office/drawing/2014/main" val="4192563752"/>
                    </a:ext>
                  </a:extLst>
                </a:gridCol>
                <a:gridCol w="2729945">
                  <a:extLst>
                    <a:ext uri="{9D8B030D-6E8A-4147-A177-3AD203B41FA5}">
                      <a16:colId xmlns:a16="http://schemas.microsoft.com/office/drawing/2014/main" val="2664088292"/>
                    </a:ext>
                  </a:extLst>
                </a:gridCol>
              </a:tblGrid>
              <a:tr h="715433">
                <a:tc>
                  <a:txBody>
                    <a:bodyPr/>
                    <a:lstStyle/>
                    <a:p>
                      <a:r>
                        <a:rPr lang="en-US" dirty="0"/>
                        <a:t>Dataset Name</a:t>
                      </a:r>
                    </a:p>
                  </a:txBody>
                  <a:tcPr/>
                </a:tc>
                <a:tc>
                  <a:txBody>
                    <a:bodyPr/>
                    <a:lstStyle/>
                    <a:p>
                      <a:r>
                        <a:rPr lang="en-US" dirty="0"/>
                        <a:t>Normal </a:t>
                      </a:r>
                    </a:p>
                  </a:txBody>
                  <a:tcPr/>
                </a:tc>
                <a:tc>
                  <a:txBody>
                    <a:bodyPr/>
                    <a:lstStyle/>
                    <a:p>
                      <a:r>
                        <a:rPr lang="en-US" dirty="0"/>
                        <a:t>Tuberculosis</a:t>
                      </a:r>
                    </a:p>
                  </a:txBody>
                  <a:tcPr/>
                </a:tc>
                <a:tc>
                  <a:txBody>
                    <a:bodyPr/>
                    <a:lstStyle/>
                    <a:p>
                      <a:r>
                        <a:rPr lang="en-US" dirty="0"/>
                        <a:t>Resource</a:t>
                      </a:r>
                    </a:p>
                  </a:txBody>
                  <a:tcPr/>
                </a:tc>
                <a:extLst>
                  <a:ext uri="{0D108BD9-81ED-4DB2-BD59-A6C34878D82A}">
                    <a16:rowId xmlns:a16="http://schemas.microsoft.com/office/drawing/2014/main" val="3389939267"/>
                  </a:ext>
                </a:extLst>
              </a:tr>
              <a:tr h="715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rPr>
                        <a:t>Tuberculosis Chest X-rays (Shenzhen)</a:t>
                      </a:r>
                      <a:endParaRPr lang="en-US" sz="1800" b="1" i="0" kern="1200" dirty="0">
                        <a:solidFill>
                          <a:schemeClr val="tx1"/>
                        </a:solidFill>
                        <a:effectLst/>
                        <a:latin typeface="+mn-lt"/>
                        <a:ea typeface="+mn-ea"/>
                        <a:cs typeface="+mn-cs"/>
                      </a:endParaRPr>
                    </a:p>
                  </a:txBody>
                  <a:tcPr/>
                </a:tc>
                <a:tc>
                  <a:txBody>
                    <a:bodyPr/>
                    <a:lstStyle/>
                    <a:p>
                      <a:r>
                        <a:rPr lang="en-US" dirty="0"/>
                        <a:t>326</a:t>
                      </a:r>
                    </a:p>
                  </a:txBody>
                  <a:tcPr/>
                </a:tc>
                <a:tc>
                  <a:txBody>
                    <a:bodyPr/>
                    <a:lstStyle/>
                    <a:p>
                      <a:r>
                        <a:rPr lang="en-US" dirty="0"/>
                        <a:t>336</a:t>
                      </a:r>
                    </a:p>
                  </a:txBody>
                  <a:tcPr/>
                </a:tc>
                <a:tc>
                  <a:txBody>
                    <a:bodyPr/>
                    <a:lstStyle/>
                    <a:p>
                      <a:r>
                        <a:rPr lang="en-US" dirty="0">
                          <a:hlinkClick r:id="rId3"/>
                        </a:rPr>
                        <a:t>Kaggle</a:t>
                      </a:r>
                      <a:endParaRPr lang="en-US" dirty="0"/>
                    </a:p>
                  </a:txBody>
                  <a:tcPr/>
                </a:tc>
                <a:extLst>
                  <a:ext uri="{0D108BD9-81ED-4DB2-BD59-A6C34878D82A}">
                    <a16:rowId xmlns:a16="http://schemas.microsoft.com/office/drawing/2014/main" val="3034124817"/>
                  </a:ext>
                </a:extLst>
              </a:tr>
              <a:tr h="715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tx1"/>
                          </a:solidFill>
                          <a:effectLst/>
                        </a:rPr>
                        <a:t>Tuberculosis (TB) Chest X-ray Database</a:t>
                      </a:r>
                    </a:p>
                    <a:p>
                      <a:endParaRPr lang="en-US" dirty="0"/>
                    </a:p>
                  </a:txBody>
                  <a:tcPr/>
                </a:tc>
                <a:tc>
                  <a:txBody>
                    <a:bodyPr/>
                    <a:lstStyle/>
                    <a:p>
                      <a:r>
                        <a:rPr lang="en-US" dirty="0"/>
                        <a:t>3500 </a:t>
                      </a:r>
                    </a:p>
                  </a:txBody>
                  <a:tcPr/>
                </a:tc>
                <a:tc>
                  <a:txBody>
                    <a:bodyPr/>
                    <a:lstStyle/>
                    <a:p>
                      <a:r>
                        <a:rPr lang="en-US" dirty="0"/>
                        <a:t>700</a:t>
                      </a:r>
                    </a:p>
                  </a:txBody>
                  <a:tcPr/>
                </a:tc>
                <a:tc>
                  <a:txBody>
                    <a:bodyPr/>
                    <a:lstStyle/>
                    <a:p>
                      <a:r>
                        <a:rPr lang="en-US" dirty="0">
                          <a:hlinkClick r:id="rId4"/>
                        </a:rPr>
                        <a:t>Kaggle</a:t>
                      </a:r>
                      <a:endParaRPr lang="en-US" dirty="0"/>
                    </a:p>
                  </a:txBody>
                  <a:tcPr/>
                </a:tc>
                <a:extLst>
                  <a:ext uri="{0D108BD9-81ED-4DB2-BD59-A6C34878D82A}">
                    <a16:rowId xmlns:a16="http://schemas.microsoft.com/office/drawing/2014/main" val="1996760548"/>
                  </a:ext>
                </a:extLst>
              </a:tr>
            </a:tbl>
          </a:graphicData>
        </a:graphic>
      </p:graphicFrame>
      <p:sp>
        <p:nvSpPr>
          <p:cNvPr id="10" name="Slide Number Placeholder 9">
            <a:extLst>
              <a:ext uri="{FF2B5EF4-FFF2-40B4-BE49-F238E27FC236}">
                <a16:creationId xmlns:a16="http://schemas.microsoft.com/office/drawing/2014/main" id="{AB364B16-2354-A877-35D7-950F97154DAE}"/>
              </a:ext>
            </a:extLst>
          </p:cNvPr>
          <p:cNvSpPr>
            <a:spLocks noGrp="1"/>
          </p:cNvSpPr>
          <p:nvPr>
            <p:ph type="sldNum" sz="quarter" idx="12"/>
          </p:nvPr>
        </p:nvSpPr>
        <p:spPr/>
        <p:txBody>
          <a:bodyPr/>
          <a:lstStyle/>
          <a:p>
            <a:fld id="{DBA1B0FB-D917-4C8C-928F-313BD683BF39}" type="slidenum">
              <a:rPr lang="en-US" smtClean="0"/>
              <a:t>9</a:t>
            </a:fld>
            <a:endParaRPr lang="en-US" dirty="0"/>
          </a:p>
        </p:txBody>
      </p:sp>
    </p:spTree>
    <p:extLst>
      <p:ext uri="{BB962C8B-B14F-4D97-AF65-F5344CB8AC3E}">
        <p14:creationId xmlns:p14="http://schemas.microsoft.com/office/powerpoint/2010/main" val="2330188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320</TotalTime>
  <Words>430</Words>
  <Application>Microsoft Office PowerPoint</Application>
  <PresentationFormat>Widescreen</PresentationFormat>
  <Paragraphs>77</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An Explainable AI-Enabled Framework for Interpreting tuberculosis through Chest X-ray using ViT</vt:lpstr>
      <vt:lpstr>Agenda</vt:lpstr>
      <vt:lpstr>Introduction</vt:lpstr>
      <vt:lpstr>Problem Statement</vt:lpstr>
      <vt:lpstr>What is tuberculosis?</vt:lpstr>
      <vt:lpstr>Symptoms</vt:lpstr>
      <vt:lpstr>Abstract</vt:lpstr>
      <vt:lpstr>Methodology</vt:lpstr>
      <vt:lpstr>Dataset</vt:lpstr>
      <vt:lpstr>Dataset Distribution</vt:lpstr>
      <vt:lpstr>Vision Transformer</vt:lpstr>
      <vt:lpstr>Working</vt:lpstr>
      <vt:lpstr>Data Preparation and 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it's KaMrAn</dc:creator>
  <cp:lastModifiedBy>it's KaMrAn</cp:lastModifiedBy>
  <cp:revision>3</cp:revision>
  <dcterms:created xsi:type="dcterms:W3CDTF">2024-06-29T21:57:54Z</dcterms:created>
  <dcterms:modified xsi:type="dcterms:W3CDTF">2024-06-30T03:18:26Z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