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7" d="100"/>
          <a:sy n="77" d="100"/>
        </p:scale>
        <p:origin x="91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2763-ECD9-CA63-0E92-49FBB08B7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3B4825D-7477-EC68-A619-D9EEF0E5C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C4FE46F-ADDF-4E11-9E52-748E1AF85836}"/>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5" name="Footer Placeholder 4">
            <a:extLst>
              <a:ext uri="{FF2B5EF4-FFF2-40B4-BE49-F238E27FC236}">
                <a16:creationId xmlns:a16="http://schemas.microsoft.com/office/drawing/2014/main" id="{46EBE128-C27E-EC8D-F8B3-3B7D4B1CDD8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13CBDCB-BD3E-9C3B-29A3-963E440029BC}"/>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347105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9147-89A2-381F-12B0-4C77019A301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2780B9A-F736-5921-EE3B-9DEF118F4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DF90007-EB03-BB40-7992-21042FA9CF20}"/>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5" name="Footer Placeholder 4">
            <a:extLst>
              <a:ext uri="{FF2B5EF4-FFF2-40B4-BE49-F238E27FC236}">
                <a16:creationId xmlns:a16="http://schemas.microsoft.com/office/drawing/2014/main" id="{AE6305AA-A457-9E85-7DF1-90AA340A621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18CF781-DBC5-0467-32D4-97E5739E7C5D}"/>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55263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0371DE-DABF-819A-736C-2E59FB23E7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6BAD50D-21B4-436A-25E4-A4CB625A29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B520BF7-483B-1D36-92DB-4C522E3740AD}"/>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5" name="Footer Placeholder 4">
            <a:extLst>
              <a:ext uri="{FF2B5EF4-FFF2-40B4-BE49-F238E27FC236}">
                <a16:creationId xmlns:a16="http://schemas.microsoft.com/office/drawing/2014/main" id="{3A6374E3-415A-7741-D9FC-BA0F6267B14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495FB79-0E6C-C1AA-EBC3-A0FEC9174D3A}"/>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157173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3C82-4D90-3FE1-AF64-328B1429FC2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267E72B-F162-63E6-D447-20F001396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604A7E5-DB7B-18FA-5F55-0DEBEBC419CC}"/>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5" name="Footer Placeholder 4">
            <a:extLst>
              <a:ext uri="{FF2B5EF4-FFF2-40B4-BE49-F238E27FC236}">
                <a16:creationId xmlns:a16="http://schemas.microsoft.com/office/drawing/2014/main" id="{573F0573-47B7-1C55-962A-C7286F4848D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9671F34-70DA-01A9-9DB8-FA9BC1852900}"/>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56218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0E32-DCAC-6FFD-E84C-86D6683B52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6B18856-60F8-05C9-D4CA-49ADEAA6B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A373-54CC-4AD0-DEE6-0B9531DC1830}"/>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5" name="Footer Placeholder 4">
            <a:extLst>
              <a:ext uri="{FF2B5EF4-FFF2-40B4-BE49-F238E27FC236}">
                <a16:creationId xmlns:a16="http://schemas.microsoft.com/office/drawing/2014/main" id="{A5632BB9-947C-35AA-AFA7-803CF602A2F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8B69163-4766-5060-3838-CC09BCC8E9DD}"/>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332711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0B5E-90F9-5E95-E3A6-6ABC1B50FA0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11473A5-9243-8B74-8913-6FA5B2329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FC8FA835-0E75-11B5-8AE0-AEA41DD02C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629CF9B3-B3BB-78B2-8790-2BDF7ADBC11A}"/>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6" name="Footer Placeholder 5">
            <a:extLst>
              <a:ext uri="{FF2B5EF4-FFF2-40B4-BE49-F238E27FC236}">
                <a16:creationId xmlns:a16="http://schemas.microsoft.com/office/drawing/2014/main" id="{F0DFD0FE-86CE-2FFC-8576-3567757423C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B3113B3-E9B3-02F3-1D92-6824DA7DB9E1}"/>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249152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AF67-161A-81F4-C3CA-DCCBACD8803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16D122A-D9E8-7164-F9AE-7A3331512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27BDB-1493-9284-CEC5-7078DE7D7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7D1C9619-72CA-0256-8079-396F9D015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6A86E9-55C1-E725-5A52-D5EDF5136F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E7635EA-1EE7-CD78-ED48-27816286B949}"/>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8" name="Footer Placeholder 7">
            <a:extLst>
              <a:ext uri="{FF2B5EF4-FFF2-40B4-BE49-F238E27FC236}">
                <a16:creationId xmlns:a16="http://schemas.microsoft.com/office/drawing/2014/main" id="{885D7B8F-6659-554D-6C78-D8839C560BF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D353A97-3B8A-9CF8-4575-98149D2F5E3A}"/>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42801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8F71-A498-9EE2-C7C7-A30F3C55508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33A5B92-C547-F5DD-661F-D612C7E9444C}"/>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4" name="Footer Placeholder 3">
            <a:extLst>
              <a:ext uri="{FF2B5EF4-FFF2-40B4-BE49-F238E27FC236}">
                <a16:creationId xmlns:a16="http://schemas.microsoft.com/office/drawing/2014/main" id="{BB832266-C999-F6BB-6C1F-CAB9DB48160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BCFC233-C438-529C-6B85-8A1975F91372}"/>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271053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371AE-D5D8-EEE7-F5EE-58584CCE2B8D}"/>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3" name="Footer Placeholder 2">
            <a:extLst>
              <a:ext uri="{FF2B5EF4-FFF2-40B4-BE49-F238E27FC236}">
                <a16:creationId xmlns:a16="http://schemas.microsoft.com/office/drawing/2014/main" id="{8B7CB874-5662-B4C0-CFDF-C2A4D8B705E9}"/>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FCC44DE-6ED6-E5FD-0F05-EA9BB0DAE65C}"/>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189822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C9BC-872C-47CB-0581-1EA876245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382C04B-BD2B-837A-A9E2-B0694E949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17458CA-B3DC-CC13-2FE5-BA1B0DE8F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F670B-EA3B-A89A-66A0-38CA9802443E}"/>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6" name="Footer Placeholder 5">
            <a:extLst>
              <a:ext uri="{FF2B5EF4-FFF2-40B4-BE49-F238E27FC236}">
                <a16:creationId xmlns:a16="http://schemas.microsoft.com/office/drawing/2014/main" id="{F6252A50-A15E-6A85-A354-6F55F574FB0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EBFFA61-B731-FABF-4582-9C0FE1DC78F4}"/>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39876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1529-B507-1EF8-66C3-78D7FD935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7A0026E-DE87-935A-7F3E-716F1D973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BF4B58E-BD26-19EE-E800-40C8A41F1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45A74-B33D-64A5-739A-8EA6481B65BB}"/>
              </a:ext>
            </a:extLst>
          </p:cNvPr>
          <p:cNvSpPr>
            <a:spLocks noGrp="1"/>
          </p:cNvSpPr>
          <p:nvPr>
            <p:ph type="dt" sz="half" idx="10"/>
          </p:nvPr>
        </p:nvSpPr>
        <p:spPr/>
        <p:txBody>
          <a:bodyPr/>
          <a:lstStyle/>
          <a:p>
            <a:fld id="{FB9F8A28-E10E-4D2E-8BE5-AEC32FCD6E4A}" type="datetimeFigureOut">
              <a:rPr lang="en-PK" smtClean="0"/>
              <a:t>23-Jan-2024</a:t>
            </a:fld>
            <a:endParaRPr lang="en-PK"/>
          </a:p>
        </p:txBody>
      </p:sp>
      <p:sp>
        <p:nvSpPr>
          <p:cNvPr id="6" name="Footer Placeholder 5">
            <a:extLst>
              <a:ext uri="{FF2B5EF4-FFF2-40B4-BE49-F238E27FC236}">
                <a16:creationId xmlns:a16="http://schemas.microsoft.com/office/drawing/2014/main" id="{A9BD9299-4F4A-0AE4-AFA1-C43324EFA68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843E450-2C95-F4F8-E0CC-828208B4AEFB}"/>
              </a:ext>
            </a:extLst>
          </p:cNvPr>
          <p:cNvSpPr>
            <a:spLocks noGrp="1"/>
          </p:cNvSpPr>
          <p:nvPr>
            <p:ph type="sldNum" sz="quarter" idx="12"/>
          </p:nvPr>
        </p:nvSpPr>
        <p:spPr/>
        <p:txBody>
          <a:bodyPr/>
          <a:lstStyle/>
          <a:p>
            <a:fld id="{5B936B85-465A-4FDA-8921-54D25C30F837}" type="slidenum">
              <a:rPr lang="en-PK" smtClean="0"/>
              <a:t>‹#›</a:t>
            </a:fld>
            <a:endParaRPr lang="en-PK"/>
          </a:p>
        </p:txBody>
      </p:sp>
    </p:spTree>
    <p:extLst>
      <p:ext uri="{BB962C8B-B14F-4D97-AF65-F5344CB8AC3E}">
        <p14:creationId xmlns:p14="http://schemas.microsoft.com/office/powerpoint/2010/main" val="241830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06520-D1CD-BFC7-D348-4E2B927E2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A775F3-5607-5705-D78A-8EEF9CDC7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94F82FD-1D69-5AB4-B027-A556558C5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F8A28-E10E-4D2E-8BE5-AEC32FCD6E4A}" type="datetimeFigureOut">
              <a:rPr lang="en-PK" smtClean="0"/>
              <a:t>23-Jan-2024</a:t>
            </a:fld>
            <a:endParaRPr lang="en-PK"/>
          </a:p>
        </p:txBody>
      </p:sp>
      <p:sp>
        <p:nvSpPr>
          <p:cNvPr id="5" name="Footer Placeholder 4">
            <a:extLst>
              <a:ext uri="{FF2B5EF4-FFF2-40B4-BE49-F238E27FC236}">
                <a16:creationId xmlns:a16="http://schemas.microsoft.com/office/drawing/2014/main" id="{6065DD70-0DC2-CCB0-323E-7EDD722BB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F64F5E9-5CD5-EBB3-4C09-E9A0F7BD1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36B85-465A-4FDA-8921-54D25C30F837}" type="slidenum">
              <a:rPr lang="en-PK" smtClean="0"/>
              <a:t>‹#›</a:t>
            </a:fld>
            <a:endParaRPr lang="en-PK"/>
          </a:p>
        </p:txBody>
      </p:sp>
    </p:spTree>
    <p:extLst>
      <p:ext uri="{BB962C8B-B14F-4D97-AF65-F5344CB8AC3E}">
        <p14:creationId xmlns:p14="http://schemas.microsoft.com/office/powerpoint/2010/main" val="159832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upport.typora.io/Markdown-Refer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ypora.io/#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5D14-C1D5-CBCA-E2FF-28AD618584BC}"/>
              </a:ext>
            </a:extLst>
          </p:cNvPr>
          <p:cNvSpPr>
            <a:spLocks noGrp="1"/>
          </p:cNvSpPr>
          <p:nvPr>
            <p:ph type="ctrTitle"/>
          </p:nvPr>
        </p:nvSpPr>
        <p:spPr/>
        <p:txBody>
          <a:bodyPr/>
          <a:lstStyle/>
          <a:p>
            <a:r>
              <a:rPr lang="en-US"/>
              <a:t>Typora </a:t>
            </a:r>
            <a:r>
              <a:rPr lang="en-US" dirty="0"/>
              <a:t>Markdown Editor</a:t>
            </a:r>
            <a:endParaRPr lang="en-PK" dirty="0"/>
          </a:p>
        </p:txBody>
      </p:sp>
      <p:sp>
        <p:nvSpPr>
          <p:cNvPr id="3" name="Subtitle 2">
            <a:extLst>
              <a:ext uri="{FF2B5EF4-FFF2-40B4-BE49-F238E27FC236}">
                <a16:creationId xmlns:a16="http://schemas.microsoft.com/office/drawing/2014/main" id="{178EAD92-C05C-E20C-77B4-9981EB3D948A}"/>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371127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351D-FF3C-76C8-6E24-65D9889E2DF2}"/>
              </a:ext>
            </a:extLst>
          </p:cNvPr>
          <p:cNvSpPr>
            <a:spLocks noGrp="1"/>
          </p:cNvSpPr>
          <p:nvPr>
            <p:ph type="title"/>
          </p:nvPr>
        </p:nvSpPr>
        <p:spPr/>
        <p:txBody>
          <a:bodyPr/>
          <a:lstStyle/>
          <a:p>
            <a:r>
              <a:rPr lang="en-US" dirty="0"/>
              <a:t>Links</a:t>
            </a:r>
            <a:endParaRPr lang="en-PK" dirty="0"/>
          </a:p>
        </p:txBody>
      </p:sp>
      <p:sp>
        <p:nvSpPr>
          <p:cNvPr id="3" name="Content Placeholder 2">
            <a:extLst>
              <a:ext uri="{FF2B5EF4-FFF2-40B4-BE49-F238E27FC236}">
                <a16:creationId xmlns:a16="http://schemas.microsoft.com/office/drawing/2014/main" id="{967A72F3-6139-1742-6DF2-5179087CB7E5}"/>
              </a:ext>
            </a:extLst>
          </p:cNvPr>
          <p:cNvSpPr>
            <a:spLocks noGrp="1"/>
          </p:cNvSpPr>
          <p:nvPr>
            <p:ph idx="1"/>
          </p:nvPr>
        </p:nvSpPr>
        <p:spPr/>
        <p:txBody>
          <a:bodyPr/>
          <a:lstStyle/>
          <a:p>
            <a:pPr algn="just"/>
            <a:r>
              <a:rPr lang="en-GB" dirty="0"/>
              <a:t>Markdown supports two styles of links: inline and reference. In both styles, the link text is delimited by [square brackets].</a:t>
            </a:r>
          </a:p>
          <a:p>
            <a:pPr algn="just"/>
            <a:r>
              <a:rPr lang="en-GB" dirty="0"/>
              <a:t>Inline Links:</a:t>
            </a:r>
          </a:p>
          <a:p>
            <a:pPr algn="just"/>
            <a:r>
              <a:rPr lang="en-GB" dirty="0"/>
              <a:t>To create an inline link, use a set of regular parentheses immediately after the link text’s closing square bracket. Inside the parentheses, put the URL where you want the link to point, along with an optional title for the link, surrounded in quotes. </a:t>
            </a:r>
          </a:p>
          <a:p>
            <a:pPr algn="just"/>
            <a:endParaRPr lang="en-GB" dirty="0"/>
          </a:p>
          <a:p>
            <a:pPr algn="just"/>
            <a:endParaRPr lang="en-US" dirty="0"/>
          </a:p>
        </p:txBody>
      </p:sp>
      <p:pic>
        <p:nvPicPr>
          <p:cNvPr id="5" name="Picture 4">
            <a:extLst>
              <a:ext uri="{FF2B5EF4-FFF2-40B4-BE49-F238E27FC236}">
                <a16:creationId xmlns:a16="http://schemas.microsoft.com/office/drawing/2014/main" id="{13E9744E-3601-6DC6-BE56-5BE4C7EE8D98}"/>
              </a:ext>
            </a:extLst>
          </p:cNvPr>
          <p:cNvPicPr>
            <a:picLocks noChangeAspect="1"/>
          </p:cNvPicPr>
          <p:nvPr/>
        </p:nvPicPr>
        <p:blipFill>
          <a:blip r:embed="rId2"/>
          <a:stretch>
            <a:fillRect/>
          </a:stretch>
        </p:blipFill>
        <p:spPr>
          <a:xfrm>
            <a:off x="3127753" y="5308208"/>
            <a:ext cx="5936494" cy="868755"/>
          </a:xfrm>
          <a:prstGeom prst="rect">
            <a:avLst/>
          </a:prstGeom>
        </p:spPr>
      </p:pic>
    </p:spTree>
    <p:extLst>
      <p:ext uri="{BB962C8B-B14F-4D97-AF65-F5344CB8AC3E}">
        <p14:creationId xmlns:p14="http://schemas.microsoft.com/office/powerpoint/2010/main" val="250423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EE00-D634-0AE0-7D7F-B810249D4AEA}"/>
              </a:ext>
            </a:extLst>
          </p:cNvPr>
          <p:cNvSpPr>
            <a:spLocks noGrp="1"/>
          </p:cNvSpPr>
          <p:nvPr>
            <p:ph type="title"/>
          </p:nvPr>
        </p:nvSpPr>
        <p:spPr/>
        <p:txBody>
          <a:bodyPr/>
          <a:lstStyle/>
          <a:p>
            <a:r>
              <a:rPr lang="en-US" dirty="0"/>
              <a:t>Links (Contd. )</a:t>
            </a:r>
            <a:endParaRPr lang="en-PK" dirty="0"/>
          </a:p>
        </p:txBody>
      </p:sp>
      <p:sp>
        <p:nvSpPr>
          <p:cNvPr id="3" name="Content Placeholder 2">
            <a:extLst>
              <a:ext uri="{FF2B5EF4-FFF2-40B4-BE49-F238E27FC236}">
                <a16:creationId xmlns:a16="http://schemas.microsoft.com/office/drawing/2014/main" id="{D3B3DDCB-D15D-094E-EA55-4D0B7A67E25F}"/>
              </a:ext>
            </a:extLst>
          </p:cNvPr>
          <p:cNvSpPr>
            <a:spLocks noGrp="1"/>
          </p:cNvSpPr>
          <p:nvPr>
            <p:ph idx="1"/>
          </p:nvPr>
        </p:nvSpPr>
        <p:spPr/>
        <p:txBody>
          <a:bodyPr/>
          <a:lstStyle/>
          <a:p>
            <a:r>
              <a:rPr lang="en-US" dirty="0"/>
              <a:t>Reference Link:</a:t>
            </a:r>
          </a:p>
          <a:p>
            <a:r>
              <a:rPr lang="en-GB" dirty="0"/>
              <a:t>Reference-style links use a second set of square brackets, inside which you place a label of your choosing to identify the link.</a:t>
            </a:r>
          </a:p>
          <a:p>
            <a:endParaRPr lang="en-PK" dirty="0"/>
          </a:p>
        </p:txBody>
      </p:sp>
      <p:pic>
        <p:nvPicPr>
          <p:cNvPr id="5" name="Picture 4">
            <a:extLst>
              <a:ext uri="{FF2B5EF4-FFF2-40B4-BE49-F238E27FC236}">
                <a16:creationId xmlns:a16="http://schemas.microsoft.com/office/drawing/2014/main" id="{30A0CA7D-D31C-348B-6757-970114D1B242}"/>
              </a:ext>
            </a:extLst>
          </p:cNvPr>
          <p:cNvPicPr>
            <a:picLocks noChangeAspect="1"/>
          </p:cNvPicPr>
          <p:nvPr/>
        </p:nvPicPr>
        <p:blipFill>
          <a:blip r:embed="rId2"/>
          <a:stretch>
            <a:fillRect/>
          </a:stretch>
        </p:blipFill>
        <p:spPr>
          <a:xfrm>
            <a:off x="1884314" y="3391641"/>
            <a:ext cx="7171041" cy="1219306"/>
          </a:xfrm>
          <a:prstGeom prst="rect">
            <a:avLst/>
          </a:prstGeom>
        </p:spPr>
      </p:pic>
    </p:spTree>
    <p:extLst>
      <p:ext uri="{BB962C8B-B14F-4D97-AF65-F5344CB8AC3E}">
        <p14:creationId xmlns:p14="http://schemas.microsoft.com/office/powerpoint/2010/main" val="270938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E4E5-1F58-C3D5-17A1-F98B5998F843}"/>
              </a:ext>
            </a:extLst>
          </p:cNvPr>
          <p:cNvSpPr>
            <a:spLocks noGrp="1"/>
          </p:cNvSpPr>
          <p:nvPr>
            <p:ph type="title"/>
          </p:nvPr>
        </p:nvSpPr>
        <p:spPr/>
        <p:txBody>
          <a:bodyPr/>
          <a:lstStyle/>
          <a:p>
            <a:r>
              <a:rPr lang="en-US" dirty="0"/>
              <a:t>Images</a:t>
            </a:r>
            <a:endParaRPr lang="en-PK" dirty="0"/>
          </a:p>
        </p:txBody>
      </p:sp>
      <p:sp>
        <p:nvSpPr>
          <p:cNvPr id="3" name="Content Placeholder 2">
            <a:extLst>
              <a:ext uri="{FF2B5EF4-FFF2-40B4-BE49-F238E27FC236}">
                <a16:creationId xmlns:a16="http://schemas.microsoft.com/office/drawing/2014/main" id="{B0FD7F99-CBDD-426C-01AC-88B6CE4FD7CE}"/>
              </a:ext>
            </a:extLst>
          </p:cNvPr>
          <p:cNvSpPr>
            <a:spLocks noGrp="1"/>
          </p:cNvSpPr>
          <p:nvPr>
            <p:ph idx="1"/>
          </p:nvPr>
        </p:nvSpPr>
        <p:spPr/>
        <p:txBody>
          <a:bodyPr/>
          <a:lstStyle/>
          <a:p>
            <a:r>
              <a:rPr lang="en-GB" dirty="0"/>
              <a:t>Images have similar syntax as links, but they require an additional “</a:t>
            </a:r>
            <a:r>
              <a:rPr lang="en-GB" b="1" dirty="0"/>
              <a:t>!”</a:t>
            </a:r>
            <a:r>
              <a:rPr lang="en-GB" dirty="0"/>
              <a:t> char before the start of the link. The syntax for inserting an image looks like this</a:t>
            </a:r>
          </a:p>
          <a:p>
            <a:endParaRPr lang="en-GB" dirty="0"/>
          </a:p>
        </p:txBody>
      </p:sp>
      <p:pic>
        <p:nvPicPr>
          <p:cNvPr id="5" name="Picture 4">
            <a:extLst>
              <a:ext uri="{FF2B5EF4-FFF2-40B4-BE49-F238E27FC236}">
                <a16:creationId xmlns:a16="http://schemas.microsoft.com/office/drawing/2014/main" id="{29B70972-E89C-E34D-65B9-3D6CF3105D40}"/>
              </a:ext>
            </a:extLst>
          </p:cNvPr>
          <p:cNvPicPr>
            <a:picLocks noChangeAspect="1"/>
          </p:cNvPicPr>
          <p:nvPr/>
        </p:nvPicPr>
        <p:blipFill>
          <a:blip r:embed="rId2"/>
          <a:stretch>
            <a:fillRect/>
          </a:stretch>
        </p:blipFill>
        <p:spPr>
          <a:xfrm>
            <a:off x="2310929" y="3190461"/>
            <a:ext cx="5761219" cy="899238"/>
          </a:xfrm>
          <a:prstGeom prst="rect">
            <a:avLst/>
          </a:prstGeom>
        </p:spPr>
      </p:pic>
    </p:spTree>
    <p:extLst>
      <p:ext uri="{BB962C8B-B14F-4D97-AF65-F5344CB8AC3E}">
        <p14:creationId xmlns:p14="http://schemas.microsoft.com/office/powerpoint/2010/main" val="305208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EF0D-A689-1542-9D14-DA6E58BA0E61}"/>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69F95310-0CBC-B7B8-F85D-E7EFFCE452A8}"/>
              </a:ext>
            </a:extLst>
          </p:cNvPr>
          <p:cNvSpPr>
            <a:spLocks noGrp="1"/>
          </p:cNvSpPr>
          <p:nvPr>
            <p:ph idx="1"/>
          </p:nvPr>
        </p:nvSpPr>
        <p:spPr/>
        <p:txBody>
          <a:bodyPr>
            <a:normAutofit/>
          </a:bodyPr>
          <a:lstStyle/>
          <a:p>
            <a:pPr marL="0" indent="0" algn="just">
              <a:buNone/>
            </a:pPr>
            <a:r>
              <a:rPr lang="en-US" sz="3600" dirty="0"/>
              <a:t>To explore further,  Explore the Typora Documentation</a:t>
            </a:r>
            <a:endParaRPr lang="en-US" sz="2000" b="1" dirty="0"/>
          </a:p>
          <a:p>
            <a:pPr marL="0" indent="0" algn="ctr">
              <a:buNone/>
            </a:pPr>
            <a:r>
              <a:rPr lang="en-US" b="1" dirty="0">
                <a:hlinkClick r:id="rId2"/>
              </a:rPr>
              <a:t>Typora Documentation</a:t>
            </a:r>
            <a:endParaRPr lang="en-US" b="1" dirty="0"/>
          </a:p>
          <a:p>
            <a:pPr marL="0" indent="0" algn="ctr">
              <a:buNone/>
            </a:pPr>
            <a:endParaRPr lang="en-US" b="1" dirty="0"/>
          </a:p>
          <a:p>
            <a:pPr marL="0" indent="0" algn="ctr">
              <a:buNone/>
            </a:pPr>
            <a:endParaRPr lang="en-US" b="1" dirty="0"/>
          </a:p>
          <a:p>
            <a:pPr marL="0" indent="0" algn="ctr">
              <a:buNone/>
            </a:pPr>
            <a:r>
              <a:rPr lang="en-US" sz="4400" b="1" dirty="0"/>
              <a:t>Thank You 😊</a:t>
            </a:r>
            <a:endParaRPr lang="en-PK" sz="4400" b="1" dirty="0"/>
          </a:p>
        </p:txBody>
      </p:sp>
    </p:spTree>
    <p:extLst>
      <p:ext uri="{BB962C8B-B14F-4D97-AF65-F5344CB8AC3E}">
        <p14:creationId xmlns:p14="http://schemas.microsoft.com/office/powerpoint/2010/main" val="257327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FD22-8818-45D4-986F-CFD70E5ED8C3}"/>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F58B98C5-108E-9D89-BD12-EB12B7064216}"/>
              </a:ext>
            </a:extLst>
          </p:cNvPr>
          <p:cNvSpPr>
            <a:spLocks noGrp="1"/>
          </p:cNvSpPr>
          <p:nvPr>
            <p:ph idx="1"/>
          </p:nvPr>
        </p:nvSpPr>
        <p:spPr/>
        <p:txBody>
          <a:bodyPr>
            <a:normAutofit lnSpcReduction="10000"/>
          </a:bodyPr>
          <a:lstStyle/>
          <a:p>
            <a:pPr algn="just"/>
            <a:r>
              <a:rPr lang="en-GB" b="1" dirty="0"/>
              <a:t>Markdown</a:t>
            </a:r>
            <a:r>
              <a:rPr lang="en-GB" dirty="0"/>
              <a:t> is a lightweight markup language with plain-text formatting syntax. It is designed to be easy to read, write, and understand, and can be converted into HTML and other formats.</a:t>
            </a:r>
          </a:p>
          <a:p>
            <a:pPr algn="just"/>
            <a:r>
              <a:rPr lang="en-GB" b="1" dirty="0"/>
              <a:t>Purpose of Typora</a:t>
            </a:r>
            <a:r>
              <a:rPr lang="en-GB" dirty="0"/>
              <a:t>: Typora is a versatile markdown editor that provides a seamless experience for writing, editing, and formatting markdown content. It offers a distraction-free environment for content creation and supports multiple export options.</a:t>
            </a:r>
          </a:p>
          <a:p>
            <a:pPr algn="just"/>
            <a:r>
              <a:rPr lang="en-GB" b="1" dirty="0"/>
              <a:t>Key Features</a:t>
            </a:r>
            <a:r>
              <a:rPr lang="en-GB" dirty="0"/>
              <a:t>: Typora comes with features such as live preview, seamless-export to various formats, syntax highlighting, and a customizable user-interface, making it a preferred choice for markdown enthusiasts and professionals alike.</a:t>
            </a:r>
            <a:endParaRPr lang="en-PK" dirty="0"/>
          </a:p>
        </p:txBody>
      </p:sp>
    </p:spTree>
    <p:extLst>
      <p:ext uri="{BB962C8B-B14F-4D97-AF65-F5344CB8AC3E}">
        <p14:creationId xmlns:p14="http://schemas.microsoft.com/office/powerpoint/2010/main" val="259134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4D93-FE49-BE0A-E583-AEDF6B16EFDF}"/>
              </a:ext>
            </a:extLst>
          </p:cNvPr>
          <p:cNvSpPr>
            <a:spLocks noGrp="1"/>
          </p:cNvSpPr>
          <p:nvPr>
            <p:ph type="title"/>
          </p:nvPr>
        </p:nvSpPr>
        <p:spPr/>
        <p:txBody>
          <a:bodyPr/>
          <a:lstStyle/>
          <a:p>
            <a:r>
              <a:rPr lang="en-US" dirty="0"/>
              <a:t>Installation</a:t>
            </a:r>
            <a:endParaRPr lang="en-PK" dirty="0"/>
          </a:p>
        </p:txBody>
      </p:sp>
      <p:sp>
        <p:nvSpPr>
          <p:cNvPr id="3" name="Content Placeholder 2">
            <a:extLst>
              <a:ext uri="{FF2B5EF4-FFF2-40B4-BE49-F238E27FC236}">
                <a16:creationId xmlns:a16="http://schemas.microsoft.com/office/drawing/2014/main" id="{2D46F438-3080-CEC2-5D6D-68DA2172EE63}"/>
              </a:ext>
            </a:extLst>
          </p:cNvPr>
          <p:cNvSpPr>
            <a:spLocks noGrp="1"/>
          </p:cNvSpPr>
          <p:nvPr>
            <p:ph idx="1"/>
          </p:nvPr>
        </p:nvSpPr>
        <p:spPr/>
        <p:txBody>
          <a:bodyPr/>
          <a:lstStyle/>
          <a:p>
            <a:r>
              <a:rPr lang="en-US" dirty="0"/>
              <a:t>Go to the following link and install it according to your Operating System.</a:t>
            </a:r>
          </a:p>
          <a:p>
            <a:endParaRPr lang="en-US" dirty="0"/>
          </a:p>
          <a:p>
            <a:pPr marL="0" indent="0">
              <a:buNone/>
            </a:pPr>
            <a:endParaRPr lang="en-US" dirty="0"/>
          </a:p>
          <a:p>
            <a:pPr marL="914400" lvl="2" indent="0" algn="ctr">
              <a:buNone/>
            </a:pPr>
            <a:r>
              <a:rPr lang="en-US" sz="4000" b="1" dirty="0">
                <a:hlinkClick r:id="rId2"/>
              </a:rPr>
              <a:t>Typora Download</a:t>
            </a:r>
            <a:endParaRPr lang="en-PK" sz="4000" b="1" dirty="0"/>
          </a:p>
        </p:txBody>
      </p:sp>
    </p:spTree>
    <p:extLst>
      <p:ext uri="{BB962C8B-B14F-4D97-AF65-F5344CB8AC3E}">
        <p14:creationId xmlns:p14="http://schemas.microsoft.com/office/powerpoint/2010/main" val="391509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A83D-0ABE-DDF1-A1BA-34E48AF7981B}"/>
              </a:ext>
            </a:extLst>
          </p:cNvPr>
          <p:cNvSpPr>
            <a:spLocks noGrp="1"/>
          </p:cNvSpPr>
          <p:nvPr>
            <p:ph type="title"/>
          </p:nvPr>
        </p:nvSpPr>
        <p:spPr/>
        <p:txBody>
          <a:bodyPr/>
          <a:lstStyle/>
          <a:p>
            <a:r>
              <a:rPr lang="en-US" dirty="0"/>
              <a:t>Editing and Formatting	</a:t>
            </a:r>
            <a:endParaRPr lang="en-PK" dirty="0"/>
          </a:p>
        </p:txBody>
      </p:sp>
      <p:sp>
        <p:nvSpPr>
          <p:cNvPr id="3" name="Content Placeholder 2">
            <a:extLst>
              <a:ext uri="{FF2B5EF4-FFF2-40B4-BE49-F238E27FC236}">
                <a16:creationId xmlns:a16="http://schemas.microsoft.com/office/drawing/2014/main" id="{5EDEE9BB-8EB6-F179-FA80-94144BC72EC1}"/>
              </a:ext>
            </a:extLst>
          </p:cNvPr>
          <p:cNvSpPr>
            <a:spLocks noGrp="1"/>
          </p:cNvSpPr>
          <p:nvPr>
            <p:ph idx="1"/>
          </p:nvPr>
        </p:nvSpPr>
        <p:spPr/>
        <p:txBody>
          <a:bodyPr>
            <a:normAutofit/>
          </a:bodyPr>
          <a:lstStyle/>
          <a:p>
            <a:pPr algn="just"/>
            <a:r>
              <a:rPr lang="en-GB" b="1" dirty="0"/>
              <a:t>Text Formatting</a:t>
            </a:r>
            <a:r>
              <a:rPr lang="en-GB" dirty="0"/>
              <a:t>: Typora offers a wide range of text formatting options, including headings, bold, italics, and more, with real-time rendering for immediate visual feedback. It simplifies the process of creating well-structured and visually appealing content.</a:t>
            </a:r>
          </a:p>
          <a:p>
            <a:pPr algn="just"/>
            <a:r>
              <a:rPr lang="en-GB" b="1" dirty="0"/>
              <a:t>Markdown Syntax</a:t>
            </a:r>
            <a:r>
              <a:rPr lang="en-GB" dirty="0"/>
              <a:t>: Typora supports standard markdown syntax, making it easy for users to write and format content using familiar markup conventions. It provides seamless conversion to HTML and other formats, ensuring compatibility and versatility.</a:t>
            </a:r>
            <a:endParaRPr lang="en-PK" dirty="0"/>
          </a:p>
        </p:txBody>
      </p:sp>
    </p:spTree>
    <p:extLst>
      <p:ext uri="{BB962C8B-B14F-4D97-AF65-F5344CB8AC3E}">
        <p14:creationId xmlns:p14="http://schemas.microsoft.com/office/powerpoint/2010/main" val="7047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B011-3A52-5954-B6E5-7A611C086B67}"/>
              </a:ext>
            </a:extLst>
          </p:cNvPr>
          <p:cNvSpPr>
            <a:spLocks noGrp="1"/>
          </p:cNvSpPr>
          <p:nvPr>
            <p:ph type="title"/>
          </p:nvPr>
        </p:nvSpPr>
        <p:spPr/>
        <p:txBody>
          <a:bodyPr/>
          <a:lstStyle/>
          <a:p>
            <a:r>
              <a:rPr lang="en-US" dirty="0"/>
              <a:t>Text Formatting</a:t>
            </a:r>
            <a:endParaRPr lang="en-PK" dirty="0"/>
          </a:p>
        </p:txBody>
      </p:sp>
      <p:sp>
        <p:nvSpPr>
          <p:cNvPr id="3" name="Content Placeholder 2">
            <a:extLst>
              <a:ext uri="{FF2B5EF4-FFF2-40B4-BE49-F238E27FC236}">
                <a16:creationId xmlns:a16="http://schemas.microsoft.com/office/drawing/2014/main" id="{BE7C01F3-11BF-15BC-BA8E-5C3AC006ACD7}"/>
              </a:ext>
            </a:extLst>
          </p:cNvPr>
          <p:cNvSpPr>
            <a:spLocks noGrp="1"/>
          </p:cNvSpPr>
          <p:nvPr>
            <p:ph idx="1"/>
          </p:nvPr>
        </p:nvSpPr>
        <p:spPr/>
        <p:txBody>
          <a:bodyPr/>
          <a:lstStyle/>
          <a:p>
            <a:r>
              <a:rPr lang="en-US" dirty="0"/>
              <a:t>Headings:</a:t>
            </a:r>
          </a:p>
          <a:p>
            <a:pPr marL="0" indent="0" algn="just">
              <a:buNone/>
            </a:pPr>
            <a:r>
              <a:rPr lang="en-GB" dirty="0"/>
              <a:t>Headings use 1-6 hash (#) characters at the start of the line, corresponding to heading levels 1-6. There should be space after ‘#’.</a:t>
            </a:r>
          </a:p>
          <a:p>
            <a:pPr marL="0" indent="0">
              <a:buNone/>
            </a:pPr>
            <a:r>
              <a:rPr lang="en-GB" dirty="0"/>
              <a:t># This is heading 1.</a:t>
            </a:r>
          </a:p>
          <a:p>
            <a:pPr marL="0" indent="0">
              <a:buNone/>
            </a:pPr>
            <a:r>
              <a:rPr lang="en-GB" dirty="0"/>
              <a:t>### This is heading 3</a:t>
            </a:r>
          </a:p>
          <a:p>
            <a:pPr marL="0" indent="0">
              <a:buNone/>
            </a:pPr>
            <a:r>
              <a:rPr lang="en-GB" dirty="0"/>
              <a:t>###### This is heading 6</a:t>
            </a:r>
            <a:endParaRPr lang="en-PK" dirty="0"/>
          </a:p>
        </p:txBody>
      </p:sp>
      <p:pic>
        <p:nvPicPr>
          <p:cNvPr id="11" name="Picture 10">
            <a:extLst>
              <a:ext uri="{FF2B5EF4-FFF2-40B4-BE49-F238E27FC236}">
                <a16:creationId xmlns:a16="http://schemas.microsoft.com/office/drawing/2014/main" id="{1C3417FD-98B8-85A5-5D56-464AC6C98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0648" y="3107969"/>
            <a:ext cx="7146288" cy="3571126"/>
          </a:xfrm>
          <a:prstGeom prst="rect">
            <a:avLst/>
          </a:prstGeom>
        </p:spPr>
      </p:pic>
    </p:spTree>
    <p:extLst>
      <p:ext uri="{BB962C8B-B14F-4D97-AF65-F5344CB8AC3E}">
        <p14:creationId xmlns:p14="http://schemas.microsoft.com/office/powerpoint/2010/main" val="47434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C462-8C38-221D-E6EF-6FE028C5CC4A}"/>
              </a:ext>
            </a:extLst>
          </p:cNvPr>
          <p:cNvSpPr>
            <a:spLocks noGrp="1"/>
          </p:cNvSpPr>
          <p:nvPr>
            <p:ph type="title"/>
          </p:nvPr>
        </p:nvSpPr>
        <p:spPr/>
        <p:txBody>
          <a:bodyPr/>
          <a:lstStyle/>
          <a:p>
            <a:r>
              <a:rPr lang="en-US" dirty="0"/>
              <a:t>Lists</a:t>
            </a:r>
            <a:endParaRPr lang="en-PK" dirty="0"/>
          </a:p>
        </p:txBody>
      </p:sp>
      <p:sp>
        <p:nvSpPr>
          <p:cNvPr id="3" name="Content Placeholder 2">
            <a:extLst>
              <a:ext uri="{FF2B5EF4-FFF2-40B4-BE49-F238E27FC236}">
                <a16:creationId xmlns:a16="http://schemas.microsoft.com/office/drawing/2014/main" id="{94045F07-28DC-7BA1-5CD7-56CC92DDF976}"/>
              </a:ext>
            </a:extLst>
          </p:cNvPr>
          <p:cNvSpPr>
            <a:spLocks noGrp="1"/>
          </p:cNvSpPr>
          <p:nvPr>
            <p:ph idx="1"/>
          </p:nvPr>
        </p:nvSpPr>
        <p:spPr/>
        <p:txBody>
          <a:bodyPr/>
          <a:lstStyle/>
          <a:p>
            <a:r>
              <a:rPr lang="en-GB" dirty="0"/>
              <a:t>Typing * list item 1 will create an unordered list. (The * symbol can be replaced with + or -.)</a:t>
            </a:r>
          </a:p>
          <a:p>
            <a:r>
              <a:rPr lang="en-GB" dirty="0"/>
              <a:t>Typing 1. list item 1 will create an ordered list.</a:t>
            </a:r>
          </a:p>
          <a:p>
            <a:endParaRPr lang="en-PK" dirty="0"/>
          </a:p>
        </p:txBody>
      </p:sp>
      <p:pic>
        <p:nvPicPr>
          <p:cNvPr id="6" name="Picture 5">
            <a:extLst>
              <a:ext uri="{FF2B5EF4-FFF2-40B4-BE49-F238E27FC236}">
                <a16:creationId xmlns:a16="http://schemas.microsoft.com/office/drawing/2014/main" id="{DADC6762-36C7-A4E3-8F08-5683E7A9116F}"/>
              </a:ext>
            </a:extLst>
          </p:cNvPr>
          <p:cNvPicPr>
            <a:picLocks noChangeAspect="1"/>
          </p:cNvPicPr>
          <p:nvPr/>
        </p:nvPicPr>
        <p:blipFill>
          <a:blip r:embed="rId2"/>
          <a:stretch>
            <a:fillRect/>
          </a:stretch>
        </p:blipFill>
        <p:spPr>
          <a:xfrm>
            <a:off x="1982535" y="3349226"/>
            <a:ext cx="7392041" cy="2187130"/>
          </a:xfrm>
          <a:prstGeom prst="rect">
            <a:avLst/>
          </a:prstGeom>
        </p:spPr>
      </p:pic>
    </p:spTree>
    <p:extLst>
      <p:ext uri="{BB962C8B-B14F-4D97-AF65-F5344CB8AC3E}">
        <p14:creationId xmlns:p14="http://schemas.microsoft.com/office/powerpoint/2010/main" val="414559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B72-6C2D-68A0-6136-52765E76F25F}"/>
              </a:ext>
            </a:extLst>
          </p:cNvPr>
          <p:cNvSpPr>
            <a:spLocks noGrp="1"/>
          </p:cNvSpPr>
          <p:nvPr>
            <p:ph type="title"/>
          </p:nvPr>
        </p:nvSpPr>
        <p:spPr/>
        <p:txBody>
          <a:bodyPr/>
          <a:lstStyle/>
          <a:p>
            <a:r>
              <a:rPr lang="en-US" dirty="0"/>
              <a:t>Task List</a:t>
            </a:r>
            <a:endParaRPr lang="en-PK" dirty="0"/>
          </a:p>
        </p:txBody>
      </p:sp>
      <p:sp>
        <p:nvSpPr>
          <p:cNvPr id="3" name="Content Placeholder 2">
            <a:extLst>
              <a:ext uri="{FF2B5EF4-FFF2-40B4-BE49-F238E27FC236}">
                <a16:creationId xmlns:a16="http://schemas.microsoft.com/office/drawing/2014/main" id="{4EEDEBD1-5156-F948-EDD5-52AD617F1430}"/>
              </a:ext>
            </a:extLst>
          </p:cNvPr>
          <p:cNvSpPr>
            <a:spLocks noGrp="1"/>
          </p:cNvSpPr>
          <p:nvPr>
            <p:ph idx="1"/>
          </p:nvPr>
        </p:nvSpPr>
        <p:spPr/>
        <p:txBody>
          <a:bodyPr/>
          <a:lstStyle/>
          <a:p>
            <a:r>
              <a:rPr lang="en-GB" dirty="0"/>
              <a:t>Task lists are lists with items marked as either [ ] or [x] (incomplete or complete).</a:t>
            </a:r>
          </a:p>
          <a:p>
            <a:endParaRPr lang="en-PK" dirty="0"/>
          </a:p>
        </p:txBody>
      </p:sp>
      <p:pic>
        <p:nvPicPr>
          <p:cNvPr id="5" name="Picture 4">
            <a:extLst>
              <a:ext uri="{FF2B5EF4-FFF2-40B4-BE49-F238E27FC236}">
                <a16:creationId xmlns:a16="http://schemas.microsoft.com/office/drawing/2014/main" id="{9E40AAB6-3722-481E-D6DA-D6579587A019}"/>
              </a:ext>
            </a:extLst>
          </p:cNvPr>
          <p:cNvPicPr>
            <a:picLocks noChangeAspect="1"/>
          </p:cNvPicPr>
          <p:nvPr/>
        </p:nvPicPr>
        <p:blipFill>
          <a:blip r:embed="rId2"/>
          <a:stretch>
            <a:fillRect/>
          </a:stretch>
        </p:blipFill>
        <p:spPr>
          <a:xfrm>
            <a:off x="838200" y="2951113"/>
            <a:ext cx="11303101" cy="2100361"/>
          </a:xfrm>
          <a:prstGeom prst="rect">
            <a:avLst/>
          </a:prstGeom>
        </p:spPr>
      </p:pic>
    </p:spTree>
    <p:extLst>
      <p:ext uri="{BB962C8B-B14F-4D97-AF65-F5344CB8AC3E}">
        <p14:creationId xmlns:p14="http://schemas.microsoft.com/office/powerpoint/2010/main" val="323657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C09B-3800-B89A-9661-88A9329F7D3E}"/>
              </a:ext>
            </a:extLst>
          </p:cNvPr>
          <p:cNvSpPr>
            <a:spLocks noGrp="1"/>
          </p:cNvSpPr>
          <p:nvPr>
            <p:ph type="title"/>
          </p:nvPr>
        </p:nvSpPr>
        <p:spPr/>
        <p:txBody>
          <a:bodyPr/>
          <a:lstStyle/>
          <a:p>
            <a:r>
              <a:rPr lang="en-US" dirty="0"/>
              <a:t>(Fenced) Code Block</a:t>
            </a:r>
            <a:endParaRPr lang="en-PK" dirty="0"/>
          </a:p>
        </p:txBody>
      </p:sp>
      <p:sp>
        <p:nvSpPr>
          <p:cNvPr id="3" name="Content Placeholder 2">
            <a:extLst>
              <a:ext uri="{FF2B5EF4-FFF2-40B4-BE49-F238E27FC236}">
                <a16:creationId xmlns:a16="http://schemas.microsoft.com/office/drawing/2014/main" id="{21353A12-7F9E-2A17-C355-3FB3B9E99475}"/>
              </a:ext>
            </a:extLst>
          </p:cNvPr>
          <p:cNvSpPr>
            <a:spLocks noGrp="1"/>
          </p:cNvSpPr>
          <p:nvPr>
            <p:ph idx="1"/>
          </p:nvPr>
        </p:nvSpPr>
        <p:spPr/>
        <p:txBody>
          <a:bodyPr/>
          <a:lstStyle/>
          <a:p>
            <a:r>
              <a:rPr lang="en-GB" dirty="0"/>
              <a:t>Typora only supports fences in GitHub Flavored Markdown, not the original code block style.</a:t>
            </a:r>
          </a:p>
          <a:p>
            <a:r>
              <a:rPr lang="en-GB" dirty="0"/>
              <a:t>Using fences is easy: type ``` and press return. Add an optional language identifier after ``` and Typora runs it through syntax highlighting:</a:t>
            </a:r>
          </a:p>
          <a:p>
            <a:pPr lvl="1"/>
            <a:endParaRPr lang="en-PK" dirty="0"/>
          </a:p>
        </p:txBody>
      </p:sp>
      <p:pic>
        <p:nvPicPr>
          <p:cNvPr id="5" name="Picture 4">
            <a:extLst>
              <a:ext uri="{FF2B5EF4-FFF2-40B4-BE49-F238E27FC236}">
                <a16:creationId xmlns:a16="http://schemas.microsoft.com/office/drawing/2014/main" id="{D5A1AD5F-A38C-6CC5-9E03-10AFFA05FCAE}"/>
              </a:ext>
            </a:extLst>
          </p:cNvPr>
          <p:cNvPicPr>
            <a:picLocks noChangeAspect="1"/>
          </p:cNvPicPr>
          <p:nvPr/>
        </p:nvPicPr>
        <p:blipFill>
          <a:blip r:embed="rId2"/>
          <a:stretch>
            <a:fillRect/>
          </a:stretch>
        </p:blipFill>
        <p:spPr>
          <a:xfrm>
            <a:off x="1863932" y="3873289"/>
            <a:ext cx="8303798" cy="2438611"/>
          </a:xfrm>
          <a:prstGeom prst="rect">
            <a:avLst/>
          </a:prstGeom>
        </p:spPr>
      </p:pic>
    </p:spTree>
    <p:extLst>
      <p:ext uri="{BB962C8B-B14F-4D97-AF65-F5344CB8AC3E}">
        <p14:creationId xmlns:p14="http://schemas.microsoft.com/office/powerpoint/2010/main" val="9988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A05B-6E76-EF0F-5242-542E6A2209B2}"/>
              </a:ext>
            </a:extLst>
          </p:cNvPr>
          <p:cNvSpPr>
            <a:spLocks noGrp="1"/>
          </p:cNvSpPr>
          <p:nvPr>
            <p:ph type="title"/>
          </p:nvPr>
        </p:nvSpPr>
        <p:spPr/>
        <p:txBody>
          <a:bodyPr/>
          <a:lstStyle/>
          <a:p>
            <a:r>
              <a:rPr lang="en-US" dirty="0"/>
              <a:t>Tables</a:t>
            </a:r>
            <a:endParaRPr lang="en-PK" dirty="0"/>
          </a:p>
        </p:txBody>
      </p:sp>
      <p:sp>
        <p:nvSpPr>
          <p:cNvPr id="3" name="Content Placeholder 2">
            <a:extLst>
              <a:ext uri="{FF2B5EF4-FFF2-40B4-BE49-F238E27FC236}">
                <a16:creationId xmlns:a16="http://schemas.microsoft.com/office/drawing/2014/main" id="{40F7A5AC-28E9-0891-EBDF-34161AE29158}"/>
              </a:ext>
            </a:extLst>
          </p:cNvPr>
          <p:cNvSpPr>
            <a:spLocks noGrp="1"/>
          </p:cNvSpPr>
          <p:nvPr>
            <p:ph idx="1"/>
          </p:nvPr>
        </p:nvSpPr>
        <p:spPr/>
        <p:txBody>
          <a:bodyPr>
            <a:normAutofit lnSpcReduction="10000"/>
          </a:bodyPr>
          <a:lstStyle/>
          <a:p>
            <a:pPr algn="just"/>
            <a:r>
              <a:rPr lang="en-GB" dirty="0"/>
              <a:t>Enter </a:t>
            </a:r>
            <a:r>
              <a:rPr lang="en-GB" b="1" dirty="0"/>
              <a:t>| First Header | Second Header | </a:t>
            </a:r>
            <a:r>
              <a:rPr lang="en-GB" dirty="0"/>
              <a:t>and press the return key. This will create a table with two columns.</a:t>
            </a:r>
          </a:p>
          <a:p>
            <a:endParaRPr lang="en-GB" dirty="0"/>
          </a:p>
          <a:p>
            <a:endParaRPr lang="en-US" dirty="0"/>
          </a:p>
          <a:p>
            <a:endParaRPr lang="en-US" dirty="0"/>
          </a:p>
          <a:p>
            <a:pPr algn="just"/>
            <a:r>
              <a:rPr lang="en-US" dirty="0"/>
              <a:t>You can also align the content by adding the colon “:” to the column header.</a:t>
            </a:r>
            <a:r>
              <a:rPr lang="en-GB" dirty="0"/>
              <a:t> </a:t>
            </a:r>
          </a:p>
          <a:p>
            <a:pPr algn="just"/>
            <a:r>
              <a:rPr lang="en-GB" dirty="0"/>
              <a:t>A colon on the left-most side indicates a left-aligned column; a colon on the right-most side indicates a right-aligned column; a colon on both sides indicates a centre-aligned column.</a:t>
            </a:r>
            <a:r>
              <a:rPr lang="en-US" dirty="0"/>
              <a:t>  </a:t>
            </a:r>
          </a:p>
        </p:txBody>
      </p:sp>
      <p:pic>
        <p:nvPicPr>
          <p:cNvPr id="5" name="Picture 4">
            <a:extLst>
              <a:ext uri="{FF2B5EF4-FFF2-40B4-BE49-F238E27FC236}">
                <a16:creationId xmlns:a16="http://schemas.microsoft.com/office/drawing/2014/main" id="{8F72B077-2470-9987-95E7-9E2BCF83D480}"/>
              </a:ext>
            </a:extLst>
          </p:cNvPr>
          <p:cNvPicPr>
            <a:picLocks noChangeAspect="1"/>
          </p:cNvPicPr>
          <p:nvPr/>
        </p:nvPicPr>
        <p:blipFill>
          <a:blip r:embed="rId2"/>
          <a:stretch>
            <a:fillRect/>
          </a:stretch>
        </p:blipFill>
        <p:spPr>
          <a:xfrm>
            <a:off x="1535940" y="2604496"/>
            <a:ext cx="8442947" cy="1395456"/>
          </a:xfrm>
          <a:prstGeom prst="rect">
            <a:avLst/>
          </a:prstGeom>
        </p:spPr>
      </p:pic>
    </p:spTree>
    <p:extLst>
      <p:ext uri="{BB962C8B-B14F-4D97-AF65-F5344CB8AC3E}">
        <p14:creationId xmlns:p14="http://schemas.microsoft.com/office/powerpoint/2010/main" val="34162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593</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Typora Markdown Editor</vt:lpstr>
      <vt:lpstr>Introduction</vt:lpstr>
      <vt:lpstr>Installation</vt:lpstr>
      <vt:lpstr>Editing and Formatting </vt:lpstr>
      <vt:lpstr>Text Formatting</vt:lpstr>
      <vt:lpstr>Lists</vt:lpstr>
      <vt:lpstr>Task List</vt:lpstr>
      <vt:lpstr>(Fenced) Code Block</vt:lpstr>
      <vt:lpstr>Tables</vt:lpstr>
      <vt:lpstr>Links</vt:lpstr>
      <vt:lpstr>Links (Contd. )</vt:lpstr>
      <vt:lpstr>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TYPORA Markdown Editor</dc:title>
  <dc:creator>Muhammad Awais Yousaf Butt</dc:creator>
  <cp:lastModifiedBy>Muhammad Awais Yousaf Butt</cp:lastModifiedBy>
  <cp:revision>4</cp:revision>
  <dcterms:created xsi:type="dcterms:W3CDTF">2024-01-23T11:10:45Z</dcterms:created>
  <dcterms:modified xsi:type="dcterms:W3CDTF">2024-01-23T12:03:25Z</dcterms:modified>
</cp:coreProperties>
</file>