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6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53" y="12139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333" y="1475234"/>
            <a:ext cx="3933479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Inventory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TEAM 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1DB437-651D-C66C-F562-A00A2F5F5E9D}"/>
              </a:ext>
            </a:extLst>
          </p:cNvPr>
          <p:cNvSpPr/>
          <p:nvPr/>
        </p:nvSpPr>
        <p:spPr>
          <a:xfrm>
            <a:off x="0" y="0"/>
            <a:ext cx="12192000" cy="18998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13" y="988908"/>
            <a:ext cx="10058400" cy="14507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9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Optimizing Inventory Management</a:t>
            </a:r>
            <a:br>
              <a:rPr lang="en-US" sz="49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7C5218-0346-15FC-A44B-4DA4C64E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913" y="2370338"/>
            <a:ext cx="10058400" cy="3639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Balancing Stock Levels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An effective inventory system minimizes both excess stock and stock shortages, ensuring smooth operations and customer satisfaction.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Reducing Holding Costs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Strategies aimed at decreasing the cost of holding inventory, which includes warehousing, insurance, and depreciation, driving profitability.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Improving Availability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Ensuring that products are readily available to meet customer demands without delay, thus enhancing the overall customer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02E6C7-F1D4-84E5-E3A3-55C68858EF9E}"/>
              </a:ext>
            </a:extLst>
          </p:cNvPr>
          <p:cNvSpPr/>
          <p:nvPr/>
        </p:nvSpPr>
        <p:spPr>
          <a:xfrm>
            <a:off x="0" y="0"/>
            <a:ext cx="12192000" cy="18998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8F5D-0D14-7E50-B5CE-CE66CFA8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Business Problem Statement</a:t>
            </a:r>
            <a:endParaRPr lang="en-US" sz="4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A8DA-8E9B-C038-B149-C7467215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Company Overview: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Ace Electronics specializes in a wide range of consumer electronics with a commitment to quality and customer service.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Key Issues: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Frequent Stockouts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Overstocking</a:t>
            </a:r>
            <a:endParaRPr lang="en-US" b="1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Inefficient Demand Forecasting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High Holding Costs</a:t>
            </a:r>
          </a:p>
          <a:p>
            <a:pPr marL="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Core Questions: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What strategies will effectively resolve these inventory management challenges and improve overall performance?</a:t>
            </a:r>
          </a:p>
          <a:p>
            <a:pPr marL="0" indent="0">
              <a:buNone/>
            </a:pPr>
            <a:endParaRPr lang="en-US" b="1" dirty="0">
              <a:solidFill>
                <a:srgbClr val="1F2728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F2728"/>
              </a:solidFill>
              <a:effectLst/>
              <a:latin typeface="Roboto" panose="02000000000000000000" pitchFamily="2" charset="0"/>
            </a:endParaRP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489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C06862-FA3D-2116-7BF4-5E34428F5F63}"/>
              </a:ext>
            </a:extLst>
          </p:cNvPr>
          <p:cNvSpPr/>
          <p:nvPr/>
        </p:nvSpPr>
        <p:spPr>
          <a:xfrm>
            <a:off x="0" y="0"/>
            <a:ext cx="12192000" cy="18998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4CF0E-003D-8554-B909-FFB5171A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3445-A424-606D-87AD-BF3108BC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71500" indent="-571500">
              <a:buClr>
                <a:schemeClr val="tx1"/>
              </a:buClr>
              <a:buFont typeface="+mj-lt"/>
              <a:buAutoNum type="romanU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and Cleaning</a:t>
            </a:r>
          </a:p>
          <a:p>
            <a:pPr marL="571500" indent="-571500">
              <a:buClr>
                <a:schemeClr val="tx1"/>
              </a:buClr>
              <a:buFont typeface="+mj-lt"/>
              <a:buAutoNum type="romanU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Structuring and Preprocessing</a:t>
            </a:r>
          </a:p>
          <a:p>
            <a:pPr marL="864108" lvl="1" indent="-571500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new columns using the data given to get more information about the inventory. </a:t>
            </a:r>
          </a:p>
          <a:p>
            <a:pPr marL="864108" lvl="1" indent="-571500">
              <a:buClr>
                <a:schemeClr val="tx1"/>
              </a:buClr>
            </a:pP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Making a column telling product is expired or not.</a:t>
            </a:r>
            <a:endParaRPr lang="en-US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Clr>
                <a:schemeClr val="tx1"/>
              </a:buClr>
              <a:buFont typeface="+mj-lt"/>
              <a:buAutoNum type="romanU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Calculations</a:t>
            </a:r>
          </a:p>
          <a:p>
            <a:pPr marL="864108" lvl="1" indent="-571500">
              <a:buClr>
                <a:schemeClr val="tx1"/>
              </a:buClr>
            </a:pP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Pivot tables to summarize stock by category, rating, and expiry.</a:t>
            </a:r>
            <a:endParaRPr lang="en-US" sz="2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Clr>
                <a:schemeClr val="tx1"/>
              </a:buClr>
              <a:buFont typeface="+mj-lt"/>
              <a:buAutoNum type="romanU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marL="864108" lvl="1" indent="-571500">
              <a:buClr>
                <a:schemeClr val="tx1"/>
              </a:buClr>
            </a:pP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charts to reveal patterns </a:t>
            </a:r>
            <a:endParaRPr lang="en-US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Clr>
                <a:schemeClr val="tx1"/>
              </a:buClr>
              <a:buFont typeface="+mj-lt"/>
              <a:buAutoNum type="romanUcPeriod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 Derivation</a:t>
            </a:r>
          </a:p>
          <a:p>
            <a:pPr marL="864108" lvl="1" indent="-571500">
              <a:buClr>
                <a:schemeClr val="tx1"/>
              </a:buClr>
            </a:pP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visualizations and summary statistics</a:t>
            </a:r>
            <a:endParaRPr lang="en-US" sz="2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FDDB5-F1E0-8120-12AF-2D14C267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5486"/>
            <a:ext cx="12192000" cy="672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E6BC6D-6541-26CF-CF3B-6BE2B4ADB130}"/>
              </a:ext>
            </a:extLst>
          </p:cNvPr>
          <p:cNvSpPr/>
          <p:nvPr/>
        </p:nvSpPr>
        <p:spPr>
          <a:xfrm>
            <a:off x="0" y="0"/>
            <a:ext cx="12192000" cy="18998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B35C-85F0-6CC3-3B97-D075DBAC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138C14-BA14-3F42-FCCA-C71375346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57488"/>
            <a:ext cx="96135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66% of products are expired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major issue with inventory turnover and lifecycle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levels of expired products are consistently high (~65,000)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time, suggesting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old inventory isn’t being liquidated effectively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non-expired products (~37,000)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consistently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expired ones,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risking product availability and lost sales on current-demand items.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 levels are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almost evenly distributed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across product ratings,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low-rated (1 and 2 stars) items making up 40%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inventory.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product categories have a fairly balanced stock distribution across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1–3 years warranty periods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Smartphones showing a spike (9.21%) at 3 years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5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15B4EC-F44E-8524-37B7-63193019EA87}"/>
              </a:ext>
            </a:extLst>
          </p:cNvPr>
          <p:cNvSpPr/>
          <p:nvPr/>
        </p:nvSpPr>
        <p:spPr>
          <a:xfrm>
            <a:off x="0" y="0"/>
            <a:ext cx="12192000" cy="18998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42B4B-E02B-FBA5-3684-E82C6F37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2E13B9-0400-799B-E128-596250802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80489"/>
            <a:ext cx="1012219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clearance of expired &amp; low-rated inventory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targeted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procurement strategy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overstock of slow-moving or depreciating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smart discounting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focus it on aged inventory only, not across the 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product ratings with pricing and procurement decisions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product lifecycle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restocking logic using inventory age and sales velocity.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7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2C1CA1-6765-D08C-CD9E-2D90B1CF51C8}"/>
              </a:ext>
            </a:extLst>
          </p:cNvPr>
          <p:cNvSpPr/>
          <p:nvPr/>
        </p:nvSpPr>
        <p:spPr>
          <a:xfrm>
            <a:off x="0" y="0"/>
            <a:ext cx="12192000" cy="18998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12052-E769-1949-CF3D-ADB43BE6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Key Takeaways and Future Directions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D7BF-4F46-479E-E527-B3947684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Expiry Status Is a Major Concern.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 opportunity to review pricing strategy and enhance differentiation.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 discounting significantly reduces revenue—should be applied only to non-performing/aging stock</a:t>
            </a:r>
            <a:r>
              <a:rPr lang="en-US" sz="2000" dirty="0"/>
              <a:t>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capital is tied in poorly rated inventory; consider markdowns or phasing out such products.</a:t>
            </a:r>
          </a:p>
        </p:txBody>
      </p:sp>
    </p:spTree>
    <p:extLst>
      <p:ext uri="{BB962C8B-B14F-4D97-AF65-F5344CB8AC3E}">
        <p14:creationId xmlns:p14="http://schemas.microsoft.com/office/powerpoint/2010/main" val="39567373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{B99F22C3-9A59-4D0C-95EE-9181A87983EE}tf22712842_win32</Template>
  <TotalTime>87</TotalTime>
  <Words>453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Roboto</vt:lpstr>
      <vt:lpstr>Wingdings</vt:lpstr>
      <vt:lpstr>Custom</vt:lpstr>
      <vt:lpstr>Inventory Management</vt:lpstr>
      <vt:lpstr>Optimizing Inventory Management   </vt:lpstr>
      <vt:lpstr>Business Problem Statement</vt:lpstr>
      <vt:lpstr>Methodology</vt:lpstr>
      <vt:lpstr>PowerPoint Presentation</vt:lpstr>
      <vt:lpstr>Business Insights</vt:lpstr>
      <vt:lpstr>Business Recommendations</vt:lpstr>
      <vt:lpstr>Key Takeaways and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Kritika Jain</dc:creator>
  <cp:lastModifiedBy>Kritika Jain</cp:lastModifiedBy>
  <cp:revision>1</cp:revision>
  <dcterms:created xsi:type="dcterms:W3CDTF">2025-04-11T02:31:26Z</dcterms:created>
  <dcterms:modified xsi:type="dcterms:W3CDTF">2025-04-11T03:59:17Z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