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B3D9F4-B2D9-4C47-812B-183C53AB0E0D}" type="datetimeFigureOut">
              <a:rPr lang="en-US" smtClean="0"/>
              <a:t>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B3D9F4-B2D9-4C47-812B-183C53AB0E0D}"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B3D9F4-B2D9-4C47-812B-183C53AB0E0D}"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B3D9F4-B2D9-4C47-812B-183C53AB0E0D}"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3D9F4-B2D9-4C47-812B-183C53AB0E0D}"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97C683-A190-4FAA-9389-E6A32BE146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B3D9F4-B2D9-4C47-812B-183C53AB0E0D}"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797C683-A190-4FAA-9389-E6A32BE1466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B3D9F4-B2D9-4C47-812B-183C53AB0E0D}" type="datetimeFigureOut">
              <a:rPr lang="en-US" smtClean="0"/>
              <a:t>2/9/2017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797C683-A190-4FAA-9389-E6A32BE1466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Tools/phpmyadmin/url.php?url=http://dev.mysql.com/doc/refman/5.5/en/comparison-operators.html#operator_equal&amp;token=edcb576d407790abcbad4cfd2178dfce" TargetMode="External"/><Relationship Id="rId2" Type="http://schemas.openxmlformats.org/officeDocument/2006/relationships/hyperlink" Target="http://localhost/Tools/phpmyadmin/url.php?url=http://dev.mysql.com/doc/refman/5.5/en/select.html&amp;token=edcb576d407790abcbad4cfd2178df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localhost/Tools/phpmyadmin/sql.php?db=dekanat&amp;table=fenn&amp;sql_query=SELECT*+FROM+fenn+inner+join+exam+on+fenn.%60ID_fenn%60%3Dexam.%60ID_fenn%60%0aORDER+BY+%60exam%60.%60exam_date%60+DESC&amp;session_max_rows=30&amp;token=edcb576d407790abcbad4cfd2178dfce" TargetMode="External"/><Relationship Id="rId3" Type="http://schemas.openxmlformats.org/officeDocument/2006/relationships/hyperlink" Target="http://localhost/Tools/phpmyadmin/url.php?url=http://dev.mysql.com/doc/refman/5.5/en/comparison-operators.html#operator_equal&amp;token=edcb576d407790abcbad4cfd2178dfce" TargetMode="External"/><Relationship Id="rId7" Type="http://schemas.openxmlformats.org/officeDocument/2006/relationships/hyperlink" Target="http://localhost/Tools/phpmyadmin/sql.php?db=dekanat&amp;table=fenn&amp;sql_query=SELECT*+FROM+fenn+inner+join+exam+on+fenn.%60ID_fenn%60%3Dexam.%60ID_fenn%60%0aORDER+BY+%60exam%60.%60ID_Imtahan%60+ASC&amp;session_max_rows=30&amp;token=edcb576d407790abcbad4cfd2178dfce" TargetMode="External"/><Relationship Id="rId2" Type="http://schemas.openxmlformats.org/officeDocument/2006/relationships/hyperlink" Target="http://localhost/Tools/phpmyadmin/url.php?url=http://dev.mysql.com/doc/refman/5.5/en/select.html&amp;token=edcb576d407790abcbad4cfd2178dfce" TargetMode="External"/><Relationship Id="rId1" Type="http://schemas.openxmlformats.org/officeDocument/2006/relationships/slideLayout" Target="../slideLayouts/slideLayout2.xml"/><Relationship Id="rId6" Type="http://schemas.openxmlformats.org/officeDocument/2006/relationships/hyperlink" Target="http://localhost/Tools/phpmyadmin/sql.php?db=dekanat&amp;table=fenn&amp;sql_query=SELECT*+FROM+fenn+inner+join+exam+on+fenn.%60ID_fenn%60%3Dexam.%60ID_fenn%60%0aORDER+BY+%60fenn%60.%60Fennin_saati%60+ASC&amp;session_max_rows=30&amp;token=edcb576d407790abcbad4cfd2178dfce" TargetMode="External"/><Relationship Id="rId11" Type="http://schemas.openxmlformats.org/officeDocument/2006/relationships/hyperlink" Target="http://localhost/Tools/phpmyadmin/sql.php?db=dekanat&amp;table=fenn&amp;sql_query=SELECT*+FROM+fenn+inner+join+exam+on+fenn.%60ID_fenn%60%3Dexam.%60ID_fenn%60%0aORDER+BY+%60exam%60.%60Qiymet%60+ASC&amp;session_max_rows=30&amp;token=edcb576d407790abcbad4cfd2178dfce" TargetMode="External"/><Relationship Id="rId5" Type="http://schemas.openxmlformats.org/officeDocument/2006/relationships/hyperlink" Target="http://localhost/Tools/phpmyadmin/sql.php?db=dekanat&amp;table=fenn&amp;sql_query=SELECT*+FROM+fenn+inner+join+exam+on+fenn.%60ID_fenn%60%3Dexam.%60ID_fenn%60%0aORDER+BY+%60fenn%60.%60Fennin_adi%60+ASC&amp;session_max_rows=30&amp;token=edcb576d407790abcbad4cfd2178dfce" TargetMode="External"/><Relationship Id="rId10" Type="http://schemas.openxmlformats.org/officeDocument/2006/relationships/hyperlink" Target="http://localhost/Tools/phpmyadmin/sql.php?db=dekanat&amp;table=fenn&amp;sql_query=SELECT*+FROM+fenn+inner+join+exam+on+fenn.%60ID_fenn%60%3Dexam.%60ID_fenn%60%0aORDER+BY+%60exam%60.%60ID_Student%60+ASC&amp;session_max_rows=30&amp;token=edcb576d407790abcbad4cfd2178dfce" TargetMode="External"/><Relationship Id="rId4" Type="http://schemas.openxmlformats.org/officeDocument/2006/relationships/hyperlink" Target="http://localhost/Tools/phpmyadmin/sql.php?db=dekanat&amp;table=fenn&amp;sql_query=SELECT*+FROM+fenn+inner+join+exam+on+fenn.%60ID_fenn%60%3Dexam.%60ID_fenn%60%0aORDER+BY+%60fenn%60.%60ID_fenn%60+ASC&amp;session_max_rows=30&amp;token=edcb576d407790abcbad4cfd2178dfce" TargetMode="External"/><Relationship Id="rId9" Type="http://schemas.openxmlformats.org/officeDocument/2006/relationships/hyperlink" Target="http://localhost/Tools/phpmyadmin/sql.php?db=dekanat&amp;table=fenn&amp;sql_query=SELECT*+FROM+fenn+inner+join+exam+on+fenn.%60ID_fenn%60%3Dexam.%60ID_fenn%60%0aORDER+BY+%60exam%60.%60ID_fenn%60+ASC&amp;session_max_rows=30&amp;token=edcb576d407790abcbad4cfd2178df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3643314"/>
            <a:ext cx="7715304" cy="1428760"/>
          </a:xfrm>
        </p:spPr>
        <p:txBody>
          <a:bodyPr>
            <a:normAutofit fontScale="90000"/>
          </a:bodyPr>
          <a:lstStyle/>
          <a:p>
            <a:r>
              <a:rPr lang="az-Latn-AZ" sz="9600" b="1" dirty="0" smtClean="0">
                <a:solidFill>
                  <a:srgbClr val="00B050"/>
                </a:solidFill>
              </a:rPr>
              <a:t>SQL </a:t>
            </a:r>
            <a:r>
              <a:rPr lang="en-US" sz="9600" b="1" dirty="0" smtClean="0">
                <a:solidFill>
                  <a:srgbClr val="00B050"/>
                </a:solidFill>
              </a:rPr>
              <a:t>JO</a:t>
            </a:r>
            <a:r>
              <a:rPr lang="az-Latn-AZ" sz="9600" b="1" dirty="0" smtClean="0">
                <a:solidFill>
                  <a:srgbClr val="00B050"/>
                </a:solidFill>
              </a:rPr>
              <a:t>İNS</a:t>
            </a:r>
            <a:endParaRPr lang="en-US" sz="9600" b="1" dirty="0">
              <a:solidFill>
                <a:srgbClr val="00B050"/>
              </a:solidFill>
            </a:endParaRPr>
          </a:p>
        </p:txBody>
      </p:sp>
      <p:pic>
        <p:nvPicPr>
          <p:cNvPr id="4" name="Picture 3" descr="sql-595x335.jpg"/>
          <p:cNvPicPr>
            <a:picLocks noChangeAspect="1"/>
          </p:cNvPicPr>
          <p:nvPr/>
        </p:nvPicPr>
        <p:blipFill>
          <a:blip r:embed="rId2"/>
          <a:stretch>
            <a:fillRect/>
          </a:stretch>
        </p:blipFill>
        <p:spPr>
          <a:xfrm>
            <a:off x="0" y="0"/>
            <a:ext cx="9144000" cy="30003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19"/>
          <p:cNvPicPr>
            <a:picLocks noGrp="1"/>
          </p:cNvPicPr>
          <p:nvPr>
            <p:ph idx="1"/>
          </p:nvPr>
        </p:nvPicPr>
        <p:blipFill>
          <a:blip r:embed="rId2" cstate="print"/>
          <a:srcRect l="9241" t="27867" r="46201" b="25516"/>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az-Latn-AZ" sz="5400" b="1" dirty="0" smtClean="0">
                <a:solidFill>
                  <a:schemeClr val="accent6"/>
                </a:solidFill>
              </a:rPr>
              <a:t>Cədvəllərin xarici birləşməsi</a:t>
            </a:r>
            <a:endParaRPr lang="en-US" sz="5400" dirty="0">
              <a:solidFill>
                <a:schemeClr val="accent6"/>
              </a:solidFill>
            </a:endParaRPr>
          </a:p>
        </p:txBody>
      </p:sp>
      <p:sp>
        <p:nvSpPr>
          <p:cNvPr id="3" name="Content Placeholder 2"/>
          <p:cNvSpPr>
            <a:spLocks noGrp="1"/>
          </p:cNvSpPr>
          <p:nvPr>
            <p:ph idx="1"/>
          </p:nvPr>
        </p:nvSpPr>
        <p:spPr>
          <a:xfrm>
            <a:off x="285720" y="1935480"/>
            <a:ext cx="8401080" cy="3922412"/>
          </a:xfrm>
        </p:spPr>
        <p:txBody>
          <a:bodyPr>
            <a:normAutofit lnSpcReduction="10000"/>
          </a:bodyPr>
          <a:lstStyle/>
          <a:p>
            <a:pPr>
              <a:buNone/>
            </a:pPr>
            <a:r>
              <a:rPr lang="az-Latn-AZ" dirty="0" smtClean="0"/>
              <a:t>Xarici birləşmənin üç növü mövcuddur:</a:t>
            </a:r>
            <a:endParaRPr lang="en-US" dirty="0" smtClean="0"/>
          </a:p>
          <a:p>
            <a:pPr lvl="0"/>
            <a:r>
              <a:rPr lang="az-Latn-AZ" dirty="0" smtClean="0"/>
              <a:t>Sol xarici birləşmə, LEFT OUTER JOİN – nəticəvi cədvəldə OUTER JOİN operatorundan solda yazılan cədvəlin bütün yazıları əks olunur;</a:t>
            </a:r>
            <a:endParaRPr lang="en-US" dirty="0" smtClean="0"/>
          </a:p>
          <a:p>
            <a:pPr lvl="0"/>
            <a:r>
              <a:rPr lang="az-Latn-AZ" dirty="0" smtClean="0"/>
              <a:t>Sağ xarici birləşmə, RİGHT OUTER JOİN – nəticəvi cədvələ OUTER JOİN operatorundan sağda yazılan cədvəlin bütün yazıları əks olunur;</a:t>
            </a:r>
            <a:endParaRPr lang="en-US" dirty="0" smtClean="0"/>
          </a:p>
          <a:p>
            <a:r>
              <a:rPr lang="en-US" dirty="0" smtClean="0"/>
              <a:t>Tam </a:t>
            </a:r>
            <a:r>
              <a:rPr lang="en-US" dirty="0" err="1" smtClean="0"/>
              <a:t>xarici</a:t>
            </a:r>
            <a:r>
              <a:rPr lang="en-US" dirty="0" smtClean="0"/>
              <a:t> </a:t>
            </a:r>
            <a:r>
              <a:rPr lang="en-US" dirty="0" err="1" smtClean="0"/>
              <a:t>birləşmə</a:t>
            </a:r>
            <a:r>
              <a:rPr lang="en-US" dirty="0" smtClean="0"/>
              <a:t>, FULL OUTER JOİN – </a:t>
            </a:r>
            <a:r>
              <a:rPr lang="en-US" dirty="0" err="1" smtClean="0"/>
              <a:t>nəticəvi</a:t>
            </a:r>
            <a:r>
              <a:rPr lang="en-US" dirty="0" smtClean="0"/>
              <a:t> </a:t>
            </a:r>
            <a:r>
              <a:rPr lang="en-US" dirty="0" err="1" smtClean="0"/>
              <a:t>cədvələ</a:t>
            </a:r>
            <a:r>
              <a:rPr lang="en-US" dirty="0" smtClean="0"/>
              <a:t>  </a:t>
            </a:r>
            <a:r>
              <a:rPr lang="en-US" dirty="0" err="1" smtClean="0"/>
              <a:t>həm</a:t>
            </a:r>
            <a:r>
              <a:rPr lang="en-US" dirty="0" smtClean="0"/>
              <a:t> sol, </a:t>
            </a:r>
            <a:r>
              <a:rPr lang="en-US" dirty="0" err="1" smtClean="0"/>
              <a:t>həm</a:t>
            </a:r>
            <a:r>
              <a:rPr lang="en-US" dirty="0" smtClean="0"/>
              <a:t> </a:t>
            </a:r>
            <a:r>
              <a:rPr lang="en-US" dirty="0" err="1" smtClean="0"/>
              <a:t>də</a:t>
            </a:r>
            <a:r>
              <a:rPr lang="en-US" dirty="0" smtClean="0"/>
              <a:t> </a:t>
            </a:r>
            <a:r>
              <a:rPr lang="en-US" dirty="0" err="1" smtClean="0"/>
              <a:t>sağ</a:t>
            </a:r>
            <a:r>
              <a:rPr lang="en-US" dirty="0" smtClean="0"/>
              <a:t> </a:t>
            </a:r>
            <a:r>
              <a:rPr lang="en-US" dirty="0" err="1" smtClean="0"/>
              <a:t>cədvəllərin</a:t>
            </a:r>
            <a:r>
              <a:rPr lang="en-US" dirty="0" smtClean="0"/>
              <a:t> </a:t>
            </a:r>
            <a:r>
              <a:rPr lang="en-US" dirty="0" err="1" smtClean="0"/>
              <a:t>bütün</a:t>
            </a:r>
            <a:r>
              <a:rPr lang="en-US" dirty="0" smtClean="0"/>
              <a:t> </a:t>
            </a:r>
            <a:r>
              <a:rPr lang="en-US" dirty="0" err="1" smtClean="0"/>
              <a:t>yazıları</a:t>
            </a:r>
            <a:r>
              <a:rPr lang="en-US" dirty="0" smtClean="0"/>
              <a:t> </a:t>
            </a:r>
            <a:r>
              <a:rPr lang="en-US" dirty="0" err="1" smtClean="0"/>
              <a:t>daxil</a:t>
            </a:r>
            <a:r>
              <a:rPr lang="en-US" dirty="0" smtClean="0"/>
              <a:t> </a:t>
            </a:r>
            <a:r>
              <a:rPr lang="en-US" dirty="0" err="1" smtClean="0"/>
              <a:t>edilir</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az-Latn-AZ" dirty="0" smtClean="0"/>
              <a:t>Xarici birləşmədə seçim şərti WHERE operatorunda deyil, OUTER JOİN operandının ON sözündən sonra yazılır. Xarici birləşmə üçün SELECT operatorunun sintaksisi belədir:</a:t>
            </a:r>
            <a:endParaRPr lang="en-US" dirty="0" smtClean="0"/>
          </a:p>
          <a:p>
            <a:pPr>
              <a:buNone/>
            </a:pPr>
            <a:r>
              <a:rPr lang="az-Latn-AZ" dirty="0" smtClean="0">
                <a:solidFill>
                  <a:srgbClr val="FF0000"/>
                </a:solidFill>
              </a:rPr>
              <a:t>SELECT &lt;cədvəl1&gt;.&lt;sahə1&gt;,&lt;cədvəl2&gt;.&lt;sahə2&gt;...</a:t>
            </a:r>
            <a:endParaRPr lang="en-US" dirty="0" smtClean="0">
              <a:solidFill>
                <a:srgbClr val="FF0000"/>
              </a:solidFill>
            </a:endParaRPr>
          </a:p>
          <a:p>
            <a:pPr>
              <a:buNone/>
            </a:pPr>
            <a:r>
              <a:rPr lang="az-Latn-AZ" dirty="0" smtClean="0">
                <a:solidFill>
                  <a:srgbClr val="FF0000"/>
                </a:solidFill>
              </a:rPr>
              <a:t>FROM &lt;cədvəl1&gt; LEFT|RİGHT|FULL OUTER JOİN  &lt;cədvəl2&gt;</a:t>
            </a:r>
            <a:endParaRPr lang="en-US" dirty="0" smtClean="0">
              <a:solidFill>
                <a:srgbClr val="FF0000"/>
              </a:solidFill>
            </a:endParaRPr>
          </a:p>
          <a:p>
            <a:pPr>
              <a:buNone/>
            </a:pPr>
            <a:r>
              <a:rPr lang="az-Latn-AZ" dirty="0" smtClean="0">
                <a:solidFill>
                  <a:srgbClr val="FF0000"/>
                </a:solidFill>
              </a:rPr>
              <a:t>ON  &lt;şərt&gt;</a:t>
            </a:r>
            <a:endParaRPr lang="en-US" dirty="0" smtClean="0">
              <a:solidFill>
                <a:srgbClr val="FF0000"/>
              </a:solidFill>
            </a:endParaRPr>
          </a:p>
          <a:p>
            <a:pPr>
              <a:buNone/>
            </a:pPr>
            <a:r>
              <a:rPr lang="az-Latn-AZ" dirty="0" smtClean="0">
                <a:solidFill>
                  <a:srgbClr val="FF0000"/>
                </a:solidFill>
              </a:rPr>
              <a:t>[LEFT|RİGHT|FULL OUTER JOİN  &lt;cədvəl3&gt;</a:t>
            </a:r>
            <a:endParaRPr lang="en-US" dirty="0" smtClean="0">
              <a:solidFill>
                <a:srgbClr val="FF0000"/>
              </a:solidFill>
            </a:endParaRPr>
          </a:p>
          <a:p>
            <a:pPr>
              <a:buNone/>
            </a:pPr>
            <a:r>
              <a:rPr lang="en-US" dirty="0" smtClean="0">
                <a:solidFill>
                  <a:srgbClr val="FF0000"/>
                </a:solidFill>
              </a:rPr>
              <a:t>ON  &lt;</a:t>
            </a:r>
            <a:r>
              <a:rPr lang="en-US" dirty="0" err="1" smtClean="0">
                <a:solidFill>
                  <a:srgbClr val="FF0000"/>
                </a:solidFill>
              </a:rPr>
              <a:t>şərt</a:t>
            </a:r>
            <a:r>
              <a:rPr lang="en-US" dirty="0" smtClean="0">
                <a:solidFill>
                  <a:srgbClr val="FF0000"/>
                </a:solidFill>
              </a:rPr>
              <a:t>&gt;...];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a:bodyPr>
          <a:lstStyle/>
          <a:p>
            <a:r>
              <a:rPr lang="az-Latn-AZ" dirty="0" smtClean="0"/>
              <a:t>               </a:t>
            </a:r>
            <a:r>
              <a:rPr lang="az-Latn-AZ" b="1" dirty="0" smtClean="0">
                <a:solidFill>
                  <a:srgbClr val="7030A0"/>
                </a:solidFill>
              </a:rPr>
              <a:t>LEFT JOİN</a:t>
            </a:r>
            <a:endParaRPr lang="en-US" b="1" dirty="0">
              <a:solidFill>
                <a:srgbClr val="7030A0"/>
              </a:solidFill>
            </a:endParaRPr>
          </a:p>
        </p:txBody>
      </p:sp>
      <p:pic>
        <p:nvPicPr>
          <p:cNvPr id="4" name="Рисунок 4" descr="left outer join mysql"/>
          <p:cNvPicPr>
            <a:picLocks noGrp="1"/>
          </p:cNvPicPr>
          <p:nvPr>
            <p:ph idx="1"/>
          </p:nvPr>
        </p:nvPicPr>
        <p:blipFill>
          <a:blip r:embed="rId2" cstate="print"/>
          <a:srcRect/>
          <a:stretch>
            <a:fillRect/>
          </a:stretch>
        </p:blipFill>
        <p:spPr bwMode="auto">
          <a:xfrm>
            <a:off x="642910" y="2285992"/>
            <a:ext cx="7858180"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b="1" dirty="0" smtClean="0"/>
              <a:t>SQL LEFT JOIN </a:t>
            </a:r>
            <a:r>
              <a:rPr lang="az-Latn-AZ" b="1" dirty="0" smtClean="0"/>
              <a:t>sintaks</a:t>
            </a:r>
            <a:r>
              <a:rPr lang="az-Latn-AZ" dirty="0" smtClean="0"/>
              <a:t>isi</a:t>
            </a:r>
            <a:r>
              <a:rPr lang="en-US" dirty="0" smtClean="0"/>
              <a:t>:</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SELECT</a:t>
            </a:r>
          </a:p>
          <a:p>
            <a:pPr>
              <a:buNone/>
            </a:pPr>
            <a:r>
              <a:rPr lang="en-US" dirty="0" err="1" smtClean="0">
                <a:solidFill>
                  <a:srgbClr val="FF0000"/>
                </a:solidFill>
              </a:rPr>
              <a:t>column_names</a:t>
            </a:r>
            <a:r>
              <a:rPr lang="en-US" dirty="0" smtClean="0">
                <a:solidFill>
                  <a:srgbClr val="FF0000"/>
                </a:solidFill>
              </a:rPr>
              <a:t> [,... n]</a:t>
            </a:r>
          </a:p>
          <a:p>
            <a:pPr>
              <a:buNone/>
            </a:pPr>
            <a:r>
              <a:rPr lang="en-US" dirty="0" smtClean="0">
                <a:solidFill>
                  <a:srgbClr val="FF0000"/>
                </a:solidFill>
              </a:rPr>
              <a:t>FROM</a:t>
            </a:r>
          </a:p>
          <a:p>
            <a:pPr>
              <a:buNone/>
            </a:pPr>
            <a:r>
              <a:rPr lang="en-US" dirty="0" smtClean="0">
                <a:solidFill>
                  <a:srgbClr val="FF0000"/>
                </a:solidFill>
              </a:rPr>
              <a:t>    Table_1 LEFT JOIN Table_2</a:t>
            </a:r>
          </a:p>
          <a:p>
            <a:pPr>
              <a:buNone/>
            </a:pPr>
            <a:r>
              <a:rPr lang="en-US" dirty="0" smtClean="0">
                <a:solidFill>
                  <a:srgbClr val="FF0000"/>
                </a:solidFill>
              </a:rPr>
              <a:t>ON condition</a:t>
            </a:r>
          </a:p>
          <a:p>
            <a:pPr>
              <a:buNone/>
            </a:pP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LEFT OUTER JOIN </a:t>
            </a:r>
            <a:r>
              <a:rPr lang="en-US" dirty="0" err="1" smtClean="0">
                <a:solidFill>
                  <a:srgbClr val="FF0000"/>
                </a:solidFill>
              </a:rPr>
              <a:t>tableB</a:t>
            </a:r>
            <a:r>
              <a:rPr lang="en-US" dirty="0" smtClean="0">
                <a:solidFill>
                  <a:srgbClr val="FF0000"/>
                </a:solidFill>
              </a:rPr>
              <a:t> ON tableA.name = tableB.name</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Left </a:t>
            </a:r>
            <a:r>
              <a:rPr lang="az-Latn-AZ" dirty="0" err="1" smtClean="0"/>
              <a:t>j</a:t>
            </a:r>
            <a:r>
              <a:rPr lang="en-US" dirty="0" err="1" smtClean="0"/>
              <a:t>oin</a:t>
            </a:r>
            <a:r>
              <a:rPr lang="en-US" dirty="0" smtClean="0"/>
              <a:t> </a:t>
            </a:r>
            <a:r>
              <a:rPr lang="en-US" dirty="0" err="1" smtClean="0"/>
              <a:t>operatoru</a:t>
            </a:r>
            <a:r>
              <a:rPr lang="en-US" dirty="0" smtClean="0"/>
              <a:t> </a:t>
            </a:r>
            <a:r>
              <a:rPr lang="en-US" dirty="0" err="1" smtClean="0"/>
              <a:t>ilə</a:t>
            </a:r>
            <a:r>
              <a:rPr lang="en-US" dirty="0" smtClean="0"/>
              <a:t> </a:t>
            </a:r>
            <a:r>
              <a:rPr lang="en-US" dirty="0" err="1" smtClean="0"/>
              <a:t>işləyən</a:t>
            </a:r>
            <a:r>
              <a:rPr lang="en-US" dirty="0" smtClean="0"/>
              <a:t> </a:t>
            </a:r>
            <a:r>
              <a:rPr lang="en-US" dirty="0" err="1" smtClean="0"/>
              <a:t>zaman</a:t>
            </a:r>
            <a:r>
              <a:rPr lang="en-US" dirty="0" smtClean="0"/>
              <a:t> </a:t>
            </a:r>
            <a:r>
              <a:rPr lang="en-US" dirty="0" err="1" smtClean="0"/>
              <a:t>birinci</a:t>
            </a:r>
            <a:r>
              <a:rPr lang="en-US" dirty="0" smtClean="0"/>
              <a:t> </a:t>
            </a:r>
            <a:r>
              <a:rPr lang="en-US" dirty="0" err="1" smtClean="0"/>
              <a:t>seçilən</a:t>
            </a:r>
            <a:r>
              <a:rPr lang="en-US" dirty="0" smtClean="0"/>
              <a:t> </a:t>
            </a:r>
            <a:r>
              <a:rPr lang="en-US" dirty="0" err="1" smtClean="0"/>
              <a:t>cədvəl</a:t>
            </a:r>
            <a:r>
              <a:rPr lang="en-US" dirty="0" smtClean="0"/>
              <a:t> sol </a:t>
            </a:r>
            <a:r>
              <a:rPr lang="en-US" dirty="0" err="1" smtClean="0"/>
              <a:t>cədvəl</a:t>
            </a:r>
            <a:r>
              <a:rPr lang="en-US" dirty="0" smtClean="0"/>
              <a:t> </a:t>
            </a:r>
            <a:r>
              <a:rPr lang="en-US" dirty="0" err="1" smtClean="0"/>
              <a:t>olur</a:t>
            </a:r>
            <a:r>
              <a:rPr lang="en-US" dirty="0" smtClean="0"/>
              <a:t> </a:t>
            </a:r>
            <a:r>
              <a:rPr lang="en-US" dirty="0" err="1" smtClean="0"/>
              <a:t>bundan</a:t>
            </a:r>
            <a:r>
              <a:rPr lang="en-US" dirty="0" smtClean="0"/>
              <a:t> </a:t>
            </a:r>
            <a:r>
              <a:rPr lang="en-US" dirty="0" err="1" smtClean="0"/>
              <a:t>sonr</a:t>
            </a:r>
            <a:r>
              <a:rPr lang="az-Latn-AZ" dirty="0" smtClean="0"/>
              <a:t>a</a:t>
            </a:r>
            <a:r>
              <a:rPr lang="en-US" dirty="0" smtClean="0"/>
              <a:t> </a:t>
            </a:r>
            <a:r>
              <a:rPr lang="en-US" dirty="0" err="1" smtClean="0"/>
              <a:t>gələn</a:t>
            </a:r>
            <a:r>
              <a:rPr lang="en-US" dirty="0" smtClean="0"/>
              <a:t> </a:t>
            </a:r>
            <a:r>
              <a:rPr lang="en-US" dirty="0" err="1" smtClean="0"/>
              <a:t>ixtiyari</a:t>
            </a:r>
            <a:r>
              <a:rPr lang="en-US" dirty="0" smtClean="0"/>
              <a:t> </a:t>
            </a:r>
            <a:r>
              <a:rPr lang="en-US" dirty="0" err="1" smtClean="0"/>
              <a:t>cədvəl</a:t>
            </a:r>
            <a:r>
              <a:rPr lang="en-US" dirty="0" smtClean="0"/>
              <a:t> </a:t>
            </a:r>
            <a:r>
              <a:rPr lang="en-US" dirty="0" err="1" smtClean="0"/>
              <a:t>isə</a:t>
            </a:r>
            <a:r>
              <a:rPr lang="en-US" dirty="0" smtClean="0"/>
              <a:t> </a:t>
            </a:r>
            <a:r>
              <a:rPr lang="en-US" dirty="0" err="1" smtClean="0"/>
              <a:t>sağ</a:t>
            </a:r>
            <a:r>
              <a:rPr lang="en-US" dirty="0" smtClean="0"/>
              <a:t> </a:t>
            </a:r>
            <a:r>
              <a:rPr lang="en-US" dirty="0" err="1" smtClean="0"/>
              <a:t>cədvəl</a:t>
            </a:r>
            <a:r>
              <a:rPr lang="en-US" dirty="0" smtClean="0"/>
              <a:t> </a:t>
            </a:r>
            <a:r>
              <a:rPr lang="en-US" dirty="0" err="1" smtClean="0"/>
              <a:t>olur</a:t>
            </a:r>
            <a:r>
              <a:rPr lang="en-US" dirty="0" smtClean="0"/>
              <a:t>. Bu </a:t>
            </a:r>
            <a:r>
              <a:rPr lang="en-US" dirty="0" err="1" smtClean="0"/>
              <a:t>operatorla</a:t>
            </a:r>
            <a:r>
              <a:rPr lang="en-US" dirty="0" smtClean="0"/>
              <a:t> </a:t>
            </a:r>
            <a:r>
              <a:rPr lang="en-US" dirty="0" err="1" smtClean="0"/>
              <a:t>birləşmə</a:t>
            </a:r>
            <a:r>
              <a:rPr lang="en-US" dirty="0" smtClean="0"/>
              <a:t> </a:t>
            </a:r>
            <a:r>
              <a:rPr lang="en-US" dirty="0" err="1" smtClean="0"/>
              <a:t>zamanı</a:t>
            </a:r>
            <a:r>
              <a:rPr lang="en-US" dirty="0" smtClean="0"/>
              <a:t> sol </a:t>
            </a:r>
            <a:r>
              <a:rPr lang="en-US" dirty="0" err="1" smtClean="0"/>
              <a:t>cədvəlin</a:t>
            </a:r>
            <a:r>
              <a:rPr lang="en-US" dirty="0" smtClean="0"/>
              <a:t> </a:t>
            </a:r>
            <a:r>
              <a:rPr lang="en-US" dirty="0" err="1" smtClean="0"/>
              <a:t>bütün</a:t>
            </a:r>
            <a:r>
              <a:rPr lang="en-US" dirty="0" smtClean="0"/>
              <a:t> </a:t>
            </a:r>
            <a:r>
              <a:rPr lang="en-US" dirty="0" err="1" smtClean="0"/>
              <a:t>verilənləri</a:t>
            </a:r>
            <a:r>
              <a:rPr lang="en-US" dirty="0" smtClean="0"/>
              <a:t>, </a:t>
            </a:r>
            <a:r>
              <a:rPr lang="en-US" dirty="0" err="1" smtClean="0"/>
              <a:t>sağ</a:t>
            </a:r>
            <a:r>
              <a:rPr lang="en-US" dirty="0" smtClean="0"/>
              <a:t> </a:t>
            </a:r>
            <a:r>
              <a:rPr lang="en-US" dirty="0" err="1" smtClean="0"/>
              <a:t>cədvəlin</a:t>
            </a:r>
            <a:r>
              <a:rPr lang="en-US" dirty="0" smtClean="0"/>
              <a:t> </a:t>
            </a:r>
            <a:r>
              <a:rPr lang="en-US" dirty="0" err="1" smtClean="0"/>
              <a:t>isə</a:t>
            </a:r>
            <a:r>
              <a:rPr lang="en-US" dirty="0" smtClean="0"/>
              <a:t> </a:t>
            </a:r>
            <a:r>
              <a:rPr lang="en-US" dirty="0" err="1" smtClean="0"/>
              <a:t>qoyulmuş</a:t>
            </a:r>
            <a:r>
              <a:rPr lang="en-US" dirty="0" smtClean="0"/>
              <a:t> </a:t>
            </a:r>
            <a:r>
              <a:rPr lang="en-US" dirty="0" err="1" smtClean="0"/>
              <a:t>şərti</a:t>
            </a:r>
            <a:r>
              <a:rPr lang="en-US" dirty="0" smtClean="0"/>
              <a:t> </a:t>
            </a:r>
            <a:r>
              <a:rPr lang="en-US" dirty="0" err="1" smtClean="0"/>
              <a:t>ödəyən</a:t>
            </a:r>
            <a:r>
              <a:rPr lang="en-US" dirty="0" smtClean="0"/>
              <a:t> </a:t>
            </a:r>
            <a:r>
              <a:rPr lang="en-US" dirty="0" err="1" smtClean="0"/>
              <a:t>verilənləri</a:t>
            </a:r>
            <a:r>
              <a:rPr lang="en-US" dirty="0" smtClean="0"/>
              <a:t> </a:t>
            </a:r>
            <a:r>
              <a:rPr lang="en-US" dirty="0" err="1" smtClean="0"/>
              <a:t>seçilir</a:t>
            </a:r>
            <a:r>
              <a:rPr lang="en-US" dirty="0" smtClean="0"/>
              <a:t>. </a:t>
            </a:r>
          </a:p>
          <a:p>
            <a:pPr>
              <a:buNone/>
            </a:pPr>
            <a:r>
              <a:rPr lang="en-US" dirty="0" smtClean="0"/>
              <a:t> </a:t>
            </a:r>
          </a:p>
          <a:p>
            <a:pPr>
              <a:buNone/>
            </a:pPr>
            <a:r>
              <a:rPr lang="en-US" dirty="0" smtClean="0">
                <a:solidFill>
                  <a:srgbClr val="FF0000"/>
                </a:solidFill>
              </a:rPr>
              <a:t>SELEC</a:t>
            </a:r>
            <a:r>
              <a:rPr lang="az-Latn-AZ" dirty="0" smtClean="0">
                <a:solidFill>
                  <a:srgbClr val="FF0000"/>
                </a:solidFill>
              </a:rPr>
              <a:t>T</a:t>
            </a:r>
            <a:r>
              <a:rPr lang="en-US" dirty="0" smtClean="0">
                <a:solidFill>
                  <a:srgbClr val="FF0000"/>
                </a:solidFill>
              </a:rPr>
              <a:t> * </a:t>
            </a:r>
            <a:br>
              <a:rPr lang="en-US" dirty="0" smtClean="0">
                <a:solidFill>
                  <a:srgbClr val="FF0000"/>
                </a:solidFill>
              </a:rPr>
            </a:br>
            <a:r>
              <a:rPr lang="en-US" dirty="0" smtClean="0">
                <a:solidFill>
                  <a:srgbClr val="FF0000"/>
                </a:solidFill>
              </a:rPr>
              <a:t>FROM exam</a:t>
            </a:r>
            <a:br>
              <a:rPr lang="en-US" dirty="0" smtClean="0">
                <a:solidFill>
                  <a:srgbClr val="FF0000"/>
                </a:solidFill>
              </a:rPr>
            </a:br>
            <a:r>
              <a:rPr lang="en-US" dirty="0" smtClean="0">
                <a:solidFill>
                  <a:srgbClr val="FF0000"/>
                </a:solidFill>
              </a:rPr>
              <a:t>LEF</a:t>
            </a:r>
            <a:r>
              <a:rPr lang="az-Latn-AZ" dirty="0" smtClean="0">
                <a:solidFill>
                  <a:srgbClr val="FF0000"/>
                </a:solidFill>
              </a:rPr>
              <a:t>T</a:t>
            </a:r>
            <a:r>
              <a:rPr lang="en-US" dirty="0" smtClean="0">
                <a:solidFill>
                  <a:srgbClr val="FF0000"/>
                </a:solidFill>
              </a:rPr>
              <a:t> JOIN </a:t>
            </a:r>
            <a:r>
              <a:rPr lang="en-US" dirty="0" err="1" smtClean="0">
                <a:solidFill>
                  <a:srgbClr val="FF0000"/>
                </a:solidFill>
              </a:rPr>
              <a:t>fenn</a:t>
            </a:r>
            <a:r>
              <a:rPr lang="en-US" dirty="0" smtClean="0">
                <a:solidFill>
                  <a:srgbClr val="FF0000"/>
                </a:solidFill>
              </a:rPr>
              <a:t> ON </a:t>
            </a:r>
            <a:r>
              <a:rPr lang="en-US" dirty="0" err="1" smtClean="0">
                <a:solidFill>
                  <a:srgbClr val="FF0000"/>
                </a:solidFill>
              </a:rPr>
              <a:t>fenn.`ID_fenn</a:t>
            </a:r>
            <a:r>
              <a:rPr lang="en-US" dirty="0" smtClean="0">
                <a:solidFill>
                  <a:srgbClr val="FF0000"/>
                </a:solidFill>
              </a:rPr>
              <a:t>` = </a:t>
            </a:r>
            <a:r>
              <a:rPr lang="en-US" dirty="0" err="1" smtClean="0">
                <a:solidFill>
                  <a:srgbClr val="FF0000"/>
                </a:solidFill>
              </a:rPr>
              <a:t>exam.`ID_fenn</a:t>
            </a: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1"/>
          <p:cNvPicPr>
            <a:picLocks noGrp="1"/>
          </p:cNvPicPr>
          <p:nvPr>
            <p:ph idx="1"/>
          </p:nvPr>
        </p:nvPicPr>
        <p:blipFill>
          <a:blip r:embed="rId2" cstate="print"/>
          <a:srcRect l="5569" t="27852" r="42915" b="15068"/>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347046"/>
          </a:xfrm>
        </p:spPr>
        <p:txBody>
          <a:bodyPr>
            <a:normAutofit fontScale="90000"/>
          </a:bodyPr>
          <a:lstStyle/>
          <a:p>
            <a:r>
              <a:rPr lang="en-US" dirty="0" smtClean="0"/>
              <a:t/>
            </a:r>
            <a:br>
              <a:rPr lang="en-US" dirty="0" smtClean="0"/>
            </a:br>
            <a:r>
              <a:rPr lang="az-Latn-AZ" dirty="0" smtClean="0"/>
              <a:t>                   </a:t>
            </a:r>
            <a:r>
              <a:rPr lang="az-Latn-AZ" b="1" dirty="0" smtClean="0"/>
              <a:t>RİGHT JOİN</a:t>
            </a:r>
            <a:endParaRPr lang="en-US" b="1" dirty="0"/>
          </a:p>
        </p:txBody>
      </p:sp>
      <p:pic>
        <p:nvPicPr>
          <p:cNvPr id="4" name="Рисунок 15" descr="right outer join mysql is null"/>
          <p:cNvPicPr>
            <a:picLocks noGrp="1"/>
          </p:cNvPicPr>
          <p:nvPr>
            <p:ph idx="1"/>
          </p:nvPr>
        </p:nvPicPr>
        <p:blipFill>
          <a:blip r:embed="rId2" cstate="print"/>
          <a:srcRect/>
          <a:stretch>
            <a:fillRect/>
          </a:stretch>
        </p:blipFill>
        <p:spPr bwMode="auto">
          <a:xfrm>
            <a:off x="428596" y="2214554"/>
            <a:ext cx="8501122"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418484"/>
          </a:xfrm>
        </p:spPr>
        <p:txBody>
          <a:bodyPr>
            <a:normAutofit fontScale="90000"/>
          </a:bodyPr>
          <a:lstStyle/>
          <a:p>
            <a:r>
              <a:rPr lang="az-Latn-AZ" dirty="0" smtClean="0"/>
              <a:t/>
            </a:r>
            <a:br>
              <a:rPr lang="az-Latn-AZ" dirty="0" smtClean="0"/>
            </a:br>
            <a:r>
              <a:rPr lang="en-US" b="1" dirty="0" smtClean="0"/>
              <a:t>SQL RIGHT JOIN-in </a:t>
            </a:r>
            <a:r>
              <a:rPr lang="en-US" b="1" dirty="0" err="1" smtClean="0"/>
              <a:t>sintaksisi</a:t>
            </a:r>
            <a:r>
              <a:rPr lang="en-US" b="1" dirty="0" smtClean="0"/>
              <a:t> </a:t>
            </a:r>
            <a:r>
              <a:rPr lang="az-Latn-AZ" b="1" dirty="0" smtClean="0"/>
              <a:t>:</a:t>
            </a: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00B050"/>
                </a:solidFill>
              </a:rPr>
              <a:t>SELECT</a:t>
            </a:r>
          </a:p>
          <a:p>
            <a:pPr>
              <a:buNone/>
            </a:pPr>
            <a:r>
              <a:rPr lang="en-US" dirty="0" smtClean="0">
                <a:solidFill>
                  <a:srgbClr val="00B050"/>
                </a:solidFill>
              </a:rPr>
              <a:t>   </a:t>
            </a:r>
            <a:r>
              <a:rPr lang="en-US" dirty="0" err="1" smtClean="0">
                <a:solidFill>
                  <a:srgbClr val="00B050"/>
                </a:solidFill>
              </a:rPr>
              <a:t>column_names</a:t>
            </a:r>
            <a:r>
              <a:rPr lang="en-US" dirty="0" smtClean="0">
                <a:solidFill>
                  <a:srgbClr val="00B050"/>
                </a:solidFill>
              </a:rPr>
              <a:t> [,... n]</a:t>
            </a:r>
          </a:p>
          <a:p>
            <a:pPr>
              <a:buNone/>
            </a:pPr>
            <a:r>
              <a:rPr lang="en-US" dirty="0" smtClean="0">
                <a:solidFill>
                  <a:srgbClr val="00B050"/>
                </a:solidFill>
              </a:rPr>
              <a:t>FROM</a:t>
            </a:r>
          </a:p>
          <a:p>
            <a:pPr>
              <a:buNone/>
            </a:pPr>
            <a:r>
              <a:rPr lang="en-US" dirty="0" smtClean="0">
                <a:solidFill>
                  <a:srgbClr val="00B050"/>
                </a:solidFill>
              </a:rPr>
              <a:t>   Table_1 RIGHT JOIN Table_2 ON condition</a:t>
            </a:r>
          </a:p>
          <a:p>
            <a:endParaRPr lang="az-Latn-AZ" dirty="0" smtClean="0">
              <a:solidFill>
                <a:srgbClr val="00B050"/>
              </a:solidFill>
            </a:endParaRPr>
          </a:p>
          <a:p>
            <a:pPr>
              <a:buNone/>
            </a:pPr>
            <a:r>
              <a:rPr lang="az-Latn-AZ" dirty="0" smtClean="0"/>
              <a:t>   </a:t>
            </a: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a:t>
            </a:r>
            <a:endParaRPr lang="az-Latn-AZ" dirty="0" smtClean="0">
              <a:solidFill>
                <a:srgbClr val="FF0000"/>
              </a:solidFill>
            </a:endParaRPr>
          </a:p>
          <a:p>
            <a:pPr>
              <a:buNone/>
            </a:pPr>
            <a:r>
              <a:rPr lang="en-US" dirty="0" smtClean="0">
                <a:solidFill>
                  <a:srgbClr val="FF0000"/>
                </a:solidFill>
              </a:rPr>
              <a:t>RIGHT OUTER JOIN </a:t>
            </a:r>
            <a:r>
              <a:rPr lang="en-US" dirty="0" err="1" smtClean="0">
                <a:solidFill>
                  <a:srgbClr val="FF0000"/>
                </a:solidFill>
              </a:rPr>
              <a:t>tableB</a:t>
            </a:r>
            <a:r>
              <a:rPr lang="en-US" dirty="0" smtClean="0">
                <a:solidFill>
                  <a:srgbClr val="FF0000"/>
                </a:solidFill>
              </a:rPr>
              <a:t> </a:t>
            </a:r>
            <a:endParaRPr lang="az-Latn-AZ" dirty="0" smtClean="0">
              <a:solidFill>
                <a:srgbClr val="FF0000"/>
              </a:solidFill>
            </a:endParaRPr>
          </a:p>
          <a:p>
            <a:pPr>
              <a:buNone/>
            </a:pPr>
            <a:r>
              <a:rPr lang="en-US" dirty="0" smtClean="0">
                <a:solidFill>
                  <a:srgbClr val="FF0000"/>
                </a:solidFill>
              </a:rPr>
              <a:t>ON tableA.name = tableB.name </a:t>
            </a:r>
            <a:br>
              <a:rPr lang="en-US" dirty="0" smtClean="0">
                <a:solidFill>
                  <a:srgbClr val="FF0000"/>
                </a:solidFill>
              </a:rPr>
            </a:br>
            <a:r>
              <a:rPr lang="en-US" dirty="0" smtClean="0">
                <a:solidFill>
                  <a:srgbClr val="FF0000"/>
                </a:solidFill>
              </a:rPr>
              <a:t>WHERE tableA.id IS null</a:t>
            </a:r>
            <a:r>
              <a:rPr lang="en-US" dirty="0" smtClean="0"/>
              <a:t/>
            </a:r>
            <a:br>
              <a:rPr lang="en-US" dirty="0" smtClean="0"/>
            </a:br>
            <a:endParaRPr lang="en-US" dirty="0" smtClean="0"/>
          </a:p>
          <a:p>
            <a:endParaRPr lang="en-US"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489922"/>
          </a:xfrm>
        </p:spPr>
        <p:txBody>
          <a:bodyPr>
            <a:normAutofit fontScale="90000"/>
          </a:bodyPr>
          <a:lstStyle/>
          <a:p>
            <a:r>
              <a:rPr lang="en-US" b="1" dirty="0" smtClean="0"/>
              <a:t>FULL OUTER JOIN</a:t>
            </a:r>
            <a:br>
              <a:rPr lang="en-US" b="1" dirty="0" smtClean="0"/>
            </a:br>
            <a:endParaRPr lang="en-US" dirty="0"/>
          </a:p>
        </p:txBody>
      </p:sp>
      <p:pic>
        <p:nvPicPr>
          <p:cNvPr id="4" name="Рисунок 16" descr="full outer join mysql"/>
          <p:cNvPicPr>
            <a:picLocks noGrp="1"/>
          </p:cNvPicPr>
          <p:nvPr>
            <p:ph idx="1"/>
          </p:nvPr>
        </p:nvPicPr>
        <p:blipFill>
          <a:blip r:embed="rId2" cstate="print"/>
          <a:srcRect/>
          <a:stretch>
            <a:fillRect/>
          </a:stretch>
        </p:blipFill>
        <p:spPr bwMode="auto">
          <a:xfrm>
            <a:off x="214282" y="1571612"/>
            <a:ext cx="7929618" cy="3143272"/>
          </a:xfrm>
          <a:prstGeom prst="rect">
            <a:avLst/>
          </a:prstGeom>
          <a:noFill/>
          <a:ln w="9525">
            <a:noFill/>
            <a:miter lim="800000"/>
            <a:headEnd/>
            <a:tailEnd/>
          </a:ln>
        </p:spPr>
      </p:pic>
      <p:sp>
        <p:nvSpPr>
          <p:cNvPr id="24577" name="Rectangle 1"/>
          <p:cNvSpPr>
            <a:spLocks noChangeArrowheads="1"/>
          </p:cNvSpPr>
          <p:nvPr/>
        </p:nvSpPr>
        <p:spPr bwMode="auto">
          <a:xfrm>
            <a:off x="0" y="5429264"/>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z-Latn-AZ" sz="1000" b="0" i="0" u="none" strike="noStrike" cap="none" normalizeH="0" baseline="0" dirty="0" smtClean="0">
                <a:ln>
                  <a:noFill/>
                </a:ln>
                <a:solidFill>
                  <a:srgbClr val="FF0000"/>
                </a:solidFill>
                <a:effectLst/>
                <a:latin typeface="Arial Unicode MS" pitchFamily="34" charset="-128"/>
                <a:ea typeface="Calibri" pitchFamily="34" charset="0"/>
                <a:cs typeface="Courier New" pitchFamily="49" charset="0"/>
              </a:rPr>
              <a:t>SELECT * FROM tableA FULL OUTER JOIN tableB ON tableA.name = tableB.name</a:t>
            </a:r>
            <a:r>
              <a:rPr kumimoji="0" lang="en-US" sz="1400" b="0" i="0" u="none" strike="noStrike" cap="none" normalizeH="0" baseline="0" dirty="0" smtClean="0">
                <a:ln>
                  <a:noFill/>
                </a:ln>
                <a:solidFill>
                  <a:srgbClr val="FF0000"/>
                </a:solidFill>
                <a:effectLst/>
                <a:latin typeface="Arial" pitchFamily="34" charset="0"/>
                <a:ea typeface="Calibri" pitchFamily="34" charset="0"/>
                <a:cs typeface="Times New Roman" pitchFamily="18" charset="0"/>
              </a:rPr>
              <a:t>  </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Database</a:t>
            </a:r>
            <a:endParaRPr lang="en-US"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488" y="1935163"/>
            <a:ext cx="7301023" cy="4389437"/>
          </a:xfrm>
        </p:spPr>
      </p:pic>
    </p:spTree>
    <p:extLst>
      <p:ext uri="{BB962C8B-B14F-4D97-AF65-F5344CB8AC3E}">
        <p14:creationId xmlns:p14="http://schemas.microsoft.com/office/powerpoint/2010/main" val="43023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329642" cy="1285884"/>
          </a:xfrm>
        </p:spPr>
        <p:txBody>
          <a:bodyPr>
            <a:normAutofit fontScale="90000"/>
          </a:bodyPr>
          <a:lstStyle/>
          <a:p>
            <a:r>
              <a:rPr lang="az-Latn-AZ" b="1" dirty="0" smtClean="0"/>
              <a:t>                                           </a:t>
            </a:r>
            <a:br>
              <a:rPr lang="az-Latn-AZ" b="1" dirty="0" smtClean="0"/>
            </a:br>
            <a:r>
              <a:rPr lang="az-Latn-AZ" b="1" dirty="0" smtClean="0"/>
              <a:t>             </a:t>
            </a:r>
            <a:br>
              <a:rPr lang="az-Latn-AZ" b="1" dirty="0" smtClean="0"/>
            </a:br>
            <a:r>
              <a:rPr lang="az-Latn-AZ" b="1" dirty="0" smtClean="0"/>
              <a:t>                                      </a:t>
            </a:r>
            <a:r>
              <a:rPr lang="en-US" dirty="0" smtClean="0"/>
              <a:t/>
            </a:r>
            <a:br>
              <a:rPr lang="en-US" dirty="0" smtClean="0"/>
            </a:br>
            <a:r>
              <a:rPr lang="az-Latn-AZ" b="1" dirty="0" smtClean="0"/>
              <a:t>Cədvəllərin birləşdirilməsi sorğusu</a:t>
            </a:r>
            <a:endParaRPr lang="en-US" b="1" dirty="0"/>
          </a:p>
        </p:txBody>
      </p:sp>
      <p:sp>
        <p:nvSpPr>
          <p:cNvPr id="3" name="Content Placeholder 2"/>
          <p:cNvSpPr>
            <a:spLocks noGrp="1"/>
          </p:cNvSpPr>
          <p:nvPr>
            <p:ph idx="1"/>
          </p:nvPr>
        </p:nvSpPr>
        <p:spPr/>
        <p:txBody>
          <a:bodyPr/>
          <a:lstStyle/>
          <a:p>
            <a:pPr>
              <a:buNone/>
            </a:pPr>
            <a:r>
              <a:rPr lang="az-Latn-AZ" dirty="0" smtClean="0"/>
              <a:t>      </a:t>
            </a:r>
            <a:r>
              <a:rPr lang="en-US" dirty="0" smtClean="0"/>
              <a:t>SELECT </a:t>
            </a:r>
            <a:r>
              <a:rPr lang="en-US" dirty="0" err="1" smtClean="0"/>
              <a:t>operatorunun</a:t>
            </a:r>
            <a:r>
              <a:rPr lang="en-US" dirty="0" smtClean="0"/>
              <a:t> </a:t>
            </a:r>
            <a:r>
              <a:rPr lang="en-US" dirty="0" err="1" smtClean="0"/>
              <a:t>köməyilə</a:t>
            </a:r>
            <a:r>
              <a:rPr lang="en-US" dirty="0" smtClean="0"/>
              <a:t> </a:t>
            </a:r>
            <a:r>
              <a:rPr lang="en-US" dirty="0" err="1" smtClean="0"/>
              <a:t>şərtə</a:t>
            </a:r>
            <a:r>
              <a:rPr lang="en-US" dirty="0" smtClean="0"/>
              <a:t> </a:t>
            </a:r>
            <a:r>
              <a:rPr lang="en-US" dirty="0" err="1" smtClean="0"/>
              <a:t>görə</a:t>
            </a:r>
            <a:r>
              <a:rPr lang="en-US" dirty="0" smtClean="0"/>
              <a:t> </a:t>
            </a:r>
            <a:r>
              <a:rPr lang="en-US" dirty="0" err="1" smtClean="0"/>
              <a:t>bir</a:t>
            </a:r>
            <a:r>
              <a:rPr lang="en-US" dirty="0" smtClean="0"/>
              <a:t> </a:t>
            </a:r>
            <a:r>
              <a:rPr lang="en-US" dirty="0" err="1" smtClean="0"/>
              <a:t>neçə</a:t>
            </a:r>
            <a:r>
              <a:rPr lang="en-US" dirty="0" smtClean="0"/>
              <a:t> </a:t>
            </a:r>
            <a:r>
              <a:rPr lang="en-US" dirty="0" err="1" smtClean="0"/>
              <a:t>cədvəlin</a:t>
            </a:r>
            <a:r>
              <a:rPr lang="en-US" dirty="0" smtClean="0"/>
              <a:t> </a:t>
            </a:r>
            <a:r>
              <a:rPr lang="en-US" dirty="0" err="1" smtClean="0"/>
              <a:t>əlaqələndirilməsi</a:t>
            </a:r>
            <a:r>
              <a:rPr lang="en-US" dirty="0" smtClean="0"/>
              <a:t>  (JOİN) </a:t>
            </a:r>
            <a:r>
              <a:rPr lang="en-US" dirty="0" err="1" smtClean="0"/>
              <a:t>əməliyyatı</a:t>
            </a:r>
            <a:r>
              <a:rPr lang="en-US" dirty="0" smtClean="0"/>
              <a:t> </a:t>
            </a:r>
            <a:r>
              <a:rPr lang="en-US" dirty="0" err="1" smtClean="0"/>
              <a:t>və</a:t>
            </a:r>
            <a:r>
              <a:rPr lang="en-US" dirty="0" smtClean="0"/>
              <a:t>  </a:t>
            </a:r>
            <a:r>
              <a:rPr lang="en-US" dirty="0" err="1" smtClean="0"/>
              <a:t>cədvəllərin</a:t>
            </a:r>
            <a:r>
              <a:rPr lang="en-US" dirty="0" smtClean="0"/>
              <a:t> </a:t>
            </a:r>
            <a:r>
              <a:rPr lang="en-US" dirty="0" err="1" smtClean="0"/>
              <a:t>birləşdirilməsi</a:t>
            </a:r>
            <a:r>
              <a:rPr lang="en-US" dirty="0" smtClean="0"/>
              <a:t> </a:t>
            </a:r>
            <a:r>
              <a:rPr lang="en-US" dirty="0" err="1" smtClean="0"/>
              <a:t>əməliyyatını</a:t>
            </a:r>
            <a:r>
              <a:rPr lang="en-US" dirty="0" smtClean="0"/>
              <a:t> </a:t>
            </a:r>
            <a:r>
              <a:rPr lang="en-US" dirty="0" err="1" smtClean="0"/>
              <a:t>yerinə</a:t>
            </a:r>
            <a:r>
              <a:rPr lang="en-US" dirty="0" smtClean="0"/>
              <a:t> </a:t>
            </a:r>
            <a:r>
              <a:rPr lang="en-US" dirty="0" err="1" smtClean="0"/>
              <a:t>yetirmək</a:t>
            </a:r>
            <a:r>
              <a:rPr lang="en-US" dirty="0" smtClean="0"/>
              <a:t> </a:t>
            </a:r>
            <a:r>
              <a:rPr lang="en-US" dirty="0" err="1" smtClean="0"/>
              <a:t>olar</a:t>
            </a:r>
            <a:r>
              <a:rPr lang="en-US" dirty="0" smtClean="0"/>
              <a:t>. </a:t>
            </a:r>
            <a:r>
              <a:rPr lang="en-US" dirty="0" err="1" smtClean="0"/>
              <a:t>Birləşmə</a:t>
            </a:r>
            <a:r>
              <a:rPr lang="en-US" dirty="0" smtClean="0"/>
              <a:t> </a:t>
            </a:r>
            <a:r>
              <a:rPr lang="en-US" dirty="0" err="1" smtClean="0"/>
              <a:t>daxili</a:t>
            </a:r>
            <a:r>
              <a:rPr lang="en-US" dirty="0" smtClean="0"/>
              <a:t> (İNNER) </a:t>
            </a:r>
            <a:r>
              <a:rPr lang="en-US" dirty="0" err="1" smtClean="0"/>
              <a:t>və</a:t>
            </a:r>
            <a:r>
              <a:rPr lang="en-US" dirty="0" smtClean="0"/>
              <a:t> </a:t>
            </a:r>
            <a:r>
              <a:rPr lang="en-US" dirty="0" err="1" smtClean="0"/>
              <a:t>xarici</a:t>
            </a:r>
            <a:r>
              <a:rPr lang="en-US" dirty="0" smtClean="0"/>
              <a:t> (OUTER) </a:t>
            </a:r>
            <a:r>
              <a:rPr lang="en-US" dirty="0" err="1" smtClean="0"/>
              <a:t>olur</a:t>
            </a:r>
            <a:r>
              <a:rPr lang="en-US" dirty="0" smtClean="0"/>
              <a:t>. </a:t>
            </a:r>
          </a:p>
          <a:p>
            <a:endParaRPr lang="en-US" dirty="0"/>
          </a:p>
        </p:txBody>
      </p:sp>
      <p:pic>
        <p:nvPicPr>
          <p:cNvPr id="5" name="Рисунок 1" descr="inner join mysql"/>
          <p:cNvPicPr/>
          <p:nvPr/>
        </p:nvPicPr>
        <p:blipFill>
          <a:blip r:embed="rId2" cstate="print"/>
          <a:srcRect/>
          <a:stretch>
            <a:fillRect/>
          </a:stretch>
        </p:blipFill>
        <p:spPr bwMode="auto">
          <a:xfrm>
            <a:off x="1214414" y="4000504"/>
            <a:ext cx="6500858"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Daxili</a:t>
            </a:r>
            <a:r>
              <a:rPr lang="en-US" dirty="0" smtClean="0"/>
              <a:t> </a:t>
            </a:r>
            <a:r>
              <a:rPr lang="en-US" dirty="0" err="1" smtClean="0"/>
              <a:t>birləşmədə</a:t>
            </a:r>
            <a:r>
              <a:rPr lang="en-US" dirty="0" smtClean="0"/>
              <a:t> </a:t>
            </a:r>
            <a:r>
              <a:rPr lang="en-US" dirty="0" err="1" smtClean="0"/>
              <a:t>birləşmə</a:t>
            </a:r>
            <a:r>
              <a:rPr lang="en-US" dirty="0" smtClean="0"/>
              <a:t> </a:t>
            </a:r>
            <a:r>
              <a:rPr lang="en-US" dirty="0" err="1" smtClean="0"/>
              <a:t>şərtlərini</a:t>
            </a:r>
            <a:r>
              <a:rPr lang="en-US" dirty="0" smtClean="0"/>
              <a:t> </a:t>
            </a:r>
            <a:r>
              <a:rPr lang="en-US" dirty="0" err="1" smtClean="0"/>
              <a:t>ödəyən</a:t>
            </a:r>
            <a:r>
              <a:rPr lang="en-US" dirty="0" smtClean="0"/>
              <a:t> </a:t>
            </a:r>
            <a:r>
              <a:rPr lang="en-US" dirty="0" err="1" smtClean="0"/>
              <a:t>sətirlər</a:t>
            </a:r>
            <a:r>
              <a:rPr lang="en-US" dirty="0" smtClean="0"/>
              <a:t> </a:t>
            </a:r>
            <a:r>
              <a:rPr lang="en-US" dirty="0" err="1" smtClean="0"/>
              <a:t>əks</a:t>
            </a:r>
            <a:r>
              <a:rPr lang="en-US" dirty="0" smtClean="0"/>
              <a:t> </a:t>
            </a:r>
            <a:r>
              <a:rPr lang="en-US" dirty="0" err="1" smtClean="0"/>
              <a:t>olunur</a:t>
            </a:r>
            <a:r>
              <a:rPr lang="en-US" dirty="0" smtClean="0"/>
              <a:t>. </a:t>
            </a:r>
            <a:r>
              <a:rPr lang="en-US" dirty="0" err="1" smtClean="0"/>
              <a:t>Xarici</a:t>
            </a:r>
            <a:r>
              <a:rPr lang="en-US" dirty="0" smtClean="0"/>
              <a:t> </a:t>
            </a:r>
            <a:r>
              <a:rPr lang="en-US" dirty="0" err="1" smtClean="0"/>
              <a:t>birləşmədə</a:t>
            </a:r>
            <a:r>
              <a:rPr lang="en-US" dirty="0" smtClean="0"/>
              <a:t> </a:t>
            </a:r>
            <a:r>
              <a:rPr lang="en-US" dirty="0" err="1" smtClean="0"/>
              <a:t>isə</a:t>
            </a:r>
            <a:r>
              <a:rPr lang="en-US" dirty="0" smtClean="0"/>
              <a:t> </a:t>
            </a:r>
            <a:r>
              <a:rPr lang="en-US" dirty="0" err="1" smtClean="0"/>
              <a:t>birləşmə</a:t>
            </a:r>
            <a:r>
              <a:rPr lang="en-US" dirty="0" smtClean="0"/>
              <a:t> </a:t>
            </a:r>
            <a:r>
              <a:rPr lang="en-US" dirty="0" err="1" smtClean="0"/>
              <a:t>şərtlərini</a:t>
            </a:r>
            <a:r>
              <a:rPr lang="en-US" dirty="0" smtClean="0"/>
              <a:t> </a:t>
            </a:r>
            <a:r>
              <a:rPr lang="en-US" dirty="0" err="1" smtClean="0"/>
              <a:t>ödəməyən</a:t>
            </a:r>
            <a:r>
              <a:rPr lang="en-US" dirty="0" smtClean="0"/>
              <a:t> </a:t>
            </a:r>
            <a:r>
              <a:rPr lang="en-US" dirty="0" err="1" smtClean="0"/>
              <a:t>sətirlər</a:t>
            </a:r>
            <a:r>
              <a:rPr lang="en-US" dirty="0" smtClean="0"/>
              <a:t> </a:t>
            </a:r>
            <a:r>
              <a:rPr lang="en-US" dirty="0" err="1" smtClean="0"/>
              <a:t>də</a:t>
            </a:r>
            <a:r>
              <a:rPr lang="en-US" dirty="0" smtClean="0"/>
              <a:t> </a:t>
            </a:r>
            <a:r>
              <a:rPr lang="en-US" dirty="0" err="1" smtClean="0"/>
              <a:t>iştirak</a:t>
            </a:r>
            <a:r>
              <a:rPr lang="en-US" dirty="0" smtClean="0"/>
              <a:t> </a:t>
            </a:r>
            <a:r>
              <a:rPr lang="en-US" dirty="0" err="1" smtClean="0"/>
              <a:t>edir</a:t>
            </a:r>
            <a:r>
              <a:rPr lang="en-US" dirty="0" smtClean="0"/>
              <a:t>. </a:t>
            </a:r>
          </a:p>
          <a:p>
            <a:pPr>
              <a:buNone/>
            </a:pPr>
            <a:r>
              <a:rPr lang="az-Latn-AZ" dirty="0" smtClean="0">
                <a:solidFill>
                  <a:srgbClr val="FF0000"/>
                </a:solidFill>
              </a:rPr>
              <a:t>    </a:t>
            </a:r>
            <a:r>
              <a:rPr lang="en-US" dirty="0" smtClean="0">
                <a:solidFill>
                  <a:srgbClr val="FF0000"/>
                </a:solidFill>
              </a:rPr>
              <a:t>SELECT * FROM </a:t>
            </a:r>
            <a:r>
              <a:rPr lang="en-US" dirty="0" err="1" smtClean="0">
                <a:solidFill>
                  <a:srgbClr val="FF0000"/>
                </a:solidFill>
              </a:rPr>
              <a:t>tableA</a:t>
            </a:r>
            <a:r>
              <a:rPr lang="en-US" dirty="0" smtClean="0">
                <a:solidFill>
                  <a:srgbClr val="FF0000"/>
                </a:solidFill>
              </a:rPr>
              <a:t> INNER JOIN </a:t>
            </a:r>
            <a:r>
              <a:rPr lang="en-US" dirty="0" err="1" smtClean="0">
                <a:solidFill>
                  <a:srgbClr val="FF0000"/>
                </a:solidFill>
              </a:rPr>
              <a:t>tableB</a:t>
            </a:r>
            <a:r>
              <a:rPr lang="en-US" dirty="0" smtClean="0">
                <a:solidFill>
                  <a:srgbClr val="FF0000"/>
                </a:solidFill>
              </a:rPr>
              <a:t> ON tableA.name = tableB.name</a:t>
            </a:r>
            <a:r>
              <a:rPr lang="en-US" dirty="0" smtClean="0"/>
              <a:t/>
            </a:r>
            <a:br>
              <a:rPr lang="en-US" dirty="0" smtClean="0"/>
            </a:b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buNone/>
            </a:pPr>
            <a:r>
              <a:rPr lang="en-US" b="1" dirty="0" err="1" smtClean="0"/>
              <a:t>Daxili</a:t>
            </a:r>
            <a:r>
              <a:rPr lang="en-US" b="1" dirty="0" smtClean="0"/>
              <a:t> </a:t>
            </a:r>
            <a:r>
              <a:rPr lang="en-US" b="1" dirty="0" err="1" smtClean="0"/>
              <a:t>birləşmə</a:t>
            </a:r>
            <a:r>
              <a:rPr lang="en-US" b="1" dirty="0" smtClean="0"/>
              <a:t> </a:t>
            </a:r>
            <a:r>
              <a:rPr lang="en-US" dirty="0" smtClean="0"/>
              <a:t>(INNER JOIN) </a:t>
            </a:r>
            <a:r>
              <a:rPr lang="en-US" dirty="0" err="1" smtClean="0"/>
              <a:t>iki</a:t>
            </a:r>
            <a:r>
              <a:rPr lang="en-US" dirty="0" smtClean="0"/>
              <a:t> </a:t>
            </a:r>
            <a:r>
              <a:rPr lang="en-US" dirty="0" err="1" smtClean="0"/>
              <a:t>üsulla</a:t>
            </a:r>
            <a:r>
              <a:rPr lang="en-US" dirty="0" smtClean="0"/>
              <a:t> </a:t>
            </a:r>
            <a:r>
              <a:rPr lang="en-US" dirty="0" err="1" smtClean="0"/>
              <a:t>yerinə</a:t>
            </a:r>
            <a:r>
              <a:rPr lang="en-US" dirty="0" smtClean="0"/>
              <a:t> </a:t>
            </a:r>
            <a:r>
              <a:rPr lang="en-US" dirty="0" err="1" smtClean="0"/>
              <a:t>yetirilə</a:t>
            </a:r>
            <a:r>
              <a:rPr lang="en-US" dirty="0" smtClean="0"/>
              <a:t> </a:t>
            </a:r>
            <a:r>
              <a:rPr lang="en-US" dirty="0" err="1" smtClean="0"/>
              <a:t>bilər</a:t>
            </a:r>
            <a:r>
              <a:rPr lang="en-US" dirty="0" smtClean="0"/>
              <a:t>:</a:t>
            </a:r>
          </a:p>
          <a:p>
            <a:pPr lvl="0">
              <a:buNone/>
            </a:pPr>
            <a:r>
              <a:rPr lang="az-Latn-AZ" dirty="0" smtClean="0"/>
              <a:t> 1) JOIN açar sözü vasitəsilə. Bununla ON açar sözü ilə  cədvəlin birləşmə şərti göstərilir. </a:t>
            </a:r>
            <a:endParaRPr lang="en-US" dirty="0" smtClean="0"/>
          </a:p>
          <a:p>
            <a:r>
              <a:rPr lang="az-Latn-AZ" dirty="0" smtClean="0"/>
              <a:t>SQL INNER JOIN operatoru nəticəvi cədvəli iki və daha çox cədvəlin yazılarından formalaşdırır. Birinci (sol) cədvəldən hər bir sətir ikinci (sağ) cədvəlin hər bir sətri ilə uyğunlaşdırılır. Bundan sonra şərtlərin ödənilməsi yoxlanılır. Əgər şərt ödənirsə, onda sətirlər nəticəvi cədvəldə yerini almış olur.  Nəticəvi cədvəldə sətirlər birinci və ikinci cədvəlin sətirlərinin birləşdirilməsindən (konkatenasiya) alınır. </a:t>
            </a: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SQL INNER JOIN</a:t>
            </a:r>
            <a:r>
              <a:rPr lang="az-Latn-AZ" dirty="0" smtClean="0"/>
              <a:t> aşağıdakı sintaksisə malikdir:</a:t>
            </a:r>
            <a:endParaRPr lang="en-US" dirty="0" smtClean="0"/>
          </a:p>
          <a:p>
            <a:pPr>
              <a:buNone/>
            </a:pPr>
            <a:r>
              <a:rPr lang="en-US" dirty="0" smtClean="0"/>
              <a:t> </a:t>
            </a:r>
          </a:p>
          <a:p>
            <a:pPr>
              <a:buNone/>
            </a:pPr>
            <a:r>
              <a:rPr lang="en-US" dirty="0" smtClean="0"/>
              <a:t>SELECT </a:t>
            </a:r>
            <a:r>
              <a:rPr lang="en-US" dirty="0" err="1" smtClean="0"/>
              <a:t>column_names</a:t>
            </a:r>
            <a:r>
              <a:rPr lang="en-US" dirty="0" smtClean="0"/>
              <a:t> [,... n]</a:t>
            </a:r>
          </a:p>
          <a:p>
            <a:pPr>
              <a:buNone/>
            </a:pPr>
            <a:r>
              <a:rPr lang="en-US" dirty="0" smtClean="0"/>
              <a:t>FROM     Table_1 INNER JOIN Table_2</a:t>
            </a:r>
          </a:p>
          <a:p>
            <a:pPr>
              <a:buNone/>
            </a:pPr>
            <a:r>
              <a:rPr lang="en-US" dirty="0" smtClean="0"/>
              <a:t> </a:t>
            </a:r>
          </a:p>
          <a:p>
            <a:pPr>
              <a:buNone/>
            </a:pPr>
            <a:r>
              <a:rPr lang="en-US" dirty="0" smtClean="0"/>
              <a:t>ON condition</a:t>
            </a:r>
          </a:p>
          <a:p>
            <a:r>
              <a:rPr lang="az-Latn-AZ" dirty="0" smtClean="0"/>
              <a:t>Müqayisə üçün şərt ON operatoru ilə verilir. </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az-Latn-AZ" dirty="0" smtClean="0"/>
              <a:t>2)  JOIN açar sözündən istifadə etmədən. Ancaq burada cədvəllərin birləşmə şərtini və seçim şərtini verən WHERE açar sözü istifadə olunur. </a:t>
            </a:r>
            <a:endParaRPr lang="en-US" dirty="0" smtClean="0"/>
          </a:p>
          <a:p>
            <a:pPr>
              <a:buNone/>
            </a:pPr>
            <a:r>
              <a:rPr lang="en-US" dirty="0" smtClean="0">
                <a:solidFill>
                  <a:srgbClr val="FF0000"/>
                </a:solidFill>
              </a:rPr>
              <a:t>SELECT </a:t>
            </a:r>
            <a:r>
              <a:rPr lang="en-US" dirty="0" err="1" smtClean="0">
                <a:solidFill>
                  <a:srgbClr val="FF0000"/>
                </a:solidFill>
              </a:rPr>
              <a:t>magistrantlar</a:t>
            </a:r>
            <a:r>
              <a:rPr lang="en-US" dirty="0" smtClean="0">
                <a:solidFill>
                  <a:srgbClr val="FF0000"/>
                </a:solidFill>
              </a:rPr>
              <a:t>. * </a:t>
            </a:r>
            <a:br>
              <a:rPr lang="en-US" dirty="0" smtClean="0">
                <a:solidFill>
                  <a:srgbClr val="FF0000"/>
                </a:solidFill>
              </a:rPr>
            </a:br>
            <a:r>
              <a:rPr lang="en-US" dirty="0" smtClean="0">
                <a:solidFill>
                  <a:srgbClr val="FF0000"/>
                </a:solidFill>
              </a:rPr>
              <a:t>FROM </a:t>
            </a:r>
            <a:r>
              <a:rPr lang="en-US" dirty="0" err="1" smtClean="0">
                <a:solidFill>
                  <a:srgbClr val="FF0000"/>
                </a:solidFill>
              </a:rPr>
              <a:t>magistrantlar</a:t>
            </a:r>
            <a:r>
              <a:rPr lang="en-US" dirty="0" smtClean="0">
                <a:solidFill>
                  <a:srgbClr val="FF0000"/>
                </a:solidFill>
              </a:rPr>
              <a:t/>
            </a:r>
            <a:br>
              <a:rPr lang="en-US" dirty="0" smtClean="0">
                <a:solidFill>
                  <a:srgbClr val="FF0000"/>
                </a:solidFill>
              </a:rPr>
            </a:br>
            <a:r>
              <a:rPr lang="en-US" dirty="0" smtClean="0">
                <a:solidFill>
                  <a:srgbClr val="FF0000"/>
                </a:solidFill>
              </a:rPr>
              <a:t>LEFT JOIN </a:t>
            </a:r>
            <a:r>
              <a:rPr lang="en-US" dirty="0" err="1" smtClean="0">
                <a:solidFill>
                  <a:srgbClr val="FF0000"/>
                </a:solidFill>
              </a:rPr>
              <a:t>imtahan</a:t>
            </a:r>
            <a:r>
              <a:rPr lang="en-US" dirty="0" smtClean="0">
                <a:solidFill>
                  <a:srgbClr val="FF0000"/>
                </a:solidFill>
              </a:rPr>
              <a:t> ON </a:t>
            </a:r>
            <a:r>
              <a:rPr lang="en-US" dirty="0" err="1" smtClean="0">
                <a:solidFill>
                  <a:srgbClr val="FF0000"/>
                </a:solidFill>
              </a:rPr>
              <a:t>magistrantlar.`ID_m</a:t>
            </a:r>
            <a:r>
              <a:rPr lang="en-US" dirty="0" smtClean="0">
                <a:solidFill>
                  <a:srgbClr val="FF0000"/>
                </a:solidFill>
              </a:rPr>
              <a:t>` =</a:t>
            </a:r>
            <a:r>
              <a:rPr lang="en-US" dirty="0" err="1" smtClean="0">
                <a:solidFill>
                  <a:srgbClr val="FF0000"/>
                </a:solidFill>
              </a:rPr>
              <a:t>imtahan.`ID_m</a:t>
            </a:r>
            <a:r>
              <a:rPr lang="en-US" dirty="0" smtClean="0">
                <a:solidFill>
                  <a:srgbClr val="FF0000"/>
                </a:solidFill>
              </a:rPr>
              <a:t>` </a:t>
            </a:r>
            <a:br>
              <a:rPr lang="en-US" dirty="0" smtClean="0">
                <a:solidFill>
                  <a:srgbClr val="FF0000"/>
                </a:solidFill>
              </a:rPr>
            </a:br>
            <a:r>
              <a:rPr lang="en-US" dirty="0" smtClean="0">
                <a:solidFill>
                  <a:srgbClr val="FF0000"/>
                </a:solidFill>
              </a:rPr>
              <a:t>WHERE imtahan.bal =95</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15436" cy="2857520"/>
          </a:xfrm>
        </p:spPr>
        <p:txBody>
          <a:bodyPr>
            <a:normAutofit/>
          </a:bodyPr>
          <a:lstStyle/>
          <a:p>
            <a:r>
              <a:rPr lang="en-US" dirty="0" err="1" smtClean="0"/>
              <a:t>İndi</a:t>
            </a:r>
            <a:r>
              <a:rPr lang="en-US" dirty="0" smtClean="0"/>
              <a:t> </a:t>
            </a:r>
            <a:r>
              <a:rPr lang="en-US" dirty="0" err="1" smtClean="0"/>
              <a:t>isə</a:t>
            </a:r>
            <a:r>
              <a:rPr lang="en-US" dirty="0" smtClean="0"/>
              <a:t> </a:t>
            </a:r>
            <a:r>
              <a:rPr lang="en-US" dirty="0" err="1" smtClean="0"/>
              <a:t>aşağıdakı</a:t>
            </a:r>
            <a:r>
              <a:rPr lang="en-US" dirty="0" smtClean="0"/>
              <a:t> </a:t>
            </a:r>
            <a:r>
              <a:rPr lang="en-US" dirty="0" err="1" smtClean="0"/>
              <a:t>sorğuda</a:t>
            </a:r>
            <a:r>
              <a:rPr lang="en-US" dirty="0" smtClean="0"/>
              <a:t> biz id-</a:t>
            </a:r>
            <a:r>
              <a:rPr lang="en-US" dirty="0" err="1" smtClean="0"/>
              <a:t>lərin</a:t>
            </a:r>
            <a:r>
              <a:rPr lang="en-US" dirty="0" smtClean="0"/>
              <a:t> </a:t>
            </a:r>
            <a:r>
              <a:rPr lang="en-US" dirty="0" err="1" smtClean="0"/>
              <a:t>müqayisəsinə</a:t>
            </a:r>
            <a:r>
              <a:rPr lang="en-US" dirty="0" smtClean="0"/>
              <a:t> </a:t>
            </a:r>
            <a:r>
              <a:rPr lang="en-US" dirty="0" err="1" smtClean="0"/>
              <a:t>əsasən</a:t>
            </a:r>
            <a:r>
              <a:rPr lang="en-US" dirty="0" smtClean="0"/>
              <a:t> </a:t>
            </a:r>
            <a:r>
              <a:rPr lang="en-US" dirty="0" err="1" smtClean="0"/>
              <a:t>iki</a:t>
            </a:r>
            <a:r>
              <a:rPr lang="en-US" dirty="0" smtClean="0"/>
              <a:t> </a:t>
            </a:r>
            <a:r>
              <a:rPr lang="en-US" dirty="0" err="1" smtClean="0"/>
              <a:t>cədvəlin</a:t>
            </a:r>
            <a:r>
              <a:rPr lang="en-US" dirty="0" smtClean="0"/>
              <a:t> </a:t>
            </a:r>
            <a:r>
              <a:rPr lang="en-US" dirty="0" err="1" smtClean="0"/>
              <a:t>birləşdirilməsinə</a:t>
            </a:r>
            <a:r>
              <a:rPr lang="en-US" dirty="0" smtClean="0"/>
              <a:t> </a:t>
            </a:r>
            <a:r>
              <a:rPr lang="en-US" dirty="0" err="1" smtClean="0"/>
              <a:t>baxaq</a:t>
            </a:r>
            <a:r>
              <a:rPr lang="en-US" dirty="0" smtClean="0"/>
              <a:t>. </a:t>
            </a:r>
            <a:r>
              <a:rPr lang="en-US" dirty="0" err="1" smtClean="0"/>
              <a:t>Burada</a:t>
            </a:r>
            <a:r>
              <a:rPr lang="en-US" dirty="0" smtClean="0"/>
              <a:t> </a:t>
            </a:r>
            <a:r>
              <a:rPr lang="en-US" dirty="0" err="1" smtClean="0"/>
              <a:t>hər</a:t>
            </a:r>
            <a:r>
              <a:rPr lang="en-US" dirty="0" smtClean="0"/>
              <a:t> </a:t>
            </a:r>
            <a:r>
              <a:rPr lang="en-US" dirty="0" err="1" smtClean="0"/>
              <a:t>iki</a:t>
            </a:r>
            <a:r>
              <a:rPr lang="en-US" dirty="0" smtClean="0"/>
              <a:t> </a:t>
            </a:r>
            <a:r>
              <a:rPr lang="en-US" dirty="0" err="1" smtClean="0"/>
              <a:t>cədvəldə</a:t>
            </a:r>
            <a:r>
              <a:rPr lang="en-US" dirty="0" smtClean="0"/>
              <a:t> </a:t>
            </a:r>
            <a:r>
              <a:rPr lang="en-US" dirty="0" err="1" smtClean="0"/>
              <a:t>birləsmə</a:t>
            </a:r>
            <a:r>
              <a:rPr lang="en-US" dirty="0" smtClean="0"/>
              <a:t> id-</a:t>
            </a:r>
            <a:r>
              <a:rPr lang="en-US" dirty="0" err="1" smtClean="0"/>
              <a:t>lərin</a:t>
            </a:r>
            <a:r>
              <a:rPr lang="en-US" dirty="0" smtClean="0"/>
              <a:t> </a:t>
            </a:r>
            <a:r>
              <a:rPr lang="en-US" dirty="0" err="1" smtClean="0"/>
              <a:t>bərabərliyinə</a:t>
            </a:r>
            <a:r>
              <a:rPr lang="en-US" dirty="0" smtClean="0"/>
              <a:t> </a:t>
            </a:r>
            <a:r>
              <a:rPr lang="en-US" dirty="0" err="1" smtClean="0"/>
              <a:t>görə</a:t>
            </a:r>
            <a:r>
              <a:rPr lang="en-US" dirty="0" smtClean="0"/>
              <a:t> </a:t>
            </a:r>
            <a:r>
              <a:rPr lang="en-US" dirty="0" err="1" smtClean="0"/>
              <a:t>aparılacaq</a:t>
            </a:r>
            <a:r>
              <a:rPr lang="en-US" dirty="0" smtClean="0"/>
              <a:t>. </a:t>
            </a:r>
          </a:p>
          <a:p>
            <a:pPr>
              <a:buNone/>
            </a:pPr>
            <a:r>
              <a:rPr lang="az-Latn-AZ" dirty="0" smtClean="0"/>
              <a:t>    </a:t>
            </a:r>
            <a:r>
              <a:rPr lang="en-US" dirty="0" smtClean="0"/>
              <a:t>S</a:t>
            </a:r>
            <a:r>
              <a:rPr lang="en-US" dirty="0" smtClean="0">
                <a:hlinkClick r:id="rId2"/>
              </a:rPr>
              <a:t>ELECT</a:t>
            </a:r>
            <a:r>
              <a:rPr lang="en-US" dirty="0" smtClean="0"/>
              <a:t> * </a:t>
            </a:r>
            <a:br>
              <a:rPr lang="en-US" dirty="0" smtClean="0"/>
            </a:br>
            <a:r>
              <a:rPr lang="en-US" dirty="0" smtClean="0"/>
              <a:t>FROM </a:t>
            </a:r>
            <a:r>
              <a:rPr lang="en-US" dirty="0" err="1" smtClean="0"/>
              <a:t>fenn</a:t>
            </a:r>
            <a:r>
              <a:rPr lang="en-US" dirty="0" smtClean="0"/>
              <a:t>, exam</a:t>
            </a:r>
            <a:br>
              <a:rPr lang="en-US" dirty="0" smtClean="0"/>
            </a:br>
            <a:r>
              <a:rPr lang="en-US" dirty="0" smtClean="0"/>
              <a:t>WHERE </a:t>
            </a:r>
            <a:r>
              <a:rPr lang="en-US" dirty="0" err="1" smtClean="0"/>
              <a:t>fenn.`ID_fenn</a:t>
            </a:r>
            <a:r>
              <a:rPr lang="en-US" dirty="0" smtClean="0"/>
              <a:t>` </a:t>
            </a:r>
            <a:r>
              <a:rPr lang="en-US" dirty="0" smtClean="0">
                <a:hlinkClick r:id="rId3"/>
              </a:rPr>
              <a:t>=</a:t>
            </a:r>
            <a:r>
              <a:rPr lang="en-US" dirty="0" smtClean="0"/>
              <a:t> </a:t>
            </a:r>
            <a:r>
              <a:rPr lang="en-US" dirty="0" err="1" smtClean="0"/>
              <a:t>exam.`ID_fenn</a:t>
            </a:r>
            <a:r>
              <a:rPr lang="en-US" dirty="0" smtClean="0"/>
              <a:t>`</a:t>
            </a:r>
          </a:p>
          <a:p>
            <a:pPr>
              <a:buNone/>
            </a:pPr>
            <a:endParaRPr lang="en-US" dirty="0" smtClean="0"/>
          </a:p>
          <a:p>
            <a:endParaRPr lang="en-US" dirty="0"/>
          </a:p>
        </p:txBody>
      </p:sp>
      <p:pic>
        <p:nvPicPr>
          <p:cNvPr id="4" name="Рисунок 7"/>
          <p:cNvPicPr/>
          <p:nvPr/>
        </p:nvPicPr>
        <p:blipFill>
          <a:blip r:embed="rId4" cstate="print"/>
          <a:srcRect t="34023" r="38276" b="15114"/>
          <a:stretch>
            <a:fillRect/>
          </a:stretch>
        </p:blipFill>
        <p:spPr bwMode="auto">
          <a:xfrm>
            <a:off x="0" y="3000372"/>
            <a:ext cx="9144000" cy="3857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14290"/>
            <a:ext cx="8786874" cy="1993586"/>
          </a:xfrm>
        </p:spPr>
        <p:txBody>
          <a:bodyPr/>
          <a:lstStyle/>
          <a:p>
            <a:r>
              <a:rPr lang="en-US" dirty="0" smtClean="0">
                <a:hlinkClick r:id="rId2"/>
              </a:rPr>
              <a:t>SELECT</a:t>
            </a:r>
            <a:r>
              <a:rPr lang="en-US" dirty="0" smtClean="0"/>
              <a:t> * </a:t>
            </a:r>
            <a:br>
              <a:rPr lang="en-US" dirty="0" smtClean="0"/>
            </a:br>
            <a:r>
              <a:rPr lang="en-US" dirty="0" smtClean="0"/>
              <a:t>FROM </a:t>
            </a:r>
            <a:r>
              <a:rPr lang="en-US" dirty="0" err="1" smtClean="0"/>
              <a:t>fenn</a:t>
            </a:r>
            <a:r>
              <a:rPr lang="en-US" dirty="0" smtClean="0"/>
              <a:t/>
            </a:r>
            <a:br>
              <a:rPr lang="en-US" dirty="0" smtClean="0"/>
            </a:br>
            <a:r>
              <a:rPr lang="en-US" dirty="0" smtClean="0"/>
              <a:t>INNER JOIN exam ON </a:t>
            </a:r>
            <a:r>
              <a:rPr lang="en-US" dirty="0" err="1" smtClean="0"/>
              <a:t>fenn.`ID_fenn</a:t>
            </a:r>
            <a:r>
              <a:rPr lang="en-US" dirty="0" smtClean="0"/>
              <a:t>` </a:t>
            </a:r>
            <a:r>
              <a:rPr lang="en-US" dirty="0" smtClean="0">
                <a:hlinkClick r:id="rId3"/>
              </a:rPr>
              <a:t>=</a:t>
            </a:r>
            <a:r>
              <a:rPr lang="en-US" dirty="0" smtClean="0"/>
              <a:t> </a:t>
            </a:r>
            <a:r>
              <a:rPr lang="en-US" dirty="0" err="1" smtClean="0"/>
              <a:t>exam.`ID_fenn</a:t>
            </a:r>
            <a:r>
              <a:rPr lang="en-US" dirty="0" smtClean="0"/>
              <a:t>`</a:t>
            </a:r>
          </a:p>
          <a:p>
            <a:pPr>
              <a:buNone/>
            </a:pPr>
            <a:endParaRPr lang="en-US" dirty="0"/>
          </a:p>
        </p:txBody>
      </p:sp>
      <p:graphicFrame>
        <p:nvGraphicFramePr>
          <p:cNvPr id="4" name="Table 3"/>
          <p:cNvGraphicFramePr>
            <a:graphicFrameLocks noGrp="1"/>
          </p:cNvGraphicFramePr>
          <p:nvPr/>
        </p:nvGraphicFramePr>
        <p:xfrm>
          <a:off x="214280" y="1857365"/>
          <a:ext cx="8572560" cy="4714906"/>
        </p:xfrm>
        <a:graphic>
          <a:graphicData uri="http://schemas.openxmlformats.org/drawingml/2006/table">
            <a:tbl>
              <a:tblPr/>
              <a:tblGrid>
                <a:gridCol w="1071570"/>
                <a:gridCol w="1071570"/>
                <a:gridCol w="1071570"/>
                <a:gridCol w="1071570"/>
                <a:gridCol w="1071570"/>
                <a:gridCol w="1071570"/>
                <a:gridCol w="1071570"/>
                <a:gridCol w="1071570"/>
              </a:tblGrid>
              <a:tr h="379874">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4"/>
                        </a:rPr>
                        <a:t>ID_fenn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5"/>
                        </a:rPr>
                        <a:t>Fennin_adi</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6"/>
                        </a:rPr>
                        <a:t>Fennin_saati</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7"/>
                        </a:rPr>
                        <a:t>ID_Imtahan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8"/>
                        </a:rPr>
                        <a:t>exam_date</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9"/>
                        </a:rPr>
                        <a:t>ID_fenn</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10"/>
                        </a:rPr>
                        <a:t>ID_Student</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ctr">
                        <a:lnSpc>
                          <a:spcPct val="115000"/>
                        </a:lnSpc>
                        <a:spcAft>
                          <a:spcPts val="0"/>
                        </a:spcAft>
                      </a:pPr>
                      <a:r>
                        <a:rPr lang="en-US" sz="1000" b="1" u="sng">
                          <a:solidFill>
                            <a:srgbClr val="0000FF"/>
                          </a:solidFill>
                          <a:latin typeface="Times New Roman"/>
                          <a:ea typeface="Times New Roman"/>
                          <a:cs typeface="Times New Roman"/>
                          <a:hlinkClick r:id="rId11"/>
                        </a:rPr>
                        <a:t>Qiymet</a:t>
                      </a:r>
                      <a:r>
                        <a:rPr lang="en-US" sz="1000" b="1">
                          <a:latin typeface="Times New Roman"/>
                          <a:ea typeface="Times New Roman"/>
                          <a:cs typeface="Times New Roman"/>
                        </a:rPr>
                        <a:t> </a:t>
                      </a:r>
                      <a:endParaRPr lang="en-US" sz="1400">
                        <a:latin typeface="Times New Roman"/>
                        <a:ea typeface="Calibri"/>
                        <a:cs typeface="Times New Roman"/>
                      </a:endParaRPr>
                    </a:p>
                  </a:txBody>
                  <a:tcPr marL="9525" marR="9525" marT="9525" marB="9525" anchor="ctr">
                    <a:lnL>
                      <a:noFill/>
                    </a:lnL>
                    <a:lnR>
                      <a:noFill/>
                    </a:lnR>
                    <a:lnT>
                      <a:noFill/>
                    </a:lnT>
                    <a:lnB>
                      <a:noFill/>
                    </a:lnB>
                  </a:tcPr>
                </a:tc>
              </a:tr>
              <a:tr h="1065137">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Korporativ informasiya sistemləri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89</a:t>
                      </a:r>
                      <a:endParaRPr lang="en-US" sz="1400">
                        <a:latin typeface="Times New Roman"/>
                        <a:ea typeface="Calibri"/>
                        <a:cs typeface="Times New Roman"/>
                      </a:endParaRPr>
                    </a:p>
                  </a:txBody>
                  <a:tcPr marL="9525" marR="9525" marT="9525" marB="9525" anchor="ctr">
                    <a:lnL>
                      <a:noFill/>
                    </a:lnL>
                    <a:lnR>
                      <a:noFill/>
                    </a:lnR>
                    <a:lnT>
                      <a:noFill/>
                    </a:lnT>
                    <a:lnB>
                      <a:noFill/>
                    </a:lnB>
                  </a:tcPr>
                </a:tc>
              </a:tr>
              <a:tr h="1065137">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Korporativ informasiya sistemləri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81</a:t>
                      </a:r>
                      <a:endParaRPr lang="en-US" sz="1400">
                        <a:latin typeface="Times New Roman"/>
                        <a:ea typeface="Calibri"/>
                        <a:cs typeface="Times New Roman"/>
                      </a:endParaRPr>
                    </a:p>
                  </a:txBody>
                  <a:tcPr marL="9525" marR="9525" marT="9525" marB="9525" anchor="ctr">
                    <a:lnL>
                      <a:noFill/>
                    </a:lnL>
                    <a:lnR>
                      <a:noFill/>
                    </a:lnR>
                    <a:lnT>
                      <a:noFill/>
                    </a:lnT>
                    <a:lnB>
                      <a:noFill/>
                    </a:lnB>
                  </a:tcPr>
                </a:tc>
              </a:tr>
              <a:tr h="379874">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Akademik yazı</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2016-03-08</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100</a:t>
                      </a:r>
                      <a:endParaRPr lang="en-US" sz="1400">
                        <a:latin typeface="Times New Roman"/>
                        <a:ea typeface="Calibri"/>
                        <a:cs typeface="Times New Roman"/>
                      </a:endParaRPr>
                    </a:p>
                  </a:txBody>
                  <a:tcPr marL="9525" marR="9525" marT="9525" marB="9525" anchor="ctr">
                    <a:lnL>
                      <a:noFill/>
                    </a:lnL>
                    <a:lnR>
                      <a:noFill/>
                    </a:lnR>
                    <a:lnT>
                      <a:noFill/>
                    </a:lnT>
                    <a:lnB>
                      <a:noFill/>
                    </a:lnB>
                  </a:tcPr>
                </a:tc>
              </a:tr>
              <a:tr h="722505">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Informasiya_tehlukesizliyi</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2016-03-12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95</a:t>
                      </a:r>
                      <a:endParaRPr lang="en-US" sz="1400">
                        <a:latin typeface="Times New Roman"/>
                        <a:ea typeface="Calibri"/>
                        <a:cs typeface="Times New Roman"/>
                      </a:endParaRPr>
                    </a:p>
                  </a:txBody>
                  <a:tcPr marL="9525" marR="9525" marT="9525" marB="9525" anchor="ctr">
                    <a:lnL>
                      <a:noFill/>
                    </a:lnL>
                    <a:lnR>
                      <a:noFill/>
                    </a:lnR>
                    <a:lnT>
                      <a:noFill/>
                    </a:lnT>
                    <a:lnB>
                      <a:noFill/>
                    </a:lnB>
                  </a:tcPr>
                </a:tc>
              </a:tr>
              <a:tr h="722505">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Elektron_bankinq</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30</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2016-05-05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100</a:t>
                      </a:r>
                      <a:endParaRPr lang="en-US" sz="1400">
                        <a:latin typeface="Times New Roman"/>
                        <a:ea typeface="Calibri"/>
                        <a:cs typeface="Times New Roman"/>
                      </a:endParaRPr>
                    </a:p>
                  </a:txBody>
                  <a:tcPr marL="9525" marR="9525" marT="9525" marB="9525" anchor="ctr">
                    <a:lnL>
                      <a:noFill/>
                    </a:lnL>
                    <a:lnR>
                      <a:noFill/>
                    </a:lnR>
                    <a:lnT>
                      <a:noFill/>
                    </a:lnT>
                    <a:lnB>
                      <a:noFill/>
                    </a:lnB>
                  </a:tcPr>
                </a:tc>
              </a:tr>
              <a:tr h="379874">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Akademik yazı</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45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6</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0"/>
                        </a:spcAft>
                      </a:pPr>
                      <a:r>
                        <a:rPr lang="en-US" sz="1000">
                          <a:latin typeface="Times New Roman"/>
                          <a:ea typeface="Times New Roman"/>
                          <a:cs typeface="Times New Roman"/>
                        </a:rPr>
                        <a:t>2016-05-11</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5</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a:latin typeface="Times New Roman"/>
                          <a:ea typeface="Times New Roman"/>
                          <a:cs typeface="Times New Roman"/>
                        </a:rPr>
                        <a:t>2</a:t>
                      </a:r>
                      <a:endParaRPr lang="en-US" sz="1400">
                        <a:latin typeface="Times New Roman"/>
                        <a:ea typeface="Calibri"/>
                        <a:cs typeface="Times New Roman"/>
                      </a:endParaRPr>
                    </a:p>
                  </a:txBody>
                  <a:tcPr marL="9525" marR="9525" marT="9525" marB="9525" anchor="ctr">
                    <a:lnL>
                      <a:noFill/>
                    </a:lnL>
                    <a:lnR>
                      <a:noFill/>
                    </a:lnR>
                    <a:lnT>
                      <a:noFill/>
                    </a:lnT>
                    <a:lnB>
                      <a:noFill/>
                    </a:lnB>
                  </a:tcPr>
                </a:tc>
                <a:tc>
                  <a:txBody>
                    <a:bodyPr/>
                    <a:lstStyle/>
                    <a:p>
                      <a:pPr algn="r">
                        <a:lnSpc>
                          <a:spcPct val="115000"/>
                        </a:lnSpc>
                        <a:spcAft>
                          <a:spcPts val="0"/>
                        </a:spcAft>
                      </a:pPr>
                      <a:r>
                        <a:rPr lang="en-US" sz="1000" dirty="0">
                          <a:latin typeface="Times New Roman"/>
                          <a:ea typeface="Times New Roman"/>
                          <a:cs typeface="Times New Roman"/>
                        </a:rPr>
                        <a:t>100</a:t>
                      </a:r>
                      <a:endParaRPr lang="en-US" sz="1400" dirty="0">
                        <a:latin typeface="Times New Roman"/>
                        <a:ea typeface="Calibri"/>
                        <a:cs typeface="Times New Roman"/>
                      </a:endParaRPr>
                    </a:p>
                  </a:txBody>
                  <a:tcPr marL="9525" marR="9525" marT="9525" marB="9525" anchor="ctr">
                    <a:lnL>
                      <a:noFill/>
                    </a:lnL>
                    <a:lnR>
                      <a:noFill/>
                    </a:lnR>
                    <a:lnT>
                      <a:noFill/>
                    </a:lnT>
                    <a:lnB>
                      <a:noFill/>
                    </a:lnB>
                  </a:tcPr>
                </a:tc>
              </a:tr>
            </a:tbl>
          </a:graphicData>
        </a:graphic>
      </p:graphicFrame>
      <p:sp>
        <p:nvSpPr>
          <p:cNvPr id="1638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TotalTime>
  <Words>494</Words>
  <Application>Microsoft Office PowerPoint</Application>
  <PresentationFormat>Экран (4:3)</PresentationFormat>
  <Paragraphs>111</Paragraphs>
  <Slides>19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 Unicode MS</vt:lpstr>
      <vt:lpstr>Arial</vt:lpstr>
      <vt:lpstr>Calibri</vt:lpstr>
      <vt:lpstr>Constantia</vt:lpstr>
      <vt:lpstr>Courier New</vt:lpstr>
      <vt:lpstr>Times New Roman</vt:lpstr>
      <vt:lpstr>Wingdings 2</vt:lpstr>
      <vt:lpstr>Flow</vt:lpstr>
      <vt:lpstr>SQL JOİNS</vt:lpstr>
      <vt:lpstr>                    Database</vt:lpstr>
      <vt:lpstr>                                                                                                 Cədvəllərin birləşdirilməsi sorğusu</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Cədvəllərin xarici birləşməsi</vt:lpstr>
      <vt:lpstr>Презентация PowerPoint</vt:lpstr>
      <vt:lpstr>               LEFT JOİN</vt:lpstr>
      <vt:lpstr>SQL LEFT JOIN sintaksisi: </vt:lpstr>
      <vt:lpstr>Презентация PowerPoint</vt:lpstr>
      <vt:lpstr>Презентация PowerPoint</vt:lpstr>
      <vt:lpstr>                    RİGHT JOİN</vt:lpstr>
      <vt:lpstr> SQL RIGHT JOIN-in sintaksisi : </vt:lpstr>
      <vt:lpstr>FULL OUTER JOIN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dc:title>
  <dc:creator>Lenovo</dc:creator>
  <cp:lastModifiedBy>Kamran Jabiyev</cp:lastModifiedBy>
  <cp:revision>7</cp:revision>
  <dcterms:created xsi:type="dcterms:W3CDTF">2017-02-08T22:03:50Z</dcterms:created>
  <dcterms:modified xsi:type="dcterms:W3CDTF">2017-02-09T07:33:39Z</dcterms:modified>
</cp:coreProperties>
</file>