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10" r:id="rId3"/>
    <p:sldId id="287" r:id="rId4"/>
    <p:sldId id="288" r:id="rId5"/>
    <p:sldId id="305" r:id="rId6"/>
    <p:sldId id="289" r:id="rId7"/>
    <p:sldId id="262" r:id="rId8"/>
    <p:sldId id="263" r:id="rId9"/>
    <p:sldId id="290" r:id="rId10"/>
    <p:sldId id="293" r:id="rId11"/>
    <p:sldId id="297" r:id="rId12"/>
    <p:sldId id="268" r:id="rId13"/>
    <p:sldId id="299" r:id="rId14"/>
    <p:sldId id="300" r:id="rId15"/>
    <p:sldId id="274" r:id="rId16"/>
    <p:sldId id="301" r:id="rId17"/>
    <p:sldId id="302" r:id="rId18"/>
    <p:sldId id="304" r:id="rId19"/>
    <p:sldId id="308" r:id="rId20"/>
    <p:sldId id="306" r:id="rId21"/>
    <p:sldId id="282" r:id="rId22"/>
    <p:sldId id="283" r:id="rId23"/>
    <p:sldId id="284" r:id="rId24"/>
    <p:sldId id="285" r:id="rId25"/>
    <p:sldId id="286" r:id="rId26"/>
    <p:sldId id="3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15" d="100"/>
          <a:sy n="115" d="100"/>
        </p:scale>
        <p:origin x="43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tlow\Desktop\cs229a\marker.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304.4487427466147</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274.51737451737472</c:v>
                </c:pt>
                <c:pt idx="4">
                  <c:v>291.50579150579199</c:v>
                </c:pt>
                <c:pt idx="5">
                  <c:v>303.08880308880299</c:v>
                </c:pt>
              </c:numCache>
            </c:numRef>
          </c:yVal>
          <c:smooth val="0"/>
          <c:extLst>
            <c:ext xmlns:c16="http://schemas.microsoft.com/office/drawing/2014/chart" uri="{C3380CC4-5D6E-409C-BE32-E72D297353CC}">
              <c16:uniqueId val="{00000000-3527-4015-AFE1-B89D4D6FA88B}"/>
            </c:ext>
          </c:extLst>
        </c:ser>
        <c:dLbls>
          <c:showLegendKey val="0"/>
          <c:showVal val="0"/>
          <c:showCatName val="0"/>
          <c:showSerName val="0"/>
          <c:showPercent val="0"/>
          <c:showBubbleSize val="0"/>
        </c:dLbls>
        <c:axId val="-698573840"/>
        <c:axId val="-698494096"/>
      </c:scatterChart>
      <c:valAx>
        <c:axId val="-698573840"/>
        <c:scaling>
          <c:orientation val="minMax"/>
          <c:max val="350"/>
          <c:min val="0"/>
        </c:scaling>
        <c:delete val="0"/>
        <c:axPos val="b"/>
        <c:numFmt formatCode="General" sourceLinked="1"/>
        <c:majorTickMark val="none"/>
        <c:minorTickMark val="none"/>
        <c:tickLblPos val="none"/>
        <c:crossAx val="-698494096"/>
        <c:crosses val="autoZero"/>
        <c:crossBetween val="midCat"/>
      </c:valAx>
      <c:valAx>
        <c:axId val="-698494096"/>
        <c:scaling>
          <c:orientation val="minMax"/>
        </c:scaling>
        <c:delete val="0"/>
        <c:axPos val="l"/>
        <c:numFmt formatCode="General" sourceLinked="1"/>
        <c:majorTickMark val="none"/>
        <c:minorTickMark val="none"/>
        <c:tickLblPos val="none"/>
        <c:crossAx val="-698573840"/>
        <c:crossesAt val="0"/>
        <c:crossBetween val="midCat"/>
      </c:valAx>
    </c:plotArea>
    <c:plotVisOnly val="1"/>
    <c:dispBlanksAs val="gap"/>
    <c:showDLblsOverMax val="0"/>
  </c:chart>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A0BAA-009A-4095-891C-7DBF32685E43}"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1614E-DF4A-41F9-A38E-AD8BE3234677}" type="slidenum">
              <a:rPr lang="en-US" smtClean="0"/>
              <a:t>‹#›</a:t>
            </a:fld>
            <a:endParaRPr lang="en-US"/>
          </a:p>
        </p:txBody>
      </p:sp>
    </p:spTree>
    <p:extLst>
      <p:ext uri="{BB962C8B-B14F-4D97-AF65-F5344CB8AC3E}">
        <p14:creationId xmlns:p14="http://schemas.microsoft.com/office/powerpoint/2010/main" val="1185619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70F144-F356-4F4E-9A9F-5E2D60AB8B64}"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912-D08C-41B2-B70C-F955513E0B3C}" type="slidenum">
              <a:rPr lang="en-US" smtClean="0"/>
              <a:t>‹#›</a:t>
            </a:fld>
            <a:endParaRPr lang="en-US"/>
          </a:p>
        </p:txBody>
      </p:sp>
    </p:spTree>
    <p:extLst>
      <p:ext uri="{BB962C8B-B14F-4D97-AF65-F5344CB8AC3E}">
        <p14:creationId xmlns:p14="http://schemas.microsoft.com/office/powerpoint/2010/main" val="1199964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0F144-F356-4F4E-9A9F-5E2D60AB8B64}"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912-D08C-41B2-B70C-F955513E0B3C}" type="slidenum">
              <a:rPr lang="en-US" smtClean="0"/>
              <a:t>‹#›</a:t>
            </a:fld>
            <a:endParaRPr lang="en-US"/>
          </a:p>
        </p:txBody>
      </p:sp>
    </p:spTree>
    <p:extLst>
      <p:ext uri="{BB962C8B-B14F-4D97-AF65-F5344CB8AC3E}">
        <p14:creationId xmlns:p14="http://schemas.microsoft.com/office/powerpoint/2010/main" val="3239794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0F144-F356-4F4E-9A9F-5E2D60AB8B64}"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912-D08C-41B2-B70C-F955513E0B3C}" type="slidenum">
              <a:rPr lang="en-US" smtClean="0"/>
              <a:t>‹#›</a:t>
            </a:fld>
            <a:endParaRPr lang="en-US"/>
          </a:p>
        </p:txBody>
      </p:sp>
    </p:spTree>
    <p:extLst>
      <p:ext uri="{BB962C8B-B14F-4D97-AF65-F5344CB8AC3E}">
        <p14:creationId xmlns:p14="http://schemas.microsoft.com/office/powerpoint/2010/main" val="3934962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13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70F144-F356-4F4E-9A9F-5E2D60AB8B64}"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912-D08C-41B2-B70C-F955513E0B3C}" type="slidenum">
              <a:rPr lang="en-US" smtClean="0"/>
              <a:t>‹#›</a:t>
            </a:fld>
            <a:endParaRPr lang="en-US"/>
          </a:p>
        </p:txBody>
      </p:sp>
    </p:spTree>
    <p:extLst>
      <p:ext uri="{BB962C8B-B14F-4D97-AF65-F5344CB8AC3E}">
        <p14:creationId xmlns:p14="http://schemas.microsoft.com/office/powerpoint/2010/main" val="366331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70F144-F356-4F4E-9A9F-5E2D60AB8B64}"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E6B912-D08C-41B2-B70C-F955513E0B3C}" type="slidenum">
              <a:rPr lang="en-US" smtClean="0"/>
              <a:t>‹#›</a:t>
            </a:fld>
            <a:endParaRPr lang="en-US"/>
          </a:p>
        </p:txBody>
      </p:sp>
    </p:spTree>
    <p:extLst>
      <p:ext uri="{BB962C8B-B14F-4D97-AF65-F5344CB8AC3E}">
        <p14:creationId xmlns:p14="http://schemas.microsoft.com/office/powerpoint/2010/main" val="171966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70F144-F356-4F4E-9A9F-5E2D60AB8B64}"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6B912-D08C-41B2-B70C-F955513E0B3C}" type="slidenum">
              <a:rPr lang="en-US" smtClean="0"/>
              <a:t>‹#›</a:t>
            </a:fld>
            <a:endParaRPr lang="en-US"/>
          </a:p>
        </p:txBody>
      </p:sp>
    </p:spTree>
    <p:extLst>
      <p:ext uri="{BB962C8B-B14F-4D97-AF65-F5344CB8AC3E}">
        <p14:creationId xmlns:p14="http://schemas.microsoft.com/office/powerpoint/2010/main" val="308239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70F144-F356-4F4E-9A9F-5E2D60AB8B64}" type="datetimeFigureOut">
              <a:rPr lang="en-US" smtClean="0"/>
              <a:t>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E6B912-D08C-41B2-B70C-F955513E0B3C}" type="slidenum">
              <a:rPr lang="en-US" smtClean="0"/>
              <a:t>‹#›</a:t>
            </a:fld>
            <a:endParaRPr lang="en-US"/>
          </a:p>
        </p:txBody>
      </p:sp>
    </p:spTree>
    <p:extLst>
      <p:ext uri="{BB962C8B-B14F-4D97-AF65-F5344CB8AC3E}">
        <p14:creationId xmlns:p14="http://schemas.microsoft.com/office/powerpoint/2010/main" val="66443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70F144-F356-4F4E-9A9F-5E2D60AB8B64}" type="datetimeFigureOut">
              <a:rPr lang="en-US" smtClean="0"/>
              <a:t>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E6B912-D08C-41B2-B70C-F955513E0B3C}" type="slidenum">
              <a:rPr lang="en-US" smtClean="0"/>
              <a:t>‹#›</a:t>
            </a:fld>
            <a:endParaRPr lang="en-US"/>
          </a:p>
        </p:txBody>
      </p:sp>
    </p:spTree>
    <p:extLst>
      <p:ext uri="{BB962C8B-B14F-4D97-AF65-F5344CB8AC3E}">
        <p14:creationId xmlns:p14="http://schemas.microsoft.com/office/powerpoint/2010/main" val="101613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70F144-F356-4F4E-9A9F-5E2D60AB8B64}" type="datetimeFigureOut">
              <a:rPr lang="en-US" smtClean="0"/>
              <a:t>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E6B912-D08C-41B2-B70C-F955513E0B3C}" type="slidenum">
              <a:rPr lang="en-US" smtClean="0"/>
              <a:t>‹#›</a:t>
            </a:fld>
            <a:endParaRPr lang="en-US"/>
          </a:p>
        </p:txBody>
      </p:sp>
    </p:spTree>
    <p:extLst>
      <p:ext uri="{BB962C8B-B14F-4D97-AF65-F5344CB8AC3E}">
        <p14:creationId xmlns:p14="http://schemas.microsoft.com/office/powerpoint/2010/main" val="244220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70F144-F356-4F4E-9A9F-5E2D60AB8B64}"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6B912-D08C-41B2-B70C-F955513E0B3C}" type="slidenum">
              <a:rPr lang="en-US" smtClean="0"/>
              <a:t>‹#›</a:t>
            </a:fld>
            <a:endParaRPr lang="en-US"/>
          </a:p>
        </p:txBody>
      </p:sp>
    </p:spTree>
    <p:extLst>
      <p:ext uri="{BB962C8B-B14F-4D97-AF65-F5344CB8AC3E}">
        <p14:creationId xmlns:p14="http://schemas.microsoft.com/office/powerpoint/2010/main" val="49676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70F144-F356-4F4E-9A9F-5E2D60AB8B64}"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E6B912-D08C-41B2-B70C-F955513E0B3C}" type="slidenum">
              <a:rPr lang="en-US" smtClean="0"/>
              <a:t>‹#›</a:t>
            </a:fld>
            <a:endParaRPr lang="en-US"/>
          </a:p>
        </p:txBody>
      </p:sp>
    </p:spTree>
    <p:extLst>
      <p:ext uri="{BB962C8B-B14F-4D97-AF65-F5344CB8AC3E}">
        <p14:creationId xmlns:p14="http://schemas.microsoft.com/office/powerpoint/2010/main" val="16470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0F144-F356-4F4E-9A9F-5E2D60AB8B64}" type="datetimeFigureOut">
              <a:rPr lang="en-US" smtClean="0"/>
              <a:t>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6B912-D08C-41B2-B70C-F955513E0B3C}" type="slidenum">
              <a:rPr lang="en-US" smtClean="0"/>
              <a:t>‹#›</a:t>
            </a:fld>
            <a:endParaRPr lang="en-US"/>
          </a:p>
        </p:txBody>
      </p:sp>
    </p:spTree>
    <p:extLst>
      <p:ext uri="{BB962C8B-B14F-4D97-AF65-F5344CB8AC3E}">
        <p14:creationId xmlns:p14="http://schemas.microsoft.com/office/powerpoint/2010/main" val="3387264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oursera.org/learn/machine-learn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scikit-learn.org/stable/modules/generated/sklearn.linear_model.Ridge.html#sklearn.linear_model.Ridge"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8" Type="http://schemas.openxmlformats.org/officeDocument/2006/relationships/hyperlink" Target="http://openclassroom.stanford.edu/MainFolder/DocumentPage.php?course=MachineLearning&amp;doc=exercises/ex5/ex5.html" TargetMode="External"/><Relationship Id="rId3" Type="http://schemas.openxmlformats.org/officeDocument/2006/relationships/image" Target="../media/image17.png"/><Relationship Id="rId7" Type="http://schemas.openxmlformats.org/officeDocument/2006/relationships/image" Target="../media/image4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cikit-learn.org/0.15/auto_examples/plot_underfitting_overfitting.html"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10.png"/></Relationships>
</file>

<file path=ppt/slides/_rels/slide4.xml.rels><?xml version="1.0" encoding="UTF-8" standalone="yes"?>
<Relationships xmlns="http://schemas.openxmlformats.org/package/2006/relationships"><Relationship Id="rId2" Type="http://schemas.openxmlformats.org/officeDocument/2006/relationships/hyperlink" Target="https://towardsdatascience.com/what-are-overfitting-and-underfitting-in-machine-learning-a96b3086469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Overfitting" TargetMode="External"/><Relationship Id="rId1" Type="http://schemas.openxmlformats.org/officeDocument/2006/relationships/slideLayout" Target="../slideLayouts/slideLayout2.xml"/><Relationship Id="rId4" Type="http://schemas.openxmlformats.org/officeDocument/2006/relationships/hyperlink" Target="https://en.wikipedia.org/wiki/Regularization_(mathematic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lumMod val="75000"/>
                    <a:lumOff val="25000"/>
                  </a:schemeClr>
                </a:solidFill>
              </a:rPr>
              <a:t>Regularization</a:t>
            </a:r>
            <a:br>
              <a:rPr lang="en-US" dirty="0">
                <a:solidFill>
                  <a:schemeClr val="tx1">
                    <a:lumMod val="75000"/>
                    <a:lumOff val="25000"/>
                  </a:schemeClr>
                </a:solidFill>
              </a:rPr>
            </a:br>
            <a:endParaRPr lang="en-US" dirty="0"/>
          </a:p>
        </p:txBody>
      </p:sp>
      <p:sp>
        <p:nvSpPr>
          <p:cNvPr id="3" name="Subtitle 2"/>
          <p:cNvSpPr>
            <a:spLocks noGrp="1"/>
          </p:cNvSpPr>
          <p:nvPr>
            <p:ph type="subTitle" idx="1"/>
          </p:nvPr>
        </p:nvSpPr>
        <p:spPr/>
        <p:txBody>
          <a:bodyPr>
            <a:noAutofit/>
          </a:bodyPr>
          <a:lstStyle/>
          <a:p>
            <a:r>
              <a:rPr lang="en-US" sz="5000" dirty="0">
                <a:solidFill>
                  <a:schemeClr val="tx1">
                    <a:lumMod val="75000"/>
                    <a:lumOff val="25000"/>
                  </a:schemeClr>
                </a:solidFill>
              </a:rPr>
              <a:t>The problem of</a:t>
            </a:r>
            <a:br>
              <a:rPr lang="en-US" sz="5000" dirty="0">
                <a:solidFill>
                  <a:schemeClr val="tx1">
                    <a:lumMod val="75000"/>
                    <a:lumOff val="25000"/>
                  </a:schemeClr>
                </a:solidFill>
              </a:rPr>
            </a:br>
            <a:r>
              <a:rPr lang="en-US" sz="5000" dirty="0" smtClean="0">
                <a:solidFill>
                  <a:schemeClr val="tx1">
                    <a:lumMod val="75000"/>
                    <a:lumOff val="25000"/>
                  </a:schemeClr>
                </a:solidFill>
              </a:rPr>
              <a:t>overfitting</a:t>
            </a:r>
          </a:p>
        </p:txBody>
      </p:sp>
      <p:sp>
        <p:nvSpPr>
          <p:cNvPr id="4" name="Rectangle 3"/>
          <p:cNvSpPr/>
          <p:nvPr/>
        </p:nvSpPr>
        <p:spPr>
          <a:xfrm>
            <a:off x="227214" y="6314548"/>
            <a:ext cx="11737571" cy="369332"/>
          </a:xfrm>
          <a:prstGeom prst="rect">
            <a:avLst/>
          </a:prstGeom>
        </p:spPr>
        <p:txBody>
          <a:bodyPr wrap="square">
            <a:spAutoFit/>
          </a:bodyPr>
          <a:lstStyle/>
          <a:p>
            <a:r>
              <a:rPr lang="en-US" dirty="0" smtClean="0"/>
              <a:t>Some slides taken from Andrew Ng’s Machine Learning course  </a:t>
            </a:r>
            <a:r>
              <a:rPr lang="en-US" dirty="0" smtClean="0">
                <a:hlinkClick r:id="rId2"/>
              </a:rPr>
              <a:t>https://www.coursera.org/learn/machine-learning</a:t>
            </a:r>
            <a:endParaRPr lang="en-US" dirty="0"/>
          </a:p>
        </p:txBody>
      </p:sp>
    </p:spTree>
    <p:extLst>
      <p:ext uri="{BB962C8B-B14F-4D97-AF65-F5344CB8AC3E}">
        <p14:creationId xmlns:p14="http://schemas.microsoft.com/office/powerpoint/2010/main" val="1239850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tx1">
                    <a:lumMod val="75000"/>
                    <a:lumOff val="25000"/>
                  </a:schemeClr>
                </a:solidFill>
              </a:rPr>
              <a:t>Regularized linear regression</a:t>
            </a:r>
            <a:endParaRPr lang="en-US" u="sng" dirty="0"/>
          </a:p>
        </p:txBody>
      </p:sp>
      <mc:AlternateContent xmlns:mc="http://schemas.openxmlformats.org/markup-compatibility/2006" xmlns:a14="http://schemas.microsoft.com/office/drawing/2010/main">
        <mc:Choice Requires="a14">
          <p:sp>
            <p:nvSpPr>
              <p:cNvPr id="4" name="Rectangle 3"/>
              <p:cNvSpPr/>
              <p:nvPr/>
            </p:nvSpPr>
            <p:spPr>
              <a:xfrm>
                <a:off x="4225636" y="1931640"/>
                <a:ext cx="3740727" cy="93262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𝑤</m:t>
                                      </m:r>
                                    </m:sub>
                                  </m:sSub>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up>
                                      </m:sSup>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up>
                                  </m:sSup>
                                </m:e>
                              </m:d>
                            </m:e>
                            <m:sup>
                              <m:r>
                                <a:rPr lang="en-US" sz="2000" b="0" i="1" smtClean="0">
                                  <a:latin typeface="Cambria Math" panose="02040503050406030204" pitchFamily="18" charset="0"/>
                                </a:rPr>
                                <m:t>2</m:t>
                              </m:r>
                            </m:sup>
                          </m:sSup>
                        </m:e>
                      </m:nary>
                    </m:oMath>
                  </m:oMathPara>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4225636" y="1931640"/>
                <a:ext cx="3740727" cy="932628"/>
              </a:xfrm>
              <a:prstGeom prst="rect">
                <a:avLst/>
              </a:prstGeom>
              <a:blipFill>
                <a:blip r:embed="rId2"/>
                <a:stretch>
                  <a:fillRect/>
                </a:stretch>
              </a:blipFill>
            </p:spPr>
            <p:txBody>
              <a:bodyPr/>
              <a:lstStyle/>
              <a:p>
                <a:r>
                  <a:rPr lang="en-US">
                    <a:noFill/>
                  </a:rPr>
                  <a:t> </a:t>
                </a:r>
              </a:p>
            </p:txBody>
          </p:sp>
        </mc:Fallback>
      </mc:AlternateContent>
      <p:sp>
        <p:nvSpPr>
          <p:cNvPr id="5" name="Rectangle 4"/>
          <p:cNvSpPr/>
          <p:nvPr/>
        </p:nvSpPr>
        <p:spPr>
          <a:xfrm>
            <a:off x="838200" y="2213288"/>
            <a:ext cx="1530227" cy="369332"/>
          </a:xfrm>
          <a:prstGeom prst="rect">
            <a:avLst/>
          </a:prstGeom>
        </p:spPr>
        <p:txBody>
          <a:bodyPr wrap="none">
            <a:spAutoFit/>
          </a:bodyPr>
          <a:lstStyle/>
          <a:p>
            <a:r>
              <a:rPr lang="en-US" dirty="0" smtClean="0">
                <a:solidFill>
                  <a:schemeClr val="tx1">
                    <a:lumMod val="75000"/>
                    <a:lumOff val="25000"/>
                  </a:schemeClr>
                </a:solidFill>
              </a:rPr>
              <a:t>Cost Function:</a:t>
            </a:r>
            <a:endParaRPr lang="en-US" dirty="0"/>
          </a:p>
        </p:txBody>
      </p:sp>
      <p:sp>
        <p:nvSpPr>
          <p:cNvPr id="6" name="Rectangle 5"/>
          <p:cNvSpPr/>
          <p:nvPr/>
        </p:nvSpPr>
        <p:spPr>
          <a:xfrm>
            <a:off x="838199" y="3230212"/>
            <a:ext cx="2670346" cy="369332"/>
          </a:xfrm>
          <a:prstGeom prst="rect">
            <a:avLst/>
          </a:prstGeom>
        </p:spPr>
        <p:txBody>
          <a:bodyPr wrap="none">
            <a:spAutoFit/>
          </a:bodyPr>
          <a:lstStyle/>
          <a:p>
            <a:r>
              <a:rPr lang="en-US" dirty="0" smtClean="0">
                <a:solidFill>
                  <a:schemeClr val="tx1">
                    <a:lumMod val="75000"/>
                    <a:lumOff val="25000"/>
                  </a:schemeClr>
                </a:solidFill>
              </a:rPr>
              <a:t>Regularized Cost Function:</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4134222" y="2990340"/>
                <a:ext cx="5351307" cy="10705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den>
                      </m:f>
                      <m:d>
                        <m:dPr>
                          <m:begChr m:val="["/>
                          <m:endChr m:val="]"/>
                          <m:ctrlPr>
                            <a:rPr lang="en-US" sz="2000" b="0" i="1" smtClean="0">
                              <a:latin typeface="Cambria Math" panose="02040503050406030204" pitchFamily="18" charset="0"/>
                            </a:rPr>
                          </m:ctrlPr>
                        </m:dPr>
                        <m:e>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𝑤</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p>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p>
                                    </m:e>
                                  </m:d>
                                </m:e>
                                <m:sup>
                                  <m:r>
                                    <a:rPr lang="en-US" sz="2000" i="1">
                                      <a:latin typeface="Cambria Math" panose="02040503050406030204" pitchFamily="18" charset="0"/>
                                    </a:rPr>
                                    <m:t>2</m:t>
                                  </m:r>
                                </m:sup>
                              </m:sSup>
                            </m:e>
                          </m:nary>
                          <m:r>
                            <a:rPr lang="en-US" sz="2000" i="1">
                              <a:latin typeface="Cambria Math" panose="02040503050406030204" pitchFamily="18" charset="0"/>
                            </a:rPr>
                            <m:t>+</m:t>
                          </m:r>
                          <m:r>
                            <a:rPr lang="en-US" sz="2000" i="1">
                              <a:latin typeface="Cambria Math" panose="02040503050406030204" pitchFamily="18" charset="0"/>
                              <a:sym typeface="Symbol" panose="05050102010706020507" pitchFamily="18" charset="2"/>
                            </a:rPr>
                            <m:t> </m:t>
                          </m:r>
                          <m:nary>
                            <m:naryPr>
                              <m:chr m:val="∑"/>
                              <m:ctrlPr>
                                <a:rPr lang="en-US" sz="2000" i="1">
                                  <a:latin typeface="Cambria Math" panose="02040503050406030204" pitchFamily="18" charset="0"/>
                                </a:rPr>
                              </m:ctrlPr>
                            </m:naryPr>
                            <m:sub>
                              <m: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𝑑</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𝑤</m:t>
                                  </m:r>
                                </m:e>
                                <m:sub>
                                  <m:r>
                                    <a:rPr lang="en-US" sz="2000" i="1">
                                      <a:latin typeface="Cambria Math" panose="02040503050406030204" pitchFamily="18" charset="0"/>
                                    </a:rPr>
                                    <m:t>𝑗</m:t>
                                  </m:r>
                                </m:sub>
                                <m:sup>
                                  <m:r>
                                    <a:rPr lang="en-US" sz="2000" i="1">
                                      <a:latin typeface="Cambria Math" panose="02040503050406030204" pitchFamily="18" charset="0"/>
                                    </a:rPr>
                                    <m:t>2</m:t>
                                  </m:r>
                                </m:sup>
                              </m:sSubSup>
                            </m:e>
                          </m:nary>
                        </m:e>
                      </m:d>
                    </m:oMath>
                  </m:oMathPara>
                </a14:m>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4134222" y="2990340"/>
                <a:ext cx="5351307" cy="1070549"/>
              </a:xfrm>
              <a:prstGeom prst="rect">
                <a:avLst/>
              </a:prstGeom>
              <a:blipFill>
                <a:blip r:embed="rId3"/>
                <a:stretch>
                  <a:fillRect/>
                </a:stretch>
              </a:blipFill>
            </p:spPr>
            <p:txBody>
              <a:bodyPr/>
              <a:lstStyle/>
              <a:p>
                <a:r>
                  <a:rPr lang="en-US">
                    <a:noFill/>
                  </a:rPr>
                  <a:t> </a:t>
                </a:r>
              </a:p>
            </p:txBody>
          </p:sp>
        </mc:Fallback>
      </mc:AlternateContent>
      <p:sp>
        <p:nvSpPr>
          <p:cNvPr id="9" name="Rectangle 8"/>
          <p:cNvSpPr/>
          <p:nvPr/>
        </p:nvSpPr>
        <p:spPr>
          <a:xfrm>
            <a:off x="816782" y="5482295"/>
            <a:ext cx="2713179" cy="369332"/>
          </a:xfrm>
          <a:prstGeom prst="rect">
            <a:avLst/>
          </a:prstGeom>
        </p:spPr>
        <p:txBody>
          <a:bodyPr wrap="none">
            <a:spAutoFit/>
          </a:bodyPr>
          <a:lstStyle/>
          <a:p>
            <a:r>
              <a:rPr lang="en-US" dirty="0">
                <a:solidFill>
                  <a:schemeClr val="tx1">
                    <a:lumMod val="75000"/>
                    <a:lumOff val="25000"/>
                  </a:schemeClr>
                </a:solidFill>
              </a:rPr>
              <a:t>Derivative of cost function:</a:t>
            </a:r>
          </a:p>
        </p:txBody>
      </p:sp>
      <mc:AlternateContent xmlns:mc="http://schemas.openxmlformats.org/markup-compatibility/2006" xmlns:a14="http://schemas.microsoft.com/office/drawing/2010/main">
        <mc:Choice Requires="a14">
          <p:sp>
            <p:nvSpPr>
              <p:cNvPr id="11" name="Rectangle 10"/>
              <p:cNvSpPr/>
              <p:nvPr/>
            </p:nvSpPr>
            <p:spPr>
              <a:xfrm>
                <a:off x="4134222" y="5242678"/>
                <a:ext cx="4671086"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l-GR" i="1" smtClean="0">
                              <a:latin typeface="Cambria Math" panose="02040503050406030204" pitchFamily="18" charset="0"/>
                              <a:ea typeface="Cambria Math" panose="02040503050406030204" pitchFamily="18" charset="0"/>
                            </a:rPr>
                          </m:ctrlPr>
                        </m:fPr>
                        <m:num>
                          <m:r>
                            <a:rPr lang="el-GR" i="1">
                              <a:latin typeface="Cambria Math" panose="02040503050406030204" pitchFamily="18" charset="0"/>
                              <a:ea typeface="Cambria Math" panose="02040503050406030204" pitchFamily="18" charset="0"/>
                            </a:rPr>
                            <m:t>𝜕</m:t>
                          </m:r>
                        </m:num>
                        <m:den>
                          <m:r>
                            <a:rPr lang="el-GR"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𝑗</m:t>
                              </m:r>
                            </m:sub>
                          </m:sSub>
                        </m:den>
                      </m:f>
                      <m:r>
                        <a:rPr lang="en-US" i="1">
                          <a:latin typeface="Cambria Math" panose="02040503050406030204" pitchFamily="18" charset="0"/>
                        </a:rPr>
                        <m:t>𝐽</m:t>
                      </m:r>
                      <m:d>
                        <m:dPr>
                          <m:ctrlPr>
                            <a:rPr lang="en-US"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𝑤</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𝑗</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sym typeface="Symbol" panose="05050102010706020507" pitchFamily="18" charset="2"/>
                            </a:rPr>
                            <m:t></m:t>
                          </m:r>
                        </m:num>
                        <m:den>
                          <m:r>
                            <a:rPr lang="en-US" b="0" i="1" smtClean="0">
                              <a:latin typeface="Cambria Math" panose="02040503050406030204" pitchFamily="18" charset="0"/>
                            </a:rPr>
                            <m:t>𝑛</m:t>
                          </m:r>
                        </m:den>
                      </m:f>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4134222" y="5242678"/>
                <a:ext cx="4671086" cy="848566"/>
              </a:xfrm>
              <a:prstGeom prst="rect">
                <a:avLst/>
              </a:prstGeom>
              <a:blipFill>
                <a:blip r:embed="rId4"/>
                <a:stretch>
                  <a:fillRect/>
                </a:stretch>
              </a:blipFill>
            </p:spPr>
            <p:txBody>
              <a:bodyPr/>
              <a:lstStyle/>
              <a:p>
                <a:r>
                  <a:rPr lang="en-US">
                    <a:noFill/>
                  </a:rPr>
                  <a:t> </a:t>
                </a:r>
              </a:p>
            </p:txBody>
          </p:sp>
        </mc:Fallback>
      </mc:AlternateContent>
      <p:sp>
        <p:nvSpPr>
          <p:cNvPr id="13" name="TextBox 18"/>
          <p:cNvSpPr txBox="1">
            <a:spLocks noChangeArrowheads="1"/>
          </p:cNvSpPr>
          <p:nvPr/>
        </p:nvSpPr>
        <p:spPr bwMode="auto">
          <a:xfrm>
            <a:off x="838199" y="4341148"/>
            <a:ext cx="10310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smtClean="0"/>
              <a:t> Goal</a:t>
            </a:r>
            <a:r>
              <a:rPr lang="en-US" altLang="en-US" sz="2800" dirty="0"/>
              <a:t>:</a:t>
            </a:r>
          </a:p>
        </p:txBody>
      </p:sp>
      <mc:AlternateContent xmlns:mc="http://schemas.openxmlformats.org/markup-compatibility/2006" xmlns:a14="http://schemas.microsoft.com/office/drawing/2010/main">
        <mc:Choice Requires="a14">
          <p:sp>
            <p:nvSpPr>
              <p:cNvPr id="14" name="Rectangle 13"/>
              <p:cNvSpPr/>
              <p:nvPr/>
            </p:nvSpPr>
            <p:spPr>
              <a:xfrm>
                <a:off x="4225636" y="4341148"/>
                <a:ext cx="3408908" cy="461665"/>
              </a:xfrm>
              <a:prstGeom prst="rect">
                <a:avLst/>
              </a:prstGeom>
            </p:spPr>
            <p:txBody>
              <a:bodyPr wrap="square">
                <a:spAutoFit/>
              </a:bodyPr>
              <a:lstStyle/>
              <a:p>
                <a:r>
                  <a:rPr lang="en-US" sz="2400" dirty="0" smtClean="0"/>
                  <a:t>m</a:t>
                </a:r>
                <a:r>
                  <a:rPr lang="en-US" sz="2400" b="0" dirty="0" smtClean="0"/>
                  <a:t>in</a:t>
                </a:r>
                <a14:m>
                  <m:oMath xmlns:m="http://schemas.openxmlformats.org/officeDocument/2006/math">
                    <m:r>
                      <a:rPr lang="en-US" sz="2400" b="0" i="0" smtClean="0">
                        <a:latin typeface="Cambria Math" panose="02040503050406030204" pitchFamily="18" charset="0"/>
                      </a:rPr>
                      <m:t>   </m:t>
                    </m:r>
                    <m:r>
                      <a:rPr lang="en-US" sz="2400" i="1">
                        <a:latin typeface="Cambria Math" panose="02040503050406030204" pitchFamily="18" charset="0"/>
                      </a:rPr>
                      <m:t>𝐽</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𝑤</m:t>
                            </m:r>
                          </m:e>
                          <m:sub>
                            <m:r>
                              <a:rPr lang="en-US" sz="2400" i="1">
                                <a:latin typeface="Cambria Math" panose="02040503050406030204" pitchFamily="18" charset="0"/>
                              </a:rPr>
                              <m:t>𝑑</m:t>
                            </m:r>
                          </m:sub>
                        </m:sSub>
                      </m:e>
                    </m:d>
                  </m:oMath>
                </a14:m>
                <a:endParaRPr lang="en-US" sz="2400" dirty="0"/>
              </a:p>
            </p:txBody>
          </p:sp>
        </mc:Choice>
        <mc:Fallback xmlns="">
          <p:sp>
            <p:nvSpPr>
              <p:cNvPr id="14" name="Rectangle 13"/>
              <p:cNvSpPr>
                <a:spLocks noRot="1" noChangeAspect="1" noMove="1" noResize="1" noEditPoints="1" noAdjustHandles="1" noChangeArrowheads="1" noChangeShapeType="1" noTextEdit="1"/>
              </p:cNvSpPr>
              <p:nvPr/>
            </p:nvSpPr>
            <p:spPr>
              <a:xfrm>
                <a:off x="4225636" y="4341148"/>
                <a:ext cx="3408908" cy="461665"/>
              </a:xfrm>
              <a:prstGeom prst="rect">
                <a:avLst/>
              </a:prstGeom>
              <a:blipFill>
                <a:blip r:embed="rId5"/>
                <a:stretch>
                  <a:fillRect l="-2683" t="-10526" b="-28947"/>
                </a:stretch>
              </a:blipFill>
            </p:spPr>
            <p:txBody>
              <a:bodyPr/>
              <a:lstStyle/>
              <a:p>
                <a:r>
                  <a:rPr lang="en-US">
                    <a:noFill/>
                  </a:rPr>
                  <a:t> </a:t>
                </a:r>
              </a:p>
            </p:txBody>
          </p:sp>
        </mc:Fallback>
      </mc:AlternateContent>
      <p:sp>
        <p:nvSpPr>
          <p:cNvPr id="15" name="Rectangle 14"/>
          <p:cNvSpPr/>
          <p:nvPr/>
        </p:nvSpPr>
        <p:spPr>
          <a:xfrm>
            <a:off x="4418008" y="4682695"/>
            <a:ext cx="955918" cy="338554"/>
          </a:xfrm>
          <a:prstGeom prst="rect">
            <a:avLst/>
          </a:prstGeom>
        </p:spPr>
        <p:txBody>
          <a:bodyPr wrap="square">
            <a:spAutoFit/>
          </a:bodyPr>
          <a:lstStyle/>
          <a:p>
            <a:r>
              <a:rPr lang="en-US" sz="1600" dirty="0" smtClean="0"/>
              <a:t>w</a:t>
            </a:r>
            <a:endParaRPr lang="en-US" sz="1600" dirty="0"/>
          </a:p>
        </p:txBody>
      </p:sp>
      <p:sp>
        <p:nvSpPr>
          <p:cNvPr id="12" name="Rectangle 11"/>
          <p:cNvSpPr/>
          <p:nvPr/>
        </p:nvSpPr>
        <p:spPr>
          <a:xfrm>
            <a:off x="631589" y="6365353"/>
            <a:ext cx="10341210" cy="276999"/>
          </a:xfrm>
          <a:prstGeom prst="rect">
            <a:avLst/>
          </a:prstGeom>
        </p:spPr>
        <p:txBody>
          <a:bodyPr wrap="square">
            <a:spAutoFit/>
          </a:bodyPr>
          <a:lstStyle/>
          <a:p>
            <a:r>
              <a:rPr lang="en-US" sz="1200" dirty="0">
                <a:hlinkClick r:id="rId6"/>
              </a:rPr>
              <a:t>https://scikit-learn.org/stable/modules/generated/</a:t>
            </a:r>
            <a:r>
              <a:rPr lang="en-US" sz="1200" b="1" dirty="0">
                <a:hlinkClick r:id="rId6"/>
              </a:rPr>
              <a:t>sklearn.linear_model.Ridge</a:t>
            </a:r>
            <a:r>
              <a:rPr lang="en-US" sz="1200" dirty="0">
                <a:hlinkClick r:id="rId6"/>
              </a:rPr>
              <a:t>.html#sklearn.linear_model.Ridge</a:t>
            </a:r>
            <a:endParaRPr lang="en-US" sz="1200" dirty="0"/>
          </a:p>
        </p:txBody>
      </p:sp>
    </p:spTree>
    <p:extLst>
      <p:ext uri="{BB962C8B-B14F-4D97-AF65-F5344CB8AC3E}">
        <p14:creationId xmlns:p14="http://schemas.microsoft.com/office/powerpoint/2010/main" val="424652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ru-RU" sz="4000" u="sng" dirty="0"/>
              <a:t>Gradient </a:t>
            </a:r>
            <a:r>
              <a:rPr lang="en-US" altLang="ru-RU" sz="4000" u="sng" dirty="0" smtClean="0"/>
              <a:t>descent of </a:t>
            </a:r>
            <a:r>
              <a:rPr lang="en-US" sz="4000" u="sng" dirty="0">
                <a:solidFill>
                  <a:schemeClr val="tx1">
                    <a:lumMod val="75000"/>
                    <a:lumOff val="25000"/>
                  </a:schemeClr>
                </a:solidFill>
              </a:rPr>
              <a:t>Regularized linear regression</a:t>
            </a:r>
            <a:endParaRPr lang="en-US" sz="4000" u="sng" dirty="0"/>
          </a:p>
        </p:txBody>
      </p:sp>
      <mc:AlternateContent xmlns:mc="http://schemas.openxmlformats.org/markup-compatibility/2006" xmlns:a14="http://schemas.microsoft.com/office/drawing/2010/main">
        <mc:Choice Requires="a14">
          <p:sp>
            <p:nvSpPr>
              <p:cNvPr id="6" name="Rectangle 5"/>
              <p:cNvSpPr/>
              <p:nvPr/>
            </p:nvSpPr>
            <p:spPr>
              <a:xfrm>
                <a:off x="7213776" y="2938471"/>
                <a:ext cx="4671086"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l-GR" i="1" smtClean="0">
                              <a:latin typeface="Cambria Math" panose="02040503050406030204" pitchFamily="18" charset="0"/>
                              <a:ea typeface="Cambria Math" panose="02040503050406030204" pitchFamily="18" charset="0"/>
                            </a:rPr>
                          </m:ctrlPr>
                        </m:fPr>
                        <m:num>
                          <m:r>
                            <a:rPr lang="el-GR" i="1">
                              <a:latin typeface="Cambria Math" panose="02040503050406030204" pitchFamily="18" charset="0"/>
                              <a:ea typeface="Cambria Math" panose="02040503050406030204" pitchFamily="18" charset="0"/>
                            </a:rPr>
                            <m:t>𝜕</m:t>
                          </m:r>
                        </m:num>
                        <m:den>
                          <m:r>
                            <a:rPr lang="el-GR" i="1">
                              <a:latin typeface="Cambria Math" panose="02040503050406030204" pitchFamily="18" charset="0"/>
                              <a:ea typeface="Cambria Math" panose="02040503050406030204" pitchFamily="18" charset="0"/>
                            </a:rPr>
                            <m:t>𝜕</m:t>
                          </m:r>
                          <m:sSub>
                            <m:sSubPr>
                              <m:ctrlPr>
                                <a:rPr lang="el-GR"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𝑗</m:t>
                              </m:r>
                            </m:sub>
                          </m:sSub>
                        </m:den>
                      </m:f>
                      <m:r>
                        <a:rPr lang="en-US" i="1">
                          <a:latin typeface="Cambria Math" panose="02040503050406030204" pitchFamily="18" charset="0"/>
                        </a:rPr>
                        <m:t>𝐽</m:t>
                      </m:r>
                      <m:d>
                        <m:dPr>
                          <m:ctrlPr>
                            <a:rPr lang="en-US"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𝑤</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e>
                          </m:d>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𝑗</m:t>
                              </m:r>
                            </m:sub>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bSup>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sym typeface="Symbol" panose="05050102010706020507" pitchFamily="18" charset="2"/>
                            </a:rPr>
                            <m:t></m:t>
                          </m:r>
                        </m:num>
                        <m:den>
                          <m:r>
                            <a:rPr lang="en-US" b="0" i="1" smtClean="0">
                              <a:latin typeface="Cambria Math" panose="02040503050406030204" pitchFamily="18" charset="0"/>
                            </a:rPr>
                            <m:t>𝑛</m:t>
                          </m:r>
                        </m:den>
                      </m:f>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𝑗</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7213776" y="2938471"/>
                <a:ext cx="4671086" cy="8485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14745" y="1737162"/>
                <a:ext cx="4750339" cy="985141"/>
              </a:xfrm>
              <a:prstGeom prst="rect">
                <a:avLst/>
              </a:prstGeom>
            </p:spPr>
            <p:txBody>
              <a:bodyPr wrap="none">
                <a:spAutoFit/>
              </a:bodyPr>
              <a:lstStyle/>
              <a:p>
                <a:pPr>
                  <a:spcBef>
                    <a:spcPct val="0"/>
                  </a:spcBef>
                </a:pPr>
                <a:r>
                  <a:rPr lang="en-US" altLang="en-US" sz="2400" dirty="0" smtClean="0"/>
                  <a:t>Gradient descent:</a:t>
                </a:r>
              </a:p>
              <a:p>
                <a:pPr>
                  <a:spcBef>
                    <a:spcPct val="0"/>
                  </a:spcBef>
                </a:pPr>
                <a:r>
                  <a:rPr lang="en-US" altLang="en-US" sz="2000" dirty="0"/>
                  <a:t> </a:t>
                </a:r>
                <a:r>
                  <a:rPr lang="en-US" altLang="en-US" sz="2000" dirty="0" smtClean="0"/>
                  <a:t>            Repeat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𝑤</m:t>
                        </m:r>
                      </m:e>
                      <m:sub>
                        <m:r>
                          <a:rPr lang="en-US" sz="2000" i="1">
                            <a:latin typeface="Cambria Math" panose="02040503050406030204" pitchFamily="18" charset="0"/>
                          </a:rPr>
                          <m:t>𝑗</m:t>
                        </m:r>
                      </m:sub>
                    </m:sSub>
                    <m:r>
                      <a:rPr lang="en-US" sz="2000" i="1">
                        <a:latin typeface="Cambria Math" panose="02040503050406030204" pitchFamily="18" charset="0"/>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𝑗</m:t>
                        </m:r>
                      </m:sub>
                    </m:sSub>
                    <m:r>
                      <a:rPr lang="en-US" sz="2000">
                        <a:latin typeface="Cambria Math" panose="02040503050406030204" pitchFamily="18" charset="0"/>
                      </a:rPr>
                      <m:t> − </m:t>
                    </m:r>
                    <m:r>
                      <m:rPr>
                        <m:sty m:val="p"/>
                      </m:rPr>
                      <a:rPr lang="el-GR" sz="2000" i="1">
                        <a:latin typeface="Cambria Math" panose="02040503050406030204" pitchFamily="18" charset="0"/>
                        <a:ea typeface="Cambria Math" panose="02040503050406030204" pitchFamily="18" charset="0"/>
                      </a:rPr>
                      <m:t>α</m:t>
                    </m:r>
                    <m:f>
                      <m:fPr>
                        <m:ctrlPr>
                          <a:rPr lang="el-GR" sz="2000" i="1">
                            <a:latin typeface="Cambria Math" panose="02040503050406030204" pitchFamily="18" charset="0"/>
                            <a:ea typeface="Cambria Math" panose="02040503050406030204" pitchFamily="18" charset="0"/>
                          </a:rPr>
                        </m:ctrlPr>
                      </m:fPr>
                      <m:num>
                        <m:r>
                          <a:rPr lang="el-GR" sz="2000" i="1">
                            <a:latin typeface="Cambria Math" panose="02040503050406030204" pitchFamily="18" charset="0"/>
                            <a:ea typeface="Cambria Math" panose="02040503050406030204" pitchFamily="18" charset="0"/>
                          </a:rPr>
                          <m:t>𝜕</m:t>
                        </m:r>
                      </m:num>
                      <m:den>
                        <m:r>
                          <a:rPr lang="el-GR" sz="2000" i="1">
                            <a:latin typeface="Cambria Math" panose="02040503050406030204" pitchFamily="18" charset="0"/>
                            <a:ea typeface="Cambria Math" panose="02040503050406030204" pitchFamily="18" charset="0"/>
                          </a:rPr>
                          <m:t>𝜕</m:t>
                        </m:r>
                        <m:sSub>
                          <m:sSubPr>
                            <m:ctrlPr>
                              <a:rPr lang="el-GR"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𝑤</m:t>
                            </m:r>
                          </m:e>
                          <m:sub>
                            <m:r>
                              <a:rPr lang="en-US" sz="2000" i="1">
                                <a:latin typeface="Cambria Math" panose="02040503050406030204" pitchFamily="18" charset="0"/>
                                <a:ea typeface="Cambria Math" panose="02040503050406030204" pitchFamily="18" charset="0"/>
                              </a:rPr>
                              <m:t>𝑗</m:t>
                            </m:r>
                          </m:sub>
                        </m:sSub>
                      </m:den>
                    </m:f>
                    <m:r>
                      <a:rPr lang="en-US" sz="2000" i="1">
                        <a:latin typeface="Cambria Math" panose="02040503050406030204" pitchFamily="18" charset="0"/>
                      </a:rPr>
                      <m:t>𝐽</m:t>
                    </m:r>
                    <m:d>
                      <m:dPr>
                        <m:ctrlPr>
                          <a:rPr lang="en-US" sz="2000" i="1" smtClean="0">
                            <a:latin typeface="Cambria Math" panose="02040503050406030204" pitchFamily="18" charset="0"/>
                          </a:rPr>
                        </m:ctrlPr>
                      </m:dPr>
                      <m:e>
                        <m:r>
                          <a:rPr lang="en-US" sz="2000" b="0" i="1" smtClean="0">
                            <a:latin typeface="Cambria Math" panose="02040503050406030204" pitchFamily="18" charset="0"/>
                          </a:rPr>
                          <m:t>𝑤</m:t>
                        </m:r>
                      </m:e>
                    </m:d>
                  </m:oMath>
                </a14:m>
                <a:r>
                  <a:rPr lang="en-US" altLang="en-US" sz="2000" dirty="0" smtClean="0"/>
                  <a:t>   }</a:t>
                </a:r>
                <a:endParaRPr lang="en-US" alt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214745" y="1737162"/>
                <a:ext cx="4750339" cy="985141"/>
              </a:xfrm>
              <a:prstGeom prst="rect">
                <a:avLst/>
              </a:prstGeom>
              <a:blipFill>
                <a:blip r:embed="rId3"/>
                <a:stretch>
                  <a:fillRect l="-1926" t="-4938" r="-513"/>
                </a:stretch>
              </a:blipFill>
            </p:spPr>
            <p:txBody>
              <a:bodyPr/>
              <a:lstStyle/>
              <a:p>
                <a:r>
                  <a:rPr lang="en-US">
                    <a:noFill/>
                  </a:rPr>
                  <a:t> </a:t>
                </a:r>
              </a:p>
            </p:txBody>
          </p:sp>
        </mc:Fallback>
      </mc:AlternateContent>
      <p:sp>
        <p:nvSpPr>
          <p:cNvPr id="9" name="Rectangle 8"/>
          <p:cNvSpPr/>
          <p:nvPr/>
        </p:nvSpPr>
        <p:spPr>
          <a:xfrm>
            <a:off x="7452367" y="2192746"/>
            <a:ext cx="4432495" cy="369332"/>
          </a:xfrm>
          <a:prstGeom prst="rect">
            <a:avLst/>
          </a:prstGeom>
        </p:spPr>
        <p:txBody>
          <a:bodyPr wrap="none">
            <a:spAutoFit/>
          </a:bodyPr>
          <a:lstStyle/>
          <a:p>
            <a:pPr>
              <a:spcBef>
                <a:spcPct val="0"/>
              </a:spcBef>
            </a:pPr>
            <a:r>
              <a:rPr lang="en-US" altLang="en-US" dirty="0" smtClean="0"/>
              <a:t>(simultaneously update for every j = 0,1,…,d)</a:t>
            </a:r>
            <a:endParaRPr lang="en-US" altLang="en-US" dirty="0"/>
          </a:p>
        </p:txBody>
      </p:sp>
      <mc:AlternateContent xmlns:mc="http://schemas.openxmlformats.org/markup-compatibility/2006" xmlns:a14="http://schemas.microsoft.com/office/drawing/2010/main">
        <mc:Choice Requires="a14">
          <p:sp>
            <p:nvSpPr>
              <p:cNvPr id="10" name="Content Placeholder 5"/>
              <p:cNvSpPr txBox="1">
                <a:spLocks/>
              </p:cNvSpPr>
              <p:nvPr/>
            </p:nvSpPr>
            <p:spPr>
              <a:xfrm>
                <a:off x="867182" y="3141787"/>
                <a:ext cx="4552144" cy="848630"/>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m:rPr>
                          <m:nor/>
                        </m:rPr>
                        <a:rPr lang="en-US" sz="2000" dirty="0" smtClean="0"/>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m:rPr>
                          <m:sty m:val="p"/>
                        </m:rPr>
                        <a:rPr lang="el-GR" sz="2000" i="1" smtClean="0">
                          <a:latin typeface="Cambria Math" panose="02040503050406030204" pitchFamily="18" charset="0"/>
                          <a:ea typeface="Cambria Math" panose="02040503050406030204" pitchFamily="18" charset="0"/>
                        </a:rPr>
                        <m:t>α</m:t>
                      </m:r>
                      <m:f>
                        <m:fPr>
                          <m:ctrlPr>
                            <a:rPr lang="en-US" sz="2000" i="1" smtClean="0">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d>
                            <m:dPr>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𝑤</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up>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up>
                          </m:sSubSup>
                        </m:e>
                      </m:nary>
                    </m:oMath>
                  </m:oMathPara>
                </a14:m>
                <a:endParaRPr lang="en-US" sz="2000" dirty="0"/>
              </a:p>
            </p:txBody>
          </p:sp>
        </mc:Choice>
        <mc:Fallback xmlns="">
          <p:sp>
            <p:nvSpPr>
              <p:cNvPr id="10" name="Content Placeholder 5"/>
              <p:cNvSpPr txBox="1">
                <a:spLocks noRot="1" noChangeAspect="1" noMove="1" noResize="1" noEditPoints="1" noAdjustHandles="1" noChangeArrowheads="1" noChangeShapeType="1" noTextEdit="1"/>
              </p:cNvSpPr>
              <p:nvPr/>
            </p:nvSpPr>
            <p:spPr>
              <a:xfrm>
                <a:off x="867182" y="3141787"/>
                <a:ext cx="4552144" cy="8486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5"/>
              <p:cNvSpPr txBox="1">
                <a:spLocks/>
              </p:cNvSpPr>
              <p:nvPr/>
            </p:nvSpPr>
            <p:spPr>
              <a:xfrm>
                <a:off x="867182" y="4363142"/>
                <a:ext cx="5432063" cy="848630"/>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m:rPr>
                          <m:nor/>
                        </m:rPr>
                        <a:rPr lang="en-US" sz="2000" dirty="0" smtClean="0"/>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m:rPr>
                          <m:sty m:val="p"/>
                        </m:rPr>
                        <a:rPr lang="el-GR" sz="2000" i="1" smtClean="0">
                          <a:latin typeface="Cambria Math" panose="02040503050406030204" pitchFamily="18" charset="0"/>
                          <a:ea typeface="Cambria Math" panose="02040503050406030204" pitchFamily="18" charset="0"/>
                        </a:rPr>
                        <m:t>α</m:t>
                      </m:r>
                      <m:d>
                        <m:dPr>
                          <m:begChr m:val="["/>
                          <m:endChr m:val="]"/>
                          <m:ctrlPr>
                            <a:rPr lang="el-GR" sz="2000" i="1" smtClean="0">
                              <a:latin typeface="Cambria Math" panose="02040503050406030204" pitchFamily="18" charset="0"/>
                              <a:ea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𝑤</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bSup>
                              <m:r>
                                <a:rPr lang="en-US" sz="2000" i="1">
                                  <a:latin typeface="Cambria Math" panose="02040503050406030204" pitchFamily="18" charset="0"/>
                                </a:rPr>
                                <m:t>+</m:t>
                              </m:r>
                            </m:e>
                          </m:nary>
                          <m:f>
                            <m:fPr>
                              <m:ctrlPr>
                                <a:rPr lang="en-US" sz="2000" i="1">
                                  <a:latin typeface="Cambria Math" panose="02040503050406030204" pitchFamily="18" charset="0"/>
                                </a:rPr>
                              </m:ctrlPr>
                            </m:fPr>
                            <m:num>
                              <m:r>
                                <a:rPr lang="en-US" sz="2000" i="1">
                                  <a:latin typeface="Cambria Math" panose="02040503050406030204" pitchFamily="18" charset="0"/>
                                  <a:sym typeface="Symbol" panose="05050102010706020507" pitchFamily="18" charset="2"/>
                                </a:rPr>
                                <m:t></m:t>
                              </m:r>
                            </m:num>
                            <m:den>
                              <m:r>
                                <a:rPr lang="en-US" sz="2000" i="1">
                                  <a:latin typeface="Cambria Math" panose="02040503050406030204" pitchFamily="18" charset="0"/>
                                </a:rPr>
                                <m:t>𝑛</m:t>
                              </m:r>
                            </m:den>
                          </m:f>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𝑗</m:t>
                              </m:r>
                            </m:sub>
                          </m:sSub>
                        </m:e>
                      </m:d>
                    </m:oMath>
                  </m:oMathPara>
                </a14:m>
                <a:endParaRPr lang="en-US" sz="2000" dirty="0"/>
              </a:p>
            </p:txBody>
          </p:sp>
        </mc:Choice>
        <mc:Fallback xmlns="">
          <p:sp>
            <p:nvSpPr>
              <p:cNvPr id="11" name="Content Placeholder 5"/>
              <p:cNvSpPr txBox="1">
                <a:spLocks noRot="1" noChangeAspect="1" noMove="1" noResize="1" noEditPoints="1" noAdjustHandles="1" noChangeArrowheads="1" noChangeShapeType="1" noTextEdit="1"/>
              </p:cNvSpPr>
              <p:nvPr/>
            </p:nvSpPr>
            <p:spPr>
              <a:xfrm>
                <a:off x="867182" y="4363142"/>
                <a:ext cx="5432063" cy="84863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5"/>
              <p:cNvSpPr txBox="1">
                <a:spLocks/>
              </p:cNvSpPr>
              <p:nvPr/>
            </p:nvSpPr>
            <p:spPr>
              <a:xfrm>
                <a:off x="867182" y="5654873"/>
                <a:ext cx="5548121" cy="848630"/>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𝑗</m:t>
                          </m:r>
                        </m:sub>
                      </m:sSub>
                      <m:d>
                        <m:dPr>
                          <m:ctrlPr>
                            <a:rPr lang="en-US" sz="2000" i="1" dirty="0">
                              <a:latin typeface="Cambria Math" panose="02040503050406030204" pitchFamily="18" charset="0"/>
                            </a:rPr>
                          </m:ctrlPr>
                        </m:dPr>
                        <m:e>
                          <m:r>
                            <a:rPr lang="en-US" sz="2000" b="0" i="1" dirty="0" smtClean="0">
                              <a:latin typeface="Cambria Math" panose="02040503050406030204" pitchFamily="18" charset="0"/>
                            </a:rPr>
                            <m:t>1−</m:t>
                          </m:r>
                          <m:r>
                            <m:rPr>
                              <m:sty m:val="p"/>
                            </m:rPr>
                            <a:rPr lang="el-GR" sz="2000" i="1">
                              <a:latin typeface="Cambria Math" panose="02040503050406030204" pitchFamily="18" charset="0"/>
                              <a:ea typeface="Cambria Math" panose="02040503050406030204" pitchFamily="18" charset="0"/>
                            </a:rPr>
                            <m:t>α</m:t>
                          </m:r>
                          <m:f>
                            <m:fPr>
                              <m:ctrlPr>
                                <a:rPr lang="en-US" sz="2000" i="1">
                                  <a:latin typeface="Cambria Math" panose="02040503050406030204" pitchFamily="18" charset="0"/>
                                </a:rPr>
                              </m:ctrlPr>
                            </m:fPr>
                            <m:num>
                              <m:r>
                                <a:rPr lang="en-US" sz="2000" i="1">
                                  <a:latin typeface="Cambria Math" panose="02040503050406030204" pitchFamily="18" charset="0"/>
                                  <a:sym typeface="Symbol" panose="05050102010706020507" pitchFamily="18" charset="2"/>
                                </a:rPr>
                                <m:t></m:t>
                              </m:r>
                            </m:num>
                            <m:den>
                              <m:r>
                                <a:rPr lang="en-US" sz="2000" i="1">
                                  <a:latin typeface="Cambria Math" panose="02040503050406030204" pitchFamily="18" charset="0"/>
                                </a:rPr>
                                <m:t>𝑛</m:t>
                              </m:r>
                            </m:den>
                          </m:f>
                        </m:e>
                      </m:d>
                      <m:r>
                        <a:rPr lang="en-US" sz="2000" b="0" i="1" smtClean="0">
                          <a:latin typeface="Cambria Math" panose="02040503050406030204" pitchFamily="18" charset="0"/>
                        </a:rPr>
                        <m:t>−</m:t>
                      </m:r>
                      <m:r>
                        <m:rPr>
                          <m:sty m:val="p"/>
                        </m:rPr>
                        <a:rPr lang="el-GR" sz="2000" i="1" smtClean="0">
                          <a:latin typeface="Cambria Math" panose="02040503050406030204" pitchFamily="18" charset="0"/>
                          <a:ea typeface="Cambria Math" panose="02040503050406030204" pitchFamily="18" charset="0"/>
                        </a:rPr>
                        <m:t>α</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𝑤</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bSup>
                        </m:e>
                      </m:nary>
                    </m:oMath>
                  </m:oMathPara>
                </a14:m>
                <a:endParaRPr lang="en-US" sz="2000" dirty="0"/>
              </a:p>
            </p:txBody>
          </p:sp>
        </mc:Choice>
        <mc:Fallback xmlns="">
          <p:sp>
            <p:nvSpPr>
              <p:cNvPr id="13" name="Content Placeholder 5"/>
              <p:cNvSpPr txBox="1">
                <a:spLocks noRot="1" noChangeAspect="1" noMove="1" noResize="1" noEditPoints="1" noAdjustHandles="1" noChangeArrowheads="1" noChangeShapeType="1" noTextEdit="1"/>
              </p:cNvSpPr>
              <p:nvPr/>
            </p:nvSpPr>
            <p:spPr>
              <a:xfrm>
                <a:off x="867182" y="5654873"/>
                <a:ext cx="5548121" cy="848630"/>
              </a:xfrm>
              <a:prstGeom prst="rect">
                <a:avLst/>
              </a:prstGeom>
              <a:blipFill>
                <a:blip r:embed="rId6"/>
                <a:stretch>
                  <a:fillRect/>
                </a:stretch>
              </a:blipFill>
            </p:spPr>
            <p:txBody>
              <a:bodyPr/>
              <a:lstStyle/>
              <a:p>
                <a:r>
                  <a:rPr lang="en-US">
                    <a:noFill/>
                  </a:rPr>
                  <a:t> </a:t>
                </a:r>
              </a:p>
            </p:txBody>
          </p:sp>
        </mc:Fallback>
      </mc:AlternateContent>
      <p:sp>
        <p:nvSpPr>
          <p:cNvPr id="14" name="Rectangle 13"/>
          <p:cNvSpPr/>
          <p:nvPr/>
        </p:nvSpPr>
        <p:spPr>
          <a:xfrm>
            <a:off x="6750232" y="5829592"/>
            <a:ext cx="973343" cy="369332"/>
          </a:xfrm>
          <a:prstGeom prst="rect">
            <a:avLst/>
          </a:prstGeom>
        </p:spPr>
        <p:txBody>
          <a:bodyPr wrap="none">
            <a:spAutoFit/>
          </a:bodyPr>
          <a:lstStyle/>
          <a:p>
            <a:pPr>
              <a:spcBef>
                <a:spcPct val="0"/>
              </a:spcBef>
            </a:pPr>
            <a:r>
              <a:rPr lang="en-US" altLang="en-US" dirty="0"/>
              <a:t>j = </a:t>
            </a:r>
            <a:r>
              <a:rPr lang="en-US" altLang="en-US" dirty="0" smtClean="0"/>
              <a:t>1</a:t>
            </a:r>
            <a:r>
              <a:rPr lang="en-US" altLang="en-US" dirty="0"/>
              <a:t>,…,</a:t>
            </a:r>
            <a:r>
              <a:rPr lang="en-US" altLang="en-US" dirty="0" smtClean="0"/>
              <a:t>d</a:t>
            </a:r>
            <a:endParaRPr lang="en-US" altLang="en-US" dirty="0"/>
          </a:p>
        </p:txBody>
      </p:sp>
      <p:sp>
        <p:nvSpPr>
          <p:cNvPr id="15" name="Rectangle 14"/>
          <p:cNvSpPr/>
          <p:nvPr/>
        </p:nvSpPr>
        <p:spPr>
          <a:xfrm>
            <a:off x="8168313" y="4363142"/>
            <a:ext cx="2702984" cy="584775"/>
          </a:xfrm>
          <a:prstGeom prst="rect">
            <a:avLst/>
          </a:prstGeom>
        </p:spPr>
        <p:txBody>
          <a:bodyPr wrap="none">
            <a:spAutoFit/>
          </a:bodyPr>
          <a:lstStyle/>
          <a:p>
            <a:r>
              <a:rPr lang="en-US" sz="1600" dirty="0">
                <a:solidFill>
                  <a:srgbClr val="333333"/>
                </a:solidFill>
                <a:latin typeface="open sans"/>
              </a:rPr>
              <a:t>for case j=0, there is no </a:t>
            </a:r>
            <a:endParaRPr lang="en-US" sz="1600" dirty="0" smtClean="0">
              <a:solidFill>
                <a:srgbClr val="333333"/>
              </a:solidFill>
              <a:latin typeface="open sans"/>
            </a:endParaRPr>
          </a:p>
          <a:p>
            <a:r>
              <a:rPr lang="en-US" sz="1600" dirty="0" smtClean="0">
                <a:solidFill>
                  <a:srgbClr val="333333"/>
                </a:solidFill>
                <a:latin typeface="open sans"/>
              </a:rPr>
              <a:t>regularization </a:t>
            </a:r>
            <a:r>
              <a:rPr lang="en-US" sz="1600" dirty="0">
                <a:solidFill>
                  <a:srgbClr val="333333"/>
                </a:solidFill>
                <a:latin typeface="open sans"/>
              </a:rPr>
              <a:t>term included</a:t>
            </a:r>
            <a:endParaRPr lang="en-US" sz="1600" dirty="0"/>
          </a:p>
        </p:txBody>
      </p:sp>
    </p:spTree>
    <p:extLst>
      <p:ext uri="{BB962C8B-B14F-4D97-AF65-F5344CB8AC3E}">
        <p14:creationId xmlns:p14="http://schemas.microsoft.com/office/powerpoint/2010/main" val="304852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911083" y="742203"/>
                <a:ext cx="9020739" cy="1754326"/>
              </a:xfrm>
              <a:prstGeom prst="rect">
                <a:avLst/>
              </a:prstGeom>
            </p:spPr>
            <p:txBody>
              <a:bodyPr wrap="none">
                <a:spAutoFit/>
              </a:bodyPr>
              <a:lstStyle/>
              <a:p>
                <a:pPr>
                  <a:spcBef>
                    <a:spcPct val="0"/>
                  </a:spcBef>
                </a:pPr>
                <a:r>
                  <a:rPr lang="en-US" altLang="ru-RU" b="1" dirty="0" smtClean="0"/>
                  <a:t>Question:</a:t>
                </a:r>
              </a:p>
              <a:p>
                <a:pPr>
                  <a:spcBef>
                    <a:spcPct val="0"/>
                  </a:spcBef>
                </a:pPr>
                <a:r>
                  <a:rPr lang="en-US" altLang="ru-RU" dirty="0" smtClean="0"/>
                  <a:t>In </a:t>
                </a:r>
                <a:r>
                  <a:rPr lang="en-US" altLang="ru-RU" dirty="0"/>
                  <a:t>regularized linear regression, we choose  </a:t>
                </a:r>
                <a:r>
                  <a:rPr lang="en-US" altLang="ru-RU" dirty="0" smtClean="0"/>
                  <a:t>to minimize:</a:t>
                </a:r>
              </a:p>
              <a:p>
                <a:pPr>
                  <a:spcBef>
                    <a:spcPct val="0"/>
                  </a:spcBef>
                </a:pPr>
                <a:endParaRPr lang="en-US" altLang="ru-RU" dirty="0"/>
              </a:p>
              <a:p>
                <a:pPr>
                  <a:spcBef>
                    <a:spcPct val="0"/>
                  </a:spcBef>
                </a:pPr>
                <a:endParaRPr lang="en-US" altLang="ru-RU" dirty="0" smtClean="0"/>
              </a:p>
              <a:p>
                <a:pPr>
                  <a:spcBef>
                    <a:spcPct val="0"/>
                  </a:spcBef>
                </a:pPr>
                <a:endParaRPr lang="en-US" altLang="ru-RU" dirty="0"/>
              </a:p>
              <a:p>
                <a:pPr>
                  <a:spcBef>
                    <a:spcPct val="0"/>
                  </a:spcBef>
                </a:pPr>
                <a:r>
                  <a:rPr lang="en-US" altLang="ru-RU" dirty="0" smtClean="0"/>
                  <a:t>What if </a:t>
                </a:r>
                <a14:m>
                  <m:oMath xmlns:m="http://schemas.openxmlformats.org/officeDocument/2006/math">
                    <m:r>
                      <a:rPr lang="en-US" i="1">
                        <a:latin typeface="Cambria Math" panose="02040503050406030204" pitchFamily="18" charset="0"/>
                        <a:sym typeface="Symbol" panose="05050102010706020507" pitchFamily="18" charset="2"/>
                      </a:rPr>
                      <m:t></m:t>
                    </m:r>
                  </m:oMath>
                </a14:m>
                <a:r>
                  <a:rPr lang="en-US" altLang="ru-RU" dirty="0" smtClean="0"/>
                  <a:t> is set to an extremely large value (perhaps too large for our problem, say </a:t>
                </a:r>
                <a14:m>
                  <m:oMath xmlns:m="http://schemas.openxmlformats.org/officeDocument/2006/math">
                    <m:sSup>
                      <m:sSupPr>
                        <m:ctrlPr>
                          <a:rPr lang="en-US" altLang="ru-RU" i="1" smtClean="0">
                            <a:latin typeface="Cambria Math" panose="02040503050406030204" pitchFamily="18" charset="0"/>
                          </a:rPr>
                        </m:ctrlPr>
                      </m:sSupPr>
                      <m:e>
                        <m:r>
                          <a:rPr lang="en-US" i="1">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=10</m:t>
                        </m:r>
                      </m:e>
                      <m:sup>
                        <m:r>
                          <a:rPr lang="en-US" altLang="ru-RU" b="0" i="1" smtClean="0">
                            <a:latin typeface="Cambria Math" panose="02040503050406030204" pitchFamily="18" charset="0"/>
                          </a:rPr>
                          <m:t>10</m:t>
                        </m:r>
                      </m:sup>
                    </m:sSup>
                  </m:oMath>
                </a14:m>
                <a:r>
                  <a:rPr lang="en-US" altLang="ru-RU" dirty="0" smtClean="0"/>
                  <a:t>)?</a:t>
                </a:r>
                <a:endParaRPr lang="en-US" altLang="ru-RU" dirty="0"/>
              </a:p>
            </p:txBody>
          </p:sp>
        </mc:Choice>
        <mc:Fallback xmlns="">
          <p:sp>
            <p:nvSpPr>
              <p:cNvPr id="2" name="Rectangle 1"/>
              <p:cNvSpPr>
                <a:spLocks noRot="1" noChangeAspect="1" noMove="1" noResize="1" noEditPoints="1" noAdjustHandles="1" noChangeArrowheads="1" noChangeShapeType="1" noTextEdit="1"/>
              </p:cNvSpPr>
              <p:nvPr/>
            </p:nvSpPr>
            <p:spPr>
              <a:xfrm>
                <a:off x="911083" y="742203"/>
                <a:ext cx="9020739" cy="1754326"/>
              </a:xfrm>
              <a:prstGeom prst="rect">
                <a:avLst/>
              </a:prstGeom>
              <a:blipFill>
                <a:blip r:embed="rId2"/>
                <a:stretch>
                  <a:fillRect l="-541" t="-2083" b="-4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045254" y="1405468"/>
                <a:ext cx="5351307" cy="8749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𝐽</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𝑤</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r>
                            <a:rPr lang="en-US" sz="1600" b="0" i="1" smtClean="0">
                              <a:latin typeface="Cambria Math" panose="02040503050406030204" pitchFamily="18" charset="0"/>
                            </a:rPr>
                            <m:t>𝑛</m:t>
                          </m:r>
                        </m:den>
                      </m:f>
                      <m:d>
                        <m:dPr>
                          <m:begChr m:val="["/>
                          <m:endChr m:val="]"/>
                          <m:ctrlPr>
                            <a:rPr lang="en-US" sz="1600" b="0" i="1" smtClean="0">
                              <a:latin typeface="Cambria Math" panose="02040503050406030204" pitchFamily="18" charset="0"/>
                            </a:rPr>
                          </m:ctrlPr>
                        </m:dPr>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𝑛</m:t>
                              </m:r>
                            </m:sup>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𝑤</m:t>
                                          </m:r>
                                        </m:sub>
                                      </m:sSub>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d>
                                                <m:dPr>
                                                  <m:ctrlPr>
                                                    <a:rPr lang="en-US" sz="1600" i="1">
                                                      <a:latin typeface="Cambria Math" panose="02040503050406030204" pitchFamily="18" charset="0"/>
                                                    </a:rPr>
                                                  </m:ctrlPr>
                                                </m:dPr>
                                                <m:e>
                                                  <m:r>
                                                    <a:rPr lang="en-US" sz="1600" i="1">
                                                      <a:latin typeface="Cambria Math" panose="02040503050406030204" pitchFamily="18" charset="0"/>
                                                    </a:rPr>
                                                    <m:t>𝑖</m:t>
                                                  </m:r>
                                                </m:e>
                                              </m:d>
                                            </m:sup>
                                          </m:sSup>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d>
                                            <m:dPr>
                                              <m:ctrlPr>
                                                <a:rPr lang="en-US" sz="1600" i="1">
                                                  <a:latin typeface="Cambria Math" panose="02040503050406030204" pitchFamily="18" charset="0"/>
                                                </a:rPr>
                                              </m:ctrlPr>
                                            </m:dPr>
                                            <m:e>
                                              <m:r>
                                                <a:rPr lang="en-US" sz="1600" i="1">
                                                  <a:latin typeface="Cambria Math" panose="02040503050406030204" pitchFamily="18" charset="0"/>
                                                </a:rPr>
                                                <m:t>𝑖</m:t>
                                              </m:r>
                                            </m:e>
                                          </m:d>
                                        </m:sup>
                                      </m:sSup>
                                    </m:e>
                                  </m:d>
                                </m:e>
                                <m:sup>
                                  <m:r>
                                    <a:rPr lang="en-US" sz="1600" i="1">
                                      <a:latin typeface="Cambria Math" panose="02040503050406030204" pitchFamily="18" charset="0"/>
                                    </a:rPr>
                                    <m:t>2</m:t>
                                  </m:r>
                                </m:sup>
                              </m:sSup>
                            </m:e>
                          </m:nary>
                          <m:r>
                            <a:rPr lang="en-US" sz="1600" i="1">
                              <a:latin typeface="Cambria Math" panose="02040503050406030204" pitchFamily="18" charset="0"/>
                            </a:rPr>
                            <m:t>+</m:t>
                          </m:r>
                          <m:r>
                            <a:rPr lang="en-US" sz="1600" i="1">
                              <a:latin typeface="Cambria Math" panose="02040503050406030204" pitchFamily="18" charset="0"/>
                              <a:sym typeface="Symbol" panose="05050102010706020507" pitchFamily="18" charset="2"/>
                            </a:rPr>
                            <m:t> </m:t>
                          </m:r>
                          <m:nary>
                            <m:naryPr>
                              <m:chr m:val="∑"/>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𝑑</m:t>
                              </m:r>
                            </m:sup>
                            <m:e>
                              <m:sSubSup>
                                <m:sSubSupPr>
                                  <m:ctrlPr>
                                    <a:rPr lang="en-US" sz="1600" i="1">
                                      <a:latin typeface="Cambria Math" panose="02040503050406030204" pitchFamily="18" charset="0"/>
                                    </a:rPr>
                                  </m:ctrlPr>
                                </m:sSubSupPr>
                                <m:e>
                                  <m:r>
                                    <a:rPr lang="en-US" sz="1600" i="1">
                                      <a:latin typeface="Cambria Math" panose="02040503050406030204" pitchFamily="18" charset="0"/>
                                    </a:rPr>
                                    <m:t>𝑤</m:t>
                                  </m:r>
                                </m:e>
                                <m:sub>
                                  <m:r>
                                    <a:rPr lang="en-US" sz="1600" i="1">
                                      <a:latin typeface="Cambria Math" panose="02040503050406030204" pitchFamily="18" charset="0"/>
                                    </a:rPr>
                                    <m:t>𝑗</m:t>
                                  </m:r>
                                </m:sub>
                                <m:sup>
                                  <m:r>
                                    <a:rPr lang="en-US" sz="1600" i="1">
                                      <a:latin typeface="Cambria Math" panose="02040503050406030204" pitchFamily="18" charset="0"/>
                                    </a:rPr>
                                    <m:t>2</m:t>
                                  </m:r>
                                </m:sup>
                              </m:sSubSup>
                            </m:e>
                          </m:nary>
                        </m:e>
                      </m:d>
                    </m:oMath>
                  </m:oMathPara>
                </a14:m>
                <a:endParaRPr lang="en-US" sz="1600" dirty="0"/>
              </a:p>
            </p:txBody>
          </p:sp>
        </mc:Choice>
        <mc:Fallback xmlns="">
          <p:sp>
            <p:nvSpPr>
              <p:cNvPr id="5" name="Rectangle 4"/>
              <p:cNvSpPr>
                <a:spLocks noRot="1" noChangeAspect="1" noMove="1" noResize="1" noEditPoints="1" noAdjustHandles="1" noChangeArrowheads="1" noChangeShapeType="1" noTextEdit="1"/>
              </p:cNvSpPr>
              <p:nvPr/>
            </p:nvSpPr>
            <p:spPr>
              <a:xfrm>
                <a:off x="3045254" y="1405468"/>
                <a:ext cx="5351307" cy="874920"/>
              </a:xfrm>
              <a:prstGeom prst="rect">
                <a:avLst/>
              </a:prstGeom>
              <a:blipFill>
                <a:blip r:embed="rId3"/>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969273" y="2943653"/>
            <a:ext cx="6370866" cy="2889792"/>
          </a:xfrm>
          <a:prstGeom prst="rect">
            <a:avLst/>
          </a:prstGeom>
        </p:spPr>
      </p:pic>
    </p:spTree>
    <p:extLst>
      <p:ext uri="{BB962C8B-B14F-4D97-AF65-F5344CB8AC3E}">
        <p14:creationId xmlns:p14="http://schemas.microsoft.com/office/powerpoint/2010/main" val="15779799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911083" y="742203"/>
                <a:ext cx="9020739" cy="1754326"/>
              </a:xfrm>
              <a:prstGeom prst="rect">
                <a:avLst/>
              </a:prstGeom>
            </p:spPr>
            <p:txBody>
              <a:bodyPr wrap="none">
                <a:spAutoFit/>
              </a:bodyPr>
              <a:lstStyle/>
              <a:p>
                <a:pPr>
                  <a:spcBef>
                    <a:spcPct val="0"/>
                  </a:spcBef>
                </a:pPr>
                <a:r>
                  <a:rPr lang="en-US" altLang="ru-RU" b="1" dirty="0" smtClean="0"/>
                  <a:t>Question:</a:t>
                </a:r>
              </a:p>
              <a:p>
                <a:pPr>
                  <a:spcBef>
                    <a:spcPct val="0"/>
                  </a:spcBef>
                </a:pPr>
                <a:r>
                  <a:rPr lang="en-US" altLang="ru-RU" dirty="0" smtClean="0"/>
                  <a:t>In </a:t>
                </a:r>
                <a:r>
                  <a:rPr lang="en-US" altLang="ru-RU" dirty="0"/>
                  <a:t>regularized linear regression, we choose  </a:t>
                </a:r>
                <a:r>
                  <a:rPr lang="en-US" altLang="ru-RU" dirty="0" smtClean="0"/>
                  <a:t>to minimize:</a:t>
                </a:r>
              </a:p>
              <a:p>
                <a:pPr>
                  <a:spcBef>
                    <a:spcPct val="0"/>
                  </a:spcBef>
                </a:pPr>
                <a:endParaRPr lang="en-US" altLang="ru-RU" dirty="0"/>
              </a:p>
              <a:p>
                <a:pPr>
                  <a:spcBef>
                    <a:spcPct val="0"/>
                  </a:spcBef>
                </a:pPr>
                <a:endParaRPr lang="en-US" altLang="ru-RU" dirty="0" smtClean="0"/>
              </a:p>
              <a:p>
                <a:pPr>
                  <a:spcBef>
                    <a:spcPct val="0"/>
                  </a:spcBef>
                </a:pPr>
                <a:endParaRPr lang="en-US" altLang="ru-RU" dirty="0"/>
              </a:p>
              <a:p>
                <a:pPr>
                  <a:spcBef>
                    <a:spcPct val="0"/>
                  </a:spcBef>
                </a:pPr>
                <a:r>
                  <a:rPr lang="en-US" altLang="ru-RU" dirty="0" smtClean="0"/>
                  <a:t>What if </a:t>
                </a:r>
                <a14:m>
                  <m:oMath xmlns:m="http://schemas.openxmlformats.org/officeDocument/2006/math">
                    <m:r>
                      <a:rPr lang="en-US" i="1">
                        <a:latin typeface="Cambria Math" panose="02040503050406030204" pitchFamily="18" charset="0"/>
                        <a:sym typeface="Symbol" panose="05050102010706020507" pitchFamily="18" charset="2"/>
                      </a:rPr>
                      <m:t></m:t>
                    </m:r>
                  </m:oMath>
                </a14:m>
                <a:r>
                  <a:rPr lang="en-US" altLang="ru-RU" dirty="0" smtClean="0"/>
                  <a:t> is set to an extremely large value (perhaps too large for our problem, say </a:t>
                </a:r>
                <a14:m>
                  <m:oMath xmlns:m="http://schemas.openxmlformats.org/officeDocument/2006/math">
                    <m:sSup>
                      <m:sSupPr>
                        <m:ctrlPr>
                          <a:rPr lang="en-US" altLang="ru-RU" i="1" smtClean="0">
                            <a:latin typeface="Cambria Math" panose="02040503050406030204" pitchFamily="18" charset="0"/>
                          </a:rPr>
                        </m:ctrlPr>
                      </m:sSupPr>
                      <m:e>
                        <m:r>
                          <a:rPr lang="en-US" i="1">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=10</m:t>
                        </m:r>
                      </m:e>
                      <m:sup>
                        <m:r>
                          <a:rPr lang="en-US" altLang="ru-RU" b="0" i="1" smtClean="0">
                            <a:latin typeface="Cambria Math" panose="02040503050406030204" pitchFamily="18" charset="0"/>
                          </a:rPr>
                          <m:t>10</m:t>
                        </m:r>
                      </m:sup>
                    </m:sSup>
                  </m:oMath>
                </a14:m>
                <a:r>
                  <a:rPr lang="en-US" altLang="ru-RU" dirty="0" smtClean="0"/>
                  <a:t>)?</a:t>
                </a:r>
                <a:endParaRPr lang="en-US" altLang="ru-RU" dirty="0"/>
              </a:p>
            </p:txBody>
          </p:sp>
        </mc:Choice>
        <mc:Fallback xmlns="">
          <p:sp>
            <p:nvSpPr>
              <p:cNvPr id="2" name="Rectangle 1"/>
              <p:cNvSpPr>
                <a:spLocks noRot="1" noChangeAspect="1" noMove="1" noResize="1" noEditPoints="1" noAdjustHandles="1" noChangeArrowheads="1" noChangeShapeType="1" noTextEdit="1"/>
              </p:cNvSpPr>
              <p:nvPr/>
            </p:nvSpPr>
            <p:spPr>
              <a:xfrm>
                <a:off x="911083" y="742203"/>
                <a:ext cx="9020739" cy="1754326"/>
              </a:xfrm>
              <a:prstGeom prst="rect">
                <a:avLst/>
              </a:prstGeom>
              <a:blipFill>
                <a:blip r:embed="rId2"/>
                <a:stretch>
                  <a:fillRect l="-541" t="-2083" b="-4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045254" y="1405468"/>
                <a:ext cx="5351307" cy="8749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𝐽</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𝑤</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r>
                            <a:rPr lang="en-US" sz="1600" b="0" i="1" smtClean="0">
                              <a:latin typeface="Cambria Math" panose="02040503050406030204" pitchFamily="18" charset="0"/>
                            </a:rPr>
                            <m:t>𝑛</m:t>
                          </m:r>
                        </m:den>
                      </m:f>
                      <m:d>
                        <m:dPr>
                          <m:begChr m:val="["/>
                          <m:endChr m:val="]"/>
                          <m:ctrlPr>
                            <a:rPr lang="en-US" sz="1600" b="0" i="1" smtClean="0">
                              <a:latin typeface="Cambria Math" panose="02040503050406030204" pitchFamily="18" charset="0"/>
                            </a:rPr>
                          </m:ctrlPr>
                        </m:dPr>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𝑛</m:t>
                              </m:r>
                            </m:sup>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𝑤</m:t>
                                          </m:r>
                                        </m:sub>
                                      </m:sSub>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d>
                                                <m:dPr>
                                                  <m:ctrlPr>
                                                    <a:rPr lang="en-US" sz="1600" i="1">
                                                      <a:latin typeface="Cambria Math" panose="02040503050406030204" pitchFamily="18" charset="0"/>
                                                    </a:rPr>
                                                  </m:ctrlPr>
                                                </m:dPr>
                                                <m:e>
                                                  <m:r>
                                                    <a:rPr lang="en-US" sz="1600" i="1">
                                                      <a:latin typeface="Cambria Math" panose="02040503050406030204" pitchFamily="18" charset="0"/>
                                                    </a:rPr>
                                                    <m:t>𝑖</m:t>
                                                  </m:r>
                                                </m:e>
                                              </m:d>
                                            </m:sup>
                                          </m:sSup>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d>
                                            <m:dPr>
                                              <m:ctrlPr>
                                                <a:rPr lang="en-US" sz="1600" i="1">
                                                  <a:latin typeface="Cambria Math" panose="02040503050406030204" pitchFamily="18" charset="0"/>
                                                </a:rPr>
                                              </m:ctrlPr>
                                            </m:dPr>
                                            <m:e>
                                              <m:r>
                                                <a:rPr lang="en-US" sz="1600" i="1">
                                                  <a:latin typeface="Cambria Math" panose="02040503050406030204" pitchFamily="18" charset="0"/>
                                                </a:rPr>
                                                <m:t>𝑖</m:t>
                                              </m:r>
                                            </m:e>
                                          </m:d>
                                        </m:sup>
                                      </m:sSup>
                                    </m:e>
                                  </m:d>
                                </m:e>
                                <m:sup>
                                  <m:r>
                                    <a:rPr lang="en-US" sz="1600" i="1">
                                      <a:latin typeface="Cambria Math" panose="02040503050406030204" pitchFamily="18" charset="0"/>
                                    </a:rPr>
                                    <m:t>2</m:t>
                                  </m:r>
                                </m:sup>
                              </m:sSup>
                            </m:e>
                          </m:nary>
                          <m:r>
                            <a:rPr lang="en-US" sz="1600" i="1">
                              <a:latin typeface="Cambria Math" panose="02040503050406030204" pitchFamily="18" charset="0"/>
                            </a:rPr>
                            <m:t>+</m:t>
                          </m:r>
                          <m:r>
                            <a:rPr lang="en-US" sz="1600" i="1">
                              <a:latin typeface="Cambria Math" panose="02040503050406030204" pitchFamily="18" charset="0"/>
                              <a:sym typeface="Symbol" panose="05050102010706020507" pitchFamily="18" charset="2"/>
                            </a:rPr>
                            <m:t> </m:t>
                          </m:r>
                          <m:nary>
                            <m:naryPr>
                              <m:chr m:val="∑"/>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𝑑</m:t>
                              </m:r>
                            </m:sup>
                            <m:e>
                              <m:sSubSup>
                                <m:sSubSupPr>
                                  <m:ctrlPr>
                                    <a:rPr lang="en-US" sz="1600" i="1">
                                      <a:latin typeface="Cambria Math" panose="02040503050406030204" pitchFamily="18" charset="0"/>
                                    </a:rPr>
                                  </m:ctrlPr>
                                </m:sSubSupPr>
                                <m:e>
                                  <m:r>
                                    <a:rPr lang="en-US" sz="1600" i="1">
                                      <a:latin typeface="Cambria Math" panose="02040503050406030204" pitchFamily="18" charset="0"/>
                                    </a:rPr>
                                    <m:t>𝑤</m:t>
                                  </m:r>
                                </m:e>
                                <m:sub>
                                  <m:r>
                                    <a:rPr lang="en-US" sz="1600" i="1">
                                      <a:latin typeface="Cambria Math" panose="02040503050406030204" pitchFamily="18" charset="0"/>
                                    </a:rPr>
                                    <m:t>𝑗</m:t>
                                  </m:r>
                                </m:sub>
                                <m:sup>
                                  <m:r>
                                    <a:rPr lang="en-US" sz="1600" i="1">
                                      <a:latin typeface="Cambria Math" panose="02040503050406030204" pitchFamily="18" charset="0"/>
                                    </a:rPr>
                                    <m:t>2</m:t>
                                  </m:r>
                                </m:sup>
                              </m:sSubSup>
                            </m:e>
                          </m:nary>
                        </m:e>
                      </m:d>
                    </m:oMath>
                  </m:oMathPara>
                </a14:m>
                <a:endParaRPr lang="en-US" sz="1600" dirty="0"/>
              </a:p>
            </p:txBody>
          </p:sp>
        </mc:Choice>
        <mc:Fallback xmlns="">
          <p:sp>
            <p:nvSpPr>
              <p:cNvPr id="5" name="Rectangle 4"/>
              <p:cNvSpPr>
                <a:spLocks noRot="1" noChangeAspect="1" noMove="1" noResize="1" noEditPoints="1" noAdjustHandles="1" noChangeArrowheads="1" noChangeShapeType="1" noTextEdit="1"/>
              </p:cNvSpPr>
              <p:nvPr/>
            </p:nvSpPr>
            <p:spPr>
              <a:xfrm>
                <a:off x="3045254" y="1405468"/>
                <a:ext cx="5351307" cy="874920"/>
              </a:xfrm>
              <a:prstGeom prst="rect">
                <a:avLst/>
              </a:prstGeom>
              <a:blipFill>
                <a:blip r:embed="rId3"/>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911083" y="3031461"/>
            <a:ext cx="5798041" cy="2809521"/>
          </a:xfrm>
          <a:prstGeom prst="rect">
            <a:avLst/>
          </a:prstGeom>
        </p:spPr>
      </p:pic>
    </p:spTree>
    <p:extLst>
      <p:ext uri="{BB962C8B-B14F-4D97-AF65-F5344CB8AC3E}">
        <p14:creationId xmlns:p14="http://schemas.microsoft.com/office/powerpoint/2010/main" val="729981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911083" y="742203"/>
                <a:ext cx="9020739" cy="2031325"/>
              </a:xfrm>
              <a:prstGeom prst="rect">
                <a:avLst/>
              </a:prstGeom>
            </p:spPr>
            <p:txBody>
              <a:bodyPr wrap="none">
                <a:spAutoFit/>
              </a:bodyPr>
              <a:lstStyle/>
              <a:p>
                <a:pPr>
                  <a:spcBef>
                    <a:spcPct val="0"/>
                  </a:spcBef>
                </a:pPr>
                <a:r>
                  <a:rPr lang="en-US" altLang="ru-RU" b="1" dirty="0" smtClean="0"/>
                  <a:t>Question:</a:t>
                </a:r>
              </a:p>
              <a:p>
                <a:pPr>
                  <a:spcBef>
                    <a:spcPct val="0"/>
                  </a:spcBef>
                </a:pPr>
                <a:r>
                  <a:rPr lang="en-US" altLang="ru-RU" dirty="0" smtClean="0"/>
                  <a:t>In </a:t>
                </a:r>
                <a:r>
                  <a:rPr lang="en-US" altLang="ru-RU" dirty="0"/>
                  <a:t>regularized linear regression, we choose  </a:t>
                </a:r>
                <a:r>
                  <a:rPr lang="en-US" altLang="ru-RU" dirty="0" smtClean="0"/>
                  <a:t>to minimize:</a:t>
                </a:r>
              </a:p>
              <a:p>
                <a:pPr>
                  <a:spcBef>
                    <a:spcPct val="0"/>
                  </a:spcBef>
                </a:pPr>
                <a:endParaRPr lang="en-US" altLang="ru-RU" dirty="0"/>
              </a:p>
              <a:p>
                <a:pPr>
                  <a:spcBef>
                    <a:spcPct val="0"/>
                  </a:spcBef>
                </a:pPr>
                <a:endParaRPr lang="en-US" altLang="ru-RU" dirty="0" smtClean="0"/>
              </a:p>
              <a:p>
                <a:pPr>
                  <a:spcBef>
                    <a:spcPct val="0"/>
                  </a:spcBef>
                </a:pPr>
                <a:endParaRPr lang="en-US" altLang="ru-RU" dirty="0"/>
              </a:p>
              <a:p>
                <a:pPr>
                  <a:spcBef>
                    <a:spcPct val="0"/>
                  </a:spcBef>
                </a:pPr>
                <a:endParaRPr lang="en-US" altLang="ru-RU" dirty="0" smtClean="0"/>
              </a:p>
              <a:p>
                <a:pPr>
                  <a:spcBef>
                    <a:spcPct val="0"/>
                  </a:spcBef>
                </a:pPr>
                <a:r>
                  <a:rPr lang="en-US" altLang="ru-RU" dirty="0" smtClean="0"/>
                  <a:t>What if </a:t>
                </a:r>
                <a14:m>
                  <m:oMath xmlns:m="http://schemas.openxmlformats.org/officeDocument/2006/math">
                    <m:r>
                      <a:rPr lang="en-US" i="1">
                        <a:latin typeface="Cambria Math" panose="02040503050406030204" pitchFamily="18" charset="0"/>
                        <a:sym typeface="Symbol" panose="05050102010706020507" pitchFamily="18" charset="2"/>
                      </a:rPr>
                      <m:t></m:t>
                    </m:r>
                  </m:oMath>
                </a14:m>
                <a:r>
                  <a:rPr lang="en-US" altLang="ru-RU" dirty="0" smtClean="0"/>
                  <a:t> is set to an extremely large value (perhaps too large for our problem, say </a:t>
                </a:r>
                <a14:m>
                  <m:oMath xmlns:m="http://schemas.openxmlformats.org/officeDocument/2006/math">
                    <m:sSup>
                      <m:sSupPr>
                        <m:ctrlPr>
                          <a:rPr lang="en-US" altLang="ru-RU" i="1" smtClean="0">
                            <a:latin typeface="Cambria Math" panose="02040503050406030204" pitchFamily="18" charset="0"/>
                          </a:rPr>
                        </m:ctrlPr>
                      </m:sSupPr>
                      <m:e>
                        <m:r>
                          <a:rPr lang="en-US" i="1">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=10</m:t>
                        </m:r>
                      </m:e>
                      <m:sup>
                        <m:r>
                          <a:rPr lang="en-US" altLang="ru-RU" b="0" i="1" smtClean="0">
                            <a:latin typeface="Cambria Math" panose="02040503050406030204" pitchFamily="18" charset="0"/>
                          </a:rPr>
                          <m:t>10</m:t>
                        </m:r>
                      </m:sup>
                    </m:sSup>
                  </m:oMath>
                </a14:m>
                <a:r>
                  <a:rPr lang="en-US" altLang="ru-RU" dirty="0" smtClean="0"/>
                  <a:t>)?</a:t>
                </a:r>
                <a:endParaRPr lang="en-US" altLang="ru-RU" dirty="0"/>
              </a:p>
            </p:txBody>
          </p:sp>
        </mc:Choice>
        <mc:Fallback xmlns="">
          <p:sp>
            <p:nvSpPr>
              <p:cNvPr id="2" name="Rectangle 1"/>
              <p:cNvSpPr>
                <a:spLocks noRot="1" noChangeAspect="1" noMove="1" noResize="1" noEditPoints="1" noAdjustHandles="1" noChangeArrowheads="1" noChangeShapeType="1" noTextEdit="1"/>
              </p:cNvSpPr>
              <p:nvPr/>
            </p:nvSpPr>
            <p:spPr>
              <a:xfrm>
                <a:off x="911083" y="742203"/>
                <a:ext cx="9020739" cy="2031325"/>
              </a:xfrm>
              <a:prstGeom prst="rect">
                <a:avLst/>
              </a:prstGeom>
              <a:blipFill>
                <a:blip r:embed="rId2"/>
                <a:stretch>
                  <a:fillRect l="-541" t="-1802" b="-39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045254" y="1405468"/>
                <a:ext cx="5351307" cy="8749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𝐽</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𝑤</m:t>
                          </m:r>
                        </m:e>
                      </m:d>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r>
                            <a:rPr lang="en-US" sz="1600" b="0" i="1" smtClean="0">
                              <a:latin typeface="Cambria Math" panose="02040503050406030204" pitchFamily="18" charset="0"/>
                            </a:rPr>
                            <m:t>𝑛</m:t>
                          </m:r>
                        </m:den>
                      </m:f>
                      <m:d>
                        <m:dPr>
                          <m:begChr m:val="["/>
                          <m:endChr m:val="]"/>
                          <m:ctrlPr>
                            <a:rPr lang="en-US" sz="1600" b="0" i="1" smtClean="0">
                              <a:latin typeface="Cambria Math" panose="02040503050406030204" pitchFamily="18" charset="0"/>
                            </a:rPr>
                          </m:ctrlPr>
                        </m:dPr>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𝑛</m:t>
                              </m:r>
                            </m:sup>
                            <m:e>
                              <m:sSup>
                                <m:sSupPr>
                                  <m:ctrlPr>
                                    <a:rPr lang="en-US" sz="1600" i="1">
                                      <a:latin typeface="Cambria Math" panose="02040503050406030204" pitchFamily="18" charset="0"/>
                                    </a:rPr>
                                  </m:ctrlPr>
                                </m:sSup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𝑤</m:t>
                                          </m:r>
                                        </m:sub>
                                      </m:sSub>
                                      <m:d>
                                        <m:dPr>
                                          <m:ctrlPr>
                                            <a:rPr lang="en-US" sz="1600" i="1">
                                              <a:latin typeface="Cambria Math" panose="02040503050406030204" pitchFamily="18" charset="0"/>
                                            </a:rPr>
                                          </m:ctrlPr>
                                        </m:dPr>
                                        <m:e>
                                          <m:sSup>
                                            <m:sSupPr>
                                              <m:ctrlPr>
                                                <a:rPr lang="en-US" sz="1600" i="1">
                                                  <a:latin typeface="Cambria Math" panose="02040503050406030204" pitchFamily="18" charset="0"/>
                                                </a:rPr>
                                              </m:ctrlPr>
                                            </m:sSupPr>
                                            <m:e>
                                              <m:r>
                                                <a:rPr lang="en-US" sz="1600" i="1">
                                                  <a:latin typeface="Cambria Math" panose="02040503050406030204" pitchFamily="18" charset="0"/>
                                                </a:rPr>
                                                <m:t>𝑥</m:t>
                                              </m:r>
                                            </m:e>
                                            <m:sup>
                                              <m:d>
                                                <m:dPr>
                                                  <m:ctrlPr>
                                                    <a:rPr lang="en-US" sz="1600" i="1">
                                                      <a:latin typeface="Cambria Math" panose="02040503050406030204" pitchFamily="18" charset="0"/>
                                                    </a:rPr>
                                                  </m:ctrlPr>
                                                </m:dPr>
                                                <m:e>
                                                  <m:r>
                                                    <a:rPr lang="en-US" sz="1600" i="1">
                                                      <a:latin typeface="Cambria Math" panose="02040503050406030204" pitchFamily="18" charset="0"/>
                                                    </a:rPr>
                                                    <m:t>𝑖</m:t>
                                                  </m:r>
                                                </m:e>
                                              </m:d>
                                            </m:sup>
                                          </m:sSup>
                                        </m:e>
                                      </m:d>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𝑦</m:t>
                                          </m:r>
                                        </m:e>
                                        <m:sup>
                                          <m:d>
                                            <m:dPr>
                                              <m:ctrlPr>
                                                <a:rPr lang="en-US" sz="1600" i="1">
                                                  <a:latin typeface="Cambria Math" panose="02040503050406030204" pitchFamily="18" charset="0"/>
                                                </a:rPr>
                                              </m:ctrlPr>
                                            </m:dPr>
                                            <m:e>
                                              <m:r>
                                                <a:rPr lang="en-US" sz="1600" i="1">
                                                  <a:latin typeface="Cambria Math" panose="02040503050406030204" pitchFamily="18" charset="0"/>
                                                </a:rPr>
                                                <m:t>𝑖</m:t>
                                              </m:r>
                                            </m:e>
                                          </m:d>
                                        </m:sup>
                                      </m:sSup>
                                    </m:e>
                                  </m:d>
                                </m:e>
                                <m:sup>
                                  <m:r>
                                    <a:rPr lang="en-US" sz="1600" i="1">
                                      <a:latin typeface="Cambria Math" panose="02040503050406030204" pitchFamily="18" charset="0"/>
                                    </a:rPr>
                                    <m:t>2</m:t>
                                  </m:r>
                                </m:sup>
                              </m:sSup>
                            </m:e>
                          </m:nary>
                          <m:r>
                            <a:rPr lang="en-US" sz="1600" i="1">
                              <a:latin typeface="Cambria Math" panose="02040503050406030204" pitchFamily="18" charset="0"/>
                            </a:rPr>
                            <m:t>+</m:t>
                          </m:r>
                          <m:r>
                            <a:rPr lang="en-US" sz="1600" i="1">
                              <a:latin typeface="Cambria Math" panose="02040503050406030204" pitchFamily="18" charset="0"/>
                              <a:sym typeface="Symbol" panose="05050102010706020507" pitchFamily="18" charset="2"/>
                            </a:rPr>
                            <m:t> </m:t>
                          </m:r>
                          <m:nary>
                            <m:naryPr>
                              <m:chr m:val="∑"/>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𝑑</m:t>
                              </m:r>
                            </m:sup>
                            <m:e>
                              <m:sSubSup>
                                <m:sSubSupPr>
                                  <m:ctrlPr>
                                    <a:rPr lang="en-US" sz="1600" i="1">
                                      <a:latin typeface="Cambria Math" panose="02040503050406030204" pitchFamily="18" charset="0"/>
                                    </a:rPr>
                                  </m:ctrlPr>
                                </m:sSubSupPr>
                                <m:e>
                                  <m:r>
                                    <a:rPr lang="en-US" sz="1600" i="1">
                                      <a:latin typeface="Cambria Math" panose="02040503050406030204" pitchFamily="18" charset="0"/>
                                    </a:rPr>
                                    <m:t>𝑤</m:t>
                                  </m:r>
                                </m:e>
                                <m:sub>
                                  <m:r>
                                    <a:rPr lang="en-US" sz="1600" i="1">
                                      <a:latin typeface="Cambria Math" panose="02040503050406030204" pitchFamily="18" charset="0"/>
                                    </a:rPr>
                                    <m:t>𝑗</m:t>
                                  </m:r>
                                </m:sub>
                                <m:sup>
                                  <m:r>
                                    <a:rPr lang="en-US" sz="1600" i="1">
                                      <a:latin typeface="Cambria Math" panose="02040503050406030204" pitchFamily="18" charset="0"/>
                                    </a:rPr>
                                    <m:t>2</m:t>
                                  </m:r>
                                </m:sup>
                              </m:sSubSup>
                            </m:e>
                          </m:nary>
                        </m:e>
                      </m:d>
                    </m:oMath>
                  </m:oMathPara>
                </a14:m>
                <a:endParaRPr lang="en-US" sz="1600" dirty="0"/>
              </a:p>
            </p:txBody>
          </p:sp>
        </mc:Choice>
        <mc:Fallback xmlns="">
          <p:sp>
            <p:nvSpPr>
              <p:cNvPr id="5" name="Rectangle 4"/>
              <p:cNvSpPr>
                <a:spLocks noRot="1" noChangeAspect="1" noMove="1" noResize="1" noEditPoints="1" noAdjustHandles="1" noChangeArrowheads="1" noChangeShapeType="1" noTextEdit="1"/>
              </p:cNvSpPr>
              <p:nvPr/>
            </p:nvSpPr>
            <p:spPr>
              <a:xfrm>
                <a:off x="3045254" y="1405468"/>
                <a:ext cx="5351307" cy="874920"/>
              </a:xfrm>
              <a:prstGeom prst="rect">
                <a:avLst/>
              </a:prstGeom>
              <a:blipFill>
                <a:blip r:embed="rId3"/>
                <a:stretch>
                  <a:fillRect/>
                </a:stretch>
              </a:blipFill>
            </p:spPr>
            <p:txBody>
              <a:bodyPr/>
              <a:lstStyle/>
              <a:p>
                <a:r>
                  <a:rPr lang="en-US">
                    <a:noFill/>
                  </a:rPr>
                  <a:t> </a:t>
                </a:r>
              </a:p>
            </p:txBody>
          </p:sp>
        </mc:Fallback>
      </mc:AlternateContent>
      <p:graphicFrame>
        <p:nvGraphicFramePr>
          <p:cNvPr id="6" name="Chart 5">
            <a:extLst>
              <a:ext uri="{FF2B5EF4-FFF2-40B4-BE49-F238E27FC236}">
                <a16:creationId xmlns:a16="http://schemas.microsoft.com/office/drawing/2014/main" id="{6556A243-9FBF-4E26-B748-53ED508EFB44}"/>
              </a:ext>
            </a:extLst>
          </p:cNvPr>
          <p:cNvGraphicFramePr>
            <a:graphicFrameLocks/>
          </p:cNvGraphicFramePr>
          <p:nvPr/>
        </p:nvGraphicFramePr>
        <p:xfrm>
          <a:off x="2102245" y="3124202"/>
          <a:ext cx="2896235" cy="2542879"/>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Straight Connector 6">
            <a:extLst>
              <a:ext uri="{FF2B5EF4-FFF2-40B4-BE49-F238E27FC236}">
                <a16:creationId xmlns:a16="http://schemas.microsoft.com/office/drawing/2014/main" id="{5482AABA-0B03-4183-B3F0-72F865DF783F}"/>
              </a:ext>
            </a:extLst>
          </p:cNvPr>
          <p:cNvCxnSpPr/>
          <p:nvPr/>
        </p:nvCxnSpPr>
        <p:spPr>
          <a:xfrm flipV="1">
            <a:off x="2381251" y="4379385"/>
            <a:ext cx="3532716" cy="1058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Box 14"/>
          <p:cNvSpPr txBox="1">
            <a:spLocks noChangeArrowheads="1"/>
          </p:cNvSpPr>
          <p:nvPr/>
        </p:nvSpPr>
        <p:spPr bwMode="auto">
          <a:xfrm>
            <a:off x="4699000" y="4565651"/>
            <a:ext cx="2260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ru-RU" sz="2000">
                <a:solidFill>
                  <a:srgbClr val="0070C0"/>
                </a:solidFill>
                <a:latin typeface="Andale Mono"/>
                <a:ea typeface="Andale Mono"/>
                <a:cs typeface="Andale Mono"/>
              </a:rPr>
              <a:t>“Underfit”</a:t>
            </a:r>
          </a:p>
        </p:txBody>
      </p:sp>
      <mc:AlternateContent xmlns:mc="http://schemas.openxmlformats.org/markup-compatibility/2006" xmlns:a14="http://schemas.microsoft.com/office/drawing/2010/main">
        <mc:Choice Requires="a14">
          <p:sp>
            <p:nvSpPr>
              <p:cNvPr id="3" name="Rectangle 2"/>
              <p:cNvSpPr/>
              <p:nvPr/>
            </p:nvSpPr>
            <p:spPr>
              <a:xfrm>
                <a:off x="8159990" y="3242304"/>
                <a:ext cx="2089546" cy="1230080"/>
              </a:xfrm>
              <a:prstGeom prst="rect">
                <a:avLst/>
              </a:prstGeom>
            </p:spPr>
            <p:txBody>
              <a:bodyPr wrap="none">
                <a:spAutoFit/>
              </a:body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𝑗</m:t>
                        </m:r>
                      </m:sub>
                    </m:sSub>
                  </m:oMath>
                </a14:m>
                <a:r>
                  <a:rPr lang="en-US" sz="2400" dirty="0" smtClean="0"/>
                  <a:t> </a:t>
                </a:r>
                <a:r>
                  <a:rPr lang="en-US" sz="2400" dirty="0" smtClean="0">
                    <a:sym typeface="Symbol" panose="05050102010706020507" pitchFamily="18" charset="2"/>
                  </a:rPr>
                  <a:t> 0, j =1,…,d</a:t>
                </a:r>
              </a:p>
              <a:p>
                <a:endParaRPr lang="en-US" sz="2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𝑤</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oMath>
                  </m:oMathPara>
                </a14:m>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8159990" y="3242304"/>
                <a:ext cx="2089546" cy="1230080"/>
              </a:xfrm>
              <a:prstGeom prst="rect">
                <a:avLst/>
              </a:prstGeom>
              <a:blipFill>
                <a:blip r:embed="rId5"/>
                <a:stretch>
                  <a:fillRect t="-4455" r="-3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547505" y="5985918"/>
                <a:ext cx="4155025" cy="573811"/>
              </a:xfrm>
              <a:prstGeom prst="rect">
                <a:avLst/>
              </a:prstGeom>
            </p:spPr>
            <p:txBody>
              <a:bodyPr wrap="square">
                <a:spAutoFit/>
              </a:bodyPr>
              <a:lstStyle/>
              <a:p>
                <a:pPr>
                  <a:spcBef>
                    <a:spcPct val="0"/>
                  </a:spcBef>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𝑤</m:t>
                          </m:r>
                        </m:sub>
                      </m:sSub>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𝜎</m:t>
                      </m:r>
                      <m:d>
                        <m:dPr>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b="0" i="1" smtClean="0">
                                  <a:latin typeface="Cambria Math" panose="02040503050406030204" pitchFamily="18" charset="0"/>
                                </a:rPr>
                                <m:t>+</m:t>
                              </m:r>
                            </m:e>
                            <m:e>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3</m:t>
                                      </m:r>
                                    </m:sub>
                                  </m:sSub>
                                  <m:r>
                                    <a:rPr lang="en-US" sz="1600" i="1">
                                      <a:latin typeface="Cambria Math" panose="02040503050406030204" pitchFamily="18" charset="0"/>
                                    </a:rPr>
                                    <m:t>𝑥</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4</m:t>
                                      </m:r>
                                    </m:sub>
                                  </m:sSub>
                                  <m:r>
                                    <a:rPr lang="en-US" sz="1600" i="1">
                                      <a:latin typeface="Cambria Math" panose="02040503050406030204" pitchFamily="18" charset="0"/>
                                    </a:rPr>
                                    <m:t>𝑥</m:t>
                                  </m:r>
                                </m:e>
                                <m:sub>
                                  <m:r>
                                    <a:rPr lang="en-US" sz="1600" i="1">
                                      <a:latin typeface="Cambria Math" panose="02040503050406030204" pitchFamily="18" charset="0"/>
                                    </a:rPr>
                                    <m:t>2</m:t>
                                  </m:r>
                                </m:sub>
                                <m:sup>
                                  <m:r>
                                    <a:rPr lang="en-US" sz="1600" i="1">
                                      <a:latin typeface="Cambria Math" panose="02040503050406030204" pitchFamily="18" charset="0"/>
                                    </a:rPr>
                                    <m:t>2</m:t>
                                  </m:r>
                                </m:sup>
                              </m:sSubSup>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5</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eqArr>
                        </m:e>
                      </m:d>
                    </m:oMath>
                  </m:oMathPara>
                </a14:m>
                <a:endParaRPr lang="en-US" altLang="ru-RU" sz="1600" dirty="0"/>
              </a:p>
            </p:txBody>
          </p:sp>
        </mc:Choice>
        <mc:Fallback xmlns="">
          <p:sp>
            <p:nvSpPr>
              <p:cNvPr id="10" name="Rectangle 9"/>
              <p:cNvSpPr>
                <a:spLocks noRot="1" noChangeAspect="1" noMove="1" noResize="1" noEditPoints="1" noAdjustHandles="1" noChangeArrowheads="1" noChangeShapeType="1" noTextEdit="1"/>
              </p:cNvSpPr>
              <p:nvPr/>
            </p:nvSpPr>
            <p:spPr>
              <a:xfrm>
                <a:off x="1547505" y="5985918"/>
                <a:ext cx="4155025" cy="57381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970419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02326" y="479013"/>
                <a:ext cx="9371215" cy="4971489"/>
              </a:xfrm>
              <a:prstGeom prst="rect">
                <a:avLst/>
              </a:prstGeom>
            </p:spPr>
            <p:txBody>
              <a:bodyPr wrap="square">
                <a:spAutoFit/>
              </a:bodyPr>
              <a:lstStyle/>
              <a:p>
                <a:pPr>
                  <a:spcBef>
                    <a:spcPct val="0"/>
                  </a:spcBef>
                </a:pPr>
                <a:r>
                  <a:rPr lang="en-US" altLang="ru-RU" b="1" dirty="0"/>
                  <a:t>Question</a:t>
                </a:r>
                <a:r>
                  <a:rPr lang="en-US" altLang="ru-RU" b="1" dirty="0" smtClean="0"/>
                  <a:t>:</a:t>
                </a:r>
              </a:p>
              <a:p>
                <a:pPr>
                  <a:spcBef>
                    <a:spcPct val="0"/>
                  </a:spcBef>
                </a:pPr>
                <a:r>
                  <a:rPr lang="en-US" altLang="ru-RU" dirty="0" smtClean="0"/>
                  <a:t>Suppose you are doing gradient descent on a training set of examples, using a fairly small learning rate and some regularization parameter </a:t>
                </a:r>
                <a14:m>
                  <m:oMath xmlns:m="http://schemas.openxmlformats.org/officeDocument/2006/math">
                    <m:r>
                      <a:rPr lang="en-US" b="0" i="1">
                        <a:latin typeface="Cambria Math" panose="02040503050406030204" pitchFamily="18" charset="0"/>
                        <a:sym typeface="Symbol" panose="05050102010706020507" pitchFamily="18" charset="2"/>
                      </a:rPr>
                      <m:t></m:t>
                    </m:r>
                  </m:oMath>
                </a14:m>
                <a:r>
                  <a:rPr lang="en-US" altLang="ru-RU" dirty="0" smtClean="0"/>
                  <a:t>&gt;0. Consider the update rule:</a:t>
                </a:r>
              </a:p>
              <a:p>
                <a:pPr>
                  <a:spcBef>
                    <a:spcPct val="0"/>
                  </a:spcBef>
                </a:pPr>
                <a:endParaRPr lang="en-US" altLang="ru-RU" dirty="0"/>
              </a:p>
              <a:p>
                <a:pPr>
                  <a:spcBef>
                    <a:spcPct val="0"/>
                  </a:spcBef>
                </a:pPr>
                <a:endParaRPr lang="en-US" altLang="ru-RU" dirty="0" smtClean="0"/>
              </a:p>
              <a:p>
                <a:pPr>
                  <a:spcBef>
                    <a:spcPct val="0"/>
                  </a:spcBef>
                </a:pPr>
                <a:endParaRPr lang="en-US" altLang="ru-RU" dirty="0"/>
              </a:p>
              <a:p>
                <a:pPr>
                  <a:spcBef>
                    <a:spcPct val="0"/>
                  </a:spcBef>
                </a:pPr>
                <a:endParaRPr lang="en-US" altLang="ru-RU" dirty="0" smtClean="0"/>
              </a:p>
              <a:p>
                <a:pPr>
                  <a:spcBef>
                    <a:spcPct val="0"/>
                  </a:spcBef>
                </a:pPr>
                <a:r>
                  <a:rPr lang="en-US" altLang="ru-RU" dirty="0" smtClean="0"/>
                  <a:t>Which of the following statements about the term </a:t>
                </a:r>
                <a14:m>
                  <m:oMath xmlns:m="http://schemas.openxmlformats.org/officeDocument/2006/math">
                    <m:d>
                      <m:dPr>
                        <m:ctrlPr>
                          <a:rPr lang="en-US" i="1" dirty="0">
                            <a:latin typeface="Cambria Math" panose="02040503050406030204" pitchFamily="18" charset="0"/>
                          </a:rPr>
                        </m:ctrlPr>
                      </m:dPr>
                      <m:e>
                        <m:r>
                          <a:rPr lang="en-US" b="0" i="1" dirty="0">
                            <a:latin typeface="Cambria Math" panose="02040503050406030204" pitchFamily="18" charset="0"/>
                          </a:rPr>
                          <m:t>1−</m:t>
                        </m:r>
                        <m:r>
                          <a:rPr lang="el-GR" b="0" i="1">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rPr>
                            </m:ctrlPr>
                          </m:fPr>
                          <m:num>
                            <m:r>
                              <a:rPr lang="en-US" b="0" i="1">
                                <a:latin typeface="Cambria Math" panose="02040503050406030204" pitchFamily="18" charset="0"/>
                                <a:sym typeface="Symbol" panose="05050102010706020507" pitchFamily="18" charset="2"/>
                              </a:rPr>
                              <m:t></m:t>
                            </m:r>
                          </m:num>
                          <m:den>
                            <m:r>
                              <a:rPr lang="en-US" b="0" i="1">
                                <a:latin typeface="Cambria Math" panose="02040503050406030204" pitchFamily="18" charset="0"/>
                              </a:rPr>
                              <m:t>𝑛</m:t>
                            </m:r>
                          </m:den>
                        </m:f>
                      </m:e>
                    </m:d>
                  </m:oMath>
                </a14:m>
                <a:r>
                  <a:rPr lang="en-US" altLang="ru-RU" dirty="0" smtClean="0"/>
                  <a:t> must be true?</a:t>
                </a:r>
              </a:p>
              <a:p>
                <a:pPr>
                  <a:spcBef>
                    <a:spcPct val="0"/>
                  </a:spcBef>
                </a:pPr>
                <a:endParaRPr lang="en-US" altLang="ru-RU" dirty="0"/>
              </a:p>
              <a:p>
                <a:pPr marL="342900" indent="-342900">
                  <a:spcBef>
                    <a:spcPct val="0"/>
                  </a:spcBef>
                  <a:buAutoNum type="alphaUcParenR"/>
                </a:pPr>
                <a14:m>
                  <m:oMath xmlns:m="http://schemas.openxmlformats.org/officeDocument/2006/math">
                    <m:r>
                      <a:rPr lang="en-US" i="1" dirty="0">
                        <a:latin typeface="Cambria Math" panose="02040503050406030204" pitchFamily="18" charset="0"/>
                      </a:rPr>
                      <m:t>1−</m:t>
                    </m:r>
                    <m:r>
                      <a:rPr lang="el-GR" i="1">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rPr>
                        </m:ctrlPr>
                      </m:fPr>
                      <m:num>
                        <m:r>
                          <a:rPr lang="en-US" i="1">
                            <a:latin typeface="Cambria Math" panose="02040503050406030204" pitchFamily="18" charset="0"/>
                            <a:sym typeface="Symbol" panose="05050102010706020507" pitchFamily="18" charset="2"/>
                          </a:rPr>
                          <m:t></m:t>
                        </m:r>
                      </m:num>
                      <m:den>
                        <m:r>
                          <a:rPr lang="en-US" i="1">
                            <a:latin typeface="Cambria Math" panose="02040503050406030204" pitchFamily="18" charset="0"/>
                          </a:rPr>
                          <m:t>𝑛</m:t>
                        </m:r>
                      </m:den>
                    </m:f>
                  </m:oMath>
                </a14:m>
                <a:r>
                  <a:rPr lang="en-US" altLang="ru-RU" dirty="0" smtClean="0"/>
                  <a:t> &gt;1</a:t>
                </a:r>
              </a:p>
              <a:p>
                <a:pPr marL="342900" indent="-342900">
                  <a:spcBef>
                    <a:spcPct val="0"/>
                  </a:spcBef>
                  <a:buAutoNum type="alphaUcParenR"/>
                </a:pPr>
                <a14:m>
                  <m:oMath xmlns:m="http://schemas.openxmlformats.org/officeDocument/2006/math">
                    <m:r>
                      <a:rPr lang="en-US" i="1" dirty="0">
                        <a:latin typeface="Cambria Math" panose="02040503050406030204" pitchFamily="18" charset="0"/>
                      </a:rPr>
                      <m:t>1−</m:t>
                    </m:r>
                    <m:r>
                      <a:rPr lang="el-GR" i="1">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rPr>
                        </m:ctrlPr>
                      </m:fPr>
                      <m:num>
                        <m:r>
                          <a:rPr lang="en-US" i="1">
                            <a:latin typeface="Cambria Math" panose="02040503050406030204" pitchFamily="18" charset="0"/>
                            <a:sym typeface="Symbol" panose="05050102010706020507" pitchFamily="18" charset="2"/>
                          </a:rPr>
                          <m:t></m:t>
                        </m:r>
                      </m:num>
                      <m:den>
                        <m:r>
                          <a:rPr lang="en-US" i="1">
                            <a:latin typeface="Cambria Math" panose="02040503050406030204" pitchFamily="18" charset="0"/>
                          </a:rPr>
                          <m:t>𝑛</m:t>
                        </m:r>
                      </m:den>
                    </m:f>
                  </m:oMath>
                </a14:m>
                <a:r>
                  <a:rPr lang="en-US" altLang="ru-RU" dirty="0" smtClean="0"/>
                  <a:t> = 1</a:t>
                </a:r>
              </a:p>
              <a:p>
                <a:pPr marL="342900" indent="-342900">
                  <a:spcBef>
                    <a:spcPct val="0"/>
                  </a:spcBef>
                  <a:buAutoNum type="alphaUcParenR"/>
                </a:pPr>
                <a14:m>
                  <m:oMath xmlns:m="http://schemas.openxmlformats.org/officeDocument/2006/math">
                    <m:r>
                      <a:rPr lang="en-US" i="1" dirty="0">
                        <a:latin typeface="Cambria Math" panose="02040503050406030204" pitchFamily="18" charset="0"/>
                      </a:rPr>
                      <m:t>1−</m:t>
                    </m:r>
                    <m:r>
                      <a:rPr lang="el-GR" i="1">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rPr>
                        </m:ctrlPr>
                      </m:fPr>
                      <m:num>
                        <m:r>
                          <a:rPr lang="en-US" i="1">
                            <a:latin typeface="Cambria Math" panose="02040503050406030204" pitchFamily="18" charset="0"/>
                            <a:sym typeface="Symbol" panose="05050102010706020507" pitchFamily="18" charset="2"/>
                          </a:rPr>
                          <m:t></m:t>
                        </m:r>
                      </m:num>
                      <m:den>
                        <m:r>
                          <a:rPr lang="en-US" i="1">
                            <a:latin typeface="Cambria Math" panose="02040503050406030204" pitchFamily="18" charset="0"/>
                          </a:rPr>
                          <m:t>𝑛</m:t>
                        </m:r>
                      </m:den>
                    </m:f>
                  </m:oMath>
                </a14:m>
                <a:r>
                  <a:rPr lang="en-US" altLang="ru-RU" dirty="0" smtClean="0"/>
                  <a:t> &lt; 1</a:t>
                </a:r>
              </a:p>
              <a:p>
                <a:pPr marL="342900" indent="-342900">
                  <a:spcBef>
                    <a:spcPct val="0"/>
                  </a:spcBef>
                  <a:buAutoNum type="alphaUcParenR"/>
                </a:pPr>
                <a:r>
                  <a:rPr lang="en-US" altLang="ru-RU" dirty="0" smtClean="0"/>
                  <a:t>None of the above</a:t>
                </a:r>
              </a:p>
              <a:p>
                <a:pPr>
                  <a:spcBef>
                    <a:spcPct val="0"/>
                  </a:spcBef>
                </a:pPr>
                <a:endParaRPr lang="en-US" altLang="ru-RU" b="1" dirty="0" smtClean="0"/>
              </a:p>
              <a:p>
                <a:pPr>
                  <a:spcBef>
                    <a:spcPct val="0"/>
                  </a:spcBef>
                </a:pPr>
                <a:endParaRPr lang="en-US" altLang="ru-RU" b="1" dirty="0"/>
              </a:p>
            </p:txBody>
          </p:sp>
        </mc:Choice>
        <mc:Fallback xmlns="">
          <p:sp>
            <p:nvSpPr>
              <p:cNvPr id="2" name="Rectangle 1"/>
              <p:cNvSpPr>
                <a:spLocks noRot="1" noChangeAspect="1" noMove="1" noResize="1" noEditPoints="1" noAdjustHandles="1" noChangeArrowheads="1" noChangeShapeType="1" noTextEdit="1"/>
              </p:cNvSpPr>
              <p:nvPr/>
            </p:nvSpPr>
            <p:spPr>
              <a:xfrm>
                <a:off x="1302326" y="479013"/>
                <a:ext cx="9371215" cy="4971489"/>
              </a:xfrm>
              <a:prstGeom prst="rect">
                <a:avLst/>
              </a:prstGeom>
              <a:blipFill>
                <a:blip r:embed="rId2"/>
                <a:stretch>
                  <a:fillRect l="-586" t="-7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5"/>
              <p:cNvSpPr txBox="1">
                <a:spLocks/>
              </p:cNvSpPr>
              <p:nvPr/>
            </p:nvSpPr>
            <p:spPr>
              <a:xfrm>
                <a:off x="2388411" y="1524009"/>
                <a:ext cx="5548121" cy="848630"/>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𝑗</m:t>
                          </m:r>
                        </m:sub>
                      </m:sSub>
                      <m:d>
                        <m:dPr>
                          <m:ctrlPr>
                            <a:rPr lang="en-US" sz="2000" i="1" dirty="0">
                              <a:latin typeface="Cambria Math" panose="02040503050406030204" pitchFamily="18" charset="0"/>
                            </a:rPr>
                          </m:ctrlPr>
                        </m:dPr>
                        <m:e>
                          <m:r>
                            <a:rPr lang="en-US" sz="2000" b="0" i="1" dirty="0" smtClean="0">
                              <a:latin typeface="Cambria Math" panose="02040503050406030204" pitchFamily="18" charset="0"/>
                            </a:rPr>
                            <m:t>1−</m:t>
                          </m:r>
                          <m:r>
                            <m:rPr>
                              <m:sty m:val="p"/>
                            </m:rPr>
                            <a:rPr lang="el-GR" sz="2000" i="1">
                              <a:latin typeface="Cambria Math" panose="02040503050406030204" pitchFamily="18" charset="0"/>
                              <a:ea typeface="Cambria Math" panose="02040503050406030204" pitchFamily="18" charset="0"/>
                            </a:rPr>
                            <m:t>α</m:t>
                          </m:r>
                          <m:f>
                            <m:fPr>
                              <m:ctrlPr>
                                <a:rPr lang="en-US" sz="2000" i="1">
                                  <a:latin typeface="Cambria Math" panose="02040503050406030204" pitchFamily="18" charset="0"/>
                                </a:rPr>
                              </m:ctrlPr>
                            </m:fPr>
                            <m:num>
                              <m:r>
                                <a:rPr lang="en-US" sz="2000" i="1">
                                  <a:latin typeface="Cambria Math" panose="02040503050406030204" pitchFamily="18" charset="0"/>
                                  <a:sym typeface="Symbol" panose="05050102010706020507" pitchFamily="18" charset="2"/>
                                </a:rPr>
                                <m:t></m:t>
                              </m:r>
                            </m:num>
                            <m:den>
                              <m:r>
                                <a:rPr lang="en-US" sz="2000" i="1">
                                  <a:latin typeface="Cambria Math" panose="02040503050406030204" pitchFamily="18" charset="0"/>
                                </a:rPr>
                                <m:t>𝑛</m:t>
                              </m:r>
                            </m:den>
                          </m:f>
                        </m:e>
                      </m:d>
                      <m:r>
                        <a:rPr lang="en-US" sz="2000" b="0" i="1" smtClean="0">
                          <a:latin typeface="Cambria Math" panose="02040503050406030204" pitchFamily="18" charset="0"/>
                        </a:rPr>
                        <m:t>−</m:t>
                      </m:r>
                      <m:r>
                        <m:rPr>
                          <m:sty m:val="p"/>
                        </m:rPr>
                        <a:rPr lang="el-GR" sz="2000" i="1" smtClean="0">
                          <a:latin typeface="Cambria Math" panose="02040503050406030204" pitchFamily="18" charset="0"/>
                          <a:ea typeface="Cambria Math" panose="02040503050406030204" pitchFamily="18" charset="0"/>
                        </a:rPr>
                        <m:t>α</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𝑤</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bSup>
                        </m:e>
                      </m:nary>
                    </m:oMath>
                  </m:oMathPara>
                </a14:m>
                <a:endParaRPr lang="en-US" sz="2000" dirty="0"/>
              </a:p>
            </p:txBody>
          </p:sp>
        </mc:Choice>
        <mc:Fallback xmlns="">
          <p:sp>
            <p:nvSpPr>
              <p:cNvPr id="4" name="Content Placeholder 5"/>
              <p:cNvSpPr txBox="1">
                <a:spLocks noRot="1" noChangeAspect="1" noMove="1" noResize="1" noEditPoints="1" noAdjustHandles="1" noChangeArrowheads="1" noChangeShapeType="1" noTextEdit="1"/>
              </p:cNvSpPr>
              <p:nvPr/>
            </p:nvSpPr>
            <p:spPr>
              <a:xfrm>
                <a:off x="2388411" y="1524009"/>
                <a:ext cx="5548121" cy="84863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34503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302326" y="479013"/>
                <a:ext cx="9371215" cy="4971489"/>
              </a:xfrm>
              <a:prstGeom prst="rect">
                <a:avLst/>
              </a:prstGeom>
            </p:spPr>
            <p:txBody>
              <a:bodyPr wrap="square">
                <a:spAutoFit/>
              </a:bodyPr>
              <a:lstStyle/>
              <a:p>
                <a:pPr>
                  <a:spcBef>
                    <a:spcPct val="0"/>
                  </a:spcBef>
                </a:pPr>
                <a:r>
                  <a:rPr lang="en-US" altLang="ru-RU" b="1" dirty="0"/>
                  <a:t>Question</a:t>
                </a:r>
                <a:r>
                  <a:rPr lang="en-US" altLang="ru-RU" b="1" dirty="0" smtClean="0"/>
                  <a:t>:</a:t>
                </a:r>
              </a:p>
              <a:p>
                <a:pPr>
                  <a:spcBef>
                    <a:spcPct val="0"/>
                  </a:spcBef>
                </a:pPr>
                <a:r>
                  <a:rPr lang="en-US" altLang="ru-RU" dirty="0" smtClean="0"/>
                  <a:t>Suppose you are doing gradient descent on a training set of examples, using a fairly small learning rate and some regularization parameter </a:t>
                </a:r>
                <a14:m>
                  <m:oMath xmlns:m="http://schemas.openxmlformats.org/officeDocument/2006/math">
                    <m:r>
                      <a:rPr lang="en-US" b="0" i="1">
                        <a:latin typeface="Cambria Math" panose="02040503050406030204" pitchFamily="18" charset="0"/>
                        <a:sym typeface="Symbol" panose="05050102010706020507" pitchFamily="18" charset="2"/>
                      </a:rPr>
                      <m:t></m:t>
                    </m:r>
                  </m:oMath>
                </a14:m>
                <a:r>
                  <a:rPr lang="en-US" altLang="ru-RU" dirty="0" smtClean="0"/>
                  <a:t>&gt;0. Consider the update rule:</a:t>
                </a:r>
              </a:p>
              <a:p>
                <a:pPr>
                  <a:spcBef>
                    <a:spcPct val="0"/>
                  </a:spcBef>
                </a:pPr>
                <a:endParaRPr lang="en-US" altLang="ru-RU" dirty="0"/>
              </a:p>
              <a:p>
                <a:pPr>
                  <a:spcBef>
                    <a:spcPct val="0"/>
                  </a:spcBef>
                </a:pPr>
                <a:endParaRPr lang="en-US" altLang="ru-RU" dirty="0" smtClean="0"/>
              </a:p>
              <a:p>
                <a:pPr>
                  <a:spcBef>
                    <a:spcPct val="0"/>
                  </a:spcBef>
                </a:pPr>
                <a:endParaRPr lang="en-US" altLang="ru-RU" dirty="0"/>
              </a:p>
              <a:p>
                <a:pPr>
                  <a:spcBef>
                    <a:spcPct val="0"/>
                  </a:spcBef>
                </a:pPr>
                <a:endParaRPr lang="en-US" altLang="ru-RU" dirty="0" smtClean="0"/>
              </a:p>
              <a:p>
                <a:pPr>
                  <a:spcBef>
                    <a:spcPct val="0"/>
                  </a:spcBef>
                </a:pPr>
                <a:r>
                  <a:rPr lang="en-US" altLang="ru-RU" dirty="0" smtClean="0"/>
                  <a:t>Which of the following statements about the term </a:t>
                </a:r>
                <a14:m>
                  <m:oMath xmlns:m="http://schemas.openxmlformats.org/officeDocument/2006/math">
                    <m:d>
                      <m:dPr>
                        <m:ctrlPr>
                          <a:rPr lang="en-US" i="1" dirty="0">
                            <a:latin typeface="Cambria Math" panose="02040503050406030204" pitchFamily="18" charset="0"/>
                          </a:rPr>
                        </m:ctrlPr>
                      </m:dPr>
                      <m:e>
                        <m:r>
                          <a:rPr lang="en-US" b="0" i="1" dirty="0">
                            <a:latin typeface="Cambria Math" panose="02040503050406030204" pitchFamily="18" charset="0"/>
                          </a:rPr>
                          <m:t>1−</m:t>
                        </m:r>
                        <m:r>
                          <a:rPr lang="el-GR" b="0" i="1">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rPr>
                            </m:ctrlPr>
                          </m:fPr>
                          <m:num>
                            <m:r>
                              <a:rPr lang="en-US" b="0" i="1">
                                <a:latin typeface="Cambria Math" panose="02040503050406030204" pitchFamily="18" charset="0"/>
                                <a:sym typeface="Symbol" panose="05050102010706020507" pitchFamily="18" charset="2"/>
                              </a:rPr>
                              <m:t></m:t>
                            </m:r>
                          </m:num>
                          <m:den>
                            <m:r>
                              <a:rPr lang="en-US" b="0" i="1">
                                <a:latin typeface="Cambria Math" panose="02040503050406030204" pitchFamily="18" charset="0"/>
                              </a:rPr>
                              <m:t>𝑛</m:t>
                            </m:r>
                          </m:den>
                        </m:f>
                      </m:e>
                    </m:d>
                  </m:oMath>
                </a14:m>
                <a:r>
                  <a:rPr lang="en-US" altLang="ru-RU" dirty="0" smtClean="0"/>
                  <a:t> must be true?</a:t>
                </a:r>
              </a:p>
              <a:p>
                <a:pPr>
                  <a:spcBef>
                    <a:spcPct val="0"/>
                  </a:spcBef>
                </a:pPr>
                <a:endParaRPr lang="en-US" altLang="ru-RU" dirty="0"/>
              </a:p>
              <a:p>
                <a:pPr marL="342900" indent="-342900">
                  <a:spcBef>
                    <a:spcPct val="0"/>
                  </a:spcBef>
                  <a:buAutoNum type="alphaUcParenR"/>
                </a:pPr>
                <a14:m>
                  <m:oMath xmlns:m="http://schemas.openxmlformats.org/officeDocument/2006/math">
                    <m:r>
                      <a:rPr lang="en-US" i="1" dirty="0">
                        <a:latin typeface="Cambria Math" panose="02040503050406030204" pitchFamily="18" charset="0"/>
                      </a:rPr>
                      <m:t>1−</m:t>
                    </m:r>
                    <m:r>
                      <a:rPr lang="el-GR" i="1">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rPr>
                        </m:ctrlPr>
                      </m:fPr>
                      <m:num>
                        <m:r>
                          <a:rPr lang="en-US" i="1">
                            <a:latin typeface="Cambria Math" panose="02040503050406030204" pitchFamily="18" charset="0"/>
                            <a:sym typeface="Symbol" panose="05050102010706020507" pitchFamily="18" charset="2"/>
                          </a:rPr>
                          <m:t></m:t>
                        </m:r>
                      </m:num>
                      <m:den>
                        <m:r>
                          <a:rPr lang="en-US" i="1">
                            <a:latin typeface="Cambria Math" panose="02040503050406030204" pitchFamily="18" charset="0"/>
                          </a:rPr>
                          <m:t>𝑛</m:t>
                        </m:r>
                      </m:den>
                    </m:f>
                  </m:oMath>
                </a14:m>
                <a:r>
                  <a:rPr lang="en-US" altLang="ru-RU" dirty="0" smtClean="0"/>
                  <a:t> &gt;1</a:t>
                </a:r>
              </a:p>
              <a:p>
                <a:pPr marL="342900" indent="-342900">
                  <a:spcBef>
                    <a:spcPct val="0"/>
                  </a:spcBef>
                  <a:buAutoNum type="alphaUcParenR"/>
                </a:pPr>
                <a14:m>
                  <m:oMath xmlns:m="http://schemas.openxmlformats.org/officeDocument/2006/math">
                    <m:r>
                      <a:rPr lang="en-US" i="1" dirty="0">
                        <a:latin typeface="Cambria Math" panose="02040503050406030204" pitchFamily="18" charset="0"/>
                      </a:rPr>
                      <m:t>1−</m:t>
                    </m:r>
                    <m:r>
                      <a:rPr lang="el-GR" i="1">
                        <a:latin typeface="Cambria Math" panose="02040503050406030204" pitchFamily="18" charset="0"/>
                        <a:ea typeface="Cambria Math" panose="02040503050406030204" pitchFamily="18" charset="0"/>
                      </a:rPr>
                      <m:t>𝛼</m:t>
                    </m:r>
                    <m:f>
                      <m:fPr>
                        <m:ctrlPr>
                          <a:rPr lang="en-US" i="1">
                            <a:latin typeface="Cambria Math" panose="02040503050406030204" pitchFamily="18" charset="0"/>
                          </a:rPr>
                        </m:ctrlPr>
                      </m:fPr>
                      <m:num>
                        <m:r>
                          <a:rPr lang="en-US" i="1">
                            <a:latin typeface="Cambria Math" panose="02040503050406030204" pitchFamily="18" charset="0"/>
                            <a:sym typeface="Symbol" panose="05050102010706020507" pitchFamily="18" charset="2"/>
                          </a:rPr>
                          <m:t></m:t>
                        </m:r>
                      </m:num>
                      <m:den>
                        <m:r>
                          <a:rPr lang="en-US" i="1">
                            <a:latin typeface="Cambria Math" panose="02040503050406030204" pitchFamily="18" charset="0"/>
                          </a:rPr>
                          <m:t>𝑛</m:t>
                        </m:r>
                      </m:den>
                    </m:f>
                  </m:oMath>
                </a14:m>
                <a:r>
                  <a:rPr lang="en-US" altLang="ru-RU" dirty="0" smtClean="0"/>
                  <a:t> = 1</a:t>
                </a:r>
              </a:p>
              <a:p>
                <a:pPr marL="342900" indent="-342900">
                  <a:spcBef>
                    <a:spcPct val="0"/>
                  </a:spcBef>
                  <a:buAutoNum type="alphaUcParenR"/>
                </a:pPr>
                <a14:m>
                  <m:oMath xmlns:m="http://schemas.openxmlformats.org/officeDocument/2006/math">
                    <m:r>
                      <a:rPr lang="en-US" b="1" i="1" dirty="0">
                        <a:latin typeface="Cambria Math" panose="02040503050406030204" pitchFamily="18" charset="0"/>
                      </a:rPr>
                      <m:t>𝟏</m:t>
                    </m:r>
                    <m:r>
                      <a:rPr lang="en-US" b="1" i="1" dirty="0">
                        <a:latin typeface="Cambria Math" panose="02040503050406030204" pitchFamily="18" charset="0"/>
                      </a:rPr>
                      <m:t>−</m:t>
                    </m:r>
                    <m:r>
                      <a:rPr lang="el-GR" b="1" i="1">
                        <a:latin typeface="Cambria Math" panose="02040503050406030204" pitchFamily="18" charset="0"/>
                        <a:ea typeface="Cambria Math" panose="02040503050406030204" pitchFamily="18" charset="0"/>
                      </a:rPr>
                      <m:t>𝜶</m:t>
                    </m:r>
                    <m:f>
                      <m:fPr>
                        <m:ctrlPr>
                          <a:rPr lang="en-US" b="1" i="1">
                            <a:latin typeface="Cambria Math" panose="02040503050406030204" pitchFamily="18" charset="0"/>
                          </a:rPr>
                        </m:ctrlPr>
                      </m:fPr>
                      <m:num>
                        <m:r>
                          <a:rPr lang="en-US" b="1" i="1">
                            <a:latin typeface="Cambria Math" panose="02040503050406030204" pitchFamily="18" charset="0"/>
                            <a:sym typeface="Symbol" panose="05050102010706020507" pitchFamily="18" charset="2"/>
                          </a:rPr>
                          <m:t></m:t>
                        </m:r>
                      </m:num>
                      <m:den>
                        <m:r>
                          <a:rPr lang="en-US" b="1" i="1">
                            <a:latin typeface="Cambria Math" panose="02040503050406030204" pitchFamily="18" charset="0"/>
                          </a:rPr>
                          <m:t>𝒏</m:t>
                        </m:r>
                      </m:den>
                    </m:f>
                  </m:oMath>
                </a14:m>
                <a:r>
                  <a:rPr lang="en-US" altLang="ru-RU" b="1" dirty="0" smtClean="0"/>
                  <a:t> &lt; 1</a:t>
                </a:r>
              </a:p>
              <a:p>
                <a:pPr marL="342900" indent="-342900">
                  <a:spcBef>
                    <a:spcPct val="0"/>
                  </a:spcBef>
                  <a:buAutoNum type="alphaUcParenR"/>
                </a:pPr>
                <a:r>
                  <a:rPr lang="en-US" altLang="ru-RU" dirty="0" smtClean="0"/>
                  <a:t>None of the above</a:t>
                </a:r>
              </a:p>
              <a:p>
                <a:pPr>
                  <a:spcBef>
                    <a:spcPct val="0"/>
                  </a:spcBef>
                </a:pPr>
                <a:endParaRPr lang="en-US" altLang="ru-RU" b="1" dirty="0" smtClean="0"/>
              </a:p>
              <a:p>
                <a:pPr>
                  <a:spcBef>
                    <a:spcPct val="0"/>
                  </a:spcBef>
                </a:pPr>
                <a:endParaRPr lang="en-US" altLang="ru-RU" b="1" dirty="0"/>
              </a:p>
            </p:txBody>
          </p:sp>
        </mc:Choice>
        <mc:Fallback xmlns="">
          <p:sp>
            <p:nvSpPr>
              <p:cNvPr id="2" name="Rectangle 1"/>
              <p:cNvSpPr>
                <a:spLocks noRot="1" noChangeAspect="1" noMove="1" noResize="1" noEditPoints="1" noAdjustHandles="1" noChangeArrowheads="1" noChangeShapeType="1" noTextEdit="1"/>
              </p:cNvSpPr>
              <p:nvPr/>
            </p:nvSpPr>
            <p:spPr>
              <a:xfrm>
                <a:off x="1302326" y="479013"/>
                <a:ext cx="9371215" cy="4971489"/>
              </a:xfrm>
              <a:prstGeom prst="rect">
                <a:avLst/>
              </a:prstGeom>
              <a:blipFill>
                <a:blip r:embed="rId2"/>
                <a:stretch>
                  <a:fillRect l="-586" t="-7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5"/>
              <p:cNvSpPr txBox="1">
                <a:spLocks/>
              </p:cNvSpPr>
              <p:nvPr/>
            </p:nvSpPr>
            <p:spPr>
              <a:xfrm>
                <a:off x="2388411" y="1524009"/>
                <a:ext cx="5548121" cy="848630"/>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𝑗</m:t>
                          </m:r>
                        </m:sub>
                      </m:sSub>
                      <m:d>
                        <m:dPr>
                          <m:ctrlPr>
                            <a:rPr lang="en-US" sz="2000" i="1" dirty="0">
                              <a:latin typeface="Cambria Math" panose="02040503050406030204" pitchFamily="18" charset="0"/>
                            </a:rPr>
                          </m:ctrlPr>
                        </m:dPr>
                        <m:e>
                          <m:r>
                            <a:rPr lang="en-US" sz="2000" b="0" i="1" dirty="0" smtClean="0">
                              <a:latin typeface="Cambria Math" panose="02040503050406030204" pitchFamily="18" charset="0"/>
                            </a:rPr>
                            <m:t>1−</m:t>
                          </m:r>
                          <m:r>
                            <m:rPr>
                              <m:sty m:val="p"/>
                            </m:rPr>
                            <a:rPr lang="el-GR" sz="2000" i="1">
                              <a:latin typeface="Cambria Math" panose="02040503050406030204" pitchFamily="18" charset="0"/>
                              <a:ea typeface="Cambria Math" panose="02040503050406030204" pitchFamily="18" charset="0"/>
                            </a:rPr>
                            <m:t>α</m:t>
                          </m:r>
                          <m:f>
                            <m:fPr>
                              <m:ctrlPr>
                                <a:rPr lang="en-US" sz="2000" i="1">
                                  <a:latin typeface="Cambria Math" panose="02040503050406030204" pitchFamily="18" charset="0"/>
                                </a:rPr>
                              </m:ctrlPr>
                            </m:fPr>
                            <m:num>
                              <m:r>
                                <a:rPr lang="en-US" sz="2000" i="1">
                                  <a:latin typeface="Cambria Math" panose="02040503050406030204" pitchFamily="18" charset="0"/>
                                  <a:sym typeface="Symbol" panose="05050102010706020507" pitchFamily="18" charset="2"/>
                                </a:rPr>
                                <m:t></m:t>
                              </m:r>
                            </m:num>
                            <m:den>
                              <m:r>
                                <a:rPr lang="en-US" sz="2000" i="1">
                                  <a:latin typeface="Cambria Math" panose="02040503050406030204" pitchFamily="18" charset="0"/>
                                </a:rPr>
                                <m:t>𝑛</m:t>
                              </m:r>
                            </m:den>
                          </m:f>
                        </m:e>
                      </m:d>
                      <m:r>
                        <a:rPr lang="en-US" sz="2000" b="0" i="1" smtClean="0">
                          <a:latin typeface="Cambria Math" panose="02040503050406030204" pitchFamily="18" charset="0"/>
                        </a:rPr>
                        <m:t>−</m:t>
                      </m:r>
                      <m:r>
                        <m:rPr>
                          <m:sty m:val="p"/>
                        </m:rPr>
                        <a:rPr lang="el-GR" sz="2000" i="1" smtClean="0">
                          <a:latin typeface="Cambria Math" panose="02040503050406030204" pitchFamily="18" charset="0"/>
                          <a:ea typeface="Cambria Math" panose="02040503050406030204" pitchFamily="18" charset="0"/>
                        </a:rPr>
                        <m:t>α</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𝑤</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bSup>
                        </m:e>
                      </m:nary>
                    </m:oMath>
                  </m:oMathPara>
                </a14:m>
                <a:endParaRPr lang="en-US" sz="2000" dirty="0"/>
              </a:p>
            </p:txBody>
          </p:sp>
        </mc:Choice>
        <mc:Fallback xmlns="">
          <p:sp>
            <p:nvSpPr>
              <p:cNvPr id="4" name="Content Placeholder 5"/>
              <p:cNvSpPr txBox="1">
                <a:spLocks noRot="1" noChangeAspect="1" noMove="1" noResize="1" noEditPoints="1" noAdjustHandles="1" noChangeArrowheads="1" noChangeShapeType="1" noTextEdit="1"/>
              </p:cNvSpPr>
              <p:nvPr/>
            </p:nvSpPr>
            <p:spPr>
              <a:xfrm>
                <a:off x="2388411" y="1524009"/>
                <a:ext cx="5548121" cy="84863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63091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Regularization for Normal </a:t>
            </a:r>
            <a:r>
              <a:rPr lang="en-US" b="1" dirty="0" smtClean="0"/>
              <a:t>Equation</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2901245" y="1874245"/>
                <a:ext cx="2644378" cy="461665"/>
              </a:xfrm>
              <a:prstGeom prst="rect">
                <a:avLst/>
              </a:prstGeom>
              <a:noFill/>
            </p:spPr>
            <p:txBody>
              <a:bodyPr wrap="none" lIns="0" tIns="0" rIns="0" bIns="0" rtlCol="0">
                <a:spAutoFit/>
              </a:bodyPr>
              <a:lstStyle/>
              <a:p>
                <a:r>
                  <a:rPr lang="en-US" sz="3000" dirty="0" smtClean="0"/>
                  <a:t>W=</a:t>
                </a:r>
                <a14:m>
                  <m:oMath xmlns:m="http://schemas.openxmlformats.org/officeDocument/2006/math">
                    <m:sSup>
                      <m:sSupPr>
                        <m:ctrlPr>
                          <a:rPr lang="en-US" sz="3000" i="1" smtClean="0">
                            <a:latin typeface="Cambria Math" panose="02040503050406030204" pitchFamily="18" charset="0"/>
                          </a:rPr>
                        </m:ctrlPr>
                      </m:sSupPr>
                      <m:e>
                        <m:d>
                          <m:dPr>
                            <m:ctrlPr>
                              <a:rPr lang="en-US" sz="3000" i="1" smtClean="0">
                                <a:latin typeface="Cambria Math" panose="02040503050406030204" pitchFamily="18" charset="0"/>
                              </a:rPr>
                            </m:ctrlPr>
                          </m:dPr>
                          <m:e>
                            <m:sSup>
                              <m:sSupPr>
                                <m:ctrlPr>
                                  <a:rPr lang="en-US" sz="3000" i="1" smtClean="0">
                                    <a:latin typeface="Cambria Math" panose="02040503050406030204" pitchFamily="18" charset="0"/>
                                  </a:rPr>
                                </m:ctrlPr>
                              </m:sSupPr>
                              <m:e>
                                <m:r>
                                  <a:rPr lang="en-US" sz="3000" b="0" i="1" smtClean="0">
                                    <a:latin typeface="Cambria Math" panose="02040503050406030204" pitchFamily="18" charset="0"/>
                                  </a:rPr>
                                  <m:t>𝑋</m:t>
                                </m:r>
                              </m:e>
                              <m:sup>
                                <m:r>
                                  <a:rPr lang="en-US" sz="3000" b="0" i="1" smtClean="0">
                                    <a:latin typeface="Cambria Math" panose="02040503050406030204" pitchFamily="18" charset="0"/>
                                  </a:rPr>
                                  <m:t>𝑇</m:t>
                                </m:r>
                              </m:sup>
                            </m:sSup>
                            <m:r>
                              <a:rPr lang="en-US" sz="3000" b="0" i="1" smtClean="0">
                                <a:latin typeface="Cambria Math" panose="02040503050406030204" pitchFamily="18" charset="0"/>
                              </a:rPr>
                              <m:t>𝑋</m:t>
                            </m:r>
                          </m:e>
                        </m:d>
                      </m:e>
                      <m:sup>
                        <m:r>
                          <a:rPr lang="en-US" sz="3000" b="0" i="1" smtClean="0">
                            <a:latin typeface="Cambria Math" panose="02040503050406030204" pitchFamily="18" charset="0"/>
                          </a:rPr>
                          <m:t>−1</m:t>
                        </m:r>
                      </m:sup>
                    </m:sSup>
                    <m:sSup>
                      <m:sSupPr>
                        <m:ctrlPr>
                          <a:rPr lang="en-US" sz="3000" i="1" smtClean="0">
                            <a:latin typeface="Cambria Math" panose="02040503050406030204" pitchFamily="18" charset="0"/>
                          </a:rPr>
                        </m:ctrlPr>
                      </m:sSupPr>
                      <m:e>
                        <m:r>
                          <a:rPr lang="en-US" sz="3000" b="0" i="1" smtClean="0">
                            <a:latin typeface="Cambria Math" panose="02040503050406030204" pitchFamily="18" charset="0"/>
                          </a:rPr>
                          <m:t>𝑋</m:t>
                        </m:r>
                      </m:e>
                      <m:sup>
                        <m:r>
                          <a:rPr lang="en-US" sz="3000" b="0" i="1" smtClean="0">
                            <a:latin typeface="Cambria Math" panose="02040503050406030204" pitchFamily="18" charset="0"/>
                          </a:rPr>
                          <m:t>𝑇</m:t>
                        </m:r>
                      </m:sup>
                    </m:sSup>
                    <m:r>
                      <a:rPr lang="en-US" sz="3000" b="0" i="1" smtClean="0">
                        <a:latin typeface="Cambria Math" panose="02040503050406030204" pitchFamily="18" charset="0"/>
                      </a:rPr>
                      <m:t>𝑦</m:t>
                    </m:r>
                  </m:oMath>
                </a14:m>
                <a:endParaRPr lang="en-US" sz="3000" dirty="0"/>
              </a:p>
            </p:txBody>
          </p:sp>
        </mc:Choice>
        <mc:Fallback xmlns="">
          <p:sp>
            <p:nvSpPr>
              <p:cNvPr id="4" name="TextBox 3"/>
              <p:cNvSpPr txBox="1">
                <a:spLocks noRot="1" noChangeAspect="1" noMove="1" noResize="1" noEditPoints="1" noAdjustHandles="1" noChangeArrowheads="1" noChangeShapeType="1" noTextEdit="1"/>
              </p:cNvSpPr>
              <p:nvPr/>
            </p:nvSpPr>
            <p:spPr>
              <a:xfrm>
                <a:off x="2901245" y="1874245"/>
                <a:ext cx="2644378" cy="461665"/>
              </a:xfrm>
              <a:prstGeom prst="rect">
                <a:avLst/>
              </a:prstGeom>
              <a:blipFill>
                <a:blip r:embed="rId2"/>
                <a:stretch>
                  <a:fillRect l="-8986" t="-25000" b="-5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1"/>
              <p:cNvSpPr txBox="1">
                <a:spLocks noChangeArrowheads="1"/>
              </p:cNvSpPr>
              <p:nvPr/>
            </p:nvSpPr>
            <p:spPr bwMode="auto">
              <a:xfrm>
                <a:off x="838200" y="2669789"/>
                <a:ext cx="10093036"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ru-RU" sz="2400" dirty="0" smtClean="0">
                    <a:solidFill>
                      <a:schemeClr val="tx1"/>
                    </a:solidFill>
                    <a:latin typeface="Andale Mono"/>
                    <a:ea typeface="Andale Mono"/>
                    <a:cs typeface="Andale Mono"/>
                  </a:rPr>
                  <a:t>If </a:t>
                </a:r>
                <a14:m>
                  <m:oMath xmlns:m="http://schemas.openxmlformats.org/officeDocument/2006/math">
                    <m:r>
                      <m:rPr>
                        <m:sty m:val="p"/>
                      </m:rPr>
                      <a:rPr lang="en-US" sz="2400" b="0" i="0" smtClean="0">
                        <a:solidFill>
                          <a:schemeClr val="tx1"/>
                        </a:solidFill>
                        <a:latin typeface="Cambria Math" panose="02040503050406030204" pitchFamily="18" charset="0"/>
                        <a:ea typeface="Cambria Math" panose="02040503050406030204" pitchFamily="18" charset="0"/>
                      </a:rPr>
                      <m:t>n</m:t>
                    </m:r>
                    <m:r>
                      <a:rPr lang="en-US" sz="240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𝑑</m:t>
                    </m:r>
                  </m:oMath>
                </a14:m>
                <a:r>
                  <a:rPr lang="en-US" altLang="ru-RU" sz="2400" dirty="0">
                    <a:solidFill>
                      <a:schemeClr val="tx1"/>
                    </a:solidFill>
                  </a:rPr>
                  <a:t> </a:t>
                </a:r>
                <a:r>
                  <a:rPr lang="en-US" altLang="ru-RU" sz="2400" dirty="0" smtClean="0">
                    <a:solidFill>
                      <a:schemeClr val="tx1"/>
                    </a:solidFill>
                  </a:rPr>
                  <a:t>(</a:t>
                </a:r>
                <a:r>
                  <a:rPr lang="en-US" altLang="ru-RU" sz="2400" dirty="0" smtClean="0"/>
                  <a:t>#examples</a:t>
                </a:r>
                <a:r>
                  <a:rPr lang="en-US" altLang="ru-RU"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altLang="ru-RU" sz="2400" dirty="0" smtClean="0"/>
                  <a:t> #</a:t>
                </a:r>
                <a:r>
                  <a:rPr lang="en-US" altLang="ru-RU" sz="2400" dirty="0"/>
                  <a:t>features</a:t>
                </a:r>
                <a:r>
                  <a:rPr lang="en-US" altLang="ru-RU" sz="2400" dirty="0" smtClean="0"/>
                  <a:t>) </a:t>
                </a:r>
                <a:r>
                  <a:rPr lang="en-US" altLang="ru-RU" sz="2400" dirty="0" smtClean="0">
                    <a:solidFill>
                      <a:schemeClr val="tx1"/>
                    </a:solidFill>
                  </a:rPr>
                  <a:t>then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𝑋</m:t>
                        </m:r>
                      </m:e>
                      <m:sup>
                        <m:r>
                          <a:rPr lang="en-US" sz="2400" i="1">
                            <a:solidFill>
                              <a:schemeClr val="tx1"/>
                            </a:solidFill>
                            <a:latin typeface="Cambria Math" panose="02040503050406030204" pitchFamily="18" charset="0"/>
                          </a:rPr>
                          <m:t>𝑇</m:t>
                        </m:r>
                      </m:sup>
                    </m:sSup>
                    <m:r>
                      <a:rPr lang="en-US" sz="2400" i="1">
                        <a:solidFill>
                          <a:schemeClr val="tx1"/>
                        </a:solidFill>
                        <a:latin typeface="Cambria Math" panose="02040503050406030204" pitchFamily="18" charset="0"/>
                      </a:rPr>
                      <m:t>𝑋</m:t>
                    </m:r>
                  </m:oMath>
                </a14:m>
                <a:r>
                  <a:rPr lang="en-US" altLang="ru-RU" sz="2400" dirty="0">
                    <a:solidFill>
                      <a:schemeClr val="tx1"/>
                    </a:solidFill>
                  </a:rPr>
                  <a:t> </a:t>
                </a:r>
                <a:r>
                  <a:rPr lang="en-US" altLang="ru-RU" sz="2400" dirty="0" smtClean="0">
                    <a:solidFill>
                      <a:schemeClr val="tx1"/>
                    </a:solidFill>
                    <a:latin typeface="Andale Mono"/>
                    <a:ea typeface="Andale Mono"/>
                    <a:cs typeface="Andale Mono"/>
                  </a:rPr>
                  <a:t>non-invertible (singular)</a:t>
                </a:r>
                <a:endParaRPr lang="en-US" altLang="ru-RU" sz="2400" dirty="0">
                  <a:solidFill>
                    <a:schemeClr val="tx1"/>
                  </a:solidFill>
                  <a:latin typeface="Andale Mono"/>
                  <a:ea typeface="Andale Mono"/>
                  <a:cs typeface="Andale Mono"/>
                </a:endParaRPr>
              </a:p>
            </p:txBody>
          </p:sp>
        </mc:Choice>
        <mc:Fallback xmlns="">
          <p:sp>
            <p:nvSpPr>
              <p:cNvPr id="5" name="TextBox 1"/>
              <p:cNvSpPr txBox="1">
                <a:spLocks noRot="1" noChangeAspect="1" noMove="1" noResize="1" noEditPoints="1" noAdjustHandles="1" noChangeArrowheads="1" noChangeShapeType="1" noTextEdit="1"/>
              </p:cNvSpPr>
              <p:nvPr/>
            </p:nvSpPr>
            <p:spPr bwMode="auto">
              <a:xfrm>
                <a:off x="838200" y="2669789"/>
                <a:ext cx="10093036" cy="461665"/>
              </a:xfrm>
              <a:prstGeom prst="rect">
                <a:avLst/>
              </a:prstGeom>
              <a:blipFill>
                <a:blip r:embed="rId3"/>
                <a:stretch>
                  <a:fillRect l="-967" t="-11842"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9"/>
              <p:cNvSpPr txBox="1">
                <a:spLocks noChangeArrowheads="1"/>
              </p:cNvSpPr>
              <p:nvPr/>
            </p:nvSpPr>
            <p:spPr bwMode="auto">
              <a:xfrm>
                <a:off x="921327" y="3287628"/>
                <a:ext cx="1389611"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ru-RU" sz="2400" dirty="0"/>
                  <a:t>If </a:t>
                </a:r>
                <a14:m>
                  <m:oMath xmlns:m="http://schemas.openxmlformats.org/officeDocument/2006/math">
                    <m:r>
                      <a:rPr lang="en-US" sz="2400" i="1">
                        <a:latin typeface="Cambria Math" panose="02040503050406030204" pitchFamily="18" charset="0"/>
                        <a:sym typeface="Symbol" panose="05050102010706020507" pitchFamily="18" charset="2"/>
                      </a:rPr>
                      <m:t></m:t>
                    </m:r>
                  </m:oMath>
                </a14:m>
                <a:r>
                  <a:rPr lang="en-US" altLang="ru-RU" sz="2400" dirty="0" smtClean="0"/>
                  <a:t> &gt; 0</a:t>
                </a:r>
                <a:endParaRPr lang="en-US" altLang="ru-RU" sz="2400" dirty="0"/>
              </a:p>
            </p:txBody>
          </p:sp>
        </mc:Choice>
        <mc:Fallback xmlns="">
          <p:sp>
            <p:nvSpPr>
              <p:cNvPr id="9" name="TextBox 9"/>
              <p:cNvSpPr txBox="1">
                <a:spLocks noRot="1" noChangeAspect="1" noMove="1" noResize="1" noEditPoints="1" noAdjustHandles="1" noChangeArrowheads="1" noChangeShapeType="1" noTextEdit="1"/>
              </p:cNvSpPr>
              <p:nvPr/>
            </p:nvSpPr>
            <p:spPr bwMode="auto">
              <a:xfrm>
                <a:off x="921327" y="3287628"/>
                <a:ext cx="1389611" cy="461665"/>
              </a:xfrm>
              <a:prstGeom prst="rect">
                <a:avLst/>
              </a:prstGeom>
              <a:blipFill>
                <a:blip r:embed="rId4"/>
                <a:stretch>
                  <a:fillRect l="-6579"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10" name="Picture 9"/>
          <p:cNvPicPr>
            <a:picLocks noChangeAspect="1"/>
          </p:cNvPicPr>
          <p:nvPr/>
        </p:nvPicPr>
        <p:blipFill>
          <a:blip r:embed="rId5"/>
          <a:stretch>
            <a:fillRect/>
          </a:stretch>
        </p:blipFill>
        <p:spPr>
          <a:xfrm>
            <a:off x="1945281" y="3972296"/>
            <a:ext cx="6017619" cy="1496650"/>
          </a:xfrm>
          <a:prstGeom prst="rect">
            <a:avLst/>
          </a:prstGeom>
        </p:spPr>
      </p:pic>
      <p:sp>
        <p:nvSpPr>
          <p:cNvPr id="11" name="TextBox 20"/>
          <p:cNvSpPr txBox="1">
            <a:spLocks noChangeArrowheads="1"/>
          </p:cNvSpPr>
          <p:nvPr/>
        </p:nvSpPr>
        <p:spPr bwMode="auto">
          <a:xfrm>
            <a:off x="3508736" y="5691949"/>
            <a:ext cx="3812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ru-RU" sz="2400" dirty="0">
                <a:solidFill>
                  <a:srgbClr val="0070C0"/>
                </a:solidFill>
                <a:latin typeface="Andale Mono"/>
                <a:ea typeface="Andale Mono"/>
                <a:cs typeface="Andale Mono"/>
              </a:rPr>
              <a:t>invertible</a:t>
            </a:r>
          </a:p>
        </p:txBody>
      </p:sp>
    </p:spTree>
    <p:extLst>
      <p:ext uri="{BB962C8B-B14F-4D97-AF65-F5344CB8AC3E}">
        <p14:creationId xmlns:p14="http://schemas.microsoft.com/office/powerpoint/2010/main" val="234560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ru-RU" b="1" u="sng" dirty="0"/>
              <a:t>Regularized logistic regression</a:t>
            </a:r>
            <a:r>
              <a:rPr lang="en-US" altLang="ru-RU" b="1" u="sng" dirty="0" smtClean="0"/>
              <a:t>.</a:t>
            </a:r>
            <a:endParaRPr lang="en-US" u="sng" dirty="0"/>
          </a:p>
        </p:txBody>
      </p:sp>
      <mc:AlternateContent xmlns:mc="http://schemas.openxmlformats.org/markup-compatibility/2006" xmlns:a14="http://schemas.microsoft.com/office/drawing/2010/main">
        <mc:Choice Requires="a14">
          <p:sp>
            <p:nvSpPr>
              <p:cNvPr id="4" name="Rectangle 3"/>
              <p:cNvSpPr/>
              <p:nvPr/>
            </p:nvSpPr>
            <p:spPr>
              <a:xfrm>
                <a:off x="34089" y="2449163"/>
                <a:ext cx="7183335" cy="93262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d>
                        <m:dPr>
                          <m:begChr m:val="["/>
                          <m:endChr m:val="]"/>
                          <m:ctrlPr>
                            <a:rPr lang="en-US" sz="2000" b="0" i="1" smtClean="0">
                              <a:latin typeface="Cambria Math" panose="02040503050406030204" pitchFamily="18" charset="0"/>
                            </a:rPr>
                          </m:ctrlPr>
                        </m:dPr>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p>
                              <m:r>
                                <a:rPr lang="en-US" sz="2000" i="1">
                                  <a:latin typeface="Cambria Math" panose="02040503050406030204" pitchFamily="18" charset="0"/>
                                </a:rPr>
                                <m:t>𝑙𝑜𝑔</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𝑤</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p>
                                </m:e>
                              </m:d>
                            </m:e>
                          </m:nary>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p>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𝑤</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d>
                                            <m:dPr>
                                              <m:ctrlPr>
                                                <a:rPr lang="en-US" sz="2000" i="1">
                                                  <a:latin typeface="Cambria Math" panose="02040503050406030204" pitchFamily="18" charset="0"/>
                                                </a:rPr>
                                              </m:ctrlPr>
                                            </m:dPr>
                                            <m:e>
                                              <m:r>
                                                <a:rPr lang="en-US" sz="2000" i="1">
                                                  <a:latin typeface="Cambria Math" panose="02040503050406030204" pitchFamily="18" charset="0"/>
                                                </a:rPr>
                                                <m:t>𝑖</m:t>
                                              </m:r>
                                            </m:e>
                                          </m:d>
                                        </m:sup>
                                      </m:sSup>
                                    </m:e>
                                  </m:d>
                                </m:e>
                              </m:d>
                            </m:e>
                          </m:func>
                        </m:e>
                      </m:d>
                    </m:oMath>
                  </m:oMathPara>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34089" y="2449163"/>
                <a:ext cx="7183335" cy="93262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7105072" y="2344262"/>
                <a:ext cx="1852558" cy="11800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sym typeface="Symbol" panose="05050102010706020507" pitchFamily="18" charset="2"/>
                        </a:rPr>
                        <m:t>+ </m:t>
                      </m:r>
                      <m:f>
                        <m:fPr>
                          <m:ctrlPr>
                            <a:rPr lang="en-US" sz="2400" i="1">
                              <a:latin typeface="Cambria Math" panose="02040503050406030204" pitchFamily="18" charset="0"/>
                            </a:rPr>
                          </m:ctrlPr>
                        </m:fPr>
                        <m:num>
                          <m:r>
                            <a:rPr lang="en-US" sz="2400" i="1">
                              <a:latin typeface="Cambria Math" panose="02040503050406030204" pitchFamily="18" charset="0"/>
                              <a:sym typeface="Symbol" panose="05050102010706020507" pitchFamily="18" charset="2"/>
                            </a:rPr>
                            <m:t></m:t>
                          </m:r>
                        </m:num>
                        <m:den>
                          <m:r>
                            <a:rPr lang="en-US" sz="2400" b="0" i="1" smtClean="0">
                              <a:latin typeface="Cambria Math" panose="02040503050406030204" pitchFamily="18" charset="0"/>
                            </a:rPr>
                            <m:t>2</m:t>
                          </m:r>
                          <m:r>
                            <a:rPr lang="en-US" sz="2400" i="1">
                              <a:latin typeface="Cambria Math" panose="02040503050406030204" pitchFamily="18" charset="0"/>
                            </a:rPr>
                            <m:t>𝑛</m:t>
                          </m:r>
                        </m:den>
                      </m:f>
                      <m:nary>
                        <m:naryPr>
                          <m:chr m:val="∑"/>
                          <m:ctrlPr>
                            <a:rPr lang="en-US" sz="2400" i="1">
                              <a:latin typeface="Cambria Math" panose="02040503050406030204" pitchFamily="18" charset="0"/>
                            </a:rPr>
                          </m:ctrlPr>
                        </m:naryPr>
                        <m:sub>
                          <m: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𝑑</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1">
                                  <a:latin typeface="Cambria Math" panose="02040503050406030204" pitchFamily="18" charset="0"/>
                                </a:rPr>
                                <m:t>𝑗</m:t>
                              </m:r>
                            </m:sub>
                            <m:sup>
                              <m:r>
                                <a:rPr lang="en-US" sz="2400" i="1">
                                  <a:latin typeface="Cambria Math" panose="02040503050406030204" pitchFamily="18" charset="0"/>
                                </a:rPr>
                                <m:t>2</m:t>
                              </m:r>
                            </m:sup>
                          </m:sSubSup>
                        </m:e>
                      </m:nary>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7105072" y="2344262"/>
                <a:ext cx="1852558" cy="1180067"/>
              </a:xfrm>
              <a:prstGeom prst="rect">
                <a:avLst/>
              </a:prstGeom>
              <a:blipFill>
                <a:blip r:embed="rId3"/>
                <a:stretch>
                  <a:fillRect/>
                </a:stretch>
              </a:blipFill>
            </p:spPr>
            <p:txBody>
              <a:bodyPr/>
              <a:lstStyle/>
              <a:p>
                <a:r>
                  <a:rPr lang="en-US">
                    <a:noFill/>
                  </a:rPr>
                  <a:t> </a:t>
                </a:r>
              </a:p>
            </p:txBody>
          </p:sp>
        </mc:Fallback>
      </mc:AlternateContent>
      <p:sp>
        <p:nvSpPr>
          <p:cNvPr id="7" name="TextBox 41"/>
          <p:cNvSpPr txBox="1">
            <a:spLocks noChangeArrowheads="1"/>
          </p:cNvSpPr>
          <p:nvPr/>
        </p:nvSpPr>
        <p:spPr bwMode="auto">
          <a:xfrm>
            <a:off x="241992" y="1587584"/>
            <a:ext cx="7213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dirty="0"/>
              <a:t>Cost function:</a:t>
            </a:r>
          </a:p>
        </p:txBody>
      </p:sp>
      <p:sp>
        <p:nvSpPr>
          <p:cNvPr id="8" name="Rectangle 7"/>
          <p:cNvSpPr/>
          <p:nvPr/>
        </p:nvSpPr>
        <p:spPr>
          <a:xfrm>
            <a:off x="272257" y="3520300"/>
            <a:ext cx="2407197" cy="769441"/>
          </a:xfrm>
          <a:prstGeom prst="rect">
            <a:avLst/>
          </a:prstGeom>
        </p:spPr>
        <p:txBody>
          <a:bodyPr wrap="none">
            <a:spAutoFit/>
          </a:bodyPr>
          <a:lstStyle/>
          <a:p>
            <a:pPr>
              <a:spcBef>
                <a:spcPct val="0"/>
              </a:spcBef>
            </a:pPr>
            <a:r>
              <a:rPr lang="en-US" altLang="en-US" sz="2400" dirty="0" smtClean="0"/>
              <a:t>Gradient descent:</a:t>
            </a:r>
          </a:p>
          <a:p>
            <a:pPr>
              <a:spcBef>
                <a:spcPct val="0"/>
              </a:spcBef>
            </a:pPr>
            <a:r>
              <a:rPr lang="en-US" altLang="en-US" sz="2000" dirty="0"/>
              <a:t> </a:t>
            </a:r>
            <a:r>
              <a:rPr lang="en-US" altLang="en-US" sz="2000" dirty="0" smtClean="0"/>
              <a:t>            Repeat   </a:t>
            </a:r>
            <a:r>
              <a:rPr lang="en-US" altLang="en-US" sz="2000" dirty="0"/>
              <a:t>{</a:t>
            </a:r>
          </a:p>
        </p:txBody>
      </p:sp>
      <mc:AlternateContent xmlns:mc="http://schemas.openxmlformats.org/markup-compatibility/2006" xmlns:a14="http://schemas.microsoft.com/office/drawing/2010/main">
        <mc:Choice Requires="a14">
          <p:sp>
            <p:nvSpPr>
              <p:cNvPr id="9" name="Content Placeholder 5"/>
              <p:cNvSpPr txBox="1">
                <a:spLocks/>
              </p:cNvSpPr>
              <p:nvPr/>
            </p:nvSpPr>
            <p:spPr>
              <a:xfrm>
                <a:off x="2410988" y="4127622"/>
                <a:ext cx="4552144" cy="848630"/>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m:rPr>
                          <m:nor/>
                        </m:rPr>
                        <a:rPr lang="en-US" sz="2000" dirty="0" smtClean="0"/>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m:rPr>
                          <m:sty m:val="p"/>
                        </m:rPr>
                        <a:rPr lang="el-GR" sz="2000" i="1" smtClean="0">
                          <a:latin typeface="Cambria Math" panose="02040503050406030204" pitchFamily="18" charset="0"/>
                          <a:ea typeface="Cambria Math" panose="02040503050406030204" pitchFamily="18" charset="0"/>
                        </a:rPr>
                        <m:t>α</m:t>
                      </m:r>
                      <m:f>
                        <m:fPr>
                          <m:ctrlPr>
                            <a:rPr lang="en-US" sz="2000" i="1" smtClean="0">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d>
                            <m:dPr>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𝑤</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up>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up>
                          </m:sSubSup>
                        </m:e>
                      </m:nary>
                    </m:oMath>
                  </m:oMathPara>
                </a14:m>
                <a:endParaRPr lang="en-US" sz="2000" dirty="0"/>
              </a:p>
            </p:txBody>
          </p:sp>
        </mc:Choice>
        <mc:Fallback xmlns="">
          <p:sp>
            <p:nvSpPr>
              <p:cNvPr id="9" name="Content Placeholder 5"/>
              <p:cNvSpPr txBox="1">
                <a:spLocks noRot="1" noChangeAspect="1" noMove="1" noResize="1" noEditPoints="1" noAdjustHandles="1" noChangeArrowheads="1" noChangeShapeType="1" noTextEdit="1"/>
              </p:cNvSpPr>
              <p:nvPr/>
            </p:nvSpPr>
            <p:spPr>
              <a:xfrm>
                <a:off x="2410988" y="4127622"/>
                <a:ext cx="4552144" cy="8486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5"/>
              <p:cNvSpPr txBox="1">
                <a:spLocks/>
              </p:cNvSpPr>
              <p:nvPr/>
            </p:nvSpPr>
            <p:spPr>
              <a:xfrm>
                <a:off x="2430384" y="5495444"/>
                <a:ext cx="5548121" cy="848630"/>
              </a:xfrm>
              <a:prstGeom prst="rect">
                <a:avLst/>
              </a:prstGeom>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𝑗</m:t>
                          </m:r>
                        </m:sub>
                      </m:sSub>
                      <m:d>
                        <m:dPr>
                          <m:ctrlPr>
                            <a:rPr lang="en-US" sz="2000" i="1" dirty="0">
                              <a:latin typeface="Cambria Math" panose="02040503050406030204" pitchFamily="18" charset="0"/>
                            </a:rPr>
                          </m:ctrlPr>
                        </m:dPr>
                        <m:e>
                          <m:r>
                            <a:rPr lang="en-US" sz="2000" b="0" i="1" dirty="0" smtClean="0">
                              <a:latin typeface="Cambria Math" panose="02040503050406030204" pitchFamily="18" charset="0"/>
                            </a:rPr>
                            <m:t>1−</m:t>
                          </m:r>
                          <m:r>
                            <m:rPr>
                              <m:sty m:val="p"/>
                            </m:rPr>
                            <a:rPr lang="el-GR" sz="2000" i="1">
                              <a:latin typeface="Cambria Math" panose="02040503050406030204" pitchFamily="18" charset="0"/>
                              <a:ea typeface="Cambria Math" panose="02040503050406030204" pitchFamily="18" charset="0"/>
                            </a:rPr>
                            <m:t>α</m:t>
                          </m:r>
                          <m:f>
                            <m:fPr>
                              <m:ctrlPr>
                                <a:rPr lang="en-US" sz="2000" i="1">
                                  <a:latin typeface="Cambria Math" panose="02040503050406030204" pitchFamily="18" charset="0"/>
                                </a:rPr>
                              </m:ctrlPr>
                            </m:fPr>
                            <m:num>
                              <m:r>
                                <a:rPr lang="en-US" sz="2000" i="1">
                                  <a:latin typeface="Cambria Math" panose="02040503050406030204" pitchFamily="18" charset="0"/>
                                  <a:sym typeface="Symbol" panose="05050102010706020507" pitchFamily="18" charset="2"/>
                                </a:rPr>
                                <m:t></m:t>
                              </m:r>
                            </m:num>
                            <m:den>
                              <m:r>
                                <a:rPr lang="en-US" sz="2000" i="1">
                                  <a:latin typeface="Cambria Math" panose="02040503050406030204" pitchFamily="18" charset="0"/>
                                </a:rPr>
                                <m:t>𝑛</m:t>
                              </m:r>
                            </m:den>
                          </m:f>
                        </m:e>
                      </m:d>
                      <m:r>
                        <a:rPr lang="en-US" sz="2000" b="0" i="1" smtClean="0">
                          <a:latin typeface="Cambria Math" panose="02040503050406030204" pitchFamily="18" charset="0"/>
                        </a:rPr>
                        <m:t>−</m:t>
                      </m:r>
                      <m:r>
                        <m:rPr>
                          <m:sty m:val="p"/>
                        </m:rPr>
                        <a:rPr lang="el-GR" sz="2000" i="1" smtClean="0">
                          <a:latin typeface="Cambria Math" panose="02040503050406030204" pitchFamily="18" charset="0"/>
                          <a:ea typeface="Cambria Math" panose="02040503050406030204" pitchFamily="18" charset="0"/>
                        </a:rPr>
                        <m:t>α</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𝑤</m:t>
                                  </m:r>
                                </m:sub>
                              </m:sSub>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e>
                          </m:d>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𝑗</m:t>
                              </m:r>
                            </m:sub>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bSup>
                        </m:e>
                      </m:nary>
                    </m:oMath>
                  </m:oMathPara>
                </a14:m>
                <a:endParaRPr lang="en-US" sz="2000" dirty="0"/>
              </a:p>
            </p:txBody>
          </p:sp>
        </mc:Choice>
        <mc:Fallback xmlns="">
          <p:sp>
            <p:nvSpPr>
              <p:cNvPr id="10" name="Content Placeholder 5"/>
              <p:cNvSpPr txBox="1">
                <a:spLocks noRot="1" noChangeAspect="1" noMove="1" noResize="1" noEditPoints="1" noAdjustHandles="1" noChangeArrowheads="1" noChangeShapeType="1" noTextEdit="1"/>
              </p:cNvSpPr>
              <p:nvPr/>
            </p:nvSpPr>
            <p:spPr>
              <a:xfrm>
                <a:off x="2430384" y="5495444"/>
                <a:ext cx="5548121" cy="848630"/>
              </a:xfrm>
              <a:prstGeom prst="rect">
                <a:avLst/>
              </a:prstGeom>
              <a:blipFill>
                <a:blip r:embed="rId5"/>
                <a:stretch>
                  <a:fillRect/>
                </a:stretch>
              </a:blipFill>
            </p:spPr>
            <p:txBody>
              <a:bodyPr/>
              <a:lstStyle/>
              <a:p>
                <a:r>
                  <a:rPr lang="en-US">
                    <a:noFill/>
                  </a:rPr>
                  <a:t> </a:t>
                </a:r>
              </a:p>
            </p:txBody>
          </p:sp>
        </mc:Fallback>
      </mc:AlternateContent>
      <p:sp>
        <p:nvSpPr>
          <p:cNvPr id="11" name="Rectangle 10"/>
          <p:cNvSpPr/>
          <p:nvPr/>
        </p:nvSpPr>
        <p:spPr>
          <a:xfrm>
            <a:off x="9467326" y="5710495"/>
            <a:ext cx="256802" cy="369332"/>
          </a:xfrm>
          <a:prstGeom prst="rect">
            <a:avLst/>
          </a:prstGeom>
        </p:spPr>
        <p:txBody>
          <a:bodyPr wrap="none">
            <a:spAutoFit/>
          </a:bodyPr>
          <a:lstStyle/>
          <a:p>
            <a:pPr>
              <a:spcBef>
                <a:spcPct val="0"/>
              </a:spcBef>
            </a:pPr>
            <a:r>
              <a:rPr lang="en-US" altLang="en-US" dirty="0" smtClean="0"/>
              <a:t>}</a:t>
            </a:r>
            <a:endParaRPr lang="en-US" altLang="en-US" dirty="0"/>
          </a:p>
        </p:txBody>
      </p:sp>
      <p:sp>
        <p:nvSpPr>
          <p:cNvPr id="12" name="Rectangle 11"/>
          <p:cNvSpPr/>
          <p:nvPr/>
        </p:nvSpPr>
        <p:spPr>
          <a:xfrm>
            <a:off x="9239603" y="3804456"/>
            <a:ext cx="2439066" cy="646331"/>
          </a:xfrm>
          <a:prstGeom prst="rect">
            <a:avLst/>
          </a:prstGeom>
        </p:spPr>
        <p:txBody>
          <a:bodyPr wrap="none">
            <a:spAutoFit/>
          </a:bodyPr>
          <a:lstStyle/>
          <a:p>
            <a:pPr>
              <a:spcBef>
                <a:spcPct val="0"/>
              </a:spcBef>
            </a:pPr>
            <a:r>
              <a:rPr lang="en-US" altLang="en-US" dirty="0" smtClean="0"/>
              <a:t>(simultaneously update </a:t>
            </a:r>
          </a:p>
          <a:p>
            <a:pPr>
              <a:spcBef>
                <a:spcPct val="0"/>
              </a:spcBef>
            </a:pPr>
            <a:r>
              <a:rPr lang="en-US" altLang="en-US" dirty="0" smtClean="0"/>
              <a:t>for every j = 0, 1,…,d)</a:t>
            </a:r>
            <a:endParaRPr lang="en-US" altLang="en-US" dirty="0"/>
          </a:p>
        </p:txBody>
      </p:sp>
      <p:sp>
        <p:nvSpPr>
          <p:cNvPr id="13" name="Rectangle 12"/>
          <p:cNvSpPr/>
          <p:nvPr/>
        </p:nvSpPr>
        <p:spPr>
          <a:xfrm>
            <a:off x="8128521" y="5710495"/>
            <a:ext cx="973343" cy="369332"/>
          </a:xfrm>
          <a:prstGeom prst="rect">
            <a:avLst/>
          </a:prstGeom>
        </p:spPr>
        <p:txBody>
          <a:bodyPr wrap="none">
            <a:spAutoFit/>
          </a:bodyPr>
          <a:lstStyle/>
          <a:p>
            <a:r>
              <a:rPr lang="en-US" altLang="en-US" dirty="0"/>
              <a:t>j = 1,…,d</a:t>
            </a:r>
            <a:endParaRPr lang="en-US" dirty="0"/>
          </a:p>
        </p:txBody>
      </p:sp>
      <p:grpSp>
        <p:nvGrpSpPr>
          <p:cNvPr id="14" name="Group 42"/>
          <p:cNvGrpSpPr>
            <a:grpSpLocks/>
          </p:cNvGrpSpPr>
          <p:nvPr/>
        </p:nvGrpSpPr>
        <p:grpSpPr bwMode="auto">
          <a:xfrm>
            <a:off x="8559107" y="271741"/>
            <a:ext cx="3390901" cy="3019334"/>
            <a:chOff x="306551" y="789240"/>
            <a:chExt cx="2542758" cy="2264314"/>
          </a:xfrm>
        </p:grpSpPr>
        <p:grpSp>
          <p:nvGrpSpPr>
            <p:cNvPr id="15" name="Group 43"/>
            <p:cNvGrpSpPr>
              <a:grpSpLocks/>
            </p:cNvGrpSpPr>
            <p:nvPr/>
          </p:nvGrpSpPr>
          <p:grpSpPr bwMode="auto">
            <a:xfrm>
              <a:off x="306551" y="876546"/>
              <a:ext cx="2485616" cy="2177008"/>
              <a:chOff x="306551" y="747560"/>
              <a:chExt cx="2485616" cy="2177008"/>
            </a:xfrm>
          </p:grpSpPr>
          <p:sp>
            <p:nvSpPr>
              <p:cNvPr id="19" name="Oval 18">
                <a:extLst>
                  <a:ext uri="{FF2B5EF4-FFF2-40B4-BE49-F238E27FC236}">
                    <a16:creationId xmlns:a16="http://schemas.microsoft.com/office/drawing/2014/main" id="{5A48AF65-EA46-40B9-89F7-D913D851313A}"/>
                  </a:ext>
                </a:extLst>
              </p:cNvPr>
              <p:cNvSpPr/>
              <p:nvPr/>
            </p:nvSpPr>
            <p:spPr>
              <a:xfrm>
                <a:off x="1204928" y="1220596"/>
                <a:ext cx="169835"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0" name="Oval 19">
                <a:extLst>
                  <a:ext uri="{FF2B5EF4-FFF2-40B4-BE49-F238E27FC236}">
                    <a16:creationId xmlns:a16="http://schemas.microsoft.com/office/drawing/2014/main" id="{1BBADBE7-8387-423F-9CF4-F4BF3ED312D0}"/>
                  </a:ext>
                </a:extLst>
              </p:cNvPr>
              <p:cNvSpPr/>
              <p:nvPr/>
            </p:nvSpPr>
            <p:spPr>
              <a:xfrm>
                <a:off x="1750938" y="947569"/>
                <a:ext cx="169835"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1" name="Oval 20">
                <a:extLst>
                  <a:ext uri="{FF2B5EF4-FFF2-40B4-BE49-F238E27FC236}">
                    <a16:creationId xmlns:a16="http://schemas.microsoft.com/office/drawing/2014/main" id="{85C175A2-0E78-4502-BF4D-105C494CAFC3}"/>
                  </a:ext>
                </a:extLst>
              </p:cNvPr>
              <p:cNvSpPr/>
              <p:nvPr/>
            </p:nvSpPr>
            <p:spPr>
              <a:xfrm>
                <a:off x="1360478" y="1523784"/>
                <a:ext cx="169835"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2" name="Oval 21">
                <a:extLst>
                  <a:ext uri="{FF2B5EF4-FFF2-40B4-BE49-F238E27FC236}">
                    <a16:creationId xmlns:a16="http://schemas.microsoft.com/office/drawing/2014/main" id="{D0D40B02-0273-42D1-B8E2-EDC6DDF68649}"/>
                  </a:ext>
                </a:extLst>
              </p:cNvPr>
              <p:cNvSpPr/>
              <p:nvPr/>
            </p:nvSpPr>
            <p:spPr>
              <a:xfrm>
                <a:off x="1530313" y="774546"/>
                <a:ext cx="169834"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3" name="Cross 22">
                <a:extLst>
                  <a:ext uri="{FF2B5EF4-FFF2-40B4-BE49-F238E27FC236}">
                    <a16:creationId xmlns:a16="http://schemas.microsoft.com/office/drawing/2014/main" id="{04FFD3F4-E989-4250-B186-42C220A7F2EB}"/>
                  </a:ext>
                </a:extLst>
              </p:cNvPr>
              <p:cNvSpPr/>
              <p:nvPr/>
            </p:nvSpPr>
            <p:spPr>
              <a:xfrm rot="2734294">
                <a:off x="1032703" y="2223030"/>
                <a:ext cx="223819"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4" name="Cross 23">
                <a:extLst>
                  <a:ext uri="{FF2B5EF4-FFF2-40B4-BE49-F238E27FC236}">
                    <a16:creationId xmlns:a16="http://schemas.microsoft.com/office/drawing/2014/main" id="{CDD084C7-30EB-478C-8FBD-5074AD9D9F03}"/>
                  </a:ext>
                </a:extLst>
              </p:cNvPr>
              <p:cNvSpPr/>
              <p:nvPr/>
            </p:nvSpPr>
            <p:spPr>
              <a:xfrm rot="2734294">
                <a:off x="1032703" y="1532524"/>
                <a:ext cx="223820"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5" name="Cross 24">
                <a:extLst>
                  <a:ext uri="{FF2B5EF4-FFF2-40B4-BE49-F238E27FC236}">
                    <a16:creationId xmlns:a16="http://schemas.microsoft.com/office/drawing/2014/main" id="{BCB7C043-B36F-447F-97CF-017715B6849C}"/>
                  </a:ext>
                </a:extLst>
              </p:cNvPr>
              <p:cNvSpPr/>
              <p:nvPr/>
            </p:nvSpPr>
            <p:spPr>
              <a:xfrm rot="2734294">
                <a:off x="1262853" y="1954764"/>
                <a:ext cx="223820"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6" name="Cross 25">
                <a:extLst>
                  <a:ext uri="{FF2B5EF4-FFF2-40B4-BE49-F238E27FC236}">
                    <a16:creationId xmlns:a16="http://schemas.microsoft.com/office/drawing/2014/main" id="{6451464A-C042-4451-83C3-1C7EA990CA7C}"/>
                  </a:ext>
                </a:extLst>
              </p:cNvPr>
              <p:cNvSpPr/>
              <p:nvPr/>
            </p:nvSpPr>
            <p:spPr>
              <a:xfrm rot="2734294">
                <a:off x="936676" y="1939684"/>
                <a:ext cx="223819"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7" name="TextBox 55"/>
              <p:cNvSpPr txBox="1">
                <a:spLocks noChangeArrowheads="1"/>
              </p:cNvSpPr>
              <p:nvPr/>
            </p:nvSpPr>
            <p:spPr bwMode="auto">
              <a:xfrm>
                <a:off x="1546700" y="2578348"/>
                <a:ext cx="316381" cy="3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sz="2400"/>
                  <a:t>x</a:t>
                </a:r>
                <a:r>
                  <a:rPr lang="en-US" altLang="ru-RU" sz="2400" baseline="-25000"/>
                  <a:t>1</a:t>
                </a:r>
              </a:p>
            </p:txBody>
          </p:sp>
          <p:sp>
            <p:nvSpPr>
              <p:cNvPr id="28" name="TextBox 56"/>
              <p:cNvSpPr txBox="1">
                <a:spLocks noChangeArrowheads="1"/>
              </p:cNvSpPr>
              <p:nvPr/>
            </p:nvSpPr>
            <p:spPr bwMode="auto">
              <a:xfrm>
                <a:off x="306551" y="1202476"/>
                <a:ext cx="316381" cy="3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sz="2400" dirty="0"/>
                  <a:t>x</a:t>
                </a:r>
                <a:r>
                  <a:rPr lang="en-US" altLang="ru-RU" sz="2400" baseline="-25000" dirty="0"/>
                  <a:t>2</a:t>
                </a:r>
              </a:p>
            </p:txBody>
          </p:sp>
          <p:cxnSp>
            <p:nvCxnSpPr>
              <p:cNvPr id="29" name="Straight Arrow Connector 28">
                <a:extLst>
                  <a:ext uri="{FF2B5EF4-FFF2-40B4-BE49-F238E27FC236}">
                    <a16:creationId xmlns:a16="http://schemas.microsoft.com/office/drawing/2014/main" id="{38EC6D10-7CE4-4604-AC08-0E893F5D7513}"/>
                  </a:ext>
                </a:extLst>
              </p:cNvPr>
              <p:cNvCxnSpPr/>
              <p:nvPr/>
            </p:nvCxnSpPr>
            <p:spPr>
              <a:xfrm flipV="1">
                <a:off x="668441" y="747560"/>
                <a:ext cx="0" cy="199532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816B5D4-4634-46DE-A308-99B4B95C5F12}"/>
                  </a:ext>
                </a:extLst>
              </p:cNvPr>
              <p:cNvCxnSpPr/>
              <p:nvPr/>
            </p:nvCxnSpPr>
            <p:spPr>
              <a:xfrm>
                <a:off x="560509" y="2590496"/>
                <a:ext cx="2231658"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Cross 30">
                <a:extLst>
                  <a:ext uri="{FF2B5EF4-FFF2-40B4-BE49-F238E27FC236}">
                    <a16:creationId xmlns:a16="http://schemas.microsoft.com/office/drawing/2014/main" id="{45952249-FA1D-4A44-B84D-D55DF7067918}"/>
                  </a:ext>
                </a:extLst>
              </p:cNvPr>
              <p:cNvSpPr/>
              <p:nvPr/>
            </p:nvSpPr>
            <p:spPr>
              <a:xfrm rot="2734294">
                <a:off x="1358882" y="2271444"/>
                <a:ext cx="223820"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2" name="Cross 31">
                <a:extLst>
                  <a:ext uri="{FF2B5EF4-FFF2-40B4-BE49-F238E27FC236}">
                    <a16:creationId xmlns:a16="http://schemas.microsoft.com/office/drawing/2014/main" id="{9C42B2BA-022D-4100-B35C-F95FD9151F0F}"/>
                  </a:ext>
                </a:extLst>
              </p:cNvPr>
              <p:cNvSpPr/>
              <p:nvPr/>
            </p:nvSpPr>
            <p:spPr>
              <a:xfrm rot="2734294">
                <a:off x="1733470" y="2058736"/>
                <a:ext cx="223820"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3" name="Cross 32">
                <a:extLst>
                  <a:ext uri="{FF2B5EF4-FFF2-40B4-BE49-F238E27FC236}">
                    <a16:creationId xmlns:a16="http://schemas.microsoft.com/office/drawing/2014/main" id="{CB585423-5CE0-4B48-93B6-E897396C0964}"/>
                  </a:ext>
                </a:extLst>
              </p:cNvPr>
              <p:cNvSpPr/>
              <p:nvPr/>
            </p:nvSpPr>
            <p:spPr>
              <a:xfrm rot="2734294">
                <a:off x="2044569" y="2271444"/>
                <a:ext cx="223820"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4" name="Cross 33">
                <a:extLst>
                  <a:ext uri="{FF2B5EF4-FFF2-40B4-BE49-F238E27FC236}">
                    <a16:creationId xmlns:a16="http://schemas.microsoft.com/office/drawing/2014/main" id="{E921B09C-A892-45F7-9F42-9B4C8DBECC1A}"/>
                  </a:ext>
                </a:extLst>
              </p:cNvPr>
              <p:cNvSpPr/>
              <p:nvPr/>
            </p:nvSpPr>
            <p:spPr>
              <a:xfrm rot="2734294">
                <a:off x="2031871" y="1988892"/>
                <a:ext cx="223820"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5" name="Cross 34">
                <a:extLst>
                  <a:ext uri="{FF2B5EF4-FFF2-40B4-BE49-F238E27FC236}">
                    <a16:creationId xmlns:a16="http://schemas.microsoft.com/office/drawing/2014/main" id="{2372AD2E-BAF9-454C-8D48-800B4D3F4EEC}"/>
                  </a:ext>
                </a:extLst>
              </p:cNvPr>
              <p:cNvSpPr/>
              <p:nvPr/>
            </p:nvSpPr>
            <p:spPr>
              <a:xfrm rot="2734294">
                <a:off x="2366778" y="1985717"/>
                <a:ext cx="223820"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6" name="Cross 35">
                <a:extLst>
                  <a:ext uri="{FF2B5EF4-FFF2-40B4-BE49-F238E27FC236}">
                    <a16:creationId xmlns:a16="http://schemas.microsoft.com/office/drawing/2014/main" id="{BD2C888B-C92A-4F35-88E4-2801D68A37C0}"/>
                  </a:ext>
                </a:extLst>
              </p:cNvPr>
              <p:cNvSpPr/>
              <p:nvPr/>
            </p:nvSpPr>
            <p:spPr>
              <a:xfrm rot="2734294">
                <a:off x="2200911" y="1497601"/>
                <a:ext cx="223820"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7" name="Cross 36">
                <a:extLst>
                  <a:ext uri="{FF2B5EF4-FFF2-40B4-BE49-F238E27FC236}">
                    <a16:creationId xmlns:a16="http://schemas.microsoft.com/office/drawing/2014/main" id="{25CEACF8-5B3E-443C-9760-7B6DC52265AA}"/>
                  </a:ext>
                </a:extLst>
              </p:cNvPr>
              <p:cNvSpPr/>
              <p:nvPr/>
            </p:nvSpPr>
            <p:spPr>
              <a:xfrm rot="2734294">
                <a:off x="1638236" y="1512681"/>
                <a:ext cx="223820"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8" name="Cross 37">
                <a:extLst>
                  <a:ext uri="{FF2B5EF4-FFF2-40B4-BE49-F238E27FC236}">
                    <a16:creationId xmlns:a16="http://schemas.microsoft.com/office/drawing/2014/main" id="{1195B808-2B6B-4980-B595-17632E212F3F}"/>
                  </a:ext>
                </a:extLst>
              </p:cNvPr>
              <p:cNvSpPr/>
              <p:nvPr/>
            </p:nvSpPr>
            <p:spPr>
              <a:xfrm rot="2734294">
                <a:off x="735096" y="1301562"/>
                <a:ext cx="223819"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9" name="Cross 38">
                <a:extLst>
                  <a:ext uri="{FF2B5EF4-FFF2-40B4-BE49-F238E27FC236}">
                    <a16:creationId xmlns:a16="http://schemas.microsoft.com/office/drawing/2014/main" id="{2C46B632-2BDD-4D66-B2DA-2B440B709297}"/>
                  </a:ext>
                </a:extLst>
              </p:cNvPr>
              <p:cNvSpPr/>
              <p:nvPr/>
            </p:nvSpPr>
            <p:spPr>
              <a:xfrm rot="2734294">
                <a:off x="714463" y="1698404"/>
                <a:ext cx="223819"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0" name="Cross 39">
                <a:extLst>
                  <a:ext uri="{FF2B5EF4-FFF2-40B4-BE49-F238E27FC236}">
                    <a16:creationId xmlns:a16="http://schemas.microsoft.com/office/drawing/2014/main" id="{DD47C9C5-6E31-4009-A964-F1A5BF558C47}"/>
                  </a:ext>
                </a:extLst>
              </p:cNvPr>
              <p:cNvSpPr/>
              <p:nvPr/>
            </p:nvSpPr>
            <p:spPr>
              <a:xfrm rot="2734294">
                <a:off x="1030323" y="949166"/>
                <a:ext cx="223819" cy="2238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1" name="Oval 40">
                <a:extLst>
                  <a:ext uri="{FF2B5EF4-FFF2-40B4-BE49-F238E27FC236}">
                    <a16:creationId xmlns:a16="http://schemas.microsoft.com/office/drawing/2014/main" id="{A0BEBDEA-B5A5-410B-8D61-BC1E07AA0FA5}"/>
                  </a:ext>
                </a:extLst>
              </p:cNvPr>
              <p:cNvSpPr/>
              <p:nvPr/>
            </p:nvSpPr>
            <p:spPr>
              <a:xfrm>
                <a:off x="1544597" y="1738079"/>
                <a:ext cx="169835"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2" name="Oval 41">
                <a:extLst>
                  <a:ext uri="{FF2B5EF4-FFF2-40B4-BE49-F238E27FC236}">
                    <a16:creationId xmlns:a16="http://schemas.microsoft.com/office/drawing/2014/main" id="{FC035E8D-D501-4A27-A40D-2B14F5BEF7A2}"/>
                  </a:ext>
                </a:extLst>
              </p:cNvPr>
              <p:cNvSpPr/>
              <p:nvPr/>
            </p:nvSpPr>
            <p:spPr>
              <a:xfrm>
                <a:off x="1973152" y="1738079"/>
                <a:ext cx="169835"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3" name="Oval 42">
                <a:extLst>
                  <a:ext uri="{FF2B5EF4-FFF2-40B4-BE49-F238E27FC236}">
                    <a16:creationId xmlns:a16="http://schemas.microsoft.com/office/drawing/2014/main" id="{CBF7C3FD-0117-473B-BC3A-39C401E11C90}"/>
                  </a:ext>
                </a:extLst>
              </p:cNvPr>
              <p:cNvSpPr/>
              <p:nvPr/>
            </p:nvSpPr>
            <p:spPr>
              <a:xfrm>
                <a:off x="2235047" y="1752365"/>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4" name="Oval 43">
                <a:extLst>
                  <a:ext uri="{FF2B5EF4-FFF2-40B4-BE49-F238E27FC236}">
                    <a16:creationId xmlns:a16="http://schemas.microsoft.com/office/drawing/2014/main" id="{8B441103-0BFD-4632-89A3-4BE65E21A0AB}"/>
                  </a:ext>
                </a:extLst>
              </p:cNvPr>
              <p:cNvSpPr/>
              <p:nvPr/>
            </p:nvSpPr>
            <p:spPr>
              <a:xfrm>
                <a:off x="2477894" y="1457115"/>
                <a:ext cx="169835"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5" name="Oval 44">
                <a:extLst>
                  <a:ext uri="{FF2B5EF4-FFF2-40B4-BE49-F238E27FC236}">
                    <a16:creationId xmlns:a16="http://schemas.microsoft.com/office/drawing/2014/main" id="{0F4A843E-4E2F-48BA-9201-F208E24C6FDF}"/>
                  </a:ext>
                </a:extLst>
              </p:cNvPr>
              <p:cNvSpPr/>
              <p:nvPr/>
            </p:nvSpPr>
            <p:spPr>
              <a:xfrm>
                <a:off x="1955693" y="1279329"/>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6" name="Oval 45">
                <a:extLst>
                  <a:ext uri="{FF2B5EF4-FFF2-40B4-BE49-F238E27FC236}">
                    <a16:creationId xmlns:a16="http://schemas.microsoft.com/office/drawing/2014/main" id="{11DB5738-D213-47D1-9338-4A4D7903689B}"/>
                  </a:ext>
                </a:extLst>
              </p:cNvPr>
              <p:cNvSpPr/>
              <p:nvPr/>
            </p:nvSpPr>
            <p:spPr>
              <a:xfrm>
                <a:off x="2216000" y="1220596"/>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7" name="Oval 46">
                <a:extLst>
                  <a:ext uri="{FF2B5EF4-FFF2-40B4-BE49-F238E27FC236}">
                    <a16:creationId xmlns:a16="http://schemas.microsoft.com/office/drawing/2014/main" id="{A05640E7-EB15-446F-B34F-92E6F1BF8F10}"/>
                  </a:ext>
                </a:extLst>
              </p:cNvPr>
              <p:cNvSpPr/>
              <p:nvPr/>
            </p:nvSpPr>
            <p:spPr>
              <a:xfrm>
                <a:off x="1458886" y="1058684"/>
                <a:ext cx="169835"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8" name="Oval 47">
                <a:extLst>
                  <a:ext uri="{FF2B5EF4-FFF2-40B4-BE49-F238E27FC236}">
                    <a16:creationId xmlns:a16="http://schemas.microsoft.com/office/drawing/2014/main" id="{9F4AD35D-85AD-4BE9-9EB7-A68D86A1E8DB}"/>
                  </a:ext>
                </a:extLst>
              </p:cNvPr>
              <p:cNvSpPr/>
              <p:nvPr/>
            </p:nvSpPr>
            <p:spPr>
              <a:xfrm>
                <a:off x="1673164" y="1220596"/>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9" name="Oval 48">
                <a:extLst>
                  <a:ext uri="{FF2B5EF4-FFF2-40B4-BE49-F238E27FC236}">
                    <a16:creationId xmlns:a16="http://schemas.microsoft.com/office/drawing/2014/main" id="{0353CFA4-9AAC-4130-8483-2C081D5C4AF8}"/>
                  </a:ext>
                </a:extLst>
              </p:cNvPr>
              <p:cNvSpPr/>
              <p:nvPr/>
            </p:nvSpPr>
            <p:spPr>
              <a:xfrm>
                <a:off x="2039816" y="1028525"/>
                <a:ext cx="171422"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0" name="Oval 49">
                <a:extLst>
                  <a:ext uri="{FF2B5EF4-FFF2-40B4-BE49-F238E27FC236}">
                    <a16:creationId xmlns:a16="http://schemas.microsoft.com/office/drawing/2014/main" id="{1CAFB77F-25C3-4E5E-8B40-961915B30330}"/>
                  </a:ext>
                </a:extLst>
              </p:cNvPr>
              <p:cNvSpPr/>
              <p:nvPr/>
            </p:nvSpPr>
            <p:spPr>
              <a:xfrm>
                <a:off x="2385834" y="944394"/>
                <a:ext cx="169835"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1" name="Oval 50">
                <a:extLst>
                  <a:ext uri="{FF2B5EF4-FFF2-40B4-BE49-F238E27FC236}">
                    <a16:creationId xmlns:a16="http://schemas.microsoft.com/office/drawing/2014/main" id="{18B1AE28-6CE7-4979-835E-6542179B3C2D}"/>
                  </a:ext>
                </a:extLst>
              </p:cNvPr>
              <p:cNvSpPr/>
              <p:nvPr/>
            </p:nvSpPr>
            <p:spPr>
              <a:xfrm>
                <a:off x="2030292" y="750735"/>
                <a:ext cx="169835"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grpSp>
        <p:sp>
          <p:nvSpPr>
            <p:cNvPr id="16" name="Cross 15">
              <a:extLst>
                <a:ext uri="{FF2B5EF4-FFF2-40B4-BE49-F238E27FC236}">
                  <a16:creationId xmlns:a16="http://schemas.microsoft.com/office/drawing/2014/main" id="{36BD0047-3F21-414B-A744-6038100D8455}"/>
                </a:ext>
              </a:extLst>
            </p:cNvPr>
            <p:cNvSpPr/>
            <p:nvPr/>
          </p:nvSpPr>
          <p:spPr>
            <a:xfrm rot="2734294">
              <a:off x="2625499" y="1997238"/>
              <a:ext cx="223820"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7" name="Cross 16">
              <a:extLst>
                <a:ext uri="{FF2B5EF4-FFF2-40B4-BE49-F238E27FC236}">
                  <a16:creationId xmlns:a16="http://schemas.microsoft.com/office/drawing/2014/main" id="{5E134345-060B-4226-97AB-F639748B48E4}"/>
                </a:ext>
              </a:extLst>
            </p:cNvPr>
            <p:cNvSpPr/>
            <p:nvPr/>
          </p:nvSpPr>
          <p:spPr>
            <a:xfrm rot="2734294">
              <a:off x="731922" y="1006719"/>
              <a:ext cx="223820"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8" name="Cross 17">
              <a:extLst>
                <a:ext uri="{FF2B5EF4-FFF2-40B4-BE49-F238E27FC236}">
                  <a16:creationId xmlns:a16="http://schemas.microsoft.com/office/drawing/2014/main" id="{49E3C52C-ACF5-4266-B776-9A351814E67B}"/>
                </a:ext>
              </a:extLst>
            </p:cNvPr>
            <p:cNvSpPr/>
            <p:nvPr/>
          </p:nvSpPr>
          <p:spPr>
            <a:xfrm rot="2734294">
              <a:off x="1101749" y="789250"/>
              <a:ext cx="223819"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grpSp>
      <p:sp>
        <p:nvSpPr>
          <p:cNvPr id="52" name="Freeform 51">
            <a:extLst>
              <a:ext uri="{FF2B5EF4-FFF2-40B4-BE49-F238E27FC236}">
                <a16:creationId xmlns:a16="http://schemas.microsoft.com/office/drawing/2014/main" id="{4520DBF8-9F50-4D69-909E-2EF7910F1EC4}"/>
              </a:ext>
            </a:extLst>
          </p:cNvPr>
          <p:cNvSpPr/>
          <p:nvPr/>
        </p:nvSpPr>
        <p:spPr>
          <a:xfrm>
            <a:off x="9640724" y="148976"/>
            <a:ext cx="2895600" cy="1957916"/>
          </a:xfrm>
          <a:custGeom>
            <a:avLst/>
            <a:gdLst>
              <a:gd name="connsiteX0" fmla="*/ 546264 w 2895925"/>
              <a:gd name="connsiteY0" fmla="*/ 0 h 1959084"/>
              <a:gd name="connsiteX1" fmla="*/ 2254 w 2895925"/>
              <a:gd name="connsiteY1" fmla="*/ 1088021 h 1959084"/>
              <a:gd name="connsiteX2" fmla="*/ 372644 w 2895925"/>
              <a:gd name="connsiteY2" fmla="*/ 1632031 h 1959084"/>
              <a:gd name="connsiteX3" fmla="*/ 858781 w 2895925"/>
              <a:gd name="connsiteY3" fmla="*/ 1122745 h 1959084"/>
              <a:gd name="connsiteX4" fmla="*/ 1009251 w 2895925"/>
              <a:gd name="connsiteY4" fmla="*/ 1574157 h 1959084"/>
              <a:gd name="connsiteX5" fmla="*/ 511540 w 2895925"/>
              <a:gd name="connsiteY5" fmla="*/ 1632031 h 1959084"/>
              <a:gd name="connsiteX6" fmla="*/ 731459 w 2895925"/>
              <a:gd name="connsiteY6" fmla="*/ 1956122 h 1959084"/>
              <a:gd name="connsiteX7" fmla="*/ 1368067 w 2895925"/>
              <a:gd name="connsiteY7" fmla="*/ 1794076 h 1959084"/>
              <a:gd name="connsiteX8" fmla="*/ 1888927 w 2895925"/>
              <a:gd name="connsiteY8" fmla="*/ 1817226 h 1959084"/>
              <a:gd name="connsiteX9" fmla="*/ 1669008 w 2895925"/>
              <a:gd name="connsiteY9" fmla="*/ 1504709 h 1959084"/>
              <a:gd name="connsiteX10" fmla="*/ 1298619 w 2895925"/>
              <a:gd name="connsiteY10" fmla="*/ 1354238 h 1959084"/>
              <a:gd name="connsiteX11" fmla="*/ 1576411 w 2895925"/>
              <a:gd name="connsiteY11" fmla="*/ 1157469 h 1959084"/>
              <a:gd name="connsiteX12" fmla="*/ 1854203 w 2895925"/>
              <a:gd name="connsiteY12" fmla="*/ 1469985 h 1959084"/>
              <a:gd name="connsiteX13" fmla="*/ 2282467 w 2895925"/>
              <a:gd name="connsiteY13" fmla="*/ 1551008 h 1959084"/>
              <a:gd name="connsiteX14" fmla="*/ 2895925 w 2895925"/>
              <a:gd name="connsiteY14" fmla="*/ 1493135 h 1959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95925" h="1959084">
                <a:moveTo>
                  <a:pt x="546264" y="0"/>
                </a:moveTo>
                <a:cubicBezTo>
                  <a:pt x="288727" y="408008"/>
                  <a:pt x="31191" y="816016"/>
                  <a:pt x="2254" y="1088021"/>
                </a:cubicBezTo>
                <a:cubicBezTo>
                  <a:pt x="-26683" y="1360026"/>
                  <a:pt x="229889" y="1626244"/>
                  <a:pt x="372644" y="1632031"/>
                </a:cubicBezTo>
                <a:cubicBezTo>
                  <a:pt x="515398" y="1637818"/>
                  <a:pt x="752680" y="1132391"/>
                  <a:pt x="858781" y="1122745"/>
                </a:cubicBezTo>
                <a:cubicBezTo>
                  <a:pt x="964882" y="1113099"/>
                  <a:pt x="1067125" y="1489276"/>
                  <a:pt x="1009251" y="1574157"/>
                </a:cubicBezTo>
                <a:cubicBezTo>
                  <a:pt x="951378" y="1659038"/>
                  <a:pt x="557839" y="1568370"/>
                  <a:pt x="511540" y="1632031"/>
                </a:cubicBezTo>
                <a:cubicBezTo>
                  <a:pt x="465241" y="1695692"/>
                  <a:pt x="588705" y="1929115"/>
                  <a:pt x="731459" y="1956122"/>
                </a:cubicBezTo>
                <a:cubicBezTo>
                  <a:pt x="874213" y="1983129"/>
                  <a:pt x="1175156" y="1817225"/>
                  <a:pt x="1368067" y="1794076"/>
                </a:cubicBezTo>
                <a:cubicBezTo>
                  <a:pt x="1560978" y="1770927"/>
                  <a:pt x="1838770" y="1865454"/>
                  <a:pt x="1888927" y="1817226"/>
                </a:cubicBezTo>
                <a:cubicBezTo>
                  <a:pt x="1939084" y="1768998"/>
                  <a:pt x="1767393" y="1581874"/>
                  <a:pt x="1669008" y="1504709"/>
                </a:cubicBezTo>
                <a:cubicBezTo>
                  <a:pt x="1570623" y="1427544"/>
                  <a:pt x="1314052" y="1412111"/>
                  <a:pt x="1298619" y="1354238"/>
                </a:cubicBezTo>
                <a:cubicBezTo>
                  <a:pt x="1283186" y="1296365"/>
                  <a:pt x="1483814" y="1138178"/>
                  <a:pt x="1576411" y="1157469"/>
                </a:cubicBezTo>
                <a:cubicBezTo>
                  <a:pt x="1669008" y="1176760"/>
                  <a:pt x="1736527" y="1404395"/>
                  <a:pt x="1854203" y="1469985"/>
                </a:cubicBezTo>
                <a:cubicBezTo>
                  <a:pt x="1971879" y="1535575"/>
                  <a:pt x="2108847" y="1547150"/>
                  <a:pt x="2282467" y="1551008"/>
                </a:cubicBezTo>
                <a:cubicBezTo>
                  <a:pt x="2456087" y="1554866"/>
                  <a:pt x="2895925" y="1493135"/>
                  <a:pt x="2895925" y="1493135"/>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3" name="Freeform 52">
            <a:extLst>
              <a:ext uri="{FF2B5EF4-FFF2-40B4-BE49-F238E27FC236}">
                <a16:creationId xmlns:a16="http://schemas.microsoft.com/office/drawing/2014/main" id="{4EF9A652-E651-445C-8B90-955543D0E88E}"/>
              </a:ext>
            </a:extLst>
          </p:cNvPr>
          <p:cNvSpPr/>
          <p:nvPr/>
        </p:nvSpPr>
        <p:spPr>
          <a:xfrm>
            <a:off x="9651308" y="182842"/>
            <a:ext cx="3035300" cy="1936749"/>
          </a:xfrm>
          <a:custGeom>
            <a:avLst/>
            <a:gdLst>
              <a:gd name="connsiteX0" fmla="*/ 430450 w 3034754"/>
              <a:gd name="connsiteY0" fmla="*/ 0 h 1935866"/>
              <a:gd name="connsiteX1" fmla="*/ 2187 w 3034754"/>
              <a:gd name="connsiteY1" fmla="*/ 1157469 h 1935866"/>
              <a:gd name="connsiteX2" fmla="*/ 592495 w 3034754"/>
              <a:gd name="connsiteY2" fmla="*/ 1898249 h 1935866"/>
              <a:gd name="connsiteX3" fmla="*/ 1414298 w 3034754"/>
              <a:gd name="connsiteY3" fmla="*/ 1805651 h 1935866"/>
              <a:gd name="connsiteX4" fmla="*/ 2363422 w 3034754"/>
              <a:gd name="connsiteY4" fmla="*/ 1620456 h 1935866"/>
              <a:gd name="connsiteX5" fmla="*/ 3034754 w 3034754"/>
              <a:gd name="connsiteY5" fmla="*/ 1284790 h 193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4754" h="1935866">
                <a:moveTo>
                  <a:pt x="430450" y="0"/>
                </a:moveTo>
                <a:cubicBezTo>
                  <a:pt x="202815" y="420547"/>
                  <a:pt x="-24820" y="841094"/>
                  <a:pt x="2187" y="1157469"/>
                </a:cubicBezTo>
                <a:cubicBezTo>
                  <a:pt x="29194" y="1473844"/>
                  <a:pt x="357143" y="1790219"/>
                  <a:pt x="592495" y="1898249"/>
                </a:cubicBezTo>
                <a:cubicBezTo>
                  <a:pt x="827847" y="2006279"/>
                  <a:pt x="1119144" y="1851950"/>
                  <a:pt x="1414298" y="1805651"/>
                </a:cubicBezTo>
                <a:cubicBezTo>
                  <a:pt x="1709453" y="1759352"/>
                  <a:pt x="2093346" y="1707266"/>
                  <a:pt x="2363422" y="1620456"/>
                </a:cubicBezTo>
                <a:cubicBezTo>
                  <a:pt x="2633498" y="1533646"/>
                  <a:pt x="3034754" y="1284790"/>
                  <a:pt x="3034754" y="1284790"/>
                </a:cubicBezTo>
              </a:path>
            </a:pathLst>
          </a:custGeom>
          <a:no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Tree>
    <p:extLst>
      <p:ext uri="{BB962C8B-B14F-4D97-AF65-F5344CB8AC3E}">
        <p14:creationId xmlns:p14="http://schemas.microsoft.com/office/powerpoint/2010/main" val="1564796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ex5Lin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535" y="365125"/>
            <a:ext cx="4071735" cy="30538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5Li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269" y="365125"/>
            <a:ext cx="3891454" cy="29185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5Lin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1423" y="426265"/>
            <a:ext cx="3669530" cy="27521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x5Lin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863" y="3718185"/>
            <a:ext cx="3877078" cy="29078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5Lin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96125" y="3718185"/>
            <a:ext cx="3860415" cy="28953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x5Lin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56540" y="3633383"/>
            <a:ext cx="3919297" cy="29394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3034" y="107619"/>
            <a:ext cx="3823611" cy="369332"/>
          </a:xfrm>
          <a:prstGeom prst="rect">
            <a:avLst/>
          </a:prstGeom>
        </p:spPr>
        <p:txBody>
          <a:bodyPr wrap="none">
            <a:spAutoFit/>
          </a:bodyPr>
          <a:lstStyle/>
          <a:p>
            <a:r>
              <a:rPr lang="en-US" b="1" dirty="0" smtClean="0"/>
              <a:t>Regularization for Regression problem</a:t>
            </a:r>
            <a:endParaRPr lang="en-US" dirty="0"/>
          </a:p>
        </p:txBody>
      </p:sp>
      <p:sp>
        <p:nvSpPr>
          <p:cNvPr id="11" name="Rectangle 10"/>
          <p:cNvSpPr/>
          <p:nvPr/>
        </p:nvSpPr>
        <p:spPr>
          <a:xfrm>
            <a:off x="670909" y="3264051"/>
            <a:ext cx="4042517" cy="369332"/>
          </a:xfrm>
          <a:prstGeom prst="rect">
            <a:avLst/>
          </a:prstGeom>
        </p:spPr>
        <p:txBody>
          <a:bodyPr wrap="none">
            <a:spAutoFit/>
          </a:bodyPr>
          <a:lstStyle/>
          <a:p>
            <a:r>
              <a:rPr lang="en-US" b="1" dirty="0" smtClean="0"/>
              <a:t>Regularization for Classification problem</a:t>
            </a:r>
            <a:endParaRPr lang="en-US" dirty="0"/>
          </a:p>
        </p:txBody>
      </p:sp>
      <p:sp>
        <p:nvSpPr>
          <p:cNvPr id="5" name="Rectangle 4"/>
          <p:cNvSpPr/>
          <p:nvPr/>
        </p:nvSpPr>
        <p:spPr>
          <a:xfrm>
            <a:off x="313863" y="6519158"/>
            <a:ext cx="9929466" cy="276999"/>
          </a:xfrm>
          <a:prstGeom prst="rect">
            <a:avLst/>
          </a:prstGeom>
        </p:spPr>
        <p:txBody>
          <a:bodyPr wrap="square">
            <a:spAutoFit/>
          </a:bodyPr>
          <a:lstStyle/>
          <a:p>
            <a:r>
              <a:rPr lang="en-US" sz="1200" dirty="0">
                <a:hlinkClick r:id="rId8"/>
              </a:rPr>
              <a:t>http://openclassroom.stanford.edu/MainFolder/DocumentPage.php?course=MachineLearning&amp;doc=exercises/ex5/ex5.html</a:t>
            </a:r>
            <a:endParaRPr lang="en-US" sz="1200" dirty="0"/>
          </a:p>
        </p:txBody>
      </p:sp>
    </p:spTree>
    <p:extLst>
      <p:ext uri="{BB962C8B-B14F-4D97-AF65-F5344CB8AC3E}">
        <p14:creationId xmlns:p14="http://schemas.microsoft.com/office/powerpoint/2010/main" val="164133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perfect is the enemy of good&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4" y="1435893"/>
            <a:ext cx="7972425" cy="3986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156886" y="3612634"/>
            <a:ext cx="697627" cy="369332"/>
          </a:xfrm>
          <a:prstGeom prst="rect">
            <a:avLst/>
          </a:prstGeom>
        </p:spPr>
        <p:txBody>
          <a:bodyPr wrap="none">
            <a:spAutoFit/>
          </a:bodyPr>
          <a:lstStyle/>
          <a:p>
            <a:r>
              <a:rPr lang="en-US" dirty="0">
                <a:solidFill>
                  <a:srgbClr val="FF0000"/>
                </a:solidFill>
                <a:latin typeface="Arial" panose="020B0604020202020204" pitchFamily="34" charset="0"/>
              </a:rPr>
              <a:t>1770</a:t>
            </a:r>
            <a:endParaRPr lang="en-US" dirty="0">
              <a:solidFill>
                <a:srgbClr val="FF0000"/>
              </a:solidFill>
            </a:endParaRPr>
          </a:p>
        </p:txBody>
      </p:sp>
    </p:spTree>
    <p:extLst>
      <p:ext uri="{BB962C8B-B14F-4D97-AF65-F5344CB8AC3E}">
        <p14:creationId xmlns:p14="http://schemas.microsoft.com/office/powerpoint/2010/main" val="2655547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a:bodyPr>
          <a:lstStyle/>
          <a:p>
            <a:r>
              <a:rPr lang="en-US" dirty="0" smtClean="0"/>
              <a:t>Regularization (other)</a:t>
            </a:r>
            <a:endParaRPr lang="en-US" sz="33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760" y="1393363"/>
                <a:ext cx="10515600" cy="4351338"/>
              </a:xfrm>
            </p:spPr>
            <p:txBody>
              <a:bodyPr/>
              <a:lstStyle/>
              <a:p>
                <a:pPr marL="228600" lvl="1">
                  <a:spcBef>
                    <a:spcPts val="1000"/>
                  </a:spcBef>
                </a:pPr>
                <a:r>
                  <a:rPr lang="en-US" sz="2000" b="1" dirty="0" smtClean="0"/>
                  <a:t>Lasso Regression (</a:t>
                </a:r>
                <a:r>
                  <a:rPr lang="en-US" sz="2000" b="1" dirty="0"/>
                  <a:t>Least Absolute Shrinkage and Selection Operator </a:t>
                </a:r>
                <a:r>
                  <a:rPr lang="en-US" sz="2000" b="1" dirty="0" smtClean="0"/>
                  <a:t>Regression)</a:t>
                </a:r>
                <a:endParaRPr lang="en-US" sz="2000" b="1" dirty="0">
                  <a:latin typeface="Times New Roman" panose="02020603050405020304" pitchFamily="18" charset="0"/>
                  <a:cs typeface="Times New Roman" panose="02020603050405020304" pitchFamily="18" charset="0"/>
                </a:endParaRPr>
              </a:p>
              <a:p>
                <a:pPr marL="685800" lvl="2">
                  <a:spcBef>
                    <a:spcPts val="1000"/>
                  </a:spcBef>
                </a:pPr>
                <a:r>
                  <a:rPr lang="en-US" sz="1800" dirty="0">
                    <a:latin typeface="Times New Roman" panose="02020603050405020304" pitchFamily="18" charset="0"/>
                    <a:cs typeface="Times New Roman" panose="02020603050405020304" pitchFamily="18" charset="0"/>
                  </a:rPr>
                  <a:t>It uses the (square of the) L1 norm of the weight values. The L1 norm, </a:t>
                </a:r>
                <a14:m>
                  <m:oMath xmlns:m="http://schemas.openxmlformats.org/officeDocument/2006/math">
                    <m:sSub>
                      <m:sSubPr>
                        <m:ctrlPr>
                          <a:rPr lang="en-US" sz="1800" i="1">
                            <a:latin typeface="Cambria Math" panose="02040503050406030204" pitchFamily="18" charset="0"/>
                            <a:cs typeface="Times New Roman" panose="02020603050405020304" pitchFamily="18" charset="0"/>
                          </a:rPr>
                        </m:ctrlPr>
                      </m:sSubPr>
                      <m:e>
                        <m:d>
                          <m:dPr>
                            <m:begChr m:val="‖"/>
                            <m:endChr m:val="‖"/>
                            <m:ctrlPr>
                              <a:rPr lang="en-US" sz="1800" i="1">
                                <a:latin typeface="Cambria Math" panose="02040503050406030204" pitchFamily="18" charset="0"/>
                                <a:cs typeface="Times New Roman" panose="02020603050405020304" pitchFamily="18" charset="0"/>
                              </a:rPr>
                            </m:ctrlPr>
                          </m:dPr>
                          <m:e>
                            <m:r>
                              <a:rPr lang="en-US" sz="1800">
                                <a:latin typeface="Cambria Math" panose="02040503050406030204" pitchFamily="18" charset="0"/>
                                <a:cs typeface="Times New Roman" panose="02020603050405020304" pitchFamily="18" charset="0"/>
                              </a:rPr>
                              <m:t>𝑤</m:t>
                            </m:r>
                          </m:e>
                        </m:d>
                      </m:e>
                      <m:sub>
                        <m:r>
                          <a:rPr lang="en-US" sz="1800">
                            <a:latin typeface="Cambria Math" panose="02040503050406030204" pitchFamily="18" charset="0"/>
                            <a:cs typeface="Times New Roman" panose="02020603050405020304" pitchFamily="18" charset="0"/>
                          </a:rPr>
                          <m:t>1</m:t>
                        </m:r>
                      </m:sub>
                    </m:sSub>
                  </m:oMath>
                </a14:m>
                <a:r>
                  <a:rPr lang="en-US" sz="1800" dirty="0">
                    <a:latin typeface="Times New Roman" panose="02020603050405020304" pitchFamily="18" charset="0"/>
                    <a:cs typeface="Times New Roman" panose="02020603050405020304" pitchFamily="18" charset="0"/>
                  </a:rPr>
                  <a:t>, the sum of the absolute values of the weights, or Manhattan distance</a:t>
                </a:r>
              </a:p>
              <a:p>
                <a:pPr marL="685800" lvl="2">
                  <a:spcBef>
                    <a:spcPts val="1000"/>
                  </a:spcBef>
                </a:pPr>
                <a:r>
                  <a:rPr lang="en-US" sz="1800" dirty="0">
                    <a:latin typeface="Times New Roman" panose="02020603050405020304" pitchFamily="18" charset="0"/>
                    <a:cs typeface="Times New Roman" panose="02020603050405020304" pitchFamily="18" charset="0"/>
                    <a:sym typeface="Symbol" panose="05050102010706020507" pitchFamily="18" charset="2"/>
                  </a:rPr>
                  <a:t>Add   </a:t>
                </a:r>
                <a14:m>
                  <m:oMath xmlns:m="http://schemas.openxmlformats.org/officeDocument/2006/math">
                    <m:r>
                      <a:rPr lang="en-US" sz="1800">
                        <a:latin typeface="Cambria Math" panose="02040503050406030204" pitchFamily="18" charset="0"/>
                        <a:cs typeface="Times New Roman" panose="02020603050405020304" pitchFamily="18" charset="0"/>
                        <a:sym typeface="Symbol" panose="05050102010706020507" pitchFamily="18" charset="2"/>
                      </a:rPr>
                      <m:t> </m:t>
                    </m:r>
                    <m:nary>
                      <m:naryPr>
                        <m:chr m:val="∑"/>
                        <m:ctrlPr>
                          <a:rPr lang="en-US" sz="1800" i="1">
                            <a:latin typeface="Cambria Math" panose="02040503050406030204" pitchFamily="18" charset="0"/>
                            <a:cs typeface="Times New Roman" panose="02020603050405020304" pitchFamily="18" charset="0"/>
                          </a:rPr>
                        </m:ctrlPr>
                      </m:naryPr>
                      <m:sub>
                        <m:r>
                          <a:rPr lang="en-US" sz="1800">
                            <a:latin typeface="Cambria Math" panose="02040503050406030204" pitchFamily="18" charset="0"/>
                            <a:cs typeface="Times New Roman" panose="02020603050405020304" pitchFamily="18" charset="0"/>
                          </a:rPr>
                          <m:t>𝑗</m:t>
                        </m:r>
                        <m:r>
                          <a:rPr lang="en-US" sz="1800">
                            <a:latin typeface="Cambria Math" panose="02040503050406030204" pitchFamily="18" charset="0"/>
                            <a:cs typeface="Times New Roman" panose="02020603050405020304" pitchFamily="18" charset="0"/>
                          </a:rPr>
                          <m:t>=1</m:t>
                        </m:r>
                      </m:sub>
                      <m:sup>
                        <m:r>
                          <a:rPr lang="en-US" sz="1800">
                            <a:latin typeface="Cambria Math" panose="02040503050406030204" pitchFamily="18" charset="0"/>
                            <a:cs typeface="Times New Roman" panose="02020603050405020304" pitchFamily="18" charset="0"/>
                          </a:rPr>
                          <m:t>𝑑</m:t>
                        </m:r>
                      </m:sup>
                      <m:e>
                        <m:d>
                          <m:dPr>
                            <m:begChr m:val="|"/>
                            <m:endChr m:val="|"/>
                            <m:ctrlPr>
                              <a:rPr lang="en-US" sz="1800" i="1">
                                <a:latin typeface="Cambria Math" panose="02040503050406030204" pitchFamily="18" charset="0"/>
                                <a:cs typeface="Times New Roman" panose="02020603050405020304" pitchFamily="18" charset="0"/>
                              </a:rPr>
                            </m:ctrlPr>
                          </m:dPr>
                          <m:e>
                            <m:sSub>
                              <m:sSubPr>
                                <m:ctrlPr>
                                  <a:rPr lang="en-US" sz="1800" i="1">
                                    <a:latin typeface="Cambria Math" panose="02040503050406030204" pitchFamily="18" charset="0"/>
                                    <a:cs typeface="Times New Roman" panose="02020603050405020304" pitchFamily="18" charset="0"/>
                                  </a:rPr>
                                </m:ctrlPr>
                              </m:sSubPr>
                              <m:e>
                                <m:r>
                                  <a:rPr lang="en-US" sz="1800">
                                    <a:latin typeface="Cambria Math" panose="02040503050406030204" pitchFamily="18" charset="0"/>
                                    <a:cs typeface="Times New Roman" panose="02020603050405020304" pitchFamily="18" charset="0"/>
                                  </a:rPr>
                                  <m:t>𝑤</m:t>
                                </m:r>
                              </m:e>
                              <m:sub>
                                <m:r>
                                  <a:rPr lang="en-US" sz="1800">
                                    <a:latin typeface="Cambria Math" panose="02040503050406030204" pitchFamily="18" charset="0"/>
                                    <a:cs typeface="Times New Roman" panose="02020603050405020304" pitchFamily="18" charset="0"/>
                                  </a:rPr>
                                  <m:t>𝑗</m:t>
                                </m:r>
                              </m:sub>
                            </m:sSub>
                          </m:e>
                        </m:d>
                      </m:e>
                    </m:nary>
                  </m:oMath>
                </a14:m>
                <a:r>
                  <a:rPr lang="en-US" sz="1800" dirty="0">
                    <a:latin typeface="Times New Roman" panose="02020603050405020304" pitchFamily="18" charset="0"/>
                    <a:cs typeface="Times New Roman" panose="02020603050405020304" pitchFamily="18" charset="0"/>
                  </a:rPr>
                  <a:t> to the cost function</a:t>
                </a:r>
              </a:p>
              <a:p>
                <a:pPr marL="685800" lvl="2">
                  <a:spcBef>
                    <a:spcPts val="1000"/>
                  </a:spcBef>
                </a:pPr>
                <a:r>
                  <a:rPr lang="en-US" sz="1800" dirty="0" smtClean="0">
                    <a:latin typeface="Times New Roman" panose="02020603050405020304" pitchFamily="18" charset="0"/>
                    <a:cs typeface="Times New Roman" panose="02020603050405020304" pitchFamily="18" charset="0"/>
                  </a:rPr>
                  <a:t>L2 </a:t>
                </a:r>
                <a:r>
                  <a:rPr lang="en-US" sz="1800" dirty="0">
                    <a:latin typeface="Times New Roman" panose="02020603050405020304" pitchFamily="18" charset="0"/>
                    <a:cs typeface="Times New Roman" panose="02020603050405020304" pitchFamily="18" charset="0"/>
                  </a:rPr>
                  <a:t>regularization is easier to optimize because of its simple derivative, while L1 regularization is more complex. But where L2 prefers weight vectors with many small weights, L1 prefers </a:t>
                </a:r>
                <a:r>
                  <a:rPr lang="en-US" sz="1800" dirty="0" smtClean="0">
                    <a:latin typeface="Times New Roman" panose="02020603050405020304" pitchFamily="18" charset="0"/>
                    <a:cs typeface="Times New Roman" panose="02020603050405020304" pitchFamily="18" charset="0"/>
                  </a:rPr>
                  <a:t>sparse solutions </a:t>
                </a:r>
                <a:r>
                  <a:rPr lang="en-US" sz="1800" dirty="0">
                    <a:latin typeface="Times New Roman" panose="02020603050405020304" pitchFamily="18" charset="0"/>
                    <a:cs typeface="Times New Roman" panose="02020603050405020304" pitchFamily="18" charset="0"/>
                  </a:rPr>
                  <a:t>with some larger weights but many more weights set to zero. </a:t>
                </a:r>
                <a:endParaRPr lang="en-US" sz="1800" dirty="0" smtClean="0">
                  <a:latin typeface="Times New Roman" panose="02020603050405020304" pitchFamily="18" charset="0"/>
                  <a:cs typeface="Times New Roman" panose="02020603050405020304" pitchFamily="18" charset="0"/>
                </a:endParaRPr>
              </a:p>
              <a:p>
                <a:pPr marL="228600" lvl="1">
                  <a:spcBef>
                    <a:spcPts val="1000"/>
                  </a:spcBef>
                </a:pPr>
                <a:r>
                  <a:rPr lang="en-US" sz="1800" b="1" dirty="0" smtClean="0">
                    <a:latin typeface="Times New Roman" panose="02020603050405020304" pitchFamily="18" charset="0"/>
                    <a:cs typeface="Times New Roman" panose="02020603050405020304" pitchFamily="18" charset="0"/>
                  </a:rPr>
                  <a:t>Elastic Net</a:t>
                </a:r>
              </a:p>
              <a:p>
                <a:pPr marL="685800" lvl="2">
                  <a:spcBef>
                    <a:spcPts val="1000"/>
                  </a:spcBef>
                </a:pPr>
                <a:r>
                  <a:rPr lang="en-US" sz="1400" dirty="0" smtClean="0">
                    <a:latin typeface="Times New Roman" panose="02020603050405020304" pitchFamily="18" charset="0"/>
                    <a:cs typeface="Times New Roman" panose="02020603050405020304" pitchFamily="18" charset="0"/>
                  </a:rPr>
                  <a:t>Add</a:t>
                </a:r>
                <a14:m>
                  <m:oMath xmlns:m="http://schemas.openxmlformats.org/officeDocument/2006/math">
                    <m:r>
                      <a:rPr lang="en-US" b="0" i="0" smtClean="0">
                        <a:latin typeface="Cambria Math" panose="02040503050406030204" pitchFamily="18" charset="0"/>
                        <a:sym typeface="Symbol" panose="05050102010706020507" pitchFamily="18" charset="2"/>
                      </a:rPr>
                      <m:t>    </m:t>
                    </m:r>
                    <m:r>
                      <a:rPr lang="en-US" b="0" i="1">
                        <a:latin typeface="Cambria Math" panose="02040503050406030204" pitchFamily="18" charset="0"/>
                        <a:sym typeface="Symbol" panose="05050102010706020507" pitchFamily="18" charset="2"/>
                      </a:rPr>
                      <m:t>𝑟</m:t>
                    </m:r>
                    <m:r>
                      <a:rPr lang="en-US" b="0" i="1">
                        <a:latin typeface="Cambria Math" panose="02040503050406030204" pitchFamily="18" charset="0"/>
                        <a:sym typeface="Symbol" panose="05050102010706020507" pitchFamily="18" charset="2"/>
                      </a:rPr>
                      <m:t> </m:t>
                    </m:r>
                    <m:nary>
                      <m:naryPr>
                        <m:chr m:val="∑"/>
                        <m:ctrlPr>
                          <a:rPr lang="en-US" i="1">
                            <a:latin typeface="Cambria Math" panose="02040503050406030204" pitchFamily="18" charset="0"/>
                          </a:rPr>
                        </m:ctrlPr>
                      </m:naryPr>
                      <m:sub>
                        <m:r>
                          <a:rPr lang="en-US" b="0" i="1">
                            <a:latin typeface="Cambria Math" panose="02040503050406030204" pitchFamily="18" charset="0"/>
                          </a:rPr>
                          <m:t>𝑗</m:t>
                        </m:r>
                        <m:r>
                          <a:rPr lang="en-US" b="0" i="1">
                            <a:latin typeface="Cambria Math" panose="02040503050406030204" pitchFamily="18" charset="0"/>
                          </a:rPr>
                          <m:t>=1</m:t>
                        </m:r>
                      </m:sub>
                      <m:sup>
                        <m:r>
                          <a:rPr lang="en-US" b="0" i="1">
                            <a:latin typeface="Cambria Math" panose="02040503050406030204" pitchFamily="18" charset="0"/>
                          </a:rPr>
                          <m:t>𝑑</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panose="02040503050406030204" pitchFamily="18" charset="0"/>
                                  </a:rPr>
                                  <m:t>𝑤</m:t>
                                </m:r>
                              </m:e>
                              <m:sub>
                                <m:r>
                                  <a:rPr lang="en-US" b="0" i="1">
                                    <a:latin typeface="Cambria Math" panose="02040503050406030204" pitchFamily="18" charset="0"/>
                                  </a:rPr>
                                  <m:t>𝑗</m:t>
                                </m:r>
                              </m:sub>
                            </m:sSub>
                          </m:e>
                        </m:d>
                      </m:e>
                    </m:nary>
                  </m:oMath>
                </a14:m>
                <a:r>
                  <a:rPr lang="en-US" dirty="0" smtClean="0">
                    <a:latin typeface="Times New Roman" panose="02020603050405020304" pitchFamily="18" charset="0"/>
                    <a:cs typeface="Times New Roman" panose="02020603050405020304" pitchFamily="18" charset="0"/>
                  </a:rPr>
                  <a:t>+ </a:t>
                </a:r>
                <a14:m>
                  <m:oMath xmlns:m="http://schemas.openxmlformats.org/officeDocument/2006/math">
                    <m:f>
                      <m:fPr>
                        <m:ctrlPr>
                          <a:rPr lang="en-US" i="1" smtClean="0">
                            <a:latin typeface="Cambria Math" panose="02040503050406030204" pitchFamily="18" charset="0"/>
                            <a:sym typeface="Symbol" panose="05050102010706020507" pitchFamily="18" charset="2"/>
                          </a:rPr>
                        </m:ctrlPr>
                      </m:fPr>
                      <m:num>
                        <m:r>
                          <a:rPr lang="en-US" b="0" i="1" smtClean="0">
                            <a:latin typeface="Cambria Math" panose="02040503050406030204" pitchFamily="18" charset="0"/>
                            <a:sym typeface="Symbol" panose="05050102010706020507" pitchFamily="18" charset="2"/>
                          </a:rPr>
                          <m:t>1−</m:t>
                        </m:r>
                        <m:r>
                          <a:rPr lang="en-US" b="0" i="1" smtClean="0">
                            <a:latin typeface="Cambria Math" panose="02040503050406030204" pitchFamily="18" charset="0"/>
                            <a:sym typeface="Symbol" panose="05050102010706020507" pitchFamily="18" charset="2"/>
                          </a:rPr>
                          <m:t>𝑟</m:t>
                        </m:r>
                      </m:num>
                      <m:den>
                        <m:r>
                          <a:rPr lang="en-US" b="0" i="1" smtClean="0">
                            <a:latin typeface="Cambria Math" panose="02040503050406030204" pitchFamily="18" charset="0"/>
                            <a:sym typeface="Symbol" panose="05050102010706020507" pitchFamily="18" charset="2"/>
                          </a:rPr>
                          <m:t>2</m:t>
                        </m:r>
                      </m:den>
                    </m:f>
                    <m:r>
                      <a:rPr lang="en-US" b="0" i="1">
                        <a:latin typeface="Cambria Math" panose="02040503050406030204" pitchFamily="18" charset="0"/>
                        <a:sym typeface="Symbol" panose="05050102010706020507" pitchFamily="18" charset="2"/>
                      </a:rPr>
                      <m:t> </m:t>
                    </m:r>
                    <m:nary>
                      <m:naryPr>
                        <m:chr m:val="∑"/>
                        <m:ctrlPr>
                          <a:rPr lang="en-US" i="1">
                            <a:latin typeface="Cambria Math" panose="02040503050406030204" pitchFamily="18" charset="0"/>
                          </a:rPr>
                        </m:ctrlPr>
                      </m:naryPr>
                      <m:sub>
                        <m:r>
                          <a:rPr lang="en-US" b="0" i="1">
                            <a:latin typeface="Cambria Math" panose="02040503050406030204" pitchFamily="18" charset="0"/>
                          </a:rPr>
                          <m:t>𝑗</m:t>
                        </m:r>
                        <m:r>
                          <a:rPr lang="en-US" b="0" i="1">
                            <a:latin typeface="Cambria Math" panose="02040503050406030204" pitchFamily="18" charset="0"/>
                          </a:rPr>
                          <m:t>=1</m:t>
                        </m:r>
                      </m:sub>
                      <m:sup>
                        <m:r>
                          <a:rPr lang="en-US" b="0" i="1">
                            <a:latin typeface="Cambria Math" panose="02040503050406030204" pitchFamily="18" charset="0"/>
                          </a:rPr>
                          <m:t>𝑑</m:t>
                        </m:r>
                      </m:sup>
                      <m:e>
                        <m:sSubSup>
                          <m:sSubSupPr>
                            <m:ctrlPr>
                              <a:rPr lang="en-US" i="1">
                                <a:latin typeface="Cambria Math" panose="02040503050406030204" pitchFamily="18" charset="0"/>
                              </a:rPr>
                            </m:ctrlPr>
                          </m:sSubSupPr>
                          <m:e>
                            <m:r>
                              <a:rPr lang="en-US" b="0" i="1">
                                <a:latin typeface="Cambria Math" panose="02040503050406030204" pitchFamily="18" charset="0"/>
                              </a:rPr>
                              <m:t>𝑤</m:t>
                            </m:r>
                          </m:e>
                          <m:sub>
                            <m:r>
                              <a:rPr lang="en-US" b="0" i="1">
                                <a:latin typeface="Cambria Math" panose="02040503050406030204" pitchFamily="18" charset="0"/>
                              </a:rPr>
                              <m:t>𝑗</m:t>
                            </m:r>
                          </m:sub>
                          <m:sup>
                            <m:r>
                              <a:rPr lang="en-US" b="0" i="1">
                                <a:latin typeface="Cambria Math" panose="02040503050406030204" pitchFamily="18" charset="0"/>
                              </a:rPr>
                              <m:t>2</m:t>
                            </m:r>
                          </m:sup>
                        </m:sSubSup>
                      </m:e>
                    </m:nary>
                  </m:oMath>
                </a14:m>
                <a:endParaRPr lang="en-US" dirty="0" smtClean="0">
                  <a:latin typeface="Times New Roman" panose="02020603050405020304" pitchFamily="18" charset="0"/>
                  <a:cs typeface="Times New Roman" panose="02020603050405020304" pitchFamily="18" charset="0"/>
                </a:endParaRPr>
              </a:p>
              <a:p>
                <a:pPr marL="228600" lvl="1">
                  <a:spcBef>
                    <a:spcPts val="1000"/>
                  </a:spcBef>
                </a:pPr>
                <a:r>
                  <a:rPr lang="en-US" sz="1800" dirty="0" smtClean="0">
                    <a:latin typeface="Times New Roman" panose="02020603050405020304" pitchFamily="18" charset="0"/>
                    <a:cs typeface="Times New Roman" panose="02020603050405020304" pitchFamily="18" charset="0"/>
                  </a:rPr>
                  <a:t>Elastic Net is a middle ground between Ridge Regression and Lasso Regression.</a:t>
                </a:r>
              </a:p>
              <a:p>
                <a:pPr marL="228600" lvl="1">
                  <a:spcBef>
                    <a:spcPts val="1000"/>
                  </a:spcBef>
                </a:pPr>
                <a:r>
                  <a:rPr lang="en-US" sz="1800" dirty="0" smtClean="0">
                    <a:latin typeface="Times New Roman" panose="02020603050405020304" pitchFamily="18" charset="0"/>
                    <a:cs typeface="Times New Roman" panose="02020603050405020304" pitchFamily="18" charset="0"/>
                  </a:rPr>
                  <a:t>When r = 0 Elastic Net is equivalent to Ridge Regression, and when r = 1, it is equivalent to Lasso Regression. </a:t>
                </a:r>
                <a:endParaRPr lang="en-US" sz="1800" dirty="0" smtClean="0"/>
              </a:p>
              <a:p>
                <a:pPr marL="228600" lvl="1">
                  <a:spcBef>
                    <a:spcPts val="1000"/>
                  </a:spcBef>
                </a:pPr>
                <a:endParaRPr lang="en-US" sz="1800" dirty="0" smtClean="0"/>
              </a:p>
              <a:p>
                <a:pPr marL="228600" lvl="1">
                  <a:spcBef>
                    <a:spcPts val="1000"/>
                  </a:spcBef>
                </a:pPr>
                <a:endParaRPr lang="en-US" sz="1800" dirty="0"/>
              </a:p>
              <a:p>
                <a:pPr marL="228600" lvl="1">
                  <a:spcBef>
                    <a:spcPts val="1000"/>
                  </a:spcBef>
                </a:pPr>
                <a:endParaRPr lang="en-US" sz="1800" dirty="0"/>
              </a:p>
              <a:p>
                <a:pPr marL="228600" lvl="1">
                  <a:spcBef>
                    <a:spcPts val="1000"/>
                  </a:spcBef>
                </a:pPr>
                <a:endParaRPr lang="en-US" sz="1800" dirty="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760" y="1393363"/>
                <a:ext cx="10515600" cy="4351338"/>
              </a:xfrm>
              <a:blipFill>
                <a:blip r:embed="rId2"/>
                <a:stretch>
                  <a:fillRect l="-522" t="-1543" r="-928"/>
                </a:stretch>
              </a:blipFill>
            </p:spPr>
            <p:txBody>
              <a:bodyPr/>
              <a:lstStyle/>
              <a:p>
                <a:r>
                  <a:rPr lang="en-US">
                    <a:noFill/>
                  </a:rPr>
                  <a:t> </a:t>
                </a:r>
              </a:p>
            </p:txBody>
          </p:sp>
        </mc:Fallback>
      </mc:AlternateContent>
    </p:spTree>
    <p:extLst>
      <p:ext uri="{BB962C8B-B14F-4D97-AF65-F5344CB8AC3E}">
        <p14:creationId xmlns:p14="http://schemas.microsoft.com/office/powerpoint/2010/main" val="129051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1775884" y="232834"/>
            <a:ext cx="8712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400" b="1">
                <a:latin typeface="Times New Roman" panose="02020603050405020304" pitchFamily="18" charset="0"/>
                <a:cs typeface="Times New Roman" panose="02020603050405020304" pitchFamily="18" charset="0"/>
              </a:rPr>
              <a:t>Question</a:t>
            </a:r>
            <a:endParaRPr lang="ru-RU" altLang="en-US" sz="2400" b="1">
              <a:latin typeface="Times New Roman" panose="02020603050405020304" pitchFamily="18" charset="0"/>
              <a:cs typeface="Times New Roman" panose="02020603050405020304" pitchFamily="18" charset="0"/>
            </a:endParaRPr>
          </a:p>
          <a:p>
            <a:pPr algn="just">
              <a:spcBef>
                <a:spcPct val="0"/>
              </a:spcBef>
              <a:buFontTx/>
              <a:buNone/>
            </a:pPr>
            <a:r>
              <a:rPr lang="en-US" altLang="en-US" sz="2400">
                <a:latin typeface="Times New Roman" panose="02020603050405020304" pitchFamily="18" charset="0"/>
                <a:cs typeface="Times New Roman" panose="02020603050405020304" pitchFamily="18" charset="0"/>
              </a:rPr>
              <a:t>In which one of the following figures do you think the hypothesis has overfit the training set?</a:t>
            </a:r>
            <a:endParaRPr lang="ru-RU" altLang="en-US" sz="2400">
              <a:latin typeface="Times New Roman" panose="02020603050405020304" pitchFamily="18" charset="0"/>
              <a:cs typeface="Times New Roman" panose="02020603050405020304" pitchFamily="18" charset="0"/>
            </a:endParaRPr>
          </a:p>
        </p:txBody>
      </p:sp>
      <p:pic>
        <p:nvPicPr>
          <p:cNvPr id="39939" name="Picture 2" descr="A blue parabola is plotted. Several red x's are also plotted. The red x's don't lie very close to the blue curve, but the blue curve fits the general trend of the x'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134" y="4364567"/>
            <a:ext cx="2063751" cy="165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3" descr="A blue parabola is plotted. Several red x's are also plotted. The blue curve does not fit the trend of the x's very w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351" y="4241800"/>
            <a:ext cx="2093383" cy="167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4" descr="A blue parabola is plotted. Several red x's are also plotted. The blue curve does not fit the trend of the x's very w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4400" y="1701800"/>
            <a:ext cx="2093384" cy="1678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5" descr="Several red x's are plotted on a grid. A blue high-degree polynomial curve is also plotted. The curve nearly goes through every 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267" y="1701800"/>
            <a:ext cx="2273300" cy="174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41884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A blue parabola is plotted. Several red x's are also plotted. The red x's don't lie very close to the blue curve, but the blue curve fits the general trend of the x'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134" y="4364567"/>
            <a:ext cx="2063751" cy="165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3" descr="A blue parabola is plotted. Several red x's are also plotted. The blue curve does not fit the trend of the x's very w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6218" y="4341285"/>
            <a:ext cx="2093383" cy="168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4" descr="A blue parabola is plotted. Several red x's are also plotted. The blue curve does not fit the trend of the x's very we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251" y="4341285"/>
            <a:ext cx="2093383" cy="168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descr="Several red x's are plotted on a grid. A blue high-degree polynomial curve is also plotted. The curve nearly goes through every 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885" y="1397000"/>
            <a:ext cx="2273300" cy="174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Прямоугольник 3"/>
          <p:cNvSpPr>
            <a:spLocks noChangeArrowheads="1"/>
          </p:cNvSpPr>
          <p:nvPr/>
        </p:nvSpPr>
        <p:spPr bwMode="auto">
          <a:xfrm>
            <a:off x="4512734" y="1701801"/>
            <a:ext cx="583141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000" i="1">
                <a:latin typeface="Times New Roman" panose="02020603050405020304" pitchFamily="18" charset="0"/>
                <a:cs typeface="Times New Roman" panose="02020603050405020304" pitchFamily="18" charset="0"/>
              </a:rPr>
              <a:t>Correct (The hypothesis follows the data points very closely and is highly complicated, indicating that it is overfitting the training set.)</a:t>
            </a:r>
            <a:endParaRPr lang="ru-RU" altLang="en-US" sz="2000" i="1">
              <a:latin typeface="Times New Roman" panose="02020603050405020304" pitchFamily="18" charset="0"/>
              <a:cs typeface="Times New Roman" panose="02020603050405020304" pitchFamily="18" charset="0"/>
            </a:endParaRPr>
          </a:p>
        </p:txBody>
      </p:sp>
      <p:sp>
        <p:nvSpPr>
          <p:cNvPr id="40967" name="Прямоугольник 6"/>
          <p:cNvSpPr>
            <a:spLocks noChangeArrowheads="1"/>
          </p:cNvSpPr>
          <p:nvPr/>
        </p:nvSpPr>
        <p:spPr bwMode="auto">
          <a:xfrm>
            <a:off x="5016082" y="467785"/>
            <a:ext cx="1531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solidFill>
                  <a:srgbClr val="C00000"/>
                </a:solidFill>
                <a:latin typeface="Times New Roman" panose="02020603050405020304" pitchFamily="18" charset="0"/>
                <a:cs typeface="Times New Roman" panose="02020603050405020304" pitchFamily="18" charset="0"/>
              </a:rPr>
              <a:t>Answer</a:t>
            </a:r>
          </a:p>
        </p:txBody>
      </p:sp>
    </p:spTree>
    <p:extLst>
      <p:ext uri="{BB962C8B-B14F-4D97-AF65-F5344CB8AC3E}">
        <p14:creationId xmlns:p14="http://schemas.microsoft.com/office/powerpoint/2010/main" val="53190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ChangeArrowheads="1"/>
          </p:cNvSpPr>
          <p:nvPr/>
        </p:nvSpPr>
        <p:spPr bwMode="auto">
          <a:xfrm>
            <a:off x="1972961" y="260351"/>
            <a:ext cx="15616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800" b="1">
                <a:latin typeface="Times New Roman" panose="02020603050405020304" pitchFamily="18" charset="0"/>
                <a:cs typeface="Times New Roman" panose="02020603050405020304" pitchFamily="18" charset="0"/>
              </a:rPr>
              <a:t>Question</a:t>
            </a:r>
            <a:endParaRPr lang="ru-RU" altLang="en-US" sz="2800" b="1">
              <a:latin typeface="Times New Roman" panose="02020603050405020304" pitchFamily="18" charset="0"/>
              <a:cs typeface="Times New Roman" panose="02020603050405020304" pitchFamily="18" charset="0"/>
            </a:endParaRPr>
          </a:p>
        </p:txBody>
      </p:sp>
      <p:sp>
        <p:nvSpPr>
          <p:cNvPr id="41987" name="Rectangle 2"/>
          <p:cNvSpPr>
            <a:spLocks noChangeArrowheads="1"/>
          </p:cNvSpPr>
          <p:nvPr/>
        </p:nvSpPr>
        <p:spPr bwMode="auto">
          <a:xfrm>
            <a:off x="1725084" y="764118"/>
            <a:ext cx="8763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altLang="en-US" sz="2800">
                <a:latin typeface="Times New Roman" panose="02020603050405020304" pitchFamily="18" charset="0"/>
                <a:cs typeface="Times New Roman" panose="02020603050405020304" pitchFamily="18" charset="0"/>
              </a:rPr>
              <a:t>In which one of the following figures do you think the hypothesis has underfit the training set?</a:t>
            </a:r>
            <a:endParaRPr lang="ru-RU" altLang="en-US" sz="2800">
              <a:latin typeface="Times New Roman" panose="02020603050405020304" pitchFamily="18" charset="0"/>
              <a:cs typeface="Times New Roman" panose="02020603050405020304" pitchFamily="18" charset="0"/>
            </a:endParaRPr>
          </a:p>
        </p:txBody>
      </p:sp>
      <p:pic>
        <p:nvPicPr>
          <p:cNvPr id="41988" name="Picture 2" descr="A blue parabola is plotted. Several red x's are also plotted. The blue curve does not fit the trend of the x's very w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451" y="1765300"/>
            <a:ext cx="2512483" cy="2015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descr="Several red x's are plotted on a grid. A blue high-degree polynomial curve is also plotted. The curve nearly goes through every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917" y="4861985"/>
            <a:ext cx="2529416"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4" descr="A blue parabola is plotted. Several red x's are also plotted. The red x's don't lie very close to the blue curve, but the blue curve fits the general trend of the x'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0" y="4690534"/>
            <a:ext cx="2423584"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5" descr="A blue line is plotted. Several red x's are also plotted. The red x's don't lie very close to the blue curve, but the blue curve fits the general trend of the x'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750485"/>
            <a:ext cx="23876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74992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A blue parabola is plotted. Several red x's are also plotted. The blue curve does not fit the trend of the x's very w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884" y="1339851"/>
            <a:ext cx="2512483" cy="2017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1"/>
          <p:cNvSpPr>
            <a:spLocks noChangeArrowheads="1"/>
          </p:cNvSpPr>
          <p:nvPr/>
        </p:nvSpPr>
        <p:spPr bwMode="auto">
          <a:xfrm>
            <a:off x="4728633" y="1570567"/>
            <a:ext cx="575945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az-Latn-AZ" altLang="en-US" sz="2400" i="1">
                <a:latin typeface="Times New Roman" panose="02020603050405020304" pitchFamily="18" charset="0"/>
                <a:cs typeface="Times New Roman" panose="02020603050405020304" pitchFamily="18" charset="0"/>
              </a:rPr>
              <a:t>Correct</a:t>
            </a:r>
          </a:p>
          <a:p>
            <a:pPr algn="just">
              <a:spcBef>
                <a:spcPct val="0"/>
              </a:spcBef>
              <a:buFontTx/>
              <a:buNone/>
            </a:pPr>
            <a:r>
              <a:rPr lang="en-US" altLang="en-US" sz="2400" i="1">
                <a:latin typeface="Times New Roman" panose="02020603050405020304" pitchFamily="18" charset="0"/>
                <a:cs typeface="Times New Roman" panose="02020603050405020304" pitchFamily="18" charset="0"/>
              </a:rPr>
              <a:t>The hypothesis does not predict many data points well, and is thus underfitting the training set.</a:t>
            </a:r>
            <a:endParaRPr lang="ru-RU" altLang="en-US" sz="2400" i="1">
              <a:latin typeface="Times New Roman" panose="02020603050405020304" pitchFamily="18" charset="0"/>
              <a:cs typeface="Times New Roman" panose="02020603050405020304" pitchFamily="18" charset="0"/>
            </a:endParaRPr>
          </a:p>
        </p:txBody>
      </p:sp>
      <p:pic>
        <p:nvPicPr>
          <p:cNvPr id="43012" name="Picture 3" descr="Several red x's are plotted on a grid. A blue high-degree polynomial curve is also plotted. The curve nearly goes through every 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4351" y="4436534"/>
            <a:ext cx="2529416" cy="194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4" descr="A blue parabola is plotted. Several red x's are also plotted. The red x's don't lie very close to the blue curve, but the blue curve fits the general trend of the x'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9933" y="4436534"/>
            <a:ext cx="2421467" cy="194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5" descr="A blue line is plotted. Several red x's are also plotted. The red x's don't lie very close to the blue curve, but the blue curve fits the general trend of the x'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28517" y="4436534"/>
            <a:ext cx="2387600" cy="1945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Прямоугольник 7"/>
          <p:cNvSpPr>
            <a:spLocks noChangeArrowheads="1"/>
          </p:cNvSpPr>
          <p:nvPr/>
        </p:nvSpPr>
        <p:spPr bwMode="auto">
          <a:xfrm>
            <a:off x="5016082" y="395818"/>
            <a:ext cx="1531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b="1">
                <a:solidFill>
                  <a:srgbClr val="C00000"/>
                </a:solidFill>
                <a:latin typeface="Times New Roman" panose="02020603050405020304" pitchFamily="18" charset="0"/>
                <a:cs typeface="Times New Roman" panose="02020603050405020304" pitchFamily="18" charset="0"/>
              </a:rPr>
              <a:t>Answer</a:t>
            </a:r>
          </a:p>
        </p:txBody>
      </p:sp>
    </p:spTree>
    <p:extLst>
      <p:ext uri="{BB962C8B-B14F-4D97-AF65-F5344CB8AC3E}">
        <p14:creationId xmlns:p14="http://schemas.microsoft.com/office/powerpoint/2010/main" val="2404770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4034" name="Title 1"/>
              <p:cNvSpPr>
                <a:spLocks noGrp="1"/>
              </p:cNvSpPr>
              <p:nvPr>
                <p:ph type="title"/>
              </p:nvPr>
            </p:nvSpPr>
            <p:spPr>
              <a:xfrm>
                <a:off x="838200" y="365125"/>
                <a:ext cx="10515600" cy="1751542"/>
              </a:xfrm>
            </p:spPr>
            <p:txBody>
              <a:bodyPr>
                <a:normAutofit/>
              </a:bodyPr>
              <a:lstStyle/>
              <a:p>
                <a:r>
                  <a:rPr lang="en-US" altLang="en-US" sz="2400" b="1" dirty="0" smtClean="0"/>
                  <a:t>Question:</a:t>
                </a:r>
                <a:r>
                  <a:rPr lang="en-US" altLang="en-US" sz="2400" dirty="0" smtClean="0"/>
                  <a:t/>
                </a:r>
                <a:br>
                  <a:rPr lang="en-US" altLang="en-US" sz="2400" dirty="0" smtClean="0"/>
                </a:br>
                <a:r>
                  <a:rPr lang="en-US" altLang="en-US" sz="2400" dirty="0" smtClean="0"/>
                  <a:t> Suppose you run logistic regression twice, once with </a:t>
                </a:r>
                <a14:m>
                  <m:oMath xmlns:m="http://schemas.openxmlformats.org/officeDocument/2006/math">
                    <m:r>
                      <a:rPr lang="en-US" sz="2400" i="1">
                        <a:latin typeface="Cambria Math" panose="02040503050406030204" pitchFamily="18" charset="0"/>
                        <a:sym typeface="Symbol" panose="05050102010706020507" pitchFamily="18" charset="2"/>
                      </a:rPr>
                      <m:t></m:t>
                    </m:r>
                  </m:oMath>
                </a14:m>
                <a:r>
                  <a:rPr lang="en-US" altLang="en-US" sz="2400" dirty="0" smtClean="0"/>
                  <a:t>=0. and once </a:t>
                </a:r>
                <a14:m>
                  <m:oMath xmlns:m="http://schemas.openxmlformats.org/officeDocument/2006/math">
                    <m:r>
                      <a:rPr lang="en-US" sz="2400" i="1">
                        <a:latin typeface="Cambria Math" panose="02040503050406030204" pitchFamily="18" charset="0"/>
                        <a:sym typeface="Symbol" panose="05050102010706020507" pitchFamily="18" charset="2"/>
                      </a:rPr>
                      <m:t></m:t>
                    </m:r>
                  </m:oMath>
                </a14:m>
                <a:r>
                  <a:rPr lang="en-US" altLang="en-US" sz="2400" dirty="0" smtClean="0"/>
                  <a:t>=1. One of the times, you got parameters w=[25; 41], and the other time you got w=[2; 1]. However, you forgot which value of </a:t>
                </a:r>
                <a14:m>
                  <m:oMath xmlns:m="http://schemas.openxmlformats.org/officeDocument/2006/math">
                    <m:r>
                      <a:rPr lang="en-US" sz="2400" i="1">
                        <a:latin typeface="Cambria Math" panose="02040503050406030204" pitchFamily="18" charset="0"/>
                        <a:sym typeface="Symbol" panose="05050102010706020507" pitchFamily="18" charset="2"/>
                      </a:rPr>
                      <m:t></m:t>
                    </m:r>
                  </m:oMath>
                </a14:m>
                <a:r>
                  <a:rPr lang="en-US" altLang="en-US" sz="2400" dirty="0" smtClean="0"/>
                  <a:t> corresponds to which value of w. Which one do you think corresponds to </a:t>
                </a:r>
                <a14:m>
                  <m:oMath xmlns:m="http://schemas.openxmlformats.org/officeDocument/2006/math">
                    <m:r>
                      <a:rPr lang="en-US" sz="2400" i="1">
                        <a:latin typeface="Cambria Math" panose="02040503050406030204" pitchFamily="18" charset="0"/>
                        <a:sym typeface="Symbol" panose="05050102010706020507" pitchFamily="18" charset="2"/>
                      </a:rPr>
                      <m:t></m:t>
                    </m:r>
                  </m:oMath>
                </a14:m>
                <a:r>
                  <a:rPr lang="en-US" altLang="en-US" sz="2400" dirty="0" smtClean="0"/>
                  <a:t>=1? </a:t>
                </a:r>
              </a:p>
            </p:txBody>
          </p:sp>
        </mc:Choice>
        <mc:Fallback xmlns="">
          <p:sp>
            <p:nvSpPr>
              <p:cNvPr id="44034" name="Title 1"/>
              <p:cNvSpPr>
                <a:spLocks noGrp="1" noRot="1" noChangeAspect="1" noMove="1" noResize="1" noEditPoints="1" noAdjustHandles="1" noChangeArrowheads="1" noChangeShapeType="1" noTextEdit="1"/>
              </p:cNvSpPr>
              <p:nvPr>
                <p:ph type="title"/>
              </p:nvPr>
            </p:nvSpPr>
            <p:spPr>
              <a:xfrm>
                <a:off x="838200" y="365125"/>
                <a:ext cx="10515600" cy="1751542"/>
              </a:xfrm>
              <a:blipFill>
                <a:blip r:embed="rId2"/>
                <a:stretch>
                  <a:fillRect l="-928" t="-4530" r="-580" b="-7666"/>
                </a:stretch>
              </a:blipFill>
            </p:spPr>
            <p:txBody>
              <a:bodyPr/>
              <a:lstStyle/>
              <a:p>
                <a:r>
                  <a:rPr lang="en-US">
                    <a:noFill/>
                  </a:rPr>
                  <a:t> </a:t>
                </a:r>
              </a:p>
            </p:txBody>
          </p:sp>
        </mc:Fallback>
      </mc:AlternateContent>
      <p:sp>
        <p:nvSpPr>
          <p:cNvPr id="2" name="Content Placeholder 1"/>
          <p:cNvSpPr>
            <a:spLocks noGrp="1"/>
          </p:cNvSpPr>
          <p:nvPr>
            <p:ph idx="1"/>
          </p:nvPr>
        </p:nvSpPr>
        <p:spPr>
          <a:xfrm>
            <a:off x="838200" y="1825625"/>
            <a:ext cx="10515600" cy="2077508"/>
          </a:xfrm>
        </p:spPr>
        <p:txBody>
          <a:bodyPr/>
          <a:lstStyle/>
          <a:p>
            <a:endParaRPr lang="en-US" dirty="0" smtClean="0"/>
          </a:p>
          <a:p>
            <a:r>
              <a:rPr lang="en-US" sz="2400" dirty="0" smtClean="0"/>
              <a:t>A) w=[25; 41]</a:t>
            </a:r>
          </a:p>
          <a:p>
            <a:pPr marL="0" indent="0">
              <a:buNone/>
            </a:pPr>
            <a:endParaRPr lang="en-US" sz="2400" dirty="0" smtClean="0"/>
          </a:p>
          <a:p>
            <a:r>
              <a:rPr lang="en-US" sz="2400" dirty="0" smtClean="0"/>
              <a:t>B) w=[2 ;1]</a:t>
            </a:r>
            <a:endParaRPr lang="en-US" sz="2400" dirty="0"/>
          </a:p>
        </p:txBody>
      </p:sp>
      <mc:AlternateContent xmlns:mc="http://schemas.openxmlformats.org/markup-compatibility/2006" xmlns:a14="http://schemas.microsoft.com/office/drawing/2010/main">
        <mc:Choice Requires="a14">
          <p:sp>
            <p:nvSpPr>
              <p:cNvPr id="3" name="Rectangle 2"/>
              <p:cNvSpPr/>
              <p:nvPr/>
            </p:nvSpPr>
            <p:spPr>
              <a:xfrm>
                <a:off x="3352800" y="3156106"/>
                <a:ext cx="8001000" cy="646331"/>
              </a:xfrm>
              <a:prstGeom prst="rect">
                <a:avLst/>
              </a:prstGeom>
            </p:spPr>
            <p:txBody>
              <a:bodyPr wrap="square">
                <a:spAutoFit/>
              </a:bodyPr>
              <a:lstStyle/>
              <a:p>
                <a:r>
                  <a:rPr lang="en-US" altLang="en-US" dirty="0"/>
                  <a:t>When </a:t>
                </a:r>
                <a14:m>
                  <m:oMath xmlns:m="http://schemas.openxmlformats.org/officeDocument/2006/math">
                    <m:r>
                      <a:rPr lang="en-US" i="1">
                        <a:latin typeface="Cambria Math" panose="02040503050406030204" pitchFamily="18" charset="0"/>
                        <a:sym typeface="Symbol" panose="05050102010706020507" pitchFamily="18" charset="2"/>
                      </a:rPr>
                      <m:t></m:t>
                    </m:r>
                  </m:oMath>
                </a14:m>
                <a:r>
                  <a:rPr lang="en-US" dirty="0"/>
                  <a:t> is set to 1, we use regularization to penalize large  </a:t>
                </a:r>
                <a:r>
                  <a:rPr lang="en-US" dirty="0" smtClean="0"/>
                  <a:t>values </a:t>
                </a:r>
                <a:r>
                  <a:rPr lang="en-US" dirty="0"/>
                  <a:t>of w. Thus, the parameters, w, obtained will in general have smaller </a:t>
                </a:r>
                <a:r>
                  <a:rPr lang="en-US" dirty="0" smtClean="0"/>
                  <a:t>values.</a:t>
                </a:r>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3352800" y="3156106"/>
                <a:ext cx="8001000" cy="646331"/>
              </a:xfrm>
              <a:prstGeom prst="rect">
                <a:avLst/>
              </a:prstGeom>
              <a:blipFill>
                <a:blip r:embed="rId3"/>
                <a:stretch>
                  <a:fillRect l="-609"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70821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dirty="0" smtClean="0"/>
              <a:t>Reading material.</a:t>
            </a:r>
            <a:endParaRPr lang="en-US" dirty="0"/>
          </a:p>
        </p:txBody>
      </p:sp>
      <p:sp>
        <p:nvSpPr>
          <p:cNvPr id="3" name="Content Placeholder 2"/>
          <p:cNvSpPr>
            <a:spLocks noGrp="1"/>
          </p:cNvSpPr>
          <p:nvPr>
            <p:ph idx="1"/>
          </p:nvPr>
        </p:nvSpPr>
        <p:spPr/>
        <p:txBody>
          <a:bodyPr/>
          <a:lstStyle/>
          <a:p>
            <a:r>
              <a:rPr lang="az-Latn-AZ" dirty="0" smtClean="0"/>
              <a:t>Aurelien Geron</a:t>
            </a:r>
            <a:r>
              <a:rPr lang="en-US" dirty="0"/>
              <a:t>.</a:t>
            </a:r>
            <a:r>
              <a:rPr lang="az-Latn-AZ" dirty="0" smtClean="0"/>
              <a:t> Hands-On Machine Learning üith Scikit-Learn and TensorFlo</a:t>
            </a:r>
            <a:r>
              <a:rPr lang="en-US" dirty="0" smtClean="0"/>
              <a:t>w. </a:t>
            </a:r>
            <a:endParaRPr lang="en-US" dirty="0"/>
          </a:p>
          <a:p>
            <a:pPr lvl="1"/>
            <a:r>
              <a:rPr lang="en-US" dirty="0" smtClean="0"/>
              <a:t>Chapter 4. Training Models.</a:t>
            </a:r>
            <a:endParaRPr lang="az-Latn-AZ" dirty="0" smtClean="0"/>
          </a:p>
        </p:txBody>
      </p:sp>
    </p:spTree>
    <p:extLst>
      <p:ext uri="{BB962C8B-B14F-4D97-AF65-F5344CB8AC3E}">
        <p14:creationId xmlns:p14="http://schemas.microsoft.com/office/powerpoint/2010/main" val="1190214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Underfitting</a:t>
            </a:r>
            <a:r>
              <a:rPr lang="en-US" b="1" dirty="0"/>
              <a:t> vs. </a:t>
            </a:r>
            <a:r>
              <a:rPr lang="en-US" b="1" dirty="0" smtClean="0"/>
              <a:t>Overfitting (Linear Regression)</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_images/plot_underfitting_overfitting_00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1825625"/>
            <a:ext cx="13439775"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50729" y="6311900"/>
            <a:ext cx="10004855" cy="369332"/>
          </a:xfrm>
          <a:prstGeom prst="rect">
            <a:avLst/>
          </a:prstGeom>
        </p:spPr>
        <p:txBody>
          <a:bodyPr wrap="none">
            <a:spAutoFit/>
          </a:bodyPr>
          <a:lstStyle/>
          <a:p>
            <a:r>
              <a:rPr lang="en-US" b="1" i="0" dirty="0" smtClean="0">
                <a:solidFill>
                  <a:srgbClr val="1D1F22"/>
                </a:solidFill>
                <a:effectLst/>
                <a:latin typeface="Helvetica" panose="020B0604020202020204" pitchFamily="34" charset="0"/>
              </a:rPr>
              <a:t>Python source code : </a:t>
            </a:r>
            <a:r>
              <a:rPr lang="en-US" dirty="0" smtClean="0">
                <a:hlinkClick r:id="rId3"/>
              </a:rPr>
              <a:t>https://scikit-learn.org/0.15/auto_examples/plot_underfitting_overfitting.html</a:t>
            </a:r>
            <a:endParaRPr lang="en-US" dirty="0"/>
          </a:p>
        </p:txBody>
      </p:sp>
      <mc:AlternateContent xmlns:mc="http://schemas.openxmlformats.org/markup-compatibility/2006" xmlns:a14="http://schemas.microsoft.com/office/drawing/2010/main">
        <mc:Choice Requires="a14">
          <p:sp>
            <p:nvSpPr>
              <p:cNvPr id="5" name="Rectangle 4"/>
              <p:cNvSpPr/>
              <p:nvPr/>
            </p:nvSpPr>
            <p:spPr>
              <a:xfrm>
                <a:off x="1067787" y="5659580"/>
                <a:ext cx="1869230"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𝑤</m:t>
                          </m:r>
                        </m:sub>
                      </m:sSub>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sub>
                      </m:sSub>
                      <m:r>
                        <a:rPr lang="en-US" sz="1600" i="1">
                          <a:latin typeface="Cambria Math" panose="02040503050406030204" pitchFamily="18" charset="0"/>
                        </a:rPr>
                        <m:t>𝑥</m:t>
                      </m:r>
                    </m:oMath>
                  </m:oMathPara>
                </a14:m>
                <a:endParaRPr lang="en-US" sz="1600" dirty="0"/>
              </a:p>
            </p:txBody>
          </p:sp>
        </mc:Choice>
        <mc:Fallback xmlns="">
          <p:sp>
            <p:nvSpPr>
              <p:cNvPr id="5" name="Rectangle 4"/>
              <p:cNvSpPr>
                <a:spLocks noRot="1" noChangeAspect="1" noMove="1" noResize="1" noEditPoints="1" noAdjustHandles="1" noChangeArrowheads="1" noChangeShapeType="1" noTextEdit="1"/>
              </p:cNvSpPr>
              <p:nvPr/>
            </p:nvSpPr>
            <p:spPr>
              <a:xfrm>
                <a:off x="1067787" y="5659580"/>
                <a:ext cx="1869230"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689719" y="5662755"/>
                <a:ext cx="3965894" cy="338554"/>
              </a:xfrm>
              <a:prstGeom prst="rect">
                <a:avLst/>
              </a:prstGeom>
            </p:spPr>
            <p:txBody>
              <a:bodyPr wrap="none">
                <a:spAutoFit/>
              </a:bodyPr>
              <a:lstStyle/>
              <a:p>
                <a:pPr>
                  <a:spcBef>
                    <a:spcPct val="0"/>
                  </a:spcBef>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𝑤</m:t>
                          </m:r>
                        </m:sub>
                      </m:sSub>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sub>
                      </m:sSub>
                      <m:r>
                        <a:rPr lang="en-US" sz="1600" b="0" i="1" smtClean="0">
                          <a:latin typeface="Cambria Math" panose="02040503050406030204" pitchFamily="18" charset="0"/>
                        </a:rPr>
                        <m:t>𝑥</m:t>
                      </m:r>
                      <m:r>
                        <a:rPr lang="en-US" sz="160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2</m:t>
                              </m:r>
                            </m:sub>
                          </m:sSub>
                          <m:r>
                            <a:rPr lang="en-US" sz="1600" i="1">
                              <a:latin typeface="Cambria Math" panose="02040503050406030204" pitchFamily="18" charset="0"/>
                            </a:rPr>
                            <m:t>𝑥</m:t>
                          </m:r>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3</m:t>
                              </m:r>
                            </m:sub>
                          </m:sSub>
                          <m:r>
                            <a:rPr lang="en-US" sz="1600" i="1">
                              <a:latin typeface="Cambria Math" panose="02040503050406030204" pitchFamily="18" charset="0"/>
                            </a:rPr>
                            <m:t>𝑥</m:t>
                          </m:r>
                        </m:e>
                        <m:sup>
                          <m:r>
                            <a:rPr lang="en-US" sz="1600" b="0" i="1" smtClean="0">
                              <a:latin typeface="Cambria Math" panose="02040503050406030204" pitchFamily="18" charset="0"/>
                            </a:rPr>
                            <m:t>3</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4</m:t>
                              </m:r>
                            </m:sub>
                          </m:sSub>
                          <m:r>
                            <a:rPr lang="en-US" sz="1600" i="1">
                              <a:latin typeface="Cambria Math" panose="02040503050406030204" pitchFamily="18" charset="0"/>
                            </a:rPr>
                            <m:t>𝑥</m:t>
                          </m:r>
                        </m:e>
                        <m:sup>
                          <m:r>
                            <a:rPr lang="en-US" sz="1600" b="0" i="1" smtClean="0">
                              <a:latin typeface="Cambria Math" panose="02040503050406030204" pitchFamily="18" charset="0"/>
                            </a:rPr>
                            <m:t>4</m:t>
                          </m:r>
                        </m:sup>
                      </m:sSup>
                    </m:oMath>
                  </m:oMathPara>
                </a14:m>
                <a:endParaRPr lang="en-US" altLang="ru-RU" sz="1600" dirty="0"/>
              </a:p>
            </p:txBody>
          </p:sp>
        </mc:Choice>
        <mc:Fallback xmlns="">
          <p:sp>
            <p:nvSpPr>
              <p:cNvPr id="8" name="Rectangle 7"/>
              <p:cNvSpPr>
                <a:spLocks noRot="1" noChangeAspect="1" noMove="1" noResize="1" noEditPoints="1" noAdjustHandles="1" noChangeArrowheads="1" noChangeShapeType="1" noTextEdit="1"/>
              </p:cNvSpPr>
              <p:nvPr/>
            </p:nvSpPr>
            <p:spPr>
              <a:xfrm>
                <a:off x="3689719" y="5662755"/>
                <a:ext cx="3965894"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8078947" y="5601285"/>
                <a:ext cx="3845155" cy="341376"/>
              </a:xfrm>
              <a:prstGeom prst="rect">
                <a:avLst/>
              </a:prstGeom>
            </p:spPr>
            <p:txBody>
              <a:bodyPr wrap="none">
                <a:spAutoFit/>
              </a:bodyPr>
              <a:lstStyle/>
              <a:p>
                <a:pPr>
                  <a:spcBef>
                    <a:spcPct val="0"/>
                  </a:spcBef>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𝑤</m:t>
                          </m:r>
                        </m:sub>
                      </m:sSub>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sub>
                      </m:sSub>
                      <m:r>
                        <a:rPr lang="en-US" sz="1600" b="0" i="1" smtClean="0">
                          <a:latin typeface="Cambria Math" panose="02040503050406030204" pitchFamily="18" charset="0"/>
                        </a:rPr>
                        <m:t>𝑥</m:t>
                      </m:r>
                      <m:r>
                        <a:rPr lang="en-US" sz="160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2</m:t>
                              </m:r>
                            </m:sub>
                          </m:sSub>
                          <m:r>
                            <a:rPr lang="en-US" sz="1600" i="1">
                              <a:latin typeface="Cambria Math" panose="02040503050406030204" pitchFamily="18" charset="0"/>
                            </a:rPr>
                            <m:t>𝑥</m:t>
                          </m:r>
                        </m:e>
                        <m:sup>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15</m:t>
                              </m:r>
                            </m:sub>
                          </m:sSub>
                          <m:r>
                            <a:rPr lang="en-US" sz="1600" i="1">
                              <a:latin typeface="Cambria Math" panose="02040503050406030204" pitchFamily="18" charset="0"/>
                            </a:rPr>
                            <m:t>𝑥</m:t>
                          </m:r>
                        </m:e>
                        <m:sup>
                          <m:r>
                            <a:rPr lang="en-US" sz="1600" b="0" i="1" smtClean="0">
                              <a:latin typeface="Cambria Math" panose="02040503050406030204" pitchFamily="18" charset="0"/>
                            </a:rPr>
                            <m:t>15</m:t>
                          </m:r>
                        </m:sup>
                      </m:sSup>
                    </m:oMath>
                  </m:oMathPara>
                </a14:m>
                <a:endParaRPr lang="en-US" altLang="ru-RU" sz="1600" dirty="0"/>
              </a:p>
            </p:txBody>
          </p:sp>
        </mc:Choice>
        <mc:Fallback xmlns="">
          <p:sp>
            <p:nvSpPr>
              <p:cNvPr id="10" name="Rectangle 9"/>
              <p:cNvSpPr>
                <a:spLocks noRot="1" noChangeAspect="1" noMove="1" noResize="1" noEditPoints="1" noAdjustHandles="1" noChangeArrowheads="1" noChangeShapeType="1" noTextEdit="1"/>
              </p:cNvSpPr>
              <p:nvPr/>
            </p:nvSpPr>
            <p:spPr>
              <a:xfrm>
                <a:off x="8078947" y="5601285"/>
                <a:ext cx="3845155" cy="34137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78965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Generalization, </a:t>
            </a:r>
            <a:r>
              <a:rPr lang="en-US" dirty="0" smtClean="0"/>
              <a:t>Overfitting, </a:t>
            </a:r>
            <a:r>
              <a:rPr lang="en-US" dirty="0" err="1" smtClean="0"/>
              <a:t>Underfitting</a:t>
            </a:r>
            <a:r>
              <a:rPr lang="en-US" dirty="0"/>
              <a:t>.</a:t>
            </a:r>
          </a:p>
        </p:txBody>
      </p:sp>
      <p:sp>
        <p:nvSpPr>
          <p:cNvPr id="3" name="Content Placeholder 2"/>
          <p:cNvSpPr>
            <a:spLocks noGrp="1"/>
          </p:cNvSpPr>
          <p:nvPr>
            <p:ph idx="1"/>
          </p:nvPr>
        </p:nvSpPr>
        <p:spPr/>
        <p:txBody>
          <a:bodyPr>
            <a:normAutofit lnSpcReduction="10000"/>
          </a:bodyPr>
          <a:lstStyle/>
          <a:p>
            <a:r>
              <a:rPr lang="en-US" b="1" i="1" dirty="0"/>
              <a:t>Generalization</a:t>
            </a:r>
            <a:r>
              <a:rPr lang="en-US" i="1" dirty="0"/>
              <a:t> is the model’s ability to give sensible outputs to sets of input that it has never seen before</a:t>
            </a:r>
            <a:r>
              <a:rPr lang="en-US" i="1" dirty="0" smtClean="0"/>
              <a:t>.</a:t>
            </a:r>
          </a:p>
          <a:p>
            <a:endParaRPr lang="en-US" i="1" dirty="0"/>
          </a:p>
          <a:p>
            <a:r>
              <a:rPr lang="en-US" b="1" i="1" dirty="0"/>
              <a:t>Overfitting</a:t>
            </a:r>
            <a:r>
              <a:rPr lang="en-US" dirty="0"/>
              <a:t> is the case where the overall cost is really small, but the generalization of the model is unreliable. This is due to the model learning “too much” from the training data set</a:t>
            </a:r>
            <a:r>
              <a:rPr lang="en-US" dirty="0" smtClean="0"/>
              <a:t>.</a:t>
            </a:r>
          </a:p>
          <a:p>
            <a:endParaRPr lang="en-US" dirty="0"/>
          </a:p>
          <a:p>
            <a:r>
              <a:rPr lang="en-US" b="1" i="1" dirty="0" err="1"/>
              <a:t>Underfitting</a:t>
            </a:r>
            <a:r>
              <a:rPr lang="en-US" b="1" i="1" dirty="0"/>
              <a:t> </a:t>
            </a:r>
            <a:r>
              <a:rPr lang="en-US" dirty="0"/>
              <a:t>is the case where the model has “ not learned enough” from the training data, resulting in low generalization and unreliable predictions.</a:t>
            </a:r>
          </a:p>
        </p:txBody>
      </p:sp>
      <p:sp>
        <p:nvSpPr>
          <p:cNvPr id="4" name="Rectangle 3"/>
          <p:cNvSpPr/>
          <p:nvPr/>
        </p:nvSpPr>
        <p:spPr>
          <a:xfrm>
            <a:off x="592667" y="6325130"/>
            <a:ext cx="10761133" cy="276999"/>
          </a:xfrm>
          <a:prstGeom prst="rect">
            <a:avLst/>
          </a:prstGeom>
        </p:spPr>
        <p:txBody>
          <a:bodyPr wrap="square">
            <a:spAutoFit/>
          </a:bodyPr>
          <a:lstStyle/>
          <a:p>
            <a:r>
              <a:rPr lang="en-US" sz="1200" dirty="0">
                <a:hlinkClick r:id="rId2"/>
              </a:rPr>
              <a:t>https://towardsdatascience.com/what-are-overfitting-and-underfitting-in-machine-learning-a96b30864690</a:t>
            </a:r>
            <a:endParaRPr lang="en-US" sz="1200" dirty="0"/>
          </a:p>
        </p:txBody>
      </p:sp>
    </p:spTree>
    <p:extLst>
      <p:ext uri="{BB962C8B-B14F-4D97-AF65-F5344CB8AC3E}">
        <p14:creationId xmlns:p14="http://schemas.microsoft.com/office/powerpoint/2010/main" val="388522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txBox="1">
            <a:spLocks noChangeArrowheads="1"/>
          </p:cNvSpPr>
          <p:nvPr/>
        </p:nvSpPr>
        <p:spPr bwMode="auto">
          <a:xfrm>
            <a:off x="508000" y="381001"/>
            <a:ext cx="8534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a:t>Example: Logistic regression</a:t>
            </a:r>
          </a:p>
        </p:txBody>
      </p:sp>
      <p:grpSp>
        <p:nvGrpSpPr>
          <p:cNvPr id="13320" name="Group 4"/>
          <p:cNvGrpSpPr>
            <a:grpSpLocks/>
          </p:cNvGrpSpPr>
          <p:nvPr/>
        </p:nvGrpSpPr>
        <p:grpSpPr bwMode="auto">
          <a:xfrm>
            <a:off x="408518" y="1051984"/>
            <a:ext cx="3390900" cy="3019332"/>
            <a:chOff x="306551" y="789242"/>
            <a:chExt cx="2542756" cy="2264312"/>
          </a:xfrm>
        </p:grpSpPr>
        <p:grpSp>
          <p:nvGrpSpPr>
            <p:cNvPr id="13402" name="Group 14"/>
            <p:cNvGrpSpPr>
              <a:grpSpLocks/>
            </p:cNvGrpSpPr>
            <p:nvPr/>
          </p:nvGrpSpPr>
          <p:grpSpPr bwMode="auto">
            <a:xfrm>
              <a:off x="306551" y="876547"/>
              <a:ext cx="2485615" cy="2177007"/>
              <a:chOff x="306551" y="747561"/>
              <a:chExt cx="2485615" cy="2177007"/>
            </a:xfrm>
          </p:grpSpPr>
          <p:sp>
            <p:nvSpPr>
              <p:cNvPr id="35" name="Oval 34">
                <a:extLst>
                  <a:ext uri="{FF2B5EF4-FFF2-40B4-BE49-F238E27FC236}">
                    <a16:creationId xmlns:a16="http://schemas.microsoft.com/office/drawing/2014/main" id="{D625B36B-C602-4E84-85A6-7E654E205608}"/>
                  </a:ext>
                </a:extLst>
              </p:cNvPr>
              <p:cNvSpPr/>
              <p:nvPr/>
            </p:nvSpPr>
            <p:spPr>
              <a:xfrm>
                <a:off x="1204928" y="1220597"/>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6" name="Oval 35">
                <a:extLst>
                  <a:ext uri="{FF2B5EF4-FFF2-40B4-BE49-F238E27FC236}">
                    <a16:creationId xmlns:a16="http://schemas.microsoft.com/office/drawing/2014/main" id="{FD1CFA71-35F7-471F-9750-0880CC5D6231}"/>
                  </a:ext>
                </a:extLst>
              </p:cNvPr>
              <p:cNvSpPr/>
              <p:nvPr/>
            </p:nvSpPr>
            <p:spPr>
              <a:xfrm>
                <a:off x="1750938" y="947569"/>
                <a:ext cx="169834"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7" name="Oval 36">
                <a:extLst>
                  <a:ext uri="{FF2B5EF4-FFF2-40B4-BE49-F238E27FC236}">
                    <a16:creationId xmlns:a16="http://schemas.microsoft.com/office/drawing/2014/main" id="{EE61C3CC-1140-468C-93A8-A6E42A94694B}"/>
                  </a:ext>
                </a:extLst>
              </p:cNvPr>
              <p:cNvSpPr/>
              <p:nvPr/>
            </p:nvSpPr>
            <p:spPr>
              <a:xfrm>
                <a:off x="1360477" y="1523785"/>
                <a:ext cx="169834"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8" name="Oval 37">
                <a:extLst>
                  <a:ext uri="{FF2B5EF4-FFF2-40B4-BE49-F238E27FC236}">
                    <a16:creationId xmlns:a16="http://schemas.microsoft.com/office/drawing/2014/main" id="{B14F5EFC-2ABF-4E56-ABAF-496EE0B35CB8}"/>
                  </a:ext>
                </a:extLst>
              </p:cNvPr>
              <p:cNvSpPr/>
              <p:nvPr/>
            </p:nvSpPr>
            <p:spPr>
              <a:xfrm>
                <a:off x="1530311" y="774547"/>
                <a:ext cx="169835"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9" name="Cross 38">
                <a:extLst>
                  <a:ext uri="{FF2B5EF4-FFF2-40B4-BE49-F238E27FC236}">
                    <a16:creationId xmlns:a16="http://schemas.microsoft.com/office/drawing/2014/main" id="{9961114A-FA1A-4DD8-AB85-074E98EF8B5D}"/>
                  </a:ext>
                </a:extLst>
              </p:cNvPr>
              <p:cNvSpPr/>
              <p:nvPr/>
            </p:nvSpPr>
            <p:spPr>
              <a:xfrm rot="2734294">
                <a:off x="1032703" y="2223030"/>
                <a:ext cx="223818"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0" name="Cross 39">
                <a:extLst>
                  <a:ext uri="{FF2B5EF4-FFF2-40B4-BE49-F238E27FC236}">
                    <a16:creationId xmlns:a16="http://schemas.microsoft.com/office/drawing/2014/main" id="{1E20B04A-83CA-4772-8D02-9B62DBABBA71}"/>
                  </a:ext>
                </a:extLst>
              </p:cNvPr>
              <p:cNvSpPr/>
              <p:nvPr/>
            </p:nvSpPr>
            <p:spPr>
              <a:xfrm rot="2734294">
                <a:off x="1032703" y="1532524"/>
                <a:ext cx="223819"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1" name="Cross 40">
                <a:extLst>
                  <a:ext uri="{FF2B5EF4-FFF2-40B4-BE49-F238E27FC236}">
                    <a16:creationId xmlns:a16="http://schemas.microsoft.com/office/drawing/2014/main" id="{339C3AA5-7A38-42C7-9B4B-659BD77F4B6D}"/>
                  </a:ext>
                </a:extLst>
              </p:cNvPr>
              <p:cNvSpPr/>
              <p:nvPr/>
            </p:nvSpPr>
            <p:spPr>
              <a:xfrm rot="2734294">
                <a:off x="1262852" y="1954764"/>
                <a:ext cx="223819"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2" name="Cross 41">
                <a:extLst>
                  <a:ext uri="{FF2B5EF4-FFF2-40B4-BE49-F238E27FC236}">
                    <a16:creationId xmlns:a16="http://schemas.microsoft.com/office/drawing/2014/main" id="{5D5CDC2D-EBAB-44A9-9C25-2AA7C6D4D480}"/>
                  </a:ext>
                </a:extLst>
              </p:cNvPr>
              <p:cNvSpPr/>
              <p:nvPr/>
            </p:nvSpPr>
            <p:spPr>
              <a:xfrm rot="2734294">
                <a:off x="936675" y="1939685"/>
                <a:ext cx="223818"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3414" name="TextBox 42"/>
              <p:cNvSpPr txBox="1">
                <a:spLocks noChangeArrowheads="1"/>
              </p:cNvSpPr>
              <p:nvPr/>
            </p:nvSpPr>
            <p:spPr bwMode="auto">
              <a:xfrm>
                <a:off x="1546700" y="2578348"/>
                <a:ext cx="316380" cy="3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sz="2400"/>
                  <a:t>x</a:t>
                </a:r>
                <a:r>
                  <a:rPr lang="en-US" altLang="ru-RU" sz="2400" baseline="-25000"/>
                  <a:t>1</a:t>
                </a:r>
              </a:p>
            </p:txBody>
          </p:sp>
          <p:sp>
            <p:nvSpPr>
              <p:cNvPr id="13415" name="TextBox 43"/>
              <p:cNvSpPr txBox="1">
                <a:spLocks noChangeArrowheads="1"/>
              </p:cNvSpPr>
              <p:nvPr/>
            </p:nvSpPr>
            <p:spPr bwMode="auto">
              <a:xfrm>
                <a:off x="306551" y="1202476"/>
                <a:ext cx="316380" cy="3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sz="2400"/>
                  <a:t>x</a:t>
                </a:r>
                <a:r>
                  <a:rPr lang="en-US" altLang="ru-RU" sz="2400" baseline="-25000"/>
                  <a:t>2</a:t>
                </a:r>
              </a:p>
            </p:txBody>
          </p:sp>
          <p:cxnSp>
            <p:nvCxnSpPr>
              <p:cNvPr id="45" name="Straight Arrow Connector 44">
                <a:extLst>
                  <a:ext uri="{FF2B5EF4-FFF2-40B4-BE49-F238E27FC236}">
                    <a16:creationId xmlns:a16="http://schemas.microsoft.com/office/drawing/2014/main" id="{37AC491F-9452-4ED7-8688-E799C23F07F9}"/>
                  </a:ext>
                </a:extLst>
              </p:cNvPr>
              <p:cNvCxnSpPr/>
              <p:nvPr/>
            </p:nvCxnSpPr>
            <p:spPr>
              <a:xfrm flipV="1">
                <a:off x="668441" y="747561"/>
                <a:ext cx="0" cy="1995323"/>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109AFA3-0D7F-462F-9836-AEB012A981B0}"/>
                  </a:ext>
                </a:extLst>
              </p:cNvPr>
              <p:cNvCxnSpPr/>
              <p:nvPr/>
            </p:nvCxnSpPr>
            <p:spPr>
              <a:xfrm>
                <a:off x="560509" y="2590497"/>
                <a:ext cx="2231657"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Cross 46">
                <a:extLst>
                  <a:ext uri="{FF2B5EF4-FFF2-40B4-BE49-F238E27FC236}">
                    <a16:creationId xmlns:a16="http://schemas.microsoft.com/office/drawing/2014/main" id="{EDEF9CF6-0C8A-48C4-95BE-B36AEBAFC7AC}"/>
                  </a:ext>
                </a:extLst>
              </p:cNvPr>
              <p:cNvSpPr/>
              <p:nvPr/>
            </p:nvSpPr>
            <p:spPr>
              <a:xfrm rot="2734294">
                <a:off x="1358880" y="2271444"/>
                <a:ext cx="223819"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8" name="Cross 47">
                <a:extLst>
                  <a:ext uri="{FF2B5EF4-FFF2-40B4-BE49-F238E27FC236}">
                    <a16:creationId xmlns:a16="http://schemas.microsoft.com/office/drawing/2014/main" id="{C4FAE82D-0807-42EC-B452-34BC083F8D57}"/>
                  </a:ext>
                </a:extLst>
              </p:cNvPr>
              <p:cNvSpPr/>
              <p:nvPr/>
            </p:nvSpPr>
            <p:spPr>
              <a:xfrm rot="2734294">
                <a:off x="1733468" y="2058737"/>
                <a:ext cx="223819"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49" name="Cross 48">
                <a:extLst>
                  <a:ext uri="{FF2B5EF4-FFF2-40B4-BE49-F238E27FC236}">
                    <a16:creationId xmlns:a16="http://schemas.microsoft.com/office/drawing/2014/main" id="{C356D835-72E9-45EA-9016-80FA266E344E}"/>
                  </a:ext>
                </a:extLst>
              </p:cNvPr>
              <p:cNvSpPr/>
              <p:nvPr/>
            </p:nvSpPr>
            <p:spPr>
              <a:xfrm rot="2734294">
                <a:off x="2044567" y="2271444"/>
                <a:ext cx="223819"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0" name="Cross 49">
                <a:extLst>
                  <a:ext uri="{FF2B5EF4-FFF2-40B4-BE49-F238E27FC236}">
                    <a16:creationId xmlns:a16="http://schemas.microsoft.com/office/drawing/2014/main" id="{B0F3DDDE-1E09-452A-A348-6D8DE02BDDA7}"/>
                  </a:ext>
                </a:extLst>
              </p:cNvPr>
              <p:cNvSpPr/>
              <p:nvPr/>
            </p:nvSpPr>
            <p:spPr>
              <a:xfrm rot="2734294">
                <a:off x="2031869" y="1988893"/>
                <a:ext cx="223819"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1" name="Cross 50">
                <a:extLst>
                  <a:ext uri="{FF2B5EF4-FFF2-40B4-BE49-F238E27FC236}">
                    <a16:creationId xmlns:a16="http://schemas.microsoft.com/office/drawing/2014/main" id="{BEFA47E5-2E35-421D-88B2-3F95E6905DAE}"/>
                  </a:ext>
                </a:extLst>
              </p:cNvPr>
              <p:cNvSpPr/>
              <p:nvPr/>
            </p:nvSpPr>
            <p:spPr>
              <a:xfrm rot="2734294">
                <a:off x="2366777" y="1985718"/>
                <a:ext cx="223819"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2" name="Cross 51">
                <a:extLst>
                  <a:ext uri="{FF2B5EF4-FFF2-40B4-BE49-F238E27FC236}">
                    <a16:creationId xmlns:a16="http://schemas.microsoft.com/office/drawing/2014/main" id="{5456460F-D421-4735-A004-DA780898EF93}"/>
                  </a:ext>
                </a:extLst>
              </p:cNvPr>
              <p:cNvSpPr/>
              <p:nvPr/>
            </p:nvSpPr>
            <p:spPr>
              <a:xfrm rot="2734294">
                <a:off x="2200910" y="1497602"/>
                <a:ext cx="223819"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3" name="Cross 52">
                <a:extLst>
                  <a:ext uri="{FF2B5EF4-FFF2-40B4-BE49-F238E27FC236}">
                    <a16:creationId xmlns:a16="http://schemas.microsoft.com/office/drawing/2014/main" id="{5B24B789-D3D5-4763-8ADB-16999B1A6268}"/>
                  </a:ext>
                </a:extLst>
              </p:cNvPr>
              <p:cNvSpPr/>
              <p:nvPr/>
            </p:nvSpPr>
            <p:spPr>
              <a:xfrm rot="2734294">
                <a:off x="1638234" y="1512682"/>
                <a:ext cx="223819"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4" name="Cross 53">
                <a:extLst>
                  <a:ext uri="{FF2B5EF4-FFF2-40B4-BE49-F238E27FC236}">
                    <a16:creationId xmlns:a16="http://schemas.microsoft.com/office/drawing/2014/main" id="{E17AD800-F8A1-401D-97D1-D7F44EFF361B}"/>
                  </a:ext>
                </a:extLst>
              </p:cNvPr>
              <p:cNvSpPr/>
              <p:nvPr/>
            </p:nvSpPr>
            <p:spPr>
              <a:xfrm rot="2734294">
                <a:off x="735096" y="1301562"/>
                <a:ext cx="223818"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5" name="Cross 54">
                <a:extLst>
                  <a:ext uri="{FF2B5EF4-FFF2-40B4-BE49-F238E27FC236}">
                    <a16:creationId xmlns:a16="http://schemas.microsoft.com/office/drawing/2014/main" id="{8E12A27B-BCAB-4AA1-B90A-301AD764B3E4}"/>
                  </a:ext>
                </a:extLst>
              </p:cNvPr>
              <p:cNvSpPr/>
              <p:nvPr/>
            </p:nvSpPr>
            <p:spPr>
              <a:xfrm rot="2734294">
                <a:off x="714462" y="1698405"/>
                <a:ext cx="223818"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6" name="Cross 55">
                <a:extLst>
                  <a:ext uri="{FF2B5EF4-FFF2-40B4-BE49-F238E27FC236}">
                    <a16:creationId xmlns:a16="http://schemas.microsoft.com/office/drawing/2014/main" id="{0BCF2785-67EB-466E-BC23-91391312E8A5}"/>
                  </a:ext>
                </a:extLst>
              </p:cNvPr>
              <p:cNvSpPr/>
              <p:nvPr/>
            </p:nvSpPr>
            <p:spPr>
              <a:xfrm rot="2734294">
                <a:off x="1030322" y="949167"/>
                <a:ext cx="223818" cy="223800"/>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7" name="Oval 56">
                <a:extLst>
                  <a:ext uri="{FF2B5EF4-FFF2-40B4-BE49-F238E27FC236}">
                    <a16:creationId xmlns:a16="http://schemas.microsoft.com/office/drawing/2014/main" id="{65F78FF8-0309-4511-AAF1-7298658E5FB6}"/>
                  </a:ext>
                </a:extLst>
              </p:cNvPr>
              <p:cNvSpPr/>
              <p:nvPr/>
            </p:nvSpPr>
            <p:spPr>
              <a:xfrm>
                <a:off x="1544597" y="1738079"/>
                <a:ext cx="169834"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8" name="Oval 57">
                <a:extLst>
                  <a:ext uri="{FF2B5EF4-FFF2-40B4-BE49-F238E27FC236}">
                    <a16:creationId xmlns:a16="http://schemas.microsoft.com/office/drawing/2014/main" id="{1A5A0DD4-3F06-42A0-B77C-2F3C183EDAFA}"/>
                  </a:ext>
                </a:extLst>
              </p:cNvPr>
              <p:cNvSpPr/>
              <p:nvPr/>
            </p:nvSpPr>
            <p:spPr>
              <a:xfrm>
                <a:off x="1973151" y="1738079"/>
                <a:ext cx="169834"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59" name="Oval 58">
                <a:extLst>
                  <a:ext uri="{FF2B5EF4-FFF2-40B4-BE49-F238E27FC236}">
                    <a16:creationId xmlns:a16="http://schemas.microsoft.com/office/drawing/2014/main" id="{CB4047AD-AB48-453A-A6E6-C737E1626CDF}"/>
                  </a:ext>
                </a:extLst>
              </p:cNvPr>
              <p:cNvSpPr/>
              <p:nvPr/>
            </p:nvSpPr>
            <p:spPr>
              <a:xfrm>
                <a:off x="2235045" y="1752366"/>
                <a:ext cx="169835"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0" name="Oval 59">
                <a:extLst>
                  <a:ext uri="{FF2B5EF4-FFF2-40B4-BE49-F238E27FC236}">
                    <a16:creationId xmlns:a16="http://schemas.microsoft.com/office/drawing/2014/main" id="{076F41E2-C7A0-4244-BE14-A219CA6501C0}"/>
                  </a:ext>
                </a:extLst>
              </p:cNvPr>
              <p:cNvSpPr/>
              <p:nvPr/>
            </p:nvSpPr>
            <p:spPr>
              <a:xfrm>
                <a:off x="2477893" y="1457115"/>
                <a:ext cx="169834"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1" name="Oval 60">
                <a:extLst>
                  <a:ext uri="{FF2B5EF4-FFF2-40B4-BE49-F238E27FC236}">
                    <a16:creationId xmlns:a16="http://schemas.microsoft.com/office/drawing/2014/main" id="{263C2491-B9E6-4A45-926E-003290E6F1CE}"/>
                  </a:ext>
                </a:extLst>
              </p:cNvPr>
              <p:cNvSpPr/>
              <p:nvPr/>
            </p:nvSpPr>
            <p:spPr>
              <a:xfrm>
                <a:off x="1955691" y="1279330"/>
                <a:ext cx="169835"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2" name="Oval 61">
                <a:extLst>
                  <a:ext uri="{FF2B5EF4-FFF2-40B4-BE49-F238E27FC236}">
                    <a16:creationId xmlns:a16="http://schemas.microsoft.com/office/drawing/2014/main" id="{4AC56F50-7DFD-45B0-9F65-4AD05983F1CD}"/>
                  </a:ext>
                </a:extLst>
              </p:cNvPr>
              <p:cNvSpPr/>
              <p:nvPr/>
            </p:nvSpPr>
            <p:spPr>
              <a:xfrm>
                <a:off x="2215998" y="1220597"/>
                <a:ext cx="169835"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3" name="Oval 62">
                <a:extLst>
                  <a:ext uri="{FF2B5EF4-FFF2-40B4-BE49-F238E27FC236}">
                    <a16:creationId xmlns:a16="http://schemas.microsoft.com/office/drawing/2014/main" id="{96783A96-93BC-49EF-AAD7-7D69BC545157}"/>
                  </a:ext>
                </a:extLst>
              </p:cNvPr>
              <p:cNvSpPr/>
              <p:nvPr/>
            </p:nvSpPr>
            <p:spPr>
              <a:xfrm>
                <a:off x="1458886" y="1058685"/>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4" name="Oval 63">
                <a:extLst>
                  <a:ext uri="{FF2B5EF4-FFF2-40B4-BE49-F238E27FC236}">
                    <a16:creationId xmlns:a16="http://schemas.microsoft.com/office/drawing/2014/main" id="{1CB96450-63E1-452A-AA04-AA7B8637A8AE}"/>
                  </a:ext>
                </a:extLst>
              </p:cNvPr>
              <p:cNvSpPr/>
              <p:nvPr/>
            </p:nvSpPr>
            <p:spPr>
              <a:xfrm>
                <a:off x="1673163" y="1220597"/>
                <a:ext cx="169835"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5" name="Oval 64">
                <a:extLst>
                  <a:ext uri="{FF2B5EF4-FFF2-40B4-BE49-F238E27FC236}">
                    <a16:creationId xmlns:a16="http://schemas.microsoft.com/office/drawing/2014/main" id="{9171CE75-40B1-435F-AFF8-40620F0F9AC9}"/>
                  </a:ext>
                </a:extLst>
              </p:cNvPr>
              <p:cNvSpPr/>
              <p:nvPr/>
            </p:nvSpPr>
            <p:spPr>
              <a:xfrm>
                <a:off x="2039815" y="1028526"/>
                <a:ext cx="171422"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6" name="Oval 65">
                <a:extLst>
                  <a:ext uri="{FF2B5EF4-FFF2-40B4-BE49-F238E27FC236}">
                    <a16:creationId xmlns:a16="http://schemas.microsoft.com/office/drawing/2014/main" id="{FF3A70E4-6407-49EA-B153-2AF8875B2E91}"/>
                  </a:ext>
                </a:extLst>
              </p:cNvPr>
              <p:cNvSpPr/>
              <p:nvPr/>
            </p:nvSpPr>
            <p:spPr>
              <a:xfrm>
                <a:off x="2385833" y="944395"/>
                <a:ext cx="169834"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67" name="Oval 66">
                <a:extLst>
                  <a:ext uri="{FF2B5EF4-FFF2-40B4-BE49-F238E27FC236}">
                    <a16:creationId xmlns:a16="http://schemas.microsoft.com/office/drawing/2014/main" id="{14852A91-EA78-4F12-8799-231F1990CB38}"/>
                  </a:ext>
                </a:extLst>
              </p:cNvPr>
              <p:cNvSpPr/>
              <p:nvPr/>
            </p:nvSpPr>
            <p:spPr>
              <a:xfrm>
                <a:off x="2030292" y="750736"/>
                <a:ext cx="169834"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grpSp>
        <p:sp>
          <p:nvSpPr>
            <p:cNvPr id="136" name="Cross 135">
              <a:extLst>
                <a:ext uri="{FF2B5EF4-FFF2-40B4-BE49-F238E27FC236}">
                  <a16:creationId xmlns:a16="http://schemas.microsoft.com/office/drawing/2014/main" id="{2006283F-E901-49D2-8401-F6B34C84C10C}"/>
                </a:ext>
              </a:extLst>
            </p:cNvPr>
            <p:cNvSpPr/>
            <p:nvPr/>
          </p:nvSpPr>
          <p:spPr>
            <a:xfrm rot="2734294">
              <a:off x="2625497" y="1997238"/>
              <a:ext cx="223820"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37" name="Cross 136">
              <a:extLst>
                <a:ext uri="{FF2B5EF4-FFF2-40B4-BE49-F238E27FC236}">
                  <a16:creationId xmlns:a16="http://schemas.microsoft.com/office/drawing/2014/main" id="{98390035-DCFA-4330-B936-A65FC4E93240}"/>
                </a:ext>
              </a:extLst>
            </p:cNvPr>
            <p:cNvSpPr/>
            <p:nvPr/>
          </p:nvSpPr>
          <p:spPr>
            <a:xfrm rot="2734294">
              <a:off x="731922" y="1006720"/>
              <a:ext cx="223820"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38" name="Cross 137">
              <a:extLst>
                <a:ext uri="{FF2B5EF4-FFF2-40B4-BE49-F238E27FC236}">
                  <a16:creationId xmlns:a16="http://schemas.microsoft.com/office/drawing/2014/main" id="{D3860AFA-F908-4E94-B5D4-91D68CD44551}"/>
                </a:ext>
              </a:extLst>
            </p:cNvPr>
            <p:cNvSpPr/>
            <p:nvPr/>
          </p:nvSpPr>
          <p:spPr>
            <a:xfrm rot="2734294">
              <a:off x="1101748" y="789251"/>
              <a:ext cx="223819"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grpSp>
      <p:grpSp>
        <p:nvGrpSpPr>
          <p:cNvPr id="13321" name="Group 138"/>
          <p:cNvGrpSpPr>
            <a:grpSpLocks/>
          </p:cNvGrpSpPr>
          <p:nvPr/>
        </p:nvGrpSpPr>
        <p:grpSpPr bwMode="auto">
          <a:xfrm>
            <a:off x="4127501" y="1062566"/>
            <a:ext cx="3390900" cy="3019336"/>
            <a:chOff x="306551" y="789240"/>
            <a:chExt cx="2542757" cy="2264314"/>
          </a:xfrm>
        </p:grpSpPr>
        <p:grpSp>
          <p:nvGrpSpPr>
            <p:cNvPr id="13365" name="Group 139"/>
            <p:cNvGrpSpPr>
              <a:grpSpLocks/>
            </p:cNvGrpSpPr>
            <p:nvPr/>
          </p:nvGrpSpPr>
          <p:grpSpPr bwMode="auto">
            <a:xfrm>
              <a:off x="306551" y="876547"/>
              <a:ext cx="2485616" cy="2177007"/>
              <a:chOff x="306551" y="747561"/>
              <a:chExt cx="2485616" cy="2177007"/>
            </a:xfrm>
          </p:grpSpPr>
          <p:sp>
            <p:nvSpPr>
              <p:cNvPr id="144" name="Oval 143">
                <a:extLst>
                  <a:ext uri="{FF2B5EF4-FFF2-40B4-BE49-F238E27FC236}">
                    <a16:creationId xmlns:a16="http://schemas.microsoft.com/office/drawing/2014/main" id="{C5E3A32E-1CFA-4E19-83AB-63D744AB33EF}"/>
                  </a:ext>
                </a:extLst>
              </p:cNvPr>
              <p:cNvSpPr/>
              <p:nvPr/>
            </p:nvSpPr>
            <p:spPr>
              <a:xfrm>
                <a:off x="1204928" y="1220597"/>
                <a:ext cx="169835"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45" name="Oval 144">
                <a:extLst>
                  <a:ext uri="{FF2B5EF4-FFF2-40B4-BE49-F238E27FC236}">
                    <a16:creationId xmlns:a16="http://schemas.microsoft.com/office/drawing/2014/main" id="{C925C1FF-CBDF-4442-8617-5571C177B79D}"/>
                  </a:ext>
                </a:extLst>
              </p:cNvPr>
              <p:cNvSpPr/>
              <p:nvPr/>
            </p:nvSpPr>
            <p:spPr>
              <a:xfrm>
                <a:off x="1750938" y="947569"/>
                <a:ext cx="169835"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46" name="Oval 145">
                <a:extLst>
                  <a:ext uri="{FF2B5EF4-FFF2-40B4-BE49-F238E27FC236}">
                    <a16:creationId xmlns:a16="http://schemas.microsoft.com/office/drawing/2014/main" id="{C5ABDC48-525C-4074-8160-60117D6EAC8A}"/>
                  </a:ext>
                </a:extLst>
              </p:cNvPr>
              <p:cNvSpPr/>
              <p:nvPr/>
            </p:nvSpPr>
            <p:spPr>
              <a:xfrm>
                <a:off x="1360478" y="1523783"/>
                <a:ext cx="169835"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47" name="Oval 146">
                <a:extLst>
                  <a:ext uri="{FF2B5EF4-FFF2-40B4-BE49-F238E27FC236}">
                    <a16:creationId xmlns:a16="http://schemas.microsoft.com/office/drawing/2014/main" id="{EA4C0F1C-1D52-4E96-A2E0-A6D6B2A9CF4E}"/>
                  </a:ext>
                </a:extLst>
              </p:cNvPr>
              <p:cNvSpPr/>
              <p:nvPr/>
            </p:nvSpPr>
            <p:spPr>
              <a:xfrm>
                <a:off x="1530313" y="774546"/>
                <a:ext cx="169834"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48" name="Cross 147">
                <a:extLst>
                  <a:ext uri="{FF2B5EF4-FFF2-40B4-BE49-F238E27FC236}">
                    <a16:creationId xmlns:a16="http://schemas.microsoft.com/office/drawing/2014/main" id="{D118E05E-CE65-439D-AEB1-B3598E2C192D}"/>
                  </a:ext>
                </a:extLst>
              </p:cNvPr>
              <p:cNvSpPr/>
              <p:nvPr/>
            </p:nvSpPr>
            <p:spPr>
              <a:xfrm rot="2734294">
                <a:off x="1032703" y="2223028"/>
                <a:ext cx="223819"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49" name="Cross 148">
                <a:extLst>
                  <a:ext uri="{FF2B5EF4-FFF2-40B4-BE49-F238E27FC236}">
                    <a16:creationId xmlns:a16="http://schemas.microsoft.com/office/drawing/2014/main" id="{7C00B908-A37C-48CF-94C7-A1CC66C1D43F}"/>
                  </a:ext>
                </a:extLst>
              </p:cNvPr>
              <p:cNvSpPr/>
              <p:nvPr/>
            </p:nvSpPr>
            <p:spPr>
              <a:xfrm rot="2734294">
                <a:off x="1032703" y="1532524"/>
                <a:ext cx="223818"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50" name="Cross 149">
                <a:extLst>
                  <a:ext uri="{FF2B5EF4-FFF2-40B4-BE49-F238E27FC236}">
                    <a16:creationId xmlns:a16="http://schemas.microsoft.com/office/drawing/2014/main" id="{3F327EB5-882A-45C2-9322-2CA74D4E3FF5}"/>
                  </a:ext>
                </a:extLst>
              </p:cNvPr>
              <p:cNvSpPr/>
              <p:nvPr/>
            </p:nvSpPr>
            <p:spPr>
              <a:xfrm rot="2734294">
                <a:off x="1262854" y="1954764"/>
                <a:ext cx="223818"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51" name="Cross 150">
                <a:extLst>
                  <a:ext uri="{FF2B5EF4-FFF2-40B4-BE49-F238E27FC236}">
                    <a16:creationId xmlns:a16="http://schemas.microsoft.com/office/drawing/2014/main" id="{567CEC2F-B327-4DAB-B9F4-ABE374A264E1}"/>
                  </a:ext>
                </a:extLst>
              </p:cNvPr>
              <p:cNvSpPr/>
              <p:nvPr/>
            </p:nvSpPr>
            <p:spPr>
              <a:xfrm rot="2734294">
                <a:off x="936676" y="1939683"/>
                <a:ext cx="223819"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3377" name="TextBox 151"/>
              <p:cNvSpPr txBox="1">
                <a:spLocks noChangeArrowheads="1"/>
              </p:cNvSpPr>
              <p:nvPr/>
            </p:nvSpPr>
            <p:spPr bwMode="auto">
              <a:xfrm>
                <a:off x="1546700" y="2578348"/>
                <a:ext cx="316381" cy="3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sz="2400"/>
                  <a:t>x</a:t>
                </a:r>
                <a:r>
                  <a:rPr lang="en-US" altLang="ru-RU" sz="2400" baseline="-25000"/>
                  <a:t>1</a:t>
                </a:r>
              </a:p>
            </p:txBody>
          </p:sp>
          <p:sp>
            <p:nvSpPr>
              <p:cNvPr id="13378" name="TextBox 152"/>
              <p:cNvSpPr txBox="1">
                <a:spLocks noChangeArrowheads="1"/>
              </p:cNvSpPr>
              <p:nvPr/>
            </p:nvSpPr>
            <p:spPr bwMode="auto">
              <a:xfrm>
                <a:off x="306551" y="1202476"/>
                <a:ext cx="316381" cy="3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sz="2400"/>
                  <a:t>x</a:t>
                </a:r>
                <a:r>
                  <a:rPr lang="en-US" altLang="ru-RU" sz="2400" baseline="-25000"/>
                  <a:t>2</a:t>
                </a:r>
              </a:p>
            </p:txBody>
          </p:sp>
          <p:cxnSp>
            <p:nvCxnSpPr>
              <p:cNvPr id="154" name="Straight Arrow Connector 153">
                <a:extLst>
                  <a:ext uri="{FF2B5EF4-FFF2-40B4-BE49-F238E27FC236}">
                    <a16:creationId xmlns:a16="http://schemas.microsoft.com/office/drawing/2014/main" id="{6AF0163D-76DD-4AEF-A2E2-8B9C4D6F7366}"/>
                  </a:ext>
                </a:extLst>
              </p:cNvPr>
              <p:cNvCxnSpPr/>
              <p:nvPr/>
            </p:nvCxnSpPr>
            <p:spPr>
              <a:xfrm flipV="1">
                <a:off x="668441" y="747561"/>
                <a:ext cx="0" cy="1995321"/>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F5098D0D-E5F1-42E4-B237-1E6DFF5B58B8}"/>
                  </a:ext>
                </a:extLst>
              </p:cNvPr>
              <p:cNvCxnSpPr/>
              <p:nvPr/>
            </p:nvCxnSpPr>
            <p:spPr>
              <a:xfrm>
                <a:off x="560509" y="2590495"/>
                <a:ext cx="2231658"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6" name="Cross 155">
                <a:extLst>
                  <a:ext uri="{FF2B5EF4-FFF2-40B4-BE49-F238E27FC236}">
                    <a16:creationId xmlns:a16="http://schemas.microsoft.com/office/drawing/2014/main" id="{17E8FA12-23BF-435B-ABC1-403FC9E4AECD}"/>
                  </a:ext>
                </a:extLst>
              </p:cNvPr>
              <p:cNvSpPr/>
              <p:nvPr/>
            </p:nvSpPr>
            <p:spPr>
              <a:xfrm rot="2734294">
                <a:off x="1358882" y="2271443"/>
                <a:ext cx="223818"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57" name="Cross 156">
                <a:extLst>
                  <a:ext uri="{FF2B5EF4-FFF2-40B4-BE49-F238E27FC236}">
                    <a16:creationId xmlns:a16="http://schemas.microsoft.com/office/drawing/2014/main" id="{206AD41B-B7CA-4990-94FB-282A2F7037E6}"/>
                  </a:ext>
                </a:extLst>
              </p:cNvPr>
              <p:cNvSpPr/>
              <p:nvPr/>
            </p:nvSpPr>
            <p:spPr>
              <a:xfrm rot="2734294">
                <a:off x="1733470" y="2058736"/>
                <a:ext cx="223818"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58" name="Cross 157">
                <a:extLst>
                  <a:ext uri="{FF2B5EF4-FFF2-40B4-BE49-F238E27FC236}">
                    <a16:creationId xmlns:a16="http://schemas.microsoft.com/office/drawing/2014/main" id="{44D745E5-0F0C-408F-B8EC-524F35F84E69}"/>
                  </a:ext>
                </a:extLst>
              </p:cNvPr>
              <p:cNvSpPr/>
              <p:nvPr/>
            </p:nvSpPr>
            <p:spPr>
              <a:xfrm rot="2734294">
                <a:off x="2044569" y="2271443"/>
                <a:ext cx="223818"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59" name="Cross 158">
                <a:extLst>
                  <a:ext uri="{FF2B5EF4-FFF2-40B4-BE49-F238E27FC236}">
                    <a16:creationId xmlns:a16="http://schemas.microsoft.com/office/drawing/2014/main" id="{0290EEAF-AD3A-4DE2-823E-D1550EE3693D}"/>
                  </a:ext>
                </a:extLst>
              </p:cNvPr>
              <p:cNvSpPr/>
              <p:nvPr/>
            </p:nvSpPr>
            <p:spPr>
              <a:xfrm rot="2734294">
                <a:off x="2031871" y="1988892"/>
                <a:ext cx="223818"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60" name="Cross 159">
                <a:extLst>
                  <a:ext uri="{FF2B5EF4-FFF2-40B4-BE49-F238E27FC236}">
                    <a16:creationId xmlns:a16="http://schemas.microsoft.com/office/drawing/2014/main" id="{DC08AB62-05D7-433F-B3F4-D6A711B20A2D}"/>
                  </a:ext>
                </a:extLst>
              </p:cNvPr>
              <p:cNvSpPr/>
              <p:nvPr/>
            </p:nvSpPr>
            <p:spPr>
              <a:xfrm rot="2734294">
                <a:off x="2366778" y="1985717"/>
                <a:ext cx="223818"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61" name="Cross 160">
                <a:extLst>
                  <a:ext uri="{FF2B5EF4-FFF2-40B4-BE49-F238E27FC236}">
                    <a16:creationId xmlns:a16="http://schemas.microsoft.com/office/drawing/2014/main" id="{8206C1B3-E712-4BF5-A535-492D288EFDD6}"/>
                  </a:ext>
                </a:extLst>
              </p:cNvPr>
              <p:cNvSpPr/>
              <p:nvPr/>
            </p:nvSpPr>
            <p:spPr>
              <a:xfrm rot="2734294">
                <a:off x="2200911" y="1497602"/>
                <a:ext cx="223818"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62" name="Cross 161">
                <a:extLst>
                  <a:ext uri="{FF2B5EF4-FFF2-40B4-BE49-F238E27FC236}">
                    <a16:creationId xmlns:a16="http://schemas.microsoft.com/office/drawing/2014/main" id="{F71855B5-97EF-48D2-B0E8-B6279A715417}"/>
                  </a:ext>
                </a:extLst>
              </p:cNvPr>
              <p:cNvSpPr/>
              <p:nvPr/>
            </p:nvSpPr>
            <p:spPr>
              <a:xfrm rot="2734294">
                <a:off x="1638236" y="1512681"/>
                <a:ext cx="223818"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63" name="Cross 162">
                <a:extLst>
                  <a:ext uri="{FF2B5EF4-FFF2-40B4-BE49-F238E27FC236}">
                    <a16:creationId xmlns:a16="http://schemas.microsoft.com/office/drawing/2014/main" id="{9B71C977-F849-47DE-AD25-25AFC8D713F9}"/>
                  </a:ext>
                </a:extLst>
              </p:cNvPr>
              <p:cNvSpPr/>
              <p:nvPr/>
            </p:nvSpPr>
            <p:spPr>
              <a:xfrm rot="2734294">
                <a:off x="735096" y="1301561"/>
                <a:ext cx="223819"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64" name="Cross 163">
                <a:extLst>
                  <a:ext uri="{FF2B5EF4-FFF2-40B4-BE49-F238E27FC236}">
                    <a16:creationId xmlns:a16="http://schemas.microsoft.com/office/drawing/2014/main" id="{AC4AB7DC-8E71-42BB-86E4-C0722170B5D1}"/>
                  </a:ext>
                </a:extLst>
              </p:cNvPr>
              <p:cNvSpPr/>
              <p:nvPr/>
            </p:nvSpPr>
            <p:spPr>
              <a:xfrm rot="2734294">
                <a:off x="714463" y="1698403"/>
                <a:ext cx="223819"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65" name="Cross 164">
                <a:extLst>
                  <a:ext uri="{FF2B5EF4-FFF2-40B4-BE49-F238E27FC236}">
                    <a16:creationId xmlns:a16="http://schemas.microsoft.com/office/drawing/2014/main" id="{80A23A00-1FDC-4DD6-A581-022213C8EC8A}"/>
                  </a:ext>
                </a:extLst>
              </p:cNvPr>
              <p:cNvSpPr/>
              <p:nvPr/>
            </p:nvSpPr>
            <p:spPr>
              <a:xfrm rot="2734294">
                <a:off x="1030323" y="949165"/>
                <a:ext cx="223819" cy="2238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66" name="Oval 165">
                <a:extLst>
                  <a:ext uri="{FF2B5EF4-FFF2-40B4-BE49-F238E27FC236}">
                    <a16:creationId xmlns:a16="http://schemas.microsoft.com/office/drawing/2014/main" id="{4A84495F-64B8-453B-81B9-DB9432DE688E}"/>
                  </a:ext>
                </a:extLst>
              </p:cNvPr>
              <p:cNvSpPr/>
              <p:nvPr/>
            </p:nvSpPr>
            <p:spPr>
              <a:xfrm>
                <a:off x="1544597" y="1738079"/>
                <a:ext cx="169835"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67" name="Oval 166">
                <a:extLst>
                  <a:ext uri="{FF2B5EF4-FFF2-40B4-BE49-F238E27FC236}">
                    <a16:creationId xmlns:a16="http://schemas.microsoft.com/office/drawing/2014/main" id="{F34B6044-1FC1-4454-8124-0A6A6BAF98DE}"/>
                  </a:ext>
                </a:extLst>
              </p:cNvPr>
              <p:cNvSpPr/>
              <p:nvPr/>
            </p:nvSpPr>
            <p:spPr>
              <a:xfrm>
                <a:off x="1973152" y="1738079"/>
                <a:ext cx="169835"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68" name="Oval 167">
                <a:extLst>
                  <a:ext uri="{FF2B5EF4-FFF2-40B4-BE49-F238E27FC236}">
                    <a16:creationId xmlns:a16="http://schemas.microsoft.com/office/drawing/2014/main" id="{F5193DDB-D239-4208-8C8A-E767489E68BA}"/>
                  </a:ext>
                </a:extLst>
              </p:cNvPr>
              <p:cNvSpPr/>
              <p:nvPr/>
            </p:nvSpPr>
            <p:spPr>
              <a:xfrm>
                <a:off x="2235047" y="1752364"/>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69" name="Oval 168">
                <a:extLst>
                  <a:ext uri="{FF2B5EF4-FFF2-40B4-BE49-F238E27FC236}">
                    <a16:creationId xmlns:a16="http://schemas.microsoft.com/office/drawing/2014/main" id="{52F0B962-9CB0-490A-8739-046F98D967CB}"/>
                  </a:ext>
                </a:extLst>
              </p:cNvPr>
              <p:cNvSpPr/>
              <p:nvPr/>
            </p:nvSpPr>
            <p:spPr>
              <a:xfrm>
                <a:off x="2477894" y="1457114"/>
                <a:ext cx="169835"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70" name="Oval 169">
                <a:extLst>
                  <a:ext uri="{FF2B5EF4-FFF2-40B4-BE49-F238E27FC236}">
                    <a16:creationId xmlns:a16="http://schemas.microsoft.com/office/drawing/2014/main" id="{33427977-4113-4C72-887E-4870D3E8620F}"/>
                  </a:ext>
                </a:extLst>
              </p:cNvPr>
              <p:cNvSpPr/>
              <p:nvPr/>
            </p:nvSpPr>
            <p:spPr>
              <a:xfrm>
                <a:off x="1955693" y="1279329"/>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71" name="Oval 170">
                <a:extLst>
                  <a:ext uri="{FF2B5EF4-FFF2-40B4-BE49-F238E27FC236}">
                    <a16:creationId xmlns:a16="http://schemas.microsoft.com/office/drawing/2014/main" id="{520DD309-0082-4F77-8A8C-9C9B453592FE}"/>
                  </a:ext>
                </a:extLst>
              </p:cNvPr>
              <p:cNvSpPr/>
              <p:nvPr/>
            </p:nvSpPr>
            <p:spPr>
              <a:xfrm>
                <a:off x="2216000" y="1220597"/>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72" name="Oval 171">
                <a:extLst>
                  <a:ext uri="{FF2B5EF4-FFF2-40B4-BE49-F238E27FC236}">
                    <a16:creationId xmlns:a16="http://schemas.microsoft.com/office/drawing/2014/main" id="{D2B51D7B-9A87-47A0-9FDB-AEE73BF75EBD}"/>
                  </a:ext>
                </a:extLst>
              </p:cNvPr>
              <p:cNvSpPr/>
              <p:nvPr/>
            </p:nvSpPr>
            <p:spPr>
              <a:xfrm>
                <a:off x="1458886" y="1058685"/>
                <a:ext cx="169835"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73" name="Oval 172">
                <a:extLst>
                  <a:ext uri="{FF2B5EF4-FFF2-40B4-BE49-F238E27FC236}">
                    <a16:creationId xmlns:a16="http://schemas.microsoft.com/office/drawing/2014/main" id="{6AAF5970-314A-44FA-B505-5F5AC4574411}"/>
                  </a:ext>
                </a:extLst>
              </p:cNvPr>
              <p:cNvSpPr/>
              <p:nvPr/>
            </p:nvSpPr>
            <p:spPr>
              <a:xfrm>
                <a:off x="1673164" y="1220597"/>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74" name="Oval 173">
                <a:extLst>
                  <a:ext uri="{FF2B5EF4-FFF2-40B4-BE49-F238E27FC236}">
                    <a16:creationId xmlns:a16="http://schemas.microsoft.com/office/drawing/2014/main" id="{15D7BF38-7C9B-4708-BCC5-052CBA2136C5}"/>
                  </a:ext>
                </a:extLst>
              </p:cNvPr>
              <p:cNvSpPr/>
              <p:nvPr/>
            </p:nvSpPr>
            <p:spPr>
              <a:xfrm>
                <a:off x="2039816" y="1028525"/>
                <a:ext cx="171422"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75" name="Oval 174">
                <a:extLst>
                  <a:ext uri="{FF2B5EF4-FFF2-40B4-BE49-F238E27FC236}">
                    <a16:creationId xmlns:a16="http://schemas.microsoft.com/office/drawing/2014/main" id="{ABEC0A37-B105-488F-8127-EBF5BF176944}"/>
                  </a:ext>
                </a:extLst>
              </p:cNvPr>
              <p:cNvSpPr/>
              <p:nvPr/>
            </p:nvSpPr>
            <p:spPr>
              <a:xfrm>
                <a:off x="2385834" y="944395"/>
                <a:ext cx="169835"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76" name="Oval 175">
                <a:extLst>
                  <a:ext uri="{FF2B5EF4-FFF2-40B4-BE49-F238E27FC236}">
                    <a16:creationId xmlns:a16="http://schemas.microsoft.com/office/drawing/2014/main" id="{6762E489-AF59-4812-8C03-6435CBB56D88}"/>
                  </a:ext>
                </a:extLst>
              </p:cNvPr>
              <p:cNvSpPr/>
              <p:nvPr/>
            </p:nvSpPr>
            <p:spPr>
              <a:xfrm>
                <a:off x="2030292" y="750736"/>
                <a:ext cx="169835"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grpSp>
        <p:sp>
          <p:nvSpPr>
            <p:cNvPr id="141" name="Cross 140">
              <a:extLst>
                <a:ext uri="{FF2B5EF4-FFF2-40B4-BE49-F238E27FC236}">
                  <a16:creationId xmlns:a16="http://schemas.microsoft.com/office/drawing/2014/main" id="{DE60E688-EE53-44F8-B5E9-3503E22C4282}"/>
                </a:ext>
              </a:extLst>
            </p:cNvPr>
            <p:cNvSpPr/>
            <p:nvPr/>
          </p:nvSpPr>
          <p:spPr>
            <a:xfrm rot="2734294">
              <a:off x="2625499" y="1997238"/>
              <a:ext cx="223818"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42" name="Cross 141">
              <a:extLst>
                <a:ext uri="{FF2B5EF4-FFF2-40B4-BE49-F238E27FC236}">
                  <a16:creationId xmlns:a16="http://schemas.microsoft.com/office/drawing/2014/main" id="{4F132B0F-D394-4F15-8406-455229D4B88C}"/>
                </a:ext>
              </a:extLst>
            </p:cNvPr>
            <p:cNvSpPr/>
            <p:nvPr/>
          </p:nvSpPr>
          <p:spPr>
            <a:xfrm rot="2734294">
              <a:off x="731922" y="1006720"/>
              <a:ext cx="223818"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43" name="Cross 142">
              <a:extLst>
                <a:ext uri="{FF2B5EF4-FFF2-40B4-BE49-F238E27FC236}">
                  <a16:creationId xmlns:a16="http://schemas.microsoft.com/office/drawing/2014/main" id="{90AA5C0A-66E7-436E-95DC-DD92C10CAB0E}"/>
                </a:ext>
              </a:extLst>
            </p:cNvPr>
            <p:cNvSpPr/>
            <p:nvPr/>
          </p:nvSpPr>
          <p:spPr>
            <a:xfrm rot="2734294">
              <a:off x="1101749" y="789250"/>
              <a:ext cx="223819"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grpSp>
      <p:grpSp>
        <p:nvGrpSpPr>
          <p:cNvPr id="13322" name="Group 176"/>
          <p:cNvGrpSpPr>
            <a:grpSpLocks/>
          </p:cNvGrpSpPr>
          <p:nvPr/>
        </p:nvGrpSpPr>
        <p:grpSpPr bwMode="auto">
          <a:xfrm>
            <a:off x="7886700" y="1060450"/>
            <a:ext cx="3390901" cy="3019334"/>
            <a:chOff x="306551" y="789240"/>
            <a:chExt cx="2542758" cy="2264314"/>
          </a:xfrm>
        </p:grpSpPr>
        <p:grpSp>
          <p:nvGrpSpPr>
            <p:cNvPr id="13328" name="Group 177"/>
            <p:cNvGrpSpPr>
              <a:grpSpLocks/>
            </p:cNvGrpSpPr>
            <p:nvPr/>
          </p:nvGrpSpPr>
          <p:grpSpPr bwMode="auto">
            <a:xfrm>
              <a:off x="306551" y="876546"/>
              <a:ext cx="2485616" cy="2177008"/>
              <a:chOff x="306551" y="747560"/>
              <a:chExt cx="2485616" cy="2177008"/>
            </a:xfrm>
          </p:grpSpPr>
          <p:sp>
            <p:nvSpPr>
              <p:cNvPr id="182" name="Oval 181">
                <a:extLst>
                  <a:ext uri="{FF2B5EF4-FFF2-40B4-BE49-F238E27FC236}">
                    <a16:creationId xmlns:a16="http://schemas.microsoft.com/office/drawing/2014/main" id="{BCBFF7E9-0553-4FF8-AABC-E7ECDE4335CC}"/>
                  </a:ext>
                </a:extLst>
              </p:cNvPr>
              <p:cNvSpPr/>
              <p:nvPr/>
            </p:nvSpPr>
            <p:spPr>
              <a:xfrm>
                <a:off x="1204928" y="1220596"/>
                <a:ext cx="169835"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83" name="Oval 182">
                <a:extLst>
                  <a:ext uri="{FF2B5EF4-FFF2-40B4-BE49-F238E27FC236}">
                    <a16:creationId xmlns:a16="http://schemas.microsoft.com/office/drawing/2014/main" id="{30A9D0AC-3402-4FF6-BC4C-BBD5B3732479}"/>
                  </a:ext>
                </a:extLst>
              </p:cNvPr>
              <p:cNvSpPr/>
              <p:nvPr/>
            </p:nvSpPr>
            <p:spPr>
              <a:xfrm>
                <a:off x="1750938" y="947569"/>
                <a:ext cx="169835"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84" name="Oval 183">
                <a:extLst>
                  <a:ext uri="{FF2B5EF4-FFF2-40B4-BE49-F238E27FC236}">
                    <a16:creationId xmlns:a16="http://schemas.microsoft.com/office/drawing/2014/main" id="{638EDFBF-6E14-4B74-926A-BEF75CF08EAF}"/>
                  </a:ext>
                </a:extLst>
              </p:cNvPr>
              <p:cNvSpPr/>
              <p:nvPr/>
            </p:nvSpPr>
            <p:spPr>
              <a:xfrm>
                <a:off x="1360478" y="1523784"/>
                <a:ext cx="169835"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85" name="Oval 184">
                <a:extLst>
                  <a:ext uri="{FF2B5EF4-FFF2-40B4-BE49-F238E27FC236}">
                    <a16:creationId xmlns:a16="http://schemas.microsoft.com/office/drawing/2014/main" id="{638527A5-F7BA-4ED3-AF9D-D5410E9D3BE0}"/>
                  </a:ext>
                </a:extLst>
              </p:cNvPr>
              <p:cNvSpPr/>
              <p:nvPr/>
            </p:nvSpPr>
            <p:spPr>
              <a:xfrm>
                <a:off x="1530313" y="774546"/>
                <a:ext cx="169834"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86" name="Cross 185">
                <a:extLst>
                  <a:ext uri="{FF2B5EF4-FFF2-40B4-BE49-F238E27FC236}">
                    <a16:creationId xmlns:a16="http://schemas.microsoft.com/office/drawing/2014/main" id="{ED3F5959-2811-4DCA-9C88-8C66A50C5525}"/>
                  </a:ext>
                </a:extLst>
              </p:cNvPr>
              <p:cNvSpPr/>
              <p:nvPr/>
            </p:nvSpPr>
            <p:spPr>
              <a:xfrm rot="2734294">
                <a:off x="1032703" y="2223030"/>
                <a:ext cx="223819"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87" name="Cross 186">
                <a:extLst>
                  <a:ext uri="{FF2B5EF4-FFF2-40B4-BE49-F238E27FC236}">
                    <a16:creationId xmlns:a16="http://schemas.microsoft.com/office/drawing/2014/main" id="{60A813D7-2BA3-46A0-90E5-A5E52ABC0439}"/>
                  </a:ext>
                </a:extLst>
              </p:cNvPr>
              <p:cNvSpPr/>
              <p:nvPr/>
            </p:nvSpPr>
            <p:spPr>
              <a:xfrm rot="2734294">
                <a:off x="1032703" y="1532524"/>
                <a:ext cx="223820"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88" name="Cross 187">
                <a:extLst>
                  <a:ext uri="{FF2B5EF4-FFF2-40B4-BE49-F238E27FC236}">
                    <a16:creationId xmlns:a16="http://schemas.microsoft.com/office/drawing/2014/main" id="{077FF552-9B4A-48E7-920D-AA05CEC81ACB}"/>
                  </a:ext>
                </a:extLst>
              </p:cNvPr>
              <p:cNvSpPr/>
              <p:nvPr/>
            </p:nvSpPr>
            <p:spPr>
              <a:xfrm rot="2734294">
                <a:off x="1262853" y="1954764"/>
                <a:ext cx="223820"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89" name="Cross 188">
                <a:extLst>
                  <a:ext uri="{FF2B5EF4-FFF2-40B4-BE49-F238E27FC236}">
                    <a16:creationId xmlns:a16="http://schemas.microsoft.com/office/drawing/2014/main" id="{102D4B57-4AA0-413C-AFDB-F666B0334167}"/>
                  </a:ext>
                </a:extLst>
              </p:cNvPr>
              <p:cNvSpPr/>
              <p:nvPr/>
            </p:nvSpPr>
            <p:spPr>
              <a:xfrm rot="2734294">
                <a:off x="936676" y="1939684"/>
                <a:ext cx="223819"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3340" name="TextBox 189"/>
              <p:cNvSpPr txBox="1">
                <a:spLocks noChangeArrowheads="1"/>
              </p:cNvSpPr>
              <p:nvPr/>
            </p:nvSpPr>
            <p:spPr bwMode="auto">
              <a:xfrm>
                <a:off x="1546700" y="2578348"/>
                <a:ext cx="316381" cy="3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sz="2400"/>
                  <a:t>x</a:t>
                </a:r>
                <a:r>
                  <a:rPr lang="en-US" altLang="ru-RU" sz="2400" baseline="-25000"/>
                  <a:t>1</a:t>
                </a:r>
              </a:p>
            </p:txBody>
          </p:sp>
          <p:sp>
            <p:nvSpPr>
              <p:cNvPr id="13341" name="TextBox 190"/>
              <p:cNvSpPr txBox="1">
                <a:spLocks noChangeArrowheads="1"/>
              </p:cNvSpPr>
              <p:nvPr/>
            </p:nvSpPr>
            <p:spPr bwMode="auto">
              <a:xfrm>
                <a:off x="306551" y="1202476"/>
                <a:ext cx="316381" cy="3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u-RU" sz="2400"/>
                  <a:t>x</a:t>
                </a:r>
                <a:r>
                  <a:rPr lang="en-US" altLang="ru-RU" sz="2400" baseline="-25000"/>
                  <a:t>2</a:t>
                </a:r>
              </a:p>
            </p:txBody>
          </p:sp>
          <p:cxnSp>
            <p:nvCxnSpPr>
              <p:cNvPr id="192" name="Straight Arrow Connector 191">
                <a:extLst>
                  <a:ext uri="{FF2B5EF4-FFF2-40B4-BE49-F238E27FC236}">
                    <a16:creationId xmlns:a16="http://schemas.microsoft.com/office/drawing/2014/main" id="{B5F44FB2-4446-4B7E-A34A-559F107689FF}"/>
                  </a:ext>
                </a:extLst>
              </p:cNvPr>
              <p:cNvCxnSpPr/>
              <p:nvPr/>
            </p:nvCxnSpPr>
            <p:spPr>
              <a:xfrm flipV="1">
                <a:off x="668441" y="747560"/>
                <a:ext cx="0" cy="199532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F7D2699D-51CF-4DCC-9D5C-10AD320A3FA1}"/>
                  </a:ext>
                </a:extLst>
              </p:cNvPr>
              <p:cNvCxnSpPr/>
              <p:nvPr/>
            </p:nvCxnSpPr>
            <p:spPr>
              <a:xfrm>
                <a:off x="560509" y="2590496"/>
                <a:ext cx="2231658"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4" name="Cross 193">
                <a:extLst>
                  <a:ext uri="{FF2B5EF4-FFF2-40B4-BE49-F238E27FC236}">
                    <a16:creationId xmlns:a16="http://schemas.microsoft.com/office/drawing/2014/main" id="{7058BE40-2FAF-419A-A9E5-4734D746020B}"/>
                  </a:ext>
                </a:extLst>
              </p:cNvPr>
              <p:cNvSpPr/>
              <p:nvPr/>
            </p:nvSpPr>
            <p:spPr>
              <a:xfrm rot="2734294">
                <a:off x="1358882" y="2271444"/>
                <a:ext cx="223820"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95" name="Cross 194">
                <a:extLst>
                  <a:ext uri="{FF2B5EF4-FFF2-40B4-BE49-F238E27FC236}">
                    <a16:creationId xmlns:a16="http://schemas.microsoft.com/office/drawing/2014/main" id="{C2959DA2-0452-4470-BDB7-AAAC293142E7}"/>
                  </a:ext>
                </a:extLst>
              </p:cNvPr>
              <p:cNvSpPr/>
              <p:nvPr/>
            </p:nvSpPr>
            <p:spPr>
              <a:xfrm rot="2734294">
                <a:off x="1733470" y="2058736"/>
                <a:ext cx="223820"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96" name="Cross 195">
                <a:extLst>
                  <a:ext uri="{FF2B5EF4-FFF2-40B4-BE49-F238E27FC236}">
                    <a16:creationId xmlns:a16="http://schemas.microsoft.com/office/drawing/2014/main" id="{CE25DB00-1587-4DD9-B244-892CA21468B4}"/>
                  </a:ext>
                </a:extLst>
              </p:cNvPr>
              <p:cNvSpPr/>
              <p:nvPr/>
            </p:nvSpPr>
            <p:spPr>
              <a:xfrm rot="2734294">
                <a:off x="2044569" y="2271444"/>
                <a:ext cx="223820"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97" name="Cross 196">
                <a:extLst>
                  <a:ext uri="{FF2B5EF4-FFF2-40B4-BE49-F238E27FC236}">
                    <a16:creationId xmlns:a16="http://schemas.microsoft.com/office/drawing/2014/main" id="{01FC29AC-AFBA-47B2-ACE1-8A238B261722}"/>
                  </a:ext>
                </a:extLst>
              </p:cNvPr>
              <p:cNvSpPr/>
              <p:nvPr/>
            </p:nvSpPr>
            <p:spPr>
              <a:xfrm rot="2734294">
                <a:off x="2031871" y="1988892"/>
                <a:ext cx="223820"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98" name="Cross 197">
                <a:extLst>
                  <a:ext uri="{FF2B5EF4-FFF2-40B4-BE49-F238E27FC236}">
                    <a16:creationId xmlns:a16="http://schemas.microsoft.com/office/drawing/2014/main" id="{6599F22B-4854-48A2-BC36-D0B079771325}"/>
                  </a:ext>
                </a:extLst>
              </p:cNvPr>
              <p:cNvSpPr/>
              <p:nvPr/>
            </p:nvSpPr>
            <p:spPr>
              <a:xfrm rot="2734294">
                <a:off x="2366778" y="1985717"/>
                <a:ext cx="223820"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99" name="Cross 198">
                <a:extLst>
                  <a:ext uri="{FF2B5EF4-FFF2-40B4-BE49-F238E27FC236}">
                    <a16:creationId xmlns:a16="http://schemas.microsoft.com/office/drawing/2014/main" id="{C2C31747-8CBE-4AF7-BF2A-4E3C6BA09D39}"/>
                  </a:ext>
                </a:extLst>
              </p:cNvPr>
              <p:cNvSpPr/>
              <p:nvPr/>
            </p:nvSpPr>
            <p:spPr>
              <a:xfrm rot="2734294">
                <a:off x="2200911" y="1497601"/>
                <a:ext cx="223820" cy="222213"/>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00" name="Cross 199">
                <a:extLst>
                  <a:ext uri="{FF2B5EF4-FFF2-40B4-BE49-F238E27FC236}">
                    <a16:creationId xmlns:a16="http://schemas.microsoft.com/office/drawing/2014/main" id="{D417721E-C369-437F-BCD7-FEEEB125ADA7}"/>
                  </a:ext>
                </a:extLst>
              </p:cNvPr>
              <p:cNvSpPr/>
              <p:nvPr/>
            </p:nvSpPr>
            <p:spPr>
              <a:xfrm rot="2734294">
                <a:off x="1638236" y="1512681"/>
                <a:ext cx="223820"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01" name="Cross 200">
                <a:extLst>
                  <a:ext uri="{FF2B5EF4-FFF2-40B4-BE49-F238E27FC236}">
                    <a16:creationId xmlns:a16="http://schemas.microsoft.com/office/drawing/2014/main" id="{00F8BA24-4319-458E-90B8-E22E758DE9DD}"/>
                  </a:ext>
                </a:extLst>
              </p:cNvPr>
              <p:cNvSpPr/>
              <p:nvPr/>
            </p:nvSpPr>
            <p:spPr>
              <a:xfrm rot="2734294">
                <a:off x="735096" y="1301562"/>
                <a:ext cx="223819"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02" name="Cross 201">
                <a:extLst>
                  <a:ext uri="{FF2B5EF4-FFF2-40B4-BE49-F238E27FC236}">
                    <a16:creationId xmlns:a16="http://schemas.microsoft.com/office/drawing/2014/main" id="{91AAC855-AFCD-4331-B239-6943CE991A17}"/>
                  </a:ext>
                </a:extLst>
              </p:cNvPr>
              <p:cNvSpPr/>
              <p:nvPr/>
            </p:nvSpPr>
            <p:spPr>
              <a:xfrm rot="2734294">
                <a:off x="714463" y="1698404"/>
                <a:ext cx="223819"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03" name="Cross 202">
                <a:extLst>
                  <a:ext uri="{FF2B5EF4-FFF2-40B4-BE49-F238E27FC236}">
                    <a16:creationId xmlns:a16="http://schemas.microsoft.com/office/drawing/2014/main" id="{1F74D63E-7B45-445D-868F-EC567A88CC3E}"/>
                  </a:ext>
                </a:extLst>
              </p:cNvPr>
              <p:cNvSpPr/>
              <p:nvPr/>
            </p:nvSpPr>
            <p:spPr>
              <a:xfrm rot="2734294">
                <a:off x="1030323" y="949166"/>
                <a:ext cx="223819" cy="2238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04" name="Oval 203">
                <a:extLst>
                  <a:ext uri="{FF2B5EF4-FFF2-40B4-BE49-F238E27FC236}">
                    <a16:creationId xmlns:a16="http://schemas.microsoft.com/office/drawing/2014/main" id="{5E6BD0BE-1C18-4BA2-8753-ADAE634E352F}"/>
                  </a:ext>
                </a:extLst>
              </p:cNvPr>
              <p:cNvSpPr/>
              <p:nvPr/>
            </p:nvSpPr>
            <p:spPr>
              <a:xfrm>
                <a:off x="1544597" y="1738079"/>
                <a:ext cx="169835"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05" name="Oval 204">
                <a:extLst>
                  <a:ext uri="{FF2B5EF4-FFF2-40B4-BE49-F238E27FC236}">
                    <a16:creationId xmlns:a16="http://schemas.microsoft.com/office/drawing/2014/main" id="{B478D901-DB57-419A-8DA9-6D98B84CC19E}"/>
                  </a:ext>
                </a:extLst>
              </p:cNvPr>
              <p:cNvSpPr/>
              <p:nvPr/>
            </p:nvSpPr>
            <p:spPr>
              <a:xfrm>
                <a:off x="1973152" y="1738079"/>
                <a:ext cx="169835"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06" name="Oval 205">
                <a:extLst>
                  <a:ext uri="{FF2B5EF4-FFF2-40B4-BE49-F238E27FC236}">
                    <a16:creationId xmlns:a16="http://schemas.microsoft.com/office/drawing/2014/main" id="{56BA1A5E-35CB-44E8-92B3-232FE9C928D7}"/>
                  </a:ext>
                </a:extLst>
              </p:cNvPr>
              <p:cNvSpPr/>
              <p:nvPr/>
            </p:nvSpPr>
            <p:spPr>
              <a:xfrm>
                <a:off x="2235047" y="1752365"/>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07" name="Oval 206">
                <a:extLst>
                  <a:ext uri="{FF2B5EF4-FFF2-40B4-BE49-F238E27FC236}">
                    <a16:creationId xmlns:a16="http://schemas.microsoft.com/office/drawing/2014/main" id="{7940B127-A24E-4136-ABEC-83C7CFEE156D}"/>
                  </a:ext>
                </a:extLst>
              </p:cNvPr>
              <p:cNvSpPr/>
              <p:nvPr/>
            </p:nvSpPr>
            <p:spPr>
              <a:xfrm>
                <a:off x="2477894" y="1457115"/>
                <a:ext cx="169835" cy="16984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08" name="Oval 207">
                <a:extLst>
                  <a:ext uri="{FF2B5EF4-FFF2-40B4-BE49-F238E27FC236}">
                    <a16:creationId xmlns:a16="http://schemas.microsoft.com/office/drawing/2014/main" id="{8C7CC51E-D206-4DB5-8780-B3C8889805BF}"/>
                  </a:ext>
                </a:extLst>
              </p:cNvPr>
              <p:cNvSpPr/>
              <p:nvPr/>
            </p:nvSpPr>
            <p:spPr>
              <a:xfrm>
                <a:off x="1955693" y="1279329"/>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09" name="Oval 208">
                <a:extLst>
                  <a:ext uri="{FF2B5EF4-FFF2-40B4-BE49-F238E27FC236}">
                    <a16:creationId xmlns:a16="http://schemas.microsoft.com/office/drawing/2014/main" id="{12E0A2B1-5BDB-4E31-B760-4DB7521F6D27}"/>
                  </a:ext>
                </a:extLst>
              </p:cNvPr>
              <p:cNvSpPr/>
              <p:nvPr/>
            </p:nvSpPr>
            <p:spPr>
              <a:xfrm>
                <a:off x="2216000" y="1220596"/>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10" name="Oval 209">
                <a:extLst>
                  <a:ext uri="{FF2B5EF4-FFF2-40B4-BE49-F238E27FC236}">
                    <a16:creationId xmlns:a16="http://schemas.microsoft.com/office/drawing/2014/main" id="{E47ED21A-A8AC-4224-9A70-56942B30E7DF}"/>
                  </a:ext>
                </a:extLst>
              </p:cNvPr>
              <p:cNvSpPr/>
              <p:nvPr/>
            </p:nvSpPr>
            <p:spPr>
              <a:xfrm>
                <a:off x="1458886" y="1058684"/>
                <a:ext cx="169835"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11" name="Oval 210">
                <a:extLst>
                  <a:ext uri="{FF2B5EF4-FFF2-40B4-BE49-F238E27FC236}">
                    <a16:creationId xmlns:a16="http://schemas.microsoft.com/office/drawing/2014/main" id="{E6F88AF9-394D-491C-B441-B621DE1C62C7}"/>
                  </a:ext>
                </a:extLst>
              </p:cNvPr>
              <p:cNvSpPr/>
              <p:nvPr/>
            </p:nvSpPr>
            <p:spPr>
              <a:xfrm>
                <a:off x="1673164" y="1220596"/>
                <a:ext cx="169834"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12" name="Oval 211">
                <a:extLst>
                  <a:ext uri="{FF2B5EF4-FFF2-40B4-BE49-F238E27FC236}">
                    <a16:creationId xmlns:a16="http://schemas.microsoft.com/office/drawing/2014/main" id="{11AED9A9-443B-4F3D-86FB-995C18020EB0}"/>
                  </a:ext>
                </a:extLst>
              </p:cNvPr>
              <p:cNvSpPr/>
              <p:nvPr/>
            </p:nvSpPr>
            <p:spPr>
              <a:xfrm>
                <a:off x="2039816" y="1028525"/>
                <a:ext cx="171422" cy="171436"/>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13" name="Oval 212">
                <a:extLst>
                  <a:ext uri="{FF2B5EF4-FFF2-40B4-BE49-F238E27FC236}">
                    <a16:creationId xmlns:a16="http://schemas.microsoft.com/office/drawing/2014/main" id="{8145A5C8-3C23-4012-817F-CD33EC8DF5C8}"/>
                  </a:ext>
                </a:extLst>
              </p:cNvPr>
              <p:cNvSpPr/>
              <p:nvPr/>
            </p:nvSpPr>
            <p:spPr>
              <a:xfrm>
                <a:off x="2385834" y="944394"/>
                <a:ext cx="169835"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214" name="Oval 213">
                <a:extLst>
                  <a:ext uri="{FF2B5EF4-FFF2-40B4-BE49-F238E27FC236}">
                    <a16:creationId xmlns:a16="http://schemas.microsoft.com/office/drawing/2014/main" id="{15D65BB0-0314-4B43-9CA8-9B025E05DCA3}"/>
                  </a:ext>
                </a:extLst>
              </p:cNvPr>
              <p:cNvSpPr/>
              <p:nvPr/>
            </p:nvSpPr>
            <p:spPr>
              <a:xfrm>
                <a:off x="2030292" y="750735"/>
                <a:ext cx="169835" cy="169849"/>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grpSp>
        <p:sp>
          <p:nvSpPr>
            <p:cNvPr id="179" name="Cross 178">
              <a:extLst>
                <a:ext uri="{FF2B5EF4-FFF2-40B4-BE49-F238E27FC236}">
                  <a16:creationId xmlns:a16="http://schemas.microsoft.com/office/drawing/2014/main" id="{C67D308D-BC4D-4958-A23A-9F1DBA175525}"/>
                </a:ext>
              </a:extLst>
            </p:cNvPr>
            <p:cNvSpPr/>
            <p:nvPr/>
          </p:nvSpPr>
          <p:spPr>
            <a:xfrm rot="2734294">
              <a:off x="2625499" y="1997238"/>
              <a:ext cx="223820"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80" name="Cross 179">
              <a:extLst>
                <a:ext uri="{FF2B5EF4-FFF2-40B4-BE49-F238E27FC236}">
                  <a16:creationId xmlns:a16="http://schemas.microsoft.com/office/drawing/2014/main" id="{4F2E2454-2656-40D1-AA2C-85B454E65A50}"/>
                </a:ext>
              </a:extLst>
            </p:cNvPr>
            <p:cNvSpPr/>
            <p:nvPr/>
          </p:nvSpPr>
          <p:spPr>
            <a:xfrm rot="2734294">
              <a:off x="731922" y="1006719"/>
              <a:ext cx="223820" cy="223801"/>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81" name="Cross 180">
              <a:extLst>
                <a:ext uri="{FF2B5EF4-FFF2-40B4-BE49-F238E27FC236}">
                  <a16:creationId xmlns:a16="http://schemas.microsoft.com/office/drawing/2014/main" id="{88951FC6-FDF5-47A6-B4F5-4ABE00476273}"/>
                </a:ext>
              </a:extLst>
            </p:cNvPr>
            <p:cNvSpPr/>
            <p:nvPr/>
          </p:nvSpPr>
          <p:spPr>
            <a:xfrm rot="2734294">
              <a:off x="1101749" y="789250"/>
              <a:ext cx="223819" cy="223800"/>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grpSp>
      <p:sp>
        <p:nvSpPr>
          <p:cNvPr id="13323" name="TextBox 122"/>
          <p:cNvSpPr txBox="1">
            <a:spLocks noChangeArrowheads="1"/>
          </p:cNvSpPr>
          <p:nvPr/>
        </p:nvSpPr>
        <p:spPr bwMode="auto">
          <a:xfrm>
            <a:off x="1064683" y="4949834"/>
            <a:ext cx="24828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ru-RU" sz="2800" dirty="0">
                <a:solidFill>
                  <a:srgbClr val="0070C0"/>
                </a:solidFill>
                <a:latin typeface="Andale Mono"/>
                <a:ea typeface="Andale Mono"/>
                <a:cs typeface="Andale Mono"/>
              </a:rPr>
              <a:t>“</a:t>
            </a:r>
            <a:r>
              <a:rPr lang="en-US" altLang="ru-RU" sz="2800" dirty="0" err="1">
                <a:solidFill>
                  <a:srgbClr val="0070C0"/>
                </a:solidFill>
                <a:latin typeface="Andale Mono"/>
                <a:ea typeface="Andale Mono"/>
                <a:cs typeface="Andale Mono"/>
              </a:rPr>
              <a:t>Underfit</a:t>
            </a:r>
            <a:r>
              <a:rPr lang="en-US" altLang="ru-RU" sz="2800" dirty="0">
                <a:solidFill>
                  <a:srgbClr val="0070C0"/>
                </a:solidFill>
                <a:latin typeface="Andale Mono"/>
                <a:ea typeface="Andale Mono"/>
                <a:cs typeface="Andale Mono"/>
              </a:rPr>
              <a:t>”</a:t>
            </a:r>
          </a:p>
        </p:txBody>
      </p:sp>
      <p:sp>
        <p:nvSpPr>
          <p:cNvPr id="13324" name="TextBox 123"/>
          <p:cNvSpPr txBox="1">
            <a:spLocks noChangeArrowheads="1"/>
          </p:cNvSpPr>
          <p:nvPr/>
        </p:nvSpPr>
        <p:spPr bwMode="auto">
          <a:xfrm>
            <a:off x="8814219" y="5191019"/>
            <a:ext cx="248284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ru-RU" sz="2800" dirty="0">
                <a:solidFill>
                  <a:srgbClr val="0070C0"/>
                </a:solidFill>
                <a:latin typeface="Andale Mono"/>
                <a:ea typeface="Andale Mono"/>
                <a:cs typeface="Andale Mono"/>
              </a:rPr>
              <a:t>“</a:t>
            </a:r>
            <a:r>
              <a:rPr lang="en-US" altLang="ru-RU" sz="2800" dirty="0" err="1">
                <a:solidFill>
                  <a:srgbClr val="0070C0"/>
                </a:solidFill>
                <a:latin typeface="Andale Mono"/>
                <a:ea typeface="Andale Mono"/>
                <a:cs typeface="Andale Mono"/>
              </a:rPr>
              <a:t>Overfit</a:t>
            </a:r>
            <a:r>
              <a:rPr lang="en-US" altLang="ru-RU" sz="2800" dirty="0">
                <a:solidFill>
                  <a:srgbClr val="0070C0"/>
                </a:solidFill>
                <a:latin typeface="Andale Mono"/>
                <a:ea typeface="Andale Mono"/>
                <a:cs typeface="Andale Mono"/>
              </a:rPr>
              <a:t>”</a:t>
            </a:r>
          </a:p>
        </p:txBody>
      </p:sp>
      <p:cxnSp>
        <p:nvCxnSpPr>
          <p:cNvPr id="3" name="Straight Connector 2">
            <a:extLst>
              <a:ext uri="{FF2B5EF4-FFF2-40B4-BE49-F238E27FC236}">
                <a16:creationId xmlns:a16="http://schemas.microsoft.com/office/drawing/2014/main" id="{01BD19B4-FA16-48BD-84C1-FAFA20D399B4}"/>
              </a:ext>
            </a:extLst>
          </p:cNvPr>
          <p:cNvCxnSpPr/>
          <p:nvPr/>
        </p:nvCxnSpPr>
        <p:spPr>
          <a:xfrm>
            <a:off x="774701" y="903818"/>
            <a:ext cx="2942167" cy="259714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Freeform 4">
            <a:extLst>
              <a:ext uri="{FF2B5EF4-FFF2-40B4-BE49-F238E27FC236}">
                <a16:creationId xmlns:a16="http://schemas.microsoft.com/office/drawing/2014/main" id="{EA7F27B5-A287-4CF0-906C-A950C10BA2E5}"/>
              </a:ext>
            </a:extLst>
          </p:cNvPr>
          <p:cNvSpPr/>
          <p:nvPr/>
        </p:nvSpPr>
        <p:spPr>
          <a:xfrm>
            <a:off x="5264151" y="751418"/>
            <a:ext cx="2540000" cy="2070100"/>
          </a:xfrm>
          <a:custGeom>
            <a:avLst/>
            <a:gdLst>
              <a:gd name="connsiteX0" fmla="*/ 441142 w 2483302"/>
              <a:gd name="connsiteY0" fmla="*/ 0 h 1999212"/>
              <a:gd name="connsiteX1" fmla="*/ 146502 w 2483302"/>
              <a:gd name="connsiteY1" fmla="*/ 1869440 h 1999212"/>
              <a:gd name="connsiteX2" fmla="*/ 2483302 w 2483302"/>
              <a:gd name="connsiteY2" fmla="*/ 1838960 h 1999212"/>
            </a:gdLst>
            <a:ahLst/>
            <a:cxnLst>
              <a:cxn ang="0">
                <a:pos x="connsiteX0" y="connsiteY0"/>
              </a:cxn>
              <a:cxn ang="0">
                <a:pos x="connsiteX1" y="connsiteY1"/>
              </a:cxn>
              <a:cxn ang="0">
                <a:pos x="connsiteX2" y="connsiteY2"/>
              </a:cxn>
            </a:cxnLst>
            <a:rect l="l" t="t" r="r" b="b"/>
            <a:pathLst>
              <a:path w="2483302" h="1999212">
                <a:moveTo>
                  <a:pt x="441142" y="0"/>
                </a:moveTo>
                <a:cubicBezTo>
                  <a:pt x="123642" y="781473"/>
                  <a:pt x="-193858" y="1562947"/>
                  <a:pt x="146502" y="1869440"/>
                </a:cubicBezTo>
                <a:cubicBezTo>
                  <a:pt x="486862" y="2175933"/>
                  <a:pt x="2095529" y="1844040"/>
                  <a:pt x="2483302" y="183896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7" name="Freeform 6">
            <a:extLst>
              <a:ext uri="{FF2B5EF4-FFF2-40B4-BE49-F238E27FC236}">
                <a16:creationId xmlns:a16="http://schemas.microsoft.com/office/drawing/2014/main" id="{DA9189D4-8BDE-4F9E-B8DD-894AF6E4CD65}"/>
              </a:ext>
            </a:extLst>
          </p:cNvPr>
          <p:cNvSpPr/>
          <p:nvPr/>
        </p:nvSpPr>
        <p:spPr>
          <a:xfrm>
            <a:off x="8947152" y="965200"/>
            <a:ext cx="2533649" cy="1896533"/>
          </a:xfrm>
          <a:custGeom>
            <a:avLst/>
            <a:gdLst>
              <a:gd name="connsiteX0" fmla="*/ 623278 w 2533358"/>
              <a:gd name="connsiteY0" fmla="*/ 0 h 1896913"/>
              <a:gd name="connsiteX1" fmla="*/ 13678 w 2533358"/>
              <a:gd name="connsiteY1" fmla="*/ 1066800 h 1896913"/>
              <a:gd name="connsiteX2" fmla="*/ 206718 w 2533358"/>
              <a:gd name="connsiteY2" fmla="*/ 1259840 h 1896913"/>
              <a:gd name="connsiteX3" fmla="*/ 298158 w 2533358"/>
              <a:gd name="connsiteY3" fmla="*/ 1635760 h 1896913"/>
              <a:gd name="connsiteX4" fmla="*/ 745198 w 2533358"/>
              <a:gd name="connsiteY4" fmla="*/ 1209040 h 1896913"/>
              <a:gd name="connsiteX5" fmla="*/ 1029678 w 2533358"/>
              <a:gd name="connsiteY5" fmla="*/ 1117600 h 1896913"/>
              <a:gd name="connsiteX6" fmla="*/ 1039838 w 2533358"/>
              <a:gd name="connsiteY6" fmla="*/ 1473200 h 1896913"/>
              <a:gd name="connsiteX7" fmla="*/ 826478 w 2533358"/>
              <a:gd name="connsiteY7" fmla="*/ 1554480 h 1896913"/>
              <a:gd name="connsiteX8" fmla="*/ 541998 w 2533358"/>
              <a:gd name="connsiteY8" fmla="*/ 1564640 h 1896913"/>
              <a:gd name="connsiteX9" fmla="*/ 521678 w 2533358"/>
              <a:gd name="connsiteY9" fmla="*/ 1849120 h 1896913"/>
              <a:gd name="connsiteX10" fmla="*/ 1232878 w 2533358"/>
              <a:gd name="connsiteY10" fmla="*/ 1798320 h 1896913"/>
              <a:gd name="connsiteX11" fmla="*/ 1425918 w 2533358"/>
              <a:gd name="connsiteY11" fmla="*/ 1767840 h 1896913"/>
              <a:gd name="connsiteX12" fmla="*/ 1436078 w 2533358"/>
              <a:gd name="connsiteY12" fmla="*/ 1127760 h 1896913"/>
              <a:gd name="connsiteX13" fmla="*/ 1832318 w 2533358"/>
              <a:gd name="connsiteY13" fmla="*/ 1259840 h 1896913"/>
              <a:gd name="connsiteX14" fmla="*/ 1720558 w 2533358"/>
              <a:gd name="connsiteY14" fmla="*/ 1544320 h 1896913"/>
              <a:gd name="connsiteX15" fmla="*/ 1456398 w 2533358"/>
              <a:gd name="connsiteY15" fmla="*/ 1564640 h 1896913"/>
              <a:gd name="connsiteX16" fmla="*/ 1568158 w 2533358"/>
              <a:gd name="connsiteY16" fmla="*/ 1889760 h 1896913"/>
              <a:gd name="connsiteX17" fmla="*/ 2533358 w 2533358"/>
              <a:gd name="connsiteY17" fmla="*/ 1209040 h 189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33358" h="1896913">
                <a:moveTo>
                  <a:pt x="623278" y="0"/>
                </a:moveTo>
                <a:cubicBezTo>
                  <a:pt x="353191" y="428413"/>
                  <a:pt x="83105" y="856827"/>
                  <a:pt x="13678" y="1066800"/>
                </a:cubicBezTo>
                <a:cubicBezTo>
                  <a:pt x="-55749" y="1276773"/>
                  <a:pt x="159305" y="1165013"/>
                  <a:pt x="206718" y="1259840"/>
                </a:cubicBezTo>
                <a:cubicBezTo>
                  <a:pt x="254131" y="1354667"/>
                  <a:pt x="208411" y="1644227"/>
                  <a:pt x="298158" y="1635760"/>
                </a:cubicBezTo>
                <a:cubicBezTo>
                  <a:pt x="387905" y="1627293"/>
                  <a:pt x="623278" y="1295400"/>
                  <a:pt x="745198" y="1209040"/>
                </a:cubicBezTo>
                <a:cubicBezTo>
                  <a:pt x="867118" y="1122680"/>
                  <a:pt x="980571" y="1073573"/>
                  <a:pt x="1029678" y="1117600"/>
                </a:cubicBezTo>
                <a:cubicBezTo>
                  <a:pt x="1078785" y="1161627"/>
                  <a:pt x="1073705" y="1400387"/>
                  <a:pt x="1039838" y="1473200"/>
                </a:cubicBezTo>
                <a:cubicBezTo>
                  <a:pt x="1005971" y="1546013"/>
                  <a:pt x="909451" y="1539240"/>
                  <a:pt x="826478" y="1554480"/>
                </a:cubicBezTo>
                <a:cubicBezTo>
                  <a:pt x="743505" y="1569720"/>
                  <a:pt x="592798" y="1515533"/>
                  <a:pt x="541998" y="1564640"/>
                </a:cubicBezTo>
                <a:cubicBezTo>
                  <a:pt x="491198" y="1613747"/>
                  <a:pt x="406531" y="1810173"/>
                  <a:pt x="521678" y="1849120"/>
                </a:cubicBezTo>
                <a:cubicBezTo>
                  <a:pt x="636825" y="1888067"/>
                  <a:pt x="1082171" y="1811867"/>
                  <a:pt x="1232878" y="1798320"/>
                </a:cubicBezTo>
                <a:cubicBezTo>
                  <a:pt x="1383585" y="1784773"/>
                  <a:pt x="1392051" y="1879600"/>
                  <a:pt x="1425918" y="1767840"/>
                </a:cubicBezTo>
                <a:cubicBezTo>
                  <a:pt x="1459785" y="1656080"/>
                  <a:pt x="1368345" y="1212427"/>
                  <a:pt x="1436078" y="1127760"/>
                </a:cubicBezTo>
                <a:cubicBezTo>
                  <a:pt x="1503811" y="1043093"/>
                  <a:pt x="1784905" y="1190413"/>
                  <a:pt x="1832318" y="1259840"/>
                </a:cubicBezTo>
                <a:cubicBezTo>
                  <a:pt x="1879731" y="1329267"/>
                  <a:pt x="1783211" y="1493520"/>
                  <a:pt x="1720558" y="1544320"/>
                </a:cubicBezTo>
                <a:cubicBezTo>
                  <a:pt x="1657905" y="1595120"/>
                  <a:pt x="1481798" y="1507067"/>
                  <a:pt x="1456398" y="1564640"/>
                </a:cubicBezTo>
                <a:cubicBezTo>
                  <a:pt x="1430998" y="1622213"/>
                  <a:pt x="1388665" y="1949027"/>
                  <a:pt x="1568158" y="1889760"/>
                </a:cubicBezTo>
                <a:cubicBezTo>
                  <a:pt x="1747651" y="1830493"/>
                  <a:pt x="2408051" y="1329267"/>
                  <a:pt x="2533358" y="1209040"/>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mc:AlternateContent xmlns:mc="http://schemas.openxmlformats.org/markup-compatibility/2006" xmlns:a14="http://schemas.microsoft.com/office/drawing/2010/main">
        <mc:Choice Requires="a14">
          <p:sp>
            <p:nvSpPr>
              <p:cNvPr id="128" name="Rectangle 127"/>
              <p:cNvSpPr/>
              <p:nvPr/>
            </p:nvSpPr>
            <p:spPr>
              <a:xfrm>
                <a:off x="851904" y="4470401"/>
                <a:ext cx="2246897" cy="338554"/>
              </a:xfrm>
              <a:prstGeom prst="rect">
                <a:avLst/>
              </a:prstGeom>
            </p:spPr>
            <p:txBody>
              <a:bodyPr wrap="none">
                <a:spAutoFit/>
              </a:bodyPr>
              <a:lstStyle/>
              <a:p>
                <a:pPr>
                  <a:spcBef>
                    <a:spcPct val="0"/>
                  </a:spcBef>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𝑤</m:t>
                          </m:r>
                        </m:sub>
                      </m:sSub>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𝜎</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e>
                      </m:d>
                    </m:oMath>
                  </m:oMathPara>
                </a14:m>
                <a:endParaRPr lang="en-US" altLang="ru-RU" sz="1600" dirty="0"/>
              </a:p>
            </p:txBody>
          </p:sp>
        </mc:Choice>
        <mc:Fallback xmlns="">
          <p:sp>
            <p:nvSpPr>
              <p:cNvPr id="128" name="Rectangle 127"/>
              <p:cNvSpPr>
                <a:spLocks noRot="1" noChangeAspect="1" noMove="1" noResize="1" noEditPoints="1" noAdjustHandles="1" noChangeArrowheads="1" noChangeShapeType="1" noTextEdit="1"/>
              </p:cNvSpPr>
              <p:nvPr/>
            </p:nvSpPr>
            <p:spPr>
              <a:xfrm>
                <a:off x="851904" y="4470401"/>
                <a:ext cx="2246897" cy="33855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Rectangle 128"/>
              <p:cNvSpPr/>
              <p:nvPr/>
            </p:nvSpPr>
            <p:spPr>
              <a:xfrm>
                <a:off x="4033093" y="4488503"/>
                <a:ext cx="3584315" cy="573811"/>
              </a:xfrm>
              <a:prstGeom prst="rect">
                <a:avLst/>
              </a:prstGeom>
            </p:spPr>
            <p:txBody>
              <a:bodyPr wrap="none">
                <a:spAutoFit/>
              </a:bodyPr>
              <a:lstStyle/>
              <a:p>
                <a:pPr>
                  <a:spcBef>
                    <a:spcPct val="0"/>
                  </a:spcBef>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𝑤</m:t>
                          </m:r>
                        </m:sub>
                      </m:sSub>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𝜎</m:t>
                      </m:r>
                      <m:d>
                        <m:dPr>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b="0" i="1" smtClean="0">
                                  <a:latin typeface="Cambria Math" panose="02040503050406030204" pitchFamily="18" charset="0"/>
                                </a:rPr>
                                <m:t>+</m:t>
                              </m:r>
                            </m:e>
                            <m:e>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3</m:t>
                                      </m:r>
                                    </m:sub>
                                  </m:sSub>
                                  <m:r>
                                    <a:rPr lang="en-US" sz="1600" i="1">
                                      <a:latin typeface="Cambria Math" panose="02040503050406030204" pitchFamily="18" charset="0"/>
                                    </a:rPr>
                                    <m:t>𝑥</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4</m:t>
                                      </m:r>
                                    </m:sub>
                                  </m:sSub>
                                  <m:r>
                                    <a:rPr lang="en-US" sz="1600" i="1">
                                      <a:latin typeface="Cambria Math" panose="02040503050406030204" pitchFamily="18" charset="0"/>
                                    </a:rPr>
                                    <m:t>𝑥</m:t>
                                  </m:r>
                                </m:e>
                                <m:sub>
                                  <m:r>
                                    <a:rPr lang="en-US" sz="1600" i="1">
                                      <a:latin typeface="Cambria Math" panose="02040503050406030204" pitchFamily="18" charset="0"/>
                                    </a:rPr>
                                    <m:t>2</m:t>
                                  </m:r>
                                </m:sub>
                                <m:sup>
                                  <m:r>
                                    <a:rPr lang="en-US" sz="1600" i="1">
                                      <a:latin typeface="Cambria Math" panose="02040503050406030204" pitchFamily="18" charset="0"/>
                                    </a:rPr>
                                    <m:t>2</m:t>
                                  </m:r>
                                </m:sup>
                              </m:sSubSup>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5</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2</m:t>
                                  </m:r>
                                </m:sub>
                              </m:sSub>
                            </m:e>
                          </m:eqArr>
                        </m:e>
                      </m:d>
                    </m:oMath>
                  </m:oMathPara>
                </a14:m>
                <a:endParaRPr lang="en-US" altLang="ru-RU" sz="1600" dirty="0"/>
              </a:p>
            </p:txBody>
          </p:sp>
        </mc:Choice>
        <mc:Fallback xmlns="">
          <p:sp>
            <p:nvSpPr>
              <p:cNvPr id="129" name="Rectangle 128"/>
              <p:cNvSpPr>
                <a:spLocks noRot="1" noChangeAspect="1" noMove="1" noResize="1" noEditPoints="1" noAdjustHandles="1" noChangeArrowheads="1" noChangeShapeType="1" noTextEdit="1"/>
              </p:cNvSpPr>
              <p:nvPr/>
            </p:nvSpPr>
            <p:spPr>
              <a:xfrm>
                <a:off x="4033093" y="4488503"/>
                <a:ext cx="3584315" cy="5738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129"/>
              <p:cNvSpPr/>
              <p:nvPr/>
            </p:nvSpPr>
            <p:spPr>
              <a:xfrm>
                <a:off x="7935624" y="4496188"/>
                <a:ext cx="4005712" cy="573811"/>
              </a:xfrm>
              <a:prstGeom prst="rect">
                <a:avLst/>
              </a:prstGeom>
            </p:spPr>
            <p:txBody>
              <a:bodyPr wrap="none">
                <a:spAutoFit/>
              </a:bodyPr>
              <a:lstStyle/>
              <a:p>
                <a:pPr>
                  <a:spcBef>
                    <a:spcPct val="0"/>
                  </a:spcBef>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𝑤</m:t>
                          </m:r>
                        </m:sub>
                      </m:sSub>
                      <m:d>
                        <m:dPr>
                          <m:ctrlPr>
                            <a:rPr lang="en-US" sz="1600" i="1">
                              <a:latin typeface="Cambria Math" panose="02040503050406030204" pitchFamily="18" charset="0"/>
                            </a:rPr>
                          </m:ctrlPr>
                        </m:dPr>
                        <m:e>
                          <m:r>
                            <a:rPr lang="en-US" sz="1600" i="1">
                              <a:latin typeface="Cambria Math" panose="02040503050406030204" pitchFamily="18" charset="0"/>
                            </a:rPr>
                            <m:t>𝑥</m:t>
                          </m:r>
                        </m:e>
                      </m:d>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𝜎</m:t>
                      </m:r>
                      <m:d>
                        <m:dPr>
                          <m:ctrlPr>
                            <a:rPr lang="en-US" sz="1600" i="1">
                              <a:latin typeface="Cambria Math" panose="02040503050406030204" pitchFamily="18" charset="0"/>
                            </a:rPr>
                          </m:ctrlPr>
                        </m:dPr>
                        <m:e>
                          <m:eqArr>
                            <m:eqArrPr>
                              <m:ctrlPr>
                                <a:rPr lang="en-US" sz="1600" i="1">
                                  <a:latin typeface="Cambria Math" panose="02040503050406030204" pitchFamily="18" charset="0"/>
                                </a:rPr>
                              </m:ctrlPr>
                            </m:eqArr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0</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2</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r>
                                <a:rPr lang="en-US" sz="1600" b="0" i="1" smtClean="0">
                                  <a:latin typeface="Cambria Math" panose="02040503050406030204" pitchFamily="18" charset="0"/>
                                </a:rPr>
                                <m:t>+</m:t>
                              </m:r>
                            </m:e>
                            <m:e>
                              <m:r>
                                <a:rPr lang="en-US" sz="1600" b="0" i="1" smtClean="0">
                                  <a:latin typeface="Cambria Math" panose="02040503050406030204" pitchFamily="18" charset="0"/>
                                </a:rPr>
                                <m:t>+</m:t>
                              </m:r>
                              <m:sSubSup>
                                <m:sSubSupPr>
                                  <m:ctrlPr>
                                    <a:rPr lang="en-US" sz="1600" i="1">
                                      <a:latin typeface="Cambria Math" panose="02040503050406030204" pitchFamily="18" charset="0"/>
                                    </a:rPr>
                                  </m:ctrlPr>
                                </m:sSubSup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3</m:t>
                                      </m:r>
                                    </m:sub>
                                  </m:sSub>
                                  <m:r>
                                    <a:rPr lang="en-US" sz="1600" i="1">
                                      <a:latin typeface="Cambria Math" panose="02040503050406030204" pitchFamily="18" charset="0"/>
                                    </a:rPr>
                                    <m:t>𝑥</m:t>
                                  </m:r>
                                </m:e>
                                <m:sub>
                                  <m:r>
                                    <a:rPr lang="en-US" sz="1600" i="1">
                                      <a:latin typeface="Cambria Math" panose="02040503050406030204" pitchFamily="18" charset="0"/>
                                    </a:rPr>
                                    <m:t>1</m:t>
                                  </m:r>
                                </m:sub>
                                <m:sup>
                                  <m:r>
                                    <a:rPr lang="en-US" sz="1600" i="1">
                                      <a:latin typeface="Cambria Math" panose="02040503050406030204" pitchFamily="18" charset="0"/>
                                    </a:rPr>
                                    <m:t>2</m:t>
                                  </m:r>
                                </m:sup>
                              </m:sSubSup>
                              <m:r>
                                <a:rPr lang="en-US" sz="1600" i="1">
                                  <a:latin typeface="Cambria Math" panose="02040503050406030204" pitchFamily="18" charset="0"/>
                                </a:rPr>
                                <m:t>+</m:t>
                              </m:r>
                              <m:sSubSup>
                                <m:sSubSupPr>
                                  <m:ctrlPr>
                                    <a:rPr lang="en-US" sz="1600" i="1">
                                      <a:latin typeface="Cambria Math" panose="02040503050406030204" pitchFamily="18" charset="0"/>
                                    </a:rPr>
                                  </m:ctrlPr>
                                </m:sSubSupPr>
                                <m:e>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4</m:t>
                                      </m:r>
                                    </m:sub>
                                  </m:sSub>
                                  <m:r>
                                    <a:rPr lang="en-US" sz="1600" i="1">
                                      <a:latin typeface="Cambria Math" panose="02040503050406030204" pitchFamily="18" charset="0"/>
                                    </a:rPr>
                                    <m:t>𝑥</m:t>
                                  </m:r>
                                </m:e>
                                <m:sub>
                                  <m:r>
                                    <a:rPr lang="en-US" sz="1600" i="1">
                                      <a:latin typeface="Cambria Math" panose="02040503050406030204" pitchFamily="18" charset="0"/>
                                    </a:rPr>
                                    <m:t>2</m:t>
                                  </m:r>
                                </m:sub>
                                <m:sup>
                                  <m:r>
                                    <a:rPr lang="en-US" sz="1600" i="1">
                                      <a:latin typeface="Cambria Math" panose="02040503050406030204" pitchFamily="18" charset="0"/>
                                    </a:rPr>
                                    <m:t>2</m:t>
                                  </m:r>
                                </m:sup>
                              </m:sSubSup>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5</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1</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e>
                          </m:eqArr>
                        </m:e>
                      </m:d>
                    </m:oMath>
                  </m:oMathPara>
                </a14:m>
                <a:endParaRPr lang="en-US" altLang="ru-RU" sz="1600" dirty="0"/>
              </a:p>
            </p:txBody>
          </p:sp>
        </mc:Choice>
        <mc:Fallback xmlns="">
          <p:sp>
            <p:nvSpPr>
              <p:cNvPr id="130" name="Rectangle 129"/>
              <p:cNvSpPr>
                <a:spLocks noRot="1" noChangeAspect="1" noMove="1" noResize="1" noEditPoints="1" noAdjustHandles="1" noChangeArrowheads="1" noChangeShapeType="1" noTextEdit="1"/>
              </p:cNvSpPr>
              <p:nvPr/>
            </p:nvSpPr>
            <p:spPr>
              <a:xfrm>
                <a:off x="7935624" y="4496188"/>
                <a:ext cx="4005712" cy="573811"/>
              </a:xfrm>
              <a:prstGeom prst="rect">
                <a:avLst/>
              </a:prstGeom>
              <a:blipFill>
                <a:blip r:embed="rId4"/>
                <a:stretch>
                  <a:fillRect/>
                </a:stretch>
              </a:blipFill>
            </p:spPr>
            <p:txBody>
              <a:bodyPr/>
              <a:lstStyle/>
              <a:p>
                <a:r>
                  <a:rPr lang="en-US">
                    <a:noFill/>
                  </a:rPr>
                  <a:t> </a:t>
                </a:r>
              </a:p>
            </p:txBody>
          </p:sp>
        </mc:Fallback>
      </mc:AlternateContent>
      <p:sp>
        <p:nvSpPr>
          <p:cNvPr id="2" name="Rectangle 1"/>
          <p:cNvSpPr/>
          <p:nvPr/>
        </p:nvSpPr>
        <p:spPr>
          <a:xfrm>
            <a:off x="1377792" y="5786811"/>
            <a:ext cx="8747205" cy="646331"/>
          </a:xfrm>
          <a:prstGeom prst="rect">
            <a:avLst/>
          </a:prstGeom>
        </p:spPr>
        <p:txBody>
          <a:bodyPr wrap="square">
            <a:spAutoFit/>
          </a:bodyPr>
          <a:lstStyle/>
          <a:p>
            <a:pPr>
              <a:spcBef>
                <a:spcPct val="0"/>
              </a:spcBef>
            </a:pPr>
            <a:r>
              <a:rPr lang="en-US" altLang="ru-RU" b="1" dirty="0"/>
              <a:t>Overfitting:</a:t>
            </a:r>
            <a:r>
              <a:rPr lang="en-US" altLang="ru-RU" dirty="0"/>
              <a:t> If we have too many features, the learned hypothesis may fit the training set very well </a:t>
            </a:r>
            <a:r>
              <a:rPr lang="en-US" altLang="ru-RU" dirty="0" smtClean="0"/>
              <a:t>(J(w)</a:t>
            </a:r>
            <a:r>
              <a:rPr lang="en-US" altLang="ru-RU" dirty="0" smtClean="0">
                <a:sym typeface="Symbol" panose="05050102010706020507" pitchFamily="18" charset="2"/>
              </a:rPr>
              <a:t></a:t>
            </a:r>
            <a:r>
              <a:rPr lang="en-US" altLang="ru-RU" dirty="0" smtClean="0"/>
              <a:t>0 </a:t>
            </a:r>
            <a:r>
              <a:rPr lang="en-US" altLang="ru-RU" dirty="0"/>
              <a:t>), but fail to generalize to new examples.</a:t>
            </a:r>
            <a:endParaRPr lang="en-US" altLang="ru-RU" b="1" dirty="0"/>
          </a:p>
        </p:txBody>
      </p:sp>
    </p:spTree>
    <p:extLst>
      <p:ext uri="{BB962C8B-B14F-4D97-AF65-F5344CB8AC3E}">
        <p14:creationId xmlns:p14="http://schemas.microsoft.com/office/powerpoint/2010/main" val="30837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3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3" grpId="0"/>
      <p:bldP spid="13324" grpId="0"/>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overfitting?</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668338" y="1833563"/>
                <a:ext cx="11017888" cy="4588307"/>
              </a:xfrm>
              <a:prstGeom prst="rect">
                <a:avLst/>
              </a:prstGeom>
            </p:spPr>
            <p:txBody>
              <a:bodyPr wrap="none">
                <a:spAutoFit/>
              </a:bodyPr>
              <a:lstStyle/>
              <a:p>
                <a:r>
                  <a:rPr lang="en-US" dirty="0" smtClean="0"/>
                  <a:t>Too many features….</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𝑤</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m:t>
                            </m:r>
                          </m:sub>
                        </m:sSub>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4</m:t>
                            </m:r>
                          </m:sub>
                        </m:sSub>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5</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r>
                  <a:rPr lang="en-US" dirty="0"/>
                  <a:t>+….)</a:t>
                </a:r>
              </a:p>
              <a:p>
                <a:r>
                  <a:rPr lang="en-US" dirty="0" smtClean="0"/>
                  <a:t>How to prevent?</a:t>
                </a:r>
              </a:p>
              <a:p>
                <a:pPr lvl="1"/>
                <a:r>
                  <a:rPr lang="en-US" altLang="ru-RU" sz="2800" dirty="0" smtClean="0"/>
                  <a:t>Reduce </a:t>
                </a:r>
                <a:r>
                  <a:rPr lang="en-US" altLang="ru-RU" sz="2800" dirty="0"/>
                  <a:t>number of </a:t>
                </a:r>
                <a:r>
                  <a:rPr lang="en-US" altLang="ru-RU" sz="2800" dirty="0" smtClean="0"/>
                  <a:t>features.</a:t>
                </a:r>
              </a:p>
              <a:p>
                <a:pPr lvl="2"/>
                <a:r>
                  <a:rPr lang="en-US" altLang="ru-RU" sz="2800" dirty="0" smtClean="0"/>
                  <a:t>Manually </a:t>
                </a:r>
                <a:r>
                  <a:rPr lang="en-US" altLang="ru-RU" sz="2800" dirty="0"/>
                  <a:t>select which features to </a:t>
                </a:r>
                <a:r>
                  <a:rPr lang="en-US" altLang="ru-RU" sz="2800" dirty="0" smtClean="0"/>
                  <a:t>keep.</a:t>
                </a:r>
              </a:p>
              <a:p>
                <a:pPr lvl="2"/>
                <a:r>
                  <a:rPr lang="en-US" altLang="ru-RU" sz="3000" dirty="0" smtClean="0"/>
                  <a:t>Model </a:t>
                </a:r>
                <a:r>
                  <a:rPr lang="en-US" altLang="ru-RU" sz="3000" dirty="0"/>
                  <a:t>selection </a:t>
                </a:r>
                <a:r>
                  <a:rPr lang="en-US" altLang="ru-RU" sz="3000" dirty="0" smtClean="0"/>
                  <a:t>algorithm.</a:t>
                </a:r>
              </a:p>
              <a:p>
                <a:pPr lvl="1"/>
                <a:r>
                  <a:rPr lang="en-US" altLang="ru-RU" sz="2800" b="1" dirty="0" smtClean="0"/>
                  <a:t>Regularization.</a:t>
                </a:r>
              </a:p>
              <a:p>
                <a:pPr lvl="2"/>
                <a:r>
                  <a:rPr lang="en-US" altLang="ru-RU" sz="2800" dirty="0" smtClean="0"/>
                  <a:t>Keep all the features, but reduce magnitude/values of parameters.</a:t>
                </a:r>
              </a:p>
              <a:p>
                <a:pPr lvl="2"/>
                <a:r>
                  <a:rPr lang="en-US" altLang="ru-RU" sz="2800" dirty="0"/>
                  <a:t>Works well when we have a lot of features, each of which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b="0" i="1" smtClean="0">
                            <a:latin typeface="Cambria Math" panose="02040503050406030204" pitchFamily="18" charset="0"/>
                          </a:rPr>
                          <m:t>𝑖</m:t>
                        </m:r>
                      </m:sub>
                    </m:sSub>
                  </m:oMath>
                </a14:m>
                <a:endParaRPr lang="en-US" altLang="ru-RU" sz="2800" dirty="0"/>
              </a:p>
              <a:p>
                <a:pPr marL="914400" lvl="2" indent="0">
                  <a:buNone/>
                </a:pPr>
                <a:r>
                  <a:rPr lang="en-US" altLang="ru-RU" sz="2800" dirty="0"/>
                  <a:t>contributes a bit to predicting </a:t>
                </a:r>
                <a:r>
                  <a:rPr lang="en-US" altLang="ru-RU" sz="2800" dirty="0" smtClean="0"/>
                  <a:t>y.</a:t>
                </a:r>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668338" y="1833563"/>
                <a:ext cx="11017888" cy="4588307"/>
              </a:xfrm>
              <a:prstGeom prst="rect">
                <a:avLst/>
              </a:prstGeom>
              <a:blipFill>
                <a:blip r:embed="rId2"/>
                <a:stretch>
                  <a:fillRect l="-996" t="-2261" r="-111" b="-2926"/>
                </a:stretch>
              </a:blipFill>
            </p:spPr>
            <p:txBody>
              <a:bodyPr/>
              <a:lstStyle/>
              <a:p>
                <a:r>
                  <a:rPr lang="en-US">
                    <a:noFill/>
                  </a:rPr>
                  <a:t> </a:t>
                </a:r>
              </a:p>
            </p:txBody>
          </p:sp>
        </mc:Fallback>
      </mc:AlternateContent>
    </p:spTree>
    <p:extLst>
      <p:ext uri="{BB962C8B-B14F-4D97-AF65-F5344CB8AC3E}">
        <p14:creationId xmlns:p14="http://schemas.microsoft.com/office/powerpoint/2010/main" val="288890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279401"/>
            <a:ext cx="11480800" cy="6593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0151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860" y="471055"/>
            <a:ext cx="10640867" cy="5920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0460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Regularization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117975"/>
              </a:xfrm>
            </p:spPr>
            <p:txBody>
              <a:bodyPr>
                <a:normAutofit/>
              </a:bodyPr>
              <a:lstStyle/>
              <a:p>
                <a:r>
                  <a:rPr lang="en-US" b="1" dirty="0" smtClean="0"/>
                  <a:t>Regularization</a:t>
                </a:r>
                <a:r>
                  <a:rPr lang="en-US" dirty="0"/>
                  <a:t> is the process of adding information in order to solve an </a:t>
                </a:r>
                <a:r>
                  <a:rPr lang="en-US" dirty="0" smtClean="0"/>
                  <a:t>or </a:t>
                </a:r>
                <a:r>
                  <a:rPr lang="en-US" dirty="0"/>
                  <a:t>to prevent </a:t>
                </a:r>
                <a:r>
                  <a:rPr lang="en-US" dirty="0">
                    <a:hlinkClick r:id="rId2"/>
                  </a:rPr>
                  <a:t>overfitting</a:t>
                </a:r>
                <a:r>
                  <a:rPr lang="en-US" dirty="0"/>
                  <a:t>. </a:t>
                </a:r>
                <a:endParaRPr lang="en-US" dirty="0" smtClean="0"/>
              </a:p>
              <a:p>
                <a:endParaRPr lang="en-US" dirty="0" smtClean="0"/>
              </a:p>
              <a:p>
                <a:r>
                  <a:rPr lang="en-US" dirty="0" smtClean="0"/>
                  <a:t>Ridge Regression (or Tikhonov regularization or L2 regularization)</a:t>
                </a:r>
              </a:p>
              <a:p>
                <a:pPr lvl="1"/>
                <a:r>
                  <a:rPr lang="en-US" sz="1800" dirty="0" smtClean="0"/>
                  <a:t>it </a:t>
                </a:r>
                <a:r>
                  <a:rPr lang="en-US" sz="1800" dirty="0"/>
                  <a:t>uses the (square of the) L2 norm of the weight values. The L2 norm, </a:t>
                </a:r>
                <a14:m>
                  <m:oMath xmlns:m="http://schemas.openxmlformats.org/officeDocument/2006/math">
                    <m:sSub>
                      <m:sSubPr>
                        <m:ctrlPr>
                          <a:rPr lang="en-US" sz="1800" i="1">
                            <a:latin typeface="Cambria Math" panose="02040503050406030204" pitchFamily="18" charset="0"/>
                          </a:rPr>
                        </m:ctrlPr>
                      </m:sSubPr>
                      <m:e>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𝑤</m:t>
                            </m:r>
                          </m:e>
                        </m:d>
                      </m:e>
                      <m:sub>
                        <m:r>
                          <a:rPr lang="en-US" sz="1800" i="1">
                            <a:latin typeface="Cambria Math" panose="02040503050406030204" pitchFamily="18" charset="0"/>
                          </a:rPr>
                          <m:t>2</m:t>
                        </m:r>
                      </m:sub>
                    </m:sSub>
                  </m:oMath>
                </a14:m>
                <a:r>
                  <a:rPr lang="en-US" sz="1800" dirty="0"/>
                  <a:t>, is the same as the Euclidean distance of the vector </a:t>
                </a:r>
                <a:r>
                  <a:rPr lang="en-US" sz="1800" i="1" dirty="0"/>
                  <a:t>w </a:t>
                </a:r>
                <a:r>
                  <a:rPr lang="en-US" sz="1800" dirty="0"/>
                  <a:t>from the origin</a:t>
                </a:r>
                <a:r>
                  <a:rPr lang="en-US" sz="1800" dirty="0" smtClean="0"/>
                  <a:t>.</a:t>
                </a:r>
              </a:p>
              <a:p>
                <a:pPr lvl="1"/>
                <a:r>
                  <a:rPr lang="en-US" sz="1800" dirty="0" smtClean="0">
                    <a:sym typeface="Symbol" panose="05050102010706020507" pitchFamily="18" charset="2"/>
                  </a:rPr>
                  <a:t>Add   </a:t>
                </a:r>
                <a14:m>
                  <m:oMath xmlns:m="http://schemas.openxmlformats.org/officeDocument/2006/math">
                    <m:r>
                      <a:rPr lang="en-US" sz="1800" i="1">
                        <a:latin typeface="Cambria Math" panose="02040503050406030204" pitchFamily="18" charset="0"/>
                        <a:sym typeface="Symbol" panose="05050102010706020507" pitchFamily="18" charset="2"/>
                      </a:rPr>
                      <m:t> </m:t>
                    </m:r>
                    <m:nary>
                      <m:naryPr>
                        <m:chr m:val="∑"/>
                        <m:ctrlPr>
                          <a:rPr lang="en-US" sz="1800" i="1">
                            <a:latin typeface="Cambria Math" panose="02040503050406030204" pitchFamily="18" charset="0"/>
                          </a:rPr>
                        </m:ctrlPr>
                      </m:naryPr>
                      <m:sub>
                        <m:r>
                          <a:rPr lang="en-US" sz="1800" i="1">
                            <a:latin typeface="Cambria Math" panose="02040503050406030204" pitchFamily="18" charset="0"/>
                          </a:rPr>
                          <m:t>𝑗</m:t>
                        </m:r>
                        <m:r>
                          <a:rPr lang="en-US" sz="1800" i="1">
                            <a:latin typeface="Cambria Math" panose="02040503050406030204" pitchFamily="18" charset="0"/>
                          </a:rPr>
                          <m:t>=1</m:t>
                        </m:r>
                      </m:sub>
                      <m:sup>
                        <m:r>
                          <a:rPr lang="en-US" sz="1800" i="1">
                            <a:latin typeface="Cambria Math" panose="02040503050406030204" pitchFamily="18" charset="0"/>
                          </a:rPr>
                          <m:t>𝑑</m:t>
                        </m:r>
                      </m:sup>
                      <m:e>
                        <m:sSubSup>
                          <m:sSubSupPr>
                            <m:ctrlPr>
                              <a:rPr lang="en-US" sz="1800" i="1">
                                <a:latin typeface="Cambria Math" panose="02040503050406030204" pitchFamily="18" charset="0"/>
                              </a:rPr>
                            </m:ctrlPr>
                          </m:sSubSupPr>
                          <m:e>
                            <m:r>
                              <a:rPr lang="en-US" sz="1800" i="1">
                                <a:latin typeface="Cambria Math" panose="02040503050406030204" pitchFamily="18" charset="0"/>
                              </a:rPr>
                              <m:t>𝑤</m:t>
                            </m:r>
                          </m:e>
                          <m:sub>
                            <m:r>
                              <a:rPr lang="en-US" sz="1800" i="1">
                                <a:latin typeface="Cambria Math" panose="02040503050406030204" pitchFamily="18" charset="0"/>
                              </a:rPr>
                              <m:t>𝑗</m:t>
                            </m:r>
                          </m:sub>
                          <m:sup>
                            <m:r>
                              <a:rPr lang="en-US" sz="1800" i="1">
                                <a:latin typeface="Cambria Math" panose="02040503050406030204" pitchFamily="18" charset="0"/>
                              </a:rPr>
                              <m:t>2</m:t>
                            </m:r>
                          </m:sup>
                        </m:sSubSup>
                      </m:e>
                    </m:nary>
                  </m:oMath>
                </a14:m>
                <a:r>
                  <a:rPr lang="en-US" sz="1800" dirty="0" smtClean="0"/>
                  <a:t> to the cost function</a:t>
                </a:r>
              </a:p>
              <a:p>
                <a:pPr lvl="1"/>
                <a:r>
                  <a:rPr lang="en-US" sz="1800" dirty="0" smtClean="0"/>
                  <a:t>λ is called the regularization parameter</a:t>
                </a:r>
              </a:p>
              <a:p>
                <a:pPr lvl="1"/>
                <a:r>
                  <a:rPr lang="en-US" sz="1800" dirty="0" smtClean="0"/>
                  <a:t>This forces the learning algorithm to not only fit the data but also keep the model weights as small as possible. Note that the regularization term should only be added to the cost function during training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117975"/>
              </a:xfrm>
              <a:blipFill>
                <a:blip r:embed="rId3"/>
                <a:stretch>
                  <a:fillRect l="-1043" t="-2367"/>
                </a:stretch>
              </a:blipFill>
            </p:spPr>
            <p:txBody>
              <a:bodyPr/>
              <a:lstStyle/>
              <a:p>
                <a:r>
                  <a:rPr lang="en-US">
                    <a:noFill/>
                  </a:rPr>
                  <a:t> </a:t>
                </a:r>
              </a:p>
            </p:txBody>
          </p:sp>
        </mc:Fallback>
      </mc:AlternateContent>
      <p:sp>
        <p:nvSpPr>
          <p:cNvPr id="4" name="Rectangle 3"/>
          <p:cNvSpPr/>
          <p:nvPr/>
        </p:nvSpPr>
        <p:spPr>
          <a:xfrm>
            <a:off x="754981" y="6311900"/>
            <a:ext cx="3938194" cy="276999"/>
          </a:xfrm>
          <a:prstGeom prst="rect">
            <a:avLst/>
          </a:prstGeom>
        </p:spPr>
        <p:txBody>
          <a:bodyPr wrap="none">
            <a:spAutoFit/>
          </a:bodyPr>
          <a:lstStyle/>
          <a:p>
            <a:r>
              <a:rPr lang="en-US" sz="1200" dirty="0">
                <a:hlinkClick r:id="rId4"/>
              </a:rPr>
              <a:t>https://en.wikipedia.org/wiki/Regularization_(mathematics)</a:t>
            </a:r>
            <a:endParaRPr lang="en-US" sz="1200" dirty="0"/>
          </a:p>
        </p:txBody>
      </p:sp>
    </p:spTree>
    <p:extLst>
      <p:ext uri="{BB962C8B-B14F-4D97-AF65-F5344CB8AC3E}">
        <p14:creationId xmlns:p14="http://schemas.microsoft.com/office/powerpoint/2010/main" val="106008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1143</TotalTime>
  <Words>698</Words>
  <Application>Microsoft Office PowerPoint</Application>
  <PresentationFormat>Widescreen</PresentationFormat>
  <Paragraphs>176</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Andale Mono</vt:lpstr>
      <vt:lpstr>Arial</vt:lpstr>
      <vt:lpstr>Calibri</vt:lpstr>
      <vt:lpstr>Calibri Light</vt:lpstr>
      <vt:lpstr>Cambria Math</vt:lpstr>
      <vt:lpstr>Helvetica</vt:lpstr>
      <vt:lpstr>open sans</vt:lpstr>
      <vt:lpstr>Symbol</vt:lpstr>
      <vt:lpstr>Times New Roman</vt:lpstr>
      <vt:lpstr>Office Theme</vt:lpstr>
      <vt:lpstr>Regularization </vt:lpstr>
      <vt:lpstr>PowerPoint Presentation</vt:lpstr>
      <vt:lpstr>Underfitting vs. Overfitting (Linear Regression)</vt:lpstr>
      <vt:lpstr>Generalization, Overfitting, Underfitting.</vt:lpstr>
      <vt:lpstr>PowerPoint Presentation</vt:lpstr>
      <vt:lpstr>Why overfitting?</vt:lpstr>
      <vt:lpstr>PowerPoint Presentation</vt:lpstr>
      <vt:lpstr>PowerPoint Presentation</vt:lpstr>
      <vt:lpstr>Regularization</vt:lpstr>
      <vt:lpstr>Regularized linear regression</vt:lpstr>
      <vt:lpstr>Gradient descent of Regularized linear regression</vt:lpstr>
      <vt:lpstr>PowerPoint Presentation</vt:lpstr>
      <vt:lpstr>PowerPoint Presentation</vt:lpstr>
      <vt:lpstr>PowerPoint Presentation</vt:lpstr>
      <vt:lpstr>PowerPoint Presentation</vt:lpstr>
      <vt:lpstr>PowerPoint Presentation</vt:lpstr>
      <vt:lpstr>Regularization for Normal Equation</vt:lpstr>
      <vt:lpstr>Regularized logistic regression.</vt:lpstr>
      <vt:lpstr>PowerPoint Presentation</vt:lpstr>
      <vt:lpstr>Regularization (other)</vt:lpstr>
      <vt:lpstr>PowerPoint Presentation</vt:lpstr>
      <vt:lpstr>PowerPoint Presentation</vt:lpstr>
      <vt:lpstr>PowerPoint Presentation</vt:lpstr>
      <vt:lpstr>PowerPoint Presentation</vt:lpstr>
      <vt:lpstr>Question:  Suppose you run logistic regression twice, once with =0. and once =1. One of the times, you got parameters w=[25; 41], and the other time you got w=[2; 1]. However, you forgot which value of  corresponds to which value of w. Which one do you think corresponds to =1? </vt:lpstr>
      <vt:lpstr>Reading material.</vt:lpstr>
    </vt:vector>
  </TitlesOfParts>
  <Company>ADA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samir rustamov</cp:lastModifiedBy>
  <cp:revision>52</cp:revision>
  <dcterms:created xsi:type="dcterms:W3CDTF">2020-02-02T15:26:09Z</dcterms:created>
  <dcterms:modified xsi:type="dcterms:W3CDTF">2020-02-05T06:46:22Z</dcterms:modified>
</cp:coreProperties>
</file>