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13" r:id="rId9"/>
    <p:sldId id="312" r:id="rId10"/>
    <p:sldId id="314" r:id="rId11"/>
    <p:sldId id="315" r:id="rId12"/>
    <p:sldId id="279" r:id="rId13"/>
    <p:sldId id="280" r:id="rId14"/>
    <p:sldId id="281" r:id="rId15"/>
    <p:sldId id="316" r:id="rId16"/>
    <p:sldId id="317" r:id="rId17"/>
    <p:sldId id="286" r:id="rId18"/>
    <p:sldId id="287" r:id="rId19"/>
    <p:sldId id="318" r:id="rId20"/>
    <p:sldId id="319" r:id="rId21"/>
    <p:sldId id="320" r:id="rId22"/>
    <p:sldId id="294" r:id="rId23"/>
    <p:sldId id="299" r:id="rId24"/>
    <p:sldId id="300" r:id="rId25"/>
    <p:sldId id="301" r:id="rId26"/>
    <p:sldId id="302" r:id="rId27"/>
    <p:sldId id="321" r:id="rId28"/>
    <p:sldId id="322" r:id="rId29"/>
    <p:sldId id="310" r:id="rId30"/>
    <p:sldId id="311" r:id="rId31"/>
    <p:sldId id="32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DAFAF-4586-44DB-8AD2-46DD918F8D5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20C60-DF67-4550-8B35-22B488BA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7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5C7B-687D-4E1E-A029-F1036968B4E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196-D045-48BF-B750-C061F094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5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5C7B-687D-4E1E-A029-F1036968B4E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196-D045-48BF-B750-C061F094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1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5C7B-687D-4E1E-A029-F1036968B4E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196-D045-48BF-B750-C061F094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2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91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5C7B-687D-4E1E-A029-F1036968B4E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196-D045-48BF-B750-C061F094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9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5C7B-687D-4E1E-A029-F1036968B4E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196-D045-48BF-B750-C061F094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5C7B-687D-4E1E-A029-F1036968B4E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196-D045-48BF-B750-C061F094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6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5C7B-687D-4E1E-A029-F1036968B4E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196-D045-48BF-B750-C061F094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5C7B-687D-4E1E-A029-F1036968B4E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196-D045-48BF-B750-C061F094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1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5C7B-687D-4E1E-A029-F1036968B4E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196-D045-48BF-B750-C061F094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5C7B-687D-4E1E-A029-F1036968B4E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196-D045-48BF-B750-C061F094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2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5C7B-687D-4E1E-A029-F1036968B4E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196-D045-48BF-B750-C061F094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9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E5C7B-687D-4E1E-A029-F1036968B4E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F196-D045-48BF-B750-C061F094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ross_validation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0.15/auto_examples/plot_underfitting_overfitting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openclassroom.stanford.edu/MainFolder/DocumentPage.php?course=MachineLearning&amp;doc=exercises/ex5/ex5.html" TargetMode="External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openclassroom.stanford.edu/MainFolder/DocumentPage.php?course=MachineLearning&amp;doc=exercises/ex5/ex5.html" TargetMode="Externa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2.png"/><Relationship Id="rId4" Type="http://schemas.openxmlformats.org/officeDocument/2006/relationships/image" Target="../media/image5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s229.stanford.edu/notes2019fall/cs229-notes5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ross_validation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Variance vs Bias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214" y="6314548"/>
            <a:ext cx="11737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Some slides taken from Andrew Ng’s Machine Learning course  </a:t>
            </a:r>
            <a:r>
              <a:rPr lang="en-US" dirty="0" smtClean="0">
                <a:hlinkClick r:id="rId2"/>
              </a:rPr>
              <a:t>https://www.coursera.org/learn/machine-learning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k</a:t>
            </a:r>
            <a:r>
              <a:rPr lang="en-US" b="1" u="sng" dirty="0"/>
              <a:t>-fold </a:t>
            </a:r>
            <a:r>
              <a:rPr lang="en-US" b="1" u="sng" dirty="0" smtClean="0"/>
              <a:t>cross-validation (CV)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85" y="1455939"/>
            <a:ext cx="5473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The </a:t>
            </a:r>
            <a:r>
              <a:rPr lang="en-US" sz="2600" dirty="0"/>
              <a:t>training set is split into </a:t>
            </a:r>
            <a:r>
              <a:rPr lang="en-US" sz="2600" i="1" dirty="0"/>
              <a:t>k</a:t>
            </a:r>
            <a:r>
              <a:rPr lang="en-US" sz="2600" dirty="0"/>
              <a:t> smaller </a:t>
            </a:r>
            <a:r>
              <a:rPr lang="en-US" sz="2600" dirty="0" smtClean="0"/>
              <a:t>sets. The </a:t>
            </a:r>
            <a:r>
              <a:rPr lang="en-US" sz="2600" dirty="0"/>
              <a:t>following procedure is followed for each of the </a:t>
            </a:r>
            <a:r>
              <a:rPr lang="en-US" sz="2600" i="1" dirty="0"/>
              <a:t>k</a:t>
            </a:r>
            <a:r>
              <a:rPr lang="en-US" sz="2600" dirty="0"/>
              <a:t> “folds</a:t>
            </a:r>
            <a:r>
              <a:rPr lang="en-US" sz="2600" dirty="0" smtClean="0"/>
              <a:t>”: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200" dirty="0"/>
              <a:t>A model is trained using  of the folds as training data;</a:t>
            </a:r>
          </a:p>
          <a:p>
            <a:pPr lvl="1"/>
            <a:r>
              <a:rPr lang="en-US" sz="2200" dirty="0"/>
              <a:t>the resulting model is validated on the remaining part of the data (i.e., it is used as a test set to compute a performance measure such as accuracy</a:t>
            </a:r>
            <a:r>
              <a:rPr lang="en-US" sz="2200" dirty="0" smtClean="0"/>
              <a:t>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performance measure reported by </a:t>
            </a:r>
            <a:r>
              <a:rPr lang="en-US" i="1" dirty="0"/>
              <a:t>k</a:t>
            </a:r>
            <a:r>
              <a:rPr lang="en-US" dirty="0"/>
              <a:t>-fold cross-validation is then the average of the values computed in the loop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098" name="Picture 2" descr="https://scikit-learn.org/stable/_images/grid_search_cross_valid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972" y="1689100"/>
            <a:ext cx="6050627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0" y="6399768"/>
            <a:ext cx="593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https://scikit-learn.org/stable/modules/cross_validation.html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1800" y="5940116"/>
            <a:ext cx="4884671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C65D09"/>
                </a:solidFill>
                <a:latin typeface="SFMono-Regular"/>
              </a:rPr>
              <a:t>&gt;&gt;&gt; </a:t>
            </a:r>
            <a:r>
              <a:rPr lang="en-US" altLang="en-US" sz="1200" b="1" dirty="0" smtClean="0">
                <a:solidFill>
                  <a:srgbClr val="C65D09"/>
                </a:solidFill>
                <a:latin typeface="SFMono-Regular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E84B5"/>
                </a:solidFill>
                <a:effectLst/>
                <a:latin typeface="SFMono-Regular"/>
              </a:rPr>
              <a:t>sklearn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import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C65D09"/>
                </a:solidFill>
                <a:latin typeface="SFMono-Regular"/>
              </a:rPr>
              <a:t>&gt;&gt;&gt; </a:t>
            </a:r>
            <a:r>
              <a:rPr lang="en-US" altLang="en-US" sz="1200" b="1" dirty="0" smtClean="0">
                <a:solidFill>
                  <a:srgbClr val="007020"/>
                </a:solidFill>
                <a:latin typeface="SFMono-Regular"/>
              </a:rPr>
              <a:t>from</a:t>
            </a:r>
            <a:r>
              <a:rPr lang="en-US" altLang="en-US" sz="1200" dirty="0" smtClean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200" b="1" dirty="0" err="1">
                <a:solidFill>
                  <a:srgbClr val="0E84B5"/>
                </a:solidFill>
                <a:latin typeface="SFMono-Regular"/>
              </a:rPr>
              <a:t>sklearn.model_selection</a:t>
            </a:r>
            <a:r>
              <a:rPr lang="en-US" altLang="en-US" sz="120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200" b="1" dirty="0">
                <a:solidFill>
                  <a:srgbClr val="007020"/>
                </a:solidFill>
                <a:latin typeface="SFMono-Regular"/>
              </a:rPr>
              <a:t>import</a:t>
            </a:r>
            <a:r>
              <a:rPr lang="en-US" altLang="en-US" sz="120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cross_val_score</a:t>
            </a:r>
            <a:r>
              <a:rPr lang="en-US" altLang="en-US" sz="1200" dirty="0"/>
              <a:t> 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cross_val_score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SFMono-Regular"/>
              </a:rPr>
              <a:t>...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'f1_macro'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3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508000" y="381000"/>
            <a:ext cx="9753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/>
              <a:t>Evaluating your hypothesis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Dataset: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B40AC3-F2C9-4979-B4E6-2FA4E21A434D}"/>
              </a:ext>
            </a:extLst>
          </p:cNvPr>
          <p:cNvCxnSpPr/>
          <p:nvPr/>
        </p:nvCxnSpPr>
        <p:spPr>
          <a:xfrm flipV="1">
            <a:off x="6768182" y="2135328"/>
            <a:ext cx="4318000" cy="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600555-6AB2-485D-A90D-C53B7C2068A8}"/>
              </a:ext>
            </a:extLst>
          </p:cNvPr>
          <p:cNvCxnSpPr/>
          <p:nvPr/>
        </p:nvCxnSpPr>
        <p:spPr>
          <a:xfrm flipV="1">
            <a:off x="4593168" y="1270000"/>
            <a:ext cx="2175014" cy="1550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4E41B6-A830-44F7-9BAD-4228D4E51FF2}"/>
              </a:ext>
            </a:extLst>
          </p:cNvPr>
          <p:cNvCxnSpPr/>
          <p:nvPr/>
        </p:nvCxnSpPr>
        <p:spPr>
          <a:xfrm>
            <a:off x="4754034" y="4812306"/>
            <a:ext cx="2243666" cy="8264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08" y="1497651"/>
            <a:ext cx="2809875" cy="5210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960831" y="281068"/>
                <a:ext cx="1369990" cy="15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dirty="0" smtClean="0"/>
                  <a:t>.</a:t>
                </a:r>
                <a:endParaRPr lang="en-US" dirty="0"/>
              </a:p>
              <a:p>
                <a:pPr algn="ctr"/>
                <a:r>
                  <a:rPr lang="en-US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831" y="281068"/>
                <a:ext cx="1369990" cy="1511761"/>
              </a:xfrm>
              <a:prstGeom prst="rect">
                <a:avLst/>
              </a:prstGeom>
              <a:blipFill>
                <a:blip r:embed="rId3"/>
                <a:stretch>
                  <a:fillRect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23861" y="4812306"/>
                <a:ext cx="1873975" cy="2259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861" y="4812306"/>
                <a:ext cx="1873975" cy="2259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798863" y="2342818"/>
                <a:ext cx="1531958" cy="2259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863" y="2342818"/>
                <a:ext cx="1531958" cy="2259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B40AC3-F2C9-4979-B4E6-2FA4E21A434D}"/>
              </a:ext>
            </a:extLst>
          </p:cNvPr>
          <p:cNvCxnSpPr/>
          <p:nvPr/>
        </p:nvCxnSpPr>
        <p:spPr>
          <a:xfrm flipV="1">
            <a:off x="6768182" y="4383410"/>
            <a:ext cx="4318000" cy="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4E41B6-A830-44F7-9BAD-4228D4E51FF2}"/>
              </a:ext>
            </a:extLst>
          </p:cNvPr>
          <p:cNvCxnSpPr/>
          <p:nvPr/>
        </p:nvCxnSpPr>
        <p:spPr>
          <a:xfrm flipV="1">
            <a:off x="4754034" y="3594100"/>
            <a:ext cx="2014148" cy="57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1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508000" y="381001"/>
            <a:ext cx="975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Train/validation/test error</a:t>
            </a:r>
            <a:endParaRPr lang="en-US" altLang="ru-RU"/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508000" y="1001185"/>
            <a:ext cx="975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/>
              <a:t>Training error:</a:t>
            </a:r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508000" y="2609851"/>
            <a:ext cx="975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/>
              <a:t>Cross Validation error:</a:t>
            </a:r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508000" y="4337051"/>
            <a:ext cx="975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Test error: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95337" y="5156256"/>
                <a:ext cx="6391564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337" y="5156256"/>
                <a:ext cx="6391564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15936" y="3236493"/>
                <a:ext cx="6391564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𝑐𝑣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𝑐𝑣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936" y="3236493"/>
                <a:ext cx="6391564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81036" y="1404778"/>
                <a:ext cx="6391564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36" y="1404778"/>
                <a:ext cx="6391564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27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1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508000" y="381001"/>
            <a:ext cx="975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u="sng" dirty="0"/>
              <a:t>Model </a:t>
            </a:r>
            <a:r>
              <a:rPr lang="en-US" altLang="ru-RU" b="1" u="sng" dirty="0" smtClean="0"/>
              <a:t>selection. Which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TextBox 2"/>
              <p:cNvSpPr txBox="1">
                <a:spLocks noChangeArrowheads="1"/>
              </p:cNvSpPr>
              <p:nvPr/>
            </p:nvSpPr>
            <p:spPr bwMode="auto">
              <a:xfrm>
                <a:off x="508000" y="1238493"/>
                <a:ext cx="437726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sz="2400" dirty="0" smtClean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ru-RU" sz="2400" dirty="0"/>
              </a:p>
            </p:txBody>
          </p:sp>
        </mc:Choice>
        <mc:Fallback xmlns="">
          <p:sp>
            <p:nvSpPr>
              <p:cNvPr id="3072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00" y="1238493"/>
                <a:ext cx="4377266" cy="461665"/>
              </a:xfrm>
              <a:prstGeom prst="rect">
                <a:avLst/>
              </a:prstGeom>
              <a:blipFill>
                <a:blip r:embed="rId3"/>
                <a:stretch>
                  <a:fillRect l="-2089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>
                <a:off x="508000" y="4546600"/>
                <a:ext cx="808736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dirty="0" smtClean="0"/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2400" dirty="0" smtClean="0"/>
                  <a:t>of different hypothesis and choose lowest one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00" y="4546600"/>
                <a:ext cx="8087360" cy="461665"/>
              </a:xfrm>
              <a:prstGeom prst="rect">
                <a:avLst/>
              </a:prstGeom>
              <a:blipFill>
                <a:blip r:embed="rId4"/>
                <a:stretch>
                  <a:fillRect l="-1130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5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34" y="3116193"/>
            <a:ext cx="46567" cy="3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08000" y="1840633"/>
                <a:ext cx="40585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1840633"/>
                <a:ext cx="4058547" cy="461665"/>
              </a:xfrm>
              <a:prstGeom prst="rect">
                <a:avLst/>
              </a:prstGeom>
              <a:blipFill>
                <a:blip r:embed="rId6"/>
                <a:stretch>
                  <a:fillRect l="-225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08000" y="2397935"/>
                <a:ext cx="4601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2397935"/>
                <a:ext cx="4601452" cy="461665"/>
              </a:xfrm>
              <a:prstGeom prst="rect">
                <a:avLst/>
              </a:prstGeom>
              <a:blipFill>
                <a:blip r:embed="rId7"/>
                <a:stretch>
                  <a:fillRect l="-198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08000" y="3638821"/>
                <a:ext cx="50029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10.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3638821"/>
                <a:ext cx="5002908" cy="461665"/>
              </a:xfrm>
              <a:prstGeom prst="rect">
                <a:avLst/>
              </a:prstGeom>
              <a:blipFill>
                <a:blip r:embed="rId8"/>
                <a:stretch>
                  <a:fillRect l="-182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09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3622" y="570156"/>
                <a:ext cx="10690970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b="1" dirty="0" smtClean="0"/>
                  <a:t>Question: </a:t>
                </a: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dirty="0" smtClean="0"/>
                  <a:t>Consider the model selection procedure where we choose the degree of polynomial using a cross validation set. For the final model (with parameters), we might generally expect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2400" dirty="0" smtClean="0"/>
                  <a:t>to be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ru-RU" sz="2400" dirty="0" smtClean="0"/>
                  <a:t> because:</a:t>
                </a:r>
              </a:p>
              <a:p>
                <a:pPr>
                  <a:spcBef>
                    <a:spcPct val="0"/>
                  </a:spcBef>
                  <a:buNone/>
                </a:pPr>
                <a:endParaRPr lang="en-US" altLang="ru-RU" sz="2400" dirty="0"/>
              </a:p>
              <a:p>
                <a:pPr marL="342900" indent="-342900">
                  <a:spcBef>
                    <a:spcPct val="0"/>
                  </a:spcBef>
                  <a:buAutoNum type="alphaUcParenR"/>
                </a:pPr>
                <a:r>
                  <a:rPr lang="en-US" altLang="ru-RU" sz="2400" dirty="0" smtClean="0"/>
                  <a:t>Extra parameter (the degree of the polynomial) has been fit to the cross validation set.</a:t>
                </a:r>
              </a:p>
              <a:p>
                <a:pPr marL="342900" indent="-342900">
                  <a:spcBef>
                    <a:spcPct val="0"/>
                  </a:spcBef>
                  <a:buAutoNum type="alphaUcParenR"/>
                </a:pPr>
                <a:endParaRPr lang="en-US" altLang="ru-RU" sz="2400" dirty="0"/>
              </a:p>
              <a:p>
                <a:pPr marL="342900" indent="-342900">
                  <a:spcBef>
                    <a:spcPct val="0"/>
                  </a:spcBef>
                  <a:buFontTx/>
                  <a:buAutoNum type="alphaUcParenR"/>
                </a:pPr>
                <a:r>
                  <a:rPr lang="en-US" altLang="ru-RU" sz="2400" dirty="0"/>
                  <a:t>Extra parameter (the degree of the polynomial) has been fit to the </a:t>
                </a:r>
                <a:r>
                  <a:rPr lang="en-US" altLang="ru-RU" sz="2400" dirty="0" smtClean="0"/>
                  <a:t>test </a:t>
                </a:r>
                <a:r>
                  <a:rPr lang="en-US" altLang="ru-RU" sz="2400" dirty="0"/>
                  <a:t>set</a:t>
                </a:r>
                <a:r>
                  <a:rPr lang="en-US" altLang="ru-RU" sz="2400" dirty="0" smtClean="0"/>
                  <a:t>.</a:t>
                </a:r>
              </a:p>
              <a:p>
                <a:pPr marL="342900" indent="-342900">
                  <a:spcBef>
                    <a:spcPct val="0"/>
                  </a:spcBef>
                  <a:buFontTx/>
                  <a:buAutoNum type="alphaUcParenR"/>
                </a:pPr>
                <a:endParaRPr lang="en-US" altLang="ru-RU" sz="2400" dirty="0" smtClean="0"/>
              </a:p>
              <a:p>
                <a:pPr marL="342900" indent="-342900">
                  <a:spcBef>
                    <a:spcPct val="0"/>
                  </a:spcBef>
                  <a:buFontTx/>
                  <a:buAutoNum type="alphaUcParenR"/>
                </a:pPr>
                <a:r>
                  <a:rPr lang="en-US" altLang="ru-RU" sz="2400" dirty="0" smtClean="0"/>
                  <a:t>The cross validation set is usually smaller than the test set</a:t>
                </a:r>
              </a:p>
              <a:p>
                <a:pPr marL="342900" indent="-342900">
                  <a:spcBef>
                    <a:spcPct val="0"/>
                  </a:spcBef>
                  <a:buFontTx/>
                  <a:buAutoNum type="alphaUcParenR"/>
                </a:pPr>
                <a:endParaRPr lang="en-US" altLang="ru-RU" sz="2400" dirty="0" smtClean="0"/>
              </a:p>
              <a:p>
                <a:pPr marL="342900" indent="-342900">
                  <a:spcBef>
                    <a:spcPct val="0"/>
                  </a:spcBef>
                  <a:buFontTx/>
                  <a:buAutoNum type="alphaUcParenR"/>
                </a:pPr>
                <a:r>
                  <a:rPr lang="en-US" altLang="ru-RU" sz="2400" dirty="0"/>
                  <a:t>The cross validation set is usually </a:t>
                </a:r>
                <a:r>
                  <a:rPr lang="en-US" altLang="ru-RU" sz="2400" dirty="0" smtClean="0"/>
                  <a:t>larger </a:t>
                </a:r>
                <a:r>
                  <a:rPr lang="en-US" altLang="ru-RU" sz="2400" dirty="0"/>
                  <a:t>than the test set</a:t>
                </a:r>
              </a:p>
              <a:p>
                <a:pPr marL="342900" indent="-342900">
                  <a:spcBef>
                    <a:spcPct val="0"/>
                  </a:spcBef>
                  <a:buFontTx/>
                  <a:buAutoNum type="alphaUcParenR"/>
                </a:pPr>
                <a:endParaRPr lang="en-US" altLang="ru-RU" dirty="0" smtClean="0"/>
              </a:p>
              <a:p>
                <a:pPr marL="342900" indent="-342900">
                  <a:spcBef>
                    <a:spcPct val="0"/>
                  </a:spcBef>
                  <a:buFontTx/>
                  <a:buAutoNum type="alphaUcParenR"/>
                </a:pPr>
                <a:endParaRPr lang="en-US" altLang="ru-RU" dirty="0"/>
              </a:p>
              <a:p>
                <a:pPr marL="342900" indent="-342900">
                  <a:spcBef>
                    <a:spcPct val="0"/>
                  </a:spcBef>
                  <a:buAutoNum type="alphaUcParenR"/>
                </a:pPr>
                <a:endParaRPr lang="en-US" altLang="ru-RU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22" y="570156"/>
                <a:ext cx="10690970" cy="5724644"/>
              </a:xfrm>
              <a:prstGeom prst="rect">
                <a:avLst/>
              </a:prstGeom>
              <a:blipFill>
                <a:blip r:embed="rId2"/>
                <a:stretch>
                  <a:fillRect l="-913" t="-852" r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2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3622" y="570156"/>
                <a:ext cx="10690970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b="1" dirty="0" smtClean="0"/>
                  <a:t>Question: </a:t>
                </a: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dirty="0" smtClean="0"/>
                  <a:t>Consider the model selection procedure where we choose the degree of polynomial using a cross validation set. For the final model (with parameters), we might generally expect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2400" dirty="0" smtClean="0"/>
                  <a:t>to be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ru-RU" sz="2400" dirty="0" smtClean="0"/>
                  <a:t> because:</a:t>
                </a:r>
              </a:p>
              <a:p>
                <a:pPr>
                  <a:spcBef>
                    <a:spcPct val="0"/>
                  </a:spcBef>
                  <a:buNone/>
                </a:pPr>
                <a:endParaRPr lang="en-US" altLang="ru-RU" sz="2400" dirty="0"/>
              </a:p>
              <a:p>
                <a:pPr marL="342900" indent="-342900">
                  <a:spcBef>
                    <a:spcPct val="0"/>
                  </a:spcBef>
                  <a:buAutoNum type="alphaUcParenR"/>
                </a:pPr>
                <a:r>
                  <a:rPr lang="en-US" altLang="ru-RU" sz="2400" b="1" dirty="0" smtClean="0"/>
                  <a:t>Extra parameter (the degree of the polynomial) has been fit to the cross validation set.</a:t>
                </a:r>
              </a:p>
              <a:p>
                <a:pPr marL="342900" indent="-342900">
                  <a:spcBef>
                    <a:spcPct val="0"/>
                  </a:spcBef>
                  <a:buAutoNum type="alphaUcParenR"/>
                </a:pPr>
                <a:endParaRPr lang="en-US" altLang="ru-RU" sz="2400" dirty="0"/>
              </a:p>
              <a:p>
                <a:pPr marL="342900" indent="-342900">
                  <a:spcBef>
                    <a:spcPct val="0"/>
                  </a:spcBef>
                  <a:buFontTx/>
                  <a:buAutoNum type="alphaUcParenR"/>
                </a:pPr>
                <a:r>
                  <a:rPr lang="en-US" altLang="ru-RU" sz="2400" dirty="0"/>
                  <a:t>Extra parameter (the degree of the polynomial) has been fit to the </a:t>
                </a:r>
                <a:r>
                  <a:rPr lang="en-US" altLang="ru-RU" sz="2400" dirty="0" smtClean="0"/>
                  <a:t>test </a:t>
                </a:r>
                <a:r>
                  <a:rPr lang="en-US" altLang="ru-RU" sz="2400" dirty="0"/>
                  <a:t>set</a:t>
                </a:r>
                <a:r>
                  <a:rPr lang="en-US" altLang="ru-RU" sz="2400" dirty="0" smtClean="0"/>
                  <a:t>.</a:t>
                </a:r>
              </a:p>
              <a:p>
                <a:pPr marL="342900" indent="-342900">
                  <a:spcBef>
                    <a:spcPct val="0"/>
                  </a:spcBef>
                  <a:buFontTx/>
                  <a:buAutoNum type="alphaUcParenR"/>
                </a:pPr>
                <a:endParaRPr lang="en-US" altLang="ru-RU" sz="2400" dirty="0" smtClean="0"/>
              </a:p>
              <a:p>
                <a:pPr marL="342900" indent="-342900">
                  <a:spcBef>
                    <a:spcPct val="0"/>
                  </a:spcBef>
                  <a:buFontTx/>
                  <a:buAutoNum type="alphaUcParenR"/>
                </a:pPr>
                <a:r>
                  <a:rPr lang="en-US" altLang="ru-RU" sz="2400" dirty="0" smtClean="0"/>
                  <a:t>The cross validation set is usually smaller than the test set</a:t>
                </a:r>
              </a:p>
              <a:p>
                <a:pPr marL="342900" indent="-342900">
                  <a:spcBef>
                    <a:spcPct val="0"/>
                  </a:spcBef>
                  <a:buFontTx/>
                  <a:buAutoNum type="alphaUcParenR"/>
                </a:pPr>
                <a:endParaRPr lang="en-US" altLang="ru-RU" sz="2400" dirty="0" smtClean="0"/>
              </a:p>
              <a:p>
                <a:pPr marL="342900" indent="-342900">
                  <a:spcBef>
                    <a:spcPct val="0"/>
                  </a:spcBef>
                  <a:buFontTx/>
                  <a:buAutoNum type="alphaUcParenR"/>
                </a:pPr>
                <a:r>
                  <a:rPr lang="en-US" altLang="ru-RU" sz="2400" dirty="0"/>
                  <a:t>The cross validation set is usually </a:t>
                </a:r>
                <a:r>
                  <a:rPr lang="en-US" altLang="ru-RU" sz="2400" dirty="0" smtClean="0"/>
                  <a:t>larger </a:t>
                </a:r>
                <a:r>
                  <a:rPr lang="en-US" altLang="ru-RU" sz="2400" dirty="0"/>
                  <a:t>than the test set</a:t>
                </a:r>
              </a:p>
              <a:p>
                <a:pPr marL="342900" indent="-342900">
                  <a:spcBef>
                    <a:spcPct val="0"/>
                  </a:spcBef>
                  <a:buFontTx/>
                  <a:buAutoNum type="alphaUcParenR"/>
                </a:pPr>
                <a:endParaRPr lang="en-US" altLang="ru-RU" dirty="0" smtClean="0"/>
              </a:p>
              <a:p>
                <a:pPr marL="342900" indent="-342900">
                  <a:spcBef>
                    <a:spcPct val="0"/>
                  </a:spcBef>
                  <a:buFontTx/>
                  <a:buAutoNum type="alphaUcParenR"/>
                </a:pPr>
                <a:endParaRPr lang="en-US" altLang="ru-RU" dirty="0"/>
              </a:p>
              <a:p>
                <a:pPr marL="342900" indent="-342900">
                  <a:spcBef>
                    <a:spcPct val="0"/>
                  </a:spcBef>
                  <a:buAutoNum type="alphaUcParenR"/>
                </a:pPr>
                <a:endParaRPr lang="en-US" altLang="ru-RU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22" y="570156"/>
                <a:ext cx="10690970" cy="5724644"/>
              </a:xfrm>
              <a:prstGeom prst="rect">
                <a:avLst/>
              </a:prstGeom>
              <a:blipFill>
                <a:blip r:embed="rId2"/>
                <a:stretch>
                  <a:fillRect l="-913" t="-852" r="-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b="1" dirty="0" smtClean="0"/>
              <a:t>Bias</a:t>
            </a:r>
            <a:r>
              <a:rPr lang="en-US" b="1" dirty="0" smtClean="0"/>
              <a:t>/V</a:t>
            </a:r>
            <a:r>
              <a:rPr lang="az-Latn-AZ" b="1" dirty="0" smtClean="0"/>
              <a:t>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../_images/plot_underfitting_overfitting_0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63" y="1588879"/>
            <a:ext cx="10919354" cy="309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0729" y="6311900"/>
            <a:ext cx="10004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1D1F22"/>
                </a:solidFill>
                <a:effectLst/>
                <a:latin typeface="Helvetica" panose="020B0604020202020204" pitchFamily="34" charset="0"/>
              </a:rPr>
              <a:t>Python source code : </a:t>
            </a:r>
            <a:r>
              <a:rPr lang="en-US" dirty="0" smtClean="0">
                <a:hlinkClick r:id="rId3"/>
              </a:rPr>
              <a:t>https://scikit-learn.org/0.15/auto_examples/plot_underfitting_overfitting.html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99801" y="4751842"/>
                <a:ext cx="16589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01" y="4751842"/>
                <a:ext cx="165897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61195" y="4748804"/>
                <a:ext cx="349268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ru-RU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195" y="4748804"/>
                <a:ext cx="349268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69465" y="4783809"/>
                <a:ext cx="3386119" cy="310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en-US" altLang="ru-RU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65" y="4783809"/>
                <a:ext cx="3386119" cy="3101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44"/>
          <p:cNvSpPr txBox="1">
            <a:spLocks noChangeArrowheads="1"/>
          </p:cNvSpPr>
          <p:nvPr/>
        </p:nvSpPr>
        <p:spPr bwMode="auto">
          <a:xfrm>
            <a:off x="1103130" y="5199754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/>
              <a:t>High bias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/>
              <a:t>(</a:t>
            </a:r>
            <a:r>
              <a:rPr lang="en-US" altLang="ru-RU" sz="2400" dirty="0" err="1"/>
              <a:t>underfit</a:t>
            </a:r>
            <a:r>
              <a:rPr lang="en-US" altLang="ru-RU" sz="2400" dirty="0"/>
              <a:t>)</a:t>
            </a:r>
          </a:p>
        </p:txBody>
      </p:sp>
      <p:sp>
        <p:nvSpPr>
          <p:cNvPr id="12" name="TextBox 46"/>
          <p:cNvSpPr txBox="1">
            <a:spLocks noChangeArrowheads="1"/>
          </p:cNvSpPr>
          <p:nvPr/>
        </p:nvSpPr>
        <p:spPr bwMode="auto">
          <a:xfrm>
            <a:off x="7453882" y="5210193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/>
              <a:t>High variance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/>
              <a:t>(</a:t>
            </a:r>
            <a:r>
              <a:rPr lang="en-US" altLang="ru-RU" sz="2400" dirty="0" err="1"/>
              <a:t>overfit</a:t>
            </a:r>
            <a:r>
              <a:rPr lang="en-US" altLang="ru-RU" sz="2400" dirty="0"/>
              <a:t>)</a:t>
            </a:r>
          </a:p>
        </p:txBody>
      </p:sp>
      <p:sp>
        <p:nvSpPr>
          <p:cNvPr id="14" name="TextBox 45"/>
          <p:cNvSpPr txBox="1">
            <a:spLocks noChangeArrowheads="1"/>
          </p:cNvSpPr>
          <p:nvPr/>
        </p:nvSpPr>
        <p:spPr bwMode="auto">
          <a:xfrm>
            <a:off x="4221638" y="5308963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/>
              <a:t>“Just right”</a:t>
            </a:r>
          </a:p>
        </p:txBody>
      </p:sp>
    </p:spTree>
    <p:extLst>
      <p:ext uri="{BB962C8B-B14F-4D97-AF65-F5344CB8AC3E}">
        <p14:creationId xmlns:p14="http://schemas.microsoft.com/office/powerpoint/2010/main" val="17183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"/>
          <p:cNvSpPr txBox="1">
            <a:spLocks noChangeArrowheads="1"/>
          </p:cNvSpPr>
          <p:nvPr/>
        </p:nvSpPr>
        <p:spPr bwMode="auto">
          <a:xfrm>
            <a:off x="508000" y="296743"/>
            <a:ext cx="975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/>
              <a:t>Diagnosing bias vs. </a:t>
            </a:r>
            <a:r>
              <a:rPr lang="en-US" altLang="ru-RU" b="1" dirty="0" smtClean="0"/>
              <a:t>variance (Detection from curves)</a:t>
            </a:r>
            <a:endParaRPr lang="en-US" altLang="ru-RU" b="1" dirty="0"/>
          </a:p>
        </p:txBody>
      </p:sp>
      <p:grpSp>
        <p:nvGrpSpPr>
          <p:cNvPr id="37891" name="Group 5"/>
          <p:cNvGrpSpPr>
            <a:grpSpLocks/>
          </p:cNvGrpSpPr>
          <p:nvPr/>
        </p:nvGrpSpPr>
        <p:grpSpPr bwMode="auto">
          <a:xfrm>
            <a:off x="404240" y="3022603"/>
            <a:ext cx="5285366" cy="3727222"/>
            <a:chOff x="303055" y="2266950"/>
            <a:chExt cx="4268250" cy="300262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1CCBC4-413A-447D-821D-89A393D3D5A7}"/>
                </a:ext>
              </a:extLst>
            </p:cNvPr>
            <p:cNvCxnSpPr/>
            <p:nvPr/>
          </p:nvCxnSpPr>
          <p:spPr>
            <a:xfrm flipV="1">
              <a:off x="742390" y="2266950"/>
              <a:ext cx="0" cy="22951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19" name="TextBox 12"/>
            <p:cNvSpPr txBox="1">
              <a:spLocks noChangeArrowheads="1"/>
            </p:cNvSpPr>
            <p:nvPr/>
          </p:nvSpPr>
          <p:spPr bwMode="auto">
            <a:xfrm>
              <a:off x="1746890" y="4897659"/>
              <a:ext cx="2824415" cy="37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 dirty="0"/>
                <a:t>degree of polynomial </a:t>
              </a:r>
              <a:r>
                <a:rPr lang="en-US" altLang="ru-RU" sz="2400" dirty="0" smtClean="0"/>
                <a:t>p</a:t>
              </a:r>
              <a:endParaRPr lang="en-US" altLang="ru-RU" sz="2400" baseline="-25000" dirty="0"/>
            </a:p>
          </p:txBody>
        </p:sp>
        <p:sp>
          <p:nvSpPr>
            <p:cNvPr id="37920" name="TextBox 13"/>
            <p:cNvSpPr txBox="1">
              <a:spLocks noChangeArrowheads="1"/>
            </p:cNvSpPr>
            <p:nvPr/>
          </p:nvSpPr>
          <p:spPr bwMode="auto">
            <a:xfrm rot="16200000">
              <a:off x="160090" y="2562260"/>
              <a:ext cx="658753" cy="372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/>
                <a:t>error</a:t>
              </a:r>
              <a:endParaRPr lang="en-US" altLang="ru-RU" sz="2400" baseline="-250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D8DA59-5B1E-4E0D-92C2-9D9D25CC8E75}"/>
                </a:ext>
              </a:extLst>
            </p:cNvPr>
            <p:cNvCxnSpPr/>
            <p:nvPr/>
          </p:nvCxnSpPr>
          <p:spPr>
            <a:xfrm>
              <a:off x="581713" y="4435929"/>
              <a:ext cx="367336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TextBox 48"/>
              <p:cNvSpPr txBox="1">
                <a:spLocks noChangeArrowheads="1"/>
              </p:cNvSpPr>
              <p:nvPr/>
            </p:nvSpPr>
            <p:spPr bwMode="auto">
              <a:xfrm>
                <a:off x="508000" y="965201"/>
                <a:ext cx="1085426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dirty="0" smtClean="0"/>
                  <a:t>Suppose your learning algorithm is performing less well than you were hoping.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ru-RU" sz="2400" dirty="0" smtClean="0"/>
                  <a:t> 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ru-RU" sz="2400" dirty="0" smtClean="0"/>
                  <a:t> is </a:t>
                </a:r>
                <a:r>
                  <a:rPr lang="en-US" altLang="ru-RU" sz="2400" dirty="0"/>
                  <a:t>high.)  Is it a bias problem or a variance problem?</a:t>
                </a:r>
              </a:p>
            </p:txBody>
          </p:sp>
        </mc:Choice>
        <mc:Fallback xmlns="">
          <p:sp>
            <p:nvSpPr>
              <p:cNvPr id="37892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00" y="965201"/>
                <a:ext cx="10854267" cy="830997"/>
              </a:xfrm>
              <a:prstGeom prst="rect">
                <a:avLst/>
              </a:prstGeom>
              <a:blipFill>
                <a:blip r:embed="rId2"/>
                <a:stretch>
                  <a:fillRect l="-842" t="-5839" b="-153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886426E0-C52A-4808-AA63-3820ED98B9C6}"/>
              </a:ext>
            </a:extLst>
          </p:cNvPr>
          <p:cNvSpPr/>
          <p:nvPr/>
        </p:nvSpPr>
        <p:spPr>
          <a:xfrm>
            <a:off x="1301752" y="3124201"/>
            <a:ext cx="3371849" cy="2374900"/>
          </a:xfrm>
          <a:custGeom>
            <a:avLst/>
            <a:gdLst>
              <a:gd name="connsiteX0" fmla="*/ 0 w 2529445"/>
              <a:gd name="connsiteY0" fmla="*/ 0 h 1781299"/>
              <a:gd name="connsiteX1" fmla="*/ 605642 w 2529445"/>
              <a:gd name="connsiteY1" fmla="*/ 1472540 h 1781299"/>
              <a:gd name="connsiteX2" fmla="*/ 2529445 w 2529445"/>
              <a:gd name="connsiteY2" fmla="*/ 1781299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9445" h="1781299">
                <a:moveTo>
                  <a:pt x="0" y="0"/>
                </a:moveTo>
                <a:cubicBezTo>
                  <a:pt x="92034" y="587828"/>
                  <a:pt x="184068" y="1175657"/>
                  <a:pt x="605642" y="1472540"/>
                </a:cubicBezTo>
                <a:cubicBezTo>
                  <a:pt x="1027216" y="1769423"/>
                  <a:pt x="1778330" y="1775361"/>
                  <a:pt x="2529445" y="178129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31EA8DD-CA4B-4B02-959F-BE694FF35012}"/>
              </a:ext>
            </a:extLst>
          </p:cNvPr>
          <p:cNvSpPr/>
          <p:nvPr/>
        </p:nvSpPr>
        <p:spPr>
          <a:xfrm>
            <a:off x="1524000" y="3132667"/>
            <a:ext cx="2133600" cy="1712384"/>
          </a:xfrm>
          <a:custGeom>
            <a:avLst/>
            <a:gdLst>
              <a:gd name="connsiteX0" fmla="*/ 0 w 1650670"/>
              <a:gd name="connsiteY0" fmla="*/ 0 h 1294796"/>
              <a:gd name="connsiteX1" fmla="*/ 617517 w 1650670"/>
              <a:gd name="connsiteY1" fmla="*/ 1187532 h 1294796"/>
              <a:gd name="connsiteX2" fmla="*/ 1163782 w 1650670"/>
              <a:gd name="connsiteY2" fmla="*/ 1104405 h 1294796"/>
              <a:gd name="connsiteX3" fmla="*/ 1650670 w 1650670"/>
              <a:gd name="connsiteY3" fmla="*/ 0 h 1294796"/>
              <a:gd name="connsiteX0" fmla="*/ 0 w 1650670"/>
              <a:gd name="connsiteY0" fmla="*/ 0 h 1104405"/>
              <a:gd name="connsiteX1" fmla="*/ 546265 w 1650670"/>
              <a:gd name="connsiteY1" fmla="*/ 1104405 h 1104405"/>
              <a:gd name="connsiteX2" fmla="*/ 1163782 w 1650670"/>
              <a:gd name="connsiteY2" fmla="*/ 1104405 h 1104405"/>
              <a:gd name="connsiteX3" fmla="*/ 1650670 w 1650670"/>
              <a:gd name="connsiteY3" fmla="*/ 0 h 1104405"/>
              <a:gd name="connsiteX0" fmla="*/ 0 w 1650670"/>
              <a:gd name="connsiteY0" fmla="*/ 0 h 1256291"/>
              <a:gd name="connsiteX1" fmla="*/ 403762 w 1650670"/>
              <a:gd name="connsiteY1" fmla="*/ 1128155 h 1256291"/>
              <a:gd name="connsiteX2" fmla="*/ 1163782 w 1650670"/>
              <a:gd name="connsiteY2" fmla="*/ 1104405 h 1256291"/>
              <a:gd name="connsiteX3" fmla="*/ 1650670 w 1650670"/>
              <a:gd name="connsiteY3" fmla="*/ 0 h 125629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31917"/>
              <a:gd name="connsiteY0" fmla="*/ 0 h 1278859"/>
              <a:gd name="connsiteX1" fmla="*/ 332510 w 1531917"/>
              <a:gd name="connsiteY1" fmla="*/ 1151906 h 1278859"/>
              <a:gd name="connsiteX2" fmla="*/ 1092530 w 1531917"/>
              <a:gd name="connsiteY2" fmla="*/ 1128156 h 1278859"/>
              <a:gd name="connsiteX3" fmla="*/ 1531917 w 1531917"/>
              <a:gd name="connsiteY3" fmla="*/ 71252 h 1278859"/>
              <a:gd name="connsiteX0" fmla="*/ 0 w 1531917"/>
              <a:gd name="connsiteY0" fmla="*/ 0 h 1285047"/>
              <a:gd name="connsiteX1" fmla="*/ 332510 w 1531917"/>
              <a:gd name="connsiteY1" fmla="*/ 1151906 h 1285047"/>
              <a:gd name="connsiteX2" fmla="*/ 843148 w 1531917"/>
              <a:gd name="connsiteY2" fmla="*/ 1140031 h 1285047"/>
              <a:gd name="connsiteX3" fmla="*/ 1531917 w 1531917"/>
              <a:gd name="connsiteY3" fmla="*/ 71252 h 12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917" h="1285047">
                <a:moveTo>
                  <a:pt x="0" y="0"/>
                </a:moveTo>
                <a:cubicBezTo>
                  <a:pt x="152399" y="691737"/>
                  <a:pt x="191985" y="961901"/>
                  <a:pt x="332510" y="1151906"/>
                </a:cubicBezTo>
                <a:cubicBezTo>
                  <a:pt x="473035" y="1341911"/>
                  <a:pt x="643247" y="1320140"/>
                  <a:pt x="843148" y="1140031"/>
                </a:cubicBezTo>
                <a:cubicBezTo>
                  <a:pt x="1043049" y="959922"/>
                  <a:pt x="1374569" y="524493"/>
                  <a:pt x="1531917" y="712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7899" name="TextBox 39"/>
          <p:cNvSpPr txBox="1">
            <a:spLocks noChangeArrowheads="1"/>
          </p:cNvSpPr>
          <p:nvPr/>
        </p:nvSpPr>
        <p:spPr bwMode="auto">
          <a:xfrm>
            <a:off x="3996268" y="3149600"/>
            <a:ext cx="1985433" cy="6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67"/>
              <a:t>(cross validation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67"/>
              <a:t>error)</a:t>
            </a:r>
          </a:p>
        </p:txBody>
      </p:sp>
      <p:sp>
        <p:nvSpPr>
          <p:cNvPr id="37900" name="TextBox 40"/>
          <p:cNvSpPr txBox="1">
            <a:spLocks noChangeArrowheads="1"/>
          </p:cNvSpPr>
          <p:nvPr/>
        </p:nvSpPr>
        <p:spPr bwMode="auto">
          <a:xfrm>
            <a:off x="4064000" y="4953000"/>
            <a:ext cx="217593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67"/>
              <a:t>(training error)</a:t>
            </a:r>
          </a:p>
        </p:txBody>
      </p:sp>
      <p:sp>
        <p:nvSpPr>
          <p:cNvPr id="37901" name="TextBox 41"/>
          <p:cNvSpPr txBox="1">
            <a:spLocks noChangeArrowheads="1"/>
          </p:cNvSpPr>
          <p:nvPr/>
        </p:nvSpPr>
        <p:spPr bwMode="auto">
          <a:xfrm>
            <a:off x="6239933" y="2535767"/>
            <a:ext cx="53424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Bias (</a:t>
            </a:r>
            <a:r>
              <a:rPr lang="en-US" altLang="ru-RU" dirty="0" err="1"/>
              <a:t>underfit</a:t>
            </a:r>
            <a:r>
              <a:rPr lang="en-US" altLang="ru-RU" dirty="0"/>
              <a:t>):</a:t>
            </a:r>
          </a:p>
        </p:txBody>
      </p:sp>
      <p:sp>
        <p:nvSpPr>
          <p:cNvPr id="37902" name="TextBox 43"/>
          <p:cNvSpPr txBox="1">
            <a:spLocks noChangeArrowheads="1"/>
          </p:cNvSpPr>
          <p:nvPr/>
        </p:nvSpPr>
        <p:spPr bwMode="auto">
          <a:xfrm>
            <a:off x="6229351" y="4343401"/>
            <a:ext cx="53424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Variance (</a:t>
            </a:r>
            <a:r>
              <a:rPr lang="en-US" altLang="ru-RU" dirty="0" err="1"/>
              <a:t>overfit</a:t>
            </a:r>
            <a:r>
              <a:rPr lang="en-US" altLang="ru-RU" dirty="0"/>
              <a:t>):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7EAA11-7319-470F-A917-4B70A511F33C}"/>
              </a:ext>
            </a:extLst>
          </p:cNvPr>
          <p:cNvSpPr/>
          <p:nvPr/>
        </p:nvSpPr>
        <p:spPr>
          <a:xfrm>
            <a:off x="1394884" y="2969684"/>
            <a:ext cx="304800" cy="5080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2191D6-8252-4BD2-8D6E-2815079D9199}"/>
              </a:ext>
            </a:extLst>
          </p:cNvPr>
          <p:cNvSpPr/>
          <p:nvPr/>
        </p:nvSpPr>
        <p:spPr>
          <a:xfrm>
            <a:off x="3494617" y="2990851"/>
            <a:ext cx="304800" cy="5080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0FF954-32CF-4380-BAB1-FF152E3D43D2}"/>
              </a:ext>
            </a:extLst>
          </p:cNvPr>
          <p:cNvCxnSpPr/>
          <p:nvPr/>
        </p:nvCxnSpPr>
        <p:spPr>
          <a:xfrm>
            <a:off x="1524000" y="3627967"/>
            <a:ext cx="1" cy="208068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72634" y="5623985"/>
            <a:ext cx="825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dirty="0">
                <a:solidFill>
                  <a:srgbClr val="0070C0"/>
                </a:solidFill>
              </a:rPr>
              <a:t>p</a:t>
            </a:r>
            <a:r>
              <a:rPr lang="en-US" altLang="ru-RU" sz="2400" dirty="0" smtClean="0">
                <a:solidFill>
                  <a:srgbClr val="0070C0"/>
                </a:solidFill>
              </a:rPr>
              <a:t>=1</a:t>
            </a:r>
            <a:endParaRPr lang="en-US" altLang="ru-RU" sz="240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157007" y="5640805"/>
            <a:ext cx="827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dirty="0" smtClean="0">
                <a:solidFill>
                  <a:srgbClr val="0070C0"/>
                </a:solidFill>
              </a:rPr>
              <a:t>p=15</a:t>
            </a:r>
            <a:endParaRPr lang="en-US" altLang="ru-RU" sz="24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69334" y="4580467"/>
            <a:ext cx="8276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dirty="0" smtClean="0">
                <a:solidFill>
                  <a:srgbClr val="0070C0"/>
                </a:solidFill>
              </a:rPr>
              <a:t>Bias</a:t>
            </a:r>
            <a:endParaRPr lang="en-US" altLang="ru-RU" sz="24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303184" y="4059767"/>
            <a:ext cx="13864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>
                <a:solidFill>
                  <a:srgbClr val="0070C0"/>
                </a:solidFill>
              </a:rPr>
              <a:t>Variance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A8650F-4EE2-47DA-894B-EC3BCE275E74}"/>
              </a:ext>
            </a:extLst>
          </p:cNvPr>
          <p:cNvCxnSpPr>
            <a:stCxn id="32" idx="0"/>
          </p:cNvCxnSpPr>
          <p:nvPr/>
        </p:nvCxnSpPr>
        <p:spPr>
          <a:xfrm flipV="1">
            <a:off x="582085" y="3627967"/>
            <a:ext cx="637116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11EC0C-EAE4-4E59-ACA0-91CD287C3486}"/>
              </a:ext>
            </a:extLst>
          </p:cNvPr>
          <p:cNvCxnSpPr>
            <a:stCxn id="33" idx="1"/>
            <a:endCxn id="37899" idx="1"/>
          </p:cNvCxnSpPr>
          <p:nvPr/>
        </p:nvCxnSpPr>
        <p:spPr>
          <a:xfrm flipH="1" flipV="1">
            <a:off x="3996267" y="3498852"/>
            <a:ext cx="306917" cy="8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40868" y="2705128"/>
                <a:ext cx="873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868" y="2705128"/>
                <a:ext cx="873829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80141" y="4608838"/>
                <a:ext cx="1130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141" y="4608838"/>
                <a:ext cx="1130502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224363" y="3255745"/>
                <a:ext cx="22558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will be high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363" y="3255745"/>
                <a:ext cx="2255810" cy="646331"/>
              </a:xfrm>
              <a:prstGeom prst="rect">
                <a:avLst/>
              </a:prstGeom>
              <a:blipFill>
                <a:blip r:embed="rId5"/>
                <a:stretch>
                  <a:fillRect l="-541" t="-4717" r="-1351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224363" y="5192023"/>
                <a:ext cx="218918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will be low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&gt;</a:t>
                </a:r>
                <a:r>
                  <a:rPr lang="en-US" dirty="0" smtClean="0"/>
                  <a:t>&gt;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363" y="5192023"/>
                <a:ext cx="2189189" cy="646331"/>
              </a:xfrm>
              <a:prstGeom prst="rect">
                <a:avLst/>
              </a:prstGeom>
              <a:blipFill>
                <a:blip r:embed="rId6"/>
                <a:stretch>
                  <a:fillRect l="-557" t="-5660" r="-167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0FF954-32CF-4380-BAB1-FF152E3D43D2}"/>
              </a:ext>
            </a:extLst>
          </p:cNvPr>
          <p:cNvCxnSpPr/>
          <p:nvPr/>
        </p:nvCxnSpPr>
        <p:spPr>
          <a:xfrm>
            <a:off x="3570815" y="3579054"/>
            <a:ext cx="1" cy="208068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947426" y="5653618"/>
            <a:ext cx="827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dirty="0" smtClean="0">
                <a:solidFill>
                  <a:srgbClr val="0070C0"/>
                </a:solidFill>
              </a:rPr>
              <a:t>p=4</a:t>
            </a:r>
            <a:endParaRPr lang="en-US" altLang="ru-RU" sz="2400" dirty="0">
              <a:solidFill>
                <a:srgbClr val="0070C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0FF954-32CF-4380-BAB1-FF152E3D43D2}"/>
              </a:ext>
            </a:extLst>
          </p:cNvPr>
          <p:cNvCxnSpPr/>
          <p:nvPr/>
        </p:nvCxnSpPr>
        <p:spPr>
          <a:xfrm>
            <a:off x="2261099" y="4900317"/>
            <a:ext cx="0" cy="793405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496033F-65AD-406B-97EE-3DD9A26D9DE2}"/>
              </a:ext>
            </a:extLst>
          </p:cNvPr>
          <p:cNvSpPr/>
          <p:nvPr/>
        </p:nvSpPr>
        <p:spPr>
          <a:xfrm>
            <a:off x="2125135" y="4521084"/>
            <a:ext cx="302684" cy="30268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CA9C46-CFCF-479A-96D3-97914D5AAFB4}"/>
              </a:ext>
            </a:extLst>
          </p:cNvPr>
          <p:cNvCxnSpPr/>
          <p:nvPr/>
        </p:nvCxnSpPr>
        <p:spPr>
          <a:xfrm flipH="1">
            <a:off x="2315635" y="3604567"/>
            <a:ext cx="114300" cy="795867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1570567" y="3111385"/>
            <a:ext cx="167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i="1"/>
              <a:t>“just right”</a:t>
            </a:r>
          </a:p>
        </p:txBody>
      </p:sp>
    </p:spTree>
    <p:extLst>
      <p:ext uri="{BB962C8B-B14F-4D97-AF65-F5344CB8AC3E}">
        <p14:creationId xmlns:p14="http://schemas.microsoft.com/office/powerpoint/2010/main" val="37208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7899" grpId="0"/>
      <p:bldP spid="37900" grpId="0"/>
      <p:bldP spid="37901" grpId="0"/>
      <p:bldP spid="37902" grpId="0"/>
      <p:bldP spid="2" grpId="0" animBg="1"/>
      <p:bldP spid="23" grpId="0" animBg="1"/>
      <p:bldP spid="13" grpId="0"/>
      <p:bldP spid="31" grpId="0"/>
      <p:bldP spid="32" grpId="0"/>
      <p:bldP spid="33" grpId="0"/>
      <p:bldP spid="3" grpId="0"/>
      <p:bldP spid="5" grpId="0"/>
      <p:bldP spid="36" grpId="0"/>
      <p:bldP spid="38" grpId="0"/>
      <p:bldP spid="35" grpId="0"/>
      <p:bldP spid="39" grpId="0" animBg="1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2318" y="517759"/>
            <a:ext cx="100156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400" b="1" dirty="0" smtClean="0"/>
              <a:t>Question:</a:t>
            </a:r>
          </a:p>
          <a:p>
            <a:endParaRPr lang="en-US" altLang="ru-RU" sz="2400" dirty="0" smtClean="0"/>
          </a:p>
          <a:p>
            <a:r>
              <a:rPr lang="en-US" altLang="ru-RU" sz="2400" dirty="0" smtClean="0"/>
              <a:t>Suppose you have a classification problem. Suppose your training error is 0.10, and your cross validation error is 0.30.  What problem is the algorithm most likely to be suffering from?</a:t>
            </a:r>
          </a:p>
          <a:p>
            <a:endParaRPr lang="en-US" altLang="ru-RU" dirty="0" smtClean="0"/>
          </a:p>
          <a:p>
            <a:endParaRPr lang="en-US" dirty="0"/>
          </a:p>
          <a:p>
            <a:pPr marL="342900" indent="-342900">
              <a:buAutoNum type="alphaUcParenR"/>
            </a:pPr>
            <a:r>
              <a:rPr lang="en-US" sz="2400" dirty="0" smtClean="0"/>
              <a:t>High bias (overfitting)</a:t>
            </a:r>
          </a:p>
          <a:p>
            <a:pPr marL="342900" indent="-342900">
              <a:buAutoNum type="alphaUcParenR"/>
            </a:pPr>
            <a:endParaRPr lang="en-US" sz="2400" dirty="0"/>
          </a:p>
          <a:p>
            <a:pPr marL="342900" indent="-342900">
              <a:buAutoNum type="alphaUcParenR"/>
            </a:pPr>
            <a:r>
              <a:rPr lang="en-US" sz="2400" dirty="0" smtClean="0"/>
              <a:t>High Bias (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)</a:t>
            </a:r>
          </a:p>
          <a:p>
            <a:pPr marL="342900" indent="-342900">
              <a:buAutoNum type="alphaUcParenR"/>
            </a:pPr>
            <a:endParaRPr lang="en-US" sz="2400" dirty="0"/>
          </a:p>
          <a:p>
            <a:pPr marL="342900" indent="-342900">
              <a:buAutoNum type="alphaUcParenR"/>
            </a:pPr>
            <a:r>
              <a:rPr lang="en-US" sz="2400" dirty="0" smtClean="0"/>
              <a:t>High variance (overfitting)</a:t>
            </a:r>
          </a:p>
          <a:p>
            <a:pPr marL="342900" indent="-342900">
              <a:buAutoNum type="alphaUcParenR"/>
            </a:pPr>
            <a:endParaRPr lang="en-US" sz="2400" dirty="0"/>
          </a:p>
          <a:p>
            <a:pPr marL="342900" indent="-342900">
              <a:buAutoNum type="alphaUcParenR"/>
            </a:pPr>
            <a:r>
              <a:rPr lang="en-US" sz="2400" dirty="0" smtClean="0"/>
              <a:t>High variance (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)</a:t>
            </a:r>
          </a:p>
          <a:p>
            <a:pPr marL="342900" indent="-342900">
              <a:buAutoNum type="alphaUcParenR"/>
            </a:pPr>
            <a:endParaRPr lang="en-US" dirty="0"/>
          </a:p>
          <a:p>
            <a:endParaRPr lang="en-US" dirty="0" smtClean="0"/>
          </a:p>
          <a:p>
            <a:pPr marL="342900" indent="-342900">
              <a:buAutoNum type="alphaU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2318" y="517759"/>
            <a:ext cx="100156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400" b="1" dirty="0" smtClean="0"/>
              <a:t>Question:</a:t>
            </a:r>
          </a:p>
          <a:p>
            <a:endParaRPr lang="en-US" altLang="ru-RU" sz="2400" dirty="0" smtClean="0"/>
          </a:p>
          <a:p>
            <a:r>
              <a:rPr lang="en-US" altLang="ru-RU" sz="2400" dirty="0" smtClean="0"/>
              <a:t>Suppose you have a classification problem. Suppose your training error is 0.10, and your cross validation error is 0.30.  What problem is the algorithm most likely to be suffering from?</a:t>
            </a:r>
          </a:p>
          <a:p>
            <a:endParaRPr lang="en-US" altLang="ru-RU" dirty="0" smtClean="0"/>
          </a:p>
          <a:p>
            <a:endParaRPr lang="en-US" dirty="0"/>
          </a:p>
          <a:p>
            <a:pPr marL="342900" indent="-342900">
              <a:buAutoNum type="alphaUcParenR"/>
            </a:pPr>
            <a:r>
              <a:rPr lang="en-US" sz="2400" dirty="0" smtClean="0"/>
              <a:t>High bias (overfitting)</a:t>
            </a:r>
          </a:p>
          <a:p>
            <a:pPr marL="342900" indent="-342900">
              <a:buAutoNum type="alphaUcParenR"/>
            </a:pPr>
            <a:endParaRPr lang="en-US" sz="2400" dirty="0"/>
          </a:p>
          <a:p>
            <a:pPr marL="342900" indent="-342900">
              <a:buAutoNum type="alphaUcParenR"/>
            </a:pPr>
            <a:r>
              <a:rPr lang="en-US" sz="2400" dirty="0" smtClean="0"/>
              <a:t>High Bias (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)</a:t>
            </a:r>
          </a:p>
          <a:p>
            <a:pPr marL="342900" indent="-342900">
              <a:buAutoNum type="alphaUcParenR"/>
            </a:pPr>
            <a:endParaRPr lang="en-US" sz="2400" dirty="0"/>
          </a:p>
          <a:p>
            <a:pPr marL="342900" indent="-342900">
              <a:buAutoNum type="alphaUcParenR"/>
            </a:pPr>
            <a:r>
              <a:rPr lang="en-US" sz="2400" b="1" dirty="0" smtClean="0"/>
              <a:t>High variance (overfitting)</a:t>
            </a:r>
          </a:p>
          <a:p>
            <a:pPr marL="342900" indent="-342900">
              <a:buAutoNum type="alphaUcParenR"/>
            </a:pPr>
            <a:endParaRPr lang="en-US" sz="2400" dirty="0"/>
          </a:p>
          <a:p>
            <a:pPr marL="342900" indent="-342900">
              <a:buAutoNum type="alphaUcParenR"/>
            </a:pPr>
            <a:r>
              <a:rPr lang="en-US" sz="2400" dirty="0" smtClean="0"/>
              <a:t>High variance (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)</a:t>
            </a:r>
          </a:p>
          <a:p>
            <a:pPr marL="342900" indent="-342900">
              <a:buAutoNum type="alphaUcParenR"/>
            </a:pPr>
            <a:endParaRPr lang="en-US" dirty="0"/>
          </a:p>
          <a:p>
            <a:endParaRPr lang="en-US" dirty="0" smtClean="0"/>
          </a:p>
          <a:p>
            <a:pPr marL="342900" indent="-342900">
              <a:buAutoNum type="alphaU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35"/>
          <p:cNvSpPr txBox="1">
            <a:spLocks noChangeArrowheads="1"/>
          </p:cNvSpPr>
          <p:nvPr/>
        </p:nvSpPr>
        <p:spPr bwMode="auto">
          <a:xfrm>
            <a:off x="508000" y="370420"/>
            <a:ext cx="11277600" cy="337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 b="1" u="sng" dirty="0"/>
              <a:t>Debugging a learning algorithm: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 dirty="0"/>
              <a:t>Suppose you have implemented regularized linear regression to predict car prices.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667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667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667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 dirty="0"/>
              <a:t>However, when you test your hypothesis on a new set of cars, you find that it makes unacceptably large errors in its predictions. What should you try next? </a:t>
            </a:r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1219200" y="3790951"/>
            <a:ext cx="7416800" cy="255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2667" dirty="0"/>
              <a:t>Get more training examples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2667" dirty="0"/>
              <a:t>Try smaller sets of features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2667" dirty="0"/>
              <a:t>Try getting additional features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2667" dirty="0"/>
              <a:t>Try adding polynomial features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2667" dirty="0"/>
              <a:t>Try decreasing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2667" dirty="0"/>
              <a:t>Try increasing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2" y="5099053"/>
            <a:ext cx="2493433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2" y="5562600"/>
            <a:ext cx="167217" cy="23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1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84" y="5971119"/>
            <a:ext cx="167216" cy="23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45054" y="1434688"/>
                <a:ext cx="8295847" cy="1266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 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054" y="1434688"/>
                <a:ext cx="829584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36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b="1" dirty="0" smtClean="0"/>
              <a:t>Linear </a:t>
            </a:r>
            <a:r>
              <a:rPr lang="en-US" altLang="ru-RU" b="1" dirty="0"/>
              <a:t>regression with </a:t>
            </a:r>
            <a:r>
              <a:rPr lang="en-US" altLang="ru-RU" b="1" dirty="0" smtClean="0"/>
              <a:t>regularization</a:t>
            </a:r>
            <a:br>
              <a:rPr lang="en-US" altLang="ru-RU" b="1" dirty="0" smtClean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bias/variance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ex5Lin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6" y="1690688"/>
            <a:ext cx="4071735" cy="305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x5Li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182" y="1758293"/>
            <a:ext cx="3891454" cy="29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ex5Lin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632" y="1841514"/>
            <a:ext cx="3669530" cy="275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>
                <a:off x="8066829" y="4861030"/>
                <a:ext cx="3471333" cy="1334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ru-RU" sz="2667" dirty="0" smtClean="0"/>
                  <a:t>Large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 </m:t>
                    </m:r>
                  </m:oMath>
                </a14:m>
                <a:r>
                  <a:rPr lang="en-US" altLang="ru-RU" sz="2667" dirty="0" smtClean="0">
                    <a:solidFill>
                      <a:schemeClr val="bg1"/>
                    </a:solidFill>
                  </a:rPr>
                  <a:t>xx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667" dirty="0" smtClean="0"/>
                  <a:t>High bias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667" dirty="0" smtClean="0"/>
                  <a:t>(</a:t>
                </a:r>
                <a:r>
                  <a:rPr lang="en-US" altLang="ru-RU" sz="2667" dirty="0" err="1" smtClean="0"/>
                  <a:t>underfit</a:t>
                </a:r>
                <a:r>
                  <a:rPr lang="en-US" altLang="ru-RU" sz="2667" dirty="0" smtClean="0"/>
                  <a:t>)</a:t>
                </a:r>
                <a:endParaRPr lang="en-US" altLang="ru-RU" sz="2667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6829" y="4861030"/>
                <a:ext cx="3471333" cy="1334148"/>
              </a:xfrm>
              <a:prstGeom prst="rect">
                <a:avLst/>
              </a:prstGeom>
              <a:blipFill>
                <a:blip r:embed="rId5"/>
                <a:stretch>
                  <a:fillRect t="-3196" b="-114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>
                <a:off x="4610100" y="4891330"/>
                <a:ext cx="2971800" cy="923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ru-RU" sz="2667" dirty="0"/>
                  <a:t>Intermediate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 </m:t>
                    </m:r>
                  </m:oMath>
                </a14:m>
                <a:r>
                  <a:rPr lang="en-US" altLang="ru-RU" sz="2667" dirty="0">
                    <a:solidFill>
                      <a:schemeClr val="bg1"/>
                    </a:solidFill>
                  </a:rPr>
                  <a:t>xx</a:t>
                </a:r>
                <a:endParaRPr lang="en-US" altLang="ru-RU" sz="2667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667" dirty="0"/>
                  <a:t>“Just right”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0100" y="4891330"/>
                <a:ext cx="2971800" cy="923714"/>
              </a:xfrm>
              <a:prstGeom prst="rect">
                <a:avLst/>
              </a:prstGeom>
              <a:blipFill>
                <a:blip r:embed="rId6"/>
                <a:stretch>
                  <a:fillRect t="-5921" b="-157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125096" y="4861031"/>
                <a:ext cx="4169833" cy="1334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ru-RU" sz="2667" dirty="0"/>
                  <a:t>Small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 </m:t>
                    </m:r>
                  </m:oMath>
                </a14:m>
                <a:r>
                  <a:rPr lang="en-US" altLang="ru-RU" sz="2667" dirty="0">
                    <a:solidFill>
                      <a:schemeClr val="bg1"/>
                    </a:solidFill>
                  </a:rPr>
                  <a:t>xx</a:t>
                </a:r>
                <a:endParaRPr lang="en-US" altLang="ru-RU" sz="2667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667" dirty="0"/>
                  <a:t>High variance </a:t>
                </a:r>
                <a:endParaRPr lang="en-US" altLang="ru-RU" sz="2667" dirty="0" smtClean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667" dirty="0" smtClean="0"/>
                  <a:t>(</a:t>
                </a:r>
                <a:r>
                  <a:rPr lang="en-US" altLang="ru-RU" sz="2667" dirty="0" err="1"/>
                  <a:t>overfit</a:t>
                </a:r>
                <a:r>
                  <a:rPr lang="en-US" altLang="ru-RU" sz="2667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96" y="4861031"/>
                <a:ext cx="4169833" cy="1334148"/>
              </a:xfrm>
              <a:prstGeom prst="rect">
                <a:avLst/>
              </a:prstGeom>
              <a:blipFill>
                <a:blip r:embed="rId7"/>
                <a:stretch>
                  <a:fillRect t="-3196" b="-114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3863" y="6519158"/>
            <a:ext cx="9929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8"/>
              </a:rPr>
              <a:t>http://openclassroom.stanford.edu/MainFolder/DocumentPage.php?course=MachineLearning&amp;doc=exercises/ex5/ex5.html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029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ex5Lin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73" y="1702240"/>
            <a:ext cx="3877078" cy="290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5Lin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125" y="1758899"/>
            <a:ext cx="3860415" cy="28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5Li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40" y="1771397"/>
            <a:ext cx="3919297" cy="293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87534" y="158271"/>
            <a:ext cx="706437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Regularization for Classification problem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bias/variance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13863" y="6519158"/>
            <a:ext cx="9929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http://openclassroom.stanford.edu/MainFolder/DocumentPage.php?course=MachineLearning&amp;doc=exercises/ex5/ex5.html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>
                <a:spLocks noChangeArrowheads="1"/>
              </p:cNvSpPr>
              <p:nvPr/>
            </p:nvSpPr>
            <p:spPr bwMode="auto">
              <a:xfrm>
                <a:off x="8066829" y="4861030"/>
                <a:ext cx="3471333" cy="1334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ru-RU" sz="2667" dirty="0" smtClean="0"/>
                  <a:t>Large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 </m:t>
                    </m:r>
                  </m:oMath>
                </a14:m>
                <a:r>
                  <a:rPr lang="en-US" altLang="ru-RU" sz="2667" dirty="0" smtClean="0">
                    <a:solidFill>
                      <a:schemeClr val="bg1"/>
                    </a:solidFill>
                  </a:rPr>
                  <a:t>xx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667" dirty="0" smtClean="0"/>
                  <a:t>High bias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667" dirty="0" smtClean="0"/>
                  <a:t>(</a:t>
                </a:r>
                <a:r>
                  <a:rPr lang="en-US" altLang="ru-RU" sz="2667" dirty="0" err="1" smtClean="0"/>
                  <a:t>underfit</a:t>
                </a:r>
                <a:r>
                  <a:rPr lang="en-US" altLang="ru-RU" sz="2667" dirty="0" smtClean="0"/>
                  <a:t>)</a:t>
                </a:r>
                <a:endParaRPr lang="en-US" altLang="ru-RU" sz="2667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6829" y="4861030"/>
                <a:ext cx="3471333" cy="1334148"/>
              </a:xfrm>
              <a:prstGeom prst="rect">
                <a:avLst/>
              </a:prstGeom>
              <a:blipFill>
                <a:blip r:embed="rId6"/>
                <a:stretch>
                  <a:fillRect t="-3196" b="-114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>
                <a:spLocks noChangeArrowheads="1"/>
              </p:cNvSpPr>
              <p:nvPr/>
            </p:nvSpPr>
            <p:spPr bwMode="auto">
              <a:xfrm>
                <a:off x="4610100" y="4891330"/>
                <a:ext cx="2971800" cy="923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ru-RU" sz="2667" dirty="0"/>
                  <a:t>Intermediate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 </m:t>
                    </m:r>
                  </m:oMath>
                </a14:m>
                <a:r>
                  <a:rPr lang="en-US" altLang="ru-RU" sz="2667" dirty="0">
                    <a:solidFill>
                      <a:schemeClr val="bg1"/>
                    </a:solidFill>
                  </a:rPr>
                  <a:t>xx</a:t>
                </a:r>
                <a:endParaRPr lang="en-US" altLang="ru-RU" sz="2667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667" dirty="0"/>
                  <a:t>“Just right”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0100" y="4891330"/>
                <a:ext cx="2971800" cy="923714"/>
              </a:xfrm>
              <a:prstGeom prst="rect">
                <a:avLst/>
              </a:prstGeom>
              <a:blipFill>
                <a:blip r:embed="rId7"/>
                <a:stretch>
                  <a:fillRect t="-5921" b="-157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>
                <a:off x="125096" y="4861031"/>
                <a:ext cx="4169833" cy="1334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ru-RU" sz="2667" dirty="0"/>
                  <a:t>Small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 </m:t>
                    </m:r>
                  </m:oMath>
                </a14:m>
                <a:r>
                  <a:rPr lang="en-US" altLang="ru-RU" sz="2667" dirty="0">
                    <a:solidFill>
                      <a:schemeClr val="bg1"/>
                    </a:solidFill>
                  </a:rPr>
                  <a:t>xx</a:t>
                </a:r>
                <a:endParaRPr lang="en-US" altLang="ru-RU" sz="2667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667" dirty="0"/>
                  <a:t>High variance </a:t>
                </a:r>
                <a:endParaRPr lang="en-US" altLang="ru-RU" sz="2667" dirty="0" smtClean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667" dirty="0" smtClean="0"/>
                  <a:t>(</a:t>
                </a:r>
                <a:r>
                  <a:rPr lang="en-US" altLang="ru-RU" sz="2667" dirty="0" err="1"/>
                  <a:t>overfit</a:t>
                </a:r>
                <a:r>
                  <a:rPr lang="en-US" altLang="ru-RU" sz="2667" dirty="0"/>
                  <a:t>)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96" y="4861031"/>
                <a:ext cx="4169833" cy="1334148"/>
              </a:xfrm>
              <a:prstGeom prst="rect">
                <a:avLst/>
              </a:prstGeom>
              <a:blipFill>
                <a:blip r:embed="rId8"/>
                <a:stretch>
                  <a:fillRect t="-3196" b="-114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6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106" name="TextBox 1"/>
              <p:cNvSpPr txBox="1">
                <a:spLocks noChangeArrowheads="1"/>
              </p:cNvSpPr>
              <p:nvPr/>
            </p:nvSpPr>
            <p:spPr bwMode="auto">
              <a:xfrm>
                <a:off x="442385" y="665557"/>
                <a:ext cx="105664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b="1" dirty="0"/>
                  <a:t>Bias/variance as a function of the regularization </a:t>
                </a:r>
                <a:r>
                  <a:rPr lang="en-US" altLang="ru-RU" sz="2400" b="1" dirty="0" smtClean="0"/>
                  <a:t>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endParaRPr lang="en-US" altLang="ru-RU" sz="2400" b="1" dirty="0"/>
              </a:p>
            </p:txBody>
          </p:sp>
        </mc:Choice>
        <mc:Fallback xmlns="">
          <p:sp>
            <p:nvSpPr>
              <p:cNvPr id="4710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385" y="665557"/>
                <a:ext cx="10566400" cy="461665"/>
              </a:xfrm>
              <a:prstGeom prst="rect">
                <a:avLst/>
              </a:prstGeom>
              <a:blipFill>
                <a:blip r:embed="rId3"/>
                <a:stretch>
                  <a:fillRect l="-92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947A90-260F-47DA-BF43-E70595452C4B}"/>
              </a:ext>
            </a:extLst>
          </p:cNvPr>
          <p:cNvCxnSpPr/>
          <p:nvPr/>
        </p:nvCxnSpPr>
        <p:spPr>
          <a:xfrm flipV="1">
            <a:off x="7315200" y="1631952"/>
            <a:ext cx="0" cy="44386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19D2D3-7EC9-4396-BD34-813250C0A0A3}"/>
              </a:ext>
            </a:extLst>
          </p:cNvPr>
          <p:cNvCxnSpPr/>
          <p:nvPr/>
        </p:nvCxnSpPr>
        <p:spPr>
          <a:xfrm>
            <a:off x="7052733" y="5812367"/>
            <a:ext cx="4572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13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256" y="5912280"/>
            <a:ext cx="201084" cy="28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"/>
              <p:cNvSpPr txBox="1">
                <a:spLocks noChangeArrowheads="1"/>
              </p:cNvSpPr>
              <p:nvPr/>
            </p:nvSpPr>
            <p:spPr bwMode="auto">
              <a:xfrm>
                <a:off x="442385" y="279598"/>
                <a:ext cx="97536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b="1" dirty="0"/>
                  <a:t>Choosing the regularization </a:t>
                </a:r>
                <a:r>
                  <a:rPr lang="en-US" altLang="ru-RU" sz="2400" b="1" dirty="0" smtClean="0"/>
                  <a:t>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altLang="ru-RU" sz="2400" b="1" dirty="0" smtClean="0"/>
                  <a:t> </a:t>
                </a:r>
                <a:endParaRPr lang="en-US" altLang="ru-RU" sz="2400" b="1" dirty="0"/>
              </a:p>
            </p:txBody>
          </p:sp>
        </mc:Choice>
        <mc:Fallback xmlns="">
          <p:sp>
            <p:nvSpPr>
              <p:cNvPr id="1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385" y="279598"/>
                <a:ext cx="9753600" cy="461665"/>
              </a:xfrm>
              <a:prstGeom prst="rect">
                <a:avLst/>
              </a:prstGeom>
              <a:blipFill>
                <a:blip r:embed="rId5"/>
                <a:stretch>
                  <a:fillRect l="-1000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63698" y="2123018"/>
                <a:ext cx="1808380" cy="2739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 smtClean="0"/>
                  <a:t>Try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sz="2200" dirty="0" smtClean="0"/>
                  <a:t> =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 smtClean="0"/>
                  <a:t>Try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sz="2200" dirty="0"/>
                  <a:t> = </a:t>
                </a:r>
                <a:r>
                  <a:rPr lang="en-US" sz="2200" dirty="0" smtClean="0"/>
                  <a:t>0.01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 smtClean="0"/>
                  <a:t>Try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sz="2200" dirty="0"/>
                  <a:t> = </a:t>
                </a:r>
                <a:r>
                  <a:rPr lang="en-US" sz="2200" dirty="0" smtClean="0"/>
                  <a:t>0.02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 smtClean="0"/>
                  <a:t>Try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sz="2200" dirty="0"/>
                  <a:t> = </a:t>
                </a:r>
                <a:r>
                  <a:rPr lang="en-US" sz="2200" dirty="0" smtClean="0"/>
                  <a:t>0.04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 smtClean="0"/>
                  <a:t>Try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sz="2200" dirty="0"/>
                  <a:t> = </a:t>
                </a:r>
                <a:r>
                  <a:rPr lang="en-US" sz="2200" dirty="0" smtClean="0"/>
                  <a:t>0.08</a:t>
                </a:r>
                <a:endParaRPr lang="en-US" sz="2200" dirty="0"/>
              </a:p>
              <a:p>
                <a:pPr>
                  <a:defRPr/>
                </a:pPr>
                <a:r>
                  <a:rPr lang="en-US" sz="2200" dirty="0" smtClean="0"/>
                  <a:t>        …..</a:t>
                </a: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/>
                  <a:t>Try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sz="2200" dirty="0"/>
                  <a:t> = </a:t>
                </a:r>
                <a:r>
                  <a:rPr lang="en-US" sz="2200" dirty="0" smtClean="0"/>
                  <a:t>10</a:t>
                </a:r>
                <a:endParaRPr lang="en-US" sz="2200" dirty="0"/>
              </a:p>
              <a:p>
                <a:pPr marL="609585" indent="-609585">
                  <a:buFontTx/>
                  <a:buAutoNum type="arabicPeriod"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98" y="2123018"/>
                <a:ext cx="1808380" cy="2739211"/>
              </a:xfrm>
              <a:prstGeom prst="rect">
                <a:avLst/>
              </a:prstGeom>
              <a:blipFill>
                <a:blip r:embed="rId6"/>
                <a:stretch>
                  <a:fillRect l="-4054" t="-1333" r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9900" y="5242925"/>
                <a:ext cx="551574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ru-RU" sz="2200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ru-RU" sz="2200" dirty="0" smtClean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200" dirty="0" smtClean="0"/>
                  <a:t> for different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5242925"/>
                <a:ext cx="5515741" cy="430887"/>
              </a:xfrm>
              <a:prstGeom prst="rect">
                <a:avLst/>
              </a:prstGeom>
              <a:blipFill>
                <a:blip r:embed="rId7"/>
                <a:stretch>
                  <a:fillRect l="-1436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>
            <a:extLst>
              <a:ext uri="{FF2B5EF4-FFF2-40B4-BE49-F238E27FC236}">
                <a16:creationId xmlns:a16="http://schemas.microsoft.com/office/drawing/2014/main" id="{B21D079C-BE11-4D2D-9D73-1E4A7B0F4D3E}"/>
              </a:ext>
            </a:extLst>
          </p:cNvPr>
          <p:cNvSpPr/>
          <p:nvPr/>
        </p:nvSpPr>
        <p:spPr>
          <a:xfrm>
            <a:off x="7470971" y="1822214"/>
            <a:ext cx="3725333" cy="3860800"/>
          </a:xfrm>
          <a:custGeom>
            <a:avLst/>
            <a:gdLst>
              <a:gd name="connsiteX0" fmla="*/ 0 w 2794000"/>
              <a:gd name="connsiteY0" fmla="*/ 2895600 h 2895600"/>
              <a:gd name="connsiteX1" fmla="*/ 1765300 w 2794000"/>
              <a:gd name="connsiteY1" fmla="*/ 1981200 h 2895600"/>
              <a:gd name="connsiteX2" fmla="*/ 2578100 w 2794000"/>
              <a:gd name="connsiteY2" fmla="*/ 736600 h 2895600"/>
              <a:gd name="connsiteX3" fmla="*/ 2794000 w 2794000"/>
              <a:gd name="connsiteY3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2895600">
                <a:moveTo>
                  <a:pt x="0" y="2895600"/>
                </a:moveTo>
                <a:cubicBezTo>
                  <a:pt x="667808" y="2618316"/>
                  <a:pt x="1335617" y="2341033"/>
                  <a:pt x="1765300" y="1981200"/>
                </a:cubicBezTo>
                <a:cubicBezTo>
                  <a:pt x="2194983" y="1621367"/>
                  <a:pt x="2406650" y="1066800"/>
                  <a:pt x="2578100" y="736600"/>
                </a:cubicBezTo>
                <a:cubicBezTo>
                  <a:pt x="2749550" y="406400"/>
                  <a:pt x="2755900" y="139700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197BF29-D784-464A-B731-31CBA438EC68}"/>
              </a:ext>
            </a:extLst>
          </p:cNvPr>
          <p:cNvSpPr/>
          <p:nvPr/>
        </p:nvSpPr>
        <p:spPr>
          <a:xfrm>
            <a:off x="7487904" y="1873014"/>
            <a:ext cx="3437467" cy="1871133"/>
          </a:xfrm>
          <a:custGeom>
            <a:avLst/>
            <a:gdLst>
              <a:gd name="connsiteX0" fmla="*/ 0 w 2667000"/>
              <a:gd name="connsiteY0" fmla="*/ 114300 h 1203872"/>
              <a:gd name="connsiteX1" fmla="*/ 114300 w 2667000"/>
              <a:gd name="connsiteY1" fmla="*/ 457200 h 1203872"/>
              <a:gd name="connsiteX2" fmla="*/ 546100 w 2667000"/>
              <a:gd name="connsiteY2" fmla="*/ 952500 h 1203872"/>
              <a:gd name="connsiteX3" fmla="*/ 1206500 w 2667000"/>
              <a:gd name="connsiteY3" fmla="*/ 1181100 h 1203872"/>
              <a:gd name="connsiteX4" fmla="*/ 1778000 w 2667000"/>
              <a:gd name="connsiteY4" fmla="*/ 1168400 h 1203872"/>
              <a:gd name="connsiteX5" fmla="*/ 2260600 w 2667000"/>
              <a:gd name="connsiteY5" fmla="*/ 939800 h 1203872"/>
              <a:gd name="connsiteX6" fmla="*/ 2667000 w 2667000"/>
              <a:gd name="connsiteY6" fmla="*/ 0 h 120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7000" h="1203872">
                <a:moveTo>
                  <a:pt x="0" y="114300"/>
                </a:moveTo>
                <a:cubicBezTo>
                  <a:pt x="11641" y="215900"/>
                  <a:pt x="23283" y="317500"/>
                  <a:pt x="114300" y="457200"/>
                </a:cubicBezTo>
                <a:cubicBezTo>
                  <a:pt x="205317" y="596900"/>
                  <a:pt x="364067" y="831850"/>
                  <a:pt x="546100" y="952500"/>
                </a:cubicBezTo>
                <a:cubicBezTo>
                  <a:pt x="728133" y="1073150"/>
                  <a:pt x="1001183" y="1145117"/>
                  <a:pt x="1206500" y="1181100"/>
                </a:cubicBezTo>
                <a:cubicBezTo>
                  <a:pt x="1411817" y="1217083"/>
                  <a:pt x="1602317" y="1208617"/>
                  <a:pt x="1778000" y="1168400"/>
                </a:cubicBezTo>
                <a:cubicBezTo>
                  <a:pt x="1953683" y="1128183"/>
                  <a:pt x="2112433" y="1134533"/>
                  <a:pt x="2260600" y="939800"/>
                </a:cubicBezTo>
                <a:cubicBezTo>
                  <a:pt x="2408767" y="745067"/>
                  <a:pt x="2537883" y="372533"/>
                  <a:pt x="26670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96033F-65AD-406B-97EE-3DD9A26D9DE2}"/>
              </a:ext>
            </a:extLst>
          </p:cNvPr>
          <p:cNvSpPr/>
          <p:nvPr/>
        </p:nvSpPr>
        <p:spPr>
          <a:xfrm>
            <a:off x="9096572" y="3441464"/>
            <a:ext cx="302684" cy="30268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A9C46-CFCF-479A-96D3-97914D5AAFB4}"/>
              </a:ext>
            </a:extLst>
          </p:cNvPr>
          <p:cNvCxnSpPr/>
          <p:nvPr/>
        </p:nvCxnSpPr>
        <p:spPr>
          <a:xfrm flipH="1">
            <a:off x="9287072" y="2524947"/>
            <a:ext cx="114300" cy="795867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7386305" y="1513181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i="1" dirty="0"/>
              <a:t>Variance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1234404" y="1625812"/>
            <a:ext cx="88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i="1" dirty="0"/>
              <a:t>Bias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6158EE-60EA-48E9-B926-502D3FE46AC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54036" y="5813215"/>
            <a:ext cx="863400" cy="738664"/>
          </a:xfrm>
          <a:prstGeom prst="rect">
            <a:avLst/>
          </a:prstGeom>
          <a:blipFill>
            <a:blip r:embed="rId8"/>
            <a:stretch>
              <a:fillRect l="-6542" r="-1869"/>
            </a:stretch>
          </a:blipFill>
        </p:spPr>
        <p:txBody>
          <a:bodyPr/>
          <a:lstStyle/>
          <a:p>
            <a:pPr>
              <a:defRPr/>
            </a:pPr>
            <a:r>
              <a:rPr lang="en-US" sz="2400">
                <a:noFill/>
              </a:rPr>
              <a:t>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A657DD-898A-42BA-B7C2-FC9193D0846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925371" y="5775406"/>
            <a:ext cx="1105688" cy="522536"/>
          </a:xfrm>
          <a:prstGeom prst="rect">
            <a:avLst/>
          </a:prstGeom>
          <a:blipFill>
            <a:blip r:embed="rId9"/>
            <a:stretch>
              <a:fillRect b="-9375"/>
            </a:stretch>
          </a:blipFill>
        </p:spPr>
        <p:txBody>
          <a:bodyPr/>
          <a:lstStyle/>
          <a:p>
            <a:pPr>
              <a:defRPr/>
            </a:pPr>
            <a:r>
              <a:rPr lang="en-US" sz="2400">
                <a:noFill/>
              </a:rPr>
              <a:t> 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8542004" y="2031765"/>
            <a:ext cx="167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i="1"/>
              <a:t>“just right”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565082" y="3364584"/>
                <a:ext cx="1130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082" y="3364584"/>
                <a:ext cx="1130502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44096" y="3410519"/>
                <a:ext cx="873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096" y="3410519"/>
                <a:ext cx="873829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29892" y="1631952"/>
                <a:ext cx="749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92" y="1631952"/>
                <a:ext cx="749756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 animBg="1"/>
      <p:bldP spid="17" grpId="0" animBg="1"/>
      <p:bldP spid="20" grpId="0" animBg="1"/>
      <p:bldP spid="22" grpId="0"/>
      <p:bldP spid="23" grpId="0"/>
      <p:bldP spid="24" grpId="0" animBg="1"/>
      <p:bldP spid="25" grpId="0" animBg="1"/>
      <p:bldP spid="26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508000" y="381001"/>
            <a:ext cx="3086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u="sng" dirty="0"/>
              <a:t>Learning curves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577529-0454-4AD3-B8BF-ACB1157C05A8}"/>
              </a:ext>
            </a:extLst>
          </p:cNvPr>
          <p:cNvCxnSpPr/>
          <p:nvPr/>
        </p:nvCxnSpPr>
        <p:spPr>
          <a:xfrm flipV="1">
            <a:off x="7594130" y="2107518"/>
            <a:ext cx="14817" cy="13165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78B298-A229-461A-A7D9-0C0BF6F04D33}"/>
              </a:ext>
            </a:extLst>
          </p:cNvPr>
          <p:cNvCxnSpPr/>
          <p:nvPr/>
        </p:nvCxnSpPr>
        <p:spPr>
          <a:xfrm>
            <a:off x="7412097" y="3269567"/>
            <a:ext cx="181821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17">
            <a:extLst>
              <a:ext uri="{FF2B5EF4-FFF2-40B4-BE49-F238E27FC236}">
                <a16:creationId xmlns:a16="http://schemas.microsoft.com/office/drawing/2014/main" id="{563C4B6E-C1A0-40EF-900F-9675BC8632BD}"/>
              </a:ext>
            </a:extLst>
          </p:cNvPr>
          <p:cNvSpPr/>
          <p:nvPr/>
        </p:nvSpPr>
        <p:spPr>
          <a:xfrm rot="2734294">
            <a:off x="8863072" y="2459942"/>
            <a:ext cx="127000" cy="12488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507C3A61-A5DA-48D7-9F0B-CCA288F52E4A}"/>
              </a:ext>
            </a:extLst>
          </p:cNvPr>
          <p:cNvSpPr/>
          <p:nvPr/>
        </p:nvSpPr>
        <p:spPr>
          <a:xfrm rot="2734294">
            <a:off x="10805113" y="2486400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4A835111-15AA-4C37-B5FD-1CC75C7FDFA4}"/>
              </a:ext>
            </a:extLst>
          </p:cNvPr>
          <p:cNvSpPr/>
          <p:nvPr/>
        </p:nvSpPr>
        <p:spPr>
          <a:xfrm rot="2734294">
            <a:off x="10415647" y="2545667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C375C521-3444-406E-BFF4-C3524F10217C}"/>
              </a:ext>
            </a:extLst>
          </p:cNvPr>
          <p:cNvSpPr/>
          <p:nvPr/>
        </p:nvSpPr>
        <p:spPr>
          <a:xfrm rot="2734294">
            <a:off x="8847196" y="3898217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6" name="Cross 55">
            <a:extLst>
              <a:ext uri="{FF2B5EF4-FFF2-40B4-BE49-F238E27FC236}">
                <a16:creationId xmlns:a16="http://schemas.microsoft.com/office/drawing/2014/main" id="{42760244-80A0-4563-AE43-08228C70827A}"/>
              </a:ext>
            </a:extLst>
          </p:cNvPr>
          <p:cNvSpPr/>
          <p:nvPr/>
        </p:nvSpPr>
        <p:spPr>
          <a:xfrm rot="2734294">
            <a:off x="8457729" y="3957484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7" name="Cross 56">
            <a:extLst>
              <a:ext uri="{FF2B5EF4-FFF2-40B4-BE49-F238E27FC236}">
                <a16:creationId xmlns:a16="http://schemas.microsoft.com/office/drawing/2014/main" id="{180BDE63-79F6-46E5-B1A0-0BDDF9D44AD4}"/>
              </a:ext>
            </a:extLst>
          </p:cNvPr>
          <p:cNvSpPr/>
          <p:nvPr/>
        </p:nvSpPr>
        <p:spPr>
          <a:xfrm rot="2734294">
            <a:off x="7763463" y="4488767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08274AD8-4436-43A3-952F-256184DAD5F7}"/>
              </a:ext>
            </a:extLst>
          </p:cNvPr>
          <p:cNvSpPr/>
          <p:nvPr/>
        </p:nvSpPr>
        <p:spPr>
          <a:xfrm rot="2734294">
            <a:off x="10816755" y="3884459"/>
            <a:ext cx="124883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B684ABFB-7341-4B13-A01F-CACBA6A27ED8}"/>
              </a:ext>
            </a:extLst>
          </p:cNvPr>
          <p:cNvSpPr/>
          <p:nvPr/>
        </p:nvSpPr>
        <p:spPr>
          <a:xfrm rot="2734294">
            <a:off x="10427288" y="3943725"/>
            <a:ext cx="124883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A929C5A8-F4D7-4F4A-899B-FE3B74BB63B0}"/>
              </a:ext>
            </a:extLst>
          </p:cNvPr>
          <p:cNvSpPr/>
          <p:nvPr/>
        </p:nvSpPr>
        <p:spPr>
          <a:xfrm rot="2734294">
            <a:off x="9731963" y="4473951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3" name="Cross 62">
            <a:extLst>
              <a:ext uri="{FF2B5EF4-FFF2-40B4-BE49-F238E27FC236}">
                <a16:creationId xmlns:a16="http://schemas.microsoft.com/office/drawing/2014/main" id="{31F4BF98-491F-4446-8AC5-37E50275121C}"/>
              </a:ext>
            </a:extLst>
          </p:cNvPr>
          <p:cNvSpPr/>
          <p:nvPr/>
        </p:nvSpPr>
        <p:spPr>
          <a:xfrm rot="2734294">
            <a:off x="10021947" y="4056967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2C7A907-E9A1-4B44-92A3-47525C2D638B}"/>
              </a:ext>
            </a:extLst>
          </p:cNvPr>
          <p:cNvCxnSpPr/>
          <p:nvPr/>
        </p:nvCxnSpPr>
        <p:spPr>
          <a:xfrm flipV="1">
            <a:off x="1303652" y="1661445"/>
            <a:ext cx="0" cy="29146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CBDD54F-3A7A-43B1-8FFB-88ED31ACC855}"/>
              </a:ext>
            </a:extLst>
          </p:cNvPr>
          <p:cNvCxnSpPr/>
          <p:nvPr/>
        </p:nvCxnSpPr>
        <p:spPr>
          <a:xfrm flipV="1">
            <a:off x="1072936" y="4311511"/>
            <a:ext cx="4155017" cy="63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9" name="TextBox 78"/>
          <p:cNvSpPr txBox="1">
            <a:spLocks noChangeArrowheads="1"/>
          </p:cNvSpPr>
          <p:nvPr/>
        </p:nvSpPr>
        <p:spPr bwMode="auto">
          <a:xfrm>
            <a:off x="3142192" y="4442835"/>
            <a:ext cx="2768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 smtClean="0"/>
              <a:t>n (training </a:t>
            </a:r>
            <a:r>
              <a:rPr lang="en-US" altLang="ru-RU" sz="2400" dirty="0"/>
              <a:t>set size)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4FE516-A2E4-497F-8EE7-9169DCA432BD}"/>
              </a:ext>
            </a:extLst>
          </p:cNvPr>
          <p:cNvCxnSpPr/>
          <p:nvPr/>
        </p:nvCxnSpPr>
        <p:spPr>
          <a:xfrm flipV="1">
            <a:off x="9535113" y="2111752"/>
            <a:ext cx="14816" cy="13144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AB2DB6-8F5E-4DA8-9B2E-D48505FB1A94}"/>
              </a:ext>
            </a:extLst>
          </p:cNvPr>
          <p:cNvCxnSpPr/>
          <p:nvPr/>
        </p:nvCxnSpPr>
        <p:spPr>
          <a:xfrm>
            <a:off x="9353080" y="3273800"/>
            <a:ext cx="18182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DEAB00-C742-4726-9793-D28DB35EDBB9}"/>
              </a:ext>
            </a:extLst>
          </p:cNvPr>
          <p:cNvCxnSpPr/>
          <p:nvPr/>
        </p:nvCxnSpPr>
        <p:spPr>
          <a:xfrm flipV="1">
            <a:off x="7577197" y="3534152"/>
            <a:ext cx="14817" cy="13144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0AA136-9443-4686-A62C-C1F9A56623A9}"/>
              </a:ext>
            </a:extLst>
          </p:cNvPr>
          <p:cNvCxnSpPr/>
          <p:nvPr/>
        </p:nvCxnSpPr>
        <p:spPr>
          <a:xfrm>
            <a:off x="7395164" y="4696200"/>
            <a:ext cx="181821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64D325-096B-4F49-A6CF-788AFAD3101B}"/>
              </a:ext>
            </a:extLst>
          </p:cNvPr>
          <p:cNvCxnSpPr/>
          <p:nvPr/>
        </p:nvCxnSpPr>
        <p:spPr>
          <a:xfrm flipV="1">
            <a:off x="9535113" y="3534152"/>
            <a:ext cx="14816" cy="13144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9308AB-4A89-4C12-80AE-61AA88CE053E}"/>
              </a:ext>
            </a:extLst>
          </p:cNvPr>
          <p:cNvCxnSpPr/>
          <p:nvPr/>
        </p:nvCxnSpPr>
        <p:spPr>
          <a:xfrm>
            <a:off x="9353080" y="4696200"/>
            <a:ext cx="18182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ross 63">
            <a:extLst>
              <a:ext uri="{FF2B5EF4-FFF2-40B4-BE49-F238E27FC236}">
                <a16:creationId xmlns:a16="http://schemas.microsoft.com/office/drawing/2014/main" id="{A3A26391-CD0D-4BA0-AF67-E21D9DA4709C}"/>
              </a:ext>
            </a:extLst>
          </p:cNvPr>
          <p:cNvSpPr/>
          <p:nvPr/>
        </p:nvSpPr>
        <p:spPr>
          <a:xfrm rot="2734294">
            <a:off x="8856721" y="5306859"/>
            <a:ext cx="124883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5" name="Cross 64">
            <a:extLst>
              <a:ext uri="{FF2B5EF4-FFF2-40B4-BE49-F238E27FC236}">
                <a16:creationId xmlns:a16="http://schemas.microsoft.com/office/drawing/2014/main" id="{B7F18A93-5E6A-49AA-9CCC-68AD1517016A}"/>
              </a:ext>
            </a:extLst>
          </p:cNvPr>
          <p:cNvSpPr/>
          <p:nvPr/>
        </p:nvSpPr>
        <p:spPr>
          <a:xfrm rot="2734294">
            <a:off x="8469372" y="5366125"/>
            <a:ext cx="124883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6" name="Cross 65">
            <a:extLst>
              <a:ext uri="{FF2B5EF4-FFF2-40B4-BE49-F238E27FC236}">
                <a16:creationId xmlns:a16="http://schemas.microsoft.com/office/drawing/2014/main" id="{280767DD-8725-4981-9EDD-E9B59D89AB49}"/>
              </a:ext>
            </a:extLst>
          </p:cNvPr>
          <p:cNvSpPr/>
          <p:nvPr/>
        </p:nvSpPr>
        <p:spPr>
          <a:xfrm rot="2734294">
            <a:off x="7774047" y="5896351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Cross 66">
            <a:extLst>
              <a:ext uri="{FF2B5EF4-FFF2-40B4-BE49-F238E27FC236}">
                <a16:creationId xmlns:a16="http://schemas.microsoft.com/office/drawing/2014/main" id="{5E3955EF-768E-4F0C-A09E-4F5CE3CB5160}"/>
              </a:ext>
            </a:extLst>
          </p:cNvPr>
          <p:cNvSpPr/>
          <p:nvPr/>
        </p:nvSpPr>
        <p:spPr>
          <a:xfrm rot="2734294">
            <a:off x="8064029" y="5479367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794817-E5DA-4627-98C7-6E0EF7336C4A}"/>
              </a:ext>
            </a:extLst>
          </p:cNvPr>
          <p:cNvCxnSpPr/>
          <p:nvPr/>
        </p:nvCxnSpPr>
        <p:spPr>
          <a:xfrm flipV="1">
            <a:off x="7575080" y="4956552"/>
            <a:ext cx="16933" cy="13144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9D037D-E11B-45C2-A05B-8F4C2EE89B0E}"/>
              </a:ext>
            </a:extLst>
          </p:cNvPr>
          <p:cNvCxnSpPr/>
          <p:nvPr/>
        </p:nvCxnSpPr>
        <p:spPr>
          <a:xfrm>
            <a:off x="7395164" y="6118600"/>
            <a:ext cx="181821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ross 74">
            <a:extLst>
              <a:ext uri="{FF2B5EF4-FFF2-40B4-BE49-F238E27FC236}">
                <a16:creationId xmlns:a16="http://schemas.microsoft.com/office/drawing/2014/main" id="{490E6C6F-7570-4713-8BA8-915E39D86C41}"/>
              </a:ext>
            </a:extLst>
          </p:cNvPr>
          <p:cNvSpPr/>
          <p:nvPr/>
        </p:nvSpPr>
        <p:spPr>
          <a:xfrm rot="2734294">
            <a:off x="7890463" y="5619067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6" name="Cross 75">
            <a:extLst>
              <a:ext uri="{FF2B5EF4-FFF2-40B4-BE49-F238E27FC236}">
                <a16:creationId xmlns:a16="http://schemas.microsoft.com/office/drawing/2014/main" id="{ECF94869-6C44-4F5A-8312-01D5EA6491AE}"/>
              </a:ext>
            </a:extLst>
          </p:cNvPr>
          <p:cNvSpPr/>
          <p:nvPr/>
        </p:nvSpPr>
        <p:spPr>
          <a:xfrm rot="2734294">
            <a:off x="10801939" y="5306859"/>
            <a:ext cx="124883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36045946-F775-49BE-A206-D2F2A5B19D7A}"/>
              </a:ext>
            </a:extLst>
          </p:cNvPr>
          <p:cNvSpPr/>
          <p:nvPr/>
        </p:nvSpPr>
        <p:spPr>
          <a:xfrm rot="2734294">
            <a:off x="10412472" y="5366125"/>
            <a:ext cx="124883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5810DACB-D4E3-4443-9D74-4BDF63999F2A}"/>
              </a:ext>
            </a:extLst>
          </p:cNvPr>
          <p:cNvSpPr/>
          <p:nvPr/>
        </p:nvSpPr>
        <p:spPr>
          <a:xfrm rot="2734294">
            <a:off x="9717147" y="5896351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7CD61748-4DAD-41CF-A608-2F183C821B64}"/>
              </a:ext>
            </a:extLst>
          </p:cNvPr>
          <p:cNvSpPr/>
          <p:nvPr/>
        </p:nvSpPr>
        <p:spPr>
          <a:xfrm rot="2734294">
            <a:off x="10009247" y="5479367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DCE309-6811-416C-B244-AD54B72EE85C}"/>
              </a:ext>
            </a:extLst>
          </p:cNvPr>
          <p:cNvCxnSpPr/>
          <p:nvPr/>
        </p:nvCxnSpPr>
        <p:spPr>
          <a:xfrm flipV="1">
            <a:off x="9520297" y="4956552"/>
            <a:ext cx="14817" cy="13144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2C7499-B170-4E07-8CFA-4E6C68851A76}"/>
              </a:ext>
            </a:extLst>
          </p:cNvPr>
          <p:cNvCxnSpPr/>
          <p:nvPr/>
        </p:nvCxnSpPr>
        <p:spPr>
          <a:xfrm>
            <a:off x="9338264" y="6118600"/>
            <a:ext cx="181821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ross 85">
            <a:extLst>
              <a:ext uri="{FF2B5EF4-FFF2-40B4-BE49-F238E27FC236}">
                <a16:creationId xmlns:a16="http://schemas.microsoft.com/office/drawing/2014/main" id="{FC6C8D66-4461-49D9-9DBB-6D35CEFC02BE}"/>
              </a:ext>
            </a:extLst>
          </p:cNvPr>
          <p:cNvSpPr/>
          <p:nvPr/>
        </p:nvSpPr>
        <p:spPr>
          <a:xfrm rot="2734294">
            <a:off x="9835680" y="5619067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7" name="Cross 86">
            <a:extLst>
              <a:ext uri="{FF2B5EF4-FFF2-40B4-BE49-F238E27FC236}">
                <a16:creationId xmlns:a16="http://schemas.microsoft.com/office/drawing/2014/main" id="{15D3277A-EF71-4FE5-9566-40D278BDA043}"/>
              </a:ext>
            </a:extLst>
          </p:cNvPr>
          <p:cNvSpPr/>
          <p:nvPr/>
        </p:nvSpPr>
        <p:spPr>
          <a:xfrm rot="2734294">
            <a:off x="10587096" y="5310033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3291" name="TextBox 89"/>
          <p:cNvSpPr txBox="1">
            <a:spLocks noChangeArrowheads="1"/>
          </p:cNvSpPr>
          <p:nvPr/>
        </p:nvSpPr>
        <p:spPr bwMode="auto">
          <a:xfrm rot="16200000">
            <a:off x="211452" y="1967187"/>
            <a:ext cx="1267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/>
              <a:t>error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E82D03B-6C65-44F0-854A-506299F989E0}"/>
              </a:ext>
            </a:extLst>
          </p:cNvPr>
          <p:cNvSpPr/>
          <p:nvPr/>
        </p:nvSpPr>
        <p:spPr>
          <a:xfrm>
            <a:off x="1508968" y="1796911"/>
            <a:ext cx="3454400" cy="1153583"/>
          </a:xfrm>
          <a:custGeom>
            <a:avLst/>
            <a:gdLst>
              <a:gd name="connsiteX0" fmla="*/ 0 w 2590800"/>
              <a:gd name="connsiteY0" fmla="*/ 0 h 939800"/>
              <a:gd name="connsiteX1" fmla="*/ 368300 w 2590800"/>
              <a:gd name="connsiteY1" fmla="*/ 381000 h 939800"/>
              <a:gd name="connsiteX2" fmla="*/ 1270000 w 2590800"/>
              <a:gd name="connsiteY2" fmla="*/ 812800 h 939800"/>
              <a:gd name="connsiteX3" fmla="*/ 2590800 w 2590800"/>
              <a:gd name="connsiteY3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939800">
                <a:moveTo>
                  <a:pt x="0" y="0"/>
                </a:moveTo>
                <a:cubicBezTo>
                  <a:pt x="78316" y="122766"/>
                  <a:pt x="156633" y="245533"/>
                  <a:pt x="368300" y="381000"/>
                </a:cubicBezTo>
                <a:cubicBezTo>
                  <a:pt x="579967" y="516467"/>
                  <a:pt x="899584" y="719667"/>
                  <a:pt x="1270000" y="812800"/>
                </a:cubicBezTo>
                <a:cubicBezTo>
                  <a:pt x="1640416" y="905933"/>
                  <a:pt x="2590800" y="939800"/>
                  <a:pt x="2590800" y="9398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C7D8004-2626-41A6-BF6A-2C86AC7C3BAD}"/>
              </a:ext>
            </a:extLst>
          </p:cNvPr>
          <p:cNvSpPr/>
          <p:nvPr/>
        </p:nvSpPr>
        <p:spPr>
          <a:xfrm>
            <a:off x="7903163" y="2105400"/>
            <a:ext cx="1270000" cy="491067"/>
          </a:xfrm>
          <a:custGeom>
            <a:avLst/>
            <a:gdLst>
              <a:gd name="connsiteX0" fmla="*/ 0 w 952500"/>
              <a:gd name="connsiteY0" fmla="*/ 76200 h 368300"/>
              <a:gd name="connsiteX1" fmla="*/ 63500 w 952500"/>
              <a:gd name="connsiteY1" fmla="*/ 139700 h 368300"/>
              <a:gd name="connsiteX2" fmla="*/ 279400 w 952500"/>
              <a:gd name="connsiteY2" fmla="*/ 292100 h 368300"/>
              <a:gd name="connsiteX3" fmla="*/ 571500 w 952500"/>
              <a:gd name="connsiteY3" fmla="*/ 368300 h 368300"/>
              <a:gd name="connsiteX4" fmla="*/ 800100 w 952500"/>
              <a:gd name="connsiteY4" fmla="*/ 292100 h 368300"/>
              <a:gd name="connsiteX5" fmla="*/ 952500 w 952500"/>
              <a:gd name="connsiteY5" fmla="*/ 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0" h="368300">
                <a:moveTo>
                  <a:pt x="0" y="76200"/>
                </a:moveTo>
                <a:cubicBezTo>
                  <a:pt x="8466" y="89958"/>
                  <a:pt x="16933" y="103717"/>
                  <a:pt x="63500" y="139700"/>
                </a:cubicBezTo>
                <a:cubicBezTo>
                  <a:pt x="110067" y="175683"/>
                  <a:pt x="194733" y="254000"/>
                  <a:pt x="279400" y="292100"/>
                </a:cubicBezTo>
                <a:cubicBezTo>
                  <a:pt x="364067" y="330200"/>
                  <a:pt x="484717" y="368300"/>
                  <a:pt x="571500" y="368300"/>
                </a:cubicBezTo>
                <a:cubicBezTo>
                  <a:pt x="658283" y="368300"/>
                  <a:pt x="736600" y="353483"/>
                  <a:pt x="800100" y="292100"/>
                </a:cubicBezTo>
                <a:cubicBezTo>
                  <a:pt x="863600" y="230717"/>
                  <a:pt x="908050" y="115358"/>
                  <a:pt x="952500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B8E306-F2F4-473B-BB67-24E78316B06C}"/>
              </a:ext>
            </a:extLst>
          </p:cNvPr>
          <p:cNvSpPr/>
          <p:nvPr/>
        </p:nvSpPr>
        <p:spPr>
          <a:xfrm>
            <a:off x="9780647" y="2531300"/>
            <a:ext cx="1727200" cy="626533"/>
          </a:xfrm>
          <a:custGeom>
            <a:avLst/>
            <a:gdLst>
              <a:gd name="connsiteX0" fmla="*/ 0 w 1295400"/>
              <a:gd name="connsiteY0" fmla="*/ 469900 h 469900"/>
              <a:gd name="connsiteX1" fmla="*/ 254000 w 1295400"/>
              <a:gd name="connsiteY1" fmla="*/ 152400 h 469900"/>
              <a:gd name="connsiteX2" fmla="*/ 800100 w 1295400"/>
              <a:gd name="connsiteY2" fmla="*/ 0 h 469900"/>
              <a:gd name="connsiteX3" fmla="*/ 1295400 w 1295400"/>
              <a:gd name="connsiteY3" fmla="*/ 1524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0" h="469900">
                <a:moveTo>
                  <a:pt x="0" y="469900"/>
                </a:moveTo>
                <a:cubicBezTo>
                  <a:pt x="60325" y="350308"/>
                  <a:pt x="120650" y="230717"/>
                  <a:pt x="254000" y="152400"/>
                </a:cubicBezTo>
                <a:cubicBezTo>
                  <a:pt x="387350" y="74083"/>
                  <a:pt x="626533" y="0"/>
                  <a:pt x="800100" y="0"/>
                </a:cubicBezTo>
                <a:cubicBezTo>
                  <a:pt x="973667" y="0"/>
                  <a:pt x="1134533" y="76200"/>
                  <a:pt x="1295400" y="15240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C3EC708-2E9E-49F7-A620-D887A51DCB3F}"/>
              </a:ext>
            </a:extLst>
          </p:cNvPr>
          <p:cNvSpPr/>
          <p:nvPr/>
        </p:nvSpPr>
        <p:spPr>
          <a:xfrm>
            <a:off x="9748896" y="3858000"/>
            <a:ext cx="1507067" cy="762000"/>
          </a:xfrm>
          <a:custGeom>
            <a:avLst/>
            <a:gdLst>
              <a:gd name="connsiteX0" fmla="*/ 0 w 1130300"/>
              <a:gd name="connsiteY0" fmla="*/ 571500 h 571500"/>
              <a:gd name="connsiteX1" fmla="*/ 177800 w 1130300"/>
              <a:gd name="connsiteY1" fmla="*/ 292100 h 571500"/>
              <a:gd name="connsiteX2" fmla="*/ 711200 w 1130300"/>
              <a:gd name="connsiteY2" fmla="*/ 63500 h 571500"/>
              <a:gd name="connsiteX3" fmla="*/ 1130300 w 11303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300" h="571500">
                <a:moveTo>
                  <a:pt x="0" y="571500"/>
                </a:moveTo>
                <a:cubicBezTo>
                  <a:pt x="29633" y="474133"/>
                  <a:pt x="59267" y="376767"/>
                  <a:pt x="177800" y="292100"/>
                </a:cubicBezTo>
                <a:cubicBezTo>
                  <a:pt x="296333" y="207433"/>
                  <a:pt x="552450" y="112183"/>
                  <a:pt x="711200" y="63500"/>
                </a:cubicBezTo>
                <a:cubicBezTo>
                  <a:pt x="869950" y="14817"/>
                  <a:pt x="1000125" y="7408"/>
                  <a:pt x="1130300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A52F5F1-12CA-483C-89DC-7F401D6A16EA}"/>
              </a:ext>
            </a:extLst>
          </p:cNvPr>
          <p:cNvSpPr/>
          <p:nvPr/>
        </p:nvSpPr>
        <p:spPr>
          <a:xfrm>
            <a:off x="7801563" y="5280400"/>
            <a:ext cx="1371600" cy="745067"/>
          </a:xfrm>
          <a:custGeom>
            <a:avLst/>
            <a:gdLst>
              <a:gd name="connsiteX0" fmla="*/ 0 w 1028700"/>
              <a:gd name="connsiteY0" fmla="*/ 558800 h 558800"/>
              <a:gd name="connsiteX1" fmla="*/ 139700 w 1028700"/>
              <a:gd name="connsiteY1" fmla="*/ 279400 h 558800"/>
              <a:gd name="connsiteX2" fmla="*/ 419100 w 1028700"/>
              <a:gd name="connsiteY2" fmla="*/ 127000 h 558800"/>
              <a:gd name="connsiteX3" fmla="*/ 1028700 w 1028700"/>
              <a:gd name="connsiteY3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558800">
                <a:moveTo>
                  <a:pt x="0" y="558800"/>
                </a:moveTo>
                <a:cubicBezTo>
                  <a:pt x="34925" y="455083"/>
                  <a:pt x="69850" y="351367"/>
                  <a:pt x="139700" y="279400"/>
                </a:cubicBezTo>
                <a:cubicBezTo>
                  <a:pt x="209550" y="207433"/>
                  <a:pt x="270933" y="173567"/>
                  <a:pt x="419100" y="127000"/>
                </a:cubicBezTo>
                <a:cubicBezTo>
                  <a:pt x="567267" y="80433"/>
                  <a:pt x="797983" y="40216"/>
                  <a:pt x="1028700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28023F7-444D-48C7-A937-3B7B732E74B2}"/>
              </a:ext>
            </a:extLst>
          </p:cNvPr>
          <p:cNvSpPr/>
          <p:nvPr/>
        </p:nvSpPr>
        <p:spPr>
          <a:xfrm>
            <a:off x="9664229" y="5280400"/>
            <a:ext cx="1405467" cy="795867"/>
          </a:xfrm>
          <a:custGeom>
            <a:avLst/>
            <a:gdLst>
              <a:gd name="connsiteX0" fmla="*/ 0 w 1054100"/>
              <a:gd name="connsiteY0" fmla="*/ 596900 h 596900"/>
              <a:gd name="connsiteX1" fmla="*/ 279400 w 1054100"/>
              <a:gd name="connsiteY1" fmla="*/ 254000 h 596900"/>
              <a:gd name="connsiteX2" fmla="*/ 660400 w 1054100"/>
              <a:gd name="connsiteY2" fmla="*/ 76200 h 596900"/>
              <a:gd name="connsiteX3" fmla="*/ 1054100 w 1054100"/>
              <a:gd name="connsiteY3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4100" h="596900">
                <a:moveTo>
                  <a:pt x="0" y="596900"/>
                </a:moveTo>
                <a:cubicBezTo>
                  <a:pt x="84666" y="468841"/>
                  <a:pt x="169333" y="340783"/>
                  <a:pt x="279400" y="254000"/>
                </a:cubicBezTo>
                <a:cubicBezTo>
                  <a:pt x="389467" y="167217"/>
                  <a:pt x="531284" y="118533"/>
                  <a:pt x="660400" y="76200"/>
                </a:cubicBezTo>
                <a:cubicBezTo>
                  <a:pt x="789516" y="33867"/>
                  <a:pt x="921808" y="16933"/>
                  <a:pt x="1054100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7186055-4492-4430-B14F-0EF897115B25}"/>
              </a:ext>
            </a:extLst>
          </p:cNvPr>
          <p:cNvSpPr/>
          <p:nvPr/>
        </p:nvSpPr>
        <p:spPr>
          <a:xfrm>
            <a:off x="7801563" y="3923618"/>
            <a:ext cx="1473200" cy="645583"/>
          </a:xfrm>
          <a:custGeom>
            <a:avLst/>
            <a:gdLst>
              <a:gd name="connsiteX0" fmla="*/ 0 w 1104900"/>
              <a:gd name="connsiteY0" fmla="*/ 483523 h 483523"/>
              <a:gd name="connsiteX1" fmla="*/ 228600 w 1104900"/>
              <a:gd name="connsiteY1" fmla="*/ 254923 h 483523"/>
              <a:gd name="connsiteX2" fmla="*/ 673100 w 1104900"/>
              <a:gd name="connsiteY2" fmla="*/ 39023 h 483523"/>
              <a:gd name="connsiteX3" fmla="*/ 1104900 w 1104900"/>
              <a:gd name="connsiteY3" fmla="*/ 923 h 48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483523">
                <a:moveTo>
                  <a:pt x="0" y="483523"/>
                </a:moveTo>
                <a:cubicBezTo>
                  <a:pt x="58208" y="406264"/>
                  <a:pt x="116417" y="329006"/>
                  <a:pt x="228600" y="254923"/>
                </a:cubicBezTo>
                <a:cubicBezTo>
                  <a:pt x="340783" y="180840"/>
                  <a:pt x="527050" y="81356"/>
                  <a:pt x="673100" y="39023"/>
                </a:cubicBezTo>
                <a:cubicBezTo>
                  <a:pt x="819150" y="-3310"/>
                  <a:pt x="962025" y="-1194"/>
                  <a:pt x="1104900" y="923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8435CF1-FE17-4C35-953D-E6564F9EEBFA}"/>
              </a:ext>
            </a:extLst>
          </p:cNvPr>
          <p:cNvSpPr/>
          <p:nvPr/>
        </p:nvSpPr>
        <p:spPr>
          <a:xfrm>
            <a:off x="1407368" y="3331493"/>
            <a:ext cx="3556000" cy="914400"/>
          </a:xfrm>
          <a:custGeom>
            <a:avLst/>
            <a:gdLst>
              <a:gd name="connsiteX0" fmla="*/ 0 w 2667000"/>
              <a:gd name="connsiteY0" fmla="*/ 685800 h 685800"/>
              <a:gd name="connsiteX1" fmla="*/ 317500 w 2667000"/>
              <a:gd name="connsiteY1" fmla="*/ 469900 h 685800"/>
              <a:gd name="connsiteX2" fmla="*/ 952500 w 2667000"/>
              <a:gd name="connsiteY2" fmla="*/ 254000 h 685800"/>
              <a:gd name="connsiteX3" fmla="*/ 2184400 w 2667000"/>
              <a:gd name="connsiteY3" fmla="*/ 63500 h 685800"/>
              <a:gd name="connsiteX4" fmla="*/ 2667000 w 26670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0" h="685800">
                <a:moveTo>
                  <a:pt x="0" y="685800"/>
                </a:moveTo>
                <a:cubicBezTo>
                  <a:pt x="79375" y="613833"/>
                  <a:pt x="158750" y="541867"/>
                  <a:pt x="317500" y="469900"/>
                </a:cubicBezTo>
                <a:cubicBezTo>
                  <a:pt x="476250" y="397933"/>
                  <a:pt x="641350" y="321733"/>
                  <a:pt x="952500" y="254000"/>
                </a:cubicBezTo>
                <a:cubicBezTo>
                  <a:pt x="1263650" y="186267"/>
                  <a:pt x="1898650" y="105833"/>
                  <a:pt x="2184400" y="63500"/>
                </a:cubicBezTo>
                <a:cubicBezTo>
                  <a:pt x="2470150" y="21167"/>
                  <a:pt x="2578100" y="10583"/>
                  <a:pt x="2667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56096" y="1427579"/>
                <a:ext cx="28695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096" y="1427579"/>
                <a:ext cx="28695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58598" y="3553911"/>
                <a:ext cx="1130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598" y="3553911"/>
                <a:ext cx="113050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01696" y="2497337"/>
                <a:ext cx="12874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696" y="2497337"/>
                <a:ext cx="1287404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84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8" grpId="0" animBg="1"/>
      <p:bldP spid="52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53269" grpId="0"/>
      <p:bldP spid="64" grpId="0" animBg="1"/>
      <p:bldP spid="65" grpId="0" animBg="1"/>
      <p:bldP spid="66" grpId="0" animBg="1"/>
      <p:bldP spid="67" grpId="0" animBg="1"/>
      <p:bldP spid="75" grpId="0" animBg="1"/>
      <p:bldP spid="76" grpId="0" animBg="1"/>
      <p:bldP spid="81" grpId="0" animBg="1"/>
      <p:bldP spid="82" grpId="0" animBg="1"/>
      <p:bldP spid="83" grpId="0" animBg="1"/>
      <p:bldP spid="86" grpId="0" animBg="1"/>
      <p:bldP spid="87" grpId="0" animBg="1"/>
      <p:bldP spid="53291" grpId="0"/>
      <p:bldP spid="2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4" grpId="0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1"/>
          <p:cNvSpPr txBox="1">
            <a:spLocks noChangeArrowheads="1"/>
          </p:cNvSpPr>
          <p:nvPr/>
        </p:nvSpPr>
        <p:spPr bwMode="auto">
          <a:xfrm>
            <a:off x="508000" y="381001"/>
            <a:ext cx="568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u="sng" dirty="0"/>
              <a:t>High bias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72F424-34EF-4B54-BA61-3A3D3D00E383}"/>
              </a:ext>
            </a:extLst>
          </p:cNvPr>
          <p:cNvCxnSpPr/>
          <p:nvPr/>
        </p:nvCxnSpPr>
        <p:spPr>
          <a:xfrm flipV="1">
            <a:off x="7598834" y="787401"/>
            <a:ext cx="21167" cy="24680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27B94D-A0D0-4E9F-AF66-282885D9B014}"/>
              </a:ext>
            </a:extLst>
          </p:cNvPr>
          <p:cNvCxnSpPr/>
          <p:nvPr/>
        </p:nvCxnSpPr>
        <p:spPr>
          <a:xfrm>
            <a:off x="7416800" y="3100917"/>
            <a:ext cx="32512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17">
            <a:extLst>
              <a:ext uri="{FF2B5EF4-FFF2-40B4-BE49-F238E27FC236}">
                <a16:creationId xmlns:a16="http://schemas.microsoft.com/office/drawing/2014/main" id="{80841E09-F5C7-4A10-8E1A-11E87A63EC07}"/>
              </a:ext>
            </a:extLst>
          </p:cNvPr>
          <p:cNvSpPr/>
          <p:nvPr/>
        </p:nvSpPr>
        <p:spPr>
          <a:xfrm rot="2734294">
            <a:off x="7945967" y="2662767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B82ED1C-4450-471D-914F-CF756B3F0128}"/>
              </a:ext>
            </a:extLst>
          </p:cNvPr>
          <p:cNvCxnSpPr/>
          <p:nvPr/>
        </p:nvCxnSpPr>
        <p:spPr>
          <a:xfrm flipV="1">
            <a:off x="1437217" y="1365251"/>
            <a:ext cx="0" cy="29125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1BF4F4F-03A4-47F7-83AD-2217344480FC}"/>
              </a:ext>
            </a:extLst>
          </p:cNvPr>
          <p:cNvCxnSpPr/>
          <p:nvPr/>
        </p:nvCxnSpPr>
        <p:spPr>
          <a:xfrm flipV="1">
            <a:off x="1206501" y="4015318"/>
            <a:ext cx="4155017" cy="63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82" name="TextBox 78"/>
          <p:cNvSpPr txBox="1">
            <a:spLocks noChangeArrowheads="1"/>
          </p:cNvSpPr>
          <p:nvPr/>
        </p:nvSpPr>
        <p:spPr bwMode="auto">
          <a:xfrm>
            <a:off x="2592917" y="4053418"/>
            <a:ext cx="4315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 smtClean="0"/>
              <a:t>n (training </a:t>
            </a:r>
            <a:r>
              <a:rPr lang="en-US" altLang="ru-RU" sz="2400" dirty="0"/>
              <a:t>set size)</a:t>
            </a:r>
          </a:p>
        </p:txBody>
      </p:sp>
      <p:sp>
        <p:nvSpPr>
          <p:cNvPr id="54283" name="TextBox 89"/>
          <p:cNvSpPr txBox="1">
            <a:spLocks noChangeArrowheads="1"/>
          </p:cNvSpPr>
          <p:nvPr/>
        </p:nvSpPr>
        <p:spPr bwMode="auto">
          <a:xfrm rot="16200000">
            <a:off x="345017" y="1668878"/>
            <a:ext cx="1267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/>
              <a:t>error</a:t>
            </a:r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E158C69B-4D0D-4253-A241-C6729EE24155}"/>
              </a:ext>
            </a:extLst>
          </p:cNvPr>
          <p:cNvSpPr/>
          <p:nvPr/>
        </p:nvSpPr>
        <p:spPr>
          <a:xfrm rot="2734294">
            <a:off x="8128000" y="2046817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D77B707C-8925-4B5F-87E7-C16260B826CA}"/>
              </a:ext>
            </a:extLst>
          </p:cNvPr>
          <p:cNvSpPr/>
          <p:nvPr/>
        </p:nvSpPr>
        <p:spPr>
          <a:xfrm rot="2734294">
            <a:off x="8533343" y="1522942"/>
            <a:ext cx="127000" cy="12488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91E48D97-1338-4897-BA55-7413F7EC180D}"/>
              </a:ext>
            </a:extLst>
          </p:cNvPr>
          <p:cNvSpPr/>
          <p:nvPr/>
        </p:nvSpPr>
        <p:spPr>
          <a:xfrm rot="2734294">
            <a:off x="9329209" y="1336676"/>
            <a:ext cx="124884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DA0174AF-E267-4F14-9122-B7A1E702D493}"/>
              </a:ext>
            </a:extLst>
          </p:cNvPr>
          <p:cNvSpPr/>
          <p:nvPr/>
        </p:nvSpPr>
        <p:spPr>
          <a:xfrm rot="2734294">
            <a:off x="9906000" y="1365251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DE783-A45B-4180-B508-CF8D4EF841F0}"/>
              </a:ext>
            </a:extLst>
          </p:cNvPr>
          <p:cNvCxnSpPr/>
          <p:nvPr/>
        </p:nvCxnSpPr>
        <p:spPr>
          <a:xfrm flipV="1">
            <a:off x="7598833" y="3615267"/>
            <a:ext cx="0" cy="26585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7B19558-2E6C-4F14-B311-FCE451BC2553}"/>
              </a:ext>
            </a:extLst>
          </p:cNvPr>
          <p:cNvCxnSpPr/>
          <p:nvPr/>
        </p:nvCxnSpPr>
        <p:spPr>
          <a:xfrm>
            <a:off x="7416800" y="6121400"/>
            <a:ext cx="32512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ross 58">
            <a:extLst>
              <a:ext uri="{FF2B5EF4-FFF2-40B4-BE49-F238E27FC236}">
                <a16:creationId xmlns:a16="http://schemas.microsoft.com/office/drawing/2014/main" id="{E7D8E4DD-0B84-4331-9261-E84D1B51E08C}"/>
              </a:ext>
            </a:extLst>
          </p:cNvPr>
          <p:cNvSpPr/>
          <p:nvPr/>
        </p:nvSpPr>
        <p:spPr>
          <a:xfrm rot="2734294">
            <a:off x="7945967" y="5681133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7" name="Cross 76">
            <a:extLst>
              <a:ext uri="{FF2B5EF4-FFF2-40B4-BE49-F238E27FC236}">
                <a16:creationId xmlns:a16="http://schemas.microsoft.com/office/drawing/2014/main" id="{2C4FFC24-68F1-4DB0-AA7C-B2B889075FC0}"/>
              </a:ext>
            </a:extLst>
          </p:cNvPr>
          <p:cNvSpPr/>
          <p:nvPr/>
        </p:nvSpPr>
        <p:spPr>
          <a:xfrm rot="2734294">
            <a:off x="8092017" y="5126567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0" name="Cross 79">
            <a:extLst>
              <a:ext uri="{FF2B5EF4-FFF2-40B4-BE49-F238E27FC236}">
                <a16:creationId xmlns:a16="http://schemas.microsoft.com/office/drawing/2014/main" id="{ED81753C-C67B-46FE-88B2-0DF492F7ADA1}"/>
              </a:ext>
            </a:extLst>
          </p:cNvPr>
          <p:cNvSpPr/>
          <p:nvPr/>
        </p:nvSpPr>
        <p:spPr>
          <a:xfrm rot="2734294">
            <a:off x="8288867" y="4677833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8" name="Cross 87">
            <a:extLst>
              <a:ext uri="{FF2B5EF4-FFF2-40B4-BE49-F238E27FC236}">
                <a16:creationId xmlns:a16="http://schemas.microsoft.com/office/drawing/2014/main" id="{F84D8E96-D9DC-4FA1-B683-601B3FD90738}"/>
              </a:ext>
            </a:extLst>
          </p:cNvPr>
          <p:cNvSpPr/>
          <p:nvPr/>
        </p:nvSpPr>
        <p:spPr>
          <a:xfrm rot="2734294">
            <a:off x="8780992" y="4437592"/>
            <a:ext cx="127000" cy="12488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9" name="Cross 88">
            <a:extLst>
              <a:ext uri="{FF2B5EF4-FFF2-40B4-BE49-F238E27FC236}">
                <a16:creationId xmlns:a16="http://schemas.microsoft.com/office/drawing/2014/main" id="{6761E47F-0C89-4717-9E64-805BD0F31FD1}"/>
              </a:ext>
            </a:extLst>
          </p:cNvPr>
          <p:cNvSpPr/>
          <p:nvPr/>
        </p:nvSpPr>
        <p:spPr>
          <a:xfrm rot="2734294">
            <a:off x="9329209" y="4355043"/>
            <a:ext cx="124884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1" name="Cross 90">
            <a:extLst>
              <a:ext uri="{FF2B5EF4-FFF2-40B4-BE49-F238E27FC236}">
                <a16:creationId xmlns:a16="http://schemas.microsoft.com/office/drawing/2014/main" id="{CC205AC0-C416-4501-8167-4E8CDBABDC46}"/>
              </a:ext>
            </a:extLst>
          </p:cNvPr>
          <p:cNvSpPr/>
          <p:nvPr/>
        </p:nvSpPr>
        <p:spPr>
          <a:xfrm rot="2734294">
            <a:off x="9906000" y="4383617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2" name="Cross 91">
            <a:extLst>
              <a:ext uri="{FF2B5EF4-FFF2-40B4-BE49-F238E27FC236}">
                <a16:creationId xmlns:a16="http://schemas.microsoft.com/office/drawing/2014/main" id="{2B11E64A-AB7D-48F0-BC11-AEABAA2F9247}"/>
              </a:ext>
            </a:extLst>
          </p:cNvPr>
          <p:cNvSpPr/>
          <p:nvPr/>
        </p:nvSpPr>
        <p:spPr>
          <a:xfrm rot="2734294">
            <a:off x="8550275" y="4515909"/>
            <a:ext cx="124884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3" name="Cross 92">
            <a:extLst>
              <a:ext uri="{FF2B5EF4-FFF2-40B4-BE49-F238E27FC236}">
                <a16:creationId xmlns:a16="http://schemas.microsoft.com/office/drawing/2014/main" id="{3EA1140C-1671-49BA-82D1-CCC29285E955}"/>
              </a:ext>
            </a:extLst>
          </p:cNvPr>
          <p:cNvSpPr/>
          <p:nvPr/>
        </p:nvSpPr>
        <p:spPr>
          <a:xfrm rot="2734294">
            <a:off x="9067800" y="4368800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4" name="Cross 93">
            <a:extLst>
              <a:ext uri="{FF2B5EF4-FFF2-40B4-BE49-F238E27FC236}">
                <a16:creationId xmlns:a16="http://schemas.microsoft.com/office/drawing/2014/main" id="{01354356-6847-4963-89DE-1919D9006244}"/>
              </a:ext>
            </a:extLst>
          </p:cNvPr>
          <p:cNvSpPr/>
          <p:nvPr/>
        </p:nvSpPr>
        <p:spPr>
          <a:xfrm rot="2734294">
            <a:off x="9601200" y="4379384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5" name="Cross 94">
            <a:extLst>
              <a:ext uri="{FF2B5EF4-FFF2-40B4-BE49-F238E27FC236}">
                <a16:creationId xmlns:a16="http://schemas.microsoft.com/office/drawing/2014/main" id="{4C4377D4-EC1C-49F6-BFE3-FA9F3638E79F}"/>
              </a:ext>
            </a:extLst>
          </p:cNvPr>
          <p:cNvSpPr/>
          <p:nvPr/>
        </p:nvSpPr>
        <p:spPr>
          <a:xfrm rot="2734294">
            <a:off x="10185400" y="4368800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6" name="Cross 95">
            <a:extLst>
              <a:ext uri="{FF2B5EF4-FFF2-40B4-BE49-F238E27FC236}">
                <a16:creationId xmlns:a16="http://schemas.microsoft.com/office/drawing/2014/main" id="{668F1038-1B6A-4DEB-974D-18FDB7428B86}"/>
              </a:ext>
            </a:extLst>
          </p:cNvPr>
          <p:cNvSpPr/>
          <p:nvPr/>
        </p:nvSpPr>
        <p:spPr>
          <a:xfrm rot="2734294">
            <a:off x="8153400" y="4881033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7" name="Cross 96">
            <a:extLst>
              <a:ext uri="{FF2B5EF4-FFF2-40B4-BE49-F238E27FC236}">
                <a16:creationId xmlns:a16="http://schemas.microsoft.com/office/drawing/2014/main" id="{0DBF7CE2-BF5A-4F32-9FE1-A851A82F9C04}"/>
              </a:ext>
            </a:extLst>
          </p:cNvPr>
          <p:cNvSpPr/>
          <p:nvPr/>
        </p:nvSpPr>
        <p:spPr>
          <a:xfrm rot="2734294">
            <a:off x="7989359" y="5400676"/>
            <a:ext cx="127000" cy="12488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8" name="Cross 97">
            <a:extLst>
              <a:ext uri="{FF2B5EF4-FFF2-40B4-BE49-F238E27FC236}">
                <a16:creationId xmlns:a16="http://schemas.microsoft.com/office/drawing/2014/main" id="{FDAFBFD9-7CB0-4D06-B977-AA0DF3564DE9}"/>
              </a:ext>
            </a:extLst>
          </p:cNvPr>
          <p:cNvSpPr/>
          <p:nvPr/>
        </p:nvSpPr>
        <p:spPr>
          <a:xfrm rot="2734294">
            <a:off x="7894109" y="5919258"/>
            <a:ext cx="127000" cy="12488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4303" name="TextBox 98"/>
          <p:cNvSpPr txBox="1">
            <a:spLocks noChangeArrowheads="1"/>
          </p:cNvSpPr>
          <p:nvPr/>
        </p:nvSpPr>
        <p:spPr bwMode="auto">
          <a:xfrm>
            <a:off x="10325100" y="3194051"/>
            <a:ext cx="821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 smtClean="0"/>
              <a:t>year</a:t>
            </a:r>
            <a:endParaRPr lang="en-US" altLang="ru-RU" sz="2400" baseline="-25000" dirty="0"/>
          </a:p>
        </p:txBody>
      </p:sp>
      <p:sp>
        <p:nvSpPr>
          <p:cNvPr id="54304" name="TextBox 99"/>
          <p:cNvSpPr txBox="1">
            <a:spLocks noChangeArrowheads="1"/>
          </p:cNvSpPr>
          <p:nvPr/>
        </p:nvSpPr>
        <p:spPr bwMode="auto">
          <a:xfrm rot="16200000">
            <a:off x="6831709" y="1383128"/>
            <a:ext cx="8082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/>
              <a:t>price</a:t>
            </a:r>
            <a:endParaRPr lang="en-US" altLang="ru-RU" sz="2400" baseline="-25000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10346267" y="6187018"/>
            <a:ext cx="8212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aseline="-25000" dirty="0" smtClean="0"/>
              <a:t>year</a:t>
            </a:r>
            <a:endParaRPr lang="en-US" altLang="ru-RU" sz="2400" baseline="-25000" dirty="0"/>
          </a:p>
        </p:txBody>
      </p:sp>
      <p:sp>
        <p:nvSpPr>
          <p:cNvPr id="54306" name="TextBox 101"/>
          <p:cNvSpPr txBox="1">
            <a:spLocks noChangeArrowheads="1"/>
          </p:cNvSpPr>
          <p:nvPr/>
        </p:nvSpPr>
        <p:spPr bwMode="auto">
          <a:xfrm rot="16200000">
            <a:off x="6852876" y="4376094"/>
            <a:ext cx="8082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/>
              <a:t>price</a:t>
            </a:r>
            <a:endParaRPr lang="en-US" altLang="ru-RU" sz="2400" baseline="-25000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08000" y="4586818"/>
            <a:ext cx="58928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If a learning algorithm is suffering from high bias, getting more training data will not (by itself) help much.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65DFAE5-8B2A-45E7-BD35-4EBBAFEC64AC}"/>
              </a:ext>
            </a:extLst>
          </p:cNvPr>
          <p:cNvSpPr/>
          <p:nvPr/>
        </p:nvSpPr>
        <p:spPr>
          <a:xfrm>
            <a:off x="1574800" y="1549400"/>
            <a:ext cx="3539067" cy="762000"/>
          </a:xfrm>
          <a:custGeom>
            <a:avLst/>
            <a:gdLst>
              <a:gd name="connsiteX0" fmla="*/ 0 w 2654300"/>
              <a:gd name="connsiteY0" fmla="*/ 0 h 571500"/>
              <a:gd name="connsiteX1" fmla="*/ 279400 w 2654300"/>
              <a:gd name="connsiteY1" fmla="*/ 266700 h 571500"/>
              <a:gd name="connsiteX2" fmla="*/ 1143000 w 2654300"/>
              <a:gd name="connsiteY2" fmla="*/ 508000 h 571500"/>
              <a:gd name="connsiteX3" fmla="*/ 2654300 w 26543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571500">
                <a:moveTo>
                  <a:pt x="0" y="0"/>
                </a:moveTo>
                <a:cubicBezTo>
                  <a:pt x="44450" y="91016"/>
                  <a:pt x="88900" y="182033"/>
                  <a:pt x="279400" y="266700"/>
                </a:cubicBezTo>
                <a:cubicBezTo>
                  <a:pt x="469900" y="351367"/>
                  <a:pt x="747184" y="457200"/>
                  <a:pt x="1143000" y="508000"/>
                </a:cubicBezTo>
                <a:cubicBezTo>
                  <a:pt x="1538816" y="558800"/>
                  <a:pt x="2377017" y="556683"/>
                  <a:pt x="2654300" y="5715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6BA3FC0-BD3E-4A27-913A-00D34D90DD1D}"/>
              </a:ext>
            </a:extLst>
          </p:cNvPr>
          <p:cNvSpPr/>
          <p:nvPr/>
        </p:nvSpPr>
        <p:spPr>
          <a:xfrm>
            <a:off x="1642533" y="2370667"/>
            <a:ext cx="3454400" cy="1540933"/>
          </a:xfrm>
          <a:custGeom>
            <a:avLst/>
            <a:gdLst>
              <a:gd name="connsiteX0" fmla="*/ 0 w 2590800"/>
              <a:gd name="connsiteY0" fmla="*/ 1155700 h 1155700"/>
              <a:gd name="connsiteX1" fmla="*/ 254000 w 2590800"/>
              <a:gd name="connsiteY1" fmla="*/ 508000 h 1155700"/>
              <a:gd name="connsiteX2" fmla="*/ 927100 w 2590800"/>
              <a:gd name="connsiteY2" fmla="*/ 127000 h 1155700"/>
              <a:gd name="connsiteX3" fmla="*/ 2590800 w 2590800"/>
              <a:gd name="connsiteY3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155700">
                <a:moveTo>
                  <a:pt x="0" y="1155700"/>
                </a:moveTo>
                <a:cubicBezTo>
                  <a:pt x="49741" y="917575"/>
                  <a:pt x="99483" y="679450"/>
                  <a:pt x="254000" y="508000"/>
                </a:cubicBezTo>
                <a:cubicBezTo>
                  <a:pt x="408517" y="336550"/>
                  <a:pt x="537633" y="211667"/>
                  <a:pt x="927100" y="127000"/>
                </a:cubicBezTo>
                <a:cubicBezTo>
                  <a:pt x="1316567" y="42333"/>
                  <a:pt x="1953683" y="21166"/>
                  <a:pt x="2590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C54031-CC58-43A7-AB0E-1D6ABB466880}"/>
              </a:ext>
            </a:extLst>
          </p:cNvPr>
          <p:cNvCxnSpPr/>
          <p:nvPr/>
        </p:nvCxnSpPr>
        <p:spPr>
          <a:xfrm flipH="1" flipV="1">
            <a:off x="1437218" y="2328333"/>
            <a:ext cx="36597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0964DBAC-F969-4E5A-A41A-C41A7A7F4EBF}"/>
              </a:ext>
            </a:extLst>
          </p:cNvPr>
          <p:cNvSpPr/>
          <p:nvPr/>
        </p:nvSpPr>
        <p:spPr>
          <a:xfrm>
            <a:off x="7958667" y="1117600"/>
            <a:ext cx="2201333" cy="1794933"/>
          </a:xfrm>
          <a:custGeom>
            <a:avLst/>
            <a:gdLst>
              <a:gd name="connsiteX0" fmla="*/ 0 w 1651000"/>
              <a:gd name="connsiteY0" fmla="*/ 1346200 h 1346200"/>
              <a:gd name="connsiteX1" fmla="*/ 1651000 w 1651000"/>
              <a:gd name="connsiteY1" fmla="*/ 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1000" h="1346200">
                <a:moveTo>
                  <a:pt x="0" y="1346200"/>
                </a:moveTo>
                <a:lnTo>
                  <a:pt x="16510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15F226BB-583D-4597-A8D0-3EE5F91A0304}"/>
              </a:ext>
            </a:extLst>
          </p:cNvPr>
          <p:cNvSpPr/>
          <p:nvPr/>
        </p:nvSpPr>
        <p:spPr>
          <a:xfrm>
            <a:off x="7924800" y="4174067"/>
            <a:ext cx="2201333" cy="1794933"/>
          </a:xfrm>
          <a:custGeom>
            <a:avLst/>
            <a:gdLst>
              <a:gd name="connsiteX0" fmla="*/ 0 w 1651000"/>
              <a:gd name="connsiteY0" fmla="*/ 1346200 h 1346200"/>
              <a:gd name="connsiteX1" fmla="*/ 1651000 w 1651000"/>
              <a:gd name="connsiteY1" fmla="*/ 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1000" h="1346200">
                <a:moveTo>
                  <a:pt x="0" y="1346200"/>
                </a:moveTo>
                <a:lnTo>
                  <a:pt x="16510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4315" name="Rectangle 9"/>
          <p:cNvSpPr>
            <a:spLocks noChangeArrowheads="1"/>
          </p:cNvSpPr>
          <p:nvPr/>
        </p:nvSpPr>
        <p:spPr bwMode="auto">
          <a:xfrm>
            <a:off x="0" y="2590800"/>
            <a:ext cx="114743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67"/>
              <a:t>high error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314F07-BBA0-45D2-A866-5D96F6595EF6}"/>
              </a:ext>
            </a:extLst>
          </p:cNvPr>
          <p:cNvCxnSpPr/>
          <p:nvPr/>
        </p:nvCxnSpPr>
        <p:spPr>
          <a:xfrm>
            <a:off x="1225551" y="2370667"/>
            <a:ext cx="0" cy="15409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09101" y="2591293"/>
                <a:ext cx="1130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01" y="2591293"/>
                <a:ext cx="1130502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652199" y="1534719"/>
                <a:ext cx="12874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99" y="1534719"/>
                <a:ext cx="1287404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798875" y="237062"/>
                <a:ext cx="2080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875" y="237062"/>
                <a:ext cx="20808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31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4282" grpId="0"/>
      <p:bldP spid="54283" grpId="0"/>
      <p:bldP spid="49" grpId="0" animBg="1"/>
      <p:bldP spid="50" grpId="0" animBg="1"/>
      <p:bldP spid="51" grpId="0" animBg="1"/>
      <p:bldP spid="53" grpId="0" animBg="1"/>
      <p:bldP spid="59" grpId="0" animBg="1"/>
      <p:bldP spid="77" grpId="0" animBg="1"/>
      <p:bldP spid="80" grpId="0" animBg="1"/>
      <p:bldP spid="88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54303" grpId="0"/>
      <p:bldP spid="54304" grpId="0"/>
      <p:bldP spid="101" grpId="0"/>
      <p:bldP spid="54306" grpId="0"/>
      <p:bldP spid="103" grpId="0"/>
      <p:bldP spid="2" grpId="0" animBg="1"/>
      <p:bldP spid="5" grpId="0" animBg="1"/>
      <p:bldP spid="9" grpId="0" animBg="1"/>
      <p:bldP spid="44" grpId="0" animBg="1"/>
      <p:bldP spid="54315" grpId="0"/>
      <p:bldP spid="45" grpId="0"/>
      <p:bldP spid="46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1"/>
          <p:cNvSpPr txBox="1">
            <a:spLocks noChangeArrowheads="1"/>
          </p:cNvSpPr>
          <p:nvPr/>
        </p:nvSpPr>
        <p:spPr bwMode="auto">
          <a:xfrm>
            <a:off x="508000" y="381001"/>
            <a:ext cx="568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u="sng" dirty="0"/>
              <a:t>High variance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EC19EB-8653-47BB-A2CF-4070FCF520EE}"/>
              </a:ext>
            </a:extLst>
          </p:cNvPr>
          <p:cNvCxnSpPr/>
          <p:nvPr/>
        </p:nvCxnSpPr>
        <p:spPr>
          <a:xfrm flipV="1">
            <a:off x="7598834" y="1037168"/>
            <a:ext cx="21167" cy="24680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D6F531-1A44-409B-A7DE-8286C2C317AC}"/>
              </a:ext>
            </a:extLst>
          </p:cNvPr>
          <p:cNvCxnSpPr/>
          <p:nvPr/>
        </p:nvCxnSpPr>
        <p:spPr>
          <a:xfrm>
            <a:off x="7416800" y="3350684"/>
            <a:ext cx="32512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92F1CD-F60D-4704-AF3E-5061B72F904C}"/>
              </a:ext>
            </a:extLst>
          </p:cNvPr>
          <p:cNvCxnSpPr/>
          <p:nvPr/>
        </p:nvCxnSpPr>
        <p:spPr>
          <a:xfrm flipV="1">
            <a:off x="1437217" y="1365251"/>
            <a:ext cx="0" cy="29125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4033810-FD8D-44FE-81B8-87A736BF20A5}"/>
              </a:ext>
            </a:extLst>
          </p:cNvPr>
          <p:cNvCxnSpPr/>
          <p:nvPr/>
        </p:nvCxnSpPr>
        <p:spPr>
          <a:xfrm flipV="1">
            <a:off x="1206501" y="3937000"/>
            <a:ext cx="58039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5" name="TextBox 78"/>
          <p:cNvSpPr txBox="1">
            <a:spLocks noChangeArrowheads="1"/>
          </p:cNvSpPr>
          <p:nvPr/>
        </p:nvSpPr>
        <p:spPr bwMode="auto">
          <a:xfrm>
            <a:off x="2565084" y="4069444"/>
            <a:ext cx="4315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 smtClean="0"/>
              <a:t>n (training </a:t>
            </a:r>
            <a:r>
              <a:rPr lang="en-US" altLang="ru-RU" sz="2400" dirty="0"/>
              <a:t>set size)</a:t>
            </a:r>
          </a:p>
        </p:txBody>
      </p:sp>
      <p:sp>
        <p:nvSpPr>
          <p:cNvPr id="55306" name="TextBox 89"/>
          <p:cNvSpPr txBox="1">
            <a:spLocks noChangeArrowheads="1"/>
          </p:cNvSpPr>
          <p:nvPr/>
        </p:nvSpPr>
        <p:spPr bwMode="auto">
          <a:xfrm rot="16200000">
            <a:off x="345017" y="1668878"/>
            <a:ext cx="1267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/>
              <a:t>error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167EBD-F5FD-4B3F-A14D-6D0E0ADE723F}"/>
              </a:ext>
            </a:extLst>
          </p:cNvPr>
          <p:cNvCxnSpPr/>
          <p:nvPr/>
        </p:nvCxnSpPr>
        <p:spPr>
          <a:xfrm flipV="1">
            <a:off x="7598833" y="3615267"/>
            <a:ext cx="0" cy="26585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1B33ED-C11B-4FDA-87AB-74377165369B}"/>
              </a:ext>
            </a:extLst>
          </p:cNvPr>
          <p:cNvCxnSpPr/>
          <p:nvPr/>
        </p:nvCxnSpPr>
        <p:spPr>
          <a:xfrm>
            <a:off x="7416800" y="6121400"/>
            <a:ext cx="32512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9" name="TextBox 98"/>
          <p:cNvSpPr txBox="1">
            <a:spLocks noChangeArrowheads="1"/>
          </p:cNvSpPr>
          <p:nvPr/>
        </p:nvSpPr>
        <p:spPr bwMode="auto">
          <a:xfrm>
            <a:off x="10325100" y="3443818"/>
            <a:ext cx="821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 smtClean="0"/>
              <a:t>year</a:t>
            </a:r>
            <a:endParaRPr lang="en-US" altLang="ru-RU" sz="2400" baseline="-25000" dirty="0"/>
          </a:p>
        </p:txBody>
      </p:sp>
      <p:sp>
        <p:nvSpPr>
          <p:cNvPr id="55310" name="TextBox 99"/>
          <p:cNvSpPr txBox="1">
            <a:spLocks noChangeArrowheads="1"/>
          </p:cNvSpPr>
          <p:nvPr/>
        </p:nvSpPr>
        <p:spPr bwMode="auto">
          <a:xfrm rot="16200000">
            <a:off x="6831709" y="1632894"/>
            <a:ext cx="8082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/>
              <a:t>price</a:t>
            </a:r>
            <a:endParaRPr lang="en-US" altLang="ru-RU" sz="2400" baseline="-25000"/>
          </a:p>
        </p:txBody>
      </p:sp>
      <p:sp>
        <p:nvSpPr>
          <p:cNvPr id="55311" name="TextBox 100"/>
          <p:cNvSpPr txBox="1">
            <a:spLocks noChangeArrowheads="1"/>
          </p:cNvSpPr>
          <p:nvPr/>
        </p:nvSpPr>
        <p:spPr bwMode="auto">
          <a:xfrm>
            <a:off x="10346267" y="6187018"/>
            <a:ext cx="8212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aseline="-25000" dirty="0" smtClean="0"/>
              <a:t> year</a:t>
            </a:r>
            <a:endParaRPr lang="en-US" altLang="ru-RU" sz="2400" baseline="-25000" dirty="0"/>
          </a:p>
        </p:txBody>
      </p:sp>
      <p:sp>
        <p:nvSpPr>
          <p:cNvPr id="55312" name="TextBox 101"/>
          <p:cNvSpPr txBox="1">
            <a:spLocks noChangeArrowheads="1"/>
          </p:cNvSpPr>
          <p:nvPr/>
        </p:nvSpPr>
        <p:spPr bwMode="auto">
          <a:xfrm rot="16200000">
            <a:off x="6852876" y="4376094"/>
            <a:ext cx="8082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/>
              <a:t>price</a:t>
            </a:r>
            <a:endParaRPr lang="en-US" altLang="ru-RU" sz="2400" baseline="-25000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08000" y="4586818"/>
            <a:ext cx="5892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If a learning algorithm is suffering from high variance, getting more training data is likely to help.</a:t>
            </a:r>
          </a:p>
        </p:txBody>
      </p:sp>
      <p:sp>
        <p:nvSpPr>
          <p:cNvPr id="109" name="Cross 108">
            <a:extLst>
              <a:ext uri="{FF2B5EF4-FFF2-40B4-BE49-F238E27FC236}">
                <a16:creationId xmlns:a16="http://schemas.microsoft.com/office/drawing/2014/main" id="{0692325E-2FA9-4346-B464-3A3A0B1CCFE1}"/>
              </a:ext>
            </a:extLst>
          </p:cNvPr>
          <p:cNvSpPr/>
          <p:nvPr/>
        </p:nvSpPr>
        <p:spPr>
          <a:xfrm rot="2734294">
            <a:off x="7945967" y="2912533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0" name="Cross 109">
            <a:extLst>
              <a:ext uri="{FF2B5EF4-FFF2-40B4-BE49-F238E27FC236}">
                <a16:creationId xmlns:a16="http://schemas.microsoft.com/office/drawing/2014/main" id="{9379BF0C-F925-4863-8740-B39E9085E8CA}"/>
              </a:ext>
            </a:extLst>
          </p:cNvPr>
          <p:cNvSpPr/>
          <p:nvPr/>
        </p:nvSpPr>
        <p:spPr>
          <a:xfrm rot="2734294">
            <a:off x="8128000" y="2296584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1" name="Cross 110">
            <a:extLst>
              <a:ext uri="{FF2B5EF4-FFF2-40B4-BE49-F238E27FC236}">
                <a16:creationId xmlns:a16="http://schemas.microsoft.com/office/drawing/2014/main" id="{2FDF3203-E6EC-441D-B4F0-C00E4C8164AE}"/>
              </a:ext>
            </a:extLst>
          </p:cNvPr>
          <p:cNvSpPr/>
          <p:nvPr/>
        </p:nvSpPr>
        <p:spPr>
          <a:xfrm rot="2734294">
            <a:off x="8533343" y="1772709"/>
            <a:ext cx="127000" cy="12488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2" name="Cross 111">
            <a:extLst>
              <a:ext uri="{FF2B5EF4-FFF2-40B4-BE49-F238E27FC236}">
                <a16:creationId xmlns:a16="http://schemas.microsoft.com/office/drawing/2014/main" id="{A1B21F86-0630-40AD-B740-09B3413D2712}"/>
              </a:ext>
            </a:extLst>
          </p:cNvPr>
          <p:cNvSpPr/>
          <p:nvPr/>
        </p:nvSpPr>
        <p:spPr>
          <a:xfrm rot="2734294">
            <a:off x="9171517" y="1765300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3" name="Cross 112">
            <a:extLst>
              <a:ext uri="{FF2B5EF4-FFF2-40B4-BE49-F238E27FC236}">
                <a16:creationId xmlns:a16="http://schemas.microsoft.com/office/drawing/2014/main" id="{7B427596-516B-4F00-9AF5-8D8C69A5D4AC}"/>
              </a:ext>
            </a:extLst>
          </p:cNvPr>
          <p:cNvSpPr/>
          <p:nvPr/>
        </p:nvSpPr>
        <p:spPr>
          <a:xfrm rot="2734294">
            <a:off x="9906000" y="1615017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9" name="Cross 118">
            <a:extLst>
              <a:ext uri="{FF2B5EF4-FFF2-40B4-BE49-F238E27FC236}">
                <a16:creationId xmlns:a16="http://schemas.microsoft.com/office/drawing/2014/main" id="{DB282D9B-03BB-4497-8CFE-E7A3DF0B1A2B}"/>
              </a:ext>
            </a:extLst>
          </p:cNvPr>
          <p:cNvSpPr/>
          <p:nvPr/>
        </p:nvSpPr>
        <p:spPr>
          <a:xfrm rot="2734294">
            <a:off x="7951258" y="5667376"/>
            <a:ext cx="124884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0" name="Cross 119">
            <a:extLst>
              <a:ext uri="{FF2B5EF4-FFF2-40B4-BE49-F238E27FC236}">
                <a16:creationId xmlns:a16="http://schemas.microsoft.com/office/drawing/2014/main" id="{FACE1A08-67F4-4F4B-AA7F-B024C1CB1398}"/>
              </a:ext>
            </a:extLst>
          </p:cNvPr>
          <p:cNvSpPr/>
          <p:nvPr/>
        </p:nvSpPr>
        <p:spPr>
          <a:xfrm rot="2734294">
            <a:off x="8132233" y="5052484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1" name="Cross 120">
            <a:extLst>
              <a:ext uri="{FF2B5EF4-FFF2-40B4-BE49-F238E27FC236}">
                <a16:creationId xmlns:a16="http://schemas.microsoft.com/office/drawing/2014/main" id="{6CD04F9B-4F33-478D-BA71-D53F05E74D07}"/>
              </a:ext>
            </a:extLst>
          </p:cNvPr>
          <p:cNvSpPr/>
          <p:nvPr/>
        </p:nvSpPr>
        <p:spPr>
          <a:xfrm rot="2734294">
            <a:off x="8539692" y="4526492"/>
            <a:ext cx="124883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2" name="Cross 121">
            <a:extLst>
              <a:ext uri="{FF2B5EF4-FFF2-40B4-BE49-F238E27FC236}">
                <a16:creationId xmlns:a16="http://schemas.microsoft.com/office/drawing/2014/main" id="{B7DB5AB2-9E84-4729-A2AF-9507D1F83A58}"/>
              </a:ext>
            </a:extLst>
          </p:cNvPr>
          <p:cNvSpPr/>
          <p:nvPr/>
        </p:nvSpPr>
        <p:spPr>
          <a:xfrm rot="2734294">
            <a:off x="9176809" y="4520143"/>
            <a:ext cx="124884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3" name="Cross 122">
            <a:extLst>
              <a:ext uri="{FF2B5EF4-FFF2-40B4-BE49-F238E27FC236}">
                <a16:creationId xmlns:a16="http://schemas.microsoft.com/office/drawing/2014/main" id="{A184BD22-C598-4C70-B550-144180E58DC9}"/>
              </a:ext>
            </a:extLst>
          </p:cNvPr>
          <p:cNvSpPr/>
          <p:nvPr/>
        </p:nvSpPr>
        <p:spPr>
          <a:xfrm rot="2734294">
            <a:off x="9910233" y="4368800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4" name="Cross 123">
            <a:extLst>
              <a:ext uri="{FF2B5EF4-FFF2-40B4-BE49-F238E27FC236}">
                <a16:creationId xmlns:a16="http://schemas.microsoft.com/office/drawing/2014/main" id="{50F81477-E150-4D53-B9AC-64090907DAA1}"/>
              </a:ext>
            </a:extLst>
          </p:cNvPr>
          <p:cNvSpPr/>
          <p:nvPr/>
        </p:nvSpPr>
        <p:spPr>
          <a:xfrm rot="2734294">
            <a:off x="10312400" y="4470400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5" name="Cross 124">
            <a:extLst>
              <a:ext uri="{FF2B5EF4-FFF2-40B4-BE49-F238E27FC236}">
                <a16:creationId xmlns:a16="http://schemas.microsoft.com/office/drawing/2014/main" id="{C9E8325F-3299-46EC-8B6E-374A37BD7D57}"/>
              </a:ext>
            </a:extLst>
          </p:cNvPr>
          <p:cNvSpPr/>
          <p:nvPr/>
        </p:nvSpPr>
        <p:spPr>
          <a:xfrm rot="2734294">
            <a:off x="10617200" y="4673600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6" name="Cross 125">
            <a:extLst>
              <a:ext uri="{FF2B5EF4-FFF2-40B4-BE49-F238E27FC236}">
                <a16:creationId xmlns:a16="http://schemas.microsoft.com/office/drawing/2014/main" id="{924834BB-A572-4746-8C8F-176DF78E4F0F}"/>
              </a:ext>
            </a:extLst>
          </p:cNvPr>
          <p:cNvSpPr/>
          <p:nvPr/>
        </p:nvSpPr>
        <p:spPr>
          <a:xfrm rot="2734294">
            <a:off x="9575800" y="4470400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7" name="Cross 126">
            <a:extLst>
              <a:ext uri="{FF2B5EF4-FFF2-40B4-BE49-F238E27FC236}">
                <a16:creationId xmlns:a16="http://schemas.microsoft.com/office/drawing/2014/main" id="{A733BAAC-4EAB-4966-92A3-4CC77AA06BA3}"/>
              </a:ext>
            </a:extLst>
          </p:cNvPr>
          <p:cNvSpPr/>
          <p:nvPr/>
        </p:nvSpPr>
        <p:spPr>
          <a:xfrm rot="2734294">
            <a:off x="8860367" y="4334933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8" name="Cross 127">
            <a:extLst>
              <a:ext uri="{FF2B5EF4-FFF2-40B4-BE49-F238E27FC236}">
                <a16:creationId xmlns:a16="http://schemas.microsoft.com/office/drawing/2014/main" id="{BC69FF60-6B64-4610-88B9-EFFEBF19A82C}"/>
              </a:ext>
            </a:extLst>
          </p:cNvPr>
          <p:cNvSpPr/>
          <p:nvPr/>
        </p:nvSpPr>
        <p:spPr>
          <a:xfrm rot="2734294">
            <a:off x="8312151" y="4741333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9" name="Cross 128">
            <a:extLst>
              <a:ext uri="{FF2B5EF4-FFF2-40B4-BE49-F238E27FC236}">
                <a16:creationId xmlns:a16="http://schemas.microsoft.com/office/drawing/2014/main" id="{C8A35940-CB3F-48FD-8EDA-04819E057D9B}"/>
              </a:ext>
            </a:extLst>
          </p:cNvPr>
          <p:cNvSpPr/>
          <p:nvPr/>
        </p:nvSpPr>
        <p:spPr>
          <a:xfrm rot="2734294">
            <a:off x="7747000" y="5816600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0" name="Cross 129">
            <a:extLst>
              <a:ext uri="{FF2B5EF4-FFF2-40B4-BE49-F238E27FC236}">
                <a16:creationId xmlns:a16="http://schemas.microsoft.com/office/drawing/2014/main" id="{9D7DCBB4-1B2D-4D5E-AE6D-37D88778A087}"/>
              </a:ext>
            </a:extLst>
          </p:cNvPr>
          <p:cNvSpPr/>
          <p:nvPr/>
        </p:nvSpPr>
        <p:spPr>
          <a:xfrm rot="2734294">
            <a:off x="8051800" y="5384800"/>
            <a:ext cx="127000" cy="1270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5331" name="TextBox 130"/>
          <p:cNvSpPr txBox="1">
            <a:spLocks noChangeArrowheads="1"/>
          </p:cNvSpPr>
          <p:nvPr/>
        </p:nvSpPr>
        <p:spPr bwMode="auto">
          <a:xfrm>
            <a:off x="7876117" y="543985"/>
            <a:ext cx="4315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/>
              <a:t>(and small     )</a:t>
            </a:r>
          </a:p>
        </p:txBody>
      </p:sp>
      <p:pic>
        <p:nvPicPr>
          <p:cNvPr id="55332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517" y="675217"/>
            <a:ext cx="167216" cy="23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34005B2E-FE06-48E9-8BFF-C04B05827583}"/>
              </a:ext>
            </a:extLst>
          </p:cNvPr>
          <p:cNvSpPr/>
          <p:nvPr/>
        </p:nvSpPr>
        <p:spPr>
          <a:xfrm>
            <a:off x="1744133" y="3014134"/>
            <a:ext cx="4775200" cy="829733"/>
          </a:xfrm>
          <a:custGeom>
            <a:avLst/>
            <a:gdLst>
              <a:gd name="connsiteX0" fmla="*/ 0 w 3581400"/>
              <a:gd name="connsiteY0" fmla="*/ 622300 h 622300"/>
              <a:gd name="connsiteX1" fmla="*/ 368300 w 3581400"/>
              <a:gd name="connsiteY1" fmla="*/ 419100 h 622300"/>
              <a:gd name="connsiteX2" fmla="*/ 965200 w 3581400"/>
              <a:gd name="connsiteY2" fmla="*/ 266700 h 622300"/>
              <a:gd name="connsiteX3" fmla="*/ 1790700 w 3581400"/>
              <a:gd name="connsiteY3" fmla="*/ 152400 h 622300"/>
              <a:gd name="connsiteX4" fmla="*/ 3581400 w 3581400"/>
              <a:gd name="connsiteY4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622300">
                <a:moveTo>
                  <a:pt x="0" y="622300"/>
                </a:moveTo>
                <a:cubicBezTo>
                  <a:pt x="103716" y="550333"/>
                  <a:pt x="207433" y="478367"/>
                  <a:pt x="368300" y="419100"/>
                </a:cubicBezTo>
                <a:cubicBezTo>
                  <a:pt x="529167" y="359833"/>
                  <a:pt x="728133" y="311150"/>
                  <a:pt x="965200" y="266700"/>
                </a:cubicBezTo>
                <a:cubicBezTo>
                  <a:pt x="1202267" y="222250"/>
                  <a:pt x="1354667" y="196850"/>
                  <a:pt x="1790700" y="152400"/>
                </a:cubicBezTo>
                <a:cubicBezTo>
                  <a:pt x="2226733" y="107950"/>
                  <a:pt x="2904066" y="53975"/>
                  <a:pt x="35814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C325CE8-578E-41C5-829B-75313B7DC7BA}"/>
              </a:ext>
            </a:extLst>
          </p:cNvPr>
          <p:cNvSpPr/>
          <p:nvPr/>
        </p:nvSpPr>
        <p:spPr>
          <a:xfrm>
            <a:off x="7552267" y="1437217"/>
            <a:ext cx="2963333" cy="1699683"/>
          </a:xfrm>
          <a:custGeom>
            <a:avLst/>
            <a:gdLst>
              <a:gd name="connsiteX0" fmla="*/ 0 w 2222500"/>
              <a:gd name="connsiteY0" fmla="*/ 1157035 h 1274294"/>
              <a:gd name="connsiteX1" fmla="*/ 152400 w 2222500"/>
              <a:gd name="connsiteY1" fmla="*/ 1245935 h 1274294"/>
              <a:gd name="connsiteX2" fmla="*/ 368300 w 2222500"/>
              <a:gd name="connsiteY2" fmla="*/ 1233235 h 1274294"/>
              <a:gd name="connsiteX3" fmla="*/ 406400 w 2222500"/>
              <a:gd name="connsiteY3" fmla="*/ 788735 h 1274294"/>
              <a:gd name="connsiteX4" fmla="*/ 469900 w 2222500"/>
              <a:gd name="connsiteY4" fmla="*/ 445835 h 1274294"/>
              <a:gd name="connsiteX5" fmla="*/ 647700 w 2222500"/>
              <a:gd name="connsiteY5" fmla="*/ 229935 h 1274294"/>
              <a:gd name="connsiteX6" fmla="*/ 927100 w 2222500"/>
              <a:gd name="connsiteY6" fmla="*/ 318835 h 1274294"/>
              <a:gd name="connsiteX7" fmla="*/ 1054100 w 2222500"/>
              <a:gd name="connsiteY7" fmla="*/ 433135 h 1274294"/>
              <a:gd name="connsiteX8" fmla="*/ 1219200 w 2222500"/>
              <a:gd name="connsiteY8" fmla="*/ 471235 h 1274294"/>
              <a:gd name="connsiteX9" fmla="*/ 1384300 w 2222500"/>
              <a:gd name="connsiteY9" fmla="*/ 90235 h 1274294"/>
              <a:gd name="connsiteX10" fmla="*/ 1638300 w 2222500"/>
              <a:gd name="connsiteY10" fmla="*/ 14035 h 1274294"/>
              <a:gd name="connsiteX11" fmla="*/ 1930400 w 2222500"/>
              <a:gd name="connsiteY11" fmla="*/ 306135 h 1274294"/>
              <a:gd name="connsiteX12" fmla="*/ 2222500 w 2222500"/>
              <a:gd name="connsiteY12" fmla="*/ 369635 h 127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22500" h="1274294">
                <a:moveTo>
                  <a:pt x="0" y="1157035"/>
                </a:moveTo>
                <a:cubicBezTo>
                  <a:pt x="45508" y="1195135"/>
                  <a:pt x="91017" y="1233235"/>
                  <a:pt x="152400" y="1245935"/>
                </a:cubicBezTo>
                <a:cubicBezTo>
                  <a:pt x="213783" y="1258635"/>
                  <a:pt x="325967" y="1309435"/>
                  <a:pt x="368300" y="1233235"/>
                </a:cubicBezTo>
                <a:cubicBezTo>
                  <a:pt x="410633" y="1157035"/>
                  <a:pt x="389467" y="919968"/>
                  <a:pt x="406400" y="788735"/>
                </a:cubicBezTo>
                <a:cubicBezTo>
                  <a:pt x="423333" y="657502"/>
                  <a:pt x="429683" y="538968"/>
                  <a:pt x="469900" y="445835"/>
                </a:cubicBezTo>
                <a:cubicBezTo>
                  <a:pt x="510117" y="352702"/>
                  <a:pt x="571500" y="251102"/>
                  <a:pt x="647700" y="229935"/>
                </a:cubicBezTo>
                <a:cubicBezTo>
                  <a:pt x="723900" y="208768"/>
                  <a:pt x="859367" y="284968"/>
                  <a:pt x="927100" y="318835"/>
                </a:cubicBezTo>
                <a:cubicBezTo>
                  <a:pt x="994833" y="352702"/>
                  <a:pt x="1005417" y="407735"/>
                  <a:pt x="1054100" y="433135"/>
                </a:cubicBezTo>
                <a:cubicBezTo>
                  <a:pt x="1102783" y="458535"/>
                  <a:pt x="1164167" y="528385"/>
                  <a:pt x="1219200" y="471235"/>
                </a:cubicBezTo>
                <a:cubicBezTo>
                  <a:pt x="1274233" y="414085"/>
                  <a:pt x="1314450" y="166435"/>
                  <a:pt x="1384300" y="90235"/>
                </a:cubicBezTo>
                <a:cubicBezTo>
                  <a:pt x="1454150" y="14035"/>
                  <a:pt x="1547283" y="-21948"/>
                  <a:pt x="1638300" y="14035"/>
                </a:cubicBezTo>
                <a:cubicBezTo>
                  <a:pt x="1729317" y="50018"/>
                  <a:pt x="1833033" y="246868"/>
                  <a:pt x="1930400" y="306135"/>
                </a:cubicBezTo>
                <a:cubicBezTo>
                  <a:pt x="2027767" y="365402"/>
                  <a:pt x="2125133" y="367518"/>
                  <a:pt x="2222500" y="3696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91C1A62-02F4-4CD0-B40A-9B7A2C3E0EAF}"/>
              </a:ext>
            </a:extLst>
          </p:cNvPr>
          <p:cNvSpPr/>
          <p:nvPr/>
        </p:nvSpPr>
        <p:spPr>
          <a:xfrm>
            <a:off x="7518400" y="4248151"/>
            <a:ext cx="3843867" cy="1691216"/>
          </a:xfrm>
          <a:custGeom>
            <a:avLst/>
            <a:gdLst>
              <a:gd name="connsiteX0" fmla="*/ 0 w 2882900"/>
              <a:gd name="connsiteY0" fmla="*/ 1029956 h 1268780"/>
              <a:gd name="connsiteX1" fmla="*/ 101600 w 2882900"/>
              <a:gd name="connsiteY1" fmla="*/ 1220456 h 1268780"/>
              <a:gd name="connsiteX2" fmla="*/ 279400 w 2882900"/>
              <a:gd name="connsiteY2" fmla="*/ 1258556 h 1268780"/>
              <a:gd name="connsiteX3" fmla="*/ 469900 w 2882900"/>
              <a:gd name="connsiteY3" fmla="*/ 1068056 h 1268780"/>
              <a:gd name="connsiteX4" fmla="*/ 495300 w 2882900"/>
              <a:gd name="connsiteY4" fmla="*/ 560056 h 1268780"/>
              <a:gd name="connsiteX5" fmla="*/ 774700 w 2882900"/>
              <a:gd name="connsiteY5" fmla="*/ 331456 h 1268780"/>
              <a:gd name="connsiteX6" fmla="*/ 838200 w 2882900"/>
              <a:gd name="connsiteY6" fmla="*/ 191756 h 1268780"/>
              <a:gd name="connsiteX7" fmla="*/ 1003300 w 2882900"/>
              <a:gd name="connsiteY7" fmla="*/ 1256 h 1268780"/>
              <a:gd name="connsiteX8" fmla="*/ 1168400 w 2882900"/>
              <a:gd name="connsiteY8" fmla="*/ 115556 h 1268780"/>
              <a:gd name="connsiteX9" fmla="*/ 1219200 w 2882900"/>
              <a:gd name="connsiteY9" fmla="*/ 242556 h 1268780"/>
              <a:gd name="connsiteX10" fmla="*/ 1447800 w 2882900"/>
              <a:gd name="connsiteY10" fmla="*/ 306056 h 1268780"/>
              <a:gd name="connsiteX11" fmla="*/ 1498600 w 2882900"/>
              <a:gd name="connsiteY11" fmla="*/ 204456 h 1268780"/>
              <a:gd name="connsiteX12" fmla="*/ 1651000 w 2882900"/>
              <a:gd name="connsiteY12" fmla="*/ 255256 h 1268780"/>
              <a:gd name="connsiteX13" fmla="*/ 1854200 w 2882900"/>
              <a:gd name="connsiteY13" fmla="*/ 153656 h 1268780"/>
              <a:gd name="connsiteX14" fmla="*/ 2095500 w 2882900"/>
              <a:gd name="connsiteY14" fmla="*/ 191756 h 1268780"/>
              <a:gd name="connsiteX15" fmla="*/ 2374900 w 2882900"/>
              <a:gd name="connsiteY15" fmla="*/ 318756 h 1268780"/>
              <a:gd name="connsiteX16" fmla="*/ 2603500 w 2882900"/>
              <a:gd name="connsiteY16" fmla="*/ 534656 h 1268780"/>
              <a:gd name="connsiteX17" fmla="*/ 2882900 w 2882900"/>
              <a:gd name="connsiteY17" fmla="*/ 483856 h 12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82900" h="1268780">
                <a:moveTo>
                  <a:pt x="0" y="1029956"/>
                </a:moveTo>
                <a:cubicBezTo>
                  <a:pt x="27516" y="1106156"/>
                  <a:pt x="55033" y="1182356"/>
                  <a:pt x="101600" y="1220456"/>
                </a:cubicBezTo>
                <a:cubicBezTo>
                  <a:pt x="148167" y="1258556"/>
                  <a:pt x="218017" y="1283956"/>
                  <a:pt x="279400" y="1258556"/>
                </a:cubicBezTo>
                <a:cubicBezTo>
                  <a:pt x="340783" y="1233156"/>
                  <a:pt x="433917" y="1184473"/>
                  <a:pt x="469900" y="1068056"/>
                </a:cubicBezTo>
                <a:cubicBezTo>
                  <a:pt x="505883" y="951639"/>
                  <a:pt x="444500" y="682823"/>
                  <a:pt x="495300" y="560056"/>
                </a:cubicBezTo>
                <a:cubicBezTo>
                  <a:pt x="546100" y="437289"/>
                  <a:pt x="717550" y="392839"/>
                  <a:pt x="774700" y="331456"/>
                </a:cubicBezTo>
                <a:cubicBezTo>
                  <a:pt x="831850" y="270073"/>
                  <a:pt x="800100" y="246789"/>
                  <a:pt x="838200" y="191756"/>
                </a:cubicBezTo>
                <a:cubicBezTo>
                  <a:pt x="876300" y="136723"/>
                  <a:pt x="948267" y="13956"/>
                  <a:pt x="1003300" y="1256"/>
                </a:cubicBezTo>
                <a:cubicBezTo>
                  <a:pt x="1058333" y="-11444"/>
                  <a:pt x="1132417" y="75339"/>
                  <a:pt x="1168400" y="115556"/>
                </a:cubicBezTo>
                <a:cubicBezTo>
                  <a:pt x="1204383" y="155773"/>
                  <a:pt x="1172633" y="210806"/>
                  <a:pt x="1219200" y="242556"/>
                </a:cubicBezTo>
                <a:cubicBezTo>
                  <a:pt x="1265767" y="274306"/>
                  <a:pt x="1401233" y="312406"/>
                  <a:pt x="1447800" y="306056"/>
                </a:cubicBezTo>
                <a:cubicBezTo>
                  <a:pt x="1494367" y="299706"/>
                  <a:pt x="1464733" y="212923"/>
                  <a:pt x="1498600" y="204456"/>
                </a:cubicBezTo>
                <a:cubicBezTo>
                  <a:pt x="1532467" y="195989"/>
                  <a:pt x="1591733" y="263723"/>
                  <a:pt x="1651000" y="255256"/>
                </a:cubicBezTo>
                <a:cubicBezTo>
                  <a:pt x="1710267" y="246789"/>
                  <a:pt x="1780117" y="164239"/>
                  <a:pt x="1854200" y="153656"/>
                </a:cubicBezTo>
                <a:cubicBezTo>
                  <a:pt x="1928283" y="143073"/>
                  <a:pt x="2008717" y="164239"/>
                  <a:pt x="2095500" y="191756"/>
                </a:cubicBezTo>
                <a:cubicBezTo>
                  <a:pt x="2182283" y="219273"/>
                  <a:pt x="2290233" y="261606"/>
                  <a:pt x="2374900" y="318756"/>
                </a:cubicBezTo>
                <a:cubicBezTo>
                  <a:pt x="2459567" y="375906"/>
                  <a:pt x="2518833" y="507139"/>
                  <a:pt x="2603500" y="534656"/>
                </a:cubicBezTo>
                <a:cubicBezTo>
                  <a:pt x="2688167" y="562173"/>
                  <a:pt x="2785533" y="523014"/>
                  <a:pt x="2882900" y="4838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5D77340-D81F-4840-9FE3-A7F3F9B1CCCD}"/>
              </a:ext>
            </a:extLst>
          </p:cNvPr>
          <p:cNvSpPr/>
          <p:nvPr/>
        </p:nvSpPr>
        <p:spPr>
          <a:xfrm>
            <a:off x="1761067" y="1456267"/>
            <a:ext cx="4826000" cy="1320800"/>
          </a:xfrm>
          <a:custGeom>
            <a:avLst/>
            <a:gdLst>
              <a:gd name="connsiteX0" fmla="*/ 0 w 3619500"/>
              <a:gd name="connsiteY0" fmla="*/ 0 h 990600"/>
              <a:gd name="connsiteX1" fmla="*/ 215900 w 3619500"/>
              <a:gd name="connsiteY1" fmla="*/ 292100 h 990600"/>
              <a:gd name="connsiteX2" fmla="*/ 647700 w 3619500"/>
              <a:gd name="connsiteY2" fmla="*/ 431800 h 990600"/>
              <a:gd name="connsiteX3" fmla="*/ 1498600 w 3619500"/>
              <a:gd name="connsiteY3" fmla="*/ 635000 h 990600"/>
              <a:gd name="connsiteX4" fmla="*/ 2806700 w 3619500"/>
              <a:gd name="connsiteY4" fmla="*/ 876300 h 990600"/>
              <a:gd name="connsiteX5" fmla="*/ 3619500 w 3619500"/>
              <a:gd name="connsiteY5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500" h="990600">
                <a:moveTo>
                  <a:pt x="0" y="0"/>
                </a:moveTo>
                <a:cubicBezTo>
                  <a:pt x="53975" y="110066"/>
                  <a:pt x="107950" y="220133"/>
                  <a:pt x="215900" y="292100"/>
                </a:cubicBezTo>
                <a:cubicBezTo>
                  <a:pt x="323850" y="364067"/>
                  <a:pt x="433917" y="374650"/>
                  <a:pt x="647700" y="431800"/>
                </a:cubicBezTo>
                <a:cubicBezTo>
                  <a:pt x="861483" y="488950"/>
                  <a:pt x="1138767" y="560917"/>
                  <a:pt x="1498600" y="635000"/>
                </a:cubicBezTo>
                <a:cubicBezTo>
                  <a:pt x="1858433" y="709083"/>
                  <a:pt x="2453217" y="817033"/>
                  <a:pt x="2806700" y="876300"/>
                </a:cubicBezTo>
                <a:cubicBezTo>
                  <a:pt x="3160183" y="935567"/>
                  <a:pt x="3389841" y="963083"/>
                  <a:pt x="3619500" y="9906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EAB0EE-2C68-4ADD-8205-034B74669C79}"/>
              </a:ext>
            </a:extLst>
          </p:cNvPr>
          <p:cNvCxnSpPr/>
          <p:nvPr/>
        </p:nvCxnSpPr>
        <p:spPr>
          <a:xfrm flipV="1">
            <a:off x="3759200" y="2328333"/>
            <a:ext cx="0" cy="89746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340" name="Rectangle 50"/>
          <p:cNvSpPr>
            <a:spLocks noChangeArrowheads="1"/>
          </p:cNvSpPr>
          <p:nvPr/>
        </p:nvSpPr>
        <p:spPr bwMode="auto">
          <a:xfrm>
            <a:off x="2906185" y="2421467"/>
            <a:ext cx="68166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/>
              <a:t>gap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533966" y="3156556"/>
                <a:ext cx="1130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966" y="3156556"/>
                <a:ext cx="113050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377064" y="2099982"/>
                <a:ext cx="12874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064" y="2099982"/>
                <a:ext cx="1287404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173041" y="137583"/>
                <a:ext cx="4303550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en-US" altLang="ru-RU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041" y="137583"/>
                <a:ext cx="4303550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27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/>
      <p:bldP spid="55306" grpId="0"/>
      <p:bldP spid="55309" grpId="0"/>
      <p:bldP spid="55310" grpId="0"/>
      <p:bldP spid="55311" grpId="0"/>
      <p:bldP spid="55312" grpId="0"/>
      <p:bldP spid="103" grpId="0"/>
      <p:bldP spid="109" grpId="0" animBg="1"/>
      <p:bldP spid="110" grpId="0" animBg="1"/>
      <p:bldP spid="111" grpId="0" animBg="1"/>
      <p:bldP spid="112" grpId="0" animBg="1"/>
      <p:bldP spid="113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55331" grpId="0"/>
      <p:bldP spid="5" grpId="0" animBg="1"/>
      <p:bldP spid="7" grpId="0" animBg="1"/>
      <p:bldP spid="8" grpId="0" animBg="1"/>
      <p:bldP spid="10" grpId="0" animBg="1"/>
      <p:bldP spid="55340" grpId="0"/>
      <p:bldP spid="46" grpId="0"/>
      <p:bldP spid="47" grpId="0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3733" y="586416"/>
            <a:ext cx="1053011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ru-RU" sz="2400" dirty="0" smtClean="0"/>
          </a:p>
          <a:p>
            <a:r>
              <a:rPr lang="en-US" altLang="ru-RU" sz="2400" b="1" dirty="0" smtClean="0"/>
              <a:t>Question:</a:t>
            </a:r>
          </a:p>
          <a:p>
            <a:endParaRPr lang="en-US" altLang="ru-RU" sz="2400" dirty="0"/>
          </a:p>
          <a:p>
            <a:r>
              <a:rPr lang="en-US" altLang="ru-RU" sz="2400" dirty="0" smtClean="0"/>
              <a:t>In which of the following circumstances is getting more training data likely to significantly help a learning algorithm’s performance?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Symbol" panose="05050102010706020507" pitchFamily="18" charset="2"/>
              <a:buChar char="ÿ"/>
            </a:pPr>
            <a:r>
              <a:rPr lang="en-US" sz="2400" dirty="0" smtClean="0"/>
              <a:t>Algorithm is suffering from high bias</a:t>
            </a:r>
          </a:p>
          <a:p>
            <a:endParaRPr lang="en-US" sz="2400" dirty="0" smtClean="0"/>
          </a:p>
          <a:p>
            <a:pPr marL="342900" indent="-342900">
              <a:buFont typeface="Symbol" panose="05050102010706020507" pitchFamily="18" charset="2"/>
              <a:buChar char="ÿ"/>
            </a:pPr>
            <a:r>
              <a:rPr lang="en-US" sz="2400" dirty="0" smtClean="0"/>
              <a:t>Algorithm </a:t>
            </a:r>
            <a:r>
              <a:rPr lang="en-US" sz="2400" dirty="0"/>
              <a:t>is suffering from high </a:t>
            </a:r>
            <a:r>
              <a:rPr lang="en-US" sz="2400" dirty="0" smtClean="0"/>
              <a:t>variance</a:t>
            </a:r>
          </a:p>
          <a:p>
            <a:endParaRPr lang="en-US" sz="2400" dirty="0" smtClean="0"/>
          </a:p>
          <a:p>
            <a:pPr marL="342900" indent="-342900">
              <a:buFont typeface="Symbol" panose="05050102010706020507" pitchFamily="18" charset="2"/>
              <a:buChar char="ÿ"/>
            </a:pPr>
            <a:r>
              <a:rPr lang="en-US" sz="2400" dirty="0" smtClean="0"/>
              <a:t>Cross validation error is much larger than training error</a:t>
            </a:r>
          </a:p>
          <a:p>
            <a:endParaRPr lang="en-US" sz="2400" dirty="0" smtClean="0"/>
          </a:p>
          <a:p>
            <a:r>
              <a:rPr lang="en-US" sz="2400" dirty="0" smtClean="0">
                <a:sym typeface="Symbol" panose="05050102010706020507" pitchFamily="18" charset="2"/>
              </a:rPr>
              <a:t> </a:t>
            </a:r>
            <a:r>
              <a:rPr lang="en-US" sz="2400" dirty="0" smtClean="0"/>
              <a:t>Cross </a:t>
            </a:r>
            <a:r>
              <a:rPr lang="en-US" sz="2400" dirty="0"/>
              <a:t>validation error is </a:t>
            </a:r>
            <a:r>
              <a:rPr lang="en-US" sz="2400" dirty="0" smtClean="0"/>
              <a:t>about the same as training </a:t>
            </a:r>
            <a:r>
              <a:rPr lang="en-US" sz="2400" dirty="0"/>
              <a:t>error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3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3733" y="586416"/>
            <a:ext cx="1053011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ru-RU" sz="2400" dirty="0" smtClean="0"/>
          </a:p>
          <a:p>
            <a:r>
              <a:rPr lang="en-US" altLang="ru-RU" sz="2400" b="1" dirty="0" smtClean="0"/>
              <a:t>Question:</a:t>
            </a:r>
          </a:p>
          <a:p>
            <a:endParaRPr lang="en-US" altLang="ru-RU" sz="2400" dirty="0"/>
          </a:p>
          <a:p>
            <a:r>
              <a:rPr lang="en-US" altLang="ru-RU" sz="2400" dirty="0" smtClean="0"/>
              <a:t>In which of the following circumstances is getting more training data likely to significantly help a learning algorithm’s performance?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Symbol" panose="05050102010706020507" pitchFamily="18" charset="2"/>
              <a:buChar char="ÿ"/>
            </a:pPr>
            <a:r>
              <a:rPr lang="en-US" sz="2400" dirty="0" smtClean="0"/>
              <a:t>Algorithm is suffering from high bias</a:t>
            </a:r>
          </a:p>
          <a:p>
            <a:endParaRPr lang="en-US" sz="2400" dirty="0" smtClean="0"/>
          </a:p>
          <a:p>
            <a:pPr marL="342900" indent="-342900">
              <a:buFont typeface="Symbol" panose="05050102010706020507" pitchFamily="18" charset="2"/>
              <a:buChar char="ÿ"/>
            </a:pPr>
            <a:r>
              <a:rPr lang="en-US" sz="2400" b="1" dirty="0" smtClean="0"/>
              <a:t>Algorithm </a:t>
            </a:r>
            <a:r>
              <a:rPr lang="en-US" sz="2400" b="1" dirty="0"/>
              <a:t>is suffering from high </a:t>
            </a:r>
            <a:r>
              <a:rPr lang="en-US" sz="2400" b="1" dirty="0" smtClean="0"/>
              <a:t>variance</a:t>
            </a:r>
          </a:p>
          <a:p>
            <a:endParaRPr lang="en-US" sz="2400" b="1" dirty="0" smtClean="0"/>
          </a:p>
          <a:p>
            <a:pPr marL="342900" indent="-342900">
              <a:buFont typeface="Symbol" panose="05050102010706020507" pitchFamily="18" charset="2"/>
              <a:buChar char="ÿ"/>
            </a:pPr>
            <a:r>
              <a:rPr lang="en-US" sz="2400" b="1" dirty="0" smtClean="0"/>
              <a:t>Cross validation error is much larger than training error</a:t>
            </a:r>
          </a:p>
          <a:p>
            <a:endParaRPr lang="en-US" sz="2400" dirty="0" smtClean="0"/>
          </a:p>
          <a:p>
            <a:r>
              <a:rPr lang="en-US" sz="2400" dirty="0" smtClean="0">
                <a:sym typeface="Symbol" panose="05050102010706020507" pitchFamily="18" charset="2"/>
              </a:rPr>
              <a:t> </a:t>
            </a:r>
            <a:r>
              <a:rPr lang="en-US" sz="2400" dirty="0" smtClean="0"/>
              <a:t>Cross </a:t>
            </a:r>
            <a:r>
              <a:rPr lang="en-US" sz="2400" dirty="0"/>
              <a:t>validation error is </a:t>
            </a:r>
            <a:r>
              <a:rPr lang="en-US" sz="2400" dirty="0" smtClean="0"/>
              <a:t>about the same as training </a:t>
            </a:r>
            <a:r>
              <a:rPr lang="en-US" sz="2400" dirty="0"/>
              <a:t>error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35"/>
          <p:cNvSpPr txBox="1">
            <a:spLocks noChangeArrowheads="1"/>
          </p:cNvSpPr>
          <p:nvPr/>
        </p:nvSpPr>
        <p:spPr bwMode="auto">
          <a:xfrm>
            <a:off x="508000" y="370420"/>
            <a:ext cx="11277600" cy="263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Deciding what to try next</a:t>
            </a:r>
            <a:endParaRPr lang="en-US" altLang="ru-RU" sz="2667" b="1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 b="1" u="sng" dirty="0" smtClean="0"/>
              <a:t>Debugging </a:t>
            </a:r>
            <a:r>
              <a:rPr lang="en-US" altLang="ru-RU" sz="2667" b="1" u="sng" dirty="0"/>
              <a:t>a learning algorithm: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 dirty="0"/>
              <a:t>Suppose you have implemented regularized linear regression to predict car prices</a:t>
            </a:r>
            <a:r>
              <a:rPr lang="en-US" altLang="ru-RU" sz="2667" dirty="0" smtClean="0"/>
              <a:t>. However</a:t>
            </a:r>
            <a:r>
              <a:rPr lang="en-US" altLang="ru-RU" sz="2667" dirty="0"/>
              <a:t>, when you test your hypothesis on a new set of cars, you find that it makes unacceptably large errors in its predictions. What should you try next? </a:t>
            </a:r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508000" y="2965553"/>
            <a:ext cx="7416800" cy="255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2667" dirty="0"/>
              <a:t>Get more training examples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2667" dirty="0"/>
              <a:t>Try smaller sets of features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2667" dirty="0"/>
              <a:t>Try getting additional features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2667" dirty="0"/>
              <a:t>Try adding polynomial features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2667" dirty="0"/>
              <a:t>Try decreasing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2667" dirty="0"/>
              <a:t>Try increasing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06" y="4747953"/>
            <a:ext cx="167217" cy="23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1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06" y="5129785"/>
            <a:ext cx="167216" cy="23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37671" y="3034990"/>
            <a:ext cx="197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 smtClean="0"/>
              <a:t>-fixes high variance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37671" y="3408739"/>
            <a:ext cx="197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 smtClean="0"/>
              <a:t>-fixes high variance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37671" y="3810263"/>
            <a:ext cx="1563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 smtClean="0"/>
              <a:t>-fixes high bias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7671" y="4263849"/>
            <a:ext cx="1563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 smtClean="0"/>
              <a:t>-fixes high bias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37671" y="4667059"/>
            <a:ext cx="1563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 smtClean="0"/>
              <a:t>-fixes high bias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37670" y="5114442"/>
            <a:ext cx="197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 smtClean="0"/>
              <a:t>-fixes high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3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Объект 1"/>
          <p:cNvGraphicFramePr>
            <a:graphicFrameLocks noChangeAspect="1"/>
          </p:cNvGraphicFramePr>
          <p:nvPr/>
        </p:nvGraphicFramePr>
        <p:xfrm>
          <a:off x="812800" y="76201"/>
          <a:ext cx="858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3" imgW="8734636" imgH="939794" progId="Word.Document.12">
                  <p:embed/>
                </p:oleObj>
              </mc:Choice>
              <mc:Fallback>
                <p:oleObj name="Document" r:id="rId3" imgW="8734636" imgH="939794" progId="Word.Document.12">
                  <p:embed/>
                  <p:pic>
                    <p:nvPicPr>
                      <p:cNvPr id="65538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76201"/>
                        <a:ext cx="858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CA8E5A5-B9DD-42BF-9A85-20D0B24DA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52233"/>
              </p:ext>
            </p:extLst>
          </p:nvPr>
        </p:nvGraphicFramePr>
        <p:xfrm>
          <a:off x="812800" y="1132717"/>
          <a:ext cx="10210800" cy="5464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24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75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□ A model with more parameters is more prone to overfitting and typically has higher variance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575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739" marR="67739" marT="67731" marB="677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79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75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□ When debugging learning algorithms, it is useful to plot a learning curve to understand if there is a high bias or high variance problem.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739" marR="67739" marT="67731" marB="677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79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75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□ If a learning algorithm is suffering from high variance, adding more training examples is likely to improve the test error.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739" marR="67739" marT="67731" marB="677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79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75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□  We always prefer models with high variance (over those with high bias) as they will able to better fit the training set.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739" marR="67739" marT="67731" marB="677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4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386293" y="242843"/>
            <a:ext cx="9753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/>
              <a:t>Evaluating your hypothesis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Dataset: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B40AC3-F2C9-4979-B4E6-2FA4E21A434D}"/>
              </a:ext>
            </a:extLst>
          </p:cNvPr>
          <p:cNvCxnSpPr/>
          <p:nvPr/>
        </p:nvCxnSpPr>
        <p:spPr>
          <a:xfrm flipV="1">
            <a:off x="6526082" y="3673135"/>
            <a:ext cx="4318000" cy="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600555-6AB2-485D-A90D-C53B7C2068A8}"/>
              </a:ext>
            </a:extLst>
          </p:cNvPr>
          <p:cNvCxnSpPr/>
          <p:nvPr/>
        </p:nvCxnSpPr>
        <p:spPr>
          <a:xfrm>
            <a:off x="4593168" y="2820905"/>
            <a:ext cx="133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4E41B6-A830-44F7-9BAD-4228D4E51FF2}"/>
              </a:ext>
            </a:extLst>
          </p:cNvPr>
          <p:cNvCxnSpPr/>
          <p:nvPr/>
        </p:nvCxnSpPr>
        <p:spPr>
          <a:xfrm>
            <a:off x="4754034" y="5633187"/>
            <a:ext cx="13419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08" y="1497651"/>
            <a:ext cx="2809875" cy="5210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18827" y="584826"/>
                <a:ext cx="1754904" cy="2738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400" dirty="0"/>
                  <a:t>.</a:t>
                </a:r>
              </a:p>
              <a:p>
                <a:pPr algn="ctr"/>
                <a:r>
                  <a:rPr lang="en-US" sz="2400" dirty="0"/>
                  <a:t>.</a:t>
                </a:r>
              </a:p>
              <a:p>
                <a:pPr algn="ctr"/>
                <a:r>
                  <a:rPr lang="en-US" sz="24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827" y="584826"/>
                <a:ext cx="1754904" cy="2738955"/>
              </a:xfrm>
              <a:prstGeom prst="rect">
                <a:avLst/>
              </a:prstGeom>
              <a:blipFill>
                <a:blip r:embed="rId3"/>
                <a:stretch>
                  <a:fillRect l="-347" b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283282" y="4030956"/>
                <a:ext cx="2225994" cy="2858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400" dirty="0"/>
                  <a:t>.</a:t>
                </a:r>
              </a:p>
              <a:p>
                <a:pPr algn="ctr"/>
                <a:r>
                  <a:rPr lang="en-US" sz="24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282" y="4030956"/>
                <a:ext cx="2225994" cy="2858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67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Объект 1"/>
          <p:cNvGraphicFramePr>
            <a:graphicFrameLocks noChangeAspect="1"/>
          </p:cNvGraphicFramePr>
          <p:nvPr/>
        </p:nvGraphicFramePr>
        <p:xfrm>
          <a:off x="1634067" y="110067"/>
          <a:ext cx="9112251" cy="7647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Документ" r:id="rId3" imgW="9299599" imgH="7781839" progId="Word.Document.12">
                  <p:embed/>
                </p:oleObj>
              </mc:Choice>
              <mc:Fallback>
                <p:oleObj name="Документ" r:id="rId3" imgW="9299599" imgH="7781839" progId="Word.Document.12">
                  <p:embed/>
                  <p:pic>
                    <p:nvPicPr>
                      <p:cNvPr id="6656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067" y="110067"/>
                        <a:ext cx="9112251" cy="7647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63" name="Picture 11" descr="http://3.bp.blogspot.com/-o8VrSEWosXE/U9k72PIjjuI/AAAAAAAARV8/mDN-wkq4pr8/s1600/encuesta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67" y="4940300"/>
            <a:ext cx="2017184" cy="201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1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VI. Regularization </a:t>
            </a:r>
            <a:r>
              <a:rPr lang="en-US" dirty="0"/>
              <a:t>and model selection. Andrew </a:t>
            </a:r>
            <a:r>
              <a:rPr lang="en-US" dirty="0" smtClean="0"/>
              <a:t>Ng.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://cs229.stanford.edu/notes2019fall/cs229-notes5.pdf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35"/>
          <p:cNvSpPr txBox="1">
            <a:spLocks noChangeArrowheads="1"/>
          </p:cNvSpPr>
          <p:nvPr/>
        </p:nvSpPr>
        <p:spPr bwMode="auto">
          <a:xfrm>
            <a:off x="457200" y="370419"/>
            <a:ext cx="11074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 b="1" u="sng" dirty="0"/>
              <a:t>Training/testing procedure for 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D6026-8E66-4B86-B228-AFCF634E0314}"/>
              </a:ext>
            </a:extLst>
          </p:cNvPr>
          <p:cNvSpPr txBox="1"/>
          <p:nvPr/>
        </p:nvSpPr>
        <p:spPr>
          <a:xfrm>
            <a:off x="457200" y="1449917"/>
            <a:ext cx="11074400" cy="4113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178" indent="-457178">
              <a:buFontTx/>
              <a:buChar char="-"/>
              <a:defRPr/>
            </a:pPr>
            <a:r>
              <a:rPr lang="en-US" sz="3733" dirty="0"/>
              <a:t>Learn parameter </a:t>
            </a:r>
            <a:r>
              <a:rPr lang="en-US" sz="3733" i="1" dirty="0"/>
              <a:t>w</a:t>
            </a:r>
            <a:r>
              <a:rPr lang="en-US" sz="3733" dirty="0"/>
              <a:t> from training data (minimizing training error </a:t>
            </a:r>
            <a:r>
              <a:rPr lang="en-US" sz="3733" i="1" dirty="0"/>
              <a:t>J(w) </a:t>
            </a:r>
            <a:r>
              <a:rPr lang="en-US" sz="3733" dirty="0"/>
              <a:t>)</a:t>
            </a:r>
          </a:p>
          <a:p>
            <a:pPr marL="457178" indent="-457178">
              <a:buFontTx/>
              <a:buChar char="-"/>
              <a:defRPr/>
            </a:pPr>
            <a:endParaRPr lang="en-US" sz="3733" dirty="0"/>
          </a:p>
          <a:p>
            <a:pPr marL="457178" indent="-457178">
              <a:buFontTx/>
              <a:buChar char="-"/>
              <a:defRPr/>
            </a:pPr>
            <a:r>
              <a:rPr lang="en-US" sz="3733" dirty="0"/>
              <a:t>Compute test set error:</a:t>
            </a:r>
          </a:p>
          <a:p>
            <a:pPr marL="457178" indent="-457178">
              <a:buFontTx/>
              <a:buChar char="-"/>
              <a:defRPr/>
            </a:pPr>
            <a:endParaRPr lang="en-US" sz="3733" dirty="0"/>
          </a:p>
          <a:p>
            <a:pPr marL="457178" indent="-457178">
              <a:buFontTx/>
              <a:buChar char="-"/>
              <a:defRPr/>
            </a:pPr>
            <a:endParaRPr lang="en-US" sz="3733" dirty="0"/>
          </a:p>
          <a:p>
            <a:pPr>
              <a:defRPr/>
            </a:pPr>
            <a:endParaRPr lang="en-US" sz="373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96837" y="4192469"/>
                <a:ext cx="6391564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837" y="4192469"/>
                <a:ext cx="6391564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6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35"/>
          <p:cNvSpPr txBox="1">
            <a:spLocks noChangeArrowheads="1"/>
          </p:cNvSpPr>
          <p:nvPr/>
        </p:nvSpPr>
        <p:spPr bwMode="auto">
          <a:xfrm>
            <a:off x="457200" y="370417"/>
            <a:ext cx="1107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u="sng" dirty="0"/>
              <a:t>Training/testing procedure for 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F1DF3-C15C-4C74-9F01-456714416112}"/>
              </a:ext>
            </a:extLst>
          </p:cNvPr>
          <p:cNvSpPr txBox="1"/>
          <p:nvPr/>
        </p:nvSpPr>
        <p:spPr>
          <a:xfrm>
            <a:off x="457200" y="1075267"/>
            <a:ext cx="11074400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178" indent="-457178">
              <a:buFontTx/>
              <a:buChar char="-"/>
              <a:defRPr/>
            </a:pPr>
            <a:r>
              <a:rPr lang="en-US" sz="3200" dirty="0"/>
              <a:t>Learn parameter  </a:t>
            </a:r>
            <a:r>
              <a:rPr lang="en-US" sz="3200" i="1" dirty="0"/>
              <a:t>w</a:t>
            </a:r>
            <a:r>
              <a:rPr lang="en-US" sz="3200" dirty="0"/>
              <a:t>  from training data</a:t>
            </a:r>
          </a:p>
          <a:p>
            <a:pPr marL="457178" indent="-457178">
              <a:buFontTx/>
              <a:buChar char="-"/>
              <a:defRPr/>
            </a:pPr>
            <a:r>
              <a:rPr lang="en-US" sz="3200" dirty="0"/>
              <a:t>Compute test set error:</a:t>
            </a:r>
          </a:p>
          <a:p>
            <a:pPr marL="457178" indent="-457178">
              <a:buFontTx/>
              <a:buChar char="-"/>
              <a:defRPr/>
            </a:pPr>
            <a:endParaRPr lang="en-US" sz="3200" dirty="0"/>
          </a:p>
          <a:p>
            <a:pPr marL="457178" indent="-457178">
              <a:buFontTx/>
              <a:buChar char="-"/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 marL="457178" indent="-457178">
              <a:buFontTx/>
              <a:buChar char="-"/>
              <a:defRPr/>
            </a:pPr>
            <a:endParaRPr lang="en-US" sz="3200" dirty="0"/>
          </a:p>
          <a:p>
            <a:pPr marL="457178" indent="-457178">
              <a:buFontTx/>
              <a:buChar char="-"/>
              <a:defRPr/>
            </a:pPr>
            <a:r>
              <a:rPr lang="en-US" sz="3200" dirty="0"/>
              <a:t>Misclassification error (0/1 misclassification error):</a:t>
            </a:r>
          </a:p>
          <a:p>
            <a:pPr marL="457178" indent="-457178">
              <a:buFontTx/>
              <a:buChar char="-"/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48895" y="2611912"/>
                <a:ext cx="10291011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95" y="2611912"/>
                <a:ext cx="10291011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4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6142" y="602736"/>
            <a:ext cx="107677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Question:</a:t>
            </a:r>
          </a:p>
          <a:p>
            <a:endParaRPr lang="en-US" sz="2400" dirty="0"/>
          </a:p>
          <a:p>
            <a:r>
              <a:rPr lang="en-US" sz="2400" dirty="0"/>
              <a:t>Suppose an implementation of linear regression (without regularization) is badly overfitting the training set. In this case,  we would expect </a:t>
            </a:r>
          </a:p>
          <a:p>
            <a:endParaRPr lang="en-US" sz="2400" dirty="0"/>
          </a:p>
          <a:p>
            <a:pPr marL="342891" indent="-342891">
              <a:buAutoNum type="alphaUcParenR"/>
            </a:pPr>
            <a:r>
              <a:rPr lang="en-US" sz="2400" dirty="0"/>
              <a:t>The training error to be low and the test error to be high</a:t>
            </a:r>
          </a:p>
          <a:p>
            <a:pPr marL="342891" indent="-342891">
              <a:buAutoNum type="alphaUcParenR"/>
            </a:pPr>
            <a:endParaRPr lang="en-US" sz="2400" dirty="0"/>
          </a:p>
          <a:p>
            <a:pPr marL="342891" indent="-342891">
              <a:buAutoNum type="alphaUcParenR"/>
            </a:pPr>
            <a:r>
              <a:rPr lang="en-US" sz="2400" dirty="0"/>
              <a:t>The training error to be low and the test error to be low</a:t>
            </a:r>
          </a:p>
          <a:p>
            <a:pPr marL="342891" indent="-342891">
              <a:buAutoNum type="alphaUcParenR"/>
            </a:pPr>
            <a:endParaRPr lang="en-US" sz="2400" dirty="0"/>
          </a:p>
          <a:p>
            <a:pPr marL="342891" indent="-342891">
              <a:buAutoNum type="alphaUcParenR"/>
            </a:pPr>
            <a:r>
              <a:rPr lang="en-US" sz="2400" dirty="0"/>
              <a:t>The training error to be high and the test error to be low</a:t>
            </a:r>
          </a:p>
          <a:p>
            <a:pPr marL="342891" indent="-342891">
              <a:buAutoNum type="alphaUcParenR"/>
            </a:pPr>
            <a:endParaRPr lang="en-US" sz="2400" dirty="0"/>
          </a:p>
          <a:p>
            <a:pPr marL="342891" indent="-342891">
              <a:buFontTx/>
              <a:buAutoNum type="alphaUcParenR"/>
            </a:pPr>
            <a:r>
              <a:rPr lang="en-US" sz="2400" dirty="0"/>
              <a:t>The training error to be high and the test error to be high</a:t>
            </a:r>
          </a:p>
          <a:p>
            <a:pPr marL="342891" indent="-342891">
              <a:buAutoNum type="alphaU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5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6142" y="602736"/>
            <a:ext cx="107677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Question:</a:t>
            </a:r>
          </a:p>
          <a:p>
            <a:endParaRPr lang="en-US" sz="2400" dirty="0"/>
          </a:p>
          <a:p>
            <a:r>
              <a:rPr lang="en-US" sz="2400" dirty="0"/>
              <a:t>Suppose an implementation of linear regression (without regularization) is badly overfitting the training set. In this case,  we would expect </a:t>
            </a:r>
          </a:p>
          <a:p>
            <a:endParaRPr lang="en-US" sz="2400" dirty="0"/>
          </a:p>
          <a:p>
            <a:pPr marL="342891" indent="-342891">
              <a:buAutoNum type="alphaUcParenR"/>
            </a:pPr>
            <a:r>
              <a:rPr lang="en-US" sz="2400" b="1" dirty="0"/>
              <a:t>The training error to be low and the test error to be high</a:t>
            </a:r>
          </a:p>
          <a:p>
            <a:pPr marL="342891" indent="-342891">
              <a:buAutoNum type="alphaUcParenR"/>
            </a:pPr>
            <a:endParaRPr lang="en-US" sz="2400" dirty="0"/>
          </a:p>
          <a:p>
            <a:pPr marL="342891" indent="-342891">
              <a:buAutoNum type="alphaUcParenR"/>
            </a:pPr>
            <a:r>
              <a:rPr lang="en-US" sz="2400" dirty="0"/>
              <a:t>The training error to be low and the test error to be low</a:t>
            </a:r>
          </a:p>
          <a:p>
            <a:pPr marL="342891" indent="-342891">
              <a:buAutoNum type="alphaUcParenR"/>
            </a:pPr>
            <a:endParaRPr lang="en-US" sz="2400" dirty="0"/>
          </a:p>
          <a:p>
            <a:pPr marL="342891" indent="-342891">
              <a:buAutoNum type="alphaUcParenR"/>
            </a:pPr>
            <a:r>
              <a:rPr lang="en-US" sz="2400" dirty="0"/>
              <a:t>The training error to be high and the test error to be low</a:t>
            </a:r>
          </a:p>
          <a:p>
            <a:pPr marL="342891" indent="-342891">
              <a:buAutoNum type="alphaUcParenR"/>
            </a:pPr>
            <a:endParaRPr lang="en-US" sz="2400" dirty="0"/>
          </a:p>
          <a:p>
            <a:pPr marL="342891" indent="-342891">
              <a:buFontTx/>
              <a:buAutoNum type="alphaUcParenR"/>
            </a:pPr>
            <a:r>
              <a:rPr lang="en-US" sz="2400" dirty="0"/>
              <a:t>The training error to be high and the test error to be high</a:t>
            </a:r>
          </a:p>
          <a:p>
            <a:pPr marL="342891" indent="-342891">
              <a:buAutoNum type="alphaU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2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</a:t>
            </a:r>
            <a:r>
              <a:rPr lang="en-US" u="sng" dirty="0" smtClean="0"/>
              <a:t>valuating </a:t>
            </a:r>
            <a:r>
              <a:rPr lang="en-US" u="sng" dirty="0"/>
              <a:t>estimator </a:t>
            </a:r>
            <a:r>
              <a:rPr lang="en-US" u="sng" dirty="0" smtClean="0"/>
              <a:t>performance</a:t>
            </a:r>
            <a:endParaRPr lang="en-US" u="sng" dirty="0"/>
          </a:p>
        </p:txBody>
      </p:sp>
      <p:pic>
        <p:nvPicPr>
          <p:cNvPr id="3076" name="Picture 4" descr="Grid Search Workflo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39" y="1924723"/>
            <a:ext cx="6193122" cy="41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59562" y="6311900"/>
            <a:ext cx="593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https://scikit-learn.org/stable/modules/cross_validation.html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selection</a:t>
            </a:r>
            <a:b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raining/validation/test 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="1" dirty="0" smtClean="0"/>
              <a:t> </a:t>
            </a:r>
            <a:r>
              <a:rPr lang="en-US" b="1" dirty="0"/>
              <a:t>training dataset </a:t>
            </a:r>
            <a:r>
              <a:rPr lang="en-US" dirty="0"/>
              <a:t>is a dataset of examples used for learning which machine learning algorithm “learns,” relationships between the features and the target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validation dataset </a:t>
            </a:r>
            <a:r>
              <a:rPr lang="en-US" dirty="0"/>
              <a:t>is a dataset of examples used to tune the </a:t>
            </a:r>
            <a:r>
              <a:rPr lang="en-US" dirty="0" err="1"/>
              <a:t>hyperparameters</a:t>
            </a:r>
            <a:r>
              <a:rPr lang="en-US" dirty="0"/>
              <a:t> (i.e. the architecture) of a classifier. It is sometimes also called the development set or the "dev set</a:t>
            </a:r>
            <a:r>
              <a:rPr lang="en-US" dirty="0" smtClean="0"/>
              <a:t>".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dataset can be repeatedly split into a training dataset and a validation dataset: this is known as </a:t>
            </a:r>
            <a:r>
              <a:rPr lang="en-US" b="1" dirty="0"/>
              <a:t>cross-validation</a:t>
            </a:r>
            <a:r>
              <a:rPr lang="en-US" dirty="0"/>
              <a:t>. Cross-validation doesn't work in situations where you can't shuffle your data, most notably in time-series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test dataset </a:t>
            </a:r>
            <a:r>
              <a:rPr lang="en-US" dirty="0"/>
              <a:t>is a dataset that is independent of the training dataset, but that follows the same probability distribution as the training dataset. </a:t>
            </a:r>
            <a:r>
              <a:rPr lang="en-US" dirty="0" smtClean="0"/>
              <a:t>Part </a:t>
            </a:r>
            <a:r>
              <a:rPr lang="en-US" dirty="0"/>
              <a:t>of the original dataset can be set aside and used as a test set: this is known as the </a:t>
            </a:r>
            <a:r>
              <a:rPr lang="en-US" b="1" dirty="0"/>
              <a:t>holdout </a:t>
            </a:r>
            <a:r>
              <a:rPr lang="en-US" dirty="0"/>
              <a:t>method.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071051" y="6311900"/>
            <a:ext cx="144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wikipedia.org</a:t>
            </a:r>
          </a:p>
        </p:txBody>
      </p:sp>
    </p:spTree>
    <p:extLst>
      <p:ext uri="{BB962C8B-B14F-4D97-AF65-F5344CB8AC3E}">
        <p14:creationId xmlns:p14="http://schemas.microsoft.com/office/powerpoint/2010/main" val="3700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$&#10;x_1^2, x_2^2, x_1x_2,$etc.)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1153</Words>
  <Application>Microsoft Office PowerPoint</Application>
  <PresentationFormat>Widescreen</PresentationFormat>
  <Paragraphs>316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Helvetica</vt:lpstr>
      <vt:lpstr>SFMono-Regular</vt:lpstr>
      <vt:lpstr>Symbol</vt:lpstr>
      <vt:lpstr>Times New Roman</vt:lpstr>
      <vt:lpstr>Office Theme</vt:lpstr>
      <vt:lpstr>Document</vt:lpstr>
      <vt:lpstr>Документ</vt:lpstr>
      <vt:lpstr>Variance vs Bias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Evaluating estimator performance</vt:lpstr>
      <vt:lpstr>Model selection Training/validation/test sets</vt:lpstr>
      <vt:lpstr>k-fold cross-validation (CV)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Bias/Variance</vt:lpstr>
      <vt:lpstr>PowerPoint Presentation</vt:lpstr>
      <vt:lpstr>PowerPoint Presentation</vt:lpstr>
      <vt:lpstr>PowerPoint Presentation</vt:lpstr>
      <vt:lpstr>Linear regression with regularization bias/variance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material: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rustamov</dc:creator>
  <cp:lastModifiedBy>Admin</cp:lastModifiedBy>
  <cp:revision>41</cp:revision>
  <dcterms:created xsi:type="dcterms:W3CDTF">2020-02-05T07:01:34Z</dcterms:created>
  <dcterms:modified xsi:type="dcterms:W3CDTF">2020-02-10T04:31:37Z</dcterms:modified>
</cp:coreProperties>
</file>