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70" r:id="rId14"/>
    <p:sldId id="291" r:id="rId15"/>
    <p:sldId id="272" r:id="rId16"/>
    <p:sldId id="273" r:id="rId17"/>
    <p:sldId id="274" r:id="rId18"/>
    <p:sldId id="275" r:id="rId19"/>
    <p:sldId id="276" r:id="rId20"/>
    <p:sldId id="292" r:id="rId21"/>
    <p:sldId id="277" r:id="rId22"/>
    <p:sldId id="279" r:id="rId23"/>
    <p:sldId id="281" r:id="rId24"/>
    <p:sldId id="282" r:id="rId25"/>
    <p:sldId id="284" r:id="rId26"/>
    <p:sldId id="290" r:id="rId27"/>
    <p:sldId id="293" r:id="rId28"/>
    <p:sldId id="294"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15C73B9-6DB8-4B13-96F0-72AE7F4903E8}"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676B7-3618-4747-B1B6-8EE392C70CCD}" type="slidenum">
              <a:rPr lang="en-US" smtClean="0"/>
              <a:t>‹#›</a:t>
            </a:fld>
            <a:endParaRPr lang="en-US"/>
          </a:p>
        </p:txBody>
      </p:sp>
    </p:spTree>
    <p:extLst>
      <p:ext uri="{BB962C8B-B14F-4D97-AF65-F5344CB8AC3E}">
        <p14:creationId xmlns:p14="http://schemas.microsoft.com/office/powerpoint/2010/main" val="4176977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5C73B9-6DB8-4B13-96F0-72AE7F4903E8}"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676B7-3618-4747-B1B6-8EE392C70CCD}" type="slidenum">
              <a:rPr lang="en-US" smtClean="0"/>
              <a:t>‹#›</a:t>
            </a:fld>
            <a:endParaRPr lang="en-US"/>
          </a:p>
        </p:txBody>
      </p:sp>
    </p:spTree>
    <p:extLst>
      <p:ext uri="{BB962C8B-B14F-4D97-AF65-F5344CB8AC3E}">
        <p14:creationId xmlns:p14="http://schemas.microsoft.com/office/powerpoint/2010/main" val="3264266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5C73B9-6DB8-4B13-96F0-72AE7F4903E8}"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676B7-3618-4747-B1B6-8EE392C70CCD}" type="slidenum">
              <a:rPr lang="en-US" smtClean="0"/>
              <a:t>‹#›</a:t>
            </a:fld>
            <a:endParaRPr lang="en-US"/>
          </a:p>
        </p:txBody>
      </p:sp>
    </p:spTree>
    <p:extLst>
      <p:ext uri="{BB962C8B-B14F-4D97-AF65-F5344CB8AC3E}">
        <p14:creationId xmlns:p14="http://schemas.microsoft.com/office/powerpoint/2010/main" val="4234310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5C73B9-6DB8-4B13-96F0-72AE7F4903E8}"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676B7-3618-4747-B1B6-8EE392C70CCD}" type="slidenum">
              <a:rPr lang="en-US" smtClean="0"/>
              <a:t>‹#›</a:t>
            </a:fld>
            <a:endParaRPr lang="en-US"/>
          </a:p>
        </p:txBody>
      </p:sp>
    </p:spTree>
    <p:extLst>
      <p:ext uri="{BB962C8B-B14F-4D97-AF65-F5344CB8AC3E}">
        <p14:creationId xmlns:p14="http://schemas.microsoft.com/office/powerpoint/2010/main" val="1223215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5C73B9-6DB8-4B13-96F0-72AE7F4903E8}"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676B7-3618-4747-B1B6-8EE392C70CCD}" type="slidenum">
              <a:rPr lang="en-US" smtClean="0"/>
              <a:t>‹#›</a:t>
            </a:fld>
            <a:endParaRPr lang="en-US"/>
          </a:p>
        </p:txBody>
      </p:sp>
    </p:spTree>
    <p:extLst>
      <p:ext uri="{BB962C8B-B14F-4D97-AF65-F5344CB8AC3E}">
        <p14:creationId xmlns:p14="http://schemas.microsoft.com/office/powerpoint/2010/main" val="1172292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5C73B9-6DB8-4B13-96F0-72AE7F4903E8}"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676B7-3618-4747-B1B6-8EE392C70CCD}" type="slidenum">
              <a:rPr lang="en-US" smtClean="0"/>
              <a:t>‹#›</a:t>
            </a:fld>
            <a:endParaRPr lang="en-US"/>
          </a:p>
        </p:txBody>
      </p:sp>
    </p:spTree>
    <p:extLst>
      <p:ext uri="{BB962C8B-B14F-4D97-AF65-F5344CB8AC3E}">
        <p14:creationId xmlns:p14="http://schemas.microsoft.com/office/powerpoint/2010/main" val="393342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5C73B9-6DB8-4B13-96F0-72AE7F4903E8}" type="datetimeFigureOut">
              <a:rPr lang="en-US" smtClean="0"/>
              <a:t>2/26/2020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5676B7-3618-4747-B1B6-8EE392C70CCD}" type="slidenum">
              <a:rPr lang="en-US" smtClean="0"/>
              <a:t>‹#›</a:t>
            </a:fld>
            <a:endParaRPr lang="en-US"/>
          </a:p>
        </p:txBody>
      </p:sp>
    </p:spTree>
    <p:extLst>
      <p:ext uri="{BB962C8B-B14F-4D97-AF65-F5344CB8AC3E}">
        <p14:creationId xmlns:p14="http://schemas.microsoft.com/office/powerpoint/2010/main" val="184061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5C73B9-6DB8-4B13-96F0-72AE7F4903E8}" type="datetimeFigureOut">
              <a:rPr lang="en-US" smtClean="0"/>
              <a:t>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5676B7-3618-4747-B1B6-8EE392C70CCD}" type="slidenum">
              <a:rPr lang="en-US" smtClean="0"/>
              <a:t>‹#›</a:t>
            </a:fld>
            <a:endParaRPr lang="en-US"/>
          </a:p>
        </p:txBody>
      </p:sp>
    </p:spTree>
    <p:extLst>
      <p:ext uri="{BB962C8B-B14F-4D97-AF65-F5344CB8AC3E}">
        <p14:creationId xmlns:p14="http://schemas.microsoft.com/office/powerpoint/2010/main" val="9354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C73B9-6DB8-4B13-96F0-72AE7F4903E8}" type="datetimeFigureOut">
              <a:rPr lang="en-US" smtClean="0"/>
              <a:t>2/26/2020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5676B7-3618-4747-B1B6-8EE392C70CCD}" type="slidenum">
              <a:rPr lang="en-US" smtClean="0"/>
              <a:t>‹#›</a:t>
            </a:fld>
            <a:endParaRPr lang="en-US"/>
          </a:p>
        </p:txBody>
      </p:sp>
    </p:spTree>
    <p:extLst>
      <p:ext uri="{BB962C8B-B14F-4D97-AF65-F5344CB8AC3E}">
        <p14:creationId xmlns:p14="http://schemas.microsoft.com/office/powerpoint/2010/main" val="120627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5C73B9-6DB8-4B13-96F0-72AE7F4903E8}"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676B7-3618-4747-B1B6-8EE392C70CCD}" type="slidenum">
              <a:rPr lang="en-US" smtClean="0"/>
              <a:t>‹#›</a:t>
            </a:fld>
            <a:endParaRPr lang="en-US"/>
          </a:p>
        </p:txBody>
      </p:sp>
    </p:spTree>
    <p:extLst>
      <p:ext uri="{BB962C8B-B14F-4D97-AF65-F5344CB8AC3E}">
        <p14:creationId xmlns:p14="http://schemas.microsoft.com/office/powerpoint/2010/main" val="157790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5C73B9-6DB8-4B13-96F0-72AE7F4903E8}"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676B7-3618-4747-B1B6-8EE392C70CCD}" type="slidenum">
              <a:rPr lang="en-US" smtClean="0"/>
              <a:t>‹#›</a:t>
            </a:fld>
            <a:endParaRPr lang="en-US"/>
          </a:p>
        </p:txBody>
      </p:sp>
    </p:spTree>
    <p:extLst>
      <p:ext uri="{BB962C8B-B14F-4D97-AF65-F5344CB8AC3E}">
        <p14:creationId xmlns:p14="http://schemas.microsoft.com/office/powerpoint/2010/main" val="1010426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C73B9-6DB8-4B13-96F0-72AE7F4903E8}" type="datetimeFigureOut">
              <a:rPr lang="en-US" smtClean="0"/>
              <a:t>2/26/2020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5676B7-3618-4747-B1B6-8EE392C70CCD}" type="slidenum">
              <a:rPr lang="en-US" smtClean="0"/>
              <a:t>‹#›</a:t>
            </a:fld>
            <a:endParaRPr lang="en-US"/>
          </a:p>
        </p:txBody>
      </p:sp>
    </p:spTree>
    <p:extLst>
      <p:ext uri="{BB962C8B-B14F-4D97-AF65-F5344CB8AC3E}">
        <p14:creationId xmlns:p14="http://schemas.microsoft.com/office/powerpoint/2010/main" val="4154799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6.emf"/><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hyperlink" Target="http://jermmy.xyz/images/2017-12-23/support_vector_machines_succinctly.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54087"/>
          </a:xfrm>
        </p:spPr>
        <p:txBody>
          <a:bodyPr/>
          <a:lstStyle/>
          <a:p>
            <a:r>
              <a:rPr lang="en-US" u="sng" dirty="0"/>
              <a:t>Support Vector Machines</a:t>
            </a:r>
          </a:p>
        </p:txBody>
      </p:sp>
      <p:sp>
        <p:nvSpPr>
          <p:cNvPr id="3" name="Subtitle 2"/>
          <p:cNvSpPr>
            <a:spLocks noGrp="1"/>
          </p:cNvSpPr>
          <p:nvPr>
            <p:ph type="subTitle" idx="1"/>
          </p:nvPr>
        </p:nvSpPr>
        <p:spPr>
          <a:xfrm>
            <a:off x="2978727" y="2155623"/>
            <a:ext cx="9144000" cy="587577"/>
          </a:xfrm>
        </p:spPr>
        <p:txBody>
          <a:bodyPr>
            <a:normAutofit/>
          </a:bodyPr>
          <a:lstStyle/>
          <a:p>
            <a:r>
              <a:rPr lang="en-US" sz="3200" u="sng" dirty="0"/>
              <a:t>f</a:t>
            </a:r>
            <a:r>
              <a:rPr lang="en-US" sz="3200" u="sng" dirty="0" smtClean="0"/>
              <a:t>or linearly </a:t>
            </a:r>
            <a:r>
              <a:rPr lang="en-US" sz="3200" u="sng" dirty="0"/>
              <a:t>separable data </a:t>
            </a:r>
            <a:endParaRPr lang="en-US" sz="3200" u="sng" dirty="0"/>
          </a:p>
        </p:txBody>
      </p:sp>
      <p:sp>
        <p:nvSpPr>
          <p:cNvPr id="4" name="Rectangle 3"/>
          <p:cNvSpPr/>
          <p:nvPr/>
        </p:nvSpPr>
        <p:spPr>
          <a:xfrm>
            <a:off x="8893610" y="5749839"/>
            <a:ext cx="2009717" cy="369332"/>
          </a:xfrm>
          <a:prstGeom prst="rect">
            <a:avLst/>
          </a:prstGeom>
        </p:spPr>
        <p:txBody>
          <a:bodyPr wrap="none">
            <a:spAutoFit/>
          </a:bodyPr>
          <a:lstStyle/>
          <a:p>
            <a:r>
              <a:rPr lang="en-US" u="sng" dirty="0" smtClean="0"/>
              <a:t>Dr. Samir </a:t>
            </a:r>
            <a:r>
              <a:rPr lang="en-US" u="sng" dirty="0" err="1" smtClean="0"/>
              <a:t>Rustamov</a:t>
            </a:r>
            <a:endParaRPr lang="en-US" dirty="0"/>
          </a:p>
        </p:txBody>
      </p:sp>
    </p:spTree>
    <p:extLst>
      <p:ext uri="{BB962C8B-B14F-4D97-AF65-F5344CB8AC3E}">
        <p14:creationId xmlns:p14="http://schemas.microsoft.com/office/powerpoint/2010/main" val="2366879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Understanding the update rule</a:t>
            </a:r>
            <a:endParaRPr lang="en-US" u="sng" dirty="0"/>
          </a:p>
        </p:txBody>
      </p:sp>
      <p:pic>
        <p:nvPicPr>
          <p:cNvPr id="5" name="Picture 4"/>
          <p:cNvPicPr>
            <a:picLocks noChangeAspect="1"/>
          </p:cNvPicPr>
          <p:nvPr/>
        </p:nvPicPr>
        <p:blipFill>
          <a:blip r:embed="rId2"/>
          <a:stretch>
            <a:fillRect/>
          </a:stretch>
        </p:blipFill>
        <p:spPr>
          <a:xfrm>
            <a:off x="553021" y="3073334"/>
            <a:ext cx="2583793" cy="2951979"/>
          </a:xfrm>
          <a:prstGeom prst="rect">
            <a:avLst/>
          </a:prstGeom>
        </p:spPr>
      </p:pic>
      <p:pic>
        <p:nvPicPr>
          <p:cNvPr id="6" name="Picture 5"/>
          <p:cNvPicPr>
            <a:picLocks noChangeAspect="1"/>
          </p:cNvPicPr>
          <p:nvPr/>
        </p:nvPicPr>
        <p:blipFill>
          <a:blip r:embed="rId3"/>
          <a:stretch>
            <a:fillRect/>
          </a:stretch>
        </p:blipFill>
        <p:spPr>
          <a:xfrm>
            <a:off x="4036948" y="2899039"/>
            <a:ext cx="3050088" cy="3427595"/>
          </a:xfrm>
          <a:prstGeom prst="rect">
            <a:avLst/>
          </a:prstGeom>
        </p:spPr>
      </p:pic>
      <p:pic>
        <p:nvPicPr>
          <p:cNvPr id="7" name="Picture 6"/>
          <p:cNvPicPr>
            <a:picLocks noChangeAspect="1"/>
          </p:cNvPicPr>
          <p:nvPr/>
        </p:nvPicPr>
        <p:blipFill>
          <a:blip r:embed="rId4"/>
          <a:stretch>
            <a:fillRect/>
          </a:stretch>
        </p:blipFill>
        <p:spPr>
          <a:xfrm>
            <a:off x="7671286" y="2881429"/>
            <a:ext cx="3274679" cy="3335788"/>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307893" y="1573476"/>
                <a:ext cx="11238013" cy="923330"/>
              </a:xfrm>
              <a:prstGeom prst="rect">
                <a:avLst/>
              </a:prstGeom>
            </p:spPr>
            <p:txBody>
              <a:bodyPr wrap="none">
                <a:spAutoFit/>
              </a:bodyPr>
              <a:lstStyle/>
              <a:p>
                <a:r>
                  <a:rPr lang="en-US" dirty="0" smtClean="0">
                    <a:solidFill>
                      <a:srgbClr val="000000"/>
                    </a:solidFill>
                    <a:latin typeface="Arial" panose="020B0604020202020204" pitchFamily="34" charset="0"/>
                  </a:rPr>
                  <a:t>We can use these </a:t>
                </a:r>
                <a:r>
                  <a:rPr lang="en-US" dirty="0">
                    <a:solidFill>
                      <a:srgbClr val="000000"/>
                    </a:solidFill>
                    <a:latin typeface="Arial" panose="020B0604020202020204" pitchFamily="34" charset="0"/>
                  </a:rPr>
                  <a:t>t</a:t>
                </a:r>
                <a:r>
                  <a:rPr lang="en-US" dirty="0" smtClean="0">
                    <a:solidFill>
                      <a:srgbClr val="000000"/>
                    </a:solidFill>
                    <a:latin typeface="Arial" panose="020B0604020202020204" pitchFamily="34" charset="0"/>
                  </a:rPr>
                  <a:t>wo observations to adjust the angle:</a:t>
                </a:r>
              </a:p>
              <a:p>
                <a:pPr marL="285750" indent="-285750">
                  <a:buFont typeface="Arial" panose="020B0604020202020204" pitchFamily="34" charset="0"/>
                  <a:buChar char="•"/>
                </a:pPr>
                <a:r>
                  <a:rPr lang="en-US" dirty="0" smtClean="0">
                    <a:solidFill>
                      <a:srgbClr val="000000"/>
                    </a:solidFill>
                    <a:latin typeface="Arial" panose="020B0604020202020204" pitchFamily="34" charset="0"/>
                  </a:rPr>
                  <a:t>If the predicted label is 1, the angle is smaller than </a:t>
                </a:r>
                <a14:m>
                  <m:oMath xmlns:m="http://schemas.openxmlformats.org/officeDocument/2006/math">
                    <m:r>
                      <a:rPr lang="en-US" i="1">
                        <a:latin typeface="Cambria Math" panose="02040503050406030204" pitchFamily="18" charset="0"/>
                        <a:ea typeface="Cambria Math" panose="02040503050406030204" pitchFamily="18" charset="0"/>
                      </a:rPr>
                      <m:t>90°</m:t>
                    </m:r>
                  </m:oMath>
                </a14:m>
                <a:r>
                  <a:rPr lang="en-US" dirty="0" smtClean="0">
                    <a:solidFill>
                      <a:srgbClr val="000000"/>
                    </a:solidFill>
                    <a:latin typeface="Arial" panose="020B0604020202020204" pitchFamily="34" charset="0"/>
                  </a:rPr>
                  <a:t>. We want to increase the angle, so we set w:=w-x.</a:t>
                </a:r>
              </a:p>
              <a:p>
                <a:pPr marL="285750" indent="-285750">
                  <a:buFont typeface="Arial" panose="020B0604020202020204" pitchFamily="34" charset="0"/>
                  <a:buChar char="•"/>
                </a:pPr>
                <a:r>
                  <a:rPr lang="en-US" dirty="0" smtClean="0">
                    <a:solidFill>
                      <a:srgbClr val="000000"/>
                    </a:solidFill>
                    <a:latin typeface="Arial" panose="020B0604020202020204" pitchFamily="34" charset="0"/>
                  </a:rPr>
                  <a:t>If the predicted label is -1, the angle is bigger than </a:t>
                </a:r>
                <a14:m>
                  <m:oMath xmlns:m="http://schemas.openxmlformats.org/officeDocument/2006/math">
                    <m:r>
                      <a:rPr lang="en-US" i="1">
                        <a:latin typeface="Cambria Math" panose="02040503050406030204" pitchFamily="18" charset="0"/>
                        <a:ea typeface="Cambria Math" panose="02040503050406030204" pitchFamily="18" charset="0"/>
                      </a:rPr>
                      <m:t>90°</m:t>
                    </m:r>
                  </m:oMath>
                </a14:m>
                <a:r>
                  <a:rPr lang="en-US" dirty="0" smtClean="0">
                    <a:solidFill>
                      <a:srgbClr val="000000"/>
                    </a:solidFill>
                    <a:latin typeface="Arial" panose="020B0604020202020204" pitchFamily="34" charset="0"/>
                  </a:rPr>
                  <a:t>. We want to decrease the angle, so we set w:=w+x</a:t>
                </a:r>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307893" y="1573476"/>
                <a:ext cx="11238013" cy="923330"/>
              </a:xfrm>
              <a:prstGeom prst="rect">
                <a:avLst/>
              </a:prstGeom>
              <a:blipFill>
                <a:blip r:embed="rId5"/>
                <a:stretch>
                  <a:fillRect l="-488" t="-3289" b="-8553"/>
                </a:stretch>
              </a:blipFill>
            </p:spPr>
            <p:txBody>
              <a:bodyPr/>
              <a:lstStyle/>
              <a:p>
                <a:r>
                  <a:rPr lang="en-US">
                    <a:noFill/>
                  </a:rPr>
                  <a:t> </a:t>
                </a:r>
              </a:p>
            </p:txBody>
          </p:sp>
        </mc:Fallback>
      </mc:AlternateContent>
    </p:spTree>
    <p:extLst>
      <p:ext uri="{BB962C8B-B14F-4D97-AF65-F5344CB8AC3E}">
        <p14:creationId xmlns:p14="http://schemas.microsoft.com/office/powerpoint/2010/main" val="2924449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t>Convergence of the algorithm</a:t>
            </a:r>
            <a:endParaRPr lang="en-US" sz="3200" u="sng" dirty="0"/>
          </a:p>
        </p:txBody>
      </p:sp>
      <p:sp>
        <p:nvSpPr>
          <p:cNvPr id="3" name="Content Placeholder 2"/>
          <p:cNvSpPr>
            <a:spLocks noGrp="1"/>
          </p:cNvSpPr>
          <p:nvPr>
            <p:ph idx="1"/>
          </p:nvPr>
        </p:nvSpPr>
        <p:spPr>
          <a:xfrm>
            <a:off x="622070" y="1526367"/>
            <a:ext cx="10325791" cy="1060987"/>
          </a:xfrm>
        </p:spPr>
        <p:txBody>
          <a:bodyPr>
            <a:normAutofit fontScale="85000" lnSpcReduction="20000"/>
          </a:bodyPr>
          <a:lstStyle/>
          <a:p>
            <a:pPr marL="0" indent="0">
              <a:buNone/>
            </a:pPr>
            <a:r>
              <a:rPr lang="en-US" sz="2400" dirty="0" smtClean="0"/>
              <a:t>Sometimes </a:t>
            </a:r>
            <a:r>
              <a:rPr lang="en-US" sz="2400" dirty="0"/>
              <a:t>updating the value of w for a particular example changes the hyperplane in such a way that another example  x* previously correctly classified becomes misclassified. So, the hypothesis might become worse at classifying after being updated. </a:t>
            </a:r>
            <a:r>
              <a:rPr lang="en-US" sz="2400" dirty="0" smtClean="0"/>
              <a:t>This </a:t>
            </a:r>
            <a:r>
              <a:rPr lang="en-US" sz="2400" dirty="0"/>
              <a:t>is illustrated in Figure 18, which shows us the number of classified examples at each iteration step. </a:t>
            </a:r>
            <a:endParaRPr lang="en-US" sz="2400"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7232890" y="2813723"/>
            <a:ext cx="4396615" cy="3685608"/>
          </a:xfrm>
          <a:prstGeom prst="rect">
            <a:avLst/>
          </a:prstGeom>
        </p:spPr>
      </p:pic>
      <p:sp>
        <p:nvSpPr>
          <p:cNvPr id="5" name="Rectangle 4"/>
          <p:cNvSpPr/>
          <p:nvPr/>
        </p:nvSpPr>
        <p:spPr>
          <a:xfrm>
            <a:off x="692727" y="2893494"/>
            <a:ext cx="6386946" cy="1477328"/>
          </a:xfrm>
          <a:prstGeom prst="rect">
            <a:avLst/>
          </a:prstGeom>
        </p:spPr>
        <p:txBody>
          <a:bodyPr wrap="square">
            <a:spAutoFit/>
          </a:bodyPr>
          <a:lstStyle/>
          <a:p>
            <a:r>
              <a:rPr lang="en-US" dirty="0"/>
              <a:t>One way to avoid this problem is to keep a record of the value of before making the update and use the updated only if it reduces the number of misclassified examples. This modification of the PLA is known as the </a:t>
            </a:r>
            <a:r>
              <a:rPr lang="en-US" b="1" dirty="0"/>
              <a:t>Pocket algorithm </a:t>
            </a:r>
            <a:r>
              <a:rPr lang="en-US" dirty="0"/>
              <a:t>(because we keep in our pocket).</a:t>
            </a:r>
          </a:p>
        </p:txBody>
      </p:sp>
      <p:sp>
        <p:nvSpPr>
          <p:cNvPr id="6" name="Rectangle 5"/>
          <p:cNvSpPr/>
          <p:nvPr/>
        </p:nvSpPr>
        <p:spPr>
          <a:xfrm>
            <a:off x="838200" y="4676962"/>
            <a:ext cx="6096000" cy="1477328"/>
          </a:xfrm>
          <a:prstGeom prst="rect">
            <a:avLst/>
          </a:prstGeom>
        </p:spPr>
        <p:txBody>
          <a:bodyPr>
            <a:spAutoFit/>
          </a:bodyPr>
          <a:lstStyle/>
          <a:p>
            <a:r>
              <a:rPr lang="en-US" dirty="0"/>
              <a:t>Perceptron convergence theorem </a:t>
            </a:r>
            <a:r>
              <a:rPr lang="en-US" i="1" dirty="0"/>
              <a:t>guarantees </a:t>
            </a:r>
            <a:r>
              <a:rPr lang="en-US" dirty="0"/>
              <a:t>that if the two sets P and N (of positive and negative examples respectively) </a:t>
            </a:r>
            <a:r>
              <a:rPr lang="en-US" b="1" dirty="0"/>
              <a:t>are linearly separable</a:t>
            </a:r>
            <a:r>
              <a:rPr lang="en-US" dirty="0"/>
              <a:t>, the vector w is updated only a finite number of times, which was first proved by </a:t>
            </a:r>
            <a:r>
              <a:rPr lang="en-US" dirty="0" err="1"/>
              <a:t>Novikoff</a:t>
            </a:r>
            <a:r>
              <a:rPr lang="en-US" dirty="0"/>
              <a:t> in 1963 (Rojas, 1996). </a:t>
            </a:r>
          </a:p>
        </p:txBody>
      </p:sp>
    </p:spTree>
    <p:extLst>
      <p:ext uri="{BB962C8B-B14F-4D97-AF65-F5344CB8AC3E}">
        <p14:creationId xmlns:p14="http://schemas.microsoft.com/office/powerpoint/2010/main" val="3961394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Understanding the limitations of the PLA </a:t>
            </a:r>
            <a:endParaRPr lang="en-US" dirty="0"/>
          </a:p>
        </p:txBody>
      </p:sp>
      <p:sp>
        <p:nvSpPr>
          <p:cNvPr id="3" name="Content Placeholder 2"/>
          <p:cNvSpPr>
            <a:spLocks noGrp="1"/>
          </p:cNvSpPr>
          <p:nvPr>
            <p:ph idx="1"/>
          </p:nvPr>
        </p:nvSpPr>
        <p:spPr>
          <a:xfrm>
            <a:off x="780011" y="1592868"/>
            <a:ext cx="10515600" cy="4351338"/>
          </a:xfrm>
        </p:spPr>
        <p:txBody>
          <a:bodyPr>
            <a:normAutofit/>
          </a:bodyPr>
          <a:lstStyle/>
          <a:p>
            <a:r>
              <a:rPr lang="en-US" sz="2200" dirty="0"/>
              <a:t>One thing to understand about the PLA algorithm is that because weights are randomly initialized and misclassified examples are randomly chosen, it is possible the algorithm will return a different hyperplane each time we run it. </a:t>
            </a:r>
          </a:p>
        </p:txBody>
      </p:sp>
      <p:pic>
        <p:nvPicPr>
          <p:cNvPr id="4" name="Picture 3"/>
          <p:cNvPicPr>
            <a:picLocks noChangeAspect="1"/>
          </p:cNvPicPr>
          <p:nvPr/>
        </p:nvPicPr>
        <p:blipFill>
          <a:blip r:embed="rId2"/>
          <a:stretch>
            <a:fillRect/>
          </a:stretch>
        </p:blipFill>
        <p:spPr>
          <a:xfrm>
            <a:off x="593368" y="3217940"/>
            <a:ext cx="5257800" cy="2726266"/>
          </a:xfrm>
          <a:prstGeom prst="rect">
            <a:avLst/>
          </a:prstGeom>
        </p:spPr>
      </p:pic>
      <p:pic>
        <p:nvPicPr>
          <p:cNvPr id="6" name="Picture 5"/>
          <p:cNvPicPr>
            <a:picLocks noChangeAspect="1"/>
          </p:cNvPicPr>
          <p:nvPr/>
        </p:nvPicPr>
        <p:blipFill>
          <a:blip r:embed="rId3"/>
          <a:stretch>
            <a:fillRect/>
          </a:stretch>
        </p:blipFill>
        <p:spPr>
          <a:xfrm>
            <a:off x="6037811" y="3217940"/>
            <a:ext cx="5386254" cy="3308376"/>
          </a:xfrm>
          <a:prstGeom prst="rect">
            <a:avLst/>
          </a:prstGeom>
        </p:spPr>
      </p:pic>
    </p:spTree>
    <p:extLst>
      <p:ext uri="{BB962C8B-B14F-4D97-AF65-F5344CB8AC3E}">
        <p14:creationId xmlns:p14="http://schemas.microsoft.com/office/powerpoint/2010/main" val="237031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3308" y="1163781"/>
            <a:ext cx="10515600" cy="5263275"/>
          </a:xfrm>
        </p:spPr>
        <p:txBody>
          <a:bodyPr>
            <a:normAutofit/>
          </a:bodyPr>
          <a:lstStyle/>
          <a:p>
            <a:r>
              <a:rPr lang="en-US" sz="2200" dirty="0"/>
              <a:t>When using the Perceptron with a linearly separable dataset, we have the guarantee of finding a hypothesis with zero in-sample error (training error), but we have no guarantee about how well it will </a:t>
            </a:r>
            <a:r>
              <a:rPr lang="en-US" sz="2200" b="1" dirty="0"/>
              <a:t>generalize </a:t>
            </a:r>
            <a:r>
              <a:rPr lang="en-US" sz="2200" dirty="0"/>
              <a:t>to unseen data (the test set) </a:t>
            </a:r>
            <a:endParaRPr lang="en-US" sz="2200" dirty="0" smtClean="0"/>
          </a:p>
          <a:p>
            <a:r>
              <a:rPr lang="en-US" sz="2200" dirty="0" smtClean="0"/>
              <a:t>If </a:t>
            </a:r>
            <a:r>
              <a:rPr lang="en-US" sz="2200" dirty="0"/>
              <a:t>an algorithm generalizes well, its out-of-sample error will be close to its in-sample </a:t>
            </a:r>
            <a:r>
              <a:rPr lang="en-US" sz="2200" dirty="0" smtClean="0"/>
              <a:t>error. </a:t>
            </a:r>
            <a:r>
              <a:rPr lang="en-US" sz="2200" dirty="0"/>
              <a:t>How can we choose a hyperplane that generalizes well? This is one of the goals of SVMs. </a:t>
            </a:r>
          </a:p>
        </p:txBody>
      </p:sp>
      <p:pic>
        <p:nvPicPr>
          <p:cNvPr id="4" name="Picture 3"/>
          <p:cNvPicPr>
            <a:picLocks noChangeAspect="1"/>
          </p:cNvPicPr>
          <p:nvPr/>
        </p:nvPicPr>
        <p:blipFill>
          <a:blip r:embed="rId2"/>
          <a:stretch>
            <a:fillRect/>
          </a:stretch>
        </p:blipFill>
        <p:spPr>
          <a:xfrm>
            <a:off x="838200" y="3200776"/>
            <a:ext cx="5557287" cy="2881555"/>
          </a:xfrm>
          <a:prstGeom prst="rect">
            <a:avLst/>
          </a:prstGeom>
        </p:spPr>
      </p:pic>
      <p:pic>
        <p:nvPicPr>
          <p:cNvPr id="5" name="Picture 4"/>
          <p:cNvPicPr>
            <a:picLocks noChangeAspect="1"/>
          </p:cNvPicPr>
          <p:nvPr/>
        </p:nvPicPr>
        <p:blipFill>
          <a:blip r:embed="rId3"/>
          <a:stretch>
            <a:fillRect/>
          </a:stretch>
        </p:blipFill>
        <p:spPr>
          <a:xfrm>
            <a:off x="6251108" y="3307244"/>
            <a:ext cx="5778976" cy="3408571"/>
          </a:xfrm>
          <a:prstGeom prst="rect">
            <a:avLst/>
          </a:prstGeom>
        </p:spPr>
      </p:pic>
      <p:sp>
        <p:nvSpPr>
          <p:cNvPr id="2" name="Rectangle 1"/>
          <p:cNvSpPr/>
          <p:nvPr/>
        </p:nvSpPr>
        <p:spPr>
          <a:xfrm>
            <a:off x="1148187" y="400224"/>
            <a:ext cx="2353786" cy="523220"/>
          </a:xfrm>
          <a:prstGeom prst="rect">
            <a:avLst/>
          </a:prstGeom>
        </p:spPr>
        <p:txBody>
          <a:bodyPr wrap="none">
            <a:spAutoFit/>
          </a:bodyPr>
          <a:lstStyle/>
          <a:p>
            <a:r>
              <a:rPr lang="en-US" sz="2800" b="1" dirty="0"/>
              <a:t>G</a:t>
            </a:r>
            <a:r>
              <a:rPr lang="en-US" sz="2800" b="1" dirty="0" smtClean="0"/>
              <a:t>eneralization</a:t>
            </a:r>
            <a:endParaRPr lang="en-US" sz="2800" dirty="0"/>
          </a:p>
        </p:txBody>
      </p:sp>
    </p:spTree>
    <p:extLst>
      <p:ext uri="{BB962C8B-B14F-4D97-AF65-F5344CB8AC3E}">
        <p14:creationId xmlns:p14="http://schemas.microsoft.com/office/powerpoint/2010/main" val="2769508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SVMs search for the optimal hyperplane</a:t>
            </a:r>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a:t>Perceptron has several advantages: </a:t>
            </a:r>
            <a:r>
              <a:rPr lang="en-US" dirty="0" smtClean="0"/>
              <a:t>It </a:t>
            </a:r>
            <a:r>
              <a:rPr lang="en-US" dirty="0"/>
              <a:t>is a simple model, the algorithm is very easy to implement, and we have a theoretical proof that it will find a hyperplane that separates the data. </a:t>
            </a:r>
            <a:endParaRPr lang="en-US" dirty="0" smtClean="0"/>
          </a:p>
          <a:p>
            <a:endParaRPr lang="en-US" dirty="0" smtClean="0"/>
          </a:p>
          <a:p>
            <a:r>
              <a:rPr lang="en-US" dirty="0" smtClean="0"/>
              <a:t>However</a:t>
            </a:r>
            <a:r>
              <a:rPr lang="en-US" dirty="0"/>
              <a:t>, its biggest weakness is that it will not find the same hyperplane every time. Why do we care? Because not all separating hyperplanes are equals. </a:t>
            </a:r>
            <a:endParaRPr lang="en-US" dirty="0" smtClean="0"/>
          </a:p>
          <a:p>
            <a:endParaRPr lang="en-US" dirty="0" smtClean="0"/>
          </a:p>
          <a:p>
            <a:r>
              <a:rPr lang="en-US" dirty="0" smtClean="0"/>
              <a:t>If </a:t>
            </a:r>
            <a:r>
              <a:rPr lang="en-US" dirty="0"/>
              <a:t>the Perceptron gives you a hyperplane that is very close to all the data points from one class, you have a right to believe that it will generalize poorly when given new data. </a:t>
            </a:r>
            <a:endParaRPr lang="en-US" dirty="0" smtClean="0"/>
          </a:p>
          <a:p>
            <a:endParaRPr lang="en-US" dirty="0" smtClean="0"/>
          </a:p>
          <a:p>
            <a:r>
              <a:rPr lang="en-US" dirty="0" smtClean="0"/>
              <a:t>SVMs </a:t>
            </a:r>
            <a:r>
              <a:rPr lang="en-US" dirty="0"/>
              <a:t>do not have this problem. </a:t>
            </a:r>
            <a:r>
              <a:rPr lang="en-US" dirty="0" smtClean="0"/>
              <a:t>Instead </a:t>
            </a:r>
            <a:r>
              <a:rPr lang="en-US" dirty="0"/>
              <a:t>of looking for a hyperplane, </a:t>
            </a:r>
            <a:r>
              <a:rPr lang="en-US" b="1" dirty="0"/>
              <a:t>SVMs tries to find the optimal </a:t>
            </a:r>
            <a:r>
              <a:rPr lang="en-US" b="1" dirty="0" smtClean="0"/>
              <a:t>hyperplane</a:t>
            </a:r>
            <a:r>
              <a:rPr lang="en-US" dirty="0" smtClean="0"/>
              <a:t> which </a:t>
            </a:r>
            <a:r>
              <a:rPr lang="en-US" dirty="0"/>
              <a:t>best separates the data.</a:t>
            </a:r>
          </a:p>
        </p:txBody>
      </p:sp>
    </p:spTree>
    <p:extLst>
      <p:ext uri="{BB962C8B-B14F-4D97-AF65-F5344CB8AC3E}">
        <p14:creationId xmlns:p14="http://schemas.microsoft.com/office/powerpoint/2010/main" val="1666874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t>How can we compare two hyperplanes? </a:t>
            </a:r>
            <a:endParaRPr lang="en-US" sz="3600" u="sn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7448" y="1549412"/>
                <a:ext cx="8961120" cy="4186370"/>
              </a:xfrm>
            </p:spPr>
            <p:txBody>
              <a:bodyPr>
                <a:normAutofit/>
              </a:bodyPr>
              <a:lstStyle/>
              <a:p>
                <a:r>
                  <a:rPr lang="en-US" sz="2000" b="1" dirty="0" smtClean="0"/>
                  <a:t>Using </a:t>
                </a:r>
                <a:r>
                  <a:rPr lang="en-US" sz="2000" b="1" dirty="0"/>
                  <a:t>the equation of the hyperplane </a:t>
                </a:r>
              </a:p>
              <a:p>
                <a:pPr lvl="1"/>
                <a:r>
                  <a:rPr lang="en-US" sz="2000" dirty="0"/>
                  <a:t>Given an example (</a:t>
                </a:r>
                <a:r>
                  <a:rPr lang="en-US" sz="2000" dirty="0" err="1"/>
                  <a:t>x,y</a:t>
                </a:r>
                <a:r>
                  <a:rPr lang="en-US" sz="2000" dirty="0"/>
                  <a:t>) and a </a:t>
                </a:r>
                <a:r>
                  <a:rPr lang="en-US" sz="2000" dirty="0" smtClean="0"/>
                  <a:t>hyperplane. For </a:t>
                </a:r>
                <a:r>
                  <a:rPr lang="en-US" sz="2000" dirty="0"/>
                  <a:t>a data point x and a hyperplane defined by a vector w and bias b , we will get </a:t>
                </a:r>
                <a:r>
                  <a:rPr lang="en-US" sz="2000" dirty="0" err="1"/>
                  <a:t>wx+b</a:t>
                </a:r>
                <a:r>
                  <a:rPr lang="en-US" sz="2000" dirty="0"/>
                  <a:t>=0 if is on the hyperplane. </a:t>
                </a:r>
              </a:p>
              <a:p>
                <a:pPr marL="457200" lvl="1" indent="0">
                  <a:buNone/>
                </a:pPr>
                <a:r>
                  <a:rPr lang="en-US" sz="1600" dirty="0" smtClean="0"/>
                  <a:t>Example: The line is define by w=(-0.4, -1) and b=9. When we use equation of the hyperplane:</a:t>
                </a:r>
              </a:p>
              <a:p>
                <a:pPr lvl="1"/>
                <a:r>
                  <a:rPr lang="en-US" sz="1600" dirty="0" smtClean="0"/>
                  <a:t>for point A(1,3), using vector a=(1,3) we get </a:t>
                </a:r>
                <a14:m>
                  <m:oMath xmlns:m="http://schemas.openxmlformats.org/officeDocument/2006/math">
                    <m:r>
                      <a:rPr lang="en-US" sz="1600" i="1">
                        <a:latin typeface="Cambria Math" panose="02040503050406030204" pitchFamily="18" charset="0"/>
                      </a:rPr>
                      <m:t>𝑤</m:t>
                    </m:r>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𝑎</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𝑏</m:t>
                    </m:r>
                    <m:r>
                      <a:rPr lang="en-US" sz="1600" b="0" i="1" smtClean="0">
                        <a:latin typeface="Cambria Math" panose="02040503050406030204" pitchFamily="18" charset="0"/>
                        <a:ea typeface="Cambria Math" panose="02040503050406030204" pitchFamily="18" charset="0"/>
                      </a:rPr>
                      <m:t>=5.6</m:t>
                    </m:r>
                  </m:oMath>
                </a14:m>
                <a:endParaRPr lang="en-US" sz="1600" b="0" dirty="0" smtClean="0">
                  <a:ea typeface="Cambria Math" panose="02040503050406030204" pitchFamily="18" charset="0"/>
                </a:endParaRPr>
              </a:p>
              <a:p>
                <a:pPr lvl="1"/>
                <a:r>
                  <a:rPr lang="en-US" sz="1600" dirty="0"/>
                  <a:t>f</a:t>
                </a:r>
                <a:r>
                  <a:rPr lang="en-US" sz="1600" dirty="0" smtClean="0"/>
                  <a:t>or point B(3,5), using vector d=(3,5) we get </a:t>
                </a:r>
                <a14:m>
                  <m:oMath xmlns:m="http://schemas.openxmlformats.org/officeDocument/2006/math">
                    <m:r>
                      <a:rPr lang="en-US" sz="1600" i="1">
                        <a:latin typeface="Cambria Math" panose="02040503050406030204" pitchFamily="18" charset="0"/>
                      </a:rPr>
                      <m:t>𝑤</m:t>
                    </m:r>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𝑑</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𝑏</m:t>
                    </m:r>
                  </m:oMath>
                </a14:m>
                <a:r>
                  <a:rPr lang="en-US" sz="1600" dirty="0" smtClean="0"/>
                  <a:t> = 2.8</a:t>
                </a:r>
              </a:p>
              <a:p>
                <a:pPr lvl="1"/>
                <a:r>
                  <a:rPr lang="en-US" sz="1600" dirty="0"/>
                  <a:t>f</a:t>
                </a:r>
                <a:r>
                  <a:rPr lang="en-US" sz="1600" dirty="0" smtClean="0"/>
                  <a:t>or point C(5,7), using vector c=(5,7) we get </a:t>
                </a:r>
                <a14:m>
                  <m:oMath xmlns:m="http://schemas.openxmlformats.org/officeDocument/2006/math">
                    <m:r>
                      <a:rPr lang="en-US" sz="1600" i="1">
                        <a:latin typeface="Cambria Math" panose="02040503050406030204" pitchFamily="18" charset="0"/>
                      </a:rPr>
                      <m:t>𝑤</m:t>
                    </m:r>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𝑐</m:t>
                    </m:r>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𝑏</m:t>
                    </m:r>
                    <m:r>
                      <a:rPr lang="en-US" sz="1600" b="0" i="1" smtClean="0">
                        <a:latin typeface="Cambria Math" panose="02040503050406030204" pitchFamily="18" charset="0"/>
                        <a:ea typeface="Cambria Math" panose="02040503050406030204" pitchFamily="18" charset="0"/>
                      </a:rPr>
                      <m:t>=0</m:t>
                    </m:r>
                  </m:oMath>
                </a14:m>
                <a:endParaRPr lang="en-US" sz="1600" b="0" dirty="0" smtClean="0">
                  <a:ea typeface="Cambria Math" panose="02040503050406030204" pitchFamily="18" charset="0"/>
                </a:endParaRPr>
              </a:p>
              <a:p>
                <a:pPr marL="457200" lvl="1" indent="0">
                  <a:buNone/>
                </a:pPr>
                <a:endParaRPr lang="en-US" sz="1600" dirty="0" smtClean="0">
                  <a:solidFill>
                    <a:srgbClr val="000000"/>
                  </a:solidFill>
                  <a:latin typeface="Arial" panose="020B0604020202020204" pitchFamily="34" charset="0"/>
                </a:endParaRPr>
              </a:p>
              <a:p>
                <a:pPr marL="457200" lvl="1" indent="0">
                  <a:buNone/>
                </a:pPr>
                <a:r>
                  <a:rPr lang="en-US" sz="1600" dirty="0" smtClean="0">
                    <a:solidFill>
                      <a:srgbClr val="000000"/>
                    </a:solidFill>
                    <a:latin typeface="Arial" panose="020B0604020202020204" pitchFamily="34" charset="0"/>
                  </a:rPr>
                  <a:t>If </a:t>
                </a:r>
                <a:r>
                  <a:rPr lang="en-US" sz="1600" dirty="0">
                    <a:solidFill>
                      <a:srgbClr val="000000"/>
                    </a:solidFill>
                    <a:latin typeface="Arial" panose="020B0604020202020204" pitchFamily="34" charset="0"/>
                  </a:rPr>
                  <a:t>we use a point far away from the hyperplane, we will get a bigger number than if we use a point closer to the hyperplane. </a:t>
                </a:r>
                <a:endParaRPr lang="en-US" sz="1600" dirty="0" smtClean="0">
                  <a:solidFill>
                    <a:srgbClr val="000000"/>
                  </a:solidFill>
                  <a:latin typeface="Arial" panose="020B0604020202020204" pitchFamily="34" charset="0"/>
                </a:endParaRPr>
              </a:p>
              <a:p>
                <a:pPr marL="457200" lvl="1" indent="0">
                  <a:buNone/>
                </a:pPr>
                <a:endParaRPr lang="en-US" sz="1600" dirty="0">
                  <a:solidFill>
                    <a:srgbClr val="000000"/>
                  </a:solidFill>
                  <a:latin typeface="Arial" panose="020B0604020202020204" pitchFamily="34" charset="0"/>
                </a:endParaRPr>
              </a:p>
              <a:p>
                <a:pPr lvl="1"/>
                <a:r>
                  <a:rPr lang="en-US" sz="1600" dirty="0"/>
                  <a:t>2.8 for A(3,5)</a:t>
                </a:r>
              </a:p>
              <a:p>
                <a:pPr lvl="1"/>
                <a:r>
                  <a:rPr lang="en-US" sz="1600" dirty="0"/>
                  <a:t>0 for point B(5,7)</a:t>
                </a:r>
              </a:p>
              <a:p>
                <a:pPr lvl="1"/>
                <a:r>
                  <a:rPr lang="en-US" sz="1600" dirty="0"/>
                  <a:t>-2.8 for point C(7,9</a:t>
                </a:r>
                <a:r>
                  <a:rPr lang="en-US" sz="1600" dirty="0" smtClean="0">
                    <a:solidFill>
                      <a:srgbClr val="000000"/>
                    </a:solidFill>
                    <a:latin typeface="Arial" panose="020B0604020202020204" pitchFamily="34" charset="0"/>
                  </a:rPr>
                  <a:t>)</a:t>
                </a:r>
                <a:endParaRPr lang="en-US" sz="1600" dirty="0"/>
              </a:p>
              <a:p>
                <a:pPr lvl="1"/>
                <a:endParaRPr lang="en-US" sz="16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7448" y="1549412"/>
                <a:ext cx="8961120" cy="4186370"/>
              </a:xfrm>
              <a:blipFill>
                <a:blip r:embed="rId2"/>
                <a:stretch>
                  <a:fillRect l="-612" t="-1456" r="-68"/>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9206459" y="1027906"/>
            <a:ext cx="2734423" cy="2829691"/>
          </a:xfrm>
          <a:prstGeom prst="rect">
            <a:avLst/>
          </a:prstGeom>
        </p:spPr>
      </p:pic>
      <p:pic>
        <p:nvPicPr>
          <p:cNvPr id="8" name="Picture 7"/>
          <p:cNvPicPr>
            <a:picLocks noChangeAspect="1"/>
          </p:cNvPicPr>
          <p:nvPr/>
        </p:nvPicPr>
        <p:blipFill>
          <a:blip r:embed="rId4"/>
          <a:stretch>
            <a:fillRect/>
          </a:stretch>
        </p:blipFill>
        <p:spPr>
          <a:xfrm>
            <a:off x="9206458" y="3988544"/>
            <a:ext cx="2734423" cy="2763603"/>
          </a:xfrm>
          <a:prstGeom prst="rect">
            <a:avLst/>
          </a:prstGeom>
        </p:spPr>
      </p:pic>
    </p:spTree>
    <p:extLst>
      <p:ext uri="{BB962C8B-B14F-4D97-AF65-F5344CB8AC3E}">
        <p14:creationId xmlns:p14="http://schemas.microsoft.com/office/powerpoint/2010/main" val="4285689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838200" y="1379914"/>
                <a:ext cx="10515600" cy="4322618"/>
              </a:xfrm>
            </p:spPr>
            <p:txBody>
              <a:bodyPr>
                <a:normAutofit/>
              </a:bodyPr>
              <a:lstStyle/>
              <a:p>
                <a:r>
                  <a:rPr lang="en-US" sz="2000" dirty="0" smtClean="0"/>
                  <a:t>Given a training example (</a:t>
                </a:r>
                <a:r>
                  <a:rPr lang="en-US" sz="2000" dirty="0" err="1" smtClean="0"/>
                  <a:t>x,y</a:t>
                </a:r>
                <a:r>
                  <a:rPr lang="en-US" sz="2000" dirty="0" smtClean="0"/>
                  <a:t>) and a hyperplane defined by a vector w and bias b, we compute the number </a:t>
                </a:r>
                <a14:m>
                  <m:oMath xmlns:m="http://schemas.openxmlformats.org/officeDocument/2006/math">
                    <m:r>
                      <m:rPr>
                        <m:sty m:val="p"/>
                      </m:rPr>
                      <a:rPr lang="el-GR" sz="2000" i="1" smtClean="0">
                        <a:latin typeface="Cambria Math" panose="02040503050406030204" pitchFamily="18" charset="0"/>
                        <a:ea typeface="Cambria Math" panose="02040503050406030204" pitchFamily="18" charset="0"/>
                      </a:rPr>
                      <m:t>β</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𝑤</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𝑎</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𝑏</m:t>
                    </m:r>
                  </m:oMath>
                </a14:m>
                <a:r>
                  <a:rPr lang="en-US" sz="2000" dirty="0" smtClean="0"/>
                  <a:t> to know how far the point is from the hyperplane.</a:t>
                </a:r>
              </a:p>
              <a:p>
                <a:endParaRPr lang="en-US" sz="2000" dirty="0" smtClean="0"/>
              </a:p>
              <a:p>
                <a:r>
                  <a:rPr lang="en-US" sz="2000" dirty="0">
                    <a:solidFill>
                      <a:srgbClr val="000000"/>
                    </a:solidFill>
                    <a:latin typeface="Arial" panose="020B0604020202020204" pitchFamily="34" charset="0"/>
                  </a:rPr>
                  <a:t>Given a training set: </a:t>
                </a:r>
                <a14:m>
                  <m:oMath xmlns:m="http://schemas.openxmlformats.org/officeDocument/2006/math">
                    <m:r>
                      <a:rPr lang="en-US" sz="2000" i="1">
                        <a:solidFill>
                          <a:srgbClr val="000000"/>
                        </a:solidFill>
                        <a:latin typeface="Cambria Math" panose="02040503050406030204" pitchFamily="18" charset="0"/>
                      </a:rPr>
                      <m:t>𝐷</m:t>
                    </m:r>
                    <m:r>
                      <a:rPr lang="en-US" sz="2000" i="1">
                        <a:solidFill>
                          <a:srgbClr val="000000"/>
                        </a:solidFill>
                        <a:latin typeface="Cambria Math" panose="02040503050406030204" pitchFamily="18" charset="0"/>
                      </a:rPr>
                      <m:t>=</m:t>
                    </m:r>
                    <m:sSubSup>
                      <m:sSubSupPr>
                        <m:ctrlPr>
                          <a:rPr lang="en-US" sz="2000" i="1">
                            <a:solidFill>
                              <a:srgbClr val="000000"/>
                            </a:solidFill>
                            <a:latin typeface="Cambria Math" panose="02040503050406030204" pitchFamily="18" charset="0"/>
                          </a:rPr>
                        </m:ctrlPr>
                      </m:sSubSupPr>
                      <m:e>
                        <m:d>
                          <m:dPr>
                            <m:begChr m:val="{"/>
                            <m:endChr m:val="}"/>
                            <m:ctrlPr>
                              <a:rPr lang="en-US" sz="2000" i="1">
                                <a:solidFill>
                                  <a:srgbClr val="000000"/>
                                </a:solidFill>
                                <a:latin typeface="Cambria Math" panose="02040503050406030204" pitchFamily="18" charset="0"/>
                              </a:rPr>
                            </m:ctrlPr>
                          </m:dPr>
                          <m:e>
                            <m:d>
                              <m:dPr>
                                <m:ctrlPr>
                                  <a:rPr lang="en-US" sz="2000" i="1">
                                    <a:solidFill>
                                      <a:srgbClr val="000000"/>
                                    </a:solidFill>
                                    <a:latin typeface="Cambria Math" panose="02040503050406030204" pitchFamily="18" charset="0"/>
                                  </a:rPr>
                                </m:ctrlPr>
                              </m:dPr>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i="1">
                                        <a:solidFill>
                                          <a:srgbClr val="000000"/>
                                        </a:solidFill>
                                        <a:latin typeface="Cambria Math" panose="02040503050406030204" pitchFamily="18" charset="0"/>
                                      </a:rPr>
                                      <m:t>𝑖</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𝑖</m:t>
                                    </m:r>
                                  </m:sub>
                                </m:sSub>
                              </m:e>
                            </m:d>
                            <m:r>
                              <a:rPr lang="en-US" sz="2000" i="1">
                                <a:solidFill>
                                  <a:srgbClr val="000000"/>
                                </a:solidFill>
                                <a:latin typeface="Cambria Math" panose="02040503050406030204" pitchFamily="18" charset="0"/>
                              </a:rPr>
                              <m:t> |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i="1">
                                    <a:solidFill>
                                      <a:srgbClr val="000000"/>
                                    </a:solidFill>
                                    <a:latin typeface="Cambria Math" panose="02040503050406030204" pitchFamily="18" charset="0"/>
                                  </a:rPr>
                                  <m:t>𝑖</m:t>
                                </m:r>
                              </m:sub>
                            </m:sSub>
                            <m:r>
                              <a:rPr lang="en-US" sz="2000" i="1">
                                <a:solidFill>
                                  <a:srgbClr val="000000"/>
                                </a:solidFill>
                                <a:latin typeface="Cambria Math" panose="02040503050406030204" pitchFamily="18" charset="0"/>
                                <a:ea typeface="Cambria Math" panose="02040503050406030204" pitchFamily="18" charset="0"/>
                              </a:rPr>
                              <m:t>∈</m:t>
                            </m:r>
                            <m:sSup>
                              <m:sSupPr>
                                <m:ctrlPr>
                                  <a:rPr lang="en-US" sz="2000" i="1">
                                    <a:solidFill>
                                      <a:srgbClr val="000000"/>
                                    </a:solidFill>
                                    <a:latin typeface="Cambria Math" panose="02040503050406030204" pitchFamily="18" charset="0"/>
                                    <a:ea typeface="Cambria Math" panose="02040503050406030204" pitchFamily="18" charset="0"/>
                                  </a:rPr>
                                </m:ctrlPr>
                              </m:sSupPr>
                              <m:e>
                                <m:r>
                                  <a:rPr lang="en-US" sz="2000" i="1">
                                    <a:solidFill>
                                      <a:srgbClr val="000000"/>
                                    </a:solidFill>
                                    <a:latin typeface="Cambria Math" panose="02040503050406030204" pitchFamily="18" charset="0"/>
                                    <a:ea typeface="Cambria Math" panose="02040503050406030204" pitchFamily="18" charset="0"/>
                                  </a:rPr>
                                  <m:t>𝑅</m:t>
                                </m:r>
                              </m:e>
                              <m:sup>
                                <m:r>
                                  <a:rPr lang="en-US" sz="2000" i="1">
                                    <a:solidFill>
                                      <a:srgbClr val="000000"/>
                                    </a:solidFill>
                                    <a:latin typeface="Cambria Math" panose="02040503050406030204" pitchFamily="18" charset="0"/>
                                    <a:ea typeface="Cambria Math" panose="02040503050406030204" pitchFamily="18" charset="0"/>
                                  </a:rPr>
                                  <m:t>𝑛</m:t>
                                </m:r>
                              </m:sup>
                            </m:sSup>
                            <m:r>
                              <a:rPr lang="en-US" sz="2000" i="1">
                                <a:solidFill>
                                  <a:srgbClr val="000000"/>
                                </a:solidFill>
                                <a:latin typeface="Cambria Math" panose="02040503050406030204" pitchFamily="18" charset="0"/>
                                <a:ea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𝑖</m:t>
                                </m:r>
                              </m:sub>
                            </m:sSub>
                            <m:r>
                              <a:rPr lang="en-US" sz="2000" i="1">
                                <a:solidFill>
                                  <a:srgbClr val="000000"/>
                                </a:solidFill>
                                <a:latin typeface="Cambria Math" panose="02040503050406030204" pitchFamily="18" charset="0"/>
                                <a:ea typeface="Cambria Math" panose="02040503050406030204" pitchFamily="18" charset="0"/>
                              </a:rPr>
                              <m:t>∈{−1,1}</m:t>
                            </m:r>
                          </m:e>
                        </m:d>
                      </m:e>
                      <m:sub>
                        <m:r>
                          <a:rPr lang="en-US" sz="2000" i="1">
                            <a:solidFill>
                              <a:srgbClr val="000000"/>
                            </a:solidFill>
                            <a:latin typeface="Cambria Math" panose="02040503050406030204" pitchFamily="18" charset="0"/>
                          </a:rPr>
                          <m:t>𝑖</m:t>
                        </m:r>
                        <m:r>
                          <a:rPr lang="en-US" sz="2000" i="1">
                            <a:solidFill>
                              <a:srgbClr val="000000"/>
                            </a:solidFill>
                            <a:latin typeface="Cambria Math" panose="02040503050406030204" pitchFamily="18" charset="0"/>
                          </a:rPr>
                          <m:t>=1</m:t>
                        </m:r>
                      </m:sub>
                      <m:sup>
                        <m:r>
                          <a:rPr lang="en-US" sz="2000" i="1">
                            <a:solidFill>
                              <a:srgbClr val="000000"/>
                            </a:solidFill>
                            <a:latin typeface="Cambria Math" panose="02040503050406030204" pitchFamily="18" charset="0"/>
                          </a:rPr>
                          <m:t>𝑚</m:t>
                        </m:r>
                      </m:sup>
                    </m:sSubSup>
                  </m:oMath>
                </a14:m>
                <a:r>
                  <a:rPr lang="en-US" sz="2000" dirty="0" smtClean="0"/>
                  <a:t>, we compute </a:t>
                </a:r>
                <a14:m>
                  <m:oMath xmlns:m="http://schemas.openxmlformats.org/officeDocument/2006/math">
                    <m:r>
                      <m:rPr>
                        <m:sty m:val="p"/>
                      </m:rPr>
                      <a:rPr lang="el-GR" sz="2000" i="1">
                        <a:latin typeface="Cambria Math" panose="02040503050406030204" pitchFamily="18" charset="0"/>
                        <a:ea typeface="Cambria Math" panose="02040503050406030204" pitchFamily="18" charset="0"/>
                      </a:rPr>
                      <m:t>β</m:t>
                    </m:r>
                  </m:oMath>
                </a14:m>
                <a:r>
                  <a:rPr lang="en-US" sz="2000" dirty="0" smtClean="0"/>
                  <a:t> for each training example, and say that the number B is the smallest </a:t>
                </a:r>
                <a14:m>
                  <m:oMath xmlns:m="http://schemas.openxmlformats.org/officeDocument/2006/math">
                    <m:r>
                      <m:rPr>
                        <m:sty m:val="p"/>
                      </m:rPr>
                      <a:rPr lang="el-GR" sz="2000" i="1">
                        <a:latin typeface="Cambria Math" panose="02040503050406030204" pitchFamily="18" charset="0"/>
                        <a:ea typeface="Cambria Math" panose="02040503050406030204" pitchFamily="18" charset="0"/>
                      </a:rPr>
                      <m:t>β</m:t>
                    </m:r>
                  </m:oMath>
                </a14:m>
                <a:r>
                  <a:rPr lang="en-US" sz="2000" dirty="0" smtClean="0"/>
                  <a:t> we encounter.</a:t>
                </a:r>
              </a:p>
              <a:p>
                <a:pPr marL="0" indent="0" algn="ctr">
                  <a:buNone/>
                </a:pPr>
                <a14:m>
                  <m:oMath xmlns:m="http://schemas.openxmlformats.org/officeDocument/2006/math">
                    <m:r>
                      <a:rPr lang="en-US" sz="2000" b="0" i="1" smtClean="0">
                        <a:latin typeface="Cambria Math" panose="02040503050406030204" pitchFamily="18" charset="0"/>
                      </a:rPr>
                      <m:t>𝐵</m:t>
                    </m:r>
                    <m:r>
                      <a:rPr lang="en-US" sz="2000" b="0" i="1" smtClean="0">
                        <a:latin typeface="Cambria Math" panose="02040503050406030204" pitchFamily="18" charset="0"/>
                      </a:rPr>
                      <m:t>=</m:t>
                    </m:r>
                    <m:r>
                      <a:rPr lang="en-US" sz="2000" b="0" i="1" smtClean="0">
                        <a:latin typeface="Cambria Math" panose="02040503050406030204" pitchFamily="18" charset="0"/>
                      </a:rPr>
                      <m:t>𝑚𝑖𝑛</m:t>
                    </m:r>
                    <m:d>
                      <m:dPr>
                        <m:begChr m:val="|"/>
                        <m:endChr m:val="|"/>
                        <m:ctrlPr>
                          <a:rPr lang="en-US" sz="2000" b="0" i="1" smtClean="0">
                            <a:latin typeface="Cambria Math" panose="02040503050406030204" pitchFamily="18" charset="0"/>
                          </a:rPr>
                        </m:ctrlPr>
                      </m:dPr>
                      <m:e>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β</m:t>
                            </m:r>
                          </m:e>
                          <m:sub>
                            <m:r>
                              <a:rPr lang="en-US" sz="2000" i="1">
                                <a:latin typeface="Cambria Math" panose="02040503050406030204" pitchFamily="18" charset="0"/>
                                <a:ea typeface="Cambria Math" panose="02040503050406030204" pitchFamily="18" charset="0"/>
                              </a:rPr>
                              <m:t>𝑖</m:t>
                            </m:r>
                          </m:sub>
                        </m:sSub>
                      </m:e>
                    </m:d>
                  </m:oMath>
                </a14:m>
                <a:r>
                  <a:rPr lang="en-US" sz="2000" dirty="0" smtClean="0"/>
                  <a:t>, </a:t>
                </a:r>
                <a:r>
                  <a:rPr lang="en-US" sz="2000" dirty="0" err="1" smtClean="0"/>
                  <a:t>i</a:t>
                </a:r>
                <a:r>
                  <a:rPr lang="en-US" sz="2000" dirty="0" smtClean="0"/>
                  <a:t>=1,…,m</a:t>
                </a:r>
              </a:p>
              <a:p>
                <a:pPr marL="0" indent="0" algn="just">
                  <a:buNone/>
                </a:pPr>
                <a:endParaRPr lang="en-US" sz="2000" dirty="0" smtClean="0"/>
              </a:p>
              <a:p>
                <a:pPr marL="0" indent="0" algn="just">
                  <a:buNone/>
                </a:pPr>
                <a:r>
                  <a:rPr lang="en-US" sz="2000" dirty="0" smtClean="0"/>
                  <a:t>If we need to choose between two hyperplanes, we will then select the one from which B is the largest. This means that if we have k hyperplanes, we will compute </a:t>
                </a:r>
                <a14:m>
                  <m:oMath xmlns:m="http://schemas.openxmlformats.org/officeDocument/2006/math">
                    <m:r>
                      <a:rPr lang="en-US" sz="2000" b="0" i="1" smtClean="0">
                        <a:latin typeface="Cambria Math" panose="02040503050406030204" pitchFamily="18" charset="0"/>
                      </a:rPr>
                      <m:t>𝑚𝑎𝑥</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𝑖</m:t>
                        </m:r>
                      </m:sub>
                    </m:sSub>
                  </m:oMath>
                </a14:m>
                <a:r>
                  <a:rPr lang="en-US" sz="2000" dirty="0" smtClean="0"/>
                  <a:t> (</a:t>
                </a:r>
                <a:r>
                  <a:rPr lang="en-US" sz="2000" dirty="0" err="1" smtClean="0"/>
                  <a:t>i</a:t>
                </a:r>
                <a:r>
                  <a:rPr lang="en-US" sz="2000" dirty="0" smtClean="0"/>
                  <a:t>=1,…,k) and select the hyperplane having this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𝑖</m:t>
                        </m:r>
                      </m:sub>
                    </m:sSub>
                  </m:oMath>
                </a14:m>
                <a:r>
                  <a:rPr lang="en-US" sz="2000" dirty="0" smtClean="0"/>
                  <a:t>. </a:t>
                </a: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838200" y="1379914"/>
                <a:ext cx="10515600" cy="4322618"/>
              </a:xfrm>
              <a:blipFill>
                <a:blip r:embed="rId2"/>
                <a:stretch>
                  <a:fillRect l="-638" t="-1410" r="-1043"/>
                </a:stretch>
              </a:blipFill>
            </p:spPr>
            <p:txBody>
              <a:bodyPr/>
              <a:lstStyle/>
              <a:p>
                <a:r>
                  <a:rPr lang="en-US">
                    <a:noFill/>
                  </a:rPr>
                  <a:t> </a:t>
                </a:r>
              </a:p>
            </p:txBody>
          </p:sp>
        </mc:Fallback>
      </mc:AlternateContent>
      <p:sp>
        <p:nvSpPr>
          <p:cNvPr id="3" name="Rectangle 2"/>
          <p:cNvSpPr/>
          <p:nvPr/>
        </p:nvSpPr>
        <p:spPr>
          <a:xfrm>
            <a:off x="670828" y="434632"/>
            <a:ext cx="6421245" cy="538609"/>
          </a:xfrm>
          <a:prstGeom prst="rect">
            <a:avLst/>
          </a:prstGeom>
        </p:spPr>
        <p:txBody>
          <a:bodyPr wrap="none">
            <a:spAutoFit/>
          </a:bodyPr>
          <a:lstStyle/>
          <a:p>
            <a:r>
              <a:rPr lang="en-US" sz="2900" b="1" u="sng" dirty="0"/>
              <a:t>How can we compare two hyperplanes? </a:t>
            </a:r>
            <a:endParaRPr lang="en-US" sz="2900" dirty="0"/>
          </a:p>
        </p:txBody>
      </p:sp>
    </p:spTree>
    <p:extLst>
      <p:ext uri="{BB962C8B-B14F-4D97-AF65-F5344CB8AC3E}">
        <p14:creationId xmlns:p14="http://schemas.microsoft.com/office/powerpoint/2010/main" val="2715691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591"/>
          </a:xfrm>
        </p:spPr>
        <p:txBody>
          <a:bodyPr>
            <a:normAutofit/>
          </a:bodyPr>
          <a:lstStyle/>
          <a:p>
            <a:r>
              <a:rPr lang="en-US" sz="3200" b="1" u="sng" dirty="0"/>
              <a:t>Does the hyperplane correctly classify the data? </a:t>
            </a:r>
            <a:endParaRPr lang="en-US" sz="3200" u="sng" dirty="0"/>
          </a:p>
        </p:txBody>
      </p:sp>
      <p:sp>
        <p:nvSpPr>
          <p:cNvPr id="3" name="Content Placeholder 2"/>
          <p:cNvSpPr>
            <a:spLocks noGrp="1"/>
          </p:cNvSpPr>
          <p:nvPr>
            <p:ph idx="1"/>
          </p:nvPr>
        </p:nvSpPr>
        <p:spPr>
          <a:xfrm>
            <a:off x="838200" y="1202170"/>
            <a:ext cx="10515600" cy="4351338"/>
          </a:xfrm>
        </p:spPr>
        <p:txBody>
          <a:bodyPr>
            <a:normAutofit/>
          </a:bodyPr>
          <a:lstStyle/>
          <a:p>
            <a:r>
              <a:rPr lang="en-US" sz="2200" dirty="0"/>
              <a:t>Computing the number B allows us to select a hyperplane. </a:t>
            </a:r>
          </a:p>
        </p:txBody>
      </p:sp>
      <p:pic>
        <p:nvPicPr>
          <p:cNvPr id="6" name="Picture 5"/>
          <p:cNvPicPr>
            <a:picLocks noChangeAspect="1"/>
          </p:cNvPicPr>
          <p:nvPr/>
        </p:nvPicPr>
        <p:blipFill>
          <a:blip r:embed="rId2"/>
          <a:stretch>
            <a:fillRect/>
          </a:stretch>
        </p:blipFill>
        <p:spPr>
          <a:xfrm>
            <a:off x="1346807" y="1721684"/>
            <a:ext cx="2775284" cy="2315273"/>
          </a:xfrm>
          <a:prstGeom prst="rect">
            <a:avLst/>
          </a:prstGeom>
        </p:spPr>
      </p:pic>
      <p:pic>
        <p:nvPicPr>
          <p:cNvPr id="7" name="Picture 6"/>
          <p:cNvPicPr>
            <a:picLocks noChangeAspect="1"/>
          </p:cNvPicPr>
          <p:nvPr/>
        </p:nvPicPr>
        <p:blipFill>
          <a:blip r:embed="rId3"/>
          <a:stretch>
            <a:fillRect/>
          </a:stretch>
        </p:blipFill>
        <p:spPr>
          <a:xfrm>
            <a:off x="5269249" y="1768437"/>
            <a:ext cx="3290786" cy="2342593"/>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724239" y="4355654"/>
                <a:ext cx="10113094" cy="2240998"/>
              </a:xfrm>
              <a:prstGeom prst="rect">
                <a:avLst/>
              </a:prstGeom>
            </p:spPr>
            <p:txBody>
              <a:bodyPr wrap="square">
                <a:spAutoFit/>
              </a:bodyPr>
              <a:lstStyle/>
              <a:p>
                <a:r>
                  <a:rPr lang="en-US" dirty="0"/>
                  <a:t>How can we adjust our formula to meet this requirement? </a:t>
                </a:r>
                <a:endParaRPr lang="en-US" dirty="0" smtClean="0"/>
              </a:p>
              <a:p>
                <a:r>
                  <a:rPr lang="en-US" dirty="0" smtClean="0"/>
                  <a:t>Well</a:t>
                </a:r>
                <a:r>
                  <a:rPr lang="en-US" dirty="0"/>
                  <a:t>, there is one component of our training example </a:t>
                </a:r>
                <a:r>
                  <a:rPr lang="en-US" dirty="0" smtClean="0"/>
                  <a:t>(</a:t>
                </a:r>
                <a:r>
                  <a:rPr lang="en-US" dirty="0" err="1" smtClean="0"/>
                  <a:t>x,y</a:t>
                </a:r>
                <a:r>
                  <a:rPr lang="en-US" dirty="0" smtClean="0"/>
                  <a:t>) that </a:t>
                </a:r>
                <a:r>
                  <a:rPr lang="en-US" dirty="0"/>
                  <a:t>we did not use: the </a:t>
                </a:r>
                <a:r>
                  <a:rPr lang="en-US" dirty="0" smtClean="0"/>
                  <a:t>y! </a:t>
                </a:r>
              </a:p>
              <a:p>
                <a:r>
                  <a:rPr lang="en-US" dirty="0" smtClean="0">
                    <a:solidFill>
                      <a:srgbClr val="000000"/>
                    </a:solidFill>
                    <a:latin typeface="Arial" panose="020B0604020202020204" pitchFamily="34" charset="0"/>
                  </a:rPr>
                  <a:t>Given a data set D, we can compute: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𝑚</m:t>
                              </m:r>
                            </m:lim>
                          </m:limLow>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e>
                      </m:func>
                    </m:oMath>
                  </m:oMathPara>
                </a14:m>
                <a:endParaRPr lang="en-US" b="0" dirty="0" smtClean="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𝑚</m:t>
                              </m:r>
                            </m:lim>
                          </m:limLow>
                        </m:fName>
                        <m:e>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𝑏</m:t>
                          </m:r>
                          <m:r>
                            <a:rPr lang="en-US" b="0" i="1" smtClean="0">
                              <a:latin typeface="Cambria Math" panose="02040503050406030204" pitchFamily="18" charset="0"/>
                            </a:rPr>
                            <m:t>)</m:t>
                          </m:r>
                        </m:e>
                      </m:func>
                    </m:oMath>
                  </m:oMathPara>
                </a14:m>
                <a:endParaRPr lang="en-US" dirty="0" smtClean="0"/>
              </a:p>
              <a:p>
                <a:endParaRPr lang="en-US" dirty="0" smtClean="0">
                  <a:solidFill>
                    <a:srgbClr val="000000"/>
                  </a:solidFill>
                  <a:latin typeface="Arial" panose="020B0604020202020204" pitchFamily="34" charset="0"/>
                </a:endParaRPr>
              </a:p>
              <a:p>
                <a:r>
                  <a:rPr lang="en-US" dirty="0" smtClean="0">
                    <a:solidFill>
                      <a:srgbClr val="000000"/>
                    </a:solidFill>
                    <a:latin typeface="Arial" panose="020B0604020202020204" pitchFamily="34" charset="0"/>
                  </a:rPr>
                  <a:t>The </a:t>
                </a:r>
                <a:r>
                  <a:rPr lang="en-US" dirty="0">
                    <a:solidFill>
                      <a:srgbClr val="000000"/>
                    </a:solidFill>
                    <a:latin typeface="Arial" panose="020B0604020202020204" pitchFamily="34" charset="0"/>
                  </a:rPr>
                  <a:t>number F is known as the </a:t>
                </a:r>
                <a:r>
                  <a:rPr lang="en-US" b="1" dirty="0">
                    <a:solidFill>
                      <a:srgbClr val="000000"/>
                    </a:solidFill>
                    <a:latin typeface="Arial" panose="020B0604020202020204" pitchFamily="34" charset="0"/>
                  </a:rPr>
                  <a:t>functional margin of the data set D</a:t>
                </a:r>
                <a:r>
                  <a:rPr lang="en-US" dirty="0">
                    <a:solidFill>
                      <a:srgbClr val="000000"/>
                    </a:solidFill>
                    <a:latin typeface="Arial" panose="020B0604020202020204" pitchFamily="34" charset="0"/>
                  </a:rPr>
                  <a:t>. </a:t>
                </a:r>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724239" y="4355654"/>
                <a:ext cx="10113094" cy="2240998"/>
              </a:xfrm>
              <a:prstGeom prst="rect">
                <a:avLst/>
              </a:prstGeom>
              <a:blipFill>
                <a:blip r:embed="rId4"/>
                <a:stretch>
                  <a:fillRect l="-542" t="-1635" b="-3270"/>
                </a:stretch>
              </a:blipFill>
            </p:spPr>
            <p:txBody>
              <a:bodyPr/>
              <a:lstStyle/>
              <a:p>
                <a:r>
                  <a:rPr lang="en-US">
                    <a:noFill/>
                  </a:rPr>
                  <a:t> </a:t>
                </a:r>
              </a:p>
            </p:txBody>
          </p:sp>
        </mc:Fallback>
      </mc:AlternateContent>
    </p:spTree>
    <p:extLst>
      <p:ext uri="{BB962C8B-B14F-4D97-AF65-F5344CB8AC3E}">
        <p14:creationId xmlns:p14="http://schemas.microsoft.com/office/powerpoint/2010/main" val="2781679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9028"/>
          </a:xfrm>
        </p:spPr>
        <p:txBody>
          <a:bodyPr>
            <a:normAutofit/>
          </a:bodyPr>
          <a:lstStyle/>
          <a:p>
            <a:r>
              <a:rPr lang="en-US" sz="3200" b="1" u="sng" dirty="0"/>
              <a:t>Scale invariance </a:t>
            </a:r>
            <a:endParaRPr lang="en-US" sz="3200" u="sn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40615"/>
                <a:ext cx="10515600" cy="4351338"/>
              </a:xfrm>
            </p:spPr>
            <p:txBody>
              <a:bodyPr>
                <a:normAutofit lnSpcReduction="10000"/>
              </a:bodyPr>
              <a:lstStyle/>
              <a:p>
                <a:r>
                  <a:rPr lang="az-Latn-AZ" sz="2000" dirty="0" smtClean="0"/>
                  <a:t>T</a:t>
                </a:r>
                <a:r>
                  <a:rPr lang="en-US" sz="2000" dirty="0"/>
                  <a:t>here is a major problem with the functional margin: is not scale invariant</a:t>
                </a:r>
                <a:r>
                  <a:rPr lang="en-US" sz="2000" dirty="0" smtClean="0"/>
                  <a:t>.</a:t>
                </a:r>
              </a:p>
              <a:p>
                <a:r>
                  <a:rPr lang="en-US" sz="2000" dirty="0" smtClean="0"/>
                  <a:t>Given a vector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2,1</m:t>
                        </m:r>
                      </m:e>
                    </m:d>
                  </m:oMath>
                </a14:m>
                <a:r>
                  <a:rPr lang="en-US" sz="2000" dirty="0" smtClean="0"/>
                  <a:t> and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𝑏</m:t>
                        </m:r>
                      </m:e>
                      <m:sub>
                        <m:r>
                          <a:rPr lang="en-US" sz="2000" i="1">
                            <a:latin typeface="Cambria Math" panose="02040503050406030204" pitchFamily="18" charset="0"/>
                          </a:rPr>
                          <m:t>1</m:t>
                        </m:r>
                      </m:sub>
                    </m:sSub>
                    <m:r>
                      <a:rPr lang="en-US" sz="2000" b="0" i="1" smtClean="0">
                        <a:latin typeface="Cambria Math" panose="02040503050406030204" pitchFamily="18" charset="0"/>
                      </a:rPr>
                      <m:t>=5</m:t>
                    </m:r>
                  </m:oMath>
                </a14:m>
                <a:r>
                  <a:rPr lang="en-US" sz="2000" dirty="0" smtClean="0"/>
                  <a:t>, if we multiply them by 10, we get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b="0" i="1" smtClean="0">
                            <a:latin typeface="Cambria Math" panose="02040503050406030204" pitchFamily="18" charset="0"/>
                          </a:rPr>
                          <m:t>2</m:t>
                        </m:r>
                      </m:sub>
                    </m:sSub>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2</m:t>
                        </m:r>
                        <m:r>
                          <a:rPr lang="en-US" sz="2000" b="0" i="1" smtClean="0">
                            <a:latin typeface="Cambria Math" panose="02040503050406030204" pitchFamily="18" charset="0"/>
                          </a:rPr>
                          <m:t>0</m:t>
                        </m:r>
                        <m:r>
                          <a:rPr lang="en-US" sz="2000" i="1">
                            <a:latin typeface="Cambria Math" panose="02040503050406030204" pitchFamily="18" charset="0"/>
                          </a:rPr>
                          <m:t>,1</m:t>
                        </m:r>
                        <m:r>
                          <a:rPr lang="en-US" sz="2000" b="0" i="1" smtClean="0">
                            <a:latin typeface="Cambria Math" panose="02040503050406030204" pitchFamily="18" charset="0"/>
                          </a:rPr>
                          <m:t>0</m:t>
                        </m:r>
                      </m:e>
                    </m:d>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1</m:t>
                        </m:r>
                      </m:sub>
                    </m:sSub>
                    <m:r>
                      <a:rPr lang="en-US" sz="2000" i="1">
                        <a:latin typeface="Cambria Math" panose="02040503050406030204" pitchFamily="18" charset="0"/>
                      </a:rPr>
                      <m:t>=5</m:t>
                    </m:r>
                  </m:oMath>
                </a14:m>
                <a:r>
                  <a:rPr lang="en-US" sz="2000" dirty="0" smtClean="0"/>
                  <a:t>0. We say we </a:t>
                </a:r>
                <a:r>
                  <a:rPr lang="en-US" sz="2000" b="1" dirty="0" smtClean="0"/>
                  <a:t>rescaled</a:t>
                </a:r>
                <a:r>
                  <a:rPr lang="en-US" sz="2000" dirty="0" smtClean="0"/>
                  <a:t> them.</a:t>
                </a:r>
              </a:p>
              <a:p>
                <a:r>
                  <a:rPr lang="en-US" sz="2000" dirty="0" smtClean="0"/>
                  <a:t>The vectors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oMath>
                </a14:m>
                <a:r>
                  <a:rPr lang="en-US" sz="2000" dirty="0" smtClean="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b="0" i="1" smtClean="0">
                            <a:latin typeface="Cambria Math" panose="02040503050406030204" pitchFamily="18" charset="0"/>
                          </a:rPr>
                          <m:t>2</m:t>
                        </m:r>
                      </m:sub>
                    </m:sSub>
                  </m:oMath>
                </a14:m>
                <a:r>
                  <a:rPr lang="en-US" sz="2000" dirty="0" smtClean="0"/>
                  <a:t>, represent the same hyperplane because they have the same unit vector. The hyperplane being a plane orthogonal to a vector w. It does not matter how long the vector is. The only thing that matters is its direction.  </a:t>
                </a:r>
              </a:p>
              <a:p>
                <a:endParaRPr lang="en-US" sz="2000" dirty="0" smtClean="0"/>
              </a:p>
              <a:p>
                <a:r>
                  <a:rPr lang="en-US" sz="2000" dirty="0" smtClean="0"/>
                  <a:t>To solve this problem we only need to make a small adjustment. Instead of using the vector w, we will use its unit vector. To do so, we will divide w by its norm. in the same way, we will divide b by the norm of w to make it scale invariant as well.</a:t>
                </a:r>
              </a:p>
              <a:p>
                <a:endParaRPr lang="en-US" sz="2000" dirty="0" smtClean="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m:t>
                      </m:r>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min</m:t>
                              </m:r>
                            </m:e>
                            <m:lim>
                              <m:r>
                                <a:rPr lang="en-US" sz="2000" i="1">
                                  <a:latin typeface="Cambria Math" panose="02040503050406030204" pitchFamily="18" charset="0"/>
                                </a:rPr>
                                <m:t>𝑖</m:t>
                              </m:r>
                              <m:r>
                                <a:rPr lang="en-US" sz="2000" i="1">
                                  <a:latin typeface="Cambria Math" panose="02040503050406030204" pitchFamily="18" charset="0"/>
                                </a:rPr>
                                <m:t>=1,..,</m:t>
                              </m:r>
                              <m:r>
                                <a:rPr lang="en-US" sz="2000" i="1">
                                  <a:latin typeface="Cambria Math" panose="02040503050406030204" pitchFamily="18" charset="0"/>
                                </a:rPr>
                                <m:t>𝑚</m:t>
                              </m:r>
                            </m:lim>
                          </m:limLow>
                        </m:fName>
                        <m:e>
                          <m:sSub>
                            <m:sSubPr>
                              <m:ctrlPr>
                                <a:rPr lang="en-US" sz="2000" i="1">
                                  <a:latin typeface="Cambria Math" panose="02040503050406030204" pitchFamily="18"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𝑖</m:t>
                              </m:r>
                            </m:sub>
                          </m:sSub>
                        </m:e>
                      </m:func>
                      <m:d>
                        <m:dPr>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𝑤</m:t>
                              </m:r>
                            </m:num>
                            <m:den>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𝑤</m:t>
                                  </m:r>
                                </m:e>
                              </m:d>
                            </m:den>
                          </m:f>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𝑏</m:t>
                              </m:r>
                            </m:num>
                            <m:den>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𝑤</m:t>
                                  </m:r>
                                </m:e>
                              </m:d>
                            </m:den>
                          </m:f>
                        </m:e>
                      </m:d>
                    </m:oMath>
                  </m:oMathPara>
                </a14:m>
                <a:endParaRPr lang="en-US" sz="2000" dirty="0" smtClean="0"/>
              </a:p>
              <a:p>
                <a:pPr marL="0" indent="0">
                  <a:buNone/>
                </a:pPr>
                <a:endParaRPr lang="az-Latn-AZ" sz="20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40615"/>
                <a:ext cx="10515600" cy="4351338"/>
              </a:xfrm>
              <a:blipFill>
                <a:blip r:embed="rId2"/>
                <a:stretch>
                  <a:fillRect l="-522" t="-1961" r="-522"/>
                </a:stretch>
              </a:blipFill>
            </p:spPr>
            <p:txBody>
              <a:bodyPr/>
              <a:lstStyle/>
              <a:p>
                <a:r>
                  <a:rPr lang="en-US">
                    <a:noFill/>
                  </a:rPr>
                  <a:t> </a:t>
                </a:r>
              </a:p>
            </p:txBody>
          </p:sp>
        </mc:Fallback>
      </mc:AlternateContent>
    </p:spTree>
    <p:extLst>
      <p:ext uri="{BB962C8B-B14F-4D97-AF65-F5344CB8AC3E}">
        <p14:creationId xmlns:p14="http://schemas.microsoft.com/office/powerpoint/2010/main" val="3312814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113222" y="1065034"/>
            <a:ext cx="2998679" cy="3118031"/>
          </a:xfrm>
          <a:prstGeom prst="rect">
            <a:avLst/>
          </a:prstGeom>
        </p:spPr>
      </p:pic>
      <p:sp>
        <p:nvSpPr>
          <p:cNvPr id="3" name="Rectangle 2"/>
          <p:cNvSpPr/>
          <p:nvPr/>
        </p:nvSpPr>
        <p:spPr>
          <a:xfrm>
            <a:off x="577061" y="293316"/>
            <a:ext cx="5206875" cy="523220"/>
          </a:xfrm>
          <a:prstGeom prst="rect">
            <a:avLst/>
          </a:prstGeom>
        </p:spPr>
        <p:txBody>
          <a:bodyPr wrap="none">
            <a:spAutoFit/>
          </a:bodyPr>
          <a:lstStyle/>
          <a:p>
            <a:r>
              <a:rPr lang="en-US" sz="2800" u="sng" dirty="0">
                <a:solidFill>
                  <a:srgbClr val="000000"/>
                </a:solidFill>
                <a:latin typeface="Arial" panose="020B0604020202020204" pitchFamily="34" charset="0"/>
              </a:rPr>
              <a:t>Finding the optimal hyperplane </a:t>
            </a:r>
            <a:endParaRPr lang="en-US" sz="2800" u="sng" dirty="0"/>
          </a:p>
        </p:txBody>
      </p:sp>
      <mc:AlternateContent xmlns:mc="http://schemas.openxmlformats.org/markup-compatibility/2006" xmlns:a14="http://schemas.microsoft.com/office/drawing/2010/main">
        <mc:Choice Requires="a14">
          <p:sp>
            <p:nvSpPr>
              <p:cNvPr id="11" name="Rectangle 10"/>
              <p:cNvSpPr/>
              <p:nvPr/>
            </p:nvSpPr>
            <p:spPr>
              <a:xfrm>
                <a:off x="501636" y="1065034"/>
                <a:ext cx="7611586" cy="1042593"/>
              </a:xfrm>
              <a:prstGeom prst="rect">
                <a:avLst/>
              </a:prstGeom>
            </p:spPr>
            <p:txBody>
              <a:bodyPr wrap="square">
                <a:spAutoFit/>
              </a:bodyPr>
              <a:lstStyle/>
              <a:p>
                <a:r>
                  <a:rPr lang="en-US" sz="1600" dirty="0" smtClean="0">
                    <a:solidFill>
                      <a:srgbClr val="000000"/>
                    </a:solidFill>
                    <a:latin typeface="Arial" panose="020B0604020202020204" pitchFamily="34" charset="0"/>
                  </a:rPr>
                  <a:t>The vector k has the same direction as the vector w, so they share the same unit vector: </a:t>
                </a:r>
                <a14:m>
                  <m:oMath xmlns:m="http://schemas.openxmlformats.org/officeDocument/2006/math">
                    <m:r>
                      <m:rPr>
                        <m:sty m:val="p"/>
                      </m:rPr>
                      <a:rPr lang="en-US" sz="1600" b="0" i="0" smtClean="0">
                        <a:latin typeface="Cambria Math" panose="02040503050406030204" pitchFamily="18" charset="0"/>
                        <a:ea typeface="Cambria Math" panose="02040503050406030204" pitchFamily="18" charset="0"/>
                      </a:rPr>
                      <m:t>k</m:t>
                    </m:r>
                    <m:r>
                      <a:rPr lang="en-US" sz="1600" b="0" i="0" smtClean="0">
                        <a:latin typeface="Cambria Math" panose="02040503050406030204" pitchFamily="18" charset="0"/>
                        <a:ea typeface="Cambria Math" panose="02040503050406030204" pitchFamily="18" charset="0"/>
                      </a:rPr>
                      <m:t>=</m:t>
                    </m:r>
                    <m:r>
                      <m:rPr>
                        <m:sty m:val="p"/>
                      </m:rPr>
                      <a:rPr lang="en-US" sz="1600" b="0" i="0" smtClean="0">
                        <a:latin typeface="Cambria Math" panose="02040503050406030204" pitchFamily="18" charset="0"/>
                        <a:ea typeface="Cambria Math" panose="02040503050406030204" pitchFamily="18" charset="0"/>
                      </a:rPr>
                      <m:t>d</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𝑤</m:t>
                        </m:r>
                      </m:num>
                      <m:den>
                        <m:d>
                          <m:dPr>
                            <m:begChr m:val="‖"/>
                            <m:endChr m:val="‖"/>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𝑤</m:t>
                            </m:r>
                          </m:e>
                        </m:d>
                      </m:den>
                    </m:f>
                  </m:oMath>
                </a14:m>
                <a:r>
                  <a:rPr lang="en-US" sz="1600" dirty="0" smtClean="0"/>
                  <a:t>.</a:t>
                </a:r>
              </a:p>
              <a:p>
                <a:r>
                  <a:rPr lang="en-US" sz="1600" dirty="0" smtClean="0"/>
                  <a:t>Moreover, </a:t>
                </a:r>
                <a14:m>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𝑘</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r>
                      <m:rPr>
                        <m:sty m:val="p"/>
                      </m:rPr>
                      <a:rPr lang="en-US" sz="1600">
                        <a:latin typeface="Cambria Math" panose="02040503050406030204" pitchFamily="18" charset="0"/>
                        <a:ea typeface="Cambria Math" panose="02040503050406030204" pitchFamily="18" charset="0"/>
                      </a:rPr>
                      <m:t>d</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𝑤</m:t>
                        </m:r>
                      </m:num>
                      <m:den>
                        <m:d>
                          <m:dPr>
                            <m:begChr m:val="‖"/>
                            <m:endChr m:val="‖"/>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𝑤</m:t>
                            </m:r>
                          </m:e>
                        </m:d>
                      </m:den>
                    </m:f>
                  </m:oMath>
                </a14:m>
                <a:endParaRPr lang="en-US" sz="1600" dirty="0"/>
              </a:p>
            </p:txBody>
          </p:sp>
        </mc:Choice>
        <mc:Fallback xmlns="">
          <p:sp>
            <p:nvSpPr>
              <p:cNvPr id="11" name="Rectangle 10"/>
              <p:cNvSpPr>
                <a:spLocks noRot="1" noChangeAspect="1" noMove="1" noResize="1" noEditPoints="1" noAdjustHandles="1" noChangeArrowheads="1" noChangeShapeType="1" noTextEdit="1"/>
              </p:cNvSpPr>
              <p:nvPr/>
            </p:nvSpPr>
            <p:spPr>
              <a:xfrm>
                <a:off x="501636" y="1065034"/>
                <a:ext cx="7611586" cy="1042593"/>
              </a:xfrm>
              <a:prstGeom prst="rect">
                <a:avLst/>
              </a:prstGeom>
              <a:blipFill>
                <a:blip r:embed="rId3"/>
                <a:stretch>
                  <a:fillRect l="-400" t="-1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012629" y="2493082"/>
                <a:ext cx="2366545" cy="20756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𝑤</m:t>
                      </m:r>
                      <m:r>
                        <a:rPr lang="en-US" sz="1600" i="1" smtClean="0">
                          <a:latin typeface="Cambria Math" panose="02040503050406030204" pitchFamily="18" charset="0"/>
                          <a:ea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m:t>
                          </m:r>
                        </m:sup>
                      </m:sSup>
                      <m:r>
                        <a:rPr lang="en-US" sz="1600" b="0" i="1" smtClean="0">
                          <a:latin typeface="Cambria Math" panose="02040503050406030204" pitchFamily="18" charset="0"/>
                        </a:rPr>
                        <m:t>+</m:t>
                      </m:r>
                      <m:r>
                        <a:rPr lang="en-US" sz="1600" b="0" i="1" smtClean="0">
                          <a:latin typeface="Cambria Math" panose="02040503050406030204" pitchFamily="18" charset="0"/>
                        </a:rPr>
                        <m:t>𝑏</m:t>
                      </m:r>
                      <m:r>
                        <a:rPr lang="en-US" sz="1600" b="0" i="1" smtClean="0">
                          <a:latin typeface="Cambria Math" panose="02040503050406030204" pitchFamily="18" charset="0"/>
                        </a:rPr>
                        <m:t>=0</m:t>
                      </m:r>
                    </m:oMath>
                  </m:oMathPara>
                </a14:m>
                <a:endParaRPr lang="en-US" sz="1600" b="0" dirty="0" smtClean="0"/>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rPr>
                        <m:t>𝑤</m:t>
                      </m:r>
                      <m:r>
                        <a:rPr lang="en-US" sz="1600" i="1">
                          <a:latin typeface="Cambria Math" panose="02040503050406030204" pitchFamily="18" charset="0"/>
                          <a:ea typeface="Cambria Math" panose="02040503050406030204" pitchFamily="18" charset="0"/>
                        </a:rPr>
                        <m:t>∙</m:t>
                      </m:r>
                      <m:d>
                        <m:dPr>
                          <m:ctrlPr>
                            <a:rPr lang="en-US" sz="1600" i="1" smtClean="0">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m:t>
                          </m:r>
                          <m:r>
                            <m:rPr>
                              <m:sty m:val="p"/>
                            </m:rPr>
                            <a:rPr lang="en-US" sz="1600">
                              <a:latin typeface="Cambria Math" panose="02040503050406030204" pitchFamily="18" charset="0"/>
                              <a:ea typeface="Cambria Math" panose="02040503050406030204" pitchFamily="18" charset="0"/>
                            </a:rPr>
                            <m:t>d</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𝑤</m:t>
                              </m:r>
                            </m:num>
                            <m:den>
                              <m:d>
                                <m:dPr>
                                  <m:begChr m:val="‖"/>
                                  <m:endChr m:val="‖"/>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𝑤</m:t>
                                  </m:r>
                                </m:e>
                              </m:d>
                            </m:den>
                          </m:f>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𝑏</m:t>
                      </m:r>
                      <m:r>
                        <a:rPr lang="en-US" sz="1600" b="0" i="1" smtClean="0">
                          <a:latin typeface="Cambria Math" panose="02040503050406030204" pitchFamily="18" charset="0"/>
                          <a:ea typeface="Cambria Math" panose="02040503050406030204" pitchFamily="18" charset="0"/>
                        </a:rPr>
                        <m:t>=0</m:t>
                      </m:r>
                    </m:oMath>
                  </m:oMathPara>
                </a14:m>
                <a:endParaRPr lang="en-US" sz="1600" b="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rPr>
                        <m:t>𝑤</m:t>
                      </m:r>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𝑑</m:t>
                      </m:r>
                      <m:f>
                        <m:fPr>
                          <m:ctrlPr>
                            <a:rPr lang="en-US" sz="1600" i="1">
                              <a:latin typeface="Cambria Math" panose="02040503050406030204" pitchFamily="18" charset="0"/>
                              <a:ea typeface="Cambria Math" panose="02040503050406030204" pitchFamily="18" charset="0"/>
                            </a:rPr>
                          </m:ctrlPr>
                        </m:fPr>
                        <m:num>
                          <m:sSup>
                            <m:sSupPr>
                              <m:ctrlPr>
                                <a:rPr lang="en-US" sz="1600" i="1" smtClean="0">
                                  <a:latin typeface="Cambria Math" panose="02040503050406030204" pitchFamily="18" charset="0"/>
                                  <a:ea typeface="Cambria Math" panose="02040503050406030204" pitchFamily="18" charset="0"/>
                                </a:rPr>
                              </m:ctrlPr>
                            </m:sSupPr>
                            <m:e>
                              <m:d>
                                <m:dPr>
                                  <m:begChr m:val="‖"/>
                                  <m:endChr m:val="‖"/>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𝑤</m:t>
                                  </m:r>
                                </m:e>
                              </m:d>
                            </m:e>
                            <m:sup>
                              <m:r>
                                <a:rPr lang="en-US" sz="1600" b="0" i="1" smtClean="0">
                                  <a:latin typeface="Cambria Math" panose="02040503050406030204" pitchFamily="18" charset="0"/>
                                  <a:ea typeface="Cambria Math" panose="02040503050406030204" pitchFamily="18" charset="0"/>
                                </a:rPr>
                                <m:t>2</m:t>
                              </m:r>
                            </m:sup>
                          </m:sSup>
                        </m:num>
                        <m:den>
                          <m:d>
                            <m:dPr>
                              <m:begChr m:val="‖"/>
                              <m:endChr m:val="‖"/>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𝑤</m:t>
                              </m:r>
                            </m:e>
                          </m:d>
                        </m:den>
                      </m:f>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𝑏</m:t>
                      </m:r>
                      <m:r>
                        <a:rPr lang="en-US" sz="1600" b="0" i="1" smtClean="0">
                          <a:latin typeface="Cambria Math" panose="02040503050406030204" pitchFamily="18" charset="0"/>
                          <a:ea typeface="Cambria Math" panose="02040503050406030204" pitchFamily="18" charset="0"/>
                        </a:rPr>
                        <m:t>=0</m:t>
                      </m:r>
                    </m:oMath>
                  </m:oMathPara>
                </a14:m>
                <a:endParaRPr lang="en-US" sz="1600" b="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rPr>
                        <m:t>𝑤</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𝑥</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𝑑</m:t>
                      </m:r>
                      <m:d>
                        <m:dPr>
                          <m:begChr m:val="‖"/>
                          <m:endChr m:val="‖"/>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𝑤</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𝑏</m:t>
                      </m:r>
                      <m:r>
                        <a:rPr lang="en-US" sz="1600" b="0" i="1" smtClean="0">
                          <a:latin typeface="Cambria Math" panose="02040503050406030204" pitchFamily="18" charset="0"/>
                          <a:ea typeface="Cambria Math" panose="02040503050406030204" pitchFamily="18" charset="0"/>
                        </a:rPr>
                        <m:t>=0</m:t>
                      </m:r>
                    </m:oMath>
                  </m:oMathPara>
                </a14:m>
                <a:endParaRPr lang="en-US" sz="1600" b="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𝑑</m:t>
                      </m:r>
                      <m:r>
                        <a:rPr lang="en-US" sz="1600" b="0" i="1" smtClean="0">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𝑤</m:t>
                          </m:r>
                        </m:num>
                        <m:den>
                          <m:d>
                            <m:dPr>
                              <m:begChr m:val="‖"/>
                              <m:endChr m:val="‖"/>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𝑤</m:t>
                              </m:r>
                            </m:e>
                          </m:d>
                        </m:den>
                      </m:f>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𝑏</m:t>
                          </m:r>
                        </m:num>
                        <m:den>
                          <m:d>
                            <m:dPr>
                              <m:begChr m:val="‖"/>
                              <m:endChr m:val="‖"/>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𝑤</m:t>
                              </m:r>
                            </m:e>
                          </m:d>
                        </m:den>
                      </m:f>
                    </m:oMath>
                  </m:oMathPara>
                </a14:m>
                <a:endParaRPr lang="en-US" sz="1600" dirty="0"/>
              </a:p>
            </p:txBody>
          </p:sp>
        </mc:Choice>
        <mc:Fallback xmlns="">
          <p:sp>
            <p:nvSpPr>
              <p:cNvPr id="12" name="Rectangle 11"/>
              <p:cNvSpPr>
                <a:spLocks noRot="1" noChangeAspect="1" noMove="1" noResize="1" noEditPoints="1" noAdjustHandles="1" noChangeArrowheads="1" noChangeShapeType="1" noTextEdit="1"/>
              </p:cNvSpPr>
              <p:nvPr/>
            </p:nvSpPr>
            <p:spPr>
              <a:xfrm>
                <a:off x="1012629" y="2493082"/>
                <a:ext cx="2366545" cy="2075696"/>
              </a:xfrm>
              <a:prstGeom prst="rect">
                <a:avLst/>
              </a:prstGeom>
              <a:blipFill>
                <a:blip r:embed="rId4"/>
                <a:stretch>
                  <a:fillRect/>
                </a:stretch>
              </a:blipFill>
            </p:spPr>
            <p:txBody>
              <a:bodyPr/>
              <a:lstStyle/>
              <a:p>
                <a:r>
                  <a:rPr lang="en-US">
                    <a:noFill/>
                  </a:rPr>
                  <a:t> </a:t>
                </a:r>
              </a:p>
            </p:txBody>
          </p:sp>
        </mc:Fallback>
      </mc:AlternateContent>
      <p:sp>
        <p:nvSpPr>
          <p:cNvPr id="13" name="Rectangle 12"/>
          <p:cNvSpPr/>
          <p:nvPr/>
        </p:nvSpPr>
        <p:spPr>
          <a:xfrm>
            <a:off x="409377" y="4628035"/>
            <a:ext cx="10205975" cy="646331"/>
          </a:xfrm>
          <a:prstGeom prst="rect">
            <a:avLst/>
          </a:prstGeom>
        </p:spPr>
        <p:txBody>
          <a:bodyPr wrap="square">
            <a:spAutoFit/>
          </a:bodyPr>
          <a:lstStyle/>
          <a:p>
            <a:r>
              <a:rPr lang="en-US" dirty="0" smtClean="0"/>
              <a:t>We </a:t>
            </a:r>
            <a:r>
              <a:rPr lang="en-US" dirty="0"/>
              <a:t>multiply by to ensure that we select a hyperplane that correctly classifies the data, and it gives us the geometric margin formula</a:t>
            </a:r>
          </a:p>
        </p:txBody>
      </p:sp>
      <mc:AlternateContent xmlns:mc="http://schemas.openxmlformats.org/markup-compatibility/2006" xmlns:a14="http://schemas.microsoft.com/office/drawing/2010/main">
        <mc:Choice Requires="a14">
          <p:sp>
            <p:nvSpPr>
              <p:cNvPr id="14" name="Rectangle 13"/>
              <p:cNvSpPr/>
              <p:nvPr/>
            </p:nvSpPr>
            <p:spPr>
              <a:xfrm>
                <a:off x="3977159" y="5502471"/>
                <a:ext cx="2520177"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𝑤</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𝑤</m:t>
                                  </m:r>
                                </m:e>
                              </m:d>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𝑏</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𝑤</m:t>
                                  </m:r>
                                </m:e>
                              </m:d>
                            </m:den>
                          </m:f>
                        </m:e>
                      </m:d>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3977159" y="5502471"/>
                <a:ext cx="2520177" cy="71468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35044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Prerequisites: Vectors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6895" y="1612112"/>
                <a:ext cx="10515600" cy="4351338"/>
              </a:xfrm>
            </p:spPr>
            <p:txBody>
              <a:bodyPr/>
              <a:lstStyle/>
              <a:p>
                <a:r>
                  <a:rPr lang="en-US" i="1" dirty="0" smtClean="0"/>
                  <a:t>A </a:t>
                </a:r>
                <a:r>
                  <a:rPr lang="en-US" b="1" i="1" dirty="0"/>
                  <a:t>vector </a:t>
                </a:r>
                <a:r>
                  <a:rPr lang="en-US" i="1" dirty="0"/>
                  <a:t>is an object that has both a magnitude and a direction. </a:t>
                </a:r>
              </a:p>
              <a:p>
                <a:r>
                  <a:rPr lang="en-US" sz="1800" dirty="0"/>
                  <a:t>we denote a vector with the coordinates of its endpoint (the point where the tip of the arrow is). In Figure 1, the point A has the coordinates (4,3). We can write</a:t>
                </a:r>
                <a:r>
                  <a:rPr lang="en-US" sz="1800" dirty="0" smtClean="0"/>
                  <a:t>:</a:t>
                </a:r>
                <a:endParaRPr lang="az-Latn-AZ" sz="1800" dirty="0" smtClean="0"/>
              </a:p>
              <a:p>
                <a:pPr marL="0" indent="0" algn="ctr">
                  <a:buNone/>
                </a:pP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𝑂𝐴</m:t>
                        </m:r>
                      </m:e>
                    </m:acc>
                  </m:oMath>
                </a14:m>
                <a:r>
                  <a:rPr lang="en-US" sz="1800" dirty="0"/>
                  <a:t>=(4,3)</a:t>
                </a:r>
              </a:p>
              <a:p>
                <a:pPr algn="ct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6895" y="1612112"/>
                <a:ext cx="10515600" cy="4351338"/>
              </a:xfrm>
              <a:blipFill>
                <a:blip r:embed="rId2"/>
                <a:stretch>
                  <a:fillRect l="-1043" t="-2241" r="-696"/>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8961121" y="2921957"/>
            <a:ext cx="2928142" cy="2947693"/>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706582" y="3242771"/>
                <a:ext cx="8711632" cy="3382401"/>
              </a:xfrm>
              <a:prstGeom prst="rect">
                <a:avLst/>
              </a:prstGeom>
            </p:spPr>
            <p:txBody>
              <a:bodyPr wrap="square">
                <a:spAutoFit/>
              </a:bodyPr>
              <a:lstStyle/>
              <a:p>
                <a:r>
                  <a:rPr lang="en-US" i="1" dirty="0" smtClean="0"/>
                  <a:t>The magnitude, or length, of a vector x is written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smtClean="0"/>
                  <a:t>, and is called its norm. </a:t>
                </a:r>
              </a:p>
              <a:p>
                <a:r>
                  <a:rPr lang="en-US" dirty="0" smtClean="0"/>
                  <a:t>In general, we compute the norm of a vector</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baseline="-25000" smtClean="0">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𝑥</m:t>
                        </m:r>
                        <m:r>
                          <a:rPr lang="en-US" b="0" i="1" baseline="-25000" smtClean="0">
                            <a:latin typeface="Cambria Math" panose="02040503050406030204" pitchFamily="18" charset="0"/>
                          </a:rPr>
                          <m:t>𝑛</m:t>
                        </m:r>
                        <m:r>
                          <a:rPr lang="en-US" b="0" i="1" baseline="-25000" smtClean="0">
                            <a:latin typeface="Cambria Math" panose="02040503050406030204" pitchFamily="18" charset="0"/>
                          </a:rPr>
                          <m:t>,</m:t>
                        </m:r>
                      </m:e>
                    </m:d>
                  </m:oMath>
                </a14:m>
                <a:r>
                  <a:rPr lang="en-US" dirty="0" smtClean="0"/>
                  <a:t> by using Euclidean norm formula:</a:t>
                </a:r>
              </a:p>
              <a:p>
                <a:r>
                  <a:rPr lang="en-US" dirty="0" smtClean="0"/>
                  <a:t> </a:t>
                </a:r>
              </a:p>
              <a:p>
                <a:r>
                  <a:rPr lang="en-US" dirty="0" smtClean="0"/>
                  <a:t>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smtClean="0"/>
                  <a:t>≔</a:t>
                </a:r>
                <a14:m>
                  <m:oMath xmlns:m="http://schemas.openxmlformats.org/officeDocument/2006/math">
                    <m:rad>
                      <m:radPr>
                        <m:degHide m:val="on"/>
                        <m:ctrlPr>
                          <a:rPr lang="en-US" i="1" dirty="0" smtClean="0">
                            <a:latin typeface="Cambria Math" panose="02040503050406030204" pitchFamily="18" charset="0"/>
                          </a:rPr>
                        </m:ctrlPr>
                      </m:radPr>
                      <m:deg/>
                      <m:e>
                        <m:sSubSup>
                          <m:sSubSupPr>
                            <m:ctrlPr>
                              <a:rPr lang="en-US"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𝑛</m:t>
                            </m:r>
                          </m:sub>
                          <m:sup>
                            <m:r>
                              <a:rPr lang="en-US" b="0" i="1" dirty="0" smtClean="0">
                                <a:latin typeface="Cambria Math" panose="02040503050406030204" pitchFamily="18" charset="0"/>
                              </a:rPr>
                              <m:t>2</m:t>
                            </m:r>
                          </m:sup>
                        </m:sSubSup>
                      </m:e>
                    </m:rad>
                  </m:oMath>
                </a14:m>
                <a:endParaRPr lang="az-Latn-AZ" dirty="0" smtClean="0"/>
              </a:p>
              <a:p>
                <a:pPr algn="ctr"/>
                <a:endParaRPr lang="az-Latn-AZ" i="1" dirty="0" smtClean="0">
                  <a:latin typeface="Cambria Math" panose="02040503050406030204" pitchFamily="18" charset="0"/>
                </a:endParaRPr>
              </a:p>
              <a:p>
                <a:pPr algn="ctr"/>
                <a14:m>
                  <m:oMath xmlns:m="http://schemas.openxmlformats.org/officeDocument/2006/math">
                    <m:r>
                      <a:rPr lang="en-US" i="1">
                        <a:latin typeface="Cambria Math" panose="02040503050406030204" pitchFamily="18" charset="0"/>
                      </a:rPr>
                      <m:t>𝑄𝐴</m:t>
                    </m:r>
                  </m:oMath>
                </a14:m>
                <a:r>
                  <a:rPr lang="en-US" baseline="30000" dirty="0"/>
                  <a:t>2 </a:t>
                </a:r>
                <a:r>
                  <a:rPr lang="en-US" dirty="0"/>
                  <a:t>= </a:t>
                </a:r>
                <a:r>
                  <a:rPr lang="en-US" dirty="0" smtClean="0"/>
                  <a:t>4</a:t>
                </a:r>
                <a:r>
                  <a:rPr lang="en-US" baseline="30000" dirty="0" smtClean="0"/>
                  <a:t>2</a:t>
                </a:r>
                <a:r>
                  <a:rPr lang="en-US" dirty="0" smtClean="0"/>
                  <a:t>+3</a:t>
                </a:r>
                <a:r>
                  <a:rPr lang="en-US" baseline="30000" dirty="0" smtClean="0"/>
                  <a:t>2</a:t>
                </a:r>
                <a:endParaRPr lang="az-Latn-AZ" baseline="30000" dirty="0" smtClean="0"/>
              </a:p>
              <a:p>
                <a:endParaRPr lang="az-Latn-AZ"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𝑂𝐴</m:t>
                          </m:r>
                        </m:e>
                      </m:d>
                      <m:r>
                        <a:rPr lang="en-US" i="1">
                          <a:latin typeface="Cambria Math" panose="02040503050406030204" pitchFamily="18" charset="0"/>
                        </a:rPr>
                        <m:t>=</m:t>
                      </m:r>
                      <m:r>
                        <a:rPr lang="en-US" i="1">
                          <a:latin typeface="Cambria Math" panose="02040503050406030204" pitchFamily="18" charset="0"/>
                        </a:rPr>
                        <m:t>𝑂𝐴</m:t>
                      </m:r>
                      <m:r>
                        <a:rPr lang="en-US" i="1">
                          <a:latin typeface="Cambria Math" panose="02040503050406030204" pitchFamily="18" charset="0"/>
                        </a:rPr>
                        <m:t>=5</m:t>
                      </m:r>
                    </m:oMath>
                  </m:oMathPara>
                </a14:m>
                <a:endParaRPr lang="en-US" dirty="0"/>
              </a:p>
              <a:p>
                <a:endParaRPr lang="en-US" baseline="30000" dirty="0"/>
              </a:p>
              <a:p>
                <a:endParaRPr lang="en-US" dirty="0"/>
              </a:p>
              <a:p>
                <a:r>
                  <a:rPr lang="en-US" dirty="0" smtClean="0"/>
                  <a:t> </a:t>
                </a:r>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706582" y="3242771"/>
                <a:ext cx="8711632" cy="3382401"/>
              </a:xfrm>
              <a:prstGeom prst="rect">
                <a:avLst/>
              </a:prstGeom>
              <a:blipFill>
                <a:blip r:embed="rId4"/>
                <a:stretch>
                  <a:fillRect l="-630" t="-1081"/>
                </a:stretch>
              </a:blipFill>
            </p:spPr>
            <p:txBody>
              <a:bodyPr/>
              <a:lstStyle/>
              <a:p>
                <a:r>
                  <a:rPr lang="en-US">
                    <a:noFill/>
                  </a:rPr>
                  <a:t> </a:t>
                </a:r>
              </a:p>
            </p:txBody>
          </p:sp>
        </mc:Fallback>
      </mc:AlternateContent>
    </p:spTree>
    <p:extLst>
      <p:ext uri="{BB962C8B-B14F-4D97-AF65-F5344CB8AC3E}">
        <p14:creationId xmlns:p14="http://schemas.microsoft.com/office/powerpoint/2010/main" val="213595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5636"/>
            <a:ext cx="10515600" cy="648394"/>
          </a:xfrm>
        </p:spPr>
        <p:txBody>
          <a:bodyPr>
            <a:normAutofit fontScale="90000"/>
          </a:bodyPr>
          <a:lstStyle/>
          <a:p>
            <a:r>
              <a:rPr lang="en-US" sz="3200" u="sng" dirty="0">
                <a:solidFill>
                  <a:srgbClr val="000000"/>
                </a:solidFill>
                <a:latin typeface="Arial" panose="020B0604020202020204" pitchFamily="34" charset="0"/>
              </a:rPr>
              <a:t>Finding the optimal hyperplane </a:t>
            </a:r>
            <a:r>
              <a:rPr lang="en-US" sz="3200" u="sng" dirty="0" smtClean="0">
                <a:solidFill>
                  <a:srgbClr val="000000"/>
                </a:solidFill>
                <a:latin typeface="Arial" panose="020B0604020202020204" pitchFamily="34" charset="0"/>
              </a:rPr>
              <a:t/>
            </a:r>
            <a:br>
              <a:rPr lang="en-US" sz="3200" u="sng" dirty="0" smtClean="0">
                <a:solidFill>
                  <a:srgbClr val="000000"/>
                </a:solidFill>
                <a:latin typeface="Arial" panose="020B0604020202020204" pitchFamily="34" charset="0"/>
              </a:rPr>
            </a:br>
            <a:endParaRPr lang="en-US" sz="3200" u="sng" dirty="0"/>
          </a:p>
        </p:txBody>
      </p:sp>
      <p:pic>
        <p:nvPicPr>
          <p:cNvPr id="4" name="Picture 3"/>
          <p:cNvPicPr>
            <a:picLocks noChangeAspect="1"/>
          </p:cNvPicPr>
          <p:nvPr/>
        </p:nvPicPr>
        <p:blipFill>
          <a:blip r:embed="rId2"/>
          <a:stretch>
            <a:fillRect/>
          </a:stretch>
        </p:blipFill>
        <p:spPr>
          <a:xfrm>
            <a:off x="908080" y="1451177"/>
            <a:ext cx="3232704" cy="3137449"/>
          </a:xfrm>
          <a:prstGeom prst="rect">
            <a:avLst/>
          </a:prstGeom>
        </p:spPr>
      </p:pic>
      <p:pic>
        <p:nvPicPr>
          <p:cNvPr id="6" name="Picture 5"/>
          <p:cNvPicPr>
            <a:picLocks noChangeAspect="1"/>
          </p:cNvPicPr>
          <p:nvPr/>
        </p:nvPicPr>
        <p:blipFill>
          <a:blip r:embed="rId3"/>
          <a:stretch>
            <a:fillRect/>
          </a:stretch>
        </p:blipFill>
        <p:spPr>
          <a:xfrm>
            <a:off x="5044440" y="1451177"/>
            <a:ext cx="3085407" cy="3056189"/>
          </a:xfrm>
          <a:prstGeom prst="rect">
            <a:avLst/>
          </a:prstGeom>
        </p:spPr>
      </p:pic>
      <p:sp>
        <p:nvSpPr>
          <p:cNvPr id="7" name="Rectangle 6"/>
          <p:cNvSpPr/>
          <p:nvPr/>
        </p:nvSpPr>
        <p:spPr>
          <a:xfrm>
            <a:off x="612370" y="4975773"/>
            <a:ext cx="10318865" cy="646331"/>
          </a:xfrm>
          <a:prstGeom prst="rect">
            <a:avLst/>
          </a:prstGeom>
        </p:spPr>
        <p:txBody>
          <a:bodyPr wrap="square">
            <a:spAutoFit/>
          </a:bodyPr>
          <a:lstStyle/>
          <a:p>
            <a:r>
              <a:rPr lang="en-US" dirty="0" smtClean="0"/>
              <a:t>The </a:t>
            </a:r>
            <a:r>
              <a:rPr lang="en-US" dirty="0"/>
              <a:t>geometric margin of the second hyperplane defined by </a:t>
            </a:r>
            <a:r>
              <a:rPr lang="en-US" dirty="0" smtClean="0"/>
              <a:t>w=(-0.4,-1) and b=0.85 </a:t>
            </a:r>
            <a:r>
              <a:rPr lang="en-US" dirty="0"/>
              <a:t>is larger (0.64 &gt; 0.18). Between the two, we would select this hyperplane. </a:t>
            </a:r>
          </a:p>
        </p:txBody>
      </p:sp>
      <p:sp>
        <p:nvSpPr>
          <p:cNvPr id="8" name="Rectangle 7"/>
          <p:cNvSpPr/>
          <p:nvPr/>
        </p:nvSpPr>
        <p:spPr>
          <a:xfrm>
            <a:off x="612370" y="1032308"/>
            <a:ext cx="1146468" cy="369332"/>
          </a:xfrm>
          <a:prstGeom prst="rect">
            <a:avLst/>
          </a:prstGeom>
        </p:spPr>
        <p:txBody>
          <a:bodyPr wrap="none">
            <a:spAutoFit/>
          </a:bodyPr>
          <a:lstStyle/>
          <a:p>
            <a:r>
              <a:rPr lang="en-US" u="sng" dirty="0">
                <a:solidFill>
                  <a:srgbClr val="000000"/>
                </a:solidFill>
                <a:latin typeface="Arial" panose="020B0604020202020204" pitchFamily="34" charset="0"/>
              </a:rPr>
              <a:t>Example:</a:t>
            </a:r>
            <a:endParaRPr lang="en-US" dirty="0"/>
          </a:p>
        </p:txBody>
      </p:sp>
      <p:sp>
        <p:nvSpPr>
          <p:cNvPr id="9" name="Rectangle 8"/>
          <p:cNvSpPr/>
          <p:nvPr/>
        </p:nvSpPr>
        <p:spPr>
          <a:xfrm>
            <a:off x="612369" y="5784274"/>
            <a:ext cx="9554095" cy="646331"/>
          </a:xfrm>
          <a:prstGeom prst="rect">
            <a:avLst/>
          </a:prstGeom>
        </p:spPr>
        <p:txBody>
          <a:bodyPr wrap="square">
            <a:spAutoFit/>
          </a:bodyPr>
          <a:lstStyle/>
          <a:p>
            <a:r>
              <a:rPr lang="en-US" b="1" i="1" dirty="0">
                <a:solidFill>
                  <a:srgbClr val="000000"/>
                </a:solidFill>
                <a:latin typeface="Arial" panose="020B0604020202020204" pitchFamily="34" charset="0"/>
              </a:rPr>
              <a:t>Finding the optimal hyperplane is just a matter of finding the values of w and b for which we get the largest geometric margin. </a:t>
            </a:r>
            <a:endParaRPr lang="en-US" dirty="0"/>
          </a:p>
        </p:txBody>
      </p:sp>
    </p:spTree>
    <p:extLst>
      <p:ext uri="{BB962C8B-B14F-4D97-AF65-F5344CB8AC3E}">
        <p14:creationId xmlns:p14="http://schemas.microsoft.com/office/powerpoint/2010/main" val="3906212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7340"/>
          </a:xfrm>
        </p:spPr>
        <p:txBody>
          <a:bodyPr>
            <a:normAutofit/>
          </a:bodyPr>
          <a:lstStyle/>
          <a:p>
            <a:r>
              <a:rPr lang="en-US" sz="3200" b="1" u="sng" dirty="0"/>
              <a:t>The SVMs optimization problem </a:t>
            </a:r>
            <a:endParaRPr lang="en-US" sz="3200" u="sng" dirty="0"/>
          </a:p>
        </p:txBody>
      </p:sp>
      <mc:AlternateContent xmlns:mc="http://schemas.openxmlformats.org/markup-compatibility/2006" xmlns:a14="http://schemas.microsoft.com/office/drawing/2010/main">
        <mc:Choice Requires="a14">
          <p:sp>
            <p:nvSpPr>
              <p:cNvPr id="3" name="Rectangle 2"/>
              <p:cNvSpPr/>
              <p:nvPr/>
            </p:nvSpPr>
            <p:spPr>
              <a:xfrm>
                <a:off x="536836" y="1186255"/>
                <a:ext cx="11118327" cy="5671745"/>
              </a:xfrm>
              <a:prstGeom prst="rect">
                <a:avLst/>
              </a:prstGeom>
            </p:spPr>
            <p:txBody>
              <a:bodyPr wrap="square">
                <a:spAutoFit/>
              </a:bodyPr>
              <a:lstStyle/>
              <a:p>
                <a:r>
                  <a:rPr lang="en-US" dirty="0" smtClean="0">
                    <a:solidFill>
                      <a:srgbClr val="000000"/>
                    </a:solidFill>
                    <a:latin typeface="Arial" panose="020B0604020202020204" pitchFamily="34" charset="0"/>
                  </a:rPr>
                  <a:t>Given a linearly separable training set</a:t>
                </a:r>
                <a:r>
                  <a:rPr lang="en-US" dirty="0">
                    <a:solidFill>
                      <a:srgbClr val="000000"/>
                    </a:solidFill>
                    <a:latin typeface="Arial" panose="020B0604020202020204" pitchFamily="34" charset="0"/>
                  </a:rPr>
                  <a:t>: </a:t>
                </a:r>
                <a14:m>
                  <m:oMath xmlns:m="http://schemas.openxmlformats.org/officeDocument/2006/math">
                    <m:r>
                      <a:rPr lang="en-US" i="1">
                        <a:solidFill>
                          <a:srgbClr val="000000"/>
                        </a:solidFill>
                        <a:latin typeface="Cambria Math" panose="02040503050406030204" pitchFamily="18" charset="0"/>
                      </a:rPr>
                      <m:t>𝐷</m:t>
                    </m:r>
                    <m:r>
                      <a:rPr lang="en-US" i="1">
                        <a:solidFill>
                          <a:srgbClr val="000000"/>
                        </a:solidFill>
                        <a:latin typeface="Cambria Math" panose="02040503050406030204" pitchFamily="18" charset="0"/>
                      </a:rPr>
                      <m:t>=</m:t>
                    </m:r>
                    <m:sSubSup>
                      <m:sSubSupPr>
                        <m:ctrlPr>
                          <a:rPr lang="en-US" i="1">
                            <a:solidFill>
                              <a:srgbClr val="000000"/>
                            </a:solidFill>
                            <a:latin typeface="Cambria Math" panose="02040503050406030204" pitchFamily="18" charset="0"/>
                          </a:rPr>
                        </m:ctrlPr>
                      </m:sSubSupPr>
                      <m:e>
                        <m:d>
                          <m:dPr>
                            <m:begChr m:val="{"/>
                            <m:endChr m:val="}"/>
                            <m:ctrlPr>
                              <a:rPr lang="en-US" i="1">
                                <a:solidFill>
                                  <a:srgbClr val="000000"/>
                                </a:solidFill>
                                <a:latin typeface="Cambria Math" panose="02040503050406030204" pitchFamily="18" charset="0"/>
                              </a:rPr>
                            </m:ctrlPr>
                          </m:dPr>
                          <m:e>
                            <m:d>
                              <m:dPr>
                                <m:ctrlPr>
                                  <a:rPr lang="en-US" i="1">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e>
                            </m:d>
                            <m:r>
                              <a:rPr lang="en-US" i="1">
                                <a:solidFill>
                                  <a:srgbClr val="000000"/>
                                </a:solidFill>
                                <a:latin typeface="Cambria Math" panose="02040503050406030204" pitchFamily="18" charset="0"/>
                              </a:rPr>
                              <m:t> |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ea typeface="Cambria Math" panose="02040503050406030204" pitchFamily="18" charset="0"/>
                              </a:rPr>
                              <m:t>∈</m:t>
                            </m:r>
                            <m:sSup>
                              <m:sSupPr>
                                <m:ctrlPr>
                                  <a:rPr lang="en-US" i="1">
                                    <a:solidFill>
                                      <a:srgbClr val="000000"/>
                                    </a:solidFill>
                                    <a:latin typeface="Cambria Math" panose="02040503050406030204" pitchFamily="18" charset="0"/>
                                    <a:ea typeface="Cambria Math" panose="02040503050406030204" pitchFamily="18" charset="0"/>
                                  </a:rPr>
                                </m:ctrlPr>
                              </m:sSupPr>
                              <m:e>
                                <m:r>
                                  <a:rPr lang="en-US" i="1">
                                    <a:solidFill>
                                      <a:srgbClr val="000000"/>
                                    </a:solidFill>
                                    <a:latin typeface="Cambria Math" panose="02040503050406030204" pitchFamily="18" charset="0"/>
                                    <a:ea typeface="Cambria Math" panose="02040503050406030204" pitchFamily="18" charset="0"/>
                                  </a:rPr>
                                  <m:t>𝑅</m:t>
                                </m:r>
                              </m:e>
                              <m:sup>
                                <m:r>
                                  <a:rPr lang="en-US" i="1">
                                    <a:solidFill>
                                      <a:srgbClr val="000000"/>
                                    </a:solidFill>
                                    <a:latin typeface="Cambria Math" panose="02040503050406030204" pitchFamily="18" charset="0"/>
                                    <a:ea typeface="Cambria Math" panose="02040503050406030204" pitchFamily="18" charset="0"/>
                                  </a:rPr>
                                  <m:t>𝑛</m:t>
                                </m:r>
                              </m:sup>
                            </m:sSup>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ea typeface="Cambria Math" panose="02040503050406030204" pitchFamily="18" charset="0"/>
                              </a:rPr>
                              <m:t>∈{−1,1}</m:t>
                            </m:r>
                          </m:e>
                        </m:d>
                      </m:e>
                      <m:sub>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=1</m:t>
                        </m:r>
                      </m:sub>
                      <m:sup>
                        <m:r>
                          <a:rPr lang="en-US" i="1">
                            <a:solidFill>
                              <a:srgbClr val="000000"/>
                            </a:solidFill>
                            <a:latin typeface="Cambria Math" panose="02040503050406030204" pitchFamily="18" charset="0"/>
                          </a:rPr>
                          <m:t>𝑚</m:t>
                        </m:r>
                      </m:sup>
                    </m:sSubSup>
                  </m:oMath>
                </a14:m>
                <a:r>
                  <a:rPr lang="en-US" dirty="0" smtClean="0"/>
                  <a:t> and a hyperplane with a normal </a:t>
                </a:r>
              </a:p>
              <a:p>
                <a:r>
                  <a:rPr lang="en-US" dirty="0" smtClean="0"/>
                  <a:t>vector w and bias b, recall that the geometric margin M of the hyperplane is defined by:</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𝑚</m:t>
                              </m:r>
                            </m:lim>
                          </m:limLow>
                        </m:fNa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𝑖</m:t>
                              </m:r>
                            </m:sub>
                          </m:sSub>
                        </m:e>
                      </m:func>
                    </m:oMath>
                  </m:oMathPara>
                </a14:m>
                <a:endParaRPr lang="en-US" dirty="0" smtClean="0"/>
              </a:p>
              <a:p>
                <a:r>
                  <a:rPr lang="en-US" dirty="0" smtClean="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𝑖</m:t>
                        </m:r>
                      </m:sub>
                    </m:sSub>
                    <m:r>
                      <a:rPr lang="en-US" i="1">
                        <a:latin typeface="Cambria Math" panose="02040503050406030204" pitchFamily="18" charset="0"/>
                      </a:rPr>
                      <m:t>=</m:t>
                    </m:r>
                    <m:func>
                      <m:funcPr>
                        <m:ctrlPr>
                          <a:rPr lang="en-US" i="1">
                            <a:latin typeface="Cambria Math" panose="02040503050406030204" pitchFamily="18" charset="0"/>
                          </a:rPr>
                        </m:ctrlPr>
                      </m:funcPr>
                      <m:fName/>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func>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𝑤</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𝑤</m:t>
                                </m:r>
                              </m:e>
                            </m:d>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𝑏</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𝑤</m:t>
                                </m:r>
                              </m:e>
                            </m:d>
                          </m:den>
                        </m:f>
                      </m:e>
                    </m:d>
                  </m:oMath>
                </a14:m>
                <a:r>
                  <a:rPr lang="en-US" dirty="0" smtClean="0"/>
                  <a:t> is the geometric margin of a training example </a:t>
                </a:r>
                <a14:m>
                  <m:oMath xmlns:m="http://schemas.openxmlformats.org/officeDocument/2006/math">
                    <m:d>
                      <m:dPr>
                        <m:ctrlPr>
                          <a:rPr lang="en-US" i="1">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e>
                    </m:d>
                  </m:oMath>
                </a14:m>
                <a:r>
                  <a:rPr lang="en-US" dirty="0" smtClean="0"/>
                  <a:t>.</a:t>
                </a:r>
              </a:p>
              <a:p>
                <a:r>
                  <a:rPr lang="en-US" dirty="0" smtClean="0"/>
                  <a:t>The </a:t>
                </a:r>
                <a:r>
                  <a:rPr lang="en-US" b="1" dirty="0" smtClean="0"/>
                  <a:t>optimal separating hyperplane </a:t>
                </a:r>
                <a:r>
                  <a:rPr lang="en-US" dirty="0" smtClean="0"/>
                  <a:t>is the hyperplane defined by the normal vector w and bias b for which the</a:t>
                </a:r>
              </a:p>
              <a:p>
                <a:r>
                  <a:rPr lang="en-US" dirty="0" smtClean="0"/>
                  <a:t> geometric margin M is the largest.</a:t>
                </a:r>
              </a:p>
              <a:p>
                <a:r>
                  <a:rPr lang="en-US" dirty="0" smtClean="0"/>
                  <a:t>To find w and b, we need to solve the following optimization problem, with the constraint that the margin of each example should be greater or equal to M:</a:t>
                </a:r>
              </a:p>
              <a:p>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a:latin typeface="Cambria Math" panose="02040503050406030204" pitchFamily="18" charset="0"/>
                                </a:rPr>
                                <m:t>m</m:t>
                              </m:r>
                              <m:r>
                                <a:rPr lang="en-US" b="0" i="1" smtClean="0">
                                  <a:latin typeface="Cambria Math" panose="02040503050406030204" pitchFamily="18" charset="0"/>
                                </a:rPr>
                                <m:t>𝑎𝑥𝑖𝑚𝑖𝑧𝑒</m:t>
                              </m:r>
                              <m:r>
                                <a:rPr lang="en-US" b="0" i="1" smtClean="0">
                                  <a:latin typeface="Cambria Math" panose="02040503050406030204" pitchFamily="18" charset="0"/>
                                </a:rPr>
                                <m:t> </m:t>
                              </m:r>
                            </m:e>
                            <m:lim>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𝑏</m:t>
                              </m:r>
                            </m:lim>
                          </m:limLow>
                        </m:fName>
                        <m:e>
                          <m:r>
                            <a:rPr lang="en-US" i="1">
                              <a:latin typeface="Cambria Math" panose="02040503050406030204" pitchFamily="18" charset="0"/>
                            </a:rPr>
                            <m:t>𝑀</m:t>
                          </m:r>
                        </m:e>
                      </m:func>
                    </m:oMath>
                  </m:oMathPara>
                </a14:m>
                <a:endParaRPr lang="en-US" dirty="0" smtClean="0"/>
              </a:p>
              <a:p>
                <a:r>
                  <a:rPr lang="en-US" dirty="0"/>
                  <a:t>	</a:t>
                </a:r>
                <a:r>
                  <a:rPr lang="en-US" dirty="0" smtClean="0"/>
                  <a:t>				subject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𝑚</m:t>
                    </m:r>
                  </m:oMath>
                </a14:m>
                <a:endParaRPr lang="en-US" dirty="0" smtClean="0"/>
              </a:p>
              <a:p>
                <a:r>
                  <a:rPr lang="en-US" dirty="0" smtClean="0"/>
                  <a:t>There is a relationship between the geometric margin and the functional margin:  </a:t>
                </a:r>
                <a14:m>
                  <m:oMath xmlns:m="http://schemas.openxmlformats.org/officeDocument/2006/math">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𝐹</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𝑤</m:t>
                            </m:r>
                          </m:e>
                        </m:d>
                      </m:den>
                    </m:f>
                  </m:oMath>
                </a14:m>
                <a:endParaRPr lang="en-US" dirty="0" smtClean="0"/>
              </a:p>
              <a:p>
                <a:r>
                  <a:rPr lang="en-US" dirty="0" smtClean="0"/>
                  <a:t>So we can rewrite the problem:</a:t>
                </a:r>
              </a:p>
              <a:p>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m:t>
                              </m:r>
                              <m:r>
                                <a:rPr lang="en-US" i="1">
                                  <a:latin typeface="Cambria Math" panose="02040503050406030204" pitchFamily="18" charset="0"/>
                                </a:rPr>
                                <m:t>𝑎𝑥𝑖𝑚𝑖𝑧𝑒</m:t>
                              </m:r>
                              <m:r>
                                <a:rPr lang="en-US" i="1">
                                  <a:latin typeface="Cambria Math" panose="02040503050406030204" pitchFamily="18" charset="0"/>
                                </a:rPr>
                                <m:t> </m:t>
                              </m:r>
                            </m:e>
                            <m:lim>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𝑏</m:t>
                              </m:r>
                            </m:lim>
                          </m:limLow>
                        </m:fName>
                        <m:e>
                          <m:r>
                            <a:rPr lang="en-US" i="1">
                              <a:latin typeface="Cambria Math" panose="02040503050406030204" pitchFamily="18" charset="0"/>
                            </a:rPr>
                            <m:t>𝑀</m:t>
                          </m:r>
                        </m:e>
                      </m:func>
                    </m:oMath>
                  </m:oMathPara>
                </a14:m>
                <a:endParaRPr lang="en-US" dirty="0"/>
              </a:p>
              <a:p>
                <a:r>
                  <a:rPr lang="en-US" dirty="0"/>
                  <a:t>					subject </a:t>
                </a:r>
                <a:r>
                  <a:rPr lang="en-US" dirty="0" smtClean="0"/>
                  <a:t>to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𝑖</m:t>
                            </m:r>
                          </m:sub>
                        </m:sSub>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𝑤</m:t>
                            </m:r>
                          </m:e>
                        </m:d>
                      </m:den>
                    </m:f>
                  </m:oMath>
                </a14:m>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𝐹</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𝑤</m:t>
                            </m:r>
                          </m:e>
                        </m:d>
                      </m:den>
                    </m:f>
                  </m:oMath>
                </a14:m>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𝑚</m:t>
                    </m:r>
                  </m:oMath>
                </a14:m>
                <a:endParaRPr lang="en-US" dirty="0" smtClean="0"/>
              </a:p>
              <a:p>
                <a:r>
                  <a:rPr lang="en-US" dirty="0" smtClean="0"/>
                  <a:t>Remove norm from both side: </a:t>
                </a:r>
                <a:endParaRPr lang="en-US" dirty="0"/>
              </a:p>
              <a:p>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m:t>
                              </m:r>
                              <m:r>
                                <a:rPr lang="en-US" i="1">
                                  <a:latin typeface="Cambria Math" panose="02040503050406030204" pitchFamily="18" charset="0"/>
                                </a:rPr>
                                <m:t>𝑎𝑥𝑖𝑚𝑖𝑧𝑒</m:t>
                              </m:r>
                              <m:r>
                                <a:rPr lang="en-US" i="1">
                                  <a:latin typeface="Cambria Math" panose="02040503050406030204" pitchFamily="18" charset="0"/>
                                </a:rPr>
                                <m:t> </m:t>
                              </m:r>
                            </m:e>
                            <m:lim>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𝑏</m:t>
                              </m:r>
                            </m:lim>
                          </m:limLow>
                        </m:fName>
                        <m:e>
                          <m:r>
                            <a:rPr lang="en-US" i="1">
                              <a:latin typeface="Cambria Math" panose="02040503050406030204" pitchFamily="18" charset="0"/>
                            </a:rPr>
                            <m:t>𝑀</m:t>
                          </m:r>
                        </m:e>
                      </m:func>
                    </m:oMath>
                  </m:oMathPara>
                </a14:m>
                <a:endParaRPr lang="en-US" dirty="0"/>
              </a:p>
              <a:p>
                <a:r>
                  <a:rPr lang="en-US" dirty="0"/>
                  <a:t>					subject to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𝑚</m:t>
                    </m:r>
                  </m:oMath>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536836" y="1186255"/>
                <a:ext cx="11118327" cy="5671745"/>
              </a:xfrm>
              <a:prstGeom prst="rect">
                <a:avLst/>
              </a:prstGeom>
              <a:blipFill>
                <a:blip r:embed="rId2"/>
                <a:stretch>
                  <a:fillRect l="-439" t="-645" b="-968"/>
                </a:stretch>
              </a:blipFill>
            </p:spPr>
            <p:txBody>
              <a:bodyPr/>
              <a:lstStyle/>
              <a:p>
                <a:r>
                  <a:rPr lang="en-US">
                    <a:noFill/>
                  </a:rPr>
                  <a:t> </a:t>
                </a:r>
              </a:p>
            </p:txBody>
          </p:sp>
        </mc:Fallback>
      </mc:AlternateContent>
    </p:spTree>
    <p:extLst>
      <p:ext uri="{BB962C8B-B14F-4D97-AF65-F5344CB8AC3E}">
        <p14:creationId xmlns:p14="http://schemas.microsoft.com/office/powerpoint/2010/main" val="3731244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a:bodyPr>
          <a:lstStyle/>
          <a:p>
            <a:r>
              <a:rPr lang="en-US" sz="3200" b="1" u="sng" dirty="0"/>
              <a:t>The SVMs optimization problem </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30300"/>
                <a:ext cx="10515600" cy="5524500"/>
              </a:xfrm>
            </p:spPr>
            <p:txBody>
              <a:bodyPr>
                <a:normAutofit/>
              </a:bodyPr>
              <a:lstStyle/>
              <a:p>
                <a:r>
                  <a:rPr lang="en-US" sz="1800" dirty="0" smtClean="0"/>
                  <a:t>If F=1 it will not affect the result of the optimization problem and </a:t>
                </a:r>
                <a14:m>
                  <m:oMath xmlns:m="http://schemas.openxmlformats.org/officeDocument/2006/math">
                    <m:r>
                      <a:rPr lang="en-US" sz="1800" i="1">
                        <a:latin typeface="Cambria Math" panose="02040503050406030204" pitchFamily="18" charset="0"/>
                        <a:ea typeface="Cambria Math" panose="02040503050406030204" pitchFamily="18" charset="0"/>
                      </a:rPr>
                      <m:t>𝑀</m:t>
                    </m:r>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𝐹</m:t>
                        </m:r>
                      </m:num>
                      <m:den>
                        <m:d>
                          <m:dPr>
                            <m:begChr m:val="‖"/>
                            <m:endChr m:val="‖"/>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𝑤</m:t>
                            </m:r>
                          </m:e>
                        </m:d>
                      </m:den>
                    </m:f>
                  </m:oMath>
                </a14:m>
                <a:r>
                  <a:rPr lang="en-US" sz="1800" dirty="0" smtClean="0"/>
                  <a:t>.</a:t>
                </a:r>
              </a:p>
              <a:p>
                <a:pPr marL="0" indent="0">
                  <a:buNone/>
                </a:pPr>
                <a14:m>
                  <m:oMathPara xmlns:m="http://schemas.openxmlformats.org/officeDocument/2006/math">
                    <m:oMathParaPr>
                      <m:jc m:val="centerGroup"/>
                    </m:oMathParaPr>
                    <m:oMath xmlns:m="http://schemas.openxmlformats.org/officeDocument/2006/math">
                      <m:func>
                        <m:funcPr>
                          <m:ctrlPr>
                            <a:rPr lang="en-US" sz="1800" i="1">
                              <a:latin typeface="Cambria Math" panose="02040503050406030204" pitchFamily="18" charset="0"/>
                            </a:rPr>
                          </m:ctrlPr>
                        </m:funcPr>
                        <m:fName>
                          <m:limLow>
                            <m:limLowPr>
                              <m:ctrlPr>
                                <a:rPr lang="en-US" sz="1800" i="1">
                                  <a:latin typeface="Cambria Math" panose="02040503050406030204" pitchFamily="18" charset="0"/>
                                </a:rPr>
                              </m:ctrlPr>
                            </m:limLowPr>
                            <m:e>
                              <m:r>
                                <m:rPr>
                                  <m:sty m:val="p"/>
                                </m:rPr>
                                <a:rPr lang="en-US" sz="1800">
                                  <a:latin typeface="Cambria Math" panose="02040503050406030204" pitchFamily="18" charset="0"/>
                                </a:rPr>
                                <m:t>m</m:t>
                              </m:r>
                              <m:r>
                                <a:rPr lang="en-US" sz="1800" i="1">
                                  <a:latin typeface="Cambria Math" panose="02040503050406030204" pitchFamily="18" charset="0"/>
                                </a:rPr>
                                <m:t>𝑎𝑥𝑖𝑚𝑖𝑧𝑒</m:t>
                              </m:r>
                              <m:r>
                                <a:rPr lang="en-US" sz="1800" i="1">
                                  <a:latin typeface="Cambria Math" panose="02040503050406030204" pitchFamily="18" charset="0"/>
                                </a:rPr>
                                <m:t> </m:t>
                              </m:r>
                            </m:e>
                            <m:lim>
                              <m:r>
                                <a:rPr lang="en-US" sz="1800" i="1">
                                  <a:latin typeface="Cambria Math" panose="02040503050406030204" pitchFamily="18" charset="0"/>
                                </a:rPr>
                                <m:t>𝑤</m:t>
                              </m:r>
                              <m:r>
                                <a:rPr lang="en-US" sz="1800" i="1">
                                  <a:latin typeface="Cambria Math" panose="02040503050406030204" pitchFamily="18" charset="0"/>
                                </a:rPr>
                                <m:t>,</m:t>
                              </m:r>
                              <m:r>
                                <a:rPr lang="en-US" sz="1800" i="1">
                                  <a:latin typeface="Cambria Math" panose="02040503050406030204" pitchFamily="18" charset="0"/>
                                </a:rPr>
                                <m:t>𝑏</m:t>
                              </m:r>
                            </m:lim>
                          </m:limLow>
                        </m:fName>
                        <m:e>
                          <m:r>
                            <a:rPr lang="en-US" sz="1800" i="1">
                              <a:latin typeface="Cambria Math" panose="02040503050406030204" pitchFamily="18" charset="0"/>
                            </a:rPr>
                            <m:t>𝑀</m:t>
                          </m:r>
                        </m:e>
                      </m:func>
                    </m:oMath>
                  </m:oMathPara>
                </a14:m>
                <a:endParaRPr lang="en-US" sz="1800" dirty="0"/>
              </a:p>
              <a:p>
                <a:pPr marL="0" indent="0">
                  <a:buNone/>
                </a:pPr>
                <a:r>
                  <a:rPr lang="en-US" sz="1800" dirty="0" smtClean="0"/>
                  <a:t>				subject </a:t>
                </a:r>
                <a:r>
                  <a:rPr lang="en-US" sz="1800" dirty="0"/>
                  <a:t>to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𝑓</m:t>
                        </m:r>
                      </m:e>
                      <m:sub>
                        <m:r>
                          <a:rPr lang="en-US" sz="1800" i="1">
                            <a:latin typeface="Cambria Math" panose="02040503050406030204" pitchFamily="18" charset="0"/>
                          </a:rPr>
                          <m:t>𝑖</m:t>
                        </m:r>
                      </m:sub>
                    </m:sSub>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𝐹</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=1,…,</m:t>
                    </m:r>
                    <m:r>
                      <a:rPr lang="en-US" sz="1800" i="1">
                        <a:latin typeface="Cambria Math" panose="02040503050406030204" pitchFamily="18" charset="0"/>
                        <a:ea typeface="Cambria Math" panose="02040503050406030204" pitchFamily="18" charset="0"/>
                      </a:rPr>
                      <m:t>𝑚</m:t>
                    </m:r>
                  </m:oMath>
                </a14:m>
                <a:endParaRPr lang="en-US" sz="1800" dirty="0"/>
              </a:p>
              <a:p>
                <a:r>
                  <a:rPr lang="en-US" sz="1800" dirty="0" smtClean="0"/>
                  <a:t>The problem becomes:</a:t>
                </a:r>
              </a:p>
              <a:p>
                <a:pPr marL="0" indent="0">
                  <a:buNone/>
                </a:pPr>
                <a14:m>
                  <m:oMathPara xmlns:m="http://schemas.openxmlformats.org/officeDocument/2006/math">
                    <m:oMathParaPr>
                      <m:jc m:val="centerGroup"/>
                    </m:oMathParaPr>
                    <m:oMath xmlns:m="http://schemas.openxmlformats.org/officeDocument/2006/math">
                      <m:func>
                        <m:funcPr>
                          <m:ctrlPr>
                            <a:rPr lang="en-US" sz="1800" i="1">
                              <a:latin typeface="Cambria Math" panose="02040503050406030204" pitchFamily="18" charset="0"/>
                            </a:rPr>
                          </m:ctrlPr>
                        </m:funcPr>
                        <m:fName>
                          <m:limLow>
                            <m:limLowPr>
                              <m:ctrlPr>
                                <a:rPr lang="en-US" sz="1800" i="1">
                                  <a:latin typeface="Cambria Math" panose="02040503050406030204" pitchFamily="18" charset="0"/>
                                </a:rPr>
                              </m:ctrlPr>
                            </m:limLowPr>
                            <m:e>
                              <m:r>
                                <m:rPr>
                                  <m:sty m:val="p"/>
                                </m:rPr>
                                <a:rPr lang="en-US" sz="1800">
                                  <a:latin typeface="Cambria Math" panose="02040503050406030204" pitchFamily="18" charset="0"/>
                                </a:rPr>
                                <m:t>m</m:t>
                              </m:r>
                              <m:r>
                                <a:rPr lang="en-US" sz="1800" i="1">
                                  <a:latin typeface="Cambria Math" panose="02040503050406030204" pitchFamily="18" charset="0"/>
                                </a:rPr>
                                <m:t>𝑎𝑥𝑖𝑚𝑖𝑧𝑒</m:t>
                              </m:r>
                              <m:r>
                                <a:rPr lang="en-US" sz="1800" i="1">
                                  <a:latin typeface="Cambria Math" panose="02040503050406030204" pitchFamily="18" charset="0"/>
                                </a:rPr>
                                <m:t> </m:t>
                              </m:r>
                            </m:e>
                            <m:lim>
                              <m:r>
                                <a:rPr lang="en-US" sz="1800" i="1">
                                  <a:latin typeface="Cambria Math" panose="02040503050406030204" pitchFamily="18" charset="0"/>
                                </a:rPr>
                                <m:t>𝑤</m:t>
                              </m:r>
                              <m:r>
                                <a:rPr lang="en-US" sz="1800" i="1">
                                  <a:latin typeface="Cambria Math" panose="02040503050406030204" pitchFamily="18" charset="0"/>
                                </a:rPr>
                                <m:t>,</m:t>
                              </m:r>
                              <m:r>
                                <a:rPr lang="en-US" sz="1800" i="1">
                                  <a:latin typeface="Cambria Math" panose="02040503050406030204" pitchFamily="18" charset="0"/>
                                </a:rPr>
                                <m:t>𝑏</m:t>
                              </m:r>
                            </m:lim>
                          </m:limLow>
                        </m:fName>
                        <m:e>
                          <m:f>
                            <m:fPr>
                              <m:ctrlPr>
                                <a:rPr lang="en-US" sz="1800" i="1">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m:t>
                              </m:r>
                            </m:num>
                            <m:den>
                              <m:d>
                                <m:dPr>
                                  <m:begChr m:val="‖"/>
                                  <m:endChr m:val="‖"/>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𝑤</m:t>
                                  </m:r>
                                </m:e>
                              </m:d>
                            </m:den>
                          </m:f>
                          <m:r>
                            <m:rPr>
                              <m:nor/>
                            </m:rPr>
                            <a:rPr lang="en-US" sz="1800" dirty="0"/>
                            <m:t>.</m:t>
                          </m:r>
                        </m:e>
                      </m:func>
                    </m:oMath>
                  </m:oMathPara>
                </a14:m>
                <a:endParaRPr lang="en-US" sz="1800" dirty="0"/>
              </a:p>
              <a:p>
                <a:pPr marL="0" indent="0">
                  <a:buNone/>
                </a:pPr>
                <a:r>
                  <a:rPr lang="en-US" sz="1800" dirty="0"/>
                  <a:t>	</a:t>
                </a:r>
                <a:r>
                  <a:rPr lang="en-US" sz="1800" dirty="0" smtClean="0"/>
                  <a:t>			            subject </a:t>
                </a:r>
                <a:r>
                  <a:rPr lang="en-US" sz="1800" dirty="0"/>
                  <a:t>to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𝑓</m:t>
                        </m:r>
                      </m:e>
                      <m:sub>
                        <m:r>
                          <a:rPr lang="en-US" sz="1800" i="1">
                            <a:latin typeface="Cambria Math" panose="02040503050406030204" pitchFamily="18" charset="0"/>
                          </a:rPr>
                          <m:t>𝑖</m:t>
                        </m:r>
                      </m:sub>
                    </m:sSub>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1</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=1,…,</m:t>
                    </m:r>
                    <m:r>
                      <a:rPr lang="en-US" sz="1800" i="1">
                        <a:latin typeface="Cambria Math" panose="02040503050406030204" pitchFamily="18" charset="0"/>
                        <a:ea typeface="Cambria Math" panose="02040503050406030204" pitchFamily="18" charset="0"/>
                      </a:rPr>
                      <m:t>𝑚</m:t>
                    </m:r>
                  </m:oMath>
                </a14:m>
                <a:endParaRPr lang="en-US" sz="1800" dirty="0" smtClean="0"/>
              </a:p>
              <a:p>
                <a:pPr marL="0" indent="0">
                  <a:buNone/>
                </a:pPr>
                <a:r>
                  <a:rPr lang="en-US" sz="1800" dirty="0" smtClean="0"/>
                  <a:t>This maximization problem is equivalent to the following minimization problem:</a:t>
                </a:r>
              </a:p>
              <a:p>
                <a:pPr marL="0" indent="0">
                  <a:buNone/>
                </a:pPr>
                <a14:m>
                  <m:oMathPara xmlns:m="http://schemas.openxmlformats.org/officeDocument/2006/math">
                    <m:oMathParaPr>
                      <m:jc m:val="centerGroup"/>
                    </m:oMathParaPr>
                    <m:oMath xmlns:m="http://schemas.openxmlformats.org/officeDocument/2006/math">
                      <m:func>
                        <m:funcPr>
                          <m:ctrlPr>
                            <a:rPr lang="en-US" sz="1800" i="1">
                              <a:latin typeface="Cambria Math" panose="02040503050406030204" pitchFamily="18" charset="0"/>
                            </a:rPr>
                          </m:ctrlPr>
                        </m:funcPr>
                        <m:fName>
                          <m:limLow>
                            <m:limLowPr>
                              <m:ctrlPr>
                                <a:rPr lang="en-US" sz="1800" i="1">
                                  <a:latin typeface="Cambria Math" panose="02040503050406030204" pitchFamily="18" charset="0"/>
                                </a:rPr>
                              </m:ctrlPr>
                            </m:limLowPr>
                            <m:e>
                              <m:r>
                                <m:rPr>
                                  <m:sty m:val="p"/>
                                </m:rPr>
                                <a:rPr lang="en-US" sz="1800">
                                  <a:latin typeface="Cambria Math" panose="02040503050406030204" pitchFamily="18" charset="0"/>
                                </a:rPr>
                                <m:t>m</m:t>
                              </m:r>
                              <m:r>
                                <a:rPr lang="en-US" sz="1800" b="0" i="1" smtClean="0">
                                  <a:latin typeface="Cambria Math" panose="02040503050406030204" pitchFamily="18" charset="0"/>
                                </a:rPr>
                                <m:t>𝑖𝑛𝑖𝑚𝑖𝑧𝑒</m:t>
                              </m:r>
                              <m:r>
                                <a:rPr lang="en-US" sz="1800" i="1">
                                  <a:latin typeface="Cambria Math" panose="02040503050406030204" pitchFamily="18" charset="0"/>
                                </a:rPr>
                                <m:t> </m:t>
                              </m:r>
                            </m:e>
                            <m:lim>
                              <m:r>
                                <a:rPr lang="en-US" sz="1800" i="1">
                                  <a:latin typeface="Cambria Math" panose="02040503050406030204" pitchFamily="18" charset="0"/>
                                </a:rPr>
                                <m:t>𝑤</m:t>
                              </m:r>
                              <m:r>
                                <a:rPr lang="en-US" sz="1800" i="1">
                                  <a:latin typeface="Cambria Math" panose="02040503050406030204" pitchFamily="18" charset="0"/>
                                </a:rPr>
                                <m:t>,</m:t>
                              </m:r>
                              <m:r>
                                <a:rPr lang="en-US" sz="1800" i="1">
                                  <a:latin typeface="Cambria Math" panose="02040503050406030204" pitchFamily="18" charset="0"/>
                                </a:rPr>
                                <m:t>𝑏</m:t>
                              </m:r>
                            </m:lim>
                          </m:limLow>
                        </m:fName>
                        <m:e>
                          <m:d>
                            <m:dPr>
                              <m:begChr m:val="‖"/>
                              <m:endChr m:val="‖"/>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𝑤</m:t>
                              </m:r>
                            </m:e>
                          </m:d>
                          <m:r>
                            <m:rPr>
                              <m:nor/>
                            </m:rPr>
                            <a:rPr lang="en-US" sz="1800" dirty="0"/>
                            <m:t>.</m:t>
                          </m:r>
                        </m:e>
                      </m:func>
                    </m:oMath>
                  </m:oMathPara>
                </a14:m>
                <a:endParaRPr lang="en-US" sz="1800" dirty="0"/>
              </a:p>
              <a:p>
                <a:pPr marL="0" indent="0">
                  <a:buNone/>
                </a:pPr>
                <a:r>
                  <a:rPr lang="en-US" sz="1800" dirty="0"/>
                  <a:t>				            subject to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i="1">
                            <a:latin typeface="Cambria Math" panose="02040503050406030204" pitchFamily="18" charset="0"/>
                          </a:rPr>
                          <m:t>𝑖</m:t>
                        </m:r>
                      </m:sub>
                    </m:sSub>
                    <m:d>
                      <m:dPr>
                        <m:ctrlPr>
                          <a:rPr lang="en-US" sz="1800" b="0" i="1" smtClean="0">
                            <a:latin typeface="Cambria Math" panose="02040503050406030204" pitchFamily="18" charset="0"/>
                          </a:rPr>
                        </m:ctrlPr>
                      </m:dPr>
                      <m:e>
                        <m:r>
                          <a:rPr lang="en-US" sz="1800" i="1">
                            <a:latin typeface="Cambria Math" panose="02040503050406030204" pitchFamily="18" charset="0"/>
                          </a:rPr>
                          <m:t>𝑤</m:t>
                        </m:r>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rPr>
                          <m:t>𝑏</m:t>
                        </m:r>
                      </m:e>
                    </m:d>
                    <m:r>
                      <a:rPr lang="en-US" sz="1800" i="1">
                        <a:latin typeface="Cambria Math" panose="02040503050406030204" pitchFamily="18" charset="0"/>
                        <a:ea typeface="Cambria Math" panose="02040503050406030204" pitchFamily="18" charset="0"/>
                      </a:rPr>
                      <m:t>≥1, </m:t>
                    </m:r>
                    <m: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=1,…,</m:t>
                    </m:r>
                    <m:r>
                      <a:rPr lang="en-US" sz="1800" i="1">
                        <a:latin typeface="Cambria Math" panose="02040503050406030204" pitchFamily="18" charset="0"/>
                        <a:ea typeface="Cambria Math" panose="02040503050406030204" pitchFamily="18" charset="0"/>
                      </a:rPr>
                      <m:t>𝑚</m:t>
                    </m:r>
                  </m:oMath>
                </a14:m>
                <a:endParaRPr lang="en-US" sz="1800" dirty="0" smtClean="0">
                  <a:ea typeface="Cambria Math" panose="02040503050406030204" pitchFamily="18" charset="0"/>
                </a:endParaRPr>
              </a:p>
              <a:p>
                <a:pPr marL="0" indent="0">
                  <a:buNone/>
                </a:pPr>
                <a:r>
                  <a:rPr lang="en-US" sz="1800" dirty="0" smtClean="0"/>
                  <a:t>The original optimization problem is difficult to solve. Instead,  </a:t>
                </a:r>
              </a:p>
              <a:p>
                <a:pPr marL="0" indent="0">
                  <a:buNone/>
                </a:pPr>
                <a14:m>
                  <m:oMathPara xmlns:m="http://schemas.openxmlformats.org/officeDocument/2006/math">
                    <m:oMathParaPr>
                      <m:jc m:val="centerGroup"/>
                    </m:oMathParaPr>
                    <m:oMath xmlns:m="http://schemas.openxmlformats.org/officeDocument/2006/math">
                      <m:func>
                        <m:funcPr>
                          <m:ctrlPr>
                            <a:rPr lang="en-US" sz="1800" i="1" smtClean="0">
                              <a:latin typeface="Cambria Math" panose="02040503050406030204" pitchFamily="18" charset="0"/>
                            </a:rPr>
                          </m:ctrlPr>
                        </m:funcPr>
                        <m:fName>
                          <m:limLow>
                            <m:limLowPr>
                              <m:ctrlPr>
                                <a:rPr lang="en-US" sz="1800" i="1">
                                  <a:latin typeface="Cambria Math" panose="02040503050406030204" pitchFamily="18" charset="0"/>
                                </a:rPr>
                              </m:ctrlPr>
                            </m:limLowPr>
                            <m:e>
                              <m:r>
                                <m:rPr>
                                  <m:sty m:val="p"/>
                                </m:rPr>
                                <a:rPr lang="en-US" sz="1800">
                                  <a:latin typeface="Cambria Math" panose="02040503050406030204" pitchFamily="18" charset="0"/>
                                </a:rPr>
                                <m:t>m</m:t>
                              </m:r>
                              <m:r>
                                <a:rPr lang="en-US" sz="1800" i="1">
                                  <a:latin typeface="Cambria Math" panose="02040503050406030204" pitchFamily="18" charset="0"/>
                                </a:rPr>
                                <m:t>𝑖𝑛𝑖𝑚𝑖𝑧𝑒</m:t>
                              </m:r>
                              <m:r>
                                <a:rPr lang="en-US" sz="1800" i="1">
                                  <a:latin typeface="Cambria Math" panose="02040503050406030204" pitchFamily="18" charset="0"/>
                                </a:rPr>
                                <m:t> </m:t>
                              </m:r>
                            </m:e>
                            <m:lim>
                              <m:r>
                                <a:rPr lang="en-US" sz="1800" i="1">
                                  <a:latin typeface="Cambria Math" panose="02040503050406030204" pitchFamily="18" charset="0"/>
                                </a:rPr>
                                <m:t>𝑤</m:t>
                              </m:r>
                              <m:r>
                                <a:rPr lang="en-US" sz="1800" i="1">
                                  <a:latin typeface="Cambria Math" panose="02040503050406030204" pitchFamily="18" charset="0"/>
                                </a:rPr>
                                <m:t>,</m:t>
                              </m:r>
                              <m:r>
                                <a:rPr lang="en-US" sz="1800" i="1">
                                  <a:latin typeface="Cambria Math" panose="02040503050406030204" pitchFamily="18" charset="0"/>
                                </a:rPr>
                                <m:t>𝑏</m:t>
                              </m:r>
                            </m:lim>
                          </m:limLow>
                        </m:fName>
                        <m:e>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sSup>
                            <m:sSupPr>
                              <m:ctrlPr>
                                <a:rPr lang="en-US" sz="1800" i="1">
                                  <a:latin typeface="Cambria Math" panose="02040503050406030204" pitchFamily="18" charset="0"/>
                                </a:rPr>
                              </m:ctrlPr>
                            </m:sSupPr>
                            <m:e>
                              <m:d>
                                <m:dPr>
                                  <m:begChr m:val="‖"/>
                                  <m:endChr m:val="‖"/>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𝑤</m:t>
                                  </m:r>
                                </m:e>
                              </m:d>
                            </m:e>
                            <m:sup>
                              <m:r>
                                <a:rPr lang="en-US" sz="1800" i="1">
                                  <a:latin typeface="Cambria Math" panose="02040503050406030204" pitchFamily="18" charset="0"/>
                                </a:rPr>
                                <m:t>2</m:t>
                              </m:r>
                            </m:sup>
                          </m:sSup>
                          <m:r>
                            <m:rPr>
                              <m:nor/>
                            </m:rPr>
                            <a:rPr lang="en-US" sz="1800" dirty="0"/>
                            <m:t>.</m:t>
                          </m:r>
                        </m:e>
                      </m:func>
                    </m:oMath>
                  </m:oMathPara>
                </a14:m>
                <a:endParaRPr lang="en-US" sz="1800" dirty="0"/>
              </a:p>
              <a:p>
                <a:pPr marL="0" indent="0">
                  <a:buNone/>
                </a:pPr>
                <a:r>
                  <a:rPr lang="en-US" sz="1800" dirty="0"/>
                  <a:t>				            subject to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r>
                          <a:rPr lang="en-US" sz="1800" i="1">
                            <a:latin typeface="Cambria Math" panose="02040503050406030204" pitchFamily="18" charset="0"/>
                          </a:rPr>
                          <m:t>𝑤</m:t>
                        </m:r>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rPr>
                          <m:t>𝑏</m:t>
                        </m:r>
                      </m:e>
                    </m:d>
                    <m:r>
                      <a:rPr lang="en-US" sz="1800" b="0" i="1" smtClean="0">
                        <a:latin typeface="Cambria Math" panose="02040503050406030204" pitchFamily="18" charset="0"/>
                      </a:rPr>
                      <m:t>−1</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=1,…,</m:t>
                    </m:r>
                    <m:r>
                      <a:rPr lang="en-US" sz="1800" i="1">
                        <a:latin typeface="Cambria Math" panose="02040503050406030204" pitchFamily="18" charset="0"/>
                        <a:ea typeface="Cambria Math" panose="02040503050406030204" pitchFamily="18" charset="0"/>
                      </a:rPr>
                      <m:t>𝑚</m:t>
                    </m:r>
                  </m:oMath>
                </a14:m>
                <a:endParaRPr lang="en-US" sz="1800" dirty="0" smtClean="0"/>
              </a:p>
              <a:p>
                <a:pPr marL="0" indent="0">
                  <a:buNone/>
                </a:pPr>
                <a:r>
                  <a:rPr lang="en-US" sz="1800" b="1" dirty="0" smtClean="0"/>
                  <a:t>It is convex quadratic optimization problem</a:t>
                </a:r>
              </a:p>
              <a:p>
                <a:pPr marL="0" indent="0">
                  <a:buNone/>
                </a:pPr>
                <a:endParaRPr lang="en-US" sz="1800" dirty="0"/>
              </a:p>
              <a:p>
                <a:pPr marL="0" indent="0">
                  <a:buNone/>
                </a:pPr>
                <a:endParaRPr lang="en-US" sz="1800" dirty="0" smtClean="0"/>
              </a:p>
              <a:p>
                <a:pPr marL="0" indent="0">
                  <a:buNone/>
                </a:pPr>
                <a:endParaRPr lang="en-US" sz="18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30300"/>
                <a:ext cx="10515600" cy="5524500"/>
              </a:xfrm>
              <a:blipFill>
                <a:blip r:embed="rId2"/>
                <a:stretch>
                  <a:fillRect l="-522"/>
                </a:stretch>
              </a:blipFill>
            </p:spPr>
            <p:txBody>
              <a:bodyPr/>
              <a:lstStyle/>
              <a:p>
                <a:r>
                  <a:rPr lang="en-US">
                    <a:noFill/>
                  </a:rPr>
                  <a:t> </a:t>
                </a:r>
              </a:p>
            </p:txBody>
          </p:sp>
        </mc:Fallback>
      </mc:AlternateContent>
    </p:spTree>
    <p:extLst>
      <p:ext uri="{BB962C8B-B14F-4D97-AF65-F5344CB8AC3E}">
        <p14:creationId xmlns:p14="http://schemas.microsoft.com/office/powerpoint/2010/main" val="2386455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Solving the Optimization Problem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10515600" cy="4699866"/>
              </a:xfrm>
            </p:spPr>
            <p:txBody>
              <a:bodyPr>
                <a:normAutofit lnSpcReduction="10000"/>
              </a:bodyPr>
              <a:lstStyle/>
              <a:p>
                <a:r>
                  <a:rPr lang="en-US" sz="1800" dirty="0" smtClean="0"/>
                  <a:t>The method of Lagrange multipliers</a:t>
                </a:r>
              </a:p>
              <a:p>
                <a:r>
                  <a:rPr lang="en-US" sz="1800" dirty="0" smtClean="0"/>
                  <a:t>Given an </a:t>
                </a:r>
                <a:r>
                  <a:rPr lang="en-US" sz="1800" dirty="0"/>
                  <a:t>o</a:t>
                </a:r>
                <a:r>
                  <a:rPr lang="en-US" sz="1800" dirty="0" smtClean="0"/>
                  <a:t>ptimization problem:</a:t>
                </a:r>
              </a:p>
              <a:p>
                <a:pPr marL="0" indent="0">
                  <a:buNone/>
                </a:pPr>
                <a14:m>
                  <m:oMathPara xmlns:m="http://schemas.openxmlformats.org/officeDocument/2006/math">
                    <m:oMathParaPr>
                      <m:jc m:val="centerGroup"/>
                    </m:oMathParaPr>
                    <m:oMath xmlns:m="http://schemas.openxmlformats.org/officeDocument/2006/math">
                      <m:func>
                        <m:funcPr>
                          <m:ctrlPr>
                            <a:rPr lang="en-US" sz="1800" i="1">
                              <a:latin typeface="Cambria Math" panose="02040503050406030204" pitchFamily="18" charset="0"/>
                            </a:rPr>
                          </m:ctrlPr>
                        </m:funcPr>
                        <m:fName>
                          <m:limLow>
                            <m:limLowPr>
                              <m:ctrlPr>
                                <a:rPr lang="en-US" sz="1800" i="1">
                                  <a:latin typeface="Cambria Math" panose="02040503050406030204" pitchFamily="18" charset="0"/>
                                </a:rPr>
                              </m:ctrlPr>
                            </m:limLowPr>
                            <m:e>
                              <m:r>
                                <m:rPr>
                                  <m:sty m:val="p"/>
                                </m:rPr>
                                <a:rPr lang="en-US" sz="1800">
                                  <a:latin typeface="Cambria Math" panose="02040503050406030204" pitchFamily="18" charset="0"/>
                                </a:rPr>
                                <m:t>m</m:t>
                              </m:r>
                              <m:r>
                                <a:rPr lang="en-US" sz="1800" i="1">
                                  <a:latin typeface="Cambria Math" panose="02040503050406030204" pitchFamily="18" charset="0"/>
                                </a:rPr>
                                <m:t>𝑖𝑛𝑖𝑚𝑖𝑧𝑒</m:t>
                              </m:r>
                              <m:r>
                                <a:rPr lang="en-US" sz="1800" i="1">
                                  <a:latin typeface="Cambria Math" panose="02040503050406030204" pitchFamily="18" charset="0"/>
                                </a:rPr>
                                <m:t> </m:t>
                              </m:r>
                            </m:e>
                            <m:lim>
                              <m:r>
                                <a:rPr lang="en-US" sz="1800" b="0" i="1" smtClean="0">
                                  <a:latin typeface="Cambria Math" panose="02040503050406030204" pitchFamily="18" charset="0"/>
                                </a:rPr>
                                <m:t>𝑥</m:t>
                              </m:r>
                            </m:lim>
                          </m:limLow>
                        </m:fName>
                        <m:e>
                          <m:r>
                            <m:rPr>
                              <m:nor/>
                            </m:rPr>
                            <a:rPr lang="en-US" sz="1800" b="0" i="0" smtClean="0">
                              <a:latin typeface="Cambria Math" panose="02040503050406030204" pitchFamily="18" charset="0"/>
                            </a:rPr>
                            <m:t>f</m:t>
                          </m:r>
                          <m:r>
                            <m:rPr>
                              <m:nor/>
                            </m:rPr>
                            <a:rPr lang="en-US" sz="1800" b="0" i="0" smtClean="0">
                              <a:latin typeface="Cambria Math" panose="02040503050406030204" pitchFamily="18" charset="0"/>
                            </a:rPr>
                            <m:t>(</m:t>
                          </m:r>
                          <m:r>
                            <m:rPr>
                              <m:nor/>
                            </m:rPr>
                            <a:rPr lang="en-US" sz="1800" b="0" i="0" smtClean="0">
                              <a:latin typeface="Cambria Math" panose="02040503050406030204" pitchFamily="18" charset="0"/>
                            </a:rPr>
                            <m:t>x</m:t>
                          </m:r>
                          <m:r>
                            <m:rPr>
                              <m:nor/>
                            </m:rPr>
                            <a:rPr lang="en-US" sz="1800" b="0" i="0" smtClean="0">
                              <a:latin typeface="Cambria Math" panose="02040503050406030204" pitchFamily="18" charset="0"/>
                            </a:rPr>
                            <m:t>)</m:t>
                          </m:r>
                        </m:e>
                      </m:func>
                    </m:oMath>
                  </m:oMathPara>
                </a14:m>
                <a:endParaRPr lang="en-US" sz="1800" dirty="0"/>
              </a:p>
              <a:p>
                <a:pPr marL="0" indent="0">
                  <a:buNone/>
                </a:pPr>
                <a:r>
                  <a:rPr lang="en-US" sz="1800" dirty="0"/>
                  <a:t>				     </a:t>
                </a:r>
                <a:r>
                  <a:rPr lang="en-US" sz="1800" dirty="0"/>
                  <a:t> </a:t>
                </a:r>
                <a:r>
                  <a:rPr lang="en-US" sz="1800" dirty="0" smtClean="0"/>
                  <a:t>          subject </a:t>
                </a:r>
                <a:r>
                  <a:rPr lang="en-US" sz="1800" dirty="0"/>
                  <a:t>to </a:t>
                </a:r>
                <a14:m>
                  <m:oMath xmlns:m="http://schemas.openxmlformats.org/officeDocument/2006/math">
                    <m:r>
                      <m:rPr>
                        <m:sty m:val="p"/>
                      </m:rPr>
                      <a:rPr lang="en-US" sz="1800" b="0" i="0" smtClean="0">
                        <a:latin typeface="Cambria Math" panose="02040503050406030204" pitchFamily="18" charset="0"/>
                        <a:ea typeface="Cambria Math" panose="02040503050406030204" pitchFamily="18" charset="0"/>
                      </a:rPr>
                      <m:t>g</m:t>
                    </m:r>
                    <m:d>
                      <m:dPr>
                        <m:ctrlPr>
                          <a:rPr lang="en-US" sz="1800" b="0" i="0" smtClean="0">
                            <a:latin typeface="Cambria Math" panose="02040503050406030204" pitchFamily="18" charset="0"/>
                            <a:ea typeface="Cambria Math" panose="02040503050406030204" pitchFamily="18" charset="0"/>
                          </a:rPr>
                        </m:ctrlPr>
                      </m:dPr>
                      <m:e>
                        <m:r>
                          <m:rPr>
                            <m:sty m:val="p"/>
                          </m:rPr>
                          <a:rPr lang="en-US" sz="1800" b="0" i="0" smtClean="0">
                            <a:latin typeface="Cambria Math" panose="02040503050406030204" pitchFamily="18" charset="0"/>
                            <a:ea typeface="Cambria Math" panose="02040503050406030204" pitchFamily="18" charset="0"/>
                          </a:rPr>
                          <m:t>x</m:t>
                        </m:r>
                      </m:e>
                    </m:d>
                    <m:r>
                      <a:rPr lang="en-US" sz="1800" b="0" i="0" smtClean="0">
                        <a:latin typeface="Cambria Math" panose="02040503050406030204" pitchFamily="18" charset="0"/>
                        <a:ea typeface="Cambria Math" panose="02040503050406030204" pitchFamily="18" charset="0"/>
                      </a:rPr>
                      <m:t>=0</m:t>
                    </m:r>
                  </m:oMath>
                </a14:m>
                <a:endParaRPr lang="en-US" sz="1800" b="0" dirty="0" smtClean="0">
                  <a:ea typeface="Cambria Math" panose="02040503050406030204" pitchFamily="18" charset="0"/>
                </a:endParaRPr>
              </a:p>
              <a:p>
                <a:pPr marL="0" indent="0">
                  <a:buNone/>
                </a:pPr>
                <a:r>
                  <a:rPr lang="en-US" sz="1800" dirty="0" smtClean="0"/>
                  <a:t>The minimum of f is found when its gradient point in the same direction as the gradient of g:</a:t>
                </a:r>
              </a:p>
              <a:p>
                <a:pPr marL="0" indent="0">
                  <a:buNone/>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𝑓</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𝑥</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𝛼𝛻</m:t>
                      </m:r>
                      <m:r>
                        <a:rPr lang="en-US" sz="1800" b="0" i="1" smtClean="0">
                          <a:latin typeface="Cambria Math" panose="02040503050406030204" pitchFamily="18" charset="0"/>
                          <a:ea typeface="Cambria Math" panose="02040503050406030204" pitchFamily="18" charset="0"/>
                        </a:rPr>
                        <m:t>𝑔</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𝑥</m:t>
                          </m:r>
                        </m:e>
                      </m:d>
                    </m:oMath>
                  </m:oMathPara>
                </a14:m>
                <a:endParaRPr lang="en-US" sz="1800" dirty="0" smtClean="0"/>
              </a:p>
              <a:p>
                <a:pPr marL="0" indent="0">
                  <a:buNone/>
                </a:pPr>
                <a:r>
                  <a:rPr lang="en-US" sz="1800" dirty="0" smtClean="0"/>
                  <a:t>So if we want to find the minimum of f under the constraint g, we just need to solve for:</a:t>
                </a:r>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𝑓</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𝑥</m:t>
                          </m:r>
                        </m:e>
                      </m:d>
                      <m:r>
                        <a:rPr lang="en-US" sz="1800" b="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𝛼𝛻</m:t>
                      </m:r>
                      <m:r>
                        <a:rPr lang="en-US" sz="1800" i="1">
                          <a:latin typeface="Cambria Math" panose="02040503050406030204" pitchFamily="18" charset="0"/>
                          <a:ea typeface="Cambria Math" panose="02040503050406030204" pitchFamily="18" charset="0"/>
                        </a:rPr>
                        <m:t>𝑔</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𝑥</m:t>
                          </m:r>
                        </m:e>
                      </m:d>
                      <m:r>
                        <a:rPr lang="en-US" sz="1800" b="0" i="1" smtClean="0">
                          <a:latin typeface="Cambria Math" panose="02040503050406030204" pitchFamily="18" charset="0"/>
                          <a:ea typeface="Cambria Math" panose="02040503050406030204" pitchFamily="18" charset="0"/>
                        </a:rPr>
                        <m:t>=0</m:t>
                      </m:r>
                    </m:oMath>
                  </m:oMathPara>
                </a14:m>
                <a:endParaRPr lang="en-US" sz="1800" b="0" dirty="0" smtClean="0">
                  <a:ea typeface="Cambria Math" panose="02040503050406030204" pitchFamily="18" charset="0"/>
                </a:endParaRPr>
              </a:p>
              <a:p>
                <a:pPr marL="0" indent="0">
                  <a:buNone/>
                </a:pPr>
                <a:r>
                  <a:rPr lang="en-US" sz="1800" dirty="0" smtClean="0"/>
                  <a:t>The constant </a:t>
                </a:r>
                <a14:m>
                  <m:oMath xmlns:m="http://schemas.openxmlformats.org/officeDocument/2006/math">
                    <m:r>
                      <a:rPr lang="en-US" sz="1800" i="1">
                        <a:latin typeface="Cambria Math" panose="02040503050406030204" pitchFamily="18" charset="0"/>
                        <a:ea typeface="Cambria Math" panose="02040503050406030204" pitchFamily="18" charset="0"/>
                      </a:rPr>
                      <m:t>𝛼</m:t>
                    </m:r>
                  </m:oMath>
                </a14:m>
                <a:r>
                  <a:rPr lang="en-US" sz="1800" dirty="0" smtClean="0"/>
                  <a:t> is called a Lagrange multiplier.</a:t>
                </a:r>
              </a:p>
              <a:p>
                <a:pPr marL="0" indent="0">
                  <a:buNone/>
                </a:pPr>
                <a:endParaRPr lang="en-US" sz="1800" dirty="0" smtClean="0"/>
              </a:p>
              <a:p>
                <a:pPr marL="0" indent="0">
                  <a:buNone/>
                </a:pPr>
                <a:r>
                  <a:rPr lang="en-US" sz="1800" dirty="0" smtClean="0"/>
                  <a:t>The Lagrange multiplier method can be summarized by these three steps:</a:t>
                </a:r>
              </a:p>
              <a:p>
                <a:pPr marL="342900" indent="-342900">
                  <a:buAutoNum type="arabicPeriod"/>
                </a:pPr>
                <a:r>
                  <a:rPr lang="en-US" sz="1800" dirty="0" smtClean="0"/>
                  <a:t>Construct the </a:t>
                </a:r>
                <a:r>
                  <a:rPr lang="en-US" sz="1800" dirty="0" err="1" smtClean="0"/>
                  <a:t>Lagrangian</a:t>
                </a:r>
                <a:r>
                  <a:rPr lang="en-US" sz="1800" dirty="0" smtClean="0"/>
                  <a:t> function L by introducing one multiplier per constraint </a:t>
                </a:r>
              </a:p>
              <a:p>
                <a:pPr marL="342900" indent="-342900">
                  <a:buAutoNum type="arabicPeriod"/>
                </a:pPr>
                <a:r>
                  <a:rPr lang="en-US" sz="1800" dirty="0" smtClean="0"/>
                  <a:t>Get the gradient </a:t>
                </a:r>
                <a14:m>
                  <m:oMath xmlns:m="http://schemas.openxmlformats.org/officeDocument/2006/math">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𝐿</m:t>
                    </m:r>
                  </m:oMath>
                </a14:m>
                <a:r>
                  <a:rPr lang="en-US" sz="1800" dirty="0" smtClean="0"/>
                  <a:t> of the </a:t>
                </a:r>
                <a:r>
                  <a:rPr lang="en-US" sz="1800" dirty="0" err="1" smtClean="0"/>
                  <a:t>Lagrangian</a:t>
                </a:r>
                <a:endParaRPr lang="en-US" sz="1800" dirty="0" smtClean="0"/>
              </a:p>
              <a:p>
                <a:pPr marL="342900" indent="-342900">
                  <a:buAutoNum type="arabicPeriod"/>
                </a:pPr>
                <a:r>
                  <a:rPr lang="en-US" sz="1800" dirty="0" smtClean="0"/>
                  <a:t>Solve for </a:t>
                </a:r>
                <a14:m>
                  <m:oMath xmlns:m="http://schemas.openxmlformats.org/officeDocument/2006/math">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𝐿</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m:t>
                    </m:r>
                  </m:oMath>
                </a14:m>
                <a:r>
                  <a:rPr lang="en-US" sz="1800" dirty="0">
                    <a:ea typeface="Cambria Math" panose="02040503050406030204" pitchFamily="18" charset="0"/>
                  </a:rPr>
                  <a:t> </a:t>
                </a:r>
                <a14:m>
                  <m:oMath xmlns:m="http://schemas.openxmlformats.org/officeDocument/2006/math">
                    <m:r>
                      <a:rPr lang="en-US" sz="1800" i="1">
                        <a:latin typeface="Cambria Math" panose="02040503050406030204" pitchFamily="18" charset="0"/>
                        <a:ea typeface="Cambria Math" panose="02040503050406030204" pitchFamily="18" charset="0"/>
                      </a:rPr>
                      <m:t>𝛼</m:t>
                    </m:r>
                  </m:oMath>
                </a14:m>
                <a:r>
                  <a:rPr lang="en-US" sz="1800" dirty="0" smtClean="0"/>
                  <a:t>)=0</a:t>
                </a:r>
                <a:endParaRPr lang="en-US" sz="1800" dirty="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699866"/>
              </a:xfrm>
              <a:blipFill>
                <a:blip r:embed="rId2"/>
                <a:stretch>
                  <a:fillRect l="-522" t="-1686"/>
                </a:stretch>
              </a:blipFill>
            </p:spPr>
            <p:txBody>
              <a:bodyPr/>
              <a:lstStyle/>
              <a:p>
                <a:r>
                  <a:rPr lang="en-US">
                    <a:noFill/>
                  </a:rPr>
                  <a:t> </a:t>
                </a:r>
              </a:p>
            </p:txBody>
          </p:sp>
        </mc:Fallback>
      </mc:AlternateContent>
    </p:spTree>
    <p:extLst>
      <p:ext uri="{BB962C8B-B14F-4D97-AF65-F5344CB8AC3E}">
        <p14:creationId xmlns:p14="http://schemas.microsoft.com/office/powerpoint/2010/main" val="3347541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970"/>
          </a:xfrm>
        </p:spPr>
        <p:txBody>
          <a:bodyPr>
            <a:normAutofit/>
          </a:bodyPr>
          <a:lstStyle/>
          <a:p>
            <a:r>
              <a:rPr lang="en-US" sz="3200" b="1" u="sng" dirty="0"/>
              <a:t>The </a:t>
            </a:r>
            <a:r>
              <a:rPr lang="en-US" sz="3200" b="1" u="sng" dirty="0" smtClean="0"/>
              <a:t>SVM </a:t>
            </a:r>
            <a:r>
              <a:rPr lang="en-US" sz="3200" b="1" u="sng" dirty="0" err="1" smtClean="0"/>
              <a:t>Lagrangian</a:t>
            </a:r>
            <a:r>
              <a:rPr lang="en-US" sz="3200" b="1" u="sng" dirty="0" smtClean="0"/>
              <a:t> problem </a:t>
            </a:r>
            <a:endParaRPr lang="en-US" sz="3200" u="sng"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80011" y="1235421"/>
                <a:ext cx="10515600" cy="4990812"/>
              </a:xfrm>
            </p:spPr>
            <p:txBody>
              <a:bodyPr>
                <a:normAutofit lnSpcReduction="10000"/>
              </a:bodyPr>
              <a:lstStyle/>
              <a:p>
                <a:r>
                  <a:rPr lang="en-US" sz="1800" dirty="0" smtClean="0"/>
                  <a:t>SVM optimization problem:</a:t>
                </a:r>
              </a:p>
              <a:p>
                <a:pPr marL="0" indent="0">
                  <a:buNone/>
                </a:pPr>
                <a14:m>
                  <m:oMathPara xmlns:m="http://schemas.openxmlformats.org/officeDocument/2006/math">
                    <m:oMathParaPr>
                      <m:jc m:val="centerGroup"/>
                    </m:oMathParaPr>
                    <m:oMath xmlns:m="http://schemas.openxmlformats.org/officeDocument/2006/math">
                      <m:func>
                        <m:funcPr>
                          <m:ctrlPr>
                            <a:rPr lang="en-US" sz="1800" i="1">
                              <a:latin typeface="Cambria Math" panose="02040503050406030204" pitchFamily="18" charset="0"/>
                            </a:rPr>
                          </m:ctrlPr>
                        </m:funcPr>
                        <m:fName>
                          <m:limLow>
                            <m:limLowPr>
                              <m:ctrlPr>
                                <a:rPr lang="en-US" sz="1800" i="1">
                                  <a:latin typeface="Cambria Math" panose="02040503050406030204" pitchFamily="18" charset="0"/>
                                </a:rPr>
                              </m:ctrlPr>
                            </m:limLowPr>
                            <m:e>
                              <m:r>
                                <m:rPr>
                                  <m:sty m:val="p"/>
                                </m:rPr>
                                <a:rPr lang="en-US" sz="1800">
                                  <a:latin typeface="Cambria Math" panose="02040503050406030204" pitchFamily="18" charset="0"/>
                                </a:rPr>
                                <m:t>m</m:t>
                              </m:r>
                              <m:r>
                                <a:rPr lang="en-US" sz="1800" i="1">
                                  <a:latin typeface="Cambria Math" panose="02040503050406030204" pitchFamily="18" charset="0"/>
                                </a:rPr>
                                <m:t>𝑖𝑛𝑖𝑚𝑖𝑧𝑒</m:t>
                              </m:r>
                              <m:r>
                                <a:rPr lang="en-US" sz="1800" i="1">
                                  <a:latin typeface="Cambria Math" panose="02040503050406030204" pitchFamily="18" charset="0"/>
                                </a:rPr>
                                <m:t> </m:t>
                              </m:r>
                            </m:e>
                            <m:lim>
                              <m:r>
                                <a:rPr lang="en-US" sz="1800" i="1">
                                  <a:latin typeface="Cambria Math" panose="02040503050406030204" pitchFamily="18" charset="0"/>
                                </a:rPr>
                                <m:t>𝑤</m:t>
                              </m:r>
                              <m:r>
                                <a:rPr lang="en-US" sz="1800" i="1">
                                  <a:latin typeface="Cambria Math" panose="02040503050406030204" pitchFamily="18" charset="0"/>
                                </a:rPr>
                                <m:t>,</m:t>
                              </m:r>
                              <m:r>
                                <a:rPr lang="en-US" sz="1800" i="1">
                                  <a:latin typeface="Cambria Math" panose="02040503050406030204" pitchFamily="18" charset="0"/>
                                </a:rPr>
                                <m:t>𝑏</m:t>
                              </m:r>
                            </m:lim>
                          </m:limLow>
                        </m:fName>
                        <m:e>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sSup>
                            <m:sSupPr>
                              <m:ctrlPr>
                                <a:rPr lang="en-US" sz="1800" i="1">
                                  <a:latin typeface="Cambria Math" panose="02040503050406030204" pitchFamily="18" charset="0"/>
                                </a:rPr>
                              </m:ctrlPr>
                            </m:sSupPr>
                            <m:e>
                              <m:d>
                                <m:dPr>
                                  <m:begChr m:val="‖"/>
                                  <m:endChr m:val="‖"/>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𝑤</m:t>
                                  </m:r>
                                </m:e>
                              </m:d>
                            </m:e>
                            <m:sup>
                              <m:r>
                                <a:rPr lang="en-US" sz="1800" i="1">
                                  <a:latin typeface="Cambria Math" panose="02040503050406030204" pitchFamily="18" charset="0"/>
                                </a:rPr>
                                <m:t>2</m:t>
                              </m:r>
                            </m:sup>
                          </m:sSup>
                          <m:r>
                            <m:rPr>
                              <m:nor/>
                            </m:rPr>
                            <a:rPr lang="en-US" sz="1800" dirty="0"/>
                            <m:t>.</m:t>
                          </m:r>
                        </m:e>
                      </m:func>
                    </m:oMath>
                  </m:oMathPara>
                </a14:m>
                <a:endParaRPr lang="en-US" sz="1800" dirty="0"/>
              </a:p>
              <a:p>
                <a:pPr marL="0" indent="0">
                  <a:buNone/>
                </a:pPr>
                <a:r>
                  <a:rPr lang="en-US" sz="1800" dirty="0"/>
                  <a:t>		</a:t>
                </a:r>
                <a:r>
                  <a:rPr lang="en-US" sz="1800" dirty="0" smtClean="0"/>
                  <a:t>		            subject </a:t>
                </a:r>
                <a:r>
                  <a:rPr lang="en-US" sz="1800" dirty="0"/>
                  <a:t>to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r>
                          <a:rPr lang="en-US" sz="1800" i="1">
                            <a:latin typeface="Cambria Math" panose="02040503050406030204" pitchFamily="18" charset="0"/>
                          </a:rPr>
                          <m:t>𝑤</m:t>
                        </m:r>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rPr>
                          <m:t>+</m:t>
                        </m:r>
                        <m:r>
                          <a:rPr lang="en-US" sz="1800" i="1">
                            <a:latin typeface="Cambria Math" panose="02040503050406030204" pitchFamily="18" charset="0"/>
                          </a:rPr>
                          <m:t>𝑏</m:t>
                        </m:r>
                      </m:e>
                    </m:d>
                    <m:r>
                      <a:rPr lang="en-US" sz="1800" i="1">
                        <a:latin typeface="Cambria Math" panose="02040503050406030204" pitchFamily="18" charset="0"/>
                      </a:rPr>
                      <m:t>−1</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0</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=1,…,</m:t>
                    </m:r>
                    <m:r>
                      <a:rPr lang="en-US" sz="1800" i="1">
                        <a:latin typeface="Cambria Math" panose="02040503050406030204" pitchFamily="18" charset="0"/>
                        <a:ea typeface="Cambria Math" panose="02040503050406030204" pitchFamily="18" charset="0"/>
                      </a:rPr>
                      <m:t>𝑚</m:t>
                    </m:r>
                  </m:oMath>
                </a14:m>
                <a:endParaRPr lang="en-US" sz="1800" dirty="0"/>
              </a:p>
              <a:p>
                <a:r>
                  <a:rPr lang="en-US" sz="1800" dirty="0" smtClean="0"/>
                  <a:t>Then </a:t>
                </a:r>
                <a14:m>
                  <m:oMath xmlns:m="http://schemas.openxmlformats.org/officeDocument/2006/math">
                    <m:r>
                      <m:rPr>
                        <m:sty m:val="p"/>
                      </m:rPr>
                      <a:rPr lang="en-US" sz="1800" b="0" i="0" smtClean="0">
                        <a:latin typeface="Cambria Math" panose="02040503050406030204" pitchFamily="18" charset="0"/>
                      </a:rPr>
                      <m:t>f</m:t>
                    </m:r>
                    <m:d>
                      <m:dPr>
                        <m:ctrlPr>
                          <a:rPr lang="en-US" sz="1800" b="0" i="0" smtClean="0">
                            <a:latin typeface="Cambria Math" panose="02040503050406030204" pitchFamily="18" charset="0"/>
                          </a:rPr>
                        </m:ctrlPr>
                      </m:dPr>
                      <m:e>
                        <m:r>
                          <m:rPr>
                            <m:sty m:val="p"/>
                          </m:rPr>
                          <a:rPr lang="en-US" sz="1800" b="0" i="0" smtClean="0">
                            <a:latin typeface="Cambria Math" panose="02040503050406030204" pitchFamily="18" charset="0"/>
                          </a:rPr>
                          <m:t>w</m:t>
                        </m:r>
                      </m:e>
                    </m:d>
                    <m:r>
                      <a:rPr lang="en-US" sz="1800" b="0" i="0" smtClean="0">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sSup>
                      <m:sSupPr>
                        <m:ctrlPr>
                          <a:rPr lang="en-US" sz="1800" i="1">
                            <a:latin typeface="Cambria Math" panose="02040503050406030204" pitchFamily="18" charset="0"/>
                          </a:rPr>
                        </m:ctrlPr>
                      </m:sSupPr>
                      <m:e>
                        <m:d>
                          <m:dPr>
                            <m:begChr m:val="‖"/>
                            <m:endChr m:val="‖"/>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𝑤</m:t>
                            </m:r>
                          </m:e>
                        </m:d>
                      </m:e>
                      <m:sup>
                        <m:r>
                          <a:rPr lang="en-US" sz="1800" i="1">
                            <a:latin typeface="Cambria Math" panose="02040503050406030204" pitchFamily="18" charset="0"/>
                          </a:rPr>
                          <m:t>2</m:t>
                        </m:r>
                      </m:sup>
                    </m:sSup>
                  </m:oMath>
                </a14:m>
                <a:r>
                  <a:rPr lang="en-US" sz="1800" dirty="0" smtClean="0"/>
                  <a:t>, m constraint functions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𝑔</m:t>
                        </m:r>
                      </m:e>
                      <m:sub>
                        <m:r>
                          <a:rPr lang="en-US" sz="1800" i="1">
                            <a:latin typeface="Cambria Math" panose="02040503050406030204" pitchFamily="18" charset="0"/>
                          </a:rPr>
                          <m:t>𝑖</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𝑤</m:t>
                        </m:r>
                        <m:r>
                          <a:rPr lang="en-US" sz="1800" b="0" i="1" smtClean="0">
                            <a:latin typeface="Cambria Math" panose="02040503050406030204" pitchFamily="18" charset="0"/>
                          </a:rPr>
                          <m:t>,</m:t>
                        </m:r>
                        <m:r>
                          <a:rPr lang="en-US" sz="1800" b="0" i="1" smtClean="0">
                            <a:latin typeface="Cambria Math" panose="02040503050406030204" pitchFamily="18" charset="0"/>
                          </a:rPr>
                          <m:t>𝑏</m:t>
                        </m:r>
                      </m:e>
                    </m:d>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r>
                          <a:rPr lang="en-US" sz="1800" i="1">
                            <a:latin typeface="Cambria Math" panose="02040503050406030204" pitchFamily="18" charset="0"/>
                          </a:rPr>
                          <m:t>𝑤</m:t>
                        </m:r>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rPr>
                          <m:t>+</m:t>
                        </m:r>
                        <m:r>
                          <a:rPr lang="en-US" sz="1800" i="1">
                            <a:latin typeface="Cambria Math" panose="02040503050406030204" pitchFamily="18" charset="0"/>
                          </a:rPr>
                          <m:t>𝑏</m:t>
                        </m:r>
                      </m:e>
                    </m:d>
                    <m:r>
                      <a:rPr lang="en-US" sz="1800" i="1">
                        <a:latin typeface="Cambria Math" panose="02040503050406030204" pitchFamily="18" charset="0"/>
                      </a:rPr>
                      <m:t>−1</m:t>
                    </m:r>
                  </m:oMath>
                </a14:m>
                <a:r>
                  <a:rPr lang="en-US" sz="1800" dirty="0" smtClean="0"/>
                  <a:t>, </a:t>
                </a:r>
                <a14:m>
                  <m:oMath xmlns:m="http://schemas.openxmlformats.org/officeDocument/2006/math">
                    <m: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=1,…,</m:t>
                    </m:r>
                    <m:r>
                      <a:rPr lang="en-US" sz="1800" i="1">
                        <a:latin typeface="Cambria Math" panose="02040503050406030204" pitchFamily="18" charset="0"/>
                        <a:ea typeface="Cambria Math" panose="02040503050406030204" pitchFamily="18" charset="0"/>
                      </a:rPr>
                      <m:t>𝑚</m:t>
                    </m:r>
                  </m:oMath>
                </a14:m>
                <a:endParaRPr lang="en-US" sz="1800" dirty="0" smtClean="0"/>
              </a:p>
              <a:p>
                <a:r>
                  <a:rPr lang="en-US" sz="1800" dirty="0" err="1" smtClean="0"/>
                  <a:t>Lagrangian</a:t>
                </a:r>
                <a:r>
                  <a:rPr lang="en-US" sz="1800" dirty="0" smtClean="0"/>
                  <a:t> function:</a:t>
                </a:r>
              </a:p>
              <a:p>
                <a:pPr marL="0" indent="0" algn="ctr">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𝐿</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𝑤</m:t>
                          </m:r>
                          <m:r>
                            <a:rPr lang="en-US" sz="1800" b="0" i="1" smtClean="0">
                              <a:latin typeface="Cambria Math" panose="02040503050406030204" pitchFamily="18" charset="0"/>
                            </a:rPr>
                            <m:t>,</m:t>
                          </m:r>
                          <m:r>
                            <a:rPr lang="en-US" sz="1800" b="0" i="1" smtClean="0">
                              <a:latin typeface="Cambria Math" panose="02040503050406030204" pitchFamily="18" charset="0"/>
                            </a:rPr>
                            <m:t>𝑏</m:t>
                          </m:r>
                          <m:r>
                            <a:rPr lang="en-US" sz="1800" b="0" i="1" smtClean="0">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𝛼</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𝑓</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𝑤</m:t>
                          </m:r>
                        </m:e>
                      </m:d>
                      <m:r>
                        <a:rPr lang="en-US" sz="1800" b="0" i="1" smtClean="0">
                          <a:latin typeface="Cambria Math" panose="02040503050406030204" pitchFamily="18" charset="0"/>
                          <a:ea typeface="Cambria Math" panose="02040503050406030204" pitchFamily="18" charset="0"/>
                        </a:rPr>
                        <m:t>−</m:t>
                      </m:r>
                      <m:nary>
                        <m:naryPr>
                          <m:chr m:val="∑"/>
                          <m:ctrlPr>
                            <a:rPr lang="en-US" sz="1800" i="1">
                              <a:latin typeface="Cambria Math" panose="02040503050406030204" pitchFamily="18" charset="0"/>
                            </a:rPr>
                          </m:ctrlPr>
                        </m:naryPr>
                        <m:sub>
                          <m:r>
                            <m:rPr>
                              <m:brk m:alnAt="23"/>
                            </m:rP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𝑚</m:t>
                          </m:r>
                        </m:sup>
                        <m:e>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𝛼</m:t>
                                  </m:r>
                                </m:e>
                                <m:sub>
                                  <m:r>
                                    <a:rPr lang="en-US" sz="1800" i="1">
                                      <a:latin typeface="Cambria Math" panose="02040503050406030204" pitchFamily="18" charset="0"/>
                                    </a:rPr>
                                    <m:t>𝑖</m:t>
                                  </m:r>
                                </m:sub>
                              </m:sSub>
                              <m:r>
                                <a:rPr lang="en-US" sz="1800" i="1">
                                  <a:latin typeface="Cambria Math" panose="02040503050406030204" pitchFamily="18" charset="0"/>
                                </a:rPr>
                                <m:t>𝑔</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r>
                                <a:rPr lang="en-US" sz="1800" i="1">
                                  <a:latin typeface="Cambria Math" panose="02040503050406030204" pitchFamily="18" charset="0"/>
                                </a:rPr>
                                <m:t>𝑤</m:t>
                              </m:r>
                              <m:r>
                                <a:rPr lang="en-US" sz="1800" i="1">
                                  <a:latin typeface="Cambria Math" panose="02040503050406030204" pitchFamily="18" charset="0"/>
                                </a:rPr>
                                <m:t>,</m:t>
                              </m:r>
                              <m:r>
                                <a:rPr lang="en-US" sz="1800" i="1">
                                  <a:latin typeface="Cambria Math" panose="02040503050406030204" pitchFamily="18" charset="0"/>
                                </a:rPr>
                                <m:t>𝑏</m:t>
                              </m:r>
                            </m:e>
                          </m:d>
                        </m:e>
                      </m:nary>
                    </m:oMath>
                  </m:oMathPara>
                </a14:m>
                <a:endParaRPr lang="en-US" sz="1800" i="1" dirty="0" smtClean="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rPr>
                        <m:t>L</m:t>
                      </m:r>
                      <m:d>
                        <m:dPr>
                          <m:ctrlPr>
                            <a:rPr lang="en-US" sz="1800" b="0" i="0" smtClean="0">
                              <a:latin typeface="Cambria Math" panose="02040503050406030204" pitchFamily="18" charset="0"/>
                            </a:rPr>
                          </m:ctrlPr>
                        </m:dPr>
                        <m:e>
                          <m:r>
                            <a:rPr lang="en-US" sz="1800" i="1">
                              <a:latin typeface="Cambria Math" panose="02040503050406030204" pitchFamily="18" charset="0"/>
                            </a:rPr>
                            <m:t>𝑤</m:t>
                          </m:r>
                          <m:r>
                            <a:rPr lang="en-US" sz="1800" i="1">
                              <a:latin typeface="Cambria Math" panose="02040503050406030204" pitchFamily="18" charset="0"/>
                            </a:rPr>
                            <m:t>,</m:t>
                          </m:r>
                          <m:r>
                            <a:rPr lang="en-US" sz="1800" i="1">
                              <a:latin typeface="Cambria Math" panose="02040503050406030204" pitchFamily="18" charset="0"/>
                            </a:rPr>
                            <m:t>𝑏</m:t>
                          </m:r>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𝛼</m:t>
                          </m:r>
                        </m:e>
                      </m:d>
                      <m:r>
                        <a:rPr lang="en-US" sz="1800" b="0" i="1" smtClean="0">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sSup>
                        <m:sSupPr>
                          <m:ctrlPr>
                            <a:rPr lang="en-US" sz="1800" i="1">
                              <a:latin typeface="Cambria Math" panose="02040503050406030204" pitchFamily="18" charset="0"/>
                            </a:rPr>
                          </m:ctrlPr>
                        </m:sSupPr>
                        <m:e>
                          <m:d>
                            <m:dPr>
                              <m:begChr m:val="‖"/>
                              <m:endChr m:val="‖"/>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𝑤</m:t>
                              </m:r>
                            </m:e>
                          </m:d>
                        </m:e>
                        <m:sup>
                          <m:r>
                            <a:rPr lang="en-US" sz="1800" i="1">
                              <a:latin typeface="Cambria Math" panose="02040503050406030204" pitchFamily="18" charset="0"/>
                            </a:rPr>
                            <m:t>2</m:t>
                          </m:r>
                        </m:sup>
                      </m:sSup>
                      <m:r>
                        <a:rPr lang="en-US" sz="1800" b="0" i="1" smtClean="0">
                          <a:latin typeface="Cambria Math" panose="02040503050406030204" pitchFamily="18" charset="0"/>
                        </a:rPr>
                        <m:t>−</m:t>
                      </m:r>
                      <m:nary>
                        <m:naryPr>
                          <m:chr m:val="∑"/>
                          <m:ctrlPr>
                            <a:rPr lang="en-US" sz="1800" i="1">
                              <a:latin typeface="Cambria Math" panose="02040503050406030204" pitchFamily="18" charset="0"/>
                            </a:rPr>
                          </m:ctrlPr>
                        </m:naryPr>
                        <m:sub>
                          <m:r>
                            <m:rPr>
                              <m:brk m:alnAt="23"/>
                            </m:rP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𝑚</m:t>
                          </m:r>
                        </m:sup>
                        <m:e>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𝛼</m:t>
                              </m:r>
                            </m:e>
                            <m:sub>
                              <m:r>
                                <a:rPr lang="en-US" sz="1800" i="1">
                                  <a:latin typeface="Cambria Math" panose="02040503050406030204" pitchFamily="18" charset="0"/>
                                </a:rPr>
                                <m:t>𝑖</m:t>
                              </m:r>
                            </m:sub>
                          </m:sSub>
                          <m:r>
                            <m:rPr>
                              <m:nor/>
                            </m:rPr>
                            <a:rPr lang="en-US" sz="1800" dirty="0"/>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r>
                                <a:rPr lang="en-US" sz="1800" i="1">
                                  <a:latin typeface="Cambria Math" panose="02040503050406030204" pitchFamily="18" charset="0"/>
                                </a:rPr>
                                <m:t>𝑤</m:t>
                              </m:r>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rPr>
                                <m:t>+</m:t>
                              </m:r>
                              <m:r>
                                <a:rPr lang="en-US" sz="1800" i="1">
                                  <a:latin typeface="Cambria Math" panose="02040503050406030204" pitchFamily="18" charset="0"/>
                                </a:rPr>
                                <m:t>𝑏</m:t>
                              </m:r>
                            </m:e>
                          </m:d>
                          <m:r>
                            <a:rPr lang="en-US" sz="1800" i="1">
                              <a:latin typeface="Cambria Math" panose="02040503050406030204" pitchFamily="18" charset="0"/>
                            </a:rPr>
                            <m:t>−1</m:t>
                          </m:r>
                          <m:r>
                            <m:rPr>
                              <m:nor/>
                            </m:rPr>
                            <a:rPr lang="en-US" sz="1800" dirty="0"/>
                            <m:t>] </m:t>
                          </m:r>
                        </m:e>
                      </m:nary>
                    </m:oMath>
                  </m:oMathPara>
                </a14:m>
                <a:endParaRPr lang="en-US" sz="1800" dirty="0" smtClean="0"/>
              </a:p>
              <a:p>
                <a:pPr marL="0" indent="0" algn="just">
                  <a:buNone/>
                </a:pPr>
                <a:r>
                  <a:rPr lang="en-US" sz="1800" dirty="0" smtClean="0"/>
                  <a:t>Note that we introduced one Lagrange multiplier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𝛼</m:t>
                        </m:r>
                      </m:e>
                      <m:sub>
                        <m:r>
                          <a:rPr lang="en-US" sz="1800" i="1">
                            <a:latin typeface="Cambria Math" panose="02040503050406030204" pitchFamily="18" charset="0"/>
                          </a:rPr>
                          <m:t>𝑖</m:t>
                        </m:r>
                      </m:sub>
                    </m:sSub>
                  </m:oMath>
                </a14:m>
                <a:r>
                  <a:rPr lang="en-US" sz="1800" dirty="0" smtClean="0"/>
                  <a:t> for each constraint function.</a:t>
                </a:r>
              </a:p>
              <a:p>
                <a:pPr marL="0" indent="0" algn="just">
                  <a:buNone/>
                </a:pPr>
                <a:r>
                  <a:rPr lang="en-US" sz="1800" dirty="0" smtClean="0"/>
                  <a:t>To get the solution of the primal problem, we need to solve the following </a:t>
                </a:r>
                <a:r>
                  <a:rPr lang="en-US" sz="1800" dirty="0" err="1" smtClean="0"/>
                  <a:t>Lagrangian</a:t>
                </a:r>
                <a:r>
                  <a:rPr lang="en-US" sz="1800" dirty="0" smtClean="0"/>
                  <a:t> problem.</a:t>
                </a:r>
              </a:p>
              <a:p>
                <a:pPr marL="0" indent="0" algn="just">
                  <a:buNone/>
                </a:pPr>
                <a:endParaRPr lang="en-US" sz="1800" dirty="0" smtClean="0"/>
              </a:p>
              <a:p>
                <a:pPr marL="0" indent="0">
                  <a:buNone/>
                </a:pPr>
                <a14:m>
                  <m:oMathPara xmlns:m="http://schemas.openxmlformats.org/officeDocument/2006/math">
                    <m:oMathParaPr>
                      <m:jc m:val="centerGroup"/>
                    </m:oMathParaPr>
                    <m:oMath xmlns:m="http://schemas.openxmlformats.org/officeDocument/2006/math">
                      <m:func>
                        <m:funcPr>
                          <m:ctrlPr>
                            <a:rPr lang="en-US" sz="1800" i="1">
                              <a:latin typeface="Cambria Math" panose="02040503050406030204" pitchFamily="18" charset="0"/>
                            </a:rPr>
                          </m:ctrlPr>
                        </m:funcPr>
                        <m:fName>
                          <m:limLow>
                            <m:limLowPr>
                              <m:ctrlPr>
                                <a:rPr lang="en-US" sz="1800" i="1">
                                  <a:latin typeface="Cambria Math" panose="02040503050406030204" pitchFamily="18" charset="0"/>
                                </a:rPr>
                              </m:ctrlPr>
                            </m:limLowPr>
                            <m:e>
                              <m:r>
                                <a:rPr lang="en-US" sz="1800" b="0" i="1" smtClean="0">
                                  <a:latin typeface="Cambria Math" panose="02040503050406030204" pitchFamily="18" charset="0"/>
                                </a:rPr>
                                <m:t>𝑚</m:t>
                              </m:r>
                              <m:r>
                                <a:rPr lang="en-US" sz="1800" i="1">
                                  <a:latin typeface="Cambria Math" panose="02040503050406030204" pitchFamily="18" charset="0"/>
                                </a:rPr>
                                <m:t>𝑖𝑛</m:t>
                              </m:r>
                            </m:e>
                            <m:lim>
                              <m:r>
                                <a:rPr lang="en-US" sz="1800" i="1">
                                  <a:latin typeface="Cambria Math" panose="02040503050406030204" pitchFamily="18" charset="0"/>
                                </a:rPr>
                                <m:t>𝑤</m:t>
                              </m:r>
                              <m:r>
                                <a:rPr lang="en-US" sz="1800" i="1">
                                  <a:latin typeface="Cambria Math" panose="02040503050406030204" pitchFamily="18" charset="0"/>
                                </a:rPr>
                                <m:t>,</m:t>
                              </m:r>
                              <m:r>
                                <a:rPr lang="en-US" sz="1800" i="1">
                                  <a:latin typeface="Cambria Math" panose="02040503050406030204" pitchFamily="18" charset="0"/>
                                </a:rPr>
                                <m:t>𝑏</m:t>
                              </m:r>
                            </m:lim>
                          </m:limLow>
                        </m:fName>
                        <m:e>
                          <m:limLow>
                            <m:limLowPr>
                              <m:ctrlPr>
                                <a:rPr lang="en-US" sz="1800" i="1">
                                  <a:latin typeface="Cambria Math" panose="02040503050406030204" pitchFamily="18" charset="0"/>
                                </a:rPr>
                              </m:ctrlPr>
                            </m:limLowPr>
                            <m:e>
                              <m:func>
                                <m:funcPr>
                                  <m:ctrlPr>
                                    <a:rPr lang="en-US" sz="1800" b="0" i="1" smtClean="0">
                                      <a:latin typeface="Cambria Math" panose="02040503050406030204" pitchFamily="18" charset="0"/>
                                    </a:rPr>
                                  </m:ctrlPr>
                                </m:funcPr>
                                <m:fName>
                                  <m:r>
                                    <m:rPr>
                                      <m:sty m:val="p"/>
                                    </m:rPr>
                                    <a:rPr lang="en-US" sz="1800" i="0">
                                      <a:latin typeface="Cambria Math" panose="02040503050406030204" pitchFamily="18" charset="0"/>
                                    </a:rPr>
                                    <m:t>max</m:t>
                                  </m:r>
                                </m:fName>
                                <m:e/>
                              </m:func>
                            </m:e>
                            <m:lim>
                              <m:r>
                                <a:rPr lang="en-US" sz="1800" i="1" smtClean="0">
                                  <a:latin typeface="Cambria Math" panose="02040503050406030204" pitchFamily="18" charset="0"/>
                                  <a:ea typeface="Cambria Math" panose="02040503050406030204" pitchFamily="18" charset="0"/>
                                </a:rPr>
                                <m:t>𝛼</m:t>
                              </m:r>
                            </m:lim>
                          </m:limLow>
                          <m:r>
                            <a:rPr lang="en-US" sz="1800" i="1">
                              <a:latin typeface="Cambria Math" panose="02040503050406030204" pitchFamily="18" charset="0"/>
                            </a:rPr>
                            <m:t>𝐿</m:t>
                          </m:r>
                          <m:r>
                            <a:rPr lang="en-US" sz="1800" i="1">
                              <a:latin typeface="Cambria Math" panose="02040503050406030204" pitchFamily="18" charset="0"/>
                            </a:rPr>
                            <m:t>(</m:t>
                          </m:r>
                          <m:r>
                            <a:rPr lang="en-US" sz="1800" i="1">
                              <a:latin typeface="Cambria Math" panose="02040503050406030204" pitchFamily="18" charset="0"/>
                            </a:rPr>
                            <m:t>𝑤</m:t>
                          </m:r>
                          <m:r>
                            <a:rPr lang="en-US" sz="1800" i="1">
                              <a:latin typeface="Cambria Math" panose="02040503050406030204" pitchFamily="18" charset="0"/>
                            </a:rPr>
                            <m:t>,</m:t>
                          </m:r>
                          <m:r>
                            <a:rPr lang="en-US" sz="1800" i="1">
                              <a:latin typeface="Cambria Math" panose="02040503050406030204" pitchFamily="18" charset="0"/>
                            </a:rPr>
                            <m:t>𝑏</m:t>
                          </m:r>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𝛼</m:t>
                          </m:r>
                          <m:r>
                            <a:rPr lang="en-US" sz="1800" i="1">
                              <a:latin typeface="Cambria Math" panose="02040503050406030204" pitchFamily="18" charset="0"/>
                              <a:ea typeface="Cambria Math" panose="02040503050406030204" pitchFamily="18" charset="0"/>
                            </a:rPr>
                            <m:t>)</m:t>
                          </m:r>
                          <m:r>
                            <m:rPr>
                              <m:nor/>
                            </m:rPr>
                            <a:rPr lang="en-US" sz="1800" dirty="0"/>
                            <m:t>.</m:t>
                          </m:r>
                        </m:e>
                      </m:func>
                    </m:oMath>
                  </m:oMathPara>
                </a14:m>
                <a:endParaRPr lang="en-US" sz="1800" dirty="0"/>
              </a:p>
              <a:p>
                <a:pPr marL="0" indent="0">
                  <a:buNone/>
                </a:pPr>
                <a:r>
                  <a:rPr lang="en-US" sz="1800" dirty="0"/>
                  <a:t>				         </a:t>
                </a:r>
                <a:r>
                  <a:rPr lang="en-US" sz="1800" dirty="0" smtClean="0"/>
                  <a:t>subject to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𝛼</m:t>
                        </m:r>
                      </m:e>
                      <m:sub>
                        <m:r>
                          <a:rPr lang="en-US" sz="1800" i="1">
                            <a:latin typeface="Cambria Math" panose="02040503050406030204" pitchFamily="18" charset="0"/>
                          </a:rPr>
                          <m:t>𝑖</m:t>
                        </m:r>
                      </m:sub>
                    </m:sSub>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0,    </m:t>
                    </m:r>
                    <m: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=1,…,</m:t>
                    </m:r>
                    <m:r>
                      <a:rPr lang="en-US" sz="1800" i="1">
                        <a:latin typeface="Cambria Math" panose="02040503050406030204" pitchFamily="18" charset="0"/>
                        <a:ea typeface="Cambria Math" panose="02040503050406030204" pitchFamily="18" charset="0"/>
                      </a:rPr>
                      <m:t>𝑚</m:t>
                    </m:r>
                  </m:oMath>
                </a14:m>
                <a:endParaRPr lang="en-US" sz="1800" dirty="0" smtClean="0"/>
              </a:p>
              <a:p>
                <a:pPr marL="0" indent="0">
                  <a:buNone/>
                </a:pPr>
                <a:endParaRPr lang="en-US" sz="1800" dirty="0"/>
              </a:p>
              <a:p>
                <a:pPr marL="0" indent="0" algn="just">
                  <a:buNone/>
                </a:pPr>
                <a:endParaRPr lang="en-US" sz="1800" dirty="0" smtClean="0"/>
              </a:p>
              <a:p>
                <a:pPr marL="0" indent="0" algn="just">
                  <a:buNone/>
                </a:pPr>
                <a:endParaRPr lang="en-US" sz="1800" dirty="0" smtClean="0"/>
              </a:p>
              <a:p>
                <a:pPr marL="0" indent="0" algn="just">
                  <a:buNone/>
                </a:pPr>
                <a:endParaRPr lang="en-US" sz="1800" dirty="0" smtClean="0"/>
              </a:p>
              <a:p>
                <a:pPr marL="0" indent="0" algn="just">
                  <a:buNone/>
                </a:pPr>
                <a:endParaRPr lang="en-US" sz="1800" dirty="0" smtClean="0"/>
              </a:p>
              <a:p>
                <a:endParaRPr lang="en-US" sz="1800" dirty="0" smtClean="0"/>
              </a:p>
              <a:p>
                <a:endParaRPr lang="en-US" sz="1800" dirty="0" smtClean="0"/>
              </a:p>
              <a:p>
                <a:endParaRPr lang="en-US" sz="1800" dirty="0"/>
              </a:p>
              <a:p>
                <a:endParaRPr lang="en-US"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80011" y="1235421"/>
                <a:ext cx="10515600" cy="4990812"/>
              </a:xfrm>
              <a:blipFill>
                <a:blip r:embed="rId2"/>
                <a:stretch>
                  <a:fillRect l="-522" t="-1711" b="-2078"/>
                </a:stretch>
              </a:blipFill>
            </p:spPr>
            <p:txBody>
              <a:bodyPr/>
              <a:lstStyle/>
              <a:p>
                <a:r>
                  <a:rPr lang="en-US">
                    <a:noFill/>
                  </a:rPr>
                  <a:t> </a:t>
                </a:r>
              </a:p>
            </p:txBody>
          </p:sp>
        </mc:Fallback>
      </mc:AlternateContent>
    </p:spTree>
    <p:extLst>
      <p:ext uri="{BB962C8B-B14F-4D97-AF65-F5344CB8AC3E}">
        <p14:creationId xmlns:p14="http://schemas.microsoft.com/office/powerpoint/2010/main" val="2699405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9336"/>
          </a:xfrm>
        </p:spPr>
        <p:txBody>
          <a:bodyPr>
            <a:normAutofit/>
          </a:bodyPr>
          <a:lstStyle/>
          <a:p>
            <a:r>
              <a:rPr lang="en-US" sz="3200" u="sng" dirty="0" smtClean="0"/>
              <a:t>The Wolfe dual problem</a:t>
            </a:r>
            <a:endParaRPr lang="en-US" sz="3200" u="sng"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230284"/>
                <a:ext cx="10515600" cy="4946679"/>
              </a:xfrm>
            </p:spPr>
            <p:txBody>
              <a:bodyPr>
                <a:normAutofit fontScale="85000" lnSpcReduction="20000"/>
              </a:bodyPr>
              <a:lstStyle/>
              <a:p>
                <a:r>
                  <a:rPr lang="en-US" sz="1600" dirty="0" smtClean="0"/>
                  <a:t>The </a:t>
                </a:r>
                <a:r>
                  <a:rPr lang="en-US" sz="1600" dirty="0" err="1" smtClean="0"/>
                  <a:t>Lagrangian</a:t>
                </a:r>
                <a:r>
                  <a:rPr lang="en-US" sz="1600" dirty="0" smtClean="0"/>
                  <a:t> problem has m inequality constraints (where m is the number of training examples) and is typically solved using its dual from. </a:t>
                </a:r>
                <a:endParaRPr lang="az-Latn-AZ" sz="1600" dirty="0" smtClean="0"/>
              </a:p>
              <a:p>
                <a:r>
                  <a:rPr lang="en-US" sz="1600" dirty="0" smtClean="0"/>
                  <a:t>According to duality principle the</a:t>
                </a:r>
                <a:r>
                  <a:rPr lang="az-Latn-AZ" sz="1600" dirty="0" smtClean="0"/>
                  <a:t> maximum of the dual problem üill alüays be less than or equal to the minimum of the primal problem (it provides a lo</a:t>
                </a:r>
                <a:r>
                  <a:rPr lang="en-US" sz="1600" dirty="0" smtClean="0"/>
                  <a:t>w</a:t>
                </a:r>
                <a:r>
                  <a:rPr lang="az-Latn-AZ" sz="1600" dirty="0" smtClean="0"/>
                  <a:t>er bound </a:t>
                </a:r>
                <a:r>
                  <a:rPr lang="en-US" sz="1600" dirty="0" smtClean="0"/>
                  <a:t>to the solution of the primal problem)</a:t>
                </a:r>
              </a:p>
              <a:p>
                <a:r>
                  <a:rPr lang="en-US" sz="1600" dirty="0" err="1" smtClean="0"/>
                  <a:t>Lagrangian</a:t>
                </a:r>
                <a:r>
                  <a:rPr lang="en-US" sz="1600" dirty="0" smtClean="0"/>
                  <a:t> function</a:t>
                </a:r>
              </a:p>
              <a:p>
                <a:pPr marL="0" indent="0">
                  <a:buNone/>
                </a:pPr>
                <a14:m>
                  <m:oMathPara xmlns:m="http://schemas.openxmlformats.org/officeDocument/2006/math">
                    <m:oMathParaPr>
                      <m:jc m:val="centerGroup"/>
                    </m:oMathParaPr>
                    <m:oMath xmlns:m="http://schemas.openxmlformats.org/officeDocument/2006/math">
                      <m:r>
                        <m:rPr>
                          <m:sty m:val="p"/>
                        </m:rPr>
                        <a:rPr lang="en-US" sz="1600">
                          <a:latin typeface="Cambria Math" panose="02040503050406030204" pitchFamily="18" charset="0"/>
                        </a:rPr>
                        <m:t>L</m:t>
                      </m:r>
                      <m:d>
                        <m:dPr>
                          <m:ctrlPr>
                            <a:rPr lang="en-US" sz="1600" i="1">
                              <a:latin typeface="Cambria Math" panose="02040503050406030204" pitchFamily="18" charset="0"/>
                            </a:rPr>
                          </m:ctrlPr>
                        </m:dPr>
                        <m:e>
                          <m:r>
                            <a:rPr lang="en-US" sz="1600" i="1">
                              <a:latin typeface="Cambria Math" panose="02040503050406030204" pitchFamily="18" charset="0"/>
                            </a:rPr>
                            <m:t>𝑤</m:t>
                          </m:r>
                          <m:r>
                            <a:rPr lang="en-US" sz="1600" i="1">
                              <a:latin typeface="Cambria Math" panose="02040503050406030204" pitchFamily="18" charset="0"/>
                            </a:rPr>
                            <m:t>,</m:t>
                          </m:r>
                          <m:r>
                            <a:rPr lang="en-US" sz="1600" i="1">
                              <a:latin typeface="Cambria Math" panose="02040503050406030204" pitchFamily="18" charset="0"/>
                            </a:rPr>
                            <m:t>𝑏</m:t>
                          </m:r>
                          <m:r>
                            <a:rPr lang="en-US" sz="1600" i="1">
                              <a:latin typeface="Cambria Math" panose="02040503050406030204" pitchFamily="18" charset="0"/>
                            </a:rPr>
                            <m:t>,</m:t>
                          </m:r>
                          <m:r>
                            <a:rPr lang="en-US" sz="1600" i="1">
                              <a:latin typeface="Cambria Math" panose="02040503050406030204" pitchFamily="18" charset="0"/>
                              <a:ea typeface="Cambria Math" panose="02040503050406030204" pitchFamily="18" charset="0"/>
                            </a:rPr>
                            <m:t>𝛼</m:t>
                          </m:r>
                        </m:e>
                      </m:d>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sSup>
                        <m:sSupPr>
                          <m:ctrlPr>
                            <a:rPr lang="en-US" sz="1600" i="1">
                              <a:latin typeface="Cambria Math" panose="02040503050406030204" pitchFamily="18" charset="0"/>
                            </a:rPr>
                          </m:ctrlPr>
                        </m:sSupPr>
                        <m:e>
                          <m:d>
                            <m:dPr>
                              <m:begChr m:val="‖"/>
                              <m:endChr m:val="‖"/>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𝑤</m:t>
                              </m:r>
                            </m:e>
                          </m:d>
                        </m:e>
                        <m:sup>
                          <m:r>
                            <a:rPr lang="en-US" sz="1600" i="1">
                              <a:latin typeface="Cambria Math" panose="02040503050406030204" pitchFamily="18" charset="0"/>
                            </a:rPr>
                            <m:t>2</m:t>
                          </m:r>
                        </m:sup>
                      </m:sSup>
                      <m:r>
                        <a:rPr lang="en-US" sz="1600" i="1">
                          <a:latin typeface="Cambria Math" panose="02040503050406030204" pitchFamily="18" charset="0"/>
                        </a:rPr>
                        <m:t>−</m:t>
                      </m:r>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𝑚</m:t>
                          </m:r>
                        </m:sup>
                        <m:e>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𝛼</m:t>
                              </m:r>
                            </m:e>
                            <m:sub>
                              <m:r>
                                <a:rPr lang="en-US" sz="1600" i="1">
                                  <a:latin typeface="Cambria Math" panose="02040503050406030204" pitchFamily="18" charset="0"/>
                                </a:rPr>
                                <m:t>𝑖</m:t>
                              </m:r>
                            </m:sub>
                          </m:sSub>
                          <m:r>
                            <m:rPr>
                              <m:nor/>
                            </m:rPr>
                            <a:rPr lang="en-US" sz="1600" dirty="0"/>
                            <m:t>[</m:t>
                          </m:r>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sub>
                          </m:sSub>
                          <m:d>
                            <m:dPr>
                              <m:ctrlPr>
                                <a:rPr lang="en-US" sz="1600" i="1">
                                  <a:latin typeface="Cambria Math" panose="02040503050406030204" pitchFamily="18" charset="0"/>
                                </a:rPr>
                              </m:ctrlPr>
                            </m:dPr>
                            <m:e>
                              <m:r>
                                <a:rPr lang="en-US" sz="1600" i="1">
                                  <a:latin typeface="Cambria Math" panose="02040503050406030204" pitchFamily="18" charset="0"/>
                                </a:rPr>
                                <m:t>𝑤</m:t>
                              </m:r>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r>
                                <a:rPr lang="en-US" sz="1600" i="1">
                                  <a:latin typeface="Cambria Math" panose="02040503050406030204" pitchFamily="18" charset="0"/>
                                </a:rPr>
                                <m:t>+</m:t>
                              </m:r>
                              <m:r>
                                <a:rPr lang="en-US" sz="1600" i="1">
                                  <a:latin typeface="Cambria Math" panose="02040503050406030204" pitchFamily="18" charset="0"/>
                                </a:rPr>
                                <m:t>𝑏</m:t>
                              </m:r>
                            </m:e>
                          </m:d>
                          <m:r>
                            <a:rPr lang="en-US" sz="1600" i="1">
                              <a:latin typeface="Cambria Math" panose="02040503050406030204" pitchFamily="18" charset="0"/>
                            </a:rPr>
                            <m:t>−1</m:t>
                          </m:r>
                          <m:r>
                            <m:rPr>
                              <m:nor/>
                            </m:rPr>
                            <a:rPr lang="en-US" sz="1600" dirty="0"/>
                            <m:t>] </m:t>
                          </m:r>
                        </m:e>
                      </m:nary>
                    </m:oMath>
                  </m:oMathPara>
                </a14:m>
                <a:endParaRPr lang="en-US" sz="1600" dirty="0" smtClean="0"/>
              </a:p>
              <a:p>
                <a:pPr marL="0" indent="0">
                  <a:buNone/>
                </a:pPr>
                <a:r>
                  <a:rPr lang="en-US" sz="1600" dirty="0" smtClean="0"/>
                  <a:t>Solvin</a:t>
                </a:r>
                <a:r>
                  <a:rPr lang="en-US" sz="1600" dirty="0" smtClean="0"/>
                  <a:t>g the minimization problem involves taking the partial derivatives of L with respect to w and b:</a:t>
                </a:r>
              </a:p>
              <a:p>
                <a:pPr marL="0" indent="0">
                  <a:buNone/>
                </a:pPr>
                <a:endParaRPr lang="en-US" sz="1600" dirty="0" smtClean="0"/>
              </a:p>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𝑤</m:t>
                          </m:r>
                        </m:sub>
                      </m:sSub>
                      <m:r>
                        <m:rPr>
                          <m:sty m:val="p"/>
                        </m:rPr>
                        <a:rPr lang="en-US" sz="1600">
                          <a:latin typeface="Cambria Math" panose="02040503050406030204" pitchFamily="18" charset="0"/>
                        </a:rPr>
                        <m:t>L</m:t>
                      </m:r>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𝑤</m:t>
                      </m:r>
                      <m:r>
                        <a:rPr lang="en-US" sz="1600" i="1">
                          <a:latin typeface="Cambria Math" panose="02040503050406030204" pitchFamily="18" charset="0"/>
                        </a:rPr>
                        <m:t>−</m:t>
                      </m:r>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𝑚</m:t>
                          </m:r>
                        </m:sup>
                        <m:e>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𝛼</m:t>
                              </m:r>
                            </m:e>
                            <m:sub>
                              <m:r>
                                <a:rPr lang="en-US" sz="1600" i="1">
                                  <a:latin typeface="Cambria Math" panose="02040503050406030204" pitchFamily="18" charset="0"/>
                                </a:rPr>
                                <m:t>𝑖</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sub>
                          </m:sSub>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i="1">
                                  <a:latin typeface="Cambria Math" panose="02040503050406030204" pitchFamily="18" charset="0"/>
                                </a:rPr>
                                <m:t>𝑖</m:t>
                              </m:r>
                            </m:sub>
                          </m:sSub>
                        </m:e>
                      </m:nary>
                      <m:r>
                        <a:rPr lang="en-US" sz="1600" b="0" i="1" dirty="0" smtClean="0">
                          <a:latin typeface="Cambria Math" panose="02040503050406030204" pitchFamily="18" charset="0"/>
                        </a:rPr>
                        <m:t>=0          </m:t>
                      </m:r>
                      <m:r>
                        <a:rPr lang="en-US" sz="1600" b="0" i="1" dirty="0"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𝑤</m:t>
                      </m:r>
                      <m:r>
                        <a:rPr lang="en-US" sz="1600" i="1">
                          <a:latin typeface="Cambria Math" panose="02040503050406030204" pitchFamily="18" charset="0"/>
                          <a:ea typeface="Cambria Math" panose="02040503050406030204" pitchFamily="18" charset="0"/>
                        </a:rPr>
                        <m:t>=</m:t>
                      </m:r>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𝑚</m:t>
                          </m:r>
                        </m:sup>
                        <m:e>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𝛼</m:t>
                              </m:r>
                            </m:e>
                            <m:sub>
                              <m:r>
                                <a:rPr lang="en-US" sz="1600" i="1">
                                  <a:latin typeface="Cambria Math" panose="02040503050406030204" pitchFamily="18" charset="0"/>
                                </a:rPr>
                                <m:t>𝑖</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e>
                      </m:nary>
                    </m:oMath>
                  </m:oMathPara>
                </a14:m>
                <a:endParaRPr lang="en-US" sz="1600" b="0" dirty="0" smtClean="0"/>
              </a:p>
              <a:p>
                <a:pPr marL="0" indent="0">
                  <a:buNone/>
                </a:pPr>
                <a:endParaRPr lang="en-US" sz="1600" b="0" dirty="0" smtClean="0"/>
              </a:p>
              <a:p>
                <a:pPr marL="0"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𝑏</m:t>
                          </m:r>
                        </m:sub>
                      </m:sSub>
                      <m:r>
                        <a:rPr lang="en-US" sz="1600" b="0" i="1" smtClean="0">
                          <a:latin typeface="Cambria Math" panose="02040503050406030204" pitchFamily="18" charset="0"/>
                          <a:ea typeface="Cambria Math" panose="02040503050406030204" pitchFamily="18" charset="0"/>
                        </a:rPr>
                        <m:t>𝐿</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rPr>
                        <m:t>−</m:t>
                      </m:r>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𝑚</m:t>
                          </m:r>
                        </m:sup>
                        <m:e>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𝛼</m:t>
                              </m:r>
                            </m:e>
                            <m:sub>
                              <m:r>
                                <a:rPr lang="en-US" sz="1600" i="1">
                                  <a:latin typeface="Cambria Math" panose="02040503050406030204" pitchFamily="18" charset="0"/>
                                </a:rPr>
                                <m:t>𝑖</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sub>
                          </m:sSub>
                        </m:e>
                      </m:nary>
                      <m:r>
                        <a:rPr lang="en-US" sz="1600" i="1" dirty="0">
                          <a:latin typeface="Cambria Math" panose="02040503050406030204" pitchFamily="18" charset="0"/>
                        </a:rPr>
                        <m:t>=0          </m:t>
                      </m:r>
                      <m:r>
                        <a:rPr lang="en-US" sz="1600" i="1" dirty="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         </m:t>
                      </m:r>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𝑚</m:t>
                          </m:r>
                        </m:sup>
                        <m:e>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𝛼</m:t>
                              </m:r>
                            </m:e>
                            <m:sub>
                              <m:r>
                                <a:rPr lang="en-US" sz="1600" i="1">
                                  <a:latin typeface="Cambria Math" panose="02040503050406030204" pitchFamily="18" charset="0"/>
                                </a:rPr>
                                <m:t>𝑖</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sub>
                          </m:sSub>
                        </m:e>
                      </m:nary>
                      <m:r>
                        <a:rPr lang="en-US" sz="1600" i="1" dirty="0">
                          <a:latin typeface="Cambria Math" panose="02040503050406030204" pitchFamily="18" charset="0"/>
                        </a:rPr>
                        <m:t>=0</m:t>
                      </m:r>
                    </m:oMath>
                  </m:oMathPara>
                </a14:m>
                <a:endParaRPr lang="en-US" sz="1600" dirty="0" smtClean="0"/>
              </a:p>
              <a:p>
                <a:pPr marL="0" indent="0">
                  <a:buNone/>
                </a:pPr>
                <a:endParaRPr lang="en-US" sz="1600" dirty="0" smtClean="0"/>
              </a:p>
              <a:p>
                <a:pPr marL="0" indent="0">
                  <a:buNone/>
                </a:pPr>
                <a:r>
                  <a:rPr lang="en-US" sz="1600" dirty="0" smtClean="0"/>
                  <a:t>Let us substitute w by this value L and we get:</a:t>
                </a: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𝑊</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𝑎</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𝑏</m:t>
                          </m:r>
                        </m:e>
                      </m:d>
                      <m:r>
                        <a:rPr lang="en-US" sz="1600" i="1">
                          <a:latin typeface="Cambria Math" panose="02040503050406030204" pitchFamily="18" charset="0"/>
                          <a:ea typeface="Cambria Math" panose="02040503050406030204" pitchFamily="18" charset="0"/>
                        </a:rPr>
                        <m:t>=</m:t>
                      </m:r>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𝑚</m:t>
                          </m:r>
                        </m:sup>
                        <m:e>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𝛼</m:t>
                              </m:r>
                            </m:e>
                            <m:sub>
                              <m:r>
                                <a:rPr lang="en-US" sz="1600" i="1">
                                  <a:latin typeface="Cambria Math" panose="02040503050406030204" pitchFamily="18" charset="0"/>
                                </a:rPr>
                                <m:t>𝑖</m:t>
                              </m:r>
                            </m:sub>
                          </m:sSub>
                        </m:e>
                      </m:nary>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𝑚</m:t>
                          </m:r>
                        </m:sup>
                        <m:e>
                          <m:sSub>
                            <m:sSubPr>
                              <m:ctrlPr>
                                <a:rPr lang="en-US" sz="1600" i="1">
                                  <a:latin typeface="Cambria Math" panose="02040503050406030204" pitchFamily="18" charset="0"/>
                                </a:rPr>
                              </m:ctrlPr>
                            </m:sSubPr>
                            <m:e>
                              <m:nary>
                                <m:naryPr>
                                  <m:chr m:val="∑"/>
                                  <m:ctrlPr>
                                    <a:rPr lang="en-US" sz="1600" i="1">
                                      <a:latin typeface="Cambria Math" panose="02040503050406030204" pitchFamily="18" charset="0"/>
                                    </a:rPr>
                                  </m:ctrlPr>
                                </m:naryPr>
                                <m:sub>
                                  <m:r>
                                    <a:rPr lang="en-US" sz="1600" b="0" i="1" smtClean="0">
                                      <a:latin typeface="Cambria Math" panose="02040503050406030204" pitchFamily="18" charset="0"/>
                                    </a:rPr>
                                    <m:t>𝑗</m:t>
                                  </m:r>
                                  <m:r>
                                    <a:rPr lang="en-US" sz="1600" i="1">
                                      <a:latin typeface="Cambria Math" panose="02040503050406030204" pitchFamily="18" charset="0"/>
                                    </a:rPr>
                                    <m:t>=1</m:t>
                                  </m:r>
                                </m:sub>
                                <m:sup>
                                  <m:r>
                                    <a:rPr lang="en-US" sz="1600" i="1">
                                      <a:latin typeface="Cambria Math" panose="02040503050406030204" pitchFamily="18" charset="0"/>
                                    </a:rPr>
                                    <m:t>𝑚</m:t>
                                  </m:r>
                                </m:sup>
                                <m:e>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𝛼</m:t>
                                      </m:r>
                                    </m:e>
                                    <m:sub>
                                      <m:r>
                                        <a:rPr lang="en-US" sz="1600" i="1">
                                          <a:latin typeface="Cambria Math" panose="02040503050406030204" pitchFamily="18" charset="0"/>
                                        </a:rPr>
                                        <m:t>𝑖</m:t>
                                      </m:r>
                                    </m:sub>
                                  </m:sSub>
                                  <m:sSub>
                                    <m:sSubPr>
                                      <m:ctrlPr>
                                        <a:rPr lang="en-US" sz="1600" i="1">
                                          <a:latin typeface="Cambria Math" panose="02040503050406030204" pitchFamily="18" charset="0"/>
                                        </a:rPr>
                                      </m:ctrlPr>
                                    </m:sSubPr>
                                    <m:e>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𝛼</m:t>
                                          </m:r>
                                        </m:e>
                                        <m:sub>
                                          <m:r>
                                            <a:rPr lang="en-US" sz="1600" i="1">
                                              <a:latin typeface="Cambria Math" panose="02040503050406030204" pitchFamily="18" charset="0"/>
                                              <a:ea typeface="Cambria Math" panose="02040503050406030204" pitchFamily="18" charset="0"/>
                                            </a:rPr>
                                            <m:t>𝑗</m:t>
                                          </m:r>
                                        </m:sub>
                                      </m:sSub>
                                      <m:r>
                                        <a:rPr lang="en-US" sz="1600" i="1">
                                          <a:latin typeface="Cambria Math" panose="02040503050406030204" pitchFamily="18" charset="0"/>
                                        </a:rPr>
                                        <m:t>𝑦</m:t>
                                      </m:r>
                                    </m:e>
                                    <m:sub>
                                      <m:r>
                                        <a:rPr lang="en-US" sz="1600" i="1">
                                          <a:latin typeface="Cambria Math" panose="02040503050406030204" pitchFamily="18" charset="0"/>
                                        </a:rPr>
                                        <m:t>𝑖</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𝑗</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e>
                              </m:nary>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𝑗</m:t>
                              </m:r>
                            </m:sub>
                          </m:sSub>
                        </m:e>
                      </m:nary>
                    </m:oMath>
                  </m:oMathPara>
                </a14:m>
                <a:endParaRPr lang="en-US" sz="1600" dirty="0" smtClean="0"/>
              </a:p>
              <a:p>
                <a:pPr marL="0" indent="0">
                  <a:buNone/>
                </a:pPr>
                <a:r>
                  <a:rPr lang="en-US" sz="1600" dirty="0" smtClean="0"/>
                  <a:t>This is the </a:t>
                </a:r>
                <a:r>
                  <a:rPr lang="en-US" sz="1600" b="1" dirty="0" smtClean="0"/>
                  <a:t>Wolfe </a:t>
                </a:r>
                <a:r>
                  <a:rPr lang="en-US" sz="1600" b="1" dirty="0"/>
                  <a:t>dual </a:t>
                </a:r>
                <a:r>
                  <a:rPr lang="en-US" sz="1600" b="1" dirty="0" err="1"/>
                  <a:t>Lagrangian</a:t>
                </a:r>
                <a:r>
                  <a:rPr lang="en-US" sz="1600" b="1" dirty="0"/>
                  <a:t> function</a:t>
                </a:r>
                <a:endParaRPr lang="en-US" sz="1600" b="1" dirty="0" smtClean="0"/>
              </a:p>
              <a:p>
                <a:pPr marL="0" indent="0">
                  <a:buNone/>
                </a:pPr>
                <a:endParaRPr lang="en-US" sz="1600" dirty="0"/>
              </a:p>
              <a:p>
                <a:pPr marL="0" indent="0">
                  <a:buNone/>
                </a:pPr>
                <a:endParaRPr lang="en-US" sz="1600" b="0" dirty="0" smtClean="0"/>
              </a:p>
              <a:p>
                <a:pPr marL="0" indent="0">
                  <a:buNone/>
                </a:pPr>
                <a:endParaRPr lang="en-US" sz="1600" b="0" dirty="0" smtClean="0"/>
              </a:p>
              <a:p>
                <a:pPr marL="0" indent="0">
                  <a:buNone/>
                </a:pPr>
                <a:endParaRPr lang="en-US" sz="1600" dirty="0" smtClean="0"/>
              </a:p>
              <a:p>
                <a:endParaRPr lang="en-US" sz="1600" dirty="0" smtClean="0"/>
              </a:p>
              <a:p>
                <a:endParaRPr lang="en-US"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230284"/>
                <a:ext cx="10515600" cy="4946679"/>
              </a:xfrm>
              <a:blipFill>
                <a:blip r:embed="rId2"/>
                <a:stretch>
                  <a:fillRect l="-174" t="-1356" b="-13564"/>
                </a:stretch>
              </a:blipFill>
            </p:spPr>
            <p:txBody>
              <a:bodyPr/>
              <a:lstStyle/>
              <a:p>
                <a:r>
                  <a:rPr lang="en-US">
                    <a:noFill/>
                  </a:rPr>
                  <a:t> </a:t>
                </a:r>
              </a:p>
            </p:txBody>
          </p:sp>
        </mc:Fallback>
      </mc:AlternateContent>
    </p:spTree>
    <p:extLst>
      <p:ext uri="{BB962C8B-B14F-4D97-AF65-F5344CB8AC3E}">
        <p14:creationId xmlns:p14="http://schemas.microsoft.com/office/powerpoint/2010/main" val="4091727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AF34-529A-4A9D-B404-6508B805B217}"/>
              </a:ext>
            </a:extLst>
          </p:cNvPr>
          <p:cNvSpPr>
            <a:spLocks noGrp="1"/>
          </p:cNvSpPr>
          <p:nvPr>
            <p:ph type="title"/>
          </p:nvPr>
        </p:nvSpPr>
        <p:spPr/>
        <p:txBody>
          <a:bodyPr/>
          <a:lstStyle/>
          <a:p>
            <a:endParaRPr lang="ru-RU" dirty="0"/>
          </a:p>
        </p:txBody>
      </p:sp>
      <p:pic>
        <p:nvPicPr>
          <p:cNvPr id="4" name="Content Placeholder 3">
            <a:extLst>
              <a:ext uri="{FF2B5EF4-FFF2-40B4-BE49-F238E27FC236}">
                <a16:creationId xmlns:a16="http://schemas.microsoft.com/office/drawing/2014/main" id="{89781954-8A34-4DF2-A817-094A740C7375}"/>
              </a:ext>
            </a:extLst>
          </p:cNvPr>
          <p:cNvPicPr>
            <a:picLocks noGrp="1" noChangeAspect="1"/>
          </p:cNvPicPr>
          <p:nvPr>
            <p:ph idx="1"/>
          </p:nvPr>
        </p:nvPicPr>
        <p:blipFill>
          <a:blip r:embed="rId2"/>
          <a:stretch>
            <a:fillRect/>
          </a:stretch>
        </p:blipFill>
        <p:spPr>
          <a:xfrm>
            <a:off x="541228" y="1804907"/>
            <a:ext cx="11109544" cy="4895484"/>
          </a:xfrm>
          <a:prstGeom prst="rect">
            <a:avLst/>
          </a:prstGeom>
        </p:spPr>
      </p:pic>
      <p:pic>
        <p:nvPicPr>
          <p:cNvPr id="6" name="Picture 5">
            <a:extLst>
              <a:ext uri="{FF2B5EF4-FFF2-40B4-BE49-F238E27FC236}">
                <a16:creationId xmlns:a16="http://schemas.microsoft.com/office/drawing/2014/main" id="{2B07B974-9804-402E-B723-9D33A8ADFAE1}"/>
              </a:ext>
            </a:extLst>
          </p:cNvPr>
          <p:cNvPicPr>
            <a:picLocks noChangeAspect="1"/>
          </p:cNvPicPr>
          <p:nvPr/>
        </p:nvPicPr>
        <p:blipFill>
          <a:blip r:embed="rId3"/>
          <a:stretch>
            <a:fillRect/>
          </a:stretch>
        </p:blipFill>
        <p:spPr>
          <a:xfrm>
            <a:off x="838200" y="713515"/>
            <a:ext cx="6668621" cy="1091392"/>
          </a:xfrm>
          <a:prstGeom prst="rect">
            <a:avLst/>
          </a:prstGeom>
        </p:spPr>
      </p:pic>
      <p:pic>
        <p:nvPicPr>
          <p:cNvPr id="7" name="Picture 6">
            <a:extLst>
              <a:ext uri="{FF2B5EF4-FFF2-40B4-BE49-F238E27FC236}">
                <a16:creationId xmlns:a16="http://schemas.microsoft.com/office/drawing/2014/main" id="{2430E813-BFEE-4516-A1F7-0E0BFE2A3485}"/>
              </a:ext>
            </a:extLst>
          </p:cNvPr>
          <p:cNvPicPr>
            <a:picLocks noChangeAspect="1"/>
          </p:cNvPicPr>
          <p:nvPr/>
        </p:nvPicPr>
        <p:blipFill>
          <a:blip r:embed="rId4"/>
          <a:stretch>
            <a:fillRect/>
          </a:stretch>
        </p:blipFill>
        <p:spPr>
          <a:xfrm>
            <a:off x="8016279" y="654564"/>
            <a:ext cx="2661356" cy="1209294"/>
          </a:xfrm>
          <a:prstGeom prst="rect">
            <a:avLst/>
          </a:prstGeom>
        </p:spPr>
      </p:pic>
      <p:sp>
        <p:nvSpPr>
          <p:cNvPr id="3" name="Rectangle 2"/>
          <p:cNvSpPr/>
          <p:nvPr/>
        </p:nvSpPr>
        <p:spPr>
          <a:xfrm>
            <a:off x="10775035" y="0"/>
            <a:ext cx="994759" cy="369332"/>
          </a:xfrm>
          <a:prstGeom prst="rect">
            <a:avLst/>
          </a:prstGeom>
        </p:spPr>
        <p:txBody>
          <a:bodyPr wrap="none">
            <a:spAutoFit/>
          </a:bodyPr>
          <a:lstStyle/>
          <a:p>
            <a:r>
              <a:rPr lang="en-US" dirty="0" smtClean="0">
                <a:solidFill>
                  <a:srgbClr val="FF0000"/>
                </a:solidFill>
              </a:rPr>
              <a:t>Optional</a:t>
            </a:r>
            <a:endParaRPr lang="en-US" dirty="0">
              <a:solidFill>
                <a:srgbClr val="FF0000"/>
              </a:solidFill>
            </a:endParaRPr>
          </a:p>
        </p:txBody>
      </p:sp>
    </p:spTree>
    <p:extLst>
      <p:ext uri="{BB962C8B-B14F-4D97-AF65-F5344CB8AC3E}">
        <p14:creationId xmlns:p14="http://schemas.microsoft.com/office/powerpoint/2010/main" val="1981130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normAutofit/>
          </a:bodyPr>
          <a:lstStyle/>
          <a:p>
            <a:r>
              <a:rPr lang="en-US" sz="3200" u="sng" dirty="0" smtClean="0"/>
              <a:t>Wolfe dual problem</a:t>
            </a:r>
            <a:endParaRPr lang="en-US" sz="3200" u="sng" dirty="0"/>
          </a:p>
        </p:txBody>
      </p:sp>
      <mc:AlternateContent xmlns:mc="http://schemas.openxmlformats.org/markup-compatibility/2006">
        <mc:Choice xmlns:a14="http://schemas.microsoft.com/office/drawing/2010/main" Requires="a14">
          <p:sp>
            <p:nvSpPr>
              <p:cNvPr id="5" name="Rectangle 4"/>
              <p:cNvSpPr/>
              <p:nvPr/>
            </p:nvSpPr>
            <p:spPr>
              <a:xfrm>
                <a:off x="548640" y="1209910"/>
                <a:ext cx="10382596" cy="543931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a:latin typeface="Cambria Math" panose="02040503050406030204" pitchFamily="18" charset="0"/>
                                </a:rPr>
                              </m:ctrlPr>
                            </m:limLowPr>
                            <m:e>
                              <m:r>
                                <a:rPr lang="en-US" i="1">
                                  <a:latin typeface="Cambria Math" panose="02040503050406030204" pitchFamily="18" charset="0"/>
                                </a:rPr>
                                <m:t>𝑚</m:t>
                              </m:r>
                              <m:r>
                                <a:rPr lang="en-US" b="0" i="1" smtClean="0">
                                  <a:latin typeface="Cambria Math" panose="02040503050406030204" pitchFamily="18" charset="0"/>
                                </a:rPr>
                                <m:t>𝑎𝑥𝑖𝑚𝑖𝑧𝑒</m:t>
                              </m:r>
                            </m:e>
                            <m:lim>
                              <m:r>
                                <a:rPr lang="en-US" i="1">
                                  <a:latin typeface="Cambria Math" panose="02040503050406030204" pitchFamily="18" charset="0"/>
                                  <a:ea typeface="Cambria Math" panose="02040503050406030204" pitchFamily="18" charset="0"/>
                                </a:rPr>
                                <m:t>𝛼</m:t>
                              </m:r>
                            </m:lim>
                          </m:limLow>
                        </m:fName>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m:t>
                                  </m:r>
                                </m:sub>
                              </m:sSub>
                            </m:e>
                          </m:nary>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sSub>
                                <m:sSubPr>
                                  <m:ctrlPr>
                                    <a:rPr lang="en-US" i="1">
                                      <a:latin typeface="Cambria Math" panose="02040503050406030204" pitchFamily="18" charset="0"/>
                                    </a:rPr>
                                  </m:ctrlPr>
                                </m:sSubPr>
                                <m:e>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𝑚</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𝑦</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𝑗</m:t>
                                  </m:r>
                                </m:sub>
                              </m:sSub>
                            </m:e>
                          </m:nary>
                        </m:e>
                      </m:func>
                    </m:oMath>
                  </m:oMathPara>
                </a14:m>
                <a:endParaRPr lang="en-US" dirty="0" smtClean="0"/>
              </a:p>
              <a:p>
                <a:r>
                  <a:rPr lang="en-US" dirty="0" smtClean="0"/>
                  <a:t>	 		        subject </a:t>
                </a:r>
                <a:r>
                  <a:rPr lang="en-US" dirty="0"/>
                  <a:t>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0,    </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𝑚</m:t>
                    </m:r>
                  </m:oMath>
                </a14:m>
                <a:endParaRPr lang="en-US" dirty="0" smtClean="0"/>
              </a:p>
              <a:p>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r>
                        <a:rPr lang="en-US" i="1" dirty="0">
                          <a:latin typeface="Cambria Math" panose="02040503050406030204" pitchFamily="18" charset="0"/>
                        </a:rPr>
                        <m:t>=0</m:t>
                      </m:r>
                    </m:oMath>
                  </m:oMathPara>
                </a14:m>
                <a:endParaRPr lang="en-US" dirty="0" smtClean="0"/>
              </a:p>
              <a:p>
                <a:r>
                  <a:rPr lang="en-US" dirty="0">
                    <a:solidFill>
                      <a:srgbClr val="000000"/>
                    </a:solidFill>
                    <a:latin typeface="Arial" panose="020B0604020202020204" pitchFamily="34" charset="0"/>
                  </a:rPr>
                  <a:t>The main advantage of the Wolfe dual problem over the </a:t>
                </a:r>
                <a:r>
                  <a:rPr lang="en-US" dirty="0" err="1">
                    <a:solidFill>
                      <a:srgbClr val="000000"/>
                    </a:solidFill>
                    <a:latin typeface="Arial" panose="020B0604020202020204" pitchFamily="34" charset="0"/>
                  </a:rPr>
                  <a:t>Lagrangian</a:t>
                </a:r>
                <a:r>
                  <a:rPr lang="en-US" dirty="0">
                    <a:solidFill>
                      <a:srgbClr val="000000"/>
                    </a:solidFill>
                    <a:latin typeface="Arial" panose="020B0604020202020204" pitchFamily="34" charset="0"/>
                  </a:rPr>
                  <a:t> problem is that the objective function W now depends only on the Lagrange multipliers. </a:t>
                </a:r>
                <a:endParaRPr lang="en-US" dirty="0" smtClean="0">
                  <a:solidFill>
                    <a:srgbClr val="000000"/>
                  </a:solidFill>
                  <a:latin typeface="Arial" panose="020B0604020202020204" pitchFamily="34" charset="0"/>
                </a:endParaRPr>
              </a:p>
              <a:p>
                <a:endParaRPr lang="en-US" dirty="0" smtClean="0">
                  <a:solidFill>
                    <a:srgbClr val="000000"/>
                  </a:solidFill>
                  <a:latin typeface="Arial" panose="020B0604020202020204" pitchFamily="34" charset="0"/>
                </a:endParaRPr>
              </a:p>
              <a:p>
                <a:r>
                  <a:rPr lang="en-US" dirty="0" smtClean="0">
                    <a:solidFill>
                      <a:srgbClr val="000000"/>
                    </a:solidFill>
                    <a:latin typeface="Arial" panose="020B0604020202020204" pitchFamily="34" charset="0"/>
                  </a:rPr>
                  <a:t>When we solve the Wolfe dual problem, we get a vector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smtClean="0"/>
                  <a:t> containing all Lagrange multipliers and then we will compute w and b. </a:t>
                </a:r>
              </a:p>
              <a:p>
                <a:r>
                  <a:rPr lang="en-US" dirty="0" smtClean="0"/>
                  <a:t>Compute w:   </a:t>
                </a:r>
              </a:p>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𝑤</m:t>
                      </m:r>
                      <m:r>
                        <a:rPr lang="en-US" i="1">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oMath>
                  </m:oMathPara>
                </a14:m>
                <a:endParaRPr lang="en-US" dirty="0" smtClean="0"/>
              </a:p>
              <a:p>
                <a:r>
                  <a:rPr lang="en-US" dirty="0" smtClean="0"/>
                  <a:t>Compute b:</a:t>
                </a:r>
              </a:p>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𝑤</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𝑏</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m:oMathPara>
                </a14:m>
                <a:endParaRPr lang="en-US" dirty="0" smtClean="0"/>
              </a:p>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m:oMathPara>
                </a14:m>
                <a:endParaRPr lang="en-US" dirty="0" smtClean="0"/>
              </a:p>
              <a:p>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548640" y="1209910"/>
                <a:ext cx="10382596" cy="5439310"/>
              </a:xfrm>
              <a:prstGeom prst="rect">
                <a:avLst/>
              </a:prstGeom>
              <a:blipFill>
                <a:blip r:embed="rId2"/>
                <a:stretch>
                  <a:fillRect l="-470"/>
                </a:stretch>
              </a:blipFill>
            </p:spPr>
            <p:txBody>
              <a:bodyPr/>
              <a:lstStyle/>
              <a:p>
                <a:r>
                  <a:rPr lang="en-US">
                    <a:noFill/>
                  </a:rPr>
                  <a:t> </a:t>
                </a:r>
              </a:p>
            </p:txBody>
          </p:sp>
        </mc:Fallback>
      </mc:AlternateContent>
    </p:spTree>
    <p:extLst>
      <p:ext uri="{BB962C8B-B14F-4D97-AF65-F5344CB8AC3E}">
        <p14:creationId xmlns:p14="http://schemas.microsoft.com/office/powerpoint/2010/main" val="1033814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526"/>
          </a:xfrm>
        </p:spPr>
        <p:txBody>
          <a:bodyPr>
            <a:normAutofit/>
          </a:bodyPr>
          <a:lstStyle/>
          <a:p>
            <a:r>
              <a:rPr lang="en-US" sz="3200" u="sng" dirty="0" smtClean="0"/>
              <a:t>Hypothesis function</a:t>
            </a:r>
            <a:endParaRPr lang="en-US" sz="3200" u="sng"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305098"/>
                <a:ext cx="10515600" cy="4871865"/>
              </a:xfrm>
            </p:spPr>
            <p:txBody>
              <a:bodyPr>
                <a:normAutofit/>
              </a:bodyPr>
              <a:lstStyle/>
              <a:p>
                <a:pPr marL="0" indent="0">
                  <a:buNone/>
                </a:pPr>
                <a:r>
                  <a:rPr lang="en-US" sz="2400" dirty="0" smtClean="0"/>
                  <a:t>The SVMs use the same hypothesis function as the </a:t>
                </a:r>
                <a:r>
                  <a:rPr lang="en-US" sz="2400" dirty="0" err="1" smtClean="0"/>
                  <a:t>perseptron</a:t>
                </a:r>
                <a:r>
                  <a:rPr lang="en-US" sz="2400" dirty="0" smtClean="0"/>
                  <a:t>. The class of an example</a:t>
                </a:r>
              </a:p>
              <a:p>
                <a:pPr marL="0" indent="0" algn="ctr">
                  <a:buNone/>
                </a:pPr>
                <a14:m>
                  <m:oMathPara xmlns:m="http://schemas.openxmlformats.org/officeDocument/2006/math">
                    <m:oMathParaPr>
                      <m:jc m:val="centerGroup"/>
                    </m:oMathParaPr>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h</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𝑥</m:t>
                          </m:r>
                        </m:e>
                        <m:sub>
                          <m:r>
                            <a:rPr lang="en-US" sz="2400" i="1">
                              <a:solidFill>
                                <a:srgbClr val="000000"/>
                              </a:solidFill>
                              <a:latin typeface="Cambria Math" panose="02040503050406030204" pitchFamily="18" charset="0"/>
                            </a:rPr>
                            <m:t>𝑖</m:t>
                          </m:r>
                        </m:sub>
                      </m:sSub>
                      <m:r>
                        <a:rPr lang="en-US" sz="2400" i="1">
                          <a:solidFill>
                            <a:srgbClr val="000000"/>
                          </a:solidFill>
                          <a:latin typeface="Cambria Math" panose="02040503050406030204" pitchFamily="18" charset="0"/>
                        </a:rPr>
                        <m:t>)=</m:t>
                      </m:r>
                      <m:r>
                        <a:rPr lang="en-US" sz="2400" i="1">
                          <a:latin typeface="Cambria Math" panose="02040503050406030204" pitchFamily="18" charset="0"/>
                        </a:rPr>
                        <m:t>𝑠𝑖𝑔𝑛</m:t>
                      </m:r>
                      <m:r>
                        <a:rPr lang="en-US" sz="2400" i="1">
                          <a:latin typeface="Cambria Math" panose="02040503050406030204" pitchFamily="18" charset="0"/>
                        </a:rPr>
                        <m:t>(</m:t>
                      </m:r>
                      <m:r>
                        <a:rPr lang="en-US" sz="2400" i="1">
                          <a:latin typeface="Cambria Math" panose="02040503050406030204" pitchFamily="18" charset="0"/>
                        </a:rPr>
                        <m:t>𝑤</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m:rPr>
                          <m:nor/>
                        </m:rPr>
                        <a:rPr lang="en-US" sz="2400" b="0" i="0" smtClean="0">
                          <a:latin typeface="Cambria Math" panose="02040503050406030204" pitchFamily="18" charset="0"/>
                        </a:rPr>
                        <m:t>+</m:t>
                      </m:r>
                      <m:r>
                        <m:rPr>
                          <m:nor/>
                        </m:rPr>
                        <a:rPr lang="en-US" sz="2400" b="0" i="0" smtClean="0">
                          <a:latin typeface="Cambria Math" panose="02040503050406030204" pitchFamily="18" charset="0"/>
                        </a:rPr>
                        <m:t>b</m:t>
                      </m:r>
                      <m:r>
                        <m:rPr>
                          <m:nor/>
                        </m:rPr>
                        <a:rPr lang="en-US" sz="2400" dirty="0"/>
                        <m:t>)</m:t>
                      </m:r>
                    </m:oMath>
                  </m:oMathPara>
                </a14:m>
                <a:endParaRPr lang="en-US" sz="2400" dirty="0" smtClean="0"/>
              </a:p>
              <a:p>
                <a:pPr marL="0" indent="0" algn="just">
                  <a:buNone/>
                </a:pPr>
                <a:endParaRPr lang="en-US" sz="2400" dirty="0" smtClean="0"/>
              </a:p>
              <a:p>
                <a:pPr marL="0" indent="0" algn="just">
                  <a:buNone/>
                </a:pPr>
                <a:r>
                  <a:rPr lang="en-US" sz="2400" dirty="0" smtClean="0"/>
                  <a:t>When using the dual formulation, it is computed using only the support vectors:</a:t>
                </a:r>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h</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𝑥</m:t>
                          </m:r>
                        </m:e>
                        <m:sub>
                          <m:r>
                            <a:rPr lang="en-US" sz="2400" i="1">
                              <a:solidFill>
                                <a:srgbClr val="000000"/>
                              </a:solidFill>
                              <a:latin typeface="Cambria Math" panose="02040503050406030204" pitchFamily="18" charset="0"/>
                            </a:rPr>
                            <m:t>𝑖</m:t>
                          </m:r>
                        </m:sub>
                      </m:sSub>
                      <m:r>
                        <a:rPr lang="en-US" sz="2400" i="1">
                          <a:solidFill>
                            <a:srgbClr val="000000"/>
                          </a:solidFill>
                          <a:latin typeface="Cambria Math" panose="02040503050406030204" pitchFamily="18" charset="0"/>
                        </a:rPr>
                        <m:t>)=</m:t>
                      </m:r>
                      <m:r>
                        <a:rPr lang="en-US" sz="2400" i="1">
                          <a:latin typeface="Cambria Math" panose="02040503050406030204" pitchFamily="18" charset="0"/>
                        </a:rPr>
                        <m:t>𝑠𝑖𝑔𝑛</m:t>
                      </m:r>
                      <m:d>
                        <m:dPr>
                          <m:ctrlPr>
                            <a:rPr lang="en-US" sz="2400" i="1" smtClean="0">
                              <a:latin typeface="Cambria Math" panose="02040503050406030204" pitchFamily="18" charset="0"/>
                            </a:rPr>
                          </m:ctrlPr>
                        </m:dPr>
                        <m:e>
                          <m:nary>
                            <m:naryPr>
                              <m:chr m:val="∑"/>
                              <m:ctrlPr>
                                <a:rPr lang="en-US" sz="2400" i="1">
                                  <a:latin typeface="Cambria Math" panose="02040503050406030204" pitchFamily="18" charset="0"/>
                                </a:rPr>
                              </m:ctrlPr>
                            </m:naryPr>
                            <m:sub>
                              <m:r>
                                <a:rPr lang="en-US" sz="2400" b="0" i="1" smtClean="0">
                                  <a:latin typeface="Cambria Math" panose="02040503050406030204" pitchFamily="18" charset="0"/>
                                </a:rPr>
                                <m:t>𝑗</m:t>
                              </m:r>
                              <m:r>
                                <a:rPr lang="en-US" sz="2400" i="1">
                                  <a:latin typeface="Cambria Math" panose="02040503050406030204" pitchFamily="18" charset="0"/>
                                </a:rPr>
                                <m:t>=1</m:t>
                              </m:r>
                            </m:sub>
                            <m:sup>
                              <m:r>
                                <a:rPr lang="en-US" sz="2400" b="0" i="1" smtClean="0">
                                  <a:latin typeface="Cambria Math" panose="02040503050406030204" pitchFamily="18" charset="0"/>
                                </a:rPr>
                                <m:t>𝑆</m:t>
                              </m:r>
                            </m:sup>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𝑗</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𝑗</m:t>
                                  </m:r>
                                </m:sub>
                              </m:sSub>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𝑗</m:t>
                                      </m:r>
                                    </m:sub>
                                  </m:sSub>
                                  <m:r>
                                    <a:rPr lang="en-US" sz="240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𝑏</m:t>
                              </m:r>
                            </m:e>
                          </m:nary>
                        </m:e>
                      </m:d>
                    </m:oMath>
                  </m:oMathPara>
                </a14:m>
                <a:endParaRPr lang="en-US" sz="2400" dirty="0" smtClean="0"/>
              </a:p>
              <a:p>
                <a:pPr marL="0" indent="0">
                  <a:buNone/>
                </a:pPr>
                <a:endParaRPr lang="en-US" sz="2400" dirty="0" smtClean="0"/>
              </a:p>
              <a:p>
                <a:pPr marL="0" indent="0">
                  <a:buNone/>
                </a:pPr>
                <a:r>
                  <a:rPr lang="en-US" sz="2400" dirty="0" smtClean="0"/>
                  <a:t>This formulation of the SVM is called the </a:t>
                </a:r>
                <a:r>
                  <a:rPr lang="en-US" sz="2400" b="1" dirty="0" smtClean="0"/>
                  <a:t>hard margin SVM.</a:t>
                </a:r>
                <a:r>
                  <a:rPr lang="en-US" sz="2400" dirty="0" smtClean="0"/>
                  <a:t> It cannot work when the data is not linearly separable. Soft margin SVM applied non-linearly separable data. </a:t>
                </a:r>
                <a:endParaRPr lang="en-US" sz="2400"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305098"/>
                <a:ext cx="10515600" cy="4871865"/>
              </a:xfrm>
              <a:blipFill>
                <a:blip r:embed="rId2"/>
                <a:stretch>
                  <a:fillRect l="-928" t="-1752"/>
                </a:stretch>
              </a:blipFill>
            </p:spPr>
            <p:txBody>
              <a:bodyPr/>
              <a:lstStyle/>
              <a:p>
                <a:r>
                  <a:rPr lang="en-US">
                    <a:noFill/>
                  </a:rPr>
                  <a:t> </a:t>
                </a:r>
              </a:p>
            </p:txBody>
          </p:sp>
        </mc:Fallback>
      </mc:AlternateContent>
    </p:spTree>
    <p:extLst>
      <p:ext uri="{BB962C8B-B14F-4D97-AF65-F5344CB8AC3E}">
        <p14:creationId xmlns:p14="http://schemas.microsoft.com/office/powerpoint/2010/main" val="886126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t>
            </a:r>
            <a:r>
              <a:rPr lang="en-US" dirty="0" err="1" smtClean="0"/>
              <a:t>Materilas</a:t>
            </a:r>
            <a:endParaRPr lang="en-US" dirty="0"/>
          </a:p>
        </p:txBody>
      </p:sp>
      <p:sp>
        <p:nvSpPr>
          <p:cNvPr id="4" name="Content Placeholder 3">
            <a:extLst>
              <a:ext uri="{FF2B5EF4-FFF2-40B4-BE49-F238E27FC236}">
                <a16:creationId xmlns:a16="http://schemas.microsoft.com/office/drawing/2014/main" id="{550BE382-F841-485E-B622-E907FE4533E5}"/>
              </a:ext>
            </a:extLst>
          </p:cNvPr>
          <p:cNvSpPr>
            <a:spLocks noGrp="1"/>
          </p:cNvSpPr>
          <p:nvPr>
            <p:ph idx="1"/>
          </p:nvPr>
        </p:nvSpPr>
        <p:spPr/>
        <p:txBody>
          <a:bodyPr>
            <a:normAutofit/>
          </a:bodyPr>
          <a:lstStyle/>
          <a:p>
            <a:pPr marL="0" indent="0">
              <a:spcBef>
                <a:spcPct val="0"/>
              </a:spcBef>
              <a:buNone/>
            </a:pPr>
            <a:r>
              <a:rPr lang="en-US" sz="2400" dirty="0">
                <a:hlinkClick r:id="rId2"/>
              </a:rPr>
              <a:t>Support Vector Machines. Alexandre </a:t>
            </a:r>
            <a:r>
              <a:rPr lang="en-US" sz="2400" dirty="0" err="1">
                <a:hlinkClick r:id="rId2"/>
              </a:rPr>
              <a:t>Kowalczyk</a:t>
            </a:r>
            <a:r>
              <a:rPr lang="en-US" sz="2400" dirty="0">
                <a:hlinkClick r:id="rId2"/>
              </a:rPr>
              <a:t>.</a:t>
            </a:r>
          </a:p>
          <a:p>
            <a:pPr marL="0" indent="0">
              <a:buNone/>
            </a:pPr>
            <a:r>
              <a:rPr lang="en-US" sz="2400" dirty="0" smtClean="0">
                <a:hlinkClick r:id="rId2"/>
              </a:rPr>
              <a:t>http</a:t>
            </a:r>
            <a:r>
              <a:rPr lang="en-US" sz="2400" dirty="0">
                <a:hlinkClick r:id="rId2"/>
              </a:rPr>
              <a:t>://jermmy.xyz/images/2017-12-23/support_vector_machines_succinctly.pdf</a:t>
            </a:r>
            <a:endParaRPr lang="ru-RU" sz="2400" dirty="0"/>
          </a:p>
        </p:txBody>
      </p:sp>
      <p:pic>
        <p:nvPicPr>
          <p:cNvPr id="6" name="Picture 5">
            <a:extLst>
              <a:ext uri="{FF2B5EF4-FFF2-40B4-BE49-F238E27FC236}">
                <a16:creationId xmlns:a16="http://schemas.microsoft.com/office/drawing/2014/main" id="{D4F6B89D-F741-43EF-8909-31436003F783}"/>
              </a:ext>
            </a:extLst>
          </p:cNvPr>
          <p:cNvPicPr>
            <a:picLocks noChangeAspect="1"/>
          </p:cNvPicPr>
          <p:nvPr/>
        </p:nvPicPr>
        <p:blipFill>
          <a:blip r:embed="rId3"/>
          <a:stretch>
            <a:fillRect/>
          </a:stretch>
        </p:blipFill>
        <p:spPr>
          <a:xfrm>
            <a:off x="8468293" y="2817379"/>
            <a:ext cx="2702627" cy="3494521"/>
          </a:xfrm>
          <a:prstGeom prst="rect">
            <a:avLst/>
          </a:prstGeom>
        </p:spPr>
      </p:pic>
    </p:spTree>
    <p:extLst>
      <p:ext uri="{BB962C8B-B14F-4D97-AF65-F5344CB8AC3E}">
        <p14:creationId xmlns:p14="http://schemas.microsoft.com/office/powerpoint/2010/main" val="3552083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Direction of vector</a:t>
            </a:r>
          </a:p>
        </p:txBody>
      </p:sp>
      <p:pic>
        <p:nvPicPr>
          <p:cNvPr id="11" name="Picture 10"/>
          <p:cNvPicPr>
            <a:picLocks noChangeAspect="1"/>
          </p:cNvPicPr>
          <p:nvPr/>
        </p:nvPicPr>
        <p:blipFill>
          <a:blip r:embed="rId2"/>
          <a:stretch>
            <a:fillRect/>
          </a:stretch>
        </p:blipFill>
        <p:spPr>
          <a:xfrm>
            <a:off x="7849410" y="1690688"/>
            <a:ext cx="4047798" cy="3589727"/>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997004" y="4080086"/>
                <a:ext cx="6852405" cy="646331"/>
              </a:xfrm>
              <a:prstGeom prst="rect">
                <a:avLst/>
              </a:prstGeom>
            </p:spPr>
            <p:txBody>
              <a:bodyPr wrap="square">
                <a:spAutoFit/>
              </a:bodyPr>
              <a:lstStyle/>
              <a:p>
                <a:r>
                  <a:rPr lang="en-US" dirty="0"/>
                  <a:t>The coordinates of are defined by cosines</a:t>
                </a:r>
                <a:r>
                  <a:rPr lang="en-US" dirty="0" smtClean="0"/>
                  <a:t>.</a:t>
                </a:r>
                <a:r>
                  <a:rPr lang="az-Latn-AZ" dirty="0" smtClean="0"/>
                  <a:t> </a:t>
                </a:r>
                <a:r>
                  <a:rPr lang="en-US" dirty="0" smtClean="0"/>
                  <a:t>For </a:t>
                </a:r>
                <a:r>
                  <a:rPr lang="en-US" dirty="0"/>
                  <a:t>example: </a:t>
                </a:r>
                <a14:m>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 </m:t>
                    </m:r>
                  </m:oMath>
                </a14:m>
                <a:r>
                  <a:rPr lang="en-US" dirty="0" smtClean="0"/>
                  <a:t>=(</a:t>
                </a:r>
                <a:r>
                  <a:rPr lang="en-US" dirty="0"/>
                  <a:t>0.6, 0.8)</a:t>
                </a:r>
              </a:p>
              <a:p>
                <a:r>
                  <a:rPr lang="en-US" dirty="0"/>
                  <a:t>The norm of a direction vector is always 1.</a:t>
                </a:r>
              </a:p>
            </p:txBody>
          </p:sp>
        </mc:Choice>
        <mc:Fallback xmlns="">
          <p:sp>
            <p:nvSpPr>
              <p:cNvPr id="12" name="Rectangle 11"/>
              <p:cNvSpPr>
                <a:spLocks noRot="1" noChangeAspect="1" noMove="1" noResize="1" noEditPoints="1" noAdjustHandles="1" noChangeArrowheads="1" noChangeShapeType="1" noTextEdit="1"/>
              </p:cNvSpPr>
              <p:nvPr/>
            </p:nvSpPr>
            <p:spPr>
              <a:xfrm>
                <a:off x="997004" y="4080086"/>
                <a:ext cx="6852405" cy="646331"/>
              </a:xfrm>
              <a:prstGeom prst="rect">
                <a:avLst/>
              </a:prstGeom>
              <a:blipFill>
                <a:blip r:embed="rId3"/>
                <a:stretch>
                  <a:fillRect l="-801"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997004" y="5194794"/>
                <a:ext cx="10311734" cy="923330"/>
              </a:xfrm>
              <a:prstGeom prst="rect">
                <a:avLst/>
              </a:prstGeom>
            </p:spPr>
            <p:txBody>
              <a:bodyPr wrap="non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rPr>
                  <a:t>n-dimensional vector is a tuple of n real-valued </a:t>
                </a:r>
                <a:r>
                  <a:rPr lang="en-US" dirty="0" smtClean="0">
                    <a:solidFill>
                      <a:srgbClr val="000000"/>
                    </a:solidFill>
                    <a:latin typeface="Arial" panose="020B0604020202020204" pitchFamily="34" charset="0"/>
                  </a:rPr>
                  <a:t>numbers.</a:t>
                </a:r>
                <a:endParaRPr lang="az-Latn-AZ" dirty="0">
                  <a:solidFill>
                    <a:srgbClr val="000000"/>
                  </a:solidFill>
                  <a:latin typeface="Arial" panose="020B0604020202020204" pitchFamily="34" charset="0"/>
                </a:endParaRPr>
              </a:p>
              <a:p>
                <a:pPr marL="742950" lvl="1" indent="-285750">
                  <a:buFont typeface="Arial" panose="020B0604020202020204" pitchFamily="34" charset="0"/>
                  <a:buChar char="•"/>
                </a:pPr>
                <a:r>
                  <a:rPr lang="en-US" dirty="0" smtClean="0"/>
                  <a:t>For </a:t>
                </a:r>
                <a:r>
                  <a:rPr lang="en-US" dirty="0"/>
                  <a:t>instance,</a:t>
                </a:r>
                <a:r>
                  <a:rPr lang="az-Latn-AZ" dirty="0"/>
                  <a:t> </a:t>
                </a:r>
                <a14:m>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 </m:t>
                    </m:r>
                  </m:oMath>
                </a14:m>
                <a:r>
                  <a:rPr lang="en-US" dirty="0"/>
                  <a:t>=</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0.6,0.8</m:t>
                        </m:r>
                      </m:e>
                    </m:d>
                  </m:oMath>
                </a14:m>
                <a:r>
                  <a:rPr lang="az-Latn-AZ" dirty="0"/>
                  <a:t>  </a:t>
                </a:r>
                <a:r>
                  <a:rPr lang="en-US" dirty="0"/>
                  <a:t>is a two-dimensional vector; </a:t>
                </a:r>
                <a:r>
                  <a:rPr lang="az-Latn-AZ" dirty="0"/>
                  <a:t> </a:t>
                </a:r>
                <a:r>
                  <a:rPr lang="en-US" dirty="0"/>
                  <a:t>we often write </a:t>
                </a:r>
                <a14:m>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𝑅</m:t>
                    </m:r>
                    <m:r>
                      <a:rPr lang="en-US" i="1" baseline="30000">
                        <a:latin typeface="Cambria Math" panose="02040503050406030204" pitchFamily="18" charset="0"/>
                        <a:ea typeface="Cambria Math" panose="02040503050406030204" pitchFamily="18" charset="0"/>
                      </a:rPr>
                      <m:t>2</m:t>
                    </m:r>
                  </m:oMath>
                </a14:m>
                <a:r>
                  <a:rPr lang="az-Latn-AZ" baseline="30000" dirty="0"/>
                  <a:t> </a:t>
                </a:r>
                <a:r>
                  <a:rPr lang="en-US" dirty="0"/>
                  <a:t>(W belongs to </a:t>
                </a:r>
                <a14:m>
                  <m:oMath xmlns:m="http://schemas.openxmlformats.org/officeDocument/2006/math">
                    <m:r>
                      <a:rPr lang="en-US" i="1">
                        <a:latin typeface="Cambria Math" panose="02040503050406030204" pitchFamily="18" charset="0"/>
                        <a:ea typeface="Cambria Math" panose="02040503050406030204" pitchFamily="18" charset="0"/>
                      </a:rPr>
                      <m:t>𝑅</m:t>
                    </m:r>
                    <m:r>
                      <a:rPr lang="en-US" i="1" baseline="30000">
                        <a:latin typeface="Cambria Math" panose="02040503050406030204" pitchFamily="18" charset="0"/>
                        <a:ea typeface="Cambria Math" panose="02040503050406030204" pitchFamily="18" charset="0"/>
                      </a:rPr>
                      <m:t>2</m:t>
                    </m:r>
                  </m:oMath>
                </a14:m>
                <a:r>
                  <a:rPr lang="en-US" dirty="0"/>
                  <a:t>) .</a:t>
                </a:r>
              </a:p>
              <a:p>
                <a:r>
                  <a:rPr lang="en-US" dirty="0"/>
                  <a:t>Similarly, the vector </a:t>
                </a:r>
                <a14:m>
                  <m:oMath xmlns:m="http://schemas.openxmlformats.org/officeDocument/2006/math">
                    <m:r>
                      <a:rPr lang="en-US" i="1">
                        <a:latin typeface="Cambria Math" panose="02040503050406030204" pitchFamily="18" charset="0"/>
                      </a:rPr>
                      <m:t>𝑢</m:t>
                    </m:r>
                    <m:r>
                      <a:rPr lang="en-US" i="1">
                        <a:latin typeface="Cambria Math" panose="02040503050406030204" pitchFamily="18" charset="0"/>
                      </a:rPr>
                      <m:t> </m:t>
                    </m:r>
                  </m:oMath>
                </a14:m>
                <a:r>
                  <a:rPr lang="en-US" dirty="0"/>
                  <a:t>= (5,3,2) is a three-dimensional vector, and </a:t>
                </a:r>
                <a14:m>
                  <m:oMath xmlns:m="http://schemas.openxmlformats.org/officeDocument/2006/math">
                    <m:r>
                      <a:rPr lang="en-US" i="1">
                        <a:latin typeface="Cambria Math" panose="02040503050406030204" pitchFamily="18" charset="0"/>
                      </a:rPr>
                      <m:t>𝑢</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𝑅</m:t>
                    </m:r>
                  </m:oMath>
                </a14:m>
                <a:r>
                  <a:rPr lang="en-US" baseline="30000" dirty="0"/>
                  <a:t>3 </a:t>
                </a:r>
                <a:r>
                  <a:rPr lang="en-US" dirty="0" smtClean="0"/>
                  <a:t>.</a:t>
                </a:r>
                <a:r>
                  <a:rPr lang="en-US" dirty="0" smtClean="0">
                    <a:solidFill>
                      <a:srgbClr val="000000"/>
                    </a:solidFill>
                    <a:latin typeface="Arial" panose="020B0604020202020204" pitchFamily="34" charset="0"/>
                  </a:rPr>
                  <a:t> </a:t>
                </a:r>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997004" y="5194794"/>
                <a:ext cx="10311734" cy="923330"/>
              </a:xfrm>
              <a:prstGeom prst="rect">
                <a:avLst/>
              </a:prstGeom>
              <a:blipFill>
                <a:blip r:embed="rId4"/>
                <a:stretch>
                  <a:fillRect l="-532"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959334" y="1536368"/>
                <a:ext cx="2694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baseline="30000" dirty="0"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baseline="30000" smtClean="0">
                              <a:latin typeface="Cambria Math" panose="02040503050406030204" pitchFamily="18" charset="0"/>
                            </a:rPr>
                            <m:t>2</m:t>
                          </m:r>
                        </m:e>
                      </m:d>
                      <m:r>
                        <a:rPr lang="en-US" b="0" i="1" baseline="30000" smtClean="0">
                          <a:latin typeface="Cambria Math" panose="02040503050406030204" pitchFamily="18" charset="0"/>
                        </a:rPr>
                        <m:t> </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959334" y="1536368"/>
                <a:ext cx="2694599" cy="369332"/>
              </a:xfrm>
              <a:prstGeom prst="rect">
                <a:avLst/>
              </a:prstGeom>
              <a:blipFill>
                <a:blip r:embed="rId5"/>
                <a:stretch>
                  <a:fillRect/>
                </a:stretch>
              </a:blipFill>
            </p:spPr>
            <p:txBody>
              <a:bodyPr/>
              <a:lstStyle/>
              <a:p>
                <a:r>
                  <a:rPr lang="en-US">
                    <a:noFill/>
                  </a:rPr>
                  <a:t> </a:t>
                </a:r>
              </a:p>
            </p:txBody>
          </p:sp>
        </mc:Fallback>
      </mc:AlternateContent>
      <p:sp>
        <p:nvSpPr>
          <p:cNvPr id="4" name="TextBox 3"/>
          <p:cNvSpPr txBox="1"/>
          <p:nvPr/>
        </p:nvSpPr>
        <p:spPr>
          <a:xfrm>
            <a:off x="1265147" y="1547806"/>
            <a:ext cx="5071453" cy="369332"/>
          </a:xfrm>
          <a:prstGeom prst="rect">
            <a:avLst/>
          </a:prstGeom>
          <a:noFill/>
        </p:spPr>
        <p:txBody>
          <a:bodyPr wrap="none" rtlCol="0">
            <a:spAutoFit/>
          </a:bodyPr>
          <a:lstStyle/>
          <a:p>
            <a:r>
              <a:rPr lang="en-US" dirty="0"/>
              <a:t>The direction of a </a:t>
            </a:r>
            <a:r>
              <a:rPr lang="en-US" dirty="0" smtClean="0"/>
              <a:t>vector                          is the vector:</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100675" y="2275032"/>
                <a:ext cx="1702196" cy="5211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𝑢</m:t>
                              </m:r>
                              <m:r>
                                <a:rPr lang="en-US" b="0" i="1" baseline="30000" smtClean="0">
                                  <a:latin typeface="Cambria Math" panose="02040503050406030204" pitchFamily="18" charset="0"/>
                                </a:rPr>
                                <m:t>1</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𝑢</m:t>
                                  </m:r>
                                </m:e>
                              </m:d>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𝑢</m:t>
                              </m:r>
                              <m:r>
                                <a:rPr lang="en-US" b="0" i="1" baseline="30000" smtClean="0">
                                  <a:latin typeface="Cambria Math" panose="02040503050406030204" pitchFamily="18" charset="0"/>
                                </a:rPr>
                                <m:t>2</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𝑢</m:t>
                                  </m:r>
                                </m:e>
                              </m:d>
                            </m:den>
                          </m:f>
                        </m:e>
                      </m:d>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100675" y="2275032"/>
                <a:ext cx="1702196" cy="521105"/>
              </a:xfrm>
              <a:prstGeom prst="rect">
                <a:avLst/>
              </a:prstGeom>
              <a:blipFill>
                <a:blip r:embed="rId6"/>
                <a:stretch>
                  <a:fillRect t="-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746463" y="3268151"/>
                <a:ext cx="3165034" cy="4347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𝑢</m:t>
                            </m:r>
                            <m:r>
                              <a:rPr lang="en-US" b="0" i="1" baseline="30000" smtClean="0">
                                <a:latin typeface="Cambria Math" panose="02040503050406030204" pitchFamily="18" charset="0"/>
                              </a:rPr>
                              <m:t>1</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𝑢</m:t>
                                </m:r>
                              </m:e>
                            </m:d>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𝑢</m:t>
                            </m:r>
                            <m:r>
                              <a:rPr lang="en-US" b="0" i="1" baseline="30000" smtClean="0">
                                <a:latin typeface="Cambria Math" panose="02040503050406030204" pitchFamily="18" charset="0"/>
                              </a:rPr>
                              <m:t>2</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𝑢</m:t>
                                </m:r>
                              </m:e>
                            </m:d>
                          </m:den>
                        </m:f>
                      </m:e>
                    </m:d>
                  </m:oMath>
                </a14:m>
                <a:r>
                  <a:rPr lang="en-US" dirty="0" smtClean="0"/>
                  <a:t>=</a:t>
                </a:r>
                <a14:m>
                  <m:oMath xmlns:m="http://schemas.openxmlformats.org/officeDocument/2006/math">
                    <m:d>
                      <m:dPr>
                        <m:ctrlPr>
                          <a:rPr lang="en-US" i="1" smtClean="0">
                            <a:latin typeface="Cambria Math" panose="02040503050406030204" pitchFamily="18" charset="0"/>
                          </a:rPr>
                        </m:ctrlPr>
                      </m:dPr>
                      <m:e>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cos</m:t>
                            </m:r>
                          </m:fName>
                          <m:e>
                            <m:d>
                              <m:dPr>
                                <m:ctrlPr>
                                  <a:rPr lang="en-US" b="0"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cos</m:t>
                                </m:r>
                              </m:fName>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e>
                            </m:func>
                          </m:e>
                        </m:func>
                      </m:e>
                    </m:d>
                  </m:oMath>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746463" y="3268151"/>
                <a:ext cx="3165034" cy="434799"/>
              </a:xfrm>
              <a:prstGeom prst="rect">
                <a:avLst/>
              </a:prstGeom>
              <a:blipFill>
                <a:blip r:embed="rId7"/>
                <a:stretch>
                  <a:fillRect l="-2697" t="-1408" b="-14085"/>
                </a:stretch>
              </a:blipFill>
            </p:spPr>
            <p:txBody>
              <a:bodyPr/>
              <a:lstStyle/>
              <a:p>
                <a:r>
                  <a:rPr lang="en-US">
                    <a:noFill/>
                  </a:rPr>
                  <a:t> </a:t>
                </a:r>
              </a:p>
            </p:txBody>
          </p:sp>
        </mc:Fallback>
      </mc:AlternateContent>
    </p:spTree>
    <p:extLst>
      <p:ext uri="{BB962C8B-B14F-4D97-AF65-F5344CB8AC3E}">
        <p14:creationId xmlns:p14="http://schemas.microsoft.com/office/powerpoint/2010/main" val="967815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Dot product or scalar product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000" dirty="0" smtClean="0"/>
                  <a:t>Geometrically, the </a:t>
                </a:r>
                <a:r>
                  <a:rPr lang="en-US" sz="2000" b="1" dirty="0"/>
                  <a:t>dot product </a:t>
                </a:r>
                <a:r>
                  <a:rPr lang="en-US" sz="2000" dirty="0"/>
                  <a:t>is the product of the Euclidean magnitudes of the two vectors and the cosine of the angle between them</a:t>
                </a:r>
                <a:r>
                  <a:rPr lang="en-US" sz="2000" dirty="0" smtClean="0"/>
                  <a:t>.</a:t>
                </a:r>
                <a:endParaRPr lang="az-Latn-AZ" sz="2000" dirty="0"/>
              </a:p>
              <a:p>
                <a:pPr marL="0" indent="0">
                  <a:buNone/>
                </a:pPr>
                <a:r>
                  <a:rPr lang="az-Latn-AZ" sz="2000" dirty="0"/>
                  <a:t> </a:t>
                </a:r>
                <a:r>
                  <a:rPr lang="az-Latn-AZ" sz="2000" dirty="0" smtClean="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𝑦</m:t>
                    </m:r>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𝑦</m:t>
                        </m:r>
                      </m:e>
                    </m:d>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cos</m:t>
                        </m:r>
                        <m:r>
                          <a:rPr lang="en-US" sz="2000">
                            <a:latin typeface="Cambria Math" panose="02040503050406030204" pitchFamily="18" charset="0"/>
                            <a:ea typeface="Cambria Math" panose="02040503050406030204" pitchFamily="18" charset="0"/>
                          </a:rPr>
                          <m:t>(</m:t>
                        </m:r>
                      </m:fName>
                      <m:e>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e>
                    </m:func>
                  </m:oMath>
                </a14:m>
                <a:r>
                  <a:rPr lang="en-US" sz="2000" dirty="0" smtClean="0"/>
                  <a:t> </a:t>
                </a:r>
                <a:endParaRPr lang="az-Latn-AZ" sz="2000" dirty="0" smtClean="0"/>
              </a:p>
              <a:p>
                <a:r>
                  <a:rPr lang="en-US" sz="2000" dirty="0" smtClean="0">
                    <a:solidFill>
                      <a:srgbClr val="000000"/>
                    </a:solidFill>
                    <a:latin typeface="Arial" panose="020B0604020202020204" pitchFamily="34" charset="0"/>
                  </a:rPr>
                  <a:t>Dot </a:t>
                </a:r>
                <a:r>
                  <a:rPr lang="en-US" sz="2000" dirty="0">
                    <a:solidFill>
                      <a:srgbClr val="000000"/>
                    </a:solidFill>
                    <a:latin typeface="Arial" panose="020B0604020202020204" pitchFamily="34" charset="0"/>
                  </a:rPr>
                  <a:t>product gives us some insights into how the two vectors relate to each other. </a:t>
                </a:r>
                <a:endParaRPr lang="az-Latn-AZ" sz="2000" dirty="0">
                  <a:solidFill>
                    <a:srgbClr val="000000"/>
                  </a:solidFill>
                  <a:latin typeface="Arial" panose="020B0604020202020204" pitchFamily="34" charset="0"/>
                </a:endParaRPr>
              </a:p>
              <a:p>
                <a:r>
                  <a:rPr lang="en-US" sz="2000" b="1" dirty="0" smtClean="0">
                    <a:solidFill>
                      <a:srgbClr val="000000"/>
                    </a:solidFill>
                    <a:latin typeface="Arial" panose="020B0604020202020204" pitchFamily="34" charset="0"/>
                  </a:rPr>
                  <a:t>Algebraic</a:t>
                </a:r>
                <a:r>
                  <a:rPr lang="en-US" sz="2000" dirty="0" smtClean="0">
                    <a:solidFill>
                      <a:srgbClr val="000000"/>
                    </a:solidFill>
                    <a:latin typeface="Arial" panose="020B0604020202020204" pitchFamily="34" charset="0"/>
                  </a:rPr>
                  <a:t> </a:t>
                </a:r>
                <a:r>
                  <a:rPr lang="en-US" sz="2000" dirty="0">
                    <a:solidFill>
                      <a:srgbClr val="000000"/>
                    </a:solidFill>
                    <a:latin typeface="Arial" panose="020B0604020202020204" pitchFamily="34" charset="0"/>
                  </a:rPr>
                  <a:t>definition of the dot produc</a:t>
                </a:r>
                <a:r>
                  <a:rPr lang="en-US" sz="2000" dirty="0" smtClean="0">
                    <a:solidFill>
                      <a:srgbClr val="000000"/>
                    </a:solidFill>
                    <a:latin typeface="Arial" panose="020B0604020202020204" pitchFamily="34" charset="0"/>
                  </a:rPr>
                  <a:t>t</a:t>
                </a:r>
                <a:endParaRPr lang="az-Latn-AZ" sz="2000" i="1" dirty="0" smtClean="0">
                  <a:latin typeface="Cambria Math" panose="02040503050406030204" pitchFamily="18" charset="0"/>
                </a:endParaRPr>
              </a:p>
              <a:p>
                <a:r>
                  <a:rPr lang="az-Latn-AZ" sz="2000" i="1" dirty="0" smtClean="0">
                    <a:latin typeface="Cambria Math" panose="02040503050406030204" pitchFamily="18" charset="0"/>
                  </a:rPr>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𝑦</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r>
                      <a:rPr lang="en-US" sz="2000" i="1" baseline="-25000">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𝑦</m:t>
                    </m:r>
                    <m:r>
                      <a:rPr lang="en-US" sz="2000" i="1" baseline="-25000">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r>
                      <a:rPr lang="en-US" sz="2000" i="1" baseline="-25000">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𝑦</m:t>
                    </m:r>
                    <m:r>
                      <a:rPr lang="en-US" sz="2000" i="1" baseline="-25000">
                        <a:latin typeface="Cambria Math" panose="02040503050406030204" pitchFamily="18" charset="0"/>
                        <a:ea typeface="Cambria Math" panose="02040503050406030204" pitchFamily="18" charset="0"/>
                      </a:rPr>
                      <m:t>2</m:t>
                    </m:r>
                  </m:oMath>
                </a14:m>
                <a:endParaRPr lang="az-Latn-AZ" sz="2000" dirty="0"/>
              </a:p>
              <a:p>
                <a:r>
                  <a:rPr lang="en-US" sz="2000" dirty="0" smtClean="0"/>
                  <a:t>In </a:t>
                </a:r>
                <a:r>
                  <a:rPr lang="en-US" sz="2000" dirty="0"/>
                  <a:t>a more general way, for n-dimensional vectors, we can write:</a:t>
                </a:r>
              </a:p>
              <a:p>
                <a:pPr marL="0" indent="0">
                  <a:buNone/>
                </a:pPr>
                <a:r>
                  <a:rPr lang="en-US" sz="2000" dirty="0" smtClean="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𝑦</m:t>
                    </m:r>
                    <m:r>
                      <a:rPr lang="en-US" sz="2000" i="1">
                        <a:latin typeface="Cambria Math" panose="02040503050406030204" pitchFamily="18" charset="0"/>
                        <a:ea typeface="Cambria Math" panose="02040503050406030204" pitchFamily="18" charset="0"/>
                      </a:rPr>
                      <m:t>=</m:t>
                    </m:r>
                    <m:nary>
                      <m:naryPr>
                        <m:chr m:val="∑"/>
                        <m:ctrlPr>
                          <a:rPr lang="en-US" sz="2000" i="1">
                            <a:latin typeface="Cambria Math" panose="02040503050406030204" pitchFamily="18" charset="0"/>
                            <a:ea typeface="Cambria Math" panose="02040503050406030204" pitchFamily="18" charset="0"/>
                          </a:rPr>
                        </m:ctrlPr>
                      </m:naryPr>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=0</m:t>
                        </m:r>
                      </m:sub>
                      <m:sup>
                        <m:r>
                          <a:rPr lang="en-US" sz="2000" i="1">
                            <a:latin typeface="Cambria Math" panose="02040503050406030204" pitchFamily="18" charset="0"/>
                            <a:ea typeface="Cambria Math" panose="02040503050406030204" pitchFamily="18" charset="0"/>
                          </a:rPr>
                          <m:t>𝑛</m:t>
                        </m:r>
                      </m:sup>
                      <m:e>
                        <m:r>
                          <a:rPr lang="en-US" sz="2000" i="1">
                            <a:latin typeface="Cambria Math" panose="02040503050406030204" pitchFamily="18" charset="0"/>
                            <a:ea typeface="Cambria Math" panose="02040503050406030204" pitchFamily="18" charset="0"/>
                          </a:rPr>
                          <m:t>𝑥</m:t>
                        </m:r>
                        <m:r>
                          <a:rPr lang="en-US" sz="2000" i="1" baseline="-25000">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𝑦</m:t>
                        </m:r>
                        <m:r>
                          <a:rPr lang="en-US" sz="2000" i="1" baseline="-25000">
                            <a:latin typeface="Cambria Math" panose="02040503050406030204" pitchFamily="18" charset="0"/>
                            <a:ea typeface="Cambria Math" panose="02040503050406030204" pitchFamily="18" charset="0"/>
                          </a:rPr>
                          <m:t>𝑖</m:t>
                        </m:r>
                      </m:e>
                    </m:nary>
                  </m:oMath>
                </a14:m>
                <a:endParaRPr lang="en-US" sz="2000" dirty="0"/>
              </a:p>
              <a:p>
                <a:r>
                  <a:rPr lang="az-Latn-AZ" sz="2000" dirty="0" smtClean="0"/>
                  <a:t>T</a:t>
                </a:r>
                <a:r>
                  <a:rPr lang="en-US" sz="2000" dirty="0" smtClean="0"/>
                  <a:t>he </a:t>
                </a:r>
                <a:r>
                  <a:rPr lang="en-US" sz="2000" dirty="0"/>
                  <a:t>dot product is strongly influenced by the angle</a:t>
                </a:r>
                <a:r>
                  <a:rPr lang="az-Latn-AZ" sz="2000" dirty="0"/>
                  <a:t> </a:t>
                </a:r>
                <a14:m>
                  <m:oMath xmlns:m="http://schemas.openxmlformats.org/officeDocument/2006/math">
                    <m:r>
                      <a:rPr lang="en-US" sz="2000" i="1">
                        <a:latin typeface="Cambria Math" panose="02040503050406030204" pitchFamily="18" charset="0"/>
                        <a:ea typeface="Cambria Math" panose="02040503050406030204" pitchFamily="18" charset="0"/>
                      </a:rPr>
                      <m:t>𝜃</m:t>
                    </m:r>
                  </m:oMath>
                </a14:m>
                <a:r>
                  <a:rPr lang="en-US" sz="2000" dirty="0"/>
                  <a:t> : </a:t>
                </a:r>
                <a:endParaRPr lang="az-Latn-AZ" sz="2000" dirty="0" smtClean="0"/>
              </a:p>
              <a:p>
                <a:pPr lvl="1"/>
                <a:r>
                  <a:rPr lang="en-US" sz="1600" dirty="0" smtClean="0"/>
                  <a:t>When </a:t>
                </a:r>
                <a14:m>
                  <m:oMath xmlns:m="http://schemas.openxmlformats.org/officeDocument/2006/math">
                    <m:r>
                      <a:rPr lang="en-US" sz="1600" i="1">
                        <a:latin typeface="Cambria Math" panose="02040503050406030204" pitchFamily="18" charset="0"/>
                        <a:ea typeface="Cambria Math" panose="02040503050406030204" pitchFamily="18" charset="0"/>
                      </a:rPr>
                      <m:t>𝜃</m:t>
                    </m:r>
                    <m:r>
                      <a:rPr lang="en-US" sz="1600" i="1">
                        <a:latin typeface="Cambria Math" panose="02040503050406030204" pitchFamily="18" charset="0"/>
                        <a:ea typeface="Cambria Math" panose="02040503050406030204" pitchFamily="18" charset="0"/>
                      </a:rPr>
                      <m:t>=0°</m:t>
                    </m:r>
                  </m:oMath>
                </a14:m>
                <a:r>
                  <a:rPr lang="en-US" sz="1600" dirty="0"/>
                  <a:t> , we have </a:t>
                </a:r>
                <a14:m>
                  <m:oMath xmlns:m="http://schemas.openxmlformats.org/officeDocument/2006/math">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cos</m:t>
                        </m:r>
                      </m:fName>
                      <m:e>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𝜃</m:t>
                            </m:r>
                          </m:e>
                        </m:d>
                        <m:r>
                          <a:rPr lang="en-US" sz="1600" i="1">
                            <a:latin typeface="Cambria Math" panose="02040503050406030204" pitchFamily="18" charset="0"/>
                          </a:rPr>
                          <m:t>=1 </m:t>
                        </m:r>
                      </m:e>
                    </m:func>
                  </m:oMath>
                </a14:m>
                <a:r>
                  <a:rPr lang="en-US" sz="1600" dirty="0"/>
                  <a:t>and   </a:t>
                </a:r>
                <a14:m>
                  <m:oMath xmlns:m="http://schemas.openxmlformats.org/officeDocument/2006/math">
                    <m:r>
                      <a:rPr lang="en-US" sz="1600" i="1">
                        <a:latin typeface="Cambria Math" panose="02040503050406030204" pitchFamily="18" charset="0"/>
                      </a:rPr>
                      <m:t>𝑥</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𝑦</m:t>
                    </m:r>
                    <m:r>
                      <a:rPr lang="en-US" sz="1600" i="1">
                        <a:latin typeface="Cambria Math" panose="02040503050406030204" pitchFamily="18" charset="0"/>
                        <a:ea typeface="Cambria Math" panose="02040503050406030204" pitchFamily="18" charset="0"/>
                      </a:rPr>
                      <m:t>=</m:t>
                    </m:r>
                    <m:d>
                      <m:dPr>
                        <m:begChr m:val="‖"/>
                        <m:endChr m:val="‖"/>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𝑥</m:t>
                        </m:r>
                      </m:e>
                    </m:d>
                    <m:d>
                      <m:dPr>
                        <m:begChr m:val="‖"/>
                        <m:endChr m:val="‖"/>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𝑦</m:t>
                        </m:r>
                      </m:e>
                    </m:d>
                  </m:oMath>
                </a14:m>
                <a:r>
                  <a:rPr lang="en-US" sz="1600" dirty="0"/>
                  <a:t>  </a:t>
                </a:r>
                <a:endParaRPr lang="az-Latn-AZ" sz="1600" dirty="0" smtClean="0"/>
              </a:p>
              <a:p>
                <a:pPr lvl="1"/>
                <a:r>
                  <a:rPr lang="en-US" sz="1600" dirty="0" smtClean="0"/>
                  <a:t>When </a:t>
                </a:r>
                <a14:m>
                  <m:oMath xmlns:m="http://schemas.openxmlformats.org/officeDocument/2006/math">
                    <m:r>
                      <a:rPr lang="en-US" sz="1600" i="1">
                        <a:latin typeface="Cambria Math" panose="02040503050406030204" pitchFamily="18" charset="0"/>
                        <a:ea typeface="Cambria Math" panose="02040503050406030204" pitchFamily="18" charset="0"/>
                      </a:rPr>
                      <m:t>𝜃</m:t>
                    </m:r>
                    <m:r>
                      <a:rPr lang="en-US" sz="1600" i="1">
                        <a:latin typeface="Cambria Math" panose="02040503050406030204" pitchFamily="18" charset="0"/>
                        <a:ea typeface="Cambria Math" panose="02040503050406030204" pitchFamily="18" charset="0"/>
                      </a:rPr>
                      <m:t>=90°</m:t>
                    </m:r>
                  </m:oMath>
                </a14:m>
                <a:r>
                  <a:rPr lang="en-US" sz="1600" dirty="0"/>
                  <a:t> , we have </a:t>
                </a:r>
                <a14:m>
                  <m:oMath xmlns:m="http://schemas.openxmlformats.org/officeDocument/2006/math">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cos</m:t>
                        </m:r>
                      </m:fName>
                      <m:e>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𝜃</m:t>
                            </m:r>
                          </m:e>
                        </m:d>
                        <m:r>
                          <a:rPr lang="en-US" sz="1600" i="1">
                            <a:latin typeface="Cambria Math" panose="02040503050406030204" pitchFamily="18" charset="0"/>
                          </a:rPr>
                          <m:t>=0 </m:t>
                        </m:r>
                      </m:e>
                    </m:func>
                  </m:oMath>
                </a14:m>
                <a:r>
                  <a:rPr lang="en-US" sz="1600" dirty="0"/>
                  <a:t>and   </a:t>
                </a:r>
                <a14:m>
                  <m:oMath xmlns:m="http://schemas.openxmlformats.org/officeDocument/2006/math">
                    <m:r>
                      <a:rPr lang="en-US" sz="1600" i="1">
                        <a:latin typeface="Cambria Math" panose="02040503050406030204" pitchFamily="18" charset="0"/>
                      </a:rPr>
                      <m:t>𝑥</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𝑦</m:t>
                    </m:r>
                    <m:r>
                      <a:rPr lang="en-US" sz="1600" i="1">
                        <a:latin typeface="Cambria Math" panose="02040503050406030204" pitchFamily="18" charset="0"/>
                        <a:ea typeface="Cambria Math" panose="02040503050406030204" pitchFamily="18" charset="0"/>
                      </a:rPr>
                      <m:t>=0</m:t>
                    </m:r>
                  </m:oMath>
                </a14:m>
                <a:endParaRPr lang="en-US" sz="1600" dirty="0" smtClean="0"/>
              </a:p>
              <a:p>
                <a:pPr lvl="1"/>
                <a:r>
                  <a:rPr lang="en-US" sz="1600" dirty="0"/>
                  <a:t>When </a:t>
                </a:r>
                <a14:m>
                  <m:oMath xmlns:m="http://schemas.openxmlformats.org/officeDocument/2006/math">
                    <m:r>
                      <a:rPr lang="en-US" sz="1600" i="1">
                        <a:latin typeface="Cambria Math" panose="02040503050406030204" pitchFamily="18" charset="0"/>
                        <a:ea typeface="Cambria Math" panose="02040503050406030204" pitchFamily="18" charset="0"/>
                      </a:rPr>
                      <m:t>𝜃</m:t>
                    </m:r>
                    <m:r>
                      <a:rPr lang="en-US" sz="1600" i="1">
                        <a:latin typeface="Cambria Math" panose="02040503050406030204" pitchFamily="18" charset="0"/>
                        <a:ea typeface="Cambria Math" panose="02040503050406030204" pitchFamily="18" charset="0"/>
                      </a:rPr>
                      <m:t>=180°</m:t>
                    </m:r>
                  </m:oMath>
                </a14:m>
                <a:r>
                  <a:rPr lang="en-US" sz="1600" dirty="0"/>
                  <a:t> , we have </a:t>
                </a:r>
                <a14:m>
                  <m:oMath xmlns:m="http://schemas.openxmlformats.org/officeDocument/2006/math">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cos</m:t>
                        </m:r>
                      </m:fName>
                      <m:e>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𝜃</m:t>
                            </m:r>
                          </m:e>
                        </m:d>
                        <m:r>
                          <a:rPr lang="en-US" sz="1600" i="1">
                            <a:latin typeface="Cambria Math" panose="02040503050406030204" pitchFamily="18" charset="0"/>
                          </a:rPr>
                          <m:t>=−1 </m:t>
                        </m:r>
                      </m:e>
                    </m:func>
                  </m:oMath>
                </a14:m>
                <a:r>
                  <a:rPr lang="en-US" sz="1600" dirty="0"/>
                  <a:t>and   </a:t>
                </a:r>
                <a14:m>
                  <m:oMath xmlns:m="http://schemas.openxmlformats.org/officeDocument/2006/math">
                    <m:r>
                      <a:rPr lang="en-US" sz="1600" i="1">
                        <a:latin typeface="Cambria Math" panose="02040503050406030204" pitchFamily="18" charset="0"/>
                      </a:rPr>
                      <m:t>𝑥</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𝑦</m:t>
                    </m:r>
                    <m:r>
                      <a:rPr lang="en-US" sz="1600" i="1">
                        <a:latin typeface="Cambria Math" panose="02040503050406030204" pitchFamily="18" charset="0"/>
                        <a:ea typeface="Cambria Math" panose="02040503050406030204" pitchFamily="18" charset="0"/>
                      </a:rPr>
                      <m:t>=−</m:t>
                    </m:r>
                    <m:d>
                      <m:dPr>
                        <m:begChr m:val="‖"/>
                        <m:endChr m:val="‖"/>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𝑥</m:t>
                        </m:r>
                      </m:e>
                    </m:d>
                    <m:d>
                      <m:dPr>
                        <m:begChr m:val="‖"/>
                        <m:endChr m:val="‖"/>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𝑦</m:t>
                        </m:r>
                      </m:e>
                    </m:d>
                  </m:oMath>
                </a14:m>
                <a:endParaRPr lang="en-US" sz="16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22" t="-1401" r="-754" b="-700"/>
                </a:stretch>
              </a:blipFill>
            </p:spPr>
            <p:txBody>
              <a:bodyPr/>
              <a:lstStyle/>
              <a:p>
                <a:r>
                  <a:rPr lang="en-US">
                    <a:noFill/>
                  </a:rPr>
                  <a:t> </a:t>
                </a:r>
              </a:p>
            </p:txBody>
          </p:sp>
        </mc:Fallback>
      </mc:AlternateContent>
      <p:pic>
        <p:nvPicPr>
          <p:cNvPr id="11" name="Picture 10"/>
          <p:cNvPicPr>
            <a:picLocks noChangeAspect="1"/>
          </p:cNvPicPr>
          <p:nvPr/>
        </p:nvPicPr>
        <p:blipFill>
          <a:blip r:embed="rId4"/>
          <a:stretch>
            <a:fillRect/>
          </a:stretch>
        </p:blipFill>
        <p:spPr>
          <a:xfrm>
            <a:off x="7805711" y="3319463"/>
            <a:ext cx="4231019" cy="3394721"/>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342826998"/>
              </p:ext>
            </p:extLst>
          </p:nvPr>
        </p:nvGraphicFramePr>
        <p:xfrm>
          <a:off x="6038850" y="3319463"/>
          <a:ext cx="114300" cy="215900"/>
        </p:xfrm>
        <a:graphic>
          <a:graphicData uri="http://schemas.openxmlformats.org/presentationml/2006/ole">
            <mc:AlternateContent xmlns:mc="http://schemas.openxmlformats.org/markup-compatibility/2006">
              <mc:Choice xmlns:v="urn:schemas-microsoft-com:vml" Requires="v">
                <p:oleObj spid="_x0000_s2107" name="Equation" r:id="rId5" imgW="114120" imgH="215640" progId="Equation.3">
                  <p:embed/>
                </p:oleObj>
              </mc:Choice>
              <mc:Fallback>
                <p:oleObj name="Equation" r:id="rId5" imgW="114120" imgH="215640" progId="Equation.3">
                  <p:embed/>
                  <p:pic>
                    <p:nvPicPr>
                      <p:cNvPr id="0" name=""/>
                      <p:cNvPicPr/>
                      <p:nvPr/>
                    </p:nvPicPr>
                    <p:blipFill>
                      <a:blip r:embed="rId6"/>
                      <a:stretch>
                        <a:fillRect/>
                      </a:stretch>
                    </p:blipFill>
                    <p:spPr>
                      <a:xfrm>
                        <a:off x="6038850" y="3319463"/>
                        <a:ext cx="114300" cy="215900"/>
                      </a:xfrm>
                      <a:prstGeom prst="rect">
                        <a:avLst/>
                      </a:prstGeom>
                    </p:spPr>
                  </p:pic>
                </p:oleObj>
              </mc:Fallback>
            </mc:AlternateContent>
          </a:graphicData>
        </a:graphic>
      </p:graphicFrame>
      <p:sp>
        <p:nvSpPr>
          <p:cNvPr id="39" name="TextBox 38"/>
          <p:cNvSpPr txBox="1"/>
          <p:nvPr/>
        </p:nvSpPr>
        <p:spPr>
          <a:xfrm>
            <a:off x="819962" y="5694996"/>
            <a:ext cx="184731" cy="646331"/>
          </a:xfrm>
          <a:prstGeom prst="rect">
            <a:avLst/>
          </a:prstGeom>
          <a:noFill/>
        </p:spPr>
        <p:txBody>
          <a:bodyPr wrap="none" rtlCol="0">
            <a:spAutoFit/>
          </a:bodyPr>
          <a:lstStyle/>
          <a:p>
            <a:endParaRPr lang="en-US" dirty="0" smtClean="0"/>
          </a:p>
          <a:p>
            <a:endParaRPr lang="en-US" dirty="0"/>
          </a:p>
        </p:txBody>
      </p:sp>
    </p:spTree>
    <p:extLst>
      <p:ext uri="{BB962C8B-B14F-4D97-AF65-F5344CB8AC3E}">
        <p14:creationId xmlns:p14="http://schemas.microsoft.com/office/powerpoint/2010/main" val="698768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737"/>
          </a:xfrm>
        </p:spPr>
        <p:txBody>
          <a:bodyPr>
            <a:normAutofit/>
          </a:bodyPr>
          <a:lstStyle/>
          <a:p>
            <a:r>
              <a:rPr lang="en-US" sz="3200" b="1" u="sng" dirty="0"/>
              <a:t>Linearly separable data </a:t>
            </a:r>
            <a:endParaRPr lang="en-US" sz="3200" u="sng" dirty="0"/>
          </a:p>
        </p:txBody>
      </p:sp>
      <p:pic>
        <p:nvPicPr>
          <p:cNvPr id="4" name="Content Placeholder 3"/>
          <p:cNvPicPr>
            <a:picLocks noGrp="1" noChangeAspect="1"/>
          </p:cNvPicPr>
          <p:nvPr>
            <p:ph idx="1"/>
          </p:nvPr>
        </p:nvPicPr>
        <p:blipFill>
          <a:blip r:embed="rId2"/>
          <a:stretch>
            <a:fillRect/>
          </a:stretch>
        </p:blipFill>
        <p:spPr>
          <a:xfrm>
            <a:off x="3550657" y="1727423"/>
            <a:ext cx="5462416" cy="586742"/>
          </a:xfrm>
          <a:prstGeom prst="rect">
            <a:avLst/>
          </a:prstGeom>
        </p:spPr>
      </p:pic>
      <p:sp>
        <p:nvSpPr>
          <p:cNvPr id="9" name="Rectangle 8"/>
          <p:cNvSpPr/>
          <p:nvPr/>
        </p:nvSpPr>
        <p:spPr>
          <a:xfrm>
            <a:off x="838200" y="1093368"/>
            <a:ext cx="6342193" cy="369332"/>
          </a:xfrm>
          <a:prstGeom prst="rect">
            <a:avLst/>
          </a:prstGeom>
        </p:spPr>
        <p:txBody>
          <a:bodyPr wrap="square">
            <a:spAutoFit/>
          </a:bodyPr>
          <a:lstStyle/>
          <a:p>
            <a:r>
              <a:rPr lang="en-US" dirty="0">
                <a:solidFill>
                  <a:srgbClr val="000000"/>
                </a:solidFill>
                <a:latin typeface="Arial" panose="020B0604020202020204" pitchFamily="34" charset="0"/>
              </a:rPr>
              <a:t>In one dimension, you can find a </a:t>
            </a:r>
            <a:r>
              <a:rPr lang="en-US" b="1" dirty="0">
                <a:solidFill>
                  <a:srgbClr val="000000"/>
                </a:solidFill>
                <a:latin typeface="Arial" panose="020B0604020202020204" pitchFamily="34" charset="0"/>
              </a:rPr>
              <a:t>point </a:t>
            </a:r>
            <a:r>
              <a:rPr lang="en-US" dirty="0">
                <a:solidFill>
                  <a:srgbClr val="000000"/>
                </a:solidFill>
                <a:latin typeface="Arial" panose="020B0604020202020204" pitchFamily="34" charset="0"/>
              </a:rPr>
              <a:t>separating the data </a:t>
            </a:r>
          </a:p>
        </p:txBody>
      </p:sp>
      <p:sp>
        <p:nvSpPr>
          <p:cNvPr id="10" name="Rectangle 9"/>
          <p:cNvSpPr/>
          <p:nvPr/>
        </p:nvSpPr>
        <p:spPr>
          <a:xfrm>
            <a:off x="1236725" y="2578890"/>
            <a:ext cx="4358862" cy="646331"/>
          </a:xfrm>
          <a:prstGeom prst="rect">
            <a:avLst/>
          </a:prstGeom>
        </p:spPr>
        <p:txBody>
          <a:bodyPr wrap="square">
            <a:spAutoFit/>
          </a:bodyPr>
          <a:lstStyle/>
          <a:p>
            <a:r>
              <a:rPr lang="en-US" dirty="0">
                <a:solidFill>
                  <a:srgbClr val="000000"/>
                </a:solidFill>
                <a:latin typeface="Arial" panose="020B0604020202020204" pitchFamily="34" charset="0"/>
              </a:rPr>
              <a:t>In two dimensions, you can find a </a:t>
            </a:r>
            <a:r>
              <a:rPr lang="en-US" b="1" dirty="0">
                <a:solidFill>
                  <a:srgbClr val="000000"/>
                </a:solidFill>
                <a:latin typeface="Arial" panose="020B0604020202020204" pitchFamily="34" charset="0"/>
              </a:rPr>
              <a:t>line </a:t>
            </a:r>
            <a:r>
              <a:rPr lang="en-US" dirty="0">
                <a:solidFill>
                  <a:srgbClr val="000000"/>
                </a:solidFill>
                <a:latin typeface="Arial" panose="020B0604020202020204" pitchFamily="34" charset="0"/>
              </a:rPr>
              <a:t>separating the data </a:t>
            </a:r>
          </a:p>
        </p:txBody>
      </p:sp>
      <p:pic>
        <p:nvPicPr>
          <p:cNvPr id="11" name="Picture 10"/>
          <p:cNvPicPr>
            <a:picLocks noChangeAspect="1"/>
          </p:cNvPicPr>
          <p:nvPr/>
        </p:nvPicPr>
        <p:blipFill>
          <a:blip r:embed="rId3"/>
          <a:stretch>
            <a:fillRect/>
          </a:stretch>
        </p:blipFill>
        <p:spPr>
          <a:xfrm>
            <a:off x="1201463" y="3286556"/>
            <a:ext cx="3482832" cy="2580796"/>
          </a:xfrm>
          <a:prstGeom prst="rect">
            <a:avLst/>
          </a:prstGeom>
        </p:spPr>
      </p:pic>
      <p:pic>
        <p:nvPicPr>
          <p:cNvPr id="12" name="Picture 11"/>
          <p:cNvPicPr>
            <a:picLocks noChangeAspect="1"/>
          </p:cNvPicPr>
          <p:nvPr/>
        </p:nvPicPr>
        <p:blipFill>
          <a:blip r:embed="rId4"/>
          <a:stretch>
            <a:fillRect/>
          </a:stretch>
        </p:blipFill>
        <p:spPr>
          <a:xfrm>
            <a:off x="7180393" y="3402934"/>
            <a:ext cx="3829472" cy="2619877"/>
          </a:xfrm>
          <a:prstGeom prst="rect">
            <a:avLst/>
          </a:prstGeom>
        </p:spPr>
      </p:pic>
      <p:sp>
        <p:nvSpPr>
          <p:cNvPr id="13" name="Rectangle 12"/>
          <p:cNvSpPr/>
          <p:nvPr/>
        </p:nvSpPr>
        <p:spPr>
          <a:xfrm>
            <a:off x="7129844" y="2578888"/>
            <a:ext cx="4356304" cy="646331"/>
          </a:xfrm>
          <a:prstGeom prst="rect">
            <a:avLst/>
          </a:prstGeom>
        </p:spPr>
        <p:txBody>
          <a:bodyPr wrap="square">
            <a:spAutoFit/>
          </a:bodyPr>
          <a:lstStyle/>
          <a:p>
            <a:r>
              <a:rPr lang="en-US" dirty="0">
                <a:solidFill>
                  <a:srgbClr val="000000"/>
                </a:solidFill>
                <a:latin typeface="Arial" panose="020B0604020202020204" pitchFamily="34" charset="0"/>
              </a:rPr>
              <a:t>In three dimensions, you can find a </a:t>
            </a:r>
            <a:r>
              <a:rPr lang="en-US" b="1" dirty="0">
                <a:solidFill>
                  <a:srgbClr val="000000"/>
                </a:solidFill>
                <a:latin typeface="Arial" panose="020B0604020202020204" pitchFamily="34" charset="0"/>
              </a:rPr>
              <a:t>plane </a:t>
            </a:r>
            <a:r>
              <a:rPr lang="en-US" dirty="0">
                <a:solidFill>
                  <a:srgbClr val="000000"/>
                </a:solidFill>
                <a:latin typeface="Arial" panose="020B0604020202020204" pitchFamily="34" charset="0"/>
              </a:rPr>
              <a:t>separating the data </a:t>
            </a:r>
          </a:p>
        </p:txBody>
      </p:sp>
    </p:spTree>
    <p:extLst>
      <p:ext uri="{BB962C8B-B14F-4D97-AF65-F5344CB8AC3E}">
        <p14:creationId xmlns:p14="http://schemas.microsoft.com/office/powerpoint/2010/main" val="4266593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000000"/>
                </a:solidFill>
                <a:latin typeface="Arial" panose="020B0604020202020204" pitchFamily="34" charset="0"/>
              </a:rPr>
              <a:t>Example: non-linearly </a:t>
            </a:r>
            <a:r>
              <a:rPr lang="en-US" sz="3200" dirty="0">
                <a:solidFill>
                  <a:srgbClr val="000000"/>
                </a:solidFill>
                <a:latin typeface="Arial" panose="020B0604020202020204" pitchFamily="34" charset="0"/>
              </a:rPr>
              <a:t>separable data </a:t>
            </a:r>
            <a:endParaRPr lang="en-US" sz="3200" dirty="0"/>
          </a:p>
        </p:txBody>
      </p:sp>
      <p:sp>
        <p:nvSpPr>
          <p:cNvPr id="3" name="Content Placeholder 2"/>
          <p:cNvSpPr>
            <a:spLocks noGrp="1"/>
          </p:cNvSpPr>
          <p:nvPr>
            <p:ph idx="1"/>
          </p:nvPr>
        </p:nvSpPr>
        <p:spPr>
          <a:xfrm>
            <a:off x="838200" y="1690688"/>
            <a:ext cx="10515600" cy="4486275"/>
          </a:xfrm>
        </p:spPr>
        <p:txBody>
          <a:bodyPr>
            <a:normAutofit/>
          </a:bodyPr>
          <a:lstStyle/>
          <a:p>
            <a:r>
              <a:rPr lang="en-US" sz="2400" dirty="0" smtClean="0"/>
              <a:t>When </a:t>
            </a:r>
            <a:r>
              <a:rPr lang="en-US" sz="2400" dirty="0"/>
              <a:t>data is non-linearly separable, we </a:t>
            </a:r>
            <a:r>
              <a:rPr lang="en-US" sz="2400" b="1" dirty="0"/>
              <a:t>cannot </a:t>
            </a:r>
            <a:r>
              <a:rPr lang="en-US" sz="2400" dirty="0"/>
              <a:t>find a separating point, line, or plane. </a:t>
            </a:r>
          </a:p>
        </p:txBody>
      </p:sp>
      <p:pic>
        <p:nvPicPr>
          <p:cNvPr id="4" name="Picture 3"/>
          <p:cNvPicPr>
            <a:picLocks noChangeAspect="1"/>
          </p:cNvPicPr>
          <p:nvPr/>
        </p:nvPicPr>
        <p:blipFill>
          <a:blip r:embed="rId2"/>
          <a:stretch>
            <a:fillRect/>
          </a:stretch>
        </p:blipFill>
        <p:spPr>
          <a:xfrm>
            <a:off x="3315770" y="2355056"/>
            <a:ext cx="5560460" cy="698112"/>
          </a:xfrm>
          <a:prstGeom prst="rect">
            <a:avLst/>
          </a:prstGeom>
        </p:spPr>
      </p:pic>
      <p:pic>
        <p:nvPicPr>
          <p:cNvPr id="8" name="Picture 7"/>
          <p:cNvPicPr>
            <a:picLocks noChangeAspect="1"/>
          </p:cNvPicPr>
          <p:nvPr/>
        </p:nvPicPr>
        <p:blipFill>
          <a:blip r:embed="rId3"/>
          <a:stretch>
            <a:fillRect/>
          </a:stretch>
        </p:blipFill>
        <p:spPr>
          <a:xfrm>
            <a:off x="1194667" y="3678066"/>
            <a:ext cx="3261173" cy="2416545"/>
          </a:xfrm>
          <a:prstGeom prst="rect">
            <a:avLst/>
          </a:prstGeom>
        </p:spPr>
      </p:pic>
      <p:sp>
        <p:nvSpPr>
          <p:cNvPr id="9" name="Rectangle 8"/>
          <p:cNvSpPr/>
          <p:nvPr/>
        </p:nvSpPr>
        <p:spPr>
          <a:xfrm>
            <a:off x="1347925" y="6223337"/>
            <a:ext cx="2954655" cy="307777"/>
          </a:xfrm>
          <a:prstGeom prst="rect">
            <a:avLst/>
          </a:prstGeom>
        </p:spPr>
        <p:txBody>
          <a:bodyPr wrap="none">
            <a:spAutoFit/>
          </a:bodyPr>
          <a:lstStyle/>
          <a:p>
            <a:r>
              <a:rPr lang="en-US" sz="1400" i="1" dirty="0">
                <a:solidFill>
                  <a:srgbClr val="000000"/>
                </a:solidFill>
                <a:latin typeface="Arial" panose="020B0604020202020204" pitchFamily="34" charset="0"/>
              </a:rPr>
              <a:t>Non-linearly separable data in 2D </a:t>
            </a:r>
            <a:r>
              <a:rPr lang="en-US" sz="1400" dirty="0">
                <a:solidFill>
                  <a:srgbClr val="000000"/>
                </a:solidFill>
                <a:latin typeface="Arial" panose="020B0604020202020204" pitchFamily="34" charset="0"/>
              </a:rPr>
              <a:t>	</a:t>
            </a:r>
          </a:p>
        </p:txBody>
      </p:sp>
      <p:pic>
        <p:nvPicPr>
          <p:cNvPr id="10" name="Picture 9"/>
          <p:cNvPicPr>
            <a:picLocks noChangeAspect="1"/>
          </p:cNvPicPr>
          <p:nvPr/>
        </p:nvPicPr>
        <p:blipFill>
          <a:blip r:embed="rId4"/>
          <a:stretch>
            <a:fillRect/>
          </a:stretch>
        </p:blipFill>
        <p:spPr>
          <a:xfrm>
            <a:off x="7239625" y="3590615"/>
            <a:ext cx="3547185" cy="2362680"/>
          </a:xfrm>
          <a:prstGeom prst="rect">
            <a:avLst/>
          </a:prstGeom>
        </p:spPr>
      </p:pic>
      <p:sp>
        <p:nvSpPr>
          <p:cNvPr id="11" name="Rectangle 10"/>
          <p:cNvSpPr/>
          <p:nvPr/>
        </p:nvSpPr>
        <p:spPr>
          <a:xfrm>
            <a:off x="7832155" y="6213492"/>
            <a:ext cx="2954655" cy="307777"/>
          </a:xfrm>
          <a:prstGeom prst="rect">
            <a:avLst/>
          </a:prstGeom>
        </p:spPr>
        <p:txBody>
          <a:bodyPr wrap="none">
            <a:spAutoFit/>
          </a:bodyPr>
          <a:lstStyle/>
          <a:p>
            <a:r>
              <a:rPr lang="en-US" sz="1400" i="1" dirty="0">
                <a:solidFill>
                  <a:srgbClr val="000000"/>
                </a:solidFill>
                <a:latin typeface="Arial" panose="020B0604020202020204" pitchFamily="34" charset="0"/>
              </a:rPr>
              <a:t>Non-linearly separable data in 3D </a:t>
            </a:r>
            <a:r>
              <a:rPr lang="en-US" sz="1400" dirty="0">
                <a:solidFill>
                  <a:srgbClr val="000000"/>
                </a:solidFill>
                <a:latin typeface="Arial" panose="020B0604020202020204" pitchFamily="34" charset="0"/>
              </a:rPr>
              <a:t>	</a:t>
            </a:r>
          </a:p>
        </p:txBody>
      </p:sp>
      <p:sp>
        <p:nvSpPr>
          <p:cNvPr id="12" name="Rectangle 11"/>
          <p:cNvSpPr/>
          <p:nvPr/>
        </p:nvSpPr>
        <p:spPr>
          <a:xfrm>
            <a:off x="3954949" y="2933786"/>
            <a:ext cx="2954655" cy="307777"/>
          </a:xfrm>
          <a:prstGeom prst="rect">
            <a:avLst/>
          </a:prstGeom>
        </p:spPr>
        <p:txBody>
          <a:bodyPr wrap="none">
            <a:spAutoFit/>
          </a:bodyPr>
          <a:lstStyle/>
          <a:p>
            <a:r>
              <a:rPr lang="en-US" sz="1400" i="1" dirty="0">
                <a:solidFill>
                  <a:srgbClr val="000000"/>
                </a:solidFill>
                <a:latin typeface="Arial" panose="020B0604020202020204" pitchFamily="34" charset="0"/>
              </a:rPr>
              <a:t>Non-linearly separable data in 1D </a:t>
            </a:r>
            <a:r>
              <a:rPr lang="en-US" sz="1400" dirty="0">
                <a:solidFill>
                  <a:srgbClr val="000000"/>
                </a:solidFill>
                <a:latin typeface="Arial" panose="020B0604020202020204" pitchFamily="34" charset="0"/>
              </a:rPr>
              <a:t>	</a:t>
            </a:r>
          </a:p>
        </p:txBody>
      </p:sp>
    </p:spTree>
    <p:extLst>
      <p:ext uri="{BB962C8B-B14F-4D97-AF65-F5344CB8AC3E}">
        <p14:creationId xmlns:p14="http://schemas.microsoft.com/office/powerpoint/2010/main" val="2384836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Hyperplanes </a:t>
            </a:r>
            <a:endParaRPr lang="en-US" u="sn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163300" cy="4351338"/>
              </a:xfrm>
            </p:spPr>
            <p:txBody>
              <a:bodyPr>
                <a:normAutofit/>
              </a:bodyPr>
              <a:lstStyle/>
              <a:p>
                <a:r>
                  <a:rPr lang="en-US" sz="2000" i="1" dirty="0" smtClean="0"/>
                  <a:t>In geometry, a </a:t>
                </a:r>
                <a:r>
                  <a:rPr lang="en-US" sz="2000" b="1" i="1" dirty="0"/>
                  <a:t>hyperplane </a:t>
                </a:r>
                <a:r>
                  <a:rPr lang="en-US" sz="2000" i="1" dirty="0"/>
                  <a:t>is a subspace of one dimension less than its ambient space. </a:t>
                </a:r>
                <a:endParaRPr lang="en-US" sz="2000" i="1" dirty="0" smtClean="0"/>
              </a:p>
              <a:p>
                <a:pPr marL="0" indent="0">
                  <a:buNone/>
                </a:pPr>
                <a:endParaRPr lang="en-US" sz="2000" i="1" dirty="0"/>
              </a:p>
              <a:p>
                <a:r>
                  <a:rPr lang="en-US" sz="2000" i="1" dirty="0"/>
                  <a:t>Hyperplane is defined by: </a:t>
                </a:r>
                <a:r>
                  <a:rPr lang="en-US" sz="2000" i="1" dirty="0" smtClean="0"/>
                  <a:t>w</a:t>
                </a:r>
                <a14:m>
                  <m:oMath xmlns:m="http://schemas.openxmlformats.org/officeDocument/2006/math">
                    <m:r>
                      <a:rPr lang="en-US" sz="2000" b="0" i="1" baseline="30000" smtClean="0">
                        <a:latin typeface="Cambria Math" panose="02040503050406030204" pitchFamily="18" charset="0"/>
                      </a:rPr>
                      <m:t>𝑇</m:t>
                    </m:r>
                    <m:r>
                      <a:rPr lang="en-US" sz="2000" b="0" i="1" baseline="30000" smtClean="0">
                        <a:latin typeface="Cambria Math" panose="02040503050406030204" pitchFamily="18" charset="0"/>
                      </a:rPr>
                      <m:t> </m:t>
                    </m:r>
                    <m:r>
                      <a:rPr lang="en-US" sz="2000" b="0" i="1" smtClean="0">
                        <a:latin typeface="Cambria Math" panose="02040503050406030204" pitchFamily="18" charset="0"/>
                      </a:rPr>
                      <m:t>𝑥</m:t>
                    </m:r>
                  </m:oMath>
                </a14:m>
                <a:r>
                  <a:rPr lang="en-US" sz="2000" dirty="0" smtClean="0"/>
                  <a:t>=0  </a:t>
                </a:r>
              </a:p>
              <a:p>
                <a:pPr marL="0" indent="0">
                  <a:buNone/>
                </a:pPr>
                <a:r>
                  <a:rPr lang="en-US" dirty="0" smtClean="0"/>
                  <a:t>               						</a:t>
                </a:r>
                <a14:m>
                  <m:oMath xmlns:m="http://schemas.openxmlformats.org/officeDocument/2006/math">
                    <m:r>
                      <a:rPr lang="en-US" sz="1600" i="1">
                        <a:latin typeface="Cambria Math" panose="02040503050406030204" pitchFamily="18" charset="0"/>
                      </a:rPr>
                      <m:t>𝑦</m:t>
                    </m:r>
                    <m:r>
                      <a:rPr lang="en-US" sz="1600" i="1">
                        <a:latin typeface="Cambria Math" panose="02040503050406030204" pitchFamily="18" charset="0"/>
                      </a:rPr>
                      <m:t>=</m:t>
                    </m:r>
                    <m:r>
                      <a:rPr lang="en-US" sz="1600" i="1">
                        <a:latin typeface="Cambria Math" panose="02040503050406030204" pitchFamily="18" charset="0"/>
                      </a:rPr>
                      <m:t>𝑎𝑥</m:t>
                    </m:r>
                    <m:r>
                      <a:rPr lang="en-US" sz="1600" i="1">
                        <a:latin typeface="Cambria Math" panose="02040503050406030204" pitchFamily="18" charset="0"/>
                      </a:rPr>
                      <m:t>+</m:t>
                    </m:r>
                    <m:r>
                      <a:rPr lang="en-US" sz="1600" i="1">
                        <a:latin typeface="Cambria Math" panose="02040503050406030204" pitchFamily="18" charset="0"/>
                      </a:rPr>
                      <m:t>𝑏</m:t>
                    </m:r>
                  </m:oMath>
                </a14:m>
                <a:r>
                  <a:rPr lang="en-US" sz="1600" dirty="0" smtClean="0"/>
                  <a:t> ,  </a:t>
                </a:r>
                <a14:m>
                  <m:oMath xmlns:m="http://schemas.openxmlformats.org/officeDocument/2006/math">
                    <m:r>
                      <a:rPr lang="en-US" sz="1600" i="1" smtClean="0">
                        <a:latin typeface="Cambria Math" panose="02040503050406030204" pitchFamily="18" charset="0"/>
                      </a:rPr>
                      <m:t>𝑦</m:t>
                    </m:r>
                    <m:r>
                      <a:rPr lang="en-US" sz="1600" b="0" i="1" smtClean="0">
                        <a:latin typeface="Cambria Math" panose="02040503050406030204" pitchFamily="18" charset="0"/>
                      </a:rPr>
                      <m:t>−</m:t>
                    </m:r>
                    <m:r>
                      <a:rPr lang="en-US" sz="1600" i="1">
                        <a:latin typeface="Cambria Math" panose="02040503050406030204" pitchFamily="18" charset="0"/>
                      </a:rPr>
                      <m:t>𝑎𝑥</m:t>
                    </m:r>
                    <m:r>
                      <a:rPr lang="en-US" sz="1600" b="0" i="1" smtClean="0">
                        <a:latin typeface="Cambria Math" panose="02040503050406030204" pitchFamily="18" charset="0"/>
                      </a:rPr>
                      <m:t>−</m:t>
                    </m:r>
                    <m:r>
                      <a:rPr lang="en-US" sz="1600" i="1">
                        <a:latin typeface="Cambria Math" panose="02040503050406030204" pitchFamily="18" charset="0"/>
                      </a:rPr>
                      <m:t>𝑏</m:t>
                    </m:r>
                    <m:r>
                      <m:rPr>
                        <m:nor/>
                      </m:rPr>
                      <a:rPr lang="en-US" sz="1600" dirty="0"/>
                      <m:t>=0</m:t>
                    </m:r>
                  </m:oMath>
                </a14:m>
                <a:endParaRPr lang="en-US" sz="1600" dirty="0" smtClean="0"/>
              </a:p>
              <a:p>
                <a:pPr marL="0" indent="0">
                  <a:buNone/>
                </a:pPr>
                <a:r>
                  <a:rPr lang="en-US" sz="1600" i="1" dirty="0" smtClean="0"/>
                  <a:t>							w</a:t>
                </a:r>
                <a14:m>
                  <m:oMath xmlns:m="http://schemas.openxmlformats.org/officeDocument/2006/math">
                    <m:r>
                      <a:rPr lang="en-US" sz="1600" i="1" baseline="30000">
                        <a:latin typeface="Cambria Math" panose="02040503050406030204" pitchFamily="18" charset="0"/>
                      </a:rPr>
                      <m:t>𝑇</m:t>
                    </m:r>
                    <m:r>
                      <a:rPr lang="en-US" sz="1600" i="1" baseline="30000">
                        <a:latin typeface="Cambria Math" panose="02040503050406030204" pitchFamily="18" charset="0"/>
                      </a:rPr>
                      <m:t> </m:t>
                    </m:r>
                    <m:r>
                      <a:rPr lang="en-US" sz="1600" i="1">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𝑎𝑥</m:t>
                    </m:r>
                    <m:r>
                      <a:rPr lang="en-US" sz="1600" b="0" i="1" smtClean="0">
                        <a:latin typeface="Cambria Math" panose="02040503050406030204" pitchFamily="18" charset="0"/>
                      </a:rPr>
                      <m:t>−</m:t>
                    </m:r>
                    <m:r>
                      <a:rPr lang="en-US" sz="1600" b="0" i="1" smtClean="0">
                        <a:latin typeface="Cambria Math" panose="02040503050406030204" pitchFamily="18" charset="0"/>
                      </a:rPr>
                      <m:t>𝑏</m:t>
                    </m:r>
                  </m:oMath>
                </a14:m>
                <a:endParaRPr lang="en-US" sz="1600" dirty="0" smtClean="0"/>
              </a:p>
              <a:p>
                <a:pPr marL="0" indent="0">
                  <a:buNone/>
                </a:pPr>
                <a:endParaRPr lang="en-US" sz="2000" dirty="0" smtClean="0"/>
              </a:p>
              <a:p>
                <a:pPr marL="0" indent="0">
                  <a:buNone/>
                </a:pPr>
                <a:r>
                  <a:rPr lang="en-US" sz="2000" dirty="0" smtClean="0"/>
                  <a:t>	Given two vectors </a:t>
                </a:r>
                <a14:m>
                  <m:oMath xmlns:m="http://schemas.openxmlformats.org/officeDocument/2006/math">
                    <m:r>
                      <a:rPr lang="en-US" sz="2000" b="0" i="1" smtClean="0">
                        <a:latin typeface="Cambria Math" panose="02040503050406030204" pitchFamily="18" charset="0"/>
                      </a:rPr>
                      <m:t>𝑤</m:t>
                    </m:r>
                    <m:d>
                      <m:dPr>
                        <m:ctrlPr>
                          <a:rPr lang="en-US" sz="2000" b="0" i="1" smtClean="0">
                            <a:latin typeface="Cambria Math" panose="02040503050406030204" pitchFamily="18" charset="0"/>
                          </a:rPr>
                        </m:ctrlPr>
                      </m:dPr>
                      <m:e>
                        <m:f>
                          <m:fPr>
                            <m:type m:val="noBar"/>
                            <m:ctrlPr>
                              <a:rPr lang="en-US" sz="2000" b="0" i="1" smtClean="0">
                                <a:latin typeface="Cambria Math" panose="02040503050406030204" pitchFamily="18" charset="0"/>
                              </a:rPr>
                            </m:ctrlPr>
                          </m:fPr>
                          <m:num>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m:t>
                                </m:r>
                                <m:r>
                                  <a:rPr lang="en-US" sz="2000" b="0" i="1" smtClean="0">
                                    <a:latin typeface="Cambria Math" panose="02040503050406030204" pitchFamily="18" charset="0"/>
                                  </a:rPr>
                                  <m:t>𝑏</m:t>
                                </m:r>
                              </m:e>
                              <m:e>
                                <m:r>
                                  <a:rPr lang="en-US" sz="2000" b="0" i="1" smtClean="0">
                                    <a:latin typeface="Cambria Math" panose="02040503050406030204" pitchFamily="18" charset="0"/>
                                  </a:rPr>
                                  <m:t>−</m:t>
                                </m:r>
                                <m:r>
                                  <a:rPr lang="en-US" sz="2000" b="0" i="1" smtClean="0">
                                    <a:latin typeface="Cambria Math" panose="02040503050406030204" pitchFamily="18" charset="0"/>
                                  </a:rPr>
                                  <m:t>𝑎</m:t>
                                </m:r>
                              </m:e>
                            </m:eqArr>
                          </m:num>
                          <m:den>
                            <m:r>
                              <a:rPr lang="en-US" sz="2000" b="0" i="1" smtClean="0">
                                <a:latin typeface="Cambria Math" panose="02040503050406030204" pitchFamily="18" charset="0"/>
                              </a:rPr>
                              <m:t>1</m:t>
                            </m:r>
                          </m:den>
                        </m:f>
                      </m:e>
                    </m:d>
                  </m:oMath>
                </a14:m>
                <a:r>
                  <a:rPr lang="en-US" sz="2000" dirty="0" smtClean="0"/>
                  <a:t> and </a:t>
                </a:r>
                <a14:m>
                  <m:oMath xmlns:m="http://schemas.openxmlformats.org/officeDocument/2006/math">
                    <m:r>
                      <m:rPr>
                        <m:sty m:val="p"/>
                      </m:rPr>
                      <a:rPr lang="en-US" sz="2000">
                        <a:latin typeface="Cambria Math" panose="02040503050406030204" pitchFamily="18" charset="0"/>
                      </a:rPr>
                      <m:t>x</m:t>
                    </m:r>
                    <m:d>
                      <m:dPr>
                        <m:ctrlPr>
                          <a:rPr lang="en-US" sz="2000" i="1">
                            <a:latin typeface="Cambria Math" panose="02040503050406030204" pitchFamily="18" charset="0"/>
                          </a:rPr>
                        </m:ctrlPr>
                      </m:dPr>
                      <m:e>
                        <m:f>
                          <m:fPr>
                            <m:type m:val="noBar"/>
                            <m:ctrlPr>
                              <a:rPr lang="en-US" sz="2000" i="1">
                                <a:latin typeface="Cambria Math" panose="02040503050406030204" pitchFamily="18" charset="0"/>
                              </a:rPr>
                            </m:ctrlPr>
                          </m:fPr>
                          <m:num>
                            <m:eqArr>
                              <m:eqArrPr>
                                <m:ctrlPr>
                                  <a:rPr lang="en-US" sz="2000" i="1">
                                    <a:latin typeface="Cambria Math" panose="02040503050406030204" pitchFamily="18" charset="0"/>
                                  </a:rPr>
                                </m:ctrlPr>
                              </m:eqArrPr>
                              <m:e>
                                <m:r>
                                  <a:rPr lang="en-US" sz="2000" b="0" i="1" smtClean="0">
                                    <a:latin typeface="Cambria Math" panose="02040503050406030204" pitchFamily="18" charset="0"/>
                                  </a:rPr>
                                  <m:t>1</m:t>
                                </m:r>
                              </m:e>
                              <m:e>
                                <m:r>
                                  <a:rPr lang="en-US" sz="2000" b="0" i="1" smtClean="0">
                                    <a:latin typeface="Cambria Math" panose="02040503050406030204" pitchFamily="18" charset="0"/>
                                  </a:rPr>
                                  <m:t>𝑥</m:t>
                                </m:r>
                              </m:e>
                            </m:eqArr>
                          </m:num>
                          <m:den>
                            <m:r>
                              <a:rPr lang="en-US" sz="2000" b="0" i="1" smtClean="0">
                                <a:latin typeface="Cambria Math" panose="02040503050406030204" pitchFamily="18" charset="0"/>
                              </a:rPr>
                              <m:t>𝑦</m:t>
                            </m:r>
                          </m:den>
                        </m:f>
                      </m:e>
                    </m:d>
                  </m:oMath>
                </a14:m>
                <a:r>
                  <a:rPr lang="en-US" sz="2000" dirty="0" smtClean="0"/>
                  <a:t>  </a:t>
                </a:r>
                <a14:m>
                  <m:oMath xmlns:m="http://schemas.openxmlformats.org/officeDocument/2006/math">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𝑤</m:t>
                        </m:r>
                      </m:e>
                      <m:sup>
                        <m:r>
                          <a:rPr lang="en-US" sz="2000" b="0" i="1" dirty="0" smtClean="0">
                            <a:latin typeface="Cambria Math" panose="02040503050406030204" pitchFamily="18" charset="0"/>
                          </a:rPr>
                          <m:t>𝑇</m:t>
                        </m:r>
                      </m:sup>
                    </m:sSup>
                    <m:r>
                      <a:rPr lang="en-US" sz="2000" b="0" i="1" dirty="0" smtClean="0">
                        <a:latin typeface="Cambria Math" panose="02040503050406030204" pitchFamily="18" charset="0"/>
                      </a:rPr>
                      <m:t>𝑥</m:t>
                    </m:r>
                  </m:oMath>
                </a14:m>
                <a:r>
                  <a:rPr lang="en-US" sz="2000" dirty="0" smtClean="0"/>
                  <a:t>=-</a:t>
                </a:r>
                <a14:m>
                  <m:oMath xmlns:m="http://schemas.openxmlformats.org/officeDocument/2006/math">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𝑦</m:t>
                    </m:r>
                  </m:oMath>
                </a14:m>
                <a:endParaRPr lang="en-US" sz="2000" dirty="0" smtClean="0"/>
              </a:p>
              <a:p>
                <a:pPr marL="0" indent="0">
                  <a:buNone/>
                </a:pPr>
                <a:r>
                  <a:rPr lang="en-US" sz="2000" dirty="0" smtClean="0"/>
                  <a:t>	</a:t>
                </a:r>
              </a:p>
              <a:p>
                <a:pPr marL="0" indent="0">
                  <a:buNone/>
                </a:pPr>
                <a:r>
                  <a:rPr lang="en-US" sz="2000" dirty="0"/>
                  <a:t>	</a:t>
                </a:r>
                <a:r>
                  <a:rPr lang="en-US" sz="2000" dirty="0" smtClean="0"/>
                  <a:t>The two equations are just different ways of expressing the same thing.</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163300" cy="4351338"/>
              </a:xfrm>
              <a:blipFill>
                <a:blip r:embed="rId2"/>
                <a:stretch>
                  <a:fillRect l="-492" t="-1401"/>
                </a:stretch>
              </a:blipFill>
            </p:spPr>
            <p:txBody>
              <a:bodyPr/>
              <a:lstStyle/>
              <a:p>
                <a:r>
                  <a:rPr lang="en-US">
                    <a:noFill/>
                  </a:rPr>
                  <a:t> </a:t>
                </a:r>
              </a:p>
            </p:txBody>
          </p:sp>
        </mc:Fallback>
      </mc:AlternateContent>
    </p:spTree>
    <p:extLst>
      <p:ext uri="{BB962C8B-B14F-4D97-AF65-F5344CB8AC3E}">
        <p14:creationId xmlns:p14="http://schemas.microsoft.com/office/powerpoint/2010/main" val="38286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Classifying data with a hyperplane </a:t>
            </a:r>
            <a:endParaRPr lang="en-US" u="sng" dirty="0"/>
          </a:p>
        </p:txBody>
      </p:sp>
      <p:pic>
        <p:nvPicPr>
          <p:cNvPr id="5" name="Picture 4"/>
          <p:cNvPicPr>
            <a:picLocks noChangeAspect="1"/>
          </p:cNvPicPr>
          <p:nvPr/>
        </p:nvPicPr>
        <p:blipFill>
          <a:blip r:embed="rId2"/>
          <a:stretch>
            <a:fillRect/>
          </a:stretch>
        </p:blipFill>
        <p:spPr>
          <a:xfrm>
            <a:off x="7878165" y="1631915"/>
            <a:ext cx="3405689" cy="3211582"/>
          </a:xfrm>
          <a:prstGeom prst="rect">
            <a:avLst/>
          </a:prstGeom>
        </p:spPr>
      </p:pic>
      <p:pic>
        <p:nvPicPr>
          <p:cNvPr id="8" name="Picture 7"/>
          <p:cNvPicPr>
            <a:picLocks noChangeAspect="1"/>
          </p:cNvPicPr>
          <p:nvPr/>
        </p:nvPicPr>
        <p:blipFill>
          <a:blip r:embed="rId3"/>
          <a:stretch>
            <a:fillRect/>
          </a:stretch>
        </p:blipFill>
        <p:spPr>
          <a:xfrm>
            <a:off x="8053031" y="1605963"/>
            <a:ext cx="3265796" cy="3099739"/>
          </a:xfrm>
          <a:prstGeom prst="rect">
            <a:avLst/>
          </a:prstGeom>
        </p:spPr>
      </p:pic>
      <mc:AlternateContent xmlns:mc="http://schemas.openxmlformats.org/markup-compatibility/2006" xmlns:a14="http://schemas.microsoft.com/office/drawing/2010/main">
        <mc:Choice Requires="a14">
          <p:sp>
            <p:nvSpPr>
              <p:cNvPr id="13" name="Rectangle 12"/>
              <p:cNvSpPr/>
              <p:nvPr/>
            </p:nvSpPr>
            <p:spPr>
              <a:xfrm>
                <a:off x="346947" y="5571092"/>
                <a:ext cx="6677308" cy="956480"/>
              </a:xfrm>
              <a:prstGeom prst="rect">
                <a:avLst/>
              </a:prstGeom>
            </p:spPr>
            <p:txBody>
              <a:bodyPr wrap="square">
                <a:spAutoFit/>
              </a:bodyPr>
              <a:lstStyle/>
              <a:p>
                <a:r>
                  <a:rPr lang="en-US" dirty="0" smtClean="0">
                    <a:solidFill>
                      <a:srgbClr val="444444"/>
                    </a:solidFill>
                    <a:latin typeface="Open Sans"/>
                  </a:rPr>
                  <a:t>We add a component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=1</m:t>
                    </m:r>
                  </m:oMath>
                </a14:m>
                <a:r>
                  <a:rPr lang="en-US" dirty="0" smtClean="0">
                    <a:solidFill>
                      <a:srgbClr val="444444"/>
                    </a:solidFill>
                    <a:latin typeface="Open Sans"/>
                  </a:rPr>
                  <a:t> </a:t>
                </a:r>
                <a:r>
                  <a:rPr lang="en-US" dirty="0">
                    <a:solidFill>
                      <a:srgbClr val="444444"/>
                    </a:solidFill>
                    <a:latin typeface="Open Sans"/>
                  </a:rPr>
                  <a:t>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solidFill>
                      <a:srgbClr val="444444"/>
                    </a:solidFill>
                    <a:latin typeface="Open Sans"/>
                  </a:rPr>
                  <a:t> then we </a:t>
                </a:r>
                <a:r>
                  <a:rPr lang="en-US" dirty="0" smtClean="0">
                    <a:solidFill>
                      <a:srgbClr val="444444"/>
                    </a:solidFill>
                    <a:latin typeface="Open Sans"/>
                  </a:rPr>
                  <a:t>get</a:t>
                </a:r>
              </a:p>
              <a:p>
                <a:r>
                  <a:rPr lang="en-US" dirty="0" smtClean="0"/>
                  <a:t>			</a:t>
                </a:r>
              </a:p>
              <a:p>
                <a:r>
                  <a:rPr lang="en-US" dirty="0"/>
                  <a:t>	</a:t>
                </a:r>
                <a:r>
                  <a:rPr lang="en-US" dirty="0" smtClean="0"/>
                  <a:t>		</a:t>
                </a:r>
                <a14:m>
                  <m:oMath xmlns:m="http://schemas.openxmlformats.org/officeDocument/2006/math">
                    <m:r>
                      <a:rPr lang="en-US" i="1">
                        <a:latin typeface="Cambria Math" panose="02040503050406030204" pitchFamily="18" charset="0"/>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𝑠𝑖𝑔𝑛</m:t>
                    </m:r>
                    <m:r>
                      <a:rPr lang="en-US" i="1">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𝑤</m:t>
                        </m:r>
                      </m:e>
                    </m:acc>
                    <m:r>
                      <a:rPr lang="en-US" i="1">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acc>
                  </m:oMath>
                </a14:m>
                <a:r>
                  <a:rPr lang="en-US" dirty="0" smtClean="0"/>
                  <a:t>)</a:t>
                </a:r>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346947" y="5571092"/>
                <a:ext cx="6677308" cy="956480"/>
              </a:xfrm>
              <a:prstGeom prst="rect">
                <a:avLst/>
              </a:prstGeom>
              <a:blipFill>
                <a:blip r:embed="rId4"/>
                <a:stretch>
                  <a:fillRect l="-822" t="-3822" b="-57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661493" y="1437877"/>
                <a:ext cx="7146725" cy="3880293"/>
              </a:xfrm>
              <a:prstGeom prst="rect">
                <a:avLst/>
              </a:prstGeom>
            </p:spPr>
            <p:txBody>
              <a:bodyPr wrap="square">
                <a:spAutoFit/>
              </a:bodyPr>
              <a:lstStyle/>
              <a:p>
                <a:r>
                  <a:rPr lang="en-US" dirty="0" smtClean="0"/>
                  <a:t>For instance, with the vector w=(0.4, 1.0) and b=-9 we </a:t>
                </a:r>
                <a:r>
                  <a:rPr lang="en-US" dirty="0"/>
                  <a:t>get the </a:t>
                </a:r>
                <a:r>
                  <a:rPr lang="en-US" dirty="0" smtClean="0"/>
                  <a:t>hyperplane</a:t>
                </a:r>
              </a:p>
              <a:p>
                <a:r>
                  <a:rPr lang="en-US" dirty="0" smtClean="0"/>
                  <a:t>We associate each vector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with a label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oMath>
                </a14:m>
                <a:r>
                  <a:rPr lang="en-US" dirty="0" smtClean="0"/>
                  <a:t>, which can have the value +1 and -1.</a:t>
                </a:r>
              </a:p>
              <a:p>
                <a:r>
                  <a:rPr lang="en-US" dirty="0" smtClean="0"/>
                  <a:t>Hypothesis function h:</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ea typeface="Cambria Math" panose="02040503050406030204" pitchFamily="18" charset="0"/>
                                </a:rPr>
                                <m:t>≥0</m:t>
                              </m:r>
                              <m:r>
                                <m:rPr>
                                  <m:nor/>
                                </m:rPr>
                                <a:rPr lang="en-US" dirty="0"/>
                                <m:t> </m:t>
                              </m:r>
                            </m:e>
                            <m:e>
                              <m:r>
                                <a:rPr lang="en-US" b="0" i="1" dirty="0" smtClean="0">
                                  <a:latin typeface="Cambria Math" panose="02040503050406030204" pitchFamily="18" charset="0"/>
                                </a:rPr>
                                <m:t>−</m:t>
                              </m:r>
                              <m:r>
                                <a:rPr lang="en-US" i="1">
                                  <a:latin typeface="Cambria Math" panose="02040503050406030204" pitchFamily="18" charset="0"/>
                                </a:rPr>
                                <m:t>1  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𝑤</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𝑏</m:t>
                              </m:r>
                              <m:r>
                                <a:rPr lang="en-US" b="0" i="1" smtClean="0">
                                  <a:latin typeface="Cambria Math" panose="02040503050406030204" pitchFamily="18" charset="0"/>
                                </a:rPr>
                                <m:t>&lt;</m:t>
                              </m:r>
                              <m:r>
                                <a:rPr lang="en-US" i="1">
                                  <a:latin typeface="Cambria Math" panose="02040503050406030204" pitchFamily="18" charset="0"/>
                                  <a:ea typeface="Cambria Math" panose="02040503050406030204" pitchFamily="18" charset="0"/>
                                </a:rPr>
                                <m:t>0</m:t>
                              </m:r>
                            </m:e>
                          </m:eqArr>
                        </m:e>
                      </m:d>
                    </m:oMath>
                  </m:oMathPara>
                </a14:m>
                <a:endParaRPr lang="en-US" dirty="0" smtClean="0"/>
              </a:p>
              <a:p>
                <a:r>
                  <a:rPr lang="en-US" dirty="0" smtClean="0"/>
                  <a:t>Which is equivalent to :</a:t>
                </a:r>
              </a:p>
              <a:p>
                <a:pPr algn="ctr"/>
                <a14:m>
                  <m:oMath xmlns:m="http://schemas.openxmlformats.org/officeDocument/2006/math">
                    <m:r>
                      <a:rPr lang="en-US" i="1">
                        <a:latin typeface="Cambria Math" panose="02040503050406030204" pitchFamily="18" charset="0"/>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𝑠𝑖𝑔𝑛</m:t>
                    </m:r>
                    <m:r>
                      <a:rPr lang="en-US" b="0" i="1" smtClean="0">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𝑏</m:t>
                    </m:r>
                  </m:oMath>
                </a14:m>
                <a:r>
                  <a:rPr lang="en-US" dirty="0" smtClean="0"/>
                  <a:t>)</a:t>
                </a:r>
              </a:p>
              <a:p>
                <a:pPr algn="just"/>
                <a:endParaRPr lang="en-US" sz="1400" dirty="0"/>
              </a:p>
              <a:p>
                <a:pPr algn="just"/>
                <a:r>
                  <a:rPr lang="en-US" sz="1400" dirty="0" smtClean="0"/>
                  <a:t>Example:  x=(8,7)</a:t>
                </a:r>
                <a:endParaRPr lang="en-US" sz="1400" i="1" dirty="0" smtClean="0">
                  <a:latin typeface="Cambria Math" panose="02040503050406030204" pitchFamily="18" charset="0"/>
                </a:endParaRPr>
              </a:p>
              <a:p>
                <a:pPr algn="just"/>
                <a:r>
                  <a:rPr lang="en-US" sz="1400" dirty="0" smtClean="0"/>
                  <a:t>	</a:t>
                </a:r>
                <a14:m>
                  <m:oMath xmlns:m="http://schemas.openxmlformats.org/officeDocument/2006/math">
                    <m:r>
                      <a:rPr lang="en-US" sz="1400" i="1">
                        <a:latin typeface="Cambria Math" panose="02040503050406030204" pitchFamily="18" charset="0"/>
                      </a:rPr>
                      <m:t>𝑤</m:t>
                    </m:r>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𝑏</m:t>
                    </m:r>
                    <m:r>
                      <a:rPr lang="en-US" sz="1400" b="0" i="1" smtClean="0">
                        <a:latin typeface="Cambria Math" panose="02040503050406030204" pitchFamily="18" charset="0"/>
                        <a:ea typeface="Cambria Math" panose="02040503050406030204" pitchFamily="18" charset="0"/>
                      </a:rPr>
                      <m:t>=0.4∗8+1∗7−9=1.2</m:t>
                    </m:r>
                  </m:oMath>
                </a14:m>
                <a:r>
                  <a:rPr lang="en-US" sz="1400" dirty="0" smtClean="0"/>
                  <a:t>, which is positive, so h(x)=+1,</a:t>
                </a:r>
              </a:p>
              <a:p>
                <a:pPr algn="just"/>
                <a:r>
                  <a:rPr lang="en-US" sz="1400" dirty="0" smtClean="0"/>
                  <a:t> 	It means x </a:t>
                </a:r>
                <a:r>
                  <a:rPr lang="en-US" sz="1400" dirty="0"/>
                  <a:t>is above the hyperplane</a:t>
                </a:r>
                <a:r>
                  <a:rPr lang="en-US" sz="1400" dirty="0" smtClean="0"/>
                  <a:t>.</a:t>
                </a:r>
              </a:p>
              <a:p>
                <a:pPr algn="just"/>
                <a:r>
                  <a:rPr lang="en-US" sz="1400" dirty="0" smtClean="0"/>
                  <a:t>Example: x=(1,3) </a:t>
                </a:r>
              </a:p>
              <a:p>
                <a:pPr algn="just"/>
                <a:r>
                  <a:rPr lang="en-US" sz="1400" dirty="0" smtClean="0"/>
                  <a:t>	</a:t>
                </a:r>
                <a14:m>
                  <m:oMath xmlns:m="http://schemas.openxmlformats.org/officeDocument/2006/math">
                    <m:r>
                      <a:rPr lang="en-US" sz="1400" i="1">
                        <a:latin typeface="Cambria Math" panose="02040503050406030204" pitchFamily="18" charset="0"/>
                      </a:rPr>
                      <m:t>𝑤</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𝑥</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𝑏</m:t>
                    </m:r>
                    <m:r>
                      <a:rPr lang="en-US" sz="1400" i="1">
                        <a:latin typeface="Cambria Math" panose="02040503050406030204" pitchFamily="18" charset="0"/>
                        <a:ea typeface="Cambria Math" panose="02040503050406030204" pitchFamily="18" charset="0"/>
                      </a:rPr>
                      <m:t>=0.4∗1+1∗3−9=−5.6</m:t>
                    </m:r>
                  </m:oMath>
                </a14:m>
                <a:r>
                  <a:rPr lang="en-US" sz="1400" dirty="0" smtClean="0"/>
                  <a:t>, which is negative, so h(x)=-1 </a:t>
                </a:r>
              </a:p>
              <a:p>
                <a:pPr algn="just"/>
                <a:r>
                  <a:rPr lang="en-US" sz="1400" dirty="0" smtClean="0"/>
                  <a:t>	It means x is below the hyperplane.</a:t>
                </a:r>
                <a:endParaRPr lang="en-US" sz="1400" dirty="0"/>
              </a:p>
            </p:txBody>
          </p:sp>
        </mc:Choice>
        <mc:Fallback xmlns="">
          <p:sp>
            <p:nvSpPr>
              <p:cNvPr id="3" name="Rectangle 2"/>
              <p:cNvSpPr>
                <a:spLocks noRot="1" noChangeAspect="1" noMove="1" noResize="1" noEditPoints="1" noAdjustHandles="1" noChangeArrowheads="1" noChangeShapeType="1" noTextEdit="1"/>
              </p:cNvSpPr>
              <p:nvPr/>
            </p:nvSpPr>
            <p:spPr>
              <a:xfrm>
                <a:off x="661493" y="1437877"/>
                <a:ext cx="7146725" cy="3880293"/>
              </a:xfrm>
              <a:prstGeom prst="rect">
                <a:avLst/>
              </a:prstGeom>
              <a:blipFill>
                <a:blip r:embed="rId5"/>
                <a:stretch>
                  <a:fillRect l="-768" t="-943" b="-7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8291270" y="5571092"/>
                <a:ext cx="2111155" cy="923330"/>
              </a:xfrm>
              <a:prstGeom prst="rect">
                <a:avLst/>
              </a:prstGeom>
            </p:spPr>
            <p:txBody>
              <a:bodyPr wrap="none">
                <a:spAutoFit/>
              </a:bodyPr>
              <a:lstStyle/>
              <a:p>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𝑤</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𝑛</m:t>
                        </m:r>
                      </m:sub>
                    </m:sSub>
                  </m:oMath>
                </a14:m>
                <a:r>
                  <a:rPr lang="en-US" dirty="0" smtClean="0"/>
                  <a:t>)</a:t>
                </a:r>
              </a:p>
              <a:p>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𝑛</m:t>
                        </m:r>
                      </m:sub>
                    </m:sSub>
                  </m:oMath>
                </a14:m>
                <a:r>
                  <a:rPr lang="en-US" dirty="0" smtClean="0"/>
                  <a:t>)</a:t>
                </a:r>
              </a:p>
              <a:p>
                <a:r>
                  <a:rPr lang="en-US" dirty="0" smtClean="0"/>
                  <a:t>Augmented vectors</a:t>
                </a:r>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8291270" y="5571092"/>
                <a:ext cx="2111155" cy="923330"/>
              </a:xfrm>
              <a:prstGeom prst="rect">
                <a:avLst/>
              </a:prstGeom>
              <a:blipFill>
                <a:blip r:embed="rId6"/>
                <a:stretch>
                  <a:fillRect l="-2312" t="-3974" r="-2023" b="-9934"/>
                </a:stretch>
              </a:blipFill>
            </p:spPr>
            <p:txBody>
              <a:bodyPr/>
              <a:lstStyle/>
              <a:p>
                <a:r>
                  <a:rPr lang="en-US">
                    <a:noFill/>
                  </a:rPr>
                  <a:t> </a:t>
                </a:r>
              </a:p>
            </p:txBody>
          </p:sp>
        </mc:Fallback>
      </mc:AlternateContent>
      <p:sp>
        <p:nvSpPr>
          <p:cNvPr id="15" name="Rectangle 14"/>
          <p:cNvSpPr/>
          <p:nvPr/>
        </p:nvSpPr>
        <p:spPr>
          <a:xfrm>
            <a:off x="346947" y="6488668"/>
            <a:ext cx="2732736" cy="369332"/>
          </a:xfrm>
          <a:prstGeom prst="rect">
            <a:avLst/>
          </a:prstGeom>
        </p:spPr>
        <p:txBody>
          <a:bodyPr wrap="none">
            <a:spAutoFit/>
          </a:bodyPr>
          <a:lstStyle/>
          <a:p>
            <a:r>
              <a:rPr lang="en-US" dirty="0" smtClean="0"/>
              <a:t>We </a:t>
            </a:r>
            <a:r>
              <a:rPr lang="en-US" dirty="0"/>
              <a:t>use augmented vectors</a:t>
            </a:r>
          </a:p>
        </p:txBody>
      </p:sp>
    </p:spTree>
    <p:extLst>
      <p:ext uri="{BB962C8B-B14F-4D97-AF65-F5344CB8AC3E}">
        <p14:creationId xmlns:p14="http://schemas.microsoft.com/office/powerpoint/2010/main" val="150962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b="1" u="sng" dirty="0"/>
              <a:t>The Perceptron learning algorithm </a:t>
            </a:r>
            <a:endParaRPr lang="en-US" sz="3500" u="sng" dirty="0"/>
          </a:p>
        </p:txBody>
      </p:sp>
      <p:sp>
        <p:nvSpPr>
          <p:cNvPr id="7" name="Rectangle 6"/>
          <p:cNvSpPr/>
          <p:nvPr/>
        </p:nvSpPr>
        <p:spPr>
          <a:xfrm>
            <a:off x="2977004" y="5671397"/>
            <a:ext cx="1107996" cy="369332"/>
          </a:xfrm>
          <a:prstGeom prst="rect">
            <a:avLst/>
          </a:prstGeom>
        </p:spPr>
        <p:txBody>
          <a:bodyPr wrap="none">
            <a:spAutoFit/>
          </a:bodyPr>
          <a:lstStyle/>
          <a:p>
            <a:r>
              <a:rPr lang="en-US" dirty="0">
                <a:solidFill>
                  <a:srgbClr val="000000"/>
                </a:solidFill>
                <a:latin typeface="Consolas" panose="020B0609020204030204" pitchFamily="49" charset="0"/>
              </a:rPr>
              <a:t>	</a:t>
            </a:r>
          </a:p>
        </p:txBody>
      </p:sp>
      <mc:AlternateContent xmlns:mc="http://schemas.openxmlformats.org/markup-compatibility/2006" xmlns:a14="http://schemas.microsoft.com/office/drawing/2010/main">
        <mc:Choice Requires="a14">
          <p:sp>
            <p:nvSpPr>
              <p:cNvPr id="3" name="Rectangle 2"/>
              <p:cNvSpPr/>
              <p:nvPr/>
            </p:nvSpPr>
            <p:spPr>
              <a:xfrm>
                <a:off x="838200" y="1546003"/>
                <a:ext cx="9633577" cy="4525341"/>
              </a:xfrm>
              <a:prstGeom prst="rect">
                <a:avLst/>
              </a:prstGeom>
            </p:spPr>
            <p:txBody>
              <a:bodyPr wrap="square">
                <a:spAutoFit/>
              </a:bodyPr>
              <a:lstStyle/>
              <a:p>
                <a:r>
                  <a:rPr lang="en-US" dirty="0" smtClean="0">
                    <a:solidFill>
                      <a:srgbClr val="000000"/>
                    </a:solidFill>
                    <a:latin typeface="Arial" panose="020B0604020202020204" pitchFamily="34" charset="0"/>
                  </a:rPr>
                  <a:t>Given a training set: </a:t>
                </a:r>
                <a14:m>
                  <m:oMath xmlns:m="http://schemas.openxmlformats.org/officeDocument/2006/math">
                    <m:r>
                      <a:rPr lang="en-US" b="0" i="1" smtClean="0">
                        <a:solidFill>
                          <a:srgbClr val="000000"/>
                        </a:solidFill>
                        <a:latin typeface="Cambria Math" panose="02040503050406030204" pitchFamily="18" charset="0"/>
                      </a:rPr>
                      <m:t>𝐷</m:t>
                    </m:r>
                    <m:r>
                      <a:rPr lang="en-US" b="0" i="1" smtClean="0">
                        <a:solidFill>
                          <a:srgbClr val="000000"/>
                        </a:solidFill>
                        <a:latin typeface="Cambria Math" panose="02040503050406030204" pitchFamily="18" charset="0"/>
                      </a:rPr>
                      <m:t>=</m:t>
                    </m:r>
                    <m:sSubSup>
                      <m:sSubSupPr>
                        <m:ctrlPr>
                          <a:rPr lang="en-US" b="0" i="1" smtClean="0">
                            <a:solidFill>
                              <a:srgbClr val="000000"/>
                            </a:solidFill>
                            <a:latin typeface="Cambria Math" panose="02040503050406030204" pitchFamily="18" charset="0"/>
                          </a:rPr>
                        </m:ctrlPr>
                      </m:sSubSupPr>
                      <m:e>
                        <m:d>
                          <m:dPr>
                            <m:begChr m:val="{"/>
                            <m:endChr m:val="}"/>
                            <m:ctrlPr>
                              <a:rPr lang="en-US" b="0" i="1" smtClean="0">
                                <a:solidFill>
                                  <a:srgbClr val="000000"/>
                                </a:solidFill>
                                <a:latin typeface="Cambria Math" panose="02040503050406030204" pitchFamily="18" charset="0"/>
                              </a:rPr>
                            </m:ctrlPr>
                          </m:dPr>
                          <m:e>
                            <m:d>
                              <m:dPr>
                                <m:ctrlPr>
                                  <a:rPr lang="en-US" b="0" i="1" smtClean="0">
                                    <a:solidFill>
                                      <a:srgbClr val="000000"/>
                                    </a:solidFill>
                                    <a:latin typeface="Cambria Math" panose="02040503050406030204" pitchFamily="18" charset="0"/>
                                  </a:rPr>
                                </m:ctrlPr>
                              </m:dPr>
                              <m:e>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𝑥</m:t>
                                    </m:r>
                                  </m:e>
                                  <m:sub>
                                    <m:r>
                                      <a:rPr lang="en-US" b="0" i="1" smtClean="0">
                                        <a:solidFill>
                                          <a:srgbClr val="000000"/>
                                        </a:solidFill>
                                        <a:latin typeface="Cambria Math" panose="02040503050406030204" pitchFamily="18" charset="0"/>
                                      </a:rPr>
                                      <m:t>𝑖</m:t>
                                    </m:r>
                                  </m:sub>
                                </m:sSub>
                                <m:r>
                                  <a:rPr lang="en-US" b="0" i="1" smtClean="0">
                                    <a:solidFill>
                                      <a:srgbClr val="000000"/>
                                    </a:solidFill>
                                    <a:latin typeface="Cambria Math" panose="02040503050406030204" pitchFamily="18" charset="0"/>
                                  </a:rPr>
                                  <m:t>,</m:t>
                                </m:r>
                                <m:sSub>
                                  <m:sSubPr>
                                    <m:ctrlPr>
                                      <a:rPr lang="en-US"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𝑦</m:t>
                                    </m:r>
                                  </m:e>
                                  <m:sub>
                                    <m:r>
                                      <a:rPr lang="en-US" b="0" i="1" smtClean="0">
                                        <a:solidFill>
                                          <a:srgbClr val="000000"/>
                                        </a:solidFill>
                                        <a:latin typeface="Cambria Math" panose="02040503050406030204" pitchFamily="18" charset="0"/>
                                      </a:rPr>
                                      <m:t>𝑖</m:t>
                                    </m:r>
                                  </m:sub>
                                </m:sSub>
                              </m:e>
                            </m:d>
                            <m:r>
                              <a:rPr lang="en-US" b="0" i="1" smtClean="0">
                                <a:solidFill>
                                  <a:srgbClr val="000000"/>
                                </a:solidFill>
                                <a:latin typeface="Cambria Math" panose="02040503050406030204" pitchFamily="18" charset="0"/>
                              </a:rPr>
                              <m:t> |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smtClean="0">
                                <a:solidFill>
                                  <a:srgbClr val="000000"/>
                                </a:solidFill>
                                <a:latin typeface="Cambria Math" panose="02040503050406030204" pitchFamily="18" charset="0"/>
                                <a:ea typeface="Cambria Math" panose="02040503050406030204" pitchFamily="18" charset="0"/>
                              </a:rPr>
                              <m:t>∈</m:t>
                            </m:r>
                            <m:sSup>
                              <m:sSupPr>
                                <m:ctrlPr>
                                  <a:rPr lang="en-US" i="1" smtClean="0">
                                    <a:solidFill>
                                      <a:srgbClr val="000000"/>
                                    </a:solidFill>
                                    <a:latin typeface="Cambria Math" panose="02040503050406030204" pitchFamily="18" charset="0"/>
                                    <a:ea typeface="Cambria Math" panose="02040503050406030204" pitchFamily="18" charset="0"/>
                                  </a:rPr>
                                </m:ctrlPr>
                              </m:sSupPr>
                              <m:e>
                                <m:r>
                                  <a:rPr lang="en-US" b="0" i="1" smtClean="0">
                                    <a:solidFill>
                                      <a:srgbClr val="000000"/>
                                    </a:solidFill>
                                    <a:latin typeface="Cambria Math" panose="02040503050406030204" pitchFamily="18" charset="0"/>
                                    <a:ea typeface="Cambria Math" panose="02040503050406030204" pitchFamily="18" charset="0"/>
                                  </a:rPr>
                                  <m:t>𝑅</m:t>
                                </m:r>
                              </m:e>
                              <m:sup>
                                <m:r>
                                  <a:rPr lang="en-US" b="0" i="1" smtClean="0">
                                    <a:solidFill>
                                      <a:srgbClr val="000000"/>
                                    </a:solidFill>
                                    <a:latin typeface="Cambria Math" panose="02040503050406030204" pitchFamily="18" charset="0"/>
                                    <a:ea typeface="Cambria Math" panose="02040503050406030204" pitchFamily="18" charset="0"/>
                                  </a:rPr>
                                  <m:t>𝑛</m:t>
                                </m:r>
                              </m:sup>
                            </m:sSup>
                            <m:r>
                              <a:rPr lang="en-US" b="0" i="1" smtClean="0">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ea typeface="Cambria Math" panose="02040503050406030204" pitchFamily="18" charset="0"/>
                              </a:rPr>
                              <m:t>∈</m:t>
                            </m:r>
                            <m:r>
                              <a:rPr lang="en-US" b="0" i="1" smtClean="0">
                                <a:solidFill>
                                  <a:srgbClr val="000000"/>
                                </a:solidFill>
                                <a:latin typeface="Cambria Math" panose="02040503050406030204" pitchFamily="18" charset="0"/>
                                <a:ea typeface="Cambria Math" panose="02040503050406030204" pitchFamily="18" charset="0"/>
                              </a:rPr>
                              <m:t>{−1,1}</m:t>
                            </m:r>
                          </m:e>
                        </m:d>
                      </m:e>
                      <m:sub>
                        <m:r>
                          <a:rPr lang="en-US" b="0" i="1" smtClean="0">
                            <a:solidFill>
                              <a:srgbClr val="000000"/>
                            </a:solidFill>
                            <a:latin typeface="Cambria Math" panose="02040503050406030204" pitchFamily="18" charset="0"/>
                          </a:rPr>
                          <m:t>𝑖</m:t>
                        </m:r>
                        <m:r>
                          <a:rPr lang="en-US" b="0" i="1" smtClean="0">
                            <a:solidFill>
                              <a:srgbClr val="000000"/>
                            </a:solidFill>
                            <a:latin typeface="Cambria Math" panose="02040503050406030204" pitchFamily="18" charset="0"/>
                          </a:rPr>
                          <m:t>=1</m:t>
                        </m:r>
                      </m:sub>
                      <m:sup>
                        <m:r>
                          <a:rPr lang="en-US" b="0" i="1" smtClean="0">
                            <a:solidFill>
                              <a:srgbClr val="000000"/>
                            </a:solidFill>
                            <a:latin typeface="Cambria Math" panose="02040503050406030204" pitchFamily="18" charset="0"/>
                          </a:rPr>
                          <m:t>𝑚</m:t>
                        </m:r>
                      </m:sup>
                    </m:sSubSup>
                  </m:oMath>
                </a14:m>
                <a:r>
                  <a:rPr lang="en-US" dirty="0" smtClean="0"/>
                  <a:t> and a set H of hypothesis functions</a:t>
                </a:r>
              </a:p>
              <a:p>
                <a:r>
                  <a:rPr lang="en-US" dirty="0" smtClean="0"/>
                  <a:t>	</a:t>
                </a:r>
              </a:p>
              <a:p>
                <a:r>
                  <a:rPr lang="en-US" dirty="0" smtClean="0"/>
                  <a:t>	Find </a:t>
                </a:r>
                <a14:m>
                  <m:oMath xmlns:m="http://schemas.openxmlformats.org/officeDocument/2006/math">
                    <m:r>
                      <m:rPr>
                        <m:sty m:val="p"/>
                      </m:rPr>
                      <a:rPr lang="en-US" b="0" i="0" smtClean="0">
                        <a:solidFill>
                          <a:srgbClr val="000000"/>
                        </a:solidFill>
                        <a:latin typeface="Cambria Math" panose="02040503050406030204" pitchFamily="18" charset="0"/>
                        <a:ea typeface="Cambria Math" panose="02040503050406030204" pitchFamily="18" charset="0"/>
                      </a:rPr>
                      <m:t>h</m:t>
                    </m:r>
                    <m:r>
                      <a:rPr lang="en-US" i="1">
                        <a:solidFill>
                          <a:srgbClr val="000000"/>
                        </a:solidFill>
                        <a:latin typeface="Cambria Math" panose="02040503050406030204" pitchFamily="18" charset="0"/>
                        <a:ea typeface="Cambria Math" panose="02040503050406030204" pitchFamily="18" charset="0"/>
                      </a:rPr>
                      <m:t>∈</m:t>
                    </m:r>
                  </m:oMath>
                </a14:m>
                <a:r>
                  <a:rPr lang="en-US" dirty="0" smtClean="0"/>
                  <a:t> H such that </a:t>
                </a:r>
                <a14:m>
                  <m:oMath xmlns:m="http://schemas.openxmlformats.org/officeDocument/2006/math">
                    <m:sSub>
                      <m:sSubPr>
                        <m:ctrlPr>
                          <a:rPr lang="en-US" i="1">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h</m:t>
                        </m:r>
                        <m:r>
                          <a:rPr lang="en-US" b="0" i="1" smtClean="0">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b="0" i="1" smtClean="0">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oMath>
                </a14:m>
                <a:r>
                  <a:rPr lang="en-US" dirty="0" smtClean="0"/>
                  <a:t> for every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oMath>
                </a14:m>
                <a:endParaRPr lang="en-US" dirty="0" smtClean="0"/>
              </a:p>
              <a:p>
                <a:r>
                  <a:rPr lang="en-US" dirty="0" smtClean="0"/>
                  <a:t>	</a:t>
                </a:r>
              </a:p>
              <a:p>
                <a:r>
                  <a:rPr lang="en-US" dirty="0" smtClean="0"/>
                  <a:t>	This is equivalent to </a:t>
                </a:r>
                <a14:m>
                  <m:oMath xmlns:m="http://schemas.openxmlformats.org/officeDocument/2006/math">
                    <m:r>
                      <a:rPr lang="en-US" i="1">
                        <a:latin typeface="Cambria Math" panose="02040503050406030204" pitchFamily="18" charset="0"/>
                      </a:rPr>
                      <m:t>𝑠𝑖𝑔𝑛</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smtClean="0"/>
                  <a:t>)=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oMath>
                </a14:m>
                <a:endParaRPr lang="en-US" dirty="0" smtClean="0"/>
              </a:p>
              <a:p>
                <a:endParaRPr lang="en-US" dirty="0" smtClean="0">
                  <a:solidFill>
                    <a:srgbClr val="000000"/>
                  </a:solidFill>
                  <a:latin typeface="Arial" panose="020B0604020202020204" pitchFamily="34" charset="0"/>
                </a:endParaRPr>
              </a:p>
              <a:p>
                <a:r>
                  <a:rPr lang="en-US" dirty="0" smtClean="0">
                    <a:solidFill>
                      <a:srgbClr val="000000"/>
                    </a:solidFill>
                    <a:latin typeface="Arial" panose="020B0604020202020204" pitchFamily="34" charset="0"/>
                  </a:rPr>
                  <a:t>The </a:t>
                </a:r>
                <a:r>
                  <a:rPr lang="en-US" dirty="0">
                    <a:solidFill>
                      <a:srgbClr val="000000"/>
                    </a:solidFill>
                    <a:latin typeface="Arial" panose="020B0604020202020204" pitchFamily="34" charset="0"/>
                  </a:rPr>
                  <a:t>PLA is a very simple algorithm, and can be summarized this way: </a:t>
                </a:r>
              </a:p>
              <a:p>
                <a:endParaRPr lang="en-US" dirty="0">
                  <a:solidFill>
                    <a:srgbClr val="000000"/>
                  </a:solidFill>
                  <a:latin typeface="Arial" panose="020B0604020202020204" pitchFamily="34" charset="0"/>
                </a:endParaRPr>
              </a:p>
              <a:p>
                <a:pPr marL="342900" indent="-342900">
                  <a:buAutoNum type="arabicPeriod"/>
                </a:pPr>
                <a:r>
                  <a:rPr lang="en-US" sz="1600" dirty="0" smtClean="0">
                    <a:solidFill>
                      <a:srgbClr val="000000"/>
                    </a:solidFill>
                    <a:latin typeface="Arial" panose="020B0604020202020204" pitchFamily="34" charset="0"/>
                  </a:rPr>
                  <a:t>Start </a:t>
                </a:r>
                <a:r>
                  <a:rPr lang="en-US" sz="1600" dirty="0">
                    <a:solidFill>
                      <a:srgbClr val="000000"/>
                    </a:solidFill>
                    <a:latin typeface="Arial" panose="020B0604020202020204" pitchFamily="34" charset="0"/>
                  </a:rPr>
                  <a:t>with a random hyperplane </a:t>
                </a:r>
                <a:r>
                  <a:rPr lang="en-US" sz="1600" dirty="0"/>
                  <a:t>(defined by a vector </a:t>
                </a:r>
                <a:r>
                  <a:rPr lang="en-US" sz="1600" i="1" dirty="0"/>
                  <a:t>w</a:t>
                </a:r>
                <a:r>
                  <a:rPr lang="en-US" sz="1600" dirty="0"/>
                  <a:t>)  </a:t>
                </a:r>
                <a:r>
                  <a:rPr lang="en-US" sz="1600" dirty="0">
                    <a:solidFill>
                      <a:srgbClr val="000000"/>
                    </a:solidFill>
                    <a:latin typeface="Arial" panose="020B0604020202020204" pitchFamily="34" charset="0"/>
                  </a:rPr>
                  <a:t>and use it to classify the data. </a:t>
                </a:r>
                <a:endParaRPr lang="en-US" sz="1600" dirty="0" smtClean="0">
                  <a:solidFill>
                    <a:srgbClr val="000000"/>
                  </a:solidFill>
                  <a:latin typeface="Arial" panose="020B0604020202020204" pitchFamily="34" charset="0"/>
                </a:endParaRPr>
              </a:p>
              <a:p>
                <a:pPr marL="342900" indent="-342900">
                  <a:buAutoNum type="arabicPeriod"/>
                </a:pPr>
                <a:r>
                  <a:rPr lang="en-US" sz="1600" dirty="0" smtClean="0">
                    <a:solidFill>
                      <a:srgbClr val="000000"/>
                    </a:solidFill>
                    <a:latin typeface="Arial" panose="020B0604020202020204" pitchFamily="34" charset="0"/>
                  </a:rPr>
                  <a:t>Pick </a:t>
                </a:r>
                <a:r>
                  <a:rPr lang="en-US" sz="1600" dirty="0">
                    <a:solidFill>
                      <a:srgbClr val="000000"/>
                    </a:solidFill>
                    <a:latin typeface="Arial" panose="020B0604020202020204" pitchFamily="34" charset="0"/>
                  </a:rPr>
                  <a:t>a misclassified example and select another hyperplane by updating the value of </a:t>
                </a:r>
                <a:r>
                  <a:rPr lang="en-US" sz="1600" i="1" dirty="0">
                    <a:solidFill>
                      <a:srgbClr val="000000"/>
                    </a:solidFill>
                    <a:latin typeface="Arial" panose="020B0604020202020204" pitchFamily="34" charset="0"/>
                  </a:rPr>
                  <a:t>w</a:t>
                </a:r>
                <a:r>
                  <a:rPr lang="en-US" sz="1600" dirty="0">
                    <a:solidFill>
                      <a:srgbClr val="000000"/>
                    </a:solidFill>
                    <a:latin typeface="Arial" panose="020B0604020202020204" pitchFamily="34" charset="0"/>
                  </a:rPr>
                  <a:t>, hoping it will work better at classifying this example (this is called the </a:t>
                </a:r>
                <a:r>
                  <a:rPr lang="en-US" sz="1600" b="1" dirty="0">
                    <a:solidFill>
                      <a:srgbClr val="000000"/>
                    </a:solidFill>
                    <a:latin typeface="Arial" panose="020B0604020202020204" pitchFamily="34" charset="0"/>
                  </a:rPr>
                  <a:t>update rule</a:t>
                </a:r>
                <a:r>
                  <a:rPr lang="en-US" sz="1600" dirty="0">
                    <a:solidFill>
                      <a:srgbClr val="000000"/>
                    </a:solidFill>
                    <a:latin typeface="Arial" panose="020B0604020202020204" pitchFamily="34" charset="0"/>
                  </a:rPr>
                  <a:t>). </a:t>
                </a:r>
                <a:endParaRPr lang="en-US" sz="1600" dirty="0" smtClean="0">
                  <a:solidFill>
                    <a:srgbClr val="000000"/>
                  </a:solidFill>
                  <a:latin typeface="Arial" panose="020B0604020202020204" pitchFamily="34" charset="0"/>
                </a:endParaRPr>
              </a:p>
              <a:p>
                <a:pPr marL="342900" indent="-342900">
                  <a:buAutoNum type="arabicPeriod"/>
                </a:pPr>
                <a:r>
                  <a:rPr lang="en-US" sz="1600" dirty="0" smtClean="0">
                    <a:solidFill>
                      <a:srgbClr val="000000"/>
                    </a:solidFill>
                    <a:latin typeface="Arial" panose="020B0604020202020204" pitchFamily="34" charset="0"/>
                  </a:rPr>
                  <a:t>Classify </a:t>
                </a:r>
                <a:r>
                  <a:rPr lang="en-US" sz="1600" dirty="0">
                    <a:solidFill>
                      <a:srgbClr val="000000"/>
                    </a:solidFill>
                    <a:latin typeface="Arial" panose="020B0604020202020204" pitchFamily="34" charset="0"/>
                  </a:rPr>
                  <a:t>the data with this new hyperplane. </a:t>
                </a:r>
                <a:endParaRPr lang="en-US" sz="1600" dirty="0" smtClean="0">
                  <a:solidFill>
                    <a:srgbClr val="000000"/>
                  </a:solidFill>
                  <a:latin typeface="Arial" panose="020B0604020202020204" pitchFamily="34" charset="0"/>
                </a:endParaRPr>
              </a:p>
              <a:p>
                <a:pPr marL="342900" indent="-342900">
                  <a:buAutoNum type="arabicPeriod"/>
                </a:pPr>
                <a:r>
                  <a:rPr lang="en-US" sz="1600" dirty="0" smtClean="0">
                    <a:solidFill>
                      <a:srgbClr val="000000"/>
                    </a:solidFill>
                    <a:latin typeface="Arial" panose="020B0604020202020204" pitchFamily="34" charset="0"/>
                  </a:rPr>
                  <a:t>Repeat </a:t>
                </a:r>
                <a:r>
                  <a:rPr lang="en-US" sz="1600" dirty="0">
                    <a:solidFill>
                      <a:srgbClr val="000000"/>
                    </a:solidFill>
                    <a:latin typeface="Arial" panose="020B0604020202020204" pitchFamily="34" charset="0"/>
                  </a:rPr>
                  <a:t>steps 2 and 3 until there is no misclassified example. </a:t>
                </a:r>
                <a:endParaRPr lang="en-US" sz="1600" dirty="0" smtClean="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pPr algn="ctr"/>
                <a:r>
                  <a:rPr lang="en-US" dirty="0">
                    <a:solidFill>
                      <a:srgbClr val="000000"/>
                    </a:solidFill>
                    <a:latin typeface="Consolas" panose="020B0609020204030204" pitchFamily="49" charset="0"/>
                  </a:rPr>
                  <a:t>w = w + x * </a:t>
                </a:r>
                <a:r>
                  <a:rPr lang="en-US" dirty="0" err="1">
                    <a:solidFill>
                      <a:srgbClr val="000000"/>
                    </a:solidFill>
                    <a:latin typeface="Consolas" panose="020B0609020204030204" pitchFamily="49" charset="0"/>
                  </a:rPr>
                  <a:t>expected_y</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 update rule</a:t>
                </a:r>
                <a:endParaRPr lang="en-US" dirty="0">
                  <a:solidFill>
                    <a:srgbClr val="000000"/>
                  </a:solidFill>
                  <a:latin typeface="Arial" panose="020B0604020202020204" pitchFamily="34" charset="0"/>
                </a:endParaRPr>
              </a:p>
              <a:p>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838200" y="1546003"/>
                <a:ext cx="9633577" cy="4525341"/>
              </a:xfrm>
              <a:prstGeom prst="rect">
                <a:avLst/>
              </a:prstGeom>
              <a:blipFill>
                <a:blip r:embed="rId2"/>
                <a:stretch>
                  <a:fillRect l="-570" t="-809"/>
                </a:stretch>
              </a:blipFill>
            </p:spPr>
            <p:txBody>
              <a:bodyPr/>
              <a:lstStyle/>
              <a:p>
                <a:r>
                  <a:rPr lang="en-US">
                    <a:noFill/>
                  </a:rPr>
                  <a:t> </a:t>
                </a:r>
              </a:p>
            </p:txBody>
          </p:sp>
        </mc:Fallback>
      </mc:AlternateContent>
    </p:spTree>
    <p:extLst>
      <p:ext uri="{BB962C8B-B14F-4D97-AF65-F5344CB8AC3E}">
        <p14:creationId xmlns:p14="http://schemas.microsoft.com/office/powerpoint/2010/main" val="1915260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3442</TotalTime>
  <Words>1439</Words>
  <Application>Microsoft Office PowerPoint</Application>
  <PresentationFormat>Widescreen</PresentationFormat>
  <Paragraphs>278</Paragraphs>
  <Slides>29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Arial</vt:lpstr>
      <vt:lpstr>Calibri</vt:lpstr>
      <vt:lpstr>Calibri Light</vt:lpstr>
      <vt:lpstr>Cambria Math</vt:lpstr>
      <vt:lpstr>Consolas</vt:lpstr>
      <vt:lpstr>Open Sans</vt:lpstr>
      <vt:lpstr>Office Theme</vt:lpstr>
      <vt:lpstr>Equation</vt:lpstr>
      <vt:lpstr>Support Vector Machines</vt:lpstr>
      <vt:lpstr>Prerequisites: Vectors</vt:lpstr>
      <vt:lpstr>Direction of vector</vt:lpstr>
      <vt:lpstr>Dot product or scalar product</vt:lpstr>
      <vt:lpstr>Linearly separable data </vt:lpstr>
      <vt:lpstr>Example: non-linearly separable data </vt:lpstr>
      <vt:lpstr>Hyperplanes </vt:lpstr>
      <vt:lpstr>Classifying data with a hyperplane </vt:lpstr>
      <vt:lpstr>The Perceptron learning algorithm </vt:lpstr>
      <vt:lpstr>Understanding the update rule</vt:lpstr>
      <vt:lpstr>Convergence of the algorithm</vt:lpstr>
      <vt:lpstr>Understanding the limitations of the PLA </vt:lpstr>
      <vt:lpstr>PowerPoint Presentation</vt:lpstr>
      <vt:lpstr>SVMs search for the optimal hyperplane</vt:lpstr>
      <vt:lpstr>How can we compare two hyperplanes? </vt:lpstr>
      <vt:lpstr>PowerPoint Presentation</vt:lpstr>
      <vt:lpstr>Does the hyperplane correctly classify the data? </vt:lpstr>
      <vt:lpstr>Scale invariance </vt:lpstr>
      <vt:lpstr>PowerPoint Presentation</vt:lpstr>
      <vt:lpstr>Finding the optimal hyperplane  </vt:lpstr>
      <vt:lpstr>The SVMs optimization problem </vt:lpstr>
      <vt:lpstr>The SVMs optimization problem </vt:lpstr>
      <vt:lpstr>Solving the Optimization Problem </vt:lpstr>
      <vt:lpstr>The SVM Lagrangian problem </vt:lpstr>
      <vt:lpstr>The Wolfe dual problem</vt:lpstr>
      <vt:lpstr>PowerPoint Presentation</vt:lpstr>
      <vt:lpstr>Wolfe dual problem</vt:lpstr>
      <vt:lpstr>Hypothesis function</vt:lpstr>
      <vt:lpstr>Reading Materilas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dc:title>
  <dc:creator>samir rustamov</dc:creator>
  <cp:lastModifiedBy>samir rustamov</cp:lastModifiedBy>
  <cp:revision>116</cp:revision>
  <dcterms:created xsi:type="dcterms:W3CDTF">2019-02-28T06:38:44Z</dcterms:created>
  <dcterms:modified xsi:type="dcterms:W3CDTF">2020-02-26T11:35:15Z</dcterms:modified>
</cp:coreProperties>
</file>