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84" r:id="rId20"/>
    <p:sldId id="280" r:id="rId21"/>
    <p:sldId id="281" r:id="rId22"/>
    <p:sldId id="28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2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5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7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909E-2E91-4C6B-BE44-CCB9217CEBF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8ABB-8175-484E-96F0-4C5E2343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blog/developers/simple-tutorial-svm-parameter-tuning-python-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svm/plot_rbf_parameters.html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18.emf"/><Relationship Id="rId2" Type="http://schemas.openxmlformats.org/officeDocument/2006/relationships/hyperlink" Target="http://pages.cs.wisc.edu/~matthewb/pages/notes/pdf/svms/RBFKerne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liCbRZPrZA" TargetMode="External"/><Relationship Id="rId4" Type="http://schemas.openxmlformats.org/officeDocument/2006/relationships/hyperlink" Target="http://crsouza.com/2010/03/17/kernel-functions-for-machine-learning-application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hyperlink" Target="http://jermmy.xyz/images/2017-12-23/support_vector_machines_succinctl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yncfusion.com/ebooks/support_vector_machines_succinctl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wardsdatascience.com/what-is-a-positive-definite-matrix-181e24085ab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9163"/>
            <a:ext cx="9144000" cy="846137"/>
          </a:xfrm>
        </p:spPr>
        <p:txBody>
          <a:bodyPr>
            <a:normAutofit fontScale="90000"/>
          </a:bodyPr>
          <a:lstStyle/>
          <a:p>
            <a:r>
              <a:rPr lang="en-US" dirty="0"/>
              <a:t>Soft Margin SVM</a:t>
            </a:r>
          </a:p>
        </p:txBody>
      </p:sp>
      <p:pic>
        <p:nvPicPr>
          <p:cNvPr id="1028" name="Picture 4" descr="kernel trick S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298700"/>
            <a:ext cx="7981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6374" y="5480050"/>
            <a:ext cx="56737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https://www.hackerearth.com/blog/developers/simple-tutorial-svm-parameter-tuning-python-r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69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/>
          </a:bodyPr>
          <a:lstStyle/>
          <a:p>
            <a:r>
              <a:rPr lang="en-US" sz="3000" b="1" dirty="0"/>
              <a:t>Kernel types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</p:spPr>
            <p:txBody>
              <a:bodyPr/>
              <a:lstStyle/>
              <a:p>
                <a:r>
                  <a:rPr lang="en-US" sz="2200" b="1" dirty="0" smtClean="0"/>
                  <a:t>Linear kernel: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1" dirty="0" smtClean="0"/>
                  <a:t>=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Linear </a:t>
                </a:r>
                <a:r>
                  <a:rPr lang="en-US" sz="2000" dirty="0"/>
                  <a:t>kernel works well for text classification. </a:t>
                </a:r>
                <a:endParaRPr lang="en-US" sz="2000" dirty="0" smtClean="0"/>
              </a:p>
              <a:p>
                <a:r>
                  <a:rPr lang="en-US" sz="2200" b="1" dirty="0"/>
                  <a:t>Polynomial </a:t>
                </a:r>
                <a:r>
                  <a:rPr lang="en-US" sz="2200" b="1" dirty="0" smtClean="0"/>
                  <a:t>kernel:  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It </a:t>
                </a:r>
                <a:r>
                  <a:rPr lang="en-US" sz="2000" dirty="0"/>
                  <a:t>has two parameters: </a:t>
                </a:r>
                <a:r>
                  <a:rPr lang="en-US" sz="2000" dirty="0" smtClean="0"/>
                  <a:t>c, </a:t>
                </a:r>
                <a:r>
                  <a:rPr lang="en-US" sz="2000" dirty="0"/>
                  <a:t>which represents a constant term, </a:t>
                </a:r>
                <a:r>
                  <a:rPr lang="en-US" sz="2000" dirty="0" smtClean="0"/>
                  <a:t>and d, </a:t>
                </a:r>
                <a:r>
                  <a:rPr lang="en-US" sz="2000" dirty="0"/>
                  <a:t>which represents the degree of the kernel.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A polynomial kernel with a degree of 1 and no constant is simply the linear kernel. </a:t>
                </a:r>
                <a:r>
                  <a:rPr lang="en-US" sz="2000" b="1" i="1" dirty="0" smtClean="0"/>
                  <a:t>Using a high-degree polynomial kernel will often lead to overfitting.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  <a:blipFill>
                <a:blip r:embed="rId2"/>
                <a:stretch>
                  <a:fillRect l="-696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13" y="3225800"/>
            <a:ext cx="2870890" cy="2769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66512" y="5994940"/>
            <a:ext cx="3791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SVM using a polynomial kernel is able to separate the data (degree=2)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47" y="3225800"/>
            <a:ext cx="3010718" cy="285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3513" y="6075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polynomial kernel with degree = 1 	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98" y="3160600"/>
            <a:ext cx="2974876" cy="29657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11351" y="612638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polynomial kernel with degree = 6 	</a:t>
            </a:r>
          </a:p>
        </p:txBody>
      </p:sp>
    </p:spTree>
    <p:extLst>
      <p:ext uri="{BB962C8B-B14F-4D97-AF65-F5344CB8AC3E}">
        <p14:creationId xmlns:p14="http://schemas.microsoft.com/office/powerpoint/2010/main" val="20975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Example:</a:t>
            </a:r>
            <a:r>
              <a:rPr lang="en-US" dirty="0" err="1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polynomial kernel is not able to separate the data (degree=3, C=100)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55888"/>
            <a:ext cx="3333295" cy="320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9172"/>
            <a:ext cx="3476662" cy="33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261"/>
            <a:ext cx="10515600" cy="612775"/>
          </a:xfrm>
        </p:spPr>
        <p:txBody>
          <a:bodyPr>
            <a:normAutofit/>
          </a:bodyPr>
          <a:lstStyle/>
          <a:p>
            <a:r>
              <a:rPr lang="en-US" sz="3000" b="1" dirty="0"/>
              <a:t>RBF or Gaussian kernel 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6668"/>
                <a:ext cx="10515600" cy="546029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The Radial basis function kernel (RBF) or Gaussian kernel is defined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az-Latn-AZ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z-Latn-AZ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az-Latn-AZ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az-Latn-AZ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z-Latn-AZ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z-Latn-AZ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az-Latn-AZ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az-Latn-AZ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z-Latn-AZ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az-Latn-AZ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az-Latn-AZ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az-Latn-AZ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az-Latn-AZ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az-Latn-AZ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az-Latn-AZ" sz="20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az-Latn-A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z-Latn-AZ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az-Latn-AZ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z-Latn-AZ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az-Latn-AZ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z-Latn-AZ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az-Latn-AZ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az-Latn-AZ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az-Latn-AZ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az-Latn-AZ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z-Latn-AZ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az-Latn-AZ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:r>
                  <a:rPr lang="az-Latn-AZ" sz="1800" dirty="0" smtClean="0"/>
                  <a:t>   </a:t>
                </a:r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r>
                      <a:rPr lang="az-Latn-A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is a parameter that sets the “spread” of the </a:t>
                </a:r>
                <a:r>
                  <a:rPr lang="en-US" sz="1800" dirty="0" smtClean="0"/>
                  <a:t>kernel. This function is of the form of a bell-shaped curve. The larger the value of γ the narrower will be the bell. Small values of γ yield wide bells. 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/>
                  <a:t>RBF kernel as a projection into infinite </a:t>
                </a:r>
                <a:r>
                  <a:rPr lang="en-US" sz="2000" dirty="0" smtClean="0"/>
                  <a:t>dimensions.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he </a:t>
                </a:r>
                <a:r>
                  <a:rPr lang="en-US" sz="2000" dirty="0"/>
                  <a:t>RBF kernel returns the result of a dot product performed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hlinkClick r:id="rId2"/>
                  </a:rPr>
                  <a:t>proof</a:t>
                </a:r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6668"/>
                <a:ext cx="10515600" cy="5460296"/>
              </a:xfrm>
              <a:blipFill>
                <a:blip r:embed="rId3"/>
                <a:stretch>
                  <a:fillRect l="-522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87" y="3275568"/>
            <a:ext cx="2482813" cy="2388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866" y="3318128"/>
            <a:ext cx="2343113" cy="22663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07099" y="5654273"/>
            <a:ext cx="2705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The RBF kernel classifies the data correctly with gamma = 0.1 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740" y="3171291"/>
            <a:ext cx="2784420" cy="25600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03929" y="5704383"/>
            <a:ext cx="324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A Gaussian kernel with gamma = 1e-5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552" y="3267389"/>
            <a:ext cx="2568913" cy="23678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021330" y="5731295"/>
            <a:ext cx="2992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</a:rPr>
              <a:t>A Gaussian kernel with gamma = 2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360" y="6176963"/>
            <a:ext cx="12050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When gamma is too small, the model behaves like a linear SVM. When gamma is too large, the model is too heavily influenced by each support vector (read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hlinkClick r:id="rId8"/>
              </a:rPr>
              <a:t>scikit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hlinkClick r:id="rId8"/>
              </a:rPr>
              <a:t>-learn documentation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520699"/>
            <a:ext cx="10515600" cy="5461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 of RBF</a:t>
            </a:r>
            <a:endParaRPr lang="en-US" dirty="0"/>
          </a:p>
        </p:txBody>
      </p:sp>
      <p:pic>
        <p:nvPicPr>
          <p:cNvPr id="11" name="3liCbRZPrZ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59000" y="1342950"/>
            <a:ext cx="8051800" cy="45291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264" y="6148237"/>
            <a:ext cx="7932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Other types </a:t>
            </a:r>
            <a:r>
              <a:rPr lang="en-US" sz="2400" b="1" dirty="0" smtClean="0"/>
              <a:t>of Kernel.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César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Souza describes 25 kernels.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6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/>
              <a:t>Multi-Class SVMs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799" y="326390"/>
            <a:ext cx="2726673" cy="2456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84730" y="2775669"/>
            <a:ext cx="360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four classes classification problem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389209"/>
            <a:ext cx="6556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One-against-all. </a:t>
            </a:r>
            <a:r>
              <a:rPr lang="en-US" dirty="0"/>
              <a:t>In order to classify K classes, we construct K different binary classifiers. For a given class, the positive examples are all the points in the class, and the negative examples are all the points not in the class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81" y="3136223"/>
            <a:ext cx="2258038" cy="2190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19" y="3162814"/>
            <a:ext cx="2293880" cy="217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999" y="3145001"/>
            <a:ext cx="2222196" cy="2190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386" y="3145001"/>
            <a:ext cx="2186355" cy="22087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38200" y="5631847"/>
            <a:ext cx="751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The One-against-all approach creates one classifier per class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3200" y="6027770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Vladimir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Vapnik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suggested using the class of the classifier for which the value of the decision function is the maximum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9300" y="3397860"/>
            <a:ext cx="2387600" cy="22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sz="2000" b="1" dirty="0" smtClean="0"/>
              <a:t>One-against-one: </a:t>
            </a:r>
            <a:r>
              <a:rPr lang="en-US" sz="2000" dirty="0"/>
              <a:t>we train one classifier per pair of classes, which leads to </a:t>
            </a:r>
            <a:r>
              <a:rPr lang="en-US" sz="2000" i="1" dirty="0"/>
              <a:t>K(K-1)/2 </a:t>
            </a:r>
            <a:r>
              <a:rPr lang="en-US" sz="2000" dirty="0"/>
              <a:t>classifiers for </a:t>
            </a:r>
            <a:r>
              <a:rPr lang="en-US" sz="2000" i="1" dirty="0"/>
              <a:t>K </a:t>
            </a:r>
            <a:r>
              <a:rPr lang="en-US" sz="2000" dirty="0"/>
              <a:t>classes. Each classifier is trained on a subset of the data and produces its own decision </a:t>
            </a:r>
            <a:r>
              <a:rPr lang="en-US" sz="2000" dirty="0" smtClean="0"/>
              <a:t>boundary. </a:t>
            </a:r>
          </a:p>
          <a:p>
            <a:r>
              <a:rPr lang="en-US" sz="2000" dirty="0"/>
              <a:t>Predictions are made using a simple </a:t>
            </a:r>
            <a:r>
              <a:rPr lang="en-US" sz="2000" b="1" dirty="0"/>
              <a:t>voting strategy</a:t>
            </a:r>
            <a:r>
              <a:rPr lang="en-US" sz="2000" dirty="0"/>
              <a:t>. Each example we wish to predict is passed to each classifier, and the predicted class is recorded. Then, the class having the most votes is assigned to the example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2" y="3621125"/>
            <a:ext cx="4085974" cy="1327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53" y="3630031"/>
            <a:ext cx="4121816" cy="1318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9582" y="5395246"/>
            <a:ext cx="81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One-against-one construct with one classifier for each pair of classes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87" y="3559125"/>
            <a:ext cx="2508931" cy="2351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93200" y="605581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Predictions are made using a voting scheme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9582" y="5934669"/>
            <a:ext cx="7602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one-against-one approach is the default approach for multi-class classification used in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Comparison of one-against-all </a:t>
            </a:r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one-against-one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1411516"/>
            <a:ext cx="5626099" cy="27855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7014" y="4197032"/>
            <a:ext cx="719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Comparison of one-against-all (left) and one-against-one (right)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849" y="4566364"/>
            <a:ext cx="2387600" cy="2233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488" y="4566364"/>
            <a:ext cx="2384012" cy="22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9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r>
              <a:rPr lang="en-US" sz="3000" b="1" dirty="0"/>
              <a:t>Directed Acyclic Graph </a:t>
            </a:r>
            <a:r>
              <a:rPr lang="en-US" sz="3000" b="1" dirty="0" smtClean="0"/>
              <a:t>SVM (DAGSVM)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472"/>
            <a:ext cx="58039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idea behind DAGSVM is to use the same training as one-against-one, but to speed up testing by using a directed acyclic graph (DAG) to choose which classifiers to use.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we have four classes A, B, C, and D, and six classifiers trained each on a pair of classes: (A, B); (A, C); (A, D); (B, C); (B, D); and (C, D). We use the first classifier, (A, D), and it predicts class A, which is the same as predicting </a:t>
            </a:r>
            <a:r>
              <a:rPr lang="en-US" sz="1800" b="1" dirty="0"/>
              <a:t>not </a:t>
            </a:r>
            <a:r>
              <a:rPr lang="en-US" sz="1800" dirty="0"/>
              <a:t>class D, and the second classifier also </a:t>
            </a:r>
            <a:r>
              <a:rPr lang="en-US" sz="1800" dirty="0" smtClean="0"/>
              <a:t>predicts </a:t>
            </a:r>
            <a:r>
              <a:rPr lang="en-US" sz="1800" dirty="0"/>
              <a:t>class A (</a:t>
            </a:r>
            <a:r>
              <a:rPr lang="en-US" sz="1800" b="1" dirty="0"/>
              <a:t>not </a:t>
            </a:r>
            <a:r>
              <a:rPr lang="en-US" sz="1800" dirty="0"/>
              <a:t>class C). It means that classifiers (B, D), (B, C) or (C, D) can be ignored because we already know the class is neither C nor D. The last “useful” classifier is (A, B), and if it predicts B, we assign the class B to the data-point. This example is illustrated with the red path in Figure . Each node of the graph is a classifier for a pair of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47" y="1825625"/>
            <a:ext cx="5053705" cy="40078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9200" y="5988734"/>
            <a:ext cx="462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Illustration of the path used to make a prediction along a Directed Acyclic graph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100" y="59887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general, for a problem with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K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classes,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K-1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decision nodes will be evaluated.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Autofit/>
          </a:bodyPr>
          <a:lstStyle/>
          <a:p>
            <a:r>
              <a:rPr lang="en-US" sz="2500" b="1" i="1" dirty="0"/>
              <a:t>Overview of multi-class SVM methods</a:t>
            </a:r>
            <a:endParaRPr lang="en-US" sz="25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342898" y="794385"/>
          <a:ext cx="11099802" cy="569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67">
                  <a:extLst>
                    <a:ext uri="{9D8B030D-6E8A-4147-A177-3AD203B41FA5}">
                      <a16:colId xmlns:a16="http://schemas.microsoft.com/office/drawing/2014/main" val="2201459274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1497331296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563431796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3362171125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1150313761"/>
                    </a:ext>
                  </a:extLst>
                </a:gridCol>
                <a:gridCol w="1849967">
                  <a:extLst>
                    <a:ext uri="{9D8B030D-6E8A-4147-A177-3AD203B41FA5}">
                      <a16:colId xmlns:a16="http://schemas.microsoft.com/office/drawing/2014/main" val="3267271818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Method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One-against-all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One-against-one 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Weston and Watkins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DAGSVM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Crammer and Singer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First SVMs usage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1996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1999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2001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Approach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 several binary classifiers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 several binary classifiers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Solve a single optimization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 several binary 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Solve a single optimization problem 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0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Training approach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Train a single classifier for each class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Train a classifier for each pair of classes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Decomposition 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Same as one-against-one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Decomposition method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64554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trained classifiers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K(K-1)/2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K(K-1)/2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0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Testing approach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Select the class with the biggest decision function 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“Max-Wins” voting 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 the classifier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 a DAG to make predictions on K-1 classifiers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 the classifier 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Drawbacks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Class imbalance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Long training time for large 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Long training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Not available in popular libraries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Long training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1385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03400" y="5405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5405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99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altLang="ru-RU" sz="3000" b="1" dirty="0">
                <a:latin typeface="Calibri" panose="020F0502020204030204" pitchFamily="34" charset="0"/>
              </a:rPr>
              <a:t>Tips from Andrew </a:t>
            </a:r>
            <a:r>
              <a:rPr lang="en-US" altLang="ru-RU" sz="3000" b="1" dirty="0" smtClean="0">
                <a:latin typeface="Calibri" panose="020F0502020204030204" pitchFamily="34" charset="0"/>
              </a:rPr>
              <a:t>Ng : Logistic </a:t>
            </a:r>
            <a:r>
              <a:rPr lang="en-US" altLang="ru-RU" sz="3000" b="1" dirty="0">
                <a:latin typeface="Calibri" panose="020F0502020204030204" pitchFamily="34" charset="0"/>
              </a:rPr>
              <a:t>regression vs. </a:t>
            </a:r>
            <a:r>
              <a:rPr lang="en-US" altLang="ru-RU" sz="3000" b="1" dirty="0" smtClean="0">
                <a:latin typeface="Calibri" panose="020F0502020204030204" pitchFamily="34" charset="0"/>
              </a:rPr>
              <a:t>SVMs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US" dirty="0" smtClean="0"/>
              <a:t>n – number of features, m – number of training examples.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n  is large (relative to m):  </a:t>
            </a:r>
            <a:r>
              <a:rPr lang="en-US" sz="2000" dirty="0" smtClean="0"/>
              <a:t>(example: n=10000, m=10-1000)</a:t>
            </a:r>
          </a:p>
          <a:p>
            <a:pPr lvl="1"/>
            <a:r>
              <a:rPr lang="en-US" altLang="ru-RU" dirty="0" smtClean="0">
                <a:latin typeface="Calibri" panose="020F0502020204030204" pitchFamily="34" charset="0"/>
              </a:rPr>
              <a:t>Use logistic regression, or SVM without a kernel (“linear kernel”)</a:t>
            </a:r>
          </a:p>
          <a:p>
            <a:pPr lvl="1"/>
            <a:endParaRPr lang="en-US" altLang="ru-RU" dirty="0" smtClean="0">
              <a:latin typeface="Calibri" panose="020F0502020204030204" pitchFamily="34" charset="0"/>
            </a:endParaRPr>
          </a:p>
          <a:p>
            <a:r>
              <a:rPr lang="en-US" altLang="ru-RU" sz="2800" dirty="0" smtClean="0"/>
              <a:t>If n is small, m is intermediate </a:t>
            </a:r>
            <a:r>
              <a:rPr lang="en-US" sz="2000" dirty="0" smtClean="0"/>
              <a:t>(example: n=1-1000, m=10-10000)</a:t>
            </a:r>
          </a:p>
          <a:p>
            <a:pPr marL="685800" lvl="2">
              <a:spcBef>
                <a:spcPts val="1000"/>
              </a:spcBef>
            </a:pPr>
            <a:r>
              <a:rPr lang="en-US" altLang="ru-RU" dirty="0" smtClean="0">
                <a:latin typeface="Calibri" panose="020F0502020204030204" pitchFamily="34" charset="0"/>
              </a:rPr>
              <a:t>Use SVM with Gaussian kernel </a:t>
            </a:r>
          </a:p>
          <a:p>
            <a:r>
              <a:rPr lang="en-US" altLang="ru-RU" dirty="0" smtClean="0"/>
              <a:t>If n is small, m is large: </a:t>
            </a:r>
            <a:r>
              <a:rPr lang="en-US" sz="2000" dirty="0" smtClean="0"/>
              <a:t>(example: n=1-1000, m=50000)</a:t>
            </a:r>
          </a:p>
          <a:p>
            <a:pPr marL="685800" lvl="2">
              <a:spcBef>
                <a:spcPts val="1000"/>
              </a:spcBef>
            </a:pPr>
            <a:r>
              <a:rPr lang="en-US" altLang="ru-RU" dirty="0" smtClean="0">
                <a:latin typeface="Calibri" panose="020F0502020204030204" pitchFamily="34" charset="0"/>
              </a:rPr>
              <a:t>Create/add more features, then use logistic regression or SVM without a kernel</a:t>
            </a:r>
          </a:p>
          <a:p>
            <a:endParaRPr lang="en-US" altLang="ru-RU" sz="2800" dirty="0" smtClean="0"/>
          </a:p>
          <a:p>
            <a:pPr lvl="1"/>
            <a:endParaRPr lang="en-US" altLang="ru-RU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877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Noisy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dirty="0" smtClean="0"/>
              <a:t>ard </a:t>
            </a:r>
            <a:r>
              <a:rPr lang="en-US" b="1" dirty="0"/>
              <a:t>margin SVM </a:t>
            </a:r>
            <a:r>
              <a:rPr lang="en-US" dirty="0" smtClean="0"/>
              <a:t>requires </a:t>
            </a:r>
            <a:r>
              <a:rPr lang="en-US" dirty="0"/>
              <a:t>the data to be linearly separable </a:t>
            </a:r>
            <a:endParaRPr lang="en-US" dirty="0" smtClean="0"/>
          </a:p>
          <a:p>
            <a:pPr lvl="1"/>
            <a:r>
              <a:rPr lang="en-US" dirty="0"/>
              <a:t>Real-life data is often noisy </a:t>
            </a:r>
            <a:endParaRPr lang="en-US" dirty="0" smtClean="0"/>
          </a:p>
          <a:p>
            <a:pPr lvl="1"/>
            <a:r>
              <a:rPr lang="en-US" dirty="0"/>
              <a:t>In the presence of an outlier (a data point that seems to be out of its group), there are two cases: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outlier can be closer to the other examples than most of the examples of its class, thus reducing the </a:t>
            </a:r>
            <a:r>
              <a:rPr lang="en-US" dirty="0" smtClean="0"/>
              <a:t>margin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can be among the other examples and break linear </a:t>
            </a:r>
            <a:r>
              <a:rPr lang="en-US" dirty="0" err="1"/>
              <a:t>separability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87" y="3552031"/>
            <a:ext cx="2759825" cy="2654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799" y="6176963"/>
            <a:ext cx="38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The dataset is still linearly separable with the outlier at (5, 7)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578750"/>
            <a:ext cx="2795666" cy="2627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6311256"/>
            <a:ext cx="4757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The outlier at (7, 8) breaks linear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</a:rPr>
              <a:t>separability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4" y="554492"/>
            <a:ext cx="10666411" cy="574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490539"/>
            <a:ext cx="11088686" cy="592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9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149225"/>
            <a:ext cx="10515600" cy="384175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ru-RU" sz="3000" b="1" dirty="0" smtClean="0"/>
              <a:t>Summary  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49300"/>
            <a:ext cx="11544300" cy="58801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000" b="1" u="sng" dirty="0"/>
              <a:t>Weaknesses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dirty="0"/>
              <a:t>Training (and Testing) is quite slow compared to </a:t>
            </a:r>
            <a:r>
              <a:rPr lang="en-US" altLang="ru-RU" sz="2000" dirty="0" smtClean="0"/>
              <a:t>ANN</a:t>
            </a:r>
          </a:p>
          <a:p>
            <a:pPr lvl="3"/>
            <a:r>
              <a:rPr lang="en-US" altLang="ru-RU" sz="2000" dirty="0" smtClean="0"/>
              <a:t>Because </a:t>
            </a:r>
            <a:r>
              <a:rPr lang="en-US" altLang="ru-RU" sz="2000" dirty="0"/>
              <a:t>of Constrained Quadratic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dirty="0"/>
              <a:t>Essentially a binary classifier</a:t>
            </a:r>
          </a:p>
          <a:p>
            <a:pPr lvl="3"/>
            <a:r>
              <a:rPr lang="en-US" altLang="ru-RU" sz="2000" dirty="0"/>
              <a:t>However, there are some tricks to evade this.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dirty="0"/>
              <a:t>Very sensitive to noise</a:t>
            </a:r>
          </a:p>
          <a:p>
            <a:pPr lvl="3"/>
            <a:r>
              <a:rPr lang="en-US" altLang="ru-RU" sz="2000" dirty="0"/>
              <a:t>A few off data points can completely throw off the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 sz="2000" dirty="0"/>
              <a:t>Biggest Drawback: The choice of Kernel </a:t>
            </a:r>
            <a:r>
              <a:rPr lang="en-US" altLang="ru-RU" sz="2000" dirty="0" smtClean="0"/>
              <a:t>function.</a:t>
            </a:r>
          </a:p>
          <a:p>
            <a:pPr lvl="3"/>
            <a:r>
              <a:rPr lang="en-US" altLang="ru-RU" sz="2000" dirty="0" smtClean="0"/>
              <a:t>There </a:t>
            </a:r>
            <a:r>
              <a:rPr lang="en-US" altLang="ru-RU" sz="2000" dirty="0"/>
              <a:t>is no “set-in-stone” theory for choosing a kernel function for any given </a:t>
            </a:r>
            <a:r>
              <a:rPr lang="en-US" altLang="ru-RU" sz="2000" dirty="0" smtClean="0"/>
              <a:t>problem</a:t>
            </a:r>
          </a:p>
          <a:p>
            <a:r>
              <a:rPr lang="en-US" altLang="ru-RU" sz="2000" b="1" u="sng" dirty="0" smtClean="0"/>
              <a:t>Strengths</a:t>
            </a:r>
          </a:p>
          <a:p>
            <a:pPr lvl="1"/>
            <a:r>
              <a:rPr lang="en-US" altLang="ru-RU" sz="2000" dirty="0" smtClean="0"/>
              <a:t>Training is relatively easy</a:t>
            </a:r>
          </a:p>
          <a:p>
            <a:pPr lvl="3"/>
            <a:r>
              <a:rPr lang="en-US" altLang="ru-RU" dirty="0" smtClean="0"/>
              <a:t>We don’t have to deal with local minimum like in ANN</a:t>
            </a:r>
          </a:p>
          <a:p>
            <a:pPr lvl="3"/>
            <a:r>
              <a:rPr lang="en-US" altLang="ru-RU" dirty="0" smtClean="0"/>
              <a:t>SVM solution is always global and unique (check “Burges” paper for proof and justification).</a:t>
            </a:r>
          </a:p>
          <a:p>
            <a:pPr lvl="1"/>
            <a:r>
              <a:rPr lang="en-US" altLang="ru-RU" sz="2000" dirty="0" smtClean="0"/>
              <a:t>Unlike ANN, doesn’t suffer from “curse of dimensionality”.</a:t>
            </a:r>
          </a:p>
          <a:p>
            <a:pPr lvl="3"/>
            <a:r>
              <a:rPr lang="en-US" altLang="ru-RU" dirty="0" smtClean="0"/>
              <a:t>We have infinite dimensions?! Maximum Margin Constraint: DOT-PRODUCTS!</a:t>
            </a:r>
          </a:p>
          <a:p>
            <a:pPr lvl="1"/>
            <a:r>
              <a:rPr lang="en-US" altLang="ru-RU" sz="2000" dirty="0" smtClean="0"/>
              <a:t>Less prone to overfitting</a:t>
            </a:r>
          </a:p>
          <a:p>
            <a:pPr lvl="1"/>
            <a:r>
              <a:rPr lang="en-US" altLang="ru-RU" sz="2000" dirty="0" smtClean="0"/>
              <a:t>Simple, easy to understand geometric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028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Reading Materials</a:t>
            </a:r>
            <a:endParaRPr lang="en-US" sz="300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E382-F841-485E-B622-E907FE45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hlinkClick r:id="rId2"/>
              </a:rPr>
              <a:t>Support </a:t>
            </a:r>
            <a:r>
              <a:rPr lang="en-US" sz="2400" dirty="0" smtClean="0">
                <a:hlinkClick r:id="rId2"/>
              </a:rPr>
              <a:t>Vector Machines</a:t>
            </a:r>
            <a:r>
              <a:rPr lang="en-US" sz="2400" dirty="0">
                <a:hlinkClick r:id="rId2"/>
              </a:rPr>
              <a:t>. Alexandre </a:t>
            </a:r>
            <a:r>
              <a:rPr lang="en-US" sz="2400" dirty="0" err="1" smtClean="0">
                <a:hlinkClick r:id="rId2"/>
              </a:rPr>
              <a:t>Kowalczyk</a:t>
            </a:r>
            <a:r>
              <a:rPr lang="en-US" sz="2400" dirty="0" smtClean="0">
                <a:hlinkClick r:id="rId2"/>
              </a:rPr>
              <a:t>.  </a:t>
            </a:r>
            <a:endParaRPr lang="en-US" sz="2400" dirty="0">
              <a:hlinkClick r:id="rId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6B89D-F741-43EF-8909-31436003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293" y="2817379"/>
            <a:ext cx="2702627" cy="34945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2354513"/>
            <a:ext cx="977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5ED0"/>
                </a:solidFill>
                <a:latin typeface="-apple-system"/>
                <a:hlinkClick r:id="rId4"/>
              </a:rPr>
              <a:t>https://www.syncfusion.com/ebooks/support_vector_machines_succinctly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Autofit/>
          </a:bodyPr>
          <a:lstStyle/>
          <a:p>
            <a:r>
              <a:rPr lang="en-US" sz="3000" b="1" u="sng" dirty="0"/>
              <a:t>Soft </a:t>
            </a:r>
            <a:r>
              <a:rPr lang="en-US" sz="3000" b="1" u="sng" dirty="0" smtClean="0"/>
              <a:t>margin</a:t>
            </a:r>
            <a:endParaRPr lang="en-US" sz="3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0600"/>
                <a:ext cx="10515600" cy="58674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400" u="sng" dirty="0" smtClean="0"/>
                  <a:t>Slack variables.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Given a training set: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∈{−1,1}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 smtClean="0"/>
                  <a:t>.   In </a:t>
                </a:r>
                <a:r>
                  <a:rPr lang="en-US" sz="2000" dirty="0"/>
                  <a:t>1995, </a:t>
                </a:r>
                <a:r>
                  <a:rPr lang="en-US" sz="2000" dirty="0" err="1"/>
                  <a:t>Vapnik</a:t>
                </a:r>
                <a:r>
                  <a:rPr lang="en-US" sz="2000" dirty="0"/>
                  <a:t> and Cortes introduced a modified version of the original SVM that allows the classifier to make some mistakes.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/>
                  <a:t>goal is now not to make zero classification mistakes, but to make as few mistakes as possible. To do so, they modified the constraints of the optimization problem by adding a variable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𝑖𝑛𝑖𝑚𝑖𝑧𝑒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dirty="0"/>
                  <a:t>			           </a:t>
                </a:r>
                <a:r>
                  <a:rPr lang="en-US" sz="2000" dirty="0" smtClean="0"/>
                  <a:t>          </a:t>
                </a:r>
                <a:r>
                  <a:rPr lang="en-US" sz="2000" dirty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-slack variables, C is the regularization parameter.</a:t>
                </a:r>
              </a:p>
              <a:p>
                <a:pPr marL="0" indent="0">
                  <a:buNone/>
                </a:pPr>
                <a:r>
                  <a:rPr lang="en-US" sz="2000" u="sng" dirty="0" smtClean="0"/>
                  <a:t>Wolfe dual problem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𝑚𝑎𝑥𝑖𝑚𝑖𝑧𝑒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	 		        subject to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The optimization problem is also called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1-norm soft margin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because we are minimizing the 1-norm of the slack vector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0600"/>
                <a:ext cx="10515600" cy="5867400"/>
              </a:xfrm>
              <a:blipFill>
                <a:blip r:embed="rId2"/>
                <a:stretch>
                  <a:fillRect l="-638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Understanding what C does</a:t>
            </a:r>
            <a:endParaRPr lang="en-US" sz="3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2500"/>
                <a:ext cx="10515600" cy="5224463"/>
              </a:xfrm>
            </p:spPr>
            <p:txBody>
              <a:bodyPr/>
              <a:lstStyle/>
              <a:p>
                <a:r>
                  <a:rPr lang="en-US" dirty="0" smtClean="0"/>
                  <a:t>The parameter C </a:t>
                </a:r>
                <a:r>
                  <a:rPr lang="en-US" dirty="0"/>
                  <a:t>gives you control of how the SVM will handle errors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gives us </a:t>
                </a:r>
                <a:r>
                  <a:rPr lang="en-US" dirty="0"/>
                  <a:t>the same result as the hard margin classifier</a:t>
                </a:r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2500"/>
                <a:ext cx="10515600" cy="5224463"/>
              </a:xfrm>
              <a:blipFill>
                <a:blip r:embed="rId2"/>
                <a:stretch>
                  <a:fillRect l="-1043" t="-1867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4" y="2082799"/>
            <a:ext cx="9286875" cy="3609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9800" y="6234406"/>
            <a:ext cx="728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when the data is linearly separable,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big C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best choice.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99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Understanding what C </a:t>
            </a:r>
            <a:r>
              <a:rPr lang="en-US" sz="3000" b="1" u="sng" dirty="0" smtClean="0"/>
              <a:t>does</a:t>
            </a:r>
            <a:r>
              <a:rPr lang="en-US" sz="3000" b="1" dirty="0" smtClean="0"/>
              <a:t> (</a:t>
            </a:r>
            <a:r>
              <a:rPr lang="en-US" sz="3000" dirty="0" smtClean="0"/>
              <a:t>in case of </a:t>
            </a:r>
            <a:r>
              <a:rPr lang="en-US" sz="3000" dirty="0"/>
              <a:t>noisy </a:t>
            </a:r>
            <a:r>
              <a:rPr lang="en-US" sz="3000" dirty="0" smtClean="0"/>
              <a:t>outlier</a:t>
            </a:r>
            <a:r>
              <a:rPr lang="en-US" sz="3200" dirty="0" smtClean="0"/>
              <a:t>)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70" y="1000124"/>
            <a:ext cx="7644607" cy="2868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62" y="3904498"/>
            <a:ext cx="7437438" cy="28641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299" y="1024076"/>
            <a:ext cx="3648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small C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will give a wider margin, at the cost of some misclassifications. </a:t>
            </a: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 huge C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will give the hard margin classifier and tolerates zero constraint violation.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794" y="4377035"/>
            <a:ext cx="3508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recommended approach to select is to use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grid search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with cross-validation (Hsu, Chang, &amp; Lin,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A Practical Guide to Support Vector Classification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Other soft-margin </a:t>
            </a:r>
            <a:r>
              <a:rPr lang="en-US" sz="3000" b="1" u="sng" dirty="0" smtClean="0"/>
              <a:t>formulations (Optional) </a:t>
            </a:r>
            <a:endParaRPr lang="en-US" sz="3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700"/>
                <a:ext cx="10515600" cy="4978400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 smtClean="0"/>
                  <a:t>2-norm (or L2 regularized) soft margin</a:t>
                </a:r>
              </a:p>
              <a:p>
                <a:endParaRPr lang="en-US" sz="20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𝑖𝑛𝑖𝑚𝑖𝑧𝑒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000" b="1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nu-SVM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𝑚𝑎𝑥𝑖𝑚𝑖𝑧𝑒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dirty="0" smtClean="0"/>
                  <a:t>	         subject </a:t>
                </a:r>
                <a:r>
                  <a:rPr lang="en-US" sz="2000" dirty="0"/>
                  <a:t>to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700"/>
                <a:ext cx="10515600" cy="4978400"/>
              </a:xfrm>
              <a:blipFill>
                <a:blip r:embed="rId2"/>
                <a:stretch>
                  <a:fillRect l="-522" t="-1348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00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>Kernels.</a:t>
            </a:r>
            <a:br>
              <a:rPr lang="en-US" sz="3200" b="1" u="sng" dirty="0" smtClean="0"/>
            </a:br>
            <a:r>
              <a:rPr lang="en-US" sz="3200" b="1" u="sng" dirty="0"/>
              <a:t>Feature </a:t>
            </a:r>
            <a:r>
              <a:rPr lang="en-US" sz="3200" b="1" u="sng" dirty="0" smtClean="0"/>
              <a:t>transformations.</a:t>
            </a:r>
            <a:endParaRPr lang="en-US" sz="32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623" y="1130300"/>
            <a:ext cx="3388477" cy="31539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25414" y="4183399"/>
            <a:ext cx="34649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A straight line cannot separate the data 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1644134"/>
            <a:ext cx="763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data from the example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is not linearly separable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 two dimensions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2512601"/>
            <a:ext cx="3392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Example: polynomial mapping: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7" y="3855575"/>
            <a:ext cx="3885040" cy="2612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73" y="3739921"/>
            <a:ext cx="4232457" cy="30295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64217" y="6468468"/>
            <a:ext cx="334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data </a:t>
            </a:r>
            <a:r>
              <a:rPr lang="en-US" dirty="0" smtClean="0">
                <a:solidFill>
                  <a:srgbClr val="000000"/>
                </a:solidFill>
              </a:rPr>
              <a:t>is separable </a:t>
            </a:r>
            <a:r>
              <a:rPr lang="en-US" dirty="0">
                <a:solidFill>
                  <a:srgbClr val="000000"/>
                </a:solidFill>
              </a:rPr>
              <a:t>by a plane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30667" y="2554186"/>
                <a:ext cx="14713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67" y="2554186"/>
                <a:ext cx="1471300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56881" y="3108019"/>
                <a:ext cx="332161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881" y="3108019"/>
                <a:ext cx="3321615" cy="436594"/>
              </a:xfrm>
              <a:prstGeom prst="rect">
                <a:avLst/>
              </a:prstGeom>
              <a:blipFill>
                <a:blip r:embed="rId6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7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000" b="1" u="sng" dirty="0" smtClean="0"/>
              <a:t>Kernel</a:t>
            </a:r>
            <a:endParaRPr lang="en-US" sz="30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947400" cy="54864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Choosing which transformation to apply depends a lot on your dataset. </a:t>
                </a:r>
              </a:p>
              <a:p>
                <a:r>
                  <a:rPr lang="en-US" sz="2000" dirty="0"/>
                  <a:t>W</a:t>
                </a:r>
                <a:r>
                  <a:rPr lang="en-US" sz="2000" dirty="0" smtClean="0"/>
                  <a:t>e </a:t>
                </a:r>
                <a:r>
                  <a:rPr lang="en-US" sz="2000" dirty="0"/>
                  <a:t>have </a:t>
                </a:r>
                <a:r>
                  <a:rPr lang="en-US" sz="2000" dirty="0" smtClean="0"/>
                  <a:t>millions </a:t>
                </a:r>
                <a:r>
                  <a:rPr lang="en-US" sz="2000" dirty="0"/>
                  <a:t>or billions of examples and that transform method is complex, that can take a huge amount of time. </a:t>
                </a:r>
                <a:endParaRPr lang="en-US" sz="2000" dirty="0" smtClean="0"/>
              </a:p>
              <a:p>
                <a:r>
                  <a:rPr lang="en-US" sz="2000" dirty="0" smtClean="0"/>
                  <a:t>In </a:t>
                </a:r>
                <a:r>
                  <a:rPr lang="en-US" sz="2000" dirty="0"/>
                  <a:t>the Wolfe dual </a:t>
                </a:r>
                <a:r>
                  <a:rPr lang="en-US" sz="2000" dirty="0" err="1"/>
                  <a:t>Lagrangian</a:t>
                </a:r>
                <a:r>
                  <a:rPr lang="en-US" sz="2000" dirty="0"/>
                  <a:t> function, we do not need the value of a training example </a:t>
                </a:r>
                <a:r>
                  <a:rPr lang="en-US" sz="2000" dirty="0" smtClean="0"/>
                  <a:t>x; </a:t>
                </a:r>
                <a:r>
                  <a:rPr lang="en-US" sz="2000" dirty="0"/>
                  <a:t>we only need the value of the dot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between </a:t>
                </a:r>
                <a:r>
                  <a:rPr lang="en-US" sz="2000" dirty="0"/>
                  <a:t>two training examples: 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kernel </a:t>
                </a:r>
                <a:r>
                  <a:rPr lang="en-US" sz="2000" b="1" dirty="0"/>
                  <a:t>is a function </a:t>
                </a:r>
                <a:r>
                  <a:rPr lang="en-US" sz="2000" dirty="0"/>
                  <a:t>that returns the result of a dot product performed in another space. </a:t>
                </a:r>
                <a:r>
                  <a:rPr lang="en-US" sz="2000" dirty="0" smtClean="0"/>
                  <a:t>Applying the kernel trick simply means replacing the dot product of two examples by a kernel function. 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 kernel expresses a measure of similarity between vectors.</a:t>
                </a:r>
              </a:p>
              <a:p>
                <a:r>
                  <a:rPr lang="en-US" sz="2000" b="1" dirty="0" smtClean="0"/>
                  <a:t>Definition. </a:t>
                </a:r>
                <a:r>
                  <a:rPr lang="en-US" sz="2000" dirty="0" smtClean="0"/>
                  <a:t>Given a mapping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, we call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 smtClean="0"/>
                  <a:t> defined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∙,∙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000" dirty="0" smtClean="0"/>
                  <a:t> denotes an inner product in V, a </a:t>
                </a:r>
                <a:r>
                  <a:rPr lang="en-US" sz="2000" b="1" dirty="0" smtClean="0"/>
                  <a:t>kernel function. 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 smtClean="0">
                    <a:ea typeface="SimSun" panose="02010600030101010101" pitchFamily="2" charset="-122"/>
                  </a:rPr>
                  <a:t>Not all similarity measures can be used as kernel function. The kernel function needs to satisfy the </a:t>
                </a:r>
                <a:r>
                  <a:rPr lang="en-US" altLang="zh-CN" sz="2000" b="1" dirty="0" smtClean="0">
                    <a:ea typeface="SimSun" panose="02010600030101010101" pitchFamily="2" charset="-122"/>
                  </a:rPr>
                  <a:t>Mercer function</a:t>
                </a:r>
                <a:r>
                  <a:rPr lang="en-US" altLang="zh-CN" sz="2000" dirty="0" smtClean="0">
                    <a:ea typeface="SimSun" panose="02010600030101010101" pitchFamily="2" charset="-122"/>
                  </a:rPr>
                  <a:t>, i.e., the function is </a:t>
                </a:r>
                <a:r>
                  <a:rPr lang="en-US" altLang="zh-CN" sz="2000" dirty="0" smtClean="0">
                    <a:ea typeface="SimSun" panose="02010600030101010101" pitchFamily="2" charset="-122"/>
                    <a:hlinkClick r:id="rId2"/>
                  </a:rPr>
                  <a:t>“positive-definite”</a:t>
                </a:r>
                <a:endParaRPr lang="en-US" altLang="zh-CN" sz="2000" dirty="0" smtClean="0">
                  <a:ea typeface="SimSun" panose="02010600030101010101" pitchFamily="2" charset="-122"/>
                </a:endParaRPr>
              </a:p>
              <a:p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947400" cy="5486400"/>
              </a:xfrm>
              <a:blipFill>
                <a:blip r:embed="rId3"/>
                <a:stretch>
                  <a:fillRect l="-501" t="-1111" r="-1003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6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The kernel trick </a:t>
            </a:r>
            <a:endParaRPr lang="en-US" sz="3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4100"/>
                <a:ext cx="10515600" cy="51228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 smtClean="0"/>
                  <a:t>If we define a kernel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we can then rewrite the soft-margin dual problem: </a:t>
                </a:r>
                <a:endParaRPr lang="en-US" sz="2000" dirty="0" smtClean="0"/>
              </a:p>
              <a:p>
                <a:endParaRPr lang="en-US" sz="1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𝑚𝑎𝑥𝑖𝑚𝑖𝑧𝑒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b/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 		        subject to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We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also need to change the </a:t>
                </a:r>
                <a:r>
                  <a:rPr lang="en-US" sz="2000" b="1" dirty="0">
                    <a:solidFill>
                      <a:srgbClr val="000000"/>
                    </a:solidFill>
                  </a:rPr>
                  <a:t>hypothesis function </a:t>
                </a:r>
                <a:r>
                  <a:rPr lang="en-US" sz="2000" dirty="0">
                    <a:solidFill>
                      <a:srgbClr val="000000"/>
                    </a:solidFill>
                  </a:rPr>
                  <a:t>to use the kernel function: </a:t>
                </a:r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0000"/>
                    </a:solidFill>
                  </a:rPr>
                  <a:t>S </a:t>
                </a:r>
                <a:r>
                  <a:rPr lang="en-US" sz="2000" dirty="0">
                    <a:solidFill>
                      <a:srgbClr val="000000"/>
                    </a:solidFill>
                  </a:rPr>
                  <a:t>is the set of support vectors. </a:t>
                </a:r>
                <a:r>
                  <a:rPr lang="en-US" sz="2000" dirty="0"/>
                  <a:t>SVMs are also called </a:t>
                </a:r>
                <a:r>
                  <a:rPr lang="en-US" sz="2000" b="1" dirty="0"/>
                  <a:t>sparse kernel machines</a:t>
                </a:r>
                <a:r>
                  <a:rPr lang="en-US" sz="2000" dirty="0"/>
                  <a:t>. It is because they only need to compute the kernel function on the support vectors and not on all the </a:t>
                </a:r>
                <a:r>
                  <a:rPr lang="en-US" sz="2000" dirty="0" smtClean="0"/>
                  <a:t>vectors.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4100"/>
                <a:ext cx="10515600" cy="5122863"/>
              </a:xfrm>
              <a:blipFill>
                <a:blip r:embed="rId2"/>
                <a:stretch>
                  <a:fillRect l="-580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1357</Words>
  <Application>Microsoft Office PowerPoint</Application>
  <PresentationFormat>Widescreen</PresentationFormat>
  <Paragraphs>189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SimSun</vt:lpstr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Soft Margin SVM</vt:lpstr>
      <vt:lpstr>Noisy Data</vt:lpstr>
      <vt:lpstr>Soft margin</vt:lpstr>
      <vt:lpstr>Understanding what C does</vt:lpstr>
      <vt:lpstr>Understanding what C does (in case of noisy outlier)</vt:lpstr>
      <vt:lpstr>Other soft-margin formulations (Optional) </vt:lpstr>
      <vt:lpstr>Kernels. Feature transformations.</vt:lpstr>
      <vt:lpstr>Kernel</vt:lpstr>
      <vt:lpstr>The kernel trick </vt:lpstr>
      <vt:lpstr>Kernel types </vt:lpstr>
      <vt:lpstr>Example:A polynomial kernel is not able to separate the data (degree=3, C=100) </vt:lpstr>
      <vt:lpstr>RBF or Gaussian kernel </vt:lpstr>
      <vt:lpstr>Example of RBF</vt:lpstr>
      <vt:lpstr>Multi-Class SVMs</vt:lpstr>
      <vt:lpstr>Multi-Class SVMs</vt:lpstr>
      <vt:lpstr>Comparison of one-against-all and one-against-one</vt:lpstr>
      <vt:lpstr>Directed Acyclic Graph SVM (DAGSVM)</vt:lpstr>
      <vt:lpstr>Overview of multi-class SVM methods</vt:lpstr>
      <vt:lpstr>Tips from Andrew Ng : Logistic regression vs. SVMs</vt:lpstr>
      <vt:lpstr>PowerPoint Presentation</vt:lpstr>
      <vt:lpstr>PowerPoint Presentation</vt:lpstr>
      <vt:lpstr>Summary  </vt:lpstr>
      <vt:lpstr>Reading Materials</vt:lpstr>
    </vt:vector>
  </TitlesOfParts>
  <Company>ADA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2020-03-14T12:32:00Z</dcterms:created>
  <dcterms:modified xsi:type="dcterms:W3CDTF">2020-03-16T07:04:59Z</dcterms:modified>
</cp:coreProperties>
</file>